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1"/>
  </p:notesMasterIdLst>
  <p:sldIdLst>
    <p:sldId id="267" r:id="rId2"/>
    <p:sldId id="312" r:id="rId3"/>
    <p:sldId id="315" r:id="rId4"/>
    <p:sldId id="316" r:id="rId5"/>
    <p:sldId id="327" r:id="rId6"/>
    <p:sldId id="303" r:id="rId7"/>
    <p:sldId id="304" r:id="rId8"/>
    <p:sldId id="305" r:id="rId9"/>
    <p:sldId id="306" r:id="rId10"/>
    <p:sldId id="307" r:id="rId11"/>
    <p:sldId id="308" r:id="rId12"/>
    <p:sldId id="310" r:id="rId13"/>
    <p:sldId id="269" r:id="rId14"/>
    <p:sldId id="283" r:id="rId15"/>
    <p:sldId id="285" r:id="rId16"/>
    <p:sldId id="287" r:id="rId17"/>
    <p:sldId id="288" r:id="rId18"/>
    <p:sldId id="290" r:id="rId19"/>
    <p:sldId id="324" r:id="rId20"/>
    <p:sldId id="291" r:id="rId21"/>
    <p:sldId id="326" r:id="rId22"/>
    <p:sldId id="294" r:id="rId23"/>
    <p:sldId id="296" r:id="rId24"/>
    <p:sldId id="297" r:id="rId25"/>
    <p:sldId id="323" r:id="rId26"/>
    <p:sldId id="339" r:id="rId27"/>
    <p:sldId id="313" r:id="rId28"/>
    <p:sldId id="279" r:id="rId29"/>
    <p:sldId id="340" r:id="rId30"/>
    <p:sldId id="364" r:id="rId31"/>
    <p:sldId id="342" r:id="rId32"/>
    <p:sldId id="281" r:id="rId33"/>
    <p:sldId id="343" r:id="rId34"/>
    <p:sldId id="344" r:id="rId35"/>
    <p:sldId id="365" r:id="rId36"/>
    <p:sldId id="409" r:id="rId37"/>
    <p:sldId id="348" r:id="rId38"/>
    <p:sldId id="309" r:id="rId39"/>
    <p:sldId id="350" r:id="rId40"/>
    <p:sldId id="351" r:id="rId41"/>
    <p:sldId id="270" r:id="rId42"/>
    <p:sldId id="272" r:id="rId43"/>
    <p:sldId id="273" r:id="rId44"/>
    <p:sldId id="352" r:id="rId45"/>
    <p:sldId id="354" r:id="rId46"/>
    <p:sldId id="355" r:id="rId47"/>
    <p:sldId id="356" r:id="rId48"/>
    <p:sldId id="357" r:id="rId49"/>
    <p:sldId id="358" r:id="rId50"/>
    <p:sldId id="359" r:id="rId51"/>
    <p:sldId id="360" r:id="rId52"/>
    <p:sldId id="361" r:id="rId53"/>
    <p:sldId id="362" r:id="rId54"/>
    <p:sldId id="363" r:id="rId55"/>
    <p:sldId id="369" r:id="rId56"/>
    <p:sldId id="292" r:id="rId57"/>
    <p:sldId id="370" r:id="rId58"/>
    <p:sldId id="371" r:id="rId59"/>
    <p:sldId id="372" r:id="rId60"/>
    <p:sldId id="373" r:id="rId61"/>
    <p:sldId id="374" r:id="rId62"/>
    <p:sldId id="375" r:id="rId63"/>
    <p:sldId id="299" r:id="rId64"/>
    <p:sldId id="376" r:id="rId65"/>
    <p:sldId id="378" r:id="rId66"/>
    <p:sldId id="379" r:id="rId67"/>
    <p:sldId id="380" r:id="rId68"/>
    <p:sldId id="293" r:id="rId69"/>
    <p:sldId id="381" r:id="rId70"/>
    <p:sldId id="284" r:id="rId71"/>
    <p:sldId id="388" r:id="rId72"/>
    <p:sldId id="389" r:id="rId73"/>
    <p:sldId id="384" r:id="rId74"/>
    <p:sldId id="390" r:id="rId75"/>
    <p:sldId id="386" r:id="rId76"/>
    <p:sldId id="387" r:id="rId77"/>
    <p:sldId id="393" r:id="rId78"/>
    <p:sldId id="394" r:id="rId79"/>
    <p:sldId id="396" r:id="rId80"/>
    <p:sldId id="408" r:id="rId81"/>
    <p:sldId id="399" r:id="rId82"/>
    <p:sldId id="400" r:id="rId83"/>
    <p:sldId id="402" r:id="rId84"/>
    <p:sldId id="403" r:id="rId85"/>
    <p:sldId id="405" r:id="rId86"/>
    <p:sldId id="407" r:id="rId87"/>
    <p:sldId id="266" r:id="rId88"/>
    <p:sldId id="395" r:id="rId89"/>
    <p:sldId id="412" r:id="rId90"/>
    <p:sldId id="353" r:id="rId91"/>
    <p:sldId id="413" r:id="rId92"/>
    <p:sldId id="414" r:id="rId93"/>
    <p:sldId id="417" r:id="rId94"/>
    <p:sldId id="311" r:id="rId95"/>
    <p:sldId id="418" r:id="rId96"/>
    <p:sldId id="419" r:id="rId97"/>
    <p:sldId id="420" r:id="rId98"/>
    <p:sldId id="314" r:id="rId99"/>
    <p:sldId id="421" r:id="rId100"/>
    <p:sldId id="422" r:id="rId101"/>
    <p:sldId id="317" r:id="rId102"/>
    <p:sldId id="319" r:id="rId103"/>
    <p:sldId id="424" r:id="rId104"/>
    <p:sldId id="425" r:id="rId105"/>
    <p:sldId id="321" r:id="rId106"/>
    <p:sldId id="322" r:id="rId107"/>
    <p:sldId id="426" r:id="rId108"/>
    <p:sldId id="325" r:id="rId109"/>
    <p:sldId id="427" r:id="rId110"/>
    <p:sldId id="328" r:id="rId111"/>
    <p:sldId id="329" r:id="rId112"/>
    <p:sldId id="428" r:id="rId113"/>
    <p:sldId id="332" r:id="rId114"/>
    <p:sldId id="334" r:id="rId115"/>
    <p:sldId id="335" r:id="rId116"/>
    <p:sldId id="337" r:id="rId117"/>
    <p:sldId id="336" r:id="rId118"/>
    <p:sldId id="430" r:id="rId119"/>
    <p:sldId id="431" r:id="rId1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9B563-B3DF-4F42-9024-242E28BB3E3B}" v="1" dt="2021-03-21T15:05:26.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712" autoAdjust="0"/>
  </p:normalViewPr>
  <p:slideViewPr>
    <p:cSldViewPr snapToGrid="0">
      <p:cViewPr varScale="1">
        <p:scale>
          <a:sx n="114" d="100"/>
          <a:sy n="114" d="100"/>
        </p:scale>
        <p:origin x="300" y="10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viewProps" Target="viewProp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notesMaster" Target="notesMasters/notesMaster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image" Target="../media/image43.png"/></Relationships>
</file>

<file path=ppt/diagrams/_rels/data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image" Target="../media/image44.png"/></Relationships>
</file>

<file path=ppt/diagrams/_rels/data4.xml.rels><?xml version="1.0" encoding="UTF-8" standalone="yes"?>
<Relationships xmlns="http://schemas.openxmlformats.org/package/2006/relationships"><Relationship Id="rId2" Type="http://schemas.openxmlformats.org/officeDocument/2006/relationships/image" Target="../media/image76.svg"/><Relationship Id="rId1" Type="http://schemas.openxmlformats.org/officeDocument/2006/relationships/image" Target="../media/image75.png"/></Relationships>
</file>

<file path=ppt/diagrams/_rels/drawing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image" Target="../media/image43.png"/></Relationships>
</file>

<file path=ppt/diagrams/_rels/drawing3.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image" Target="../media/image44.png"/></Relationships>
</file>

<file path=ppt/diagrams/_rels/drawing4.xml.rels><?xml version="1.0" encoding="UTF-8" standalone="yes"?>
<Relationships xmlns="http://schemas.openxmlformats.org/package/2006/relationships"><Relationship Id="rId2" Type="http://schemas.openxmlformats.org/officeDocument/2006/relationships/image" Target="../media/image76.svg"/><Relationship Id="rId1" Type="http://schemas.openxmlformats.org/officeDocument/2006/relationships/image" Target="../media/image7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1A70E-0349-4954-8C81-ACCBBBF569CA}"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DBCE8A-9B49-4DF2-9367-4473501DBB9A}">
      <dgm:prSet/>
      <dgm:spPr/>
      <dgm:t>
        <a:bodyPr/>
        <a:lstStyle/>
        <a:p>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52DED4E0-733E-4806-AE3F-EC0F4CCFAB99}" type="pres">
      <dgm:prSet presAssocID="{BF11A70E-0349-4954-8C81-ACCBBBF569CA}" presName="Name0" presStyleCnt="0">
        <dgm:presLayoutVars>
          <dgm:dir/>
          <dgm:animLvl val="lvl"/>
          <dgm:resizeHandles val="exact"/>
        </dgm:presLayoutVars>
      </dgm:prSet>
      <dgm:spPr/>
    </dgm:pt>
    <dgm:pt modelId="{197EE543-15C2-41FB-89B9-5B90876B4D2B}" type="pres">
      <dgm:prSet presAssocID="{F62ACA7C-178D-413E-9FA8-7B0472FC3656}" presName="boxAndChildren" presStyleCnt="0"/>
      <dgm:spPr/>
    </dgm:pt>
    <dgm:pt modelId="{0BFDA9D1-329D-43E1-85E2-595262DF1E42}" type="pres">
      <dgm:prSet presAssocID="{F62ACA7C-178D-413E-9FA8-7B0472FC3656}" presName="parentTextBox" presStyleLbl="node1" presStyleIdx="0" presStyleCnt="3"/>
      <dgm:spPr/>
    </dgm:pt>
    <dgm:pt modelId="{93C81D6D-AC23-43E2-9E05-430C627B7B30}" type="pres">
      <dgm:prSet presAssocID="{C76A8E0E-5B6C-4EA7-91EA-DF1C1A5B18B6}" presName="sp" presStyleCnt="0"/>
      <dgm:spPr/>
    </dgm:pt>
    <dgm:pt modelId="{7603ACB9-631F-4333-B0F4-ED0E2ACC03C3}" type="pres">
      <dgm:prSet presAssocID="{1A0601BD-6663-444E-9AFE-9069F64DA855}" presName="arrowAndChildren" presStyleCnt="0"/>
      <dgm:spPr/>
    </dgm:pt>
    <dgm:pt modelId="{46149875-E5A4-4CC5-AE5A-0EA0C37975F0}" type="pres">
      <dgm:prSet presAssocID="{1A0601BD-6663-444E-9AFE-9069F64DA855}" presName="parentTextArrow" presStyleLbl="node1" presStyleIdx="1" presStyleCnt="3"/>
      <dgm:spPr/>
    </dgm:pt>
    <dgm:pt modelId="{B0FB7F53-624A-46A4-9047-22ED75826F7A}" type="pres">
      <dgm:prSet presAssocID="{201B9C54-CD6F-4898-BB2A-251A7FB42439}" presName="sp" presStyleCnt="0"/>
      <dgm:spPr/>
    </dgm:pt>
    <dgm:pt modelId="{E6046AE0-564D-4698-BD8A-162ADAA0E3EF}" type="pres">
      <dgm:prSet presAssocID="{40DBCE8A-9B49-4DF2-9367-4473501DBB9A}" presName="arrowAndChildren" presStyleCnt="0"/>
      <dgm:spPr/>
    </dgm:pt>
    <dgm:pt modelId="{5DB0B25D-E577-4562-B963-E2F9C05430AE}" type="pres">
      <dgm:prSet presAssocID="{40DBCE8A-9B49-4DF2-9367-4473501DBB9A}" presName="parentTextArrow" presStyleLbl="node1" presStyleIdx="2" presStyleCnt="3"/>
      <dgm:spPr/>
    </dgm:pt>
  </dgm:ptLst>
  <dgm:cxnLst>
    <dgm:cxn modelId="{67903B04-14FA-4210-82C5-C9E0C6FE30E2}" type="presOf" srcId="{BF11A70E-0349-4954-8C81-ACCBBBF569CA}" destId="{52DED4E0-733E-4806-AE3F-EC0F4CCFAB99}" srcOrd="0" destOrd="0" presId="urn:microsoft.com/office/officeart/2005/8/layout/process4"/>
    <dgm:cxn modelId="{18360A36-85B9-4D40-8FB1-05D546B7FC46}" type="presOf" srcId="{F62ACA7C-178D-413E-9FA8-7B0472FC3656}" destId="{0BFDA9D1-329D-43E1-85E2-595262DF1E42}" srcOrd="0" destOrd="0" presId="urn:microsoft.com/office/officeart/2005/8/layout/process4"/>
    <dgm:cxn modelId="{04C39A73-DA9C-4248-835D-C40AD015974F}" type="presOf" srcId="{40DBCE8A-9B49-4DF2-9367-4473501DBB9A}" destId="{5DB0B25D-E577-4562-B963-E2F9C05430AE}" srcOrd="0" destOrd="0" presId="urn:microsoft.com/office/officeart/2005/8/layout/process4"/>
    <dgm:cxn modelId="{8CD99D9E-BAA4-4FBF-AB84-74A1E9AD5077}" type="presOf" srcId="{1A0601BD-6663-444E-9AFE-9069F64DA855}" destId="{46149875-E5A4-4CC5-AE5A-0EA0C37975F0}" srcOrd="0" destOrd="0" presId="urn:microsoft.com/office/officeart/2005/8/layout/process4"/>
    <dgm:cxn modelId="{418AD6AD-789D-4BF7-90EA-81C157F723DE}" srcId="{BF11A70E-0349-4954-8C81-ACCBBBF569CA}" destId="{F62ACA7C-178D-413E-9FA8-7B0472FC3656}" srcOrd="2" destOrd="0" parTransId="{A8FB53C0-1B37-4C74-A618-A0F5D20F14F3}" sibTransId="{F0B8EE48-4899-4E3A-9D03-325291B748DA}"/>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6E9067C1-8E78-4C9B-8B67-787D7DEF5EE1}" type="presParOf" srcId="{52DED4E0-733E-4806-AE3F-EC0F4CCFAB99}" destId="{197EE543-15C2-41FB-89B9-5B90876B4D2B}" srcOrd="0" destOrd="0" presId="urn:microsoft.com/office/officeart/2005/8/layout/process4"/>
    <dgm:cxn modelId="{C07A40F7-09A0-482C-BCAA-0069344D5ADB}" type="presParOf" srcId="{197EE543-15C2-41FB-89B9-5B90876B4D2B}" destId="{0BFDA9D1-329D-43E1-85E2-595262DF1E42}" srcOrd="0" destOrd="0" presId="urn:microsoft.com/office/officeart/2005/8/layout/process4"/>
    <dgm:cxn modelId="{AEF57AE7-B818-4CF6-9383-52E51E7686BD}" type="presParOf" srcId="{52DED4E0-733E-4806-AE3F-EC0F4CCFAB99}" destId="{93C81D6D-AC23-43E2-9E05-430C627B7B30}" srcOrd="1" destOrd="0" presId="urn:microsoft.com/office/officeart/2005/8/layout/process4"/>
    <dgm:cxn modelId="{AC458647-D052-4A84-A8C9-935D0B81453A}" type="presParOf" srcId="{52DED4E0-733E-4806-AE3F-EC0F4CCFAB99}" destId="{7603ACB9-631F-4333-B0F4-ED0E2ACC03C3}" srcOrd="2" destOrd="0" presId="urn:microsoft.com/office/officeart/2005/8/layout/process4"/>
    <dgm:cxn modelId="{01765B42-B980-4304-B426-A94D3AF72EF2}" type="presParOf" srcId="{7603ACB9-631F-4333-B0F4-ED0E2ACC03C3}" destId="{46149875-E5A4-4CC5-AE5A-0EA0C37975F0}" srcOrd="0" destOrd="0" presId="urn:microsoft.com/office/officeart/2005/8/layout/process4"/>
    <dgm:cxn modelId="{162E523E-4CCA-4250-A31F-FF97463202E3}" type="presParOf" srcId="{52DED4E0-733E-4806-AE3F-EC0F4CCFAB99}" destId="{B0FB7F53-624A-46A4-9047-22ED75826F7A}" srcOrd="3" destOrd="0" presId="urn:microsoft.com/office/officeart/2005/8/layout/process4"/>
    <dgm:cxn modelId="{7A2F1DB0-6954-420F-A790-42F9A5253A37}" type="presParOf" srcId="{52DED4E0-733E-4806-AE3F-EC0F4CCFAB99}" destId="{E6046AE0-564D-4698-BD8A-162ADAA0E3EF}" srcOrd="4" destOrd="0" presId="urn:microsoft.com/office/officeart/2005/8/layout/process4"/>
    <dgm:cxn modelId="{ACA27ECD-8FCE-491A-BF3E-286D95D98B8D}" type="presParOf" srcId="{E6046AE0-564D-4698-BD8A-162ADAA0E3EF}" destId="{5DB0B25D-E577-4562-B963-E2F9C05430A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18F485-5F11-4BFB-9C5D-B27B7D6BBB7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808BFCB-97CB-4422-93CF-E057073E50EF}">
      <dgm:prSet/>
      <dgm:spPr/>
      <dgm:t>
        <a:bodyPr/>
        <a:lstStyle/>
        <a:p>
          <a:pPr>
            <a:lnSpc>
              <a:spcPct val="100000"/>
            </a:lnSpc>
          </a:pPr>
          <a:r>
            <a:rPr lang="en-US" b="1" i="1"/>
            <a:t>Main Function</a:t>
          </a:r>
          <a:r>
            <a:rPr lang="en-US" b="1"/>
            <a:t>: </a:t>
          </a:r>
          <a:endParaRPr lang="en-US"/>
        </a:p>
      </dgm:t>
    </dgm:pt>
    <dgm:pt modelId="{30853C7A-869B-44FE-8961-4533AA8320F1}" type="parTrans" cxnId="{8F08A6A2-BA9D-42A4-A922-8B24E6B631DC}">
      <dgm:prSet/>
      <dgm:spPr/>
      <dgm:t>
        <a:bodyPr/>
        <a:lstStyle/>
        <a:p>
          <a:endParaRPr lang="en-US"/>
        </a:p>
      </dgm:t>
    </dgm:pt>
    <dgm:pt modelId="{9A48AC9B-45A9-4A4D-9743-C880E6AEF12D}" type="sibTrans" cxnId="{8F08A6A2-BA9D-42A4-A922-8B24E6B631DC}">
      <dgm:prSet/>
      <dgm:spPr/>
      <dgm:t>
        <a:bodyPr/>
        <a:lstStyle/>
        <a:p>
          <a:endParaRPr lang="en-US"/>
        </a:p>
      </dgm:t>
    </dgm:pt>
    <dgm:pt modelId="{7E01ACE0-706E-49A9-9578-487CEECBEEE3}">
      <dgm:prSet/>
      <dgm:spPr/>
      <dgm:t>
        <a:bodyPr/>
        <a:lstStyle/>
        <a:p>
          <a:pPr>
            <a:lnSpc>
              <a:spcPct val="100000"/>
            </a:lnSpc>
          </a:pPr>
          <a:r>
            <a:rPr lang="en-US"/>
            <a:t>This communication system controls and coordinates functions throughout the body and responds to internal and external stimuli.</a:t>
          </a:r>
        </a:p>
      </dgm:t>
    </dgm:pt>
    <dgm:pt modelId="{F6E2B33B-B698-4D06-8A78-58A7D49C1D02}" type="parTrans" cxnId="{ACB3957B-7A8A-48BF-BCC7-EE80F06CED16}">
      <dgm:prSet/>
      <dgm:spPr/>
      <dgm:t>
        <a:bodyPr/>
        <a:lstStyle/>
        <a:p>
          <a:endParaRPr lang="en-US"/>
        </a:p>
      </dgm:t>
    </dgm:pt>
    <dgm:pt modelId="{4484D423-0BBA-4D95-9876-7CA53BE485A8}" type="sibTrans" cxnId="{ACB3957B-7A8A-48BF-BCC7-EE80F06CED16}">
      <dgm:prSet/>
      <dgm:spPr/>
      <dgm:t>
        <a:bodyPr/>
        <a:lstStyle/>
        <a:p>
          <a:endParaRPr lang="en-US"/>
        </a:p>
      </dgm:t>
    </dgm:pt>
    <dgm:pt modelId="{CCF20A37-8C80-46F4-979E-690197B0EEBD}" type="pres">
      <dgm:prSet presAssocID="{4118F485-5F11-4BFB-9C5D-B27B7D6BBB70}" presName="root" presStyleCnt="0">
        <dgm:presLayoutVars>
          <dgm:dir/>
          <dgm:resizeHandles val="exact"/>
        </dgm:presLayoutVars>
      </dgm:prSet>
      <dgm:spPr/>
    </dgm:pt>
    <dgm:pt modelId="{E92929AD-718E-47BE-9F6E-30EE7F7DBF29}" type="pres">
      <dgm:prSet presAssocID="{8808BFCB-97CB-4422-93CF-E057073E50EF}" presName="compNode" presStyleCnt="0"/>
      <dgm:spPr/>
    </dgm:pt>
    <dgm:pt modelId="{35A8FF4B-6A35-4165-8DE2-6DD8CB4D4113}" type="pres">
      <dgm:prSet presAssocID="{8808BFCB-97CB-4422-93CF-E057073E50EF}" presName="bgRect" presStyleLbl="bgShp" presStyleIdx="0" presStyleCnt="2"/>
      <dgm:spPr/>
    </dgm:pt>
    <dgm:pt modelId="{3CBB82FB-2E52-405E-9ABB-7FA16B19DFEC}" type="pres">
      <dgm:prSet presAssocID="{8808BFCB-97CB-4422-93CF-E057073E50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Gears"/>
        </a:ext>
      </dgm:extLst>
    </dgm:pt>
    <dgm:pt modelId="{3E0B79CA-5D0D-401D-B427-C2780484202B}" type="pres">
      <dgm:prSet presAssocID="{8808BFCB-97CB-4422-93CF-E057073E50EF}" presName="spaceRect" presStyleCnt="0"/>
      <dgm:spPr/>
    </dgm:pt>
    <dgm:pt modelId="{2708A263-0DAC-4D46-9E16-5CE6FF219560}" type="pres">
      <dgm:prSet presAssocID="{8808BFCB-97CB-4422-93CF-E057073E50EF}" presName="parTx" presStyleLbl="revTx" presStyleIdx="0" presStyleCnt="2">
        <dgm:presLayoutVars>
          <dgm:chMax val="0"/>
          <dgm:chPref val="0"/>
        </dgm:presLayoutVars>
      </dgm:prSet>
      <dgm:spPr/>
    </dgm:pt>
    <dgm:pt modelId="{BC3530B0-80BC-4F4D-BAC8-85ED6A645C55}" type="pres">
      <dgm:prSet presAssocID="{9A48AC9B-45A9-4A4D-9743-C880E6AEF12D}" presName="sibTrans" presStyleCnt="0"/>
      <dgm:spPr/>
    </dgm:pt>
    <dgm:pt modelId="{1F45A0CB-2CD2-4AA7-AAF8-AEDF3859EB6E}" type="pres">
      <dgm:prSet presAssocID="{7E01ACE0-706E-49A9-9578-487CEECBEEE3}" presName="compNode" presStyleCnt="0"/>
      <dgm:spPr/>
    </dgm:pt>
    <dgm:pt modelId="{AC01A6C3-6C95-4B98-8FD6-75F545332CB6}" type="pres">
      <dgm:prSet presAssocID="{7E01ACE0-706E-49A9-9578-487CEECBEEE3}" presName="bgRect" presStyleLbl="bgShp" presStyleIdx="1" presStyleCnt="2"/>
      <dgm:spPr/>
    </dgm:pt>
    <dgm:pt modelId="{3A357843-3B15-40FF-9394-EF92C97F5146}" type="pres">
      <dgm:prSet presAssocID="{7E01ACE0-706E-49A9-9578-487CEECBEEE3}"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AD27B034-E346-4359-9C70-FB80589E9C05}" type="pres">
      <dgm:prSet presAssocID="{7E01ACE0-706E-49A9-9578-487CEECBEEE3}" presName="spaceRect" presStyleCnt="0"/>
      <dgm:spPr/>
    </dgm:pt>
    <dgm:pt modelId="{A9B74A9F-4446-4C6D-BA4E-709A1F091E73}" type="pres">
      <dgm:prSet presAssocID="{7E01ACE0-706E-49A9-9578-487CEECBEEE3}" presName="parTx" presStyleLbl="revTx" presStyleIdx="1" presStyleCnt="2">
        <dgm:presLayoutVars>
          <dgm:chMax val="0"/>
          <dgm:chPref val="0"/>
        </dgm:presLayoutVars>
      </dgm:prSet>
      <dgm:spPr/>
    </dgm:pt>
  </dgm:ptLst>
  <dgm:cxnLst>
    <dgm:cxn modelId="{25081011-3E95-4703-8898-B140E0DC5A41}" type="presOf" srcId="{4118F485-5F11-4BFB-9C5D-B27B7D6BBB70}" destId="{CCF20A37-8C80-46F4-979E-690197B0EEBD}" srcOrd="0" destOrd="0" presId="urn:microsoft.com/office/officeart/2018/2/layout/IconVerticalSolidList"/>
    <dgm:cxn modelId="{2BAC6D4D-E537-4F55-9ABD-41377F0F68EC}" type="presOf" srcId="{7E01ACE0-706E-49A9-9578-487CEECBEEE3}" destId="{A9B74A9F-4446-4C6D-BA4E-709A1F091E73}" srcOrd="0" destOrd="0" presId="urn:microsoft.com/office/officeart/2018/2/layout/IconVerticalSolidList"/>
    <dgm:cxn modelId="{ACB3957B-7A8A-48BF-BCC7-EE80F06CED16}" srcId="{4118F485-5F11-4BFB-9C5D-B27B7D6BBB70}" destId="{7E01ACE0-706E-49A9-9578-487CEECBEEE3}" srcOrd="1" destOrd="0" parTransId="{F6E2B33B-B698-4D06-8A78-58A7D49C1D02}" sibTransId="{4484D423-0BBA-4D95-9876-7CA53BE485A8}"/>
    <dgm:cxn modelId="{8F08A6A2-BA9D-42A4-A922-8B24E6B631DC}" srcId="{4118F485-5F11-4BFB-9C5D-B27B7D6BBB70}" destId="{8808BFCB-97CB-4422-93CF-E057073E50EF}" srcOrd="0" destOrd="0" parTransId="{30853C7A-869B-44FE-8961-4533AA8320F1}" sibTransId="{9A48AC9B-45A9-4A4D-9743-C880E6AEF12D}"/>
    <dgm:cxn modelId="{3CA65CDB-7820-4522-8F0A-1F6105E76E80}" type="presOf" srcId="{8808BFCB-97CB-4422-93CF-E057073E50EF}" destId="{2708A263-0DAC-4D46-9E16-5CE6FF219560}" srcOrd="0" destOrd="0" presId="urn:microsoft.com/office/officeart/2018/2/layout/IconVerticalSolidList"/>
    <dgm:cxn modelId="{03DDC0CF-85FE-48D0-A8BE-DBF63A281335}" type="presParOf" srcId="{CCF20A37-8C80-46F4-979E-690197B0EEBD}" destId="{E92929AD-718E-47BE-9F6E-30EE7F7DBF29}" srcOrd="0" destOrd="0" presId="urn:microsoft.com/office/officeart/2018/2/layout/IconVerticalSolidList"/>
    <dgm:cxn modelId="{906A7188-2102-406B-B833-17A85948B62F}" type="presParOf" srcId="{E92929AD-718E-47BE-9F6E-30EE7F7DBF29}" destId="{35A8FF4B-6A35-4165-8DE2-6DD8CB4D4113}" srcOrd="0" destOrd="0" presId="urn:microsoft.com/office/officeart/2018/2/layout/IconVerticalSolidList"/>
    <dgm:cxn modelId="{E60A7A6F-92C7-48E5-8282-C7A428194123}" type="presParOf" srcId="{E92929AD-718E-47BE-9F6E-30EE7F7DBF29}" destId="{3CBB82FB-2E52-405E-9ABB-7FA16B19DFEC}" srcOrd="1" destOrd="0" presId="urn:microsoft.com/office/officeart/2018/2/layout/IconVerticalSolidList"/>
    <dgm:cxn modelId="{0D9678F4-5BD3-42F1-8CA0-AF89B37C0A02}" type="presParOf" srcId="{E92929AD-718E-47BE-9F6E-30EE7F7DBF29}" destId="{3E0B79CA-5D0D-401D-B427-C2780484202B}" srcOrd="2" destOrd="0" presId="urn:microsoft.com/office/officeart/2018/2/layout/IconVerticalSolidList"/>
    <dgm:cxn modelId="{AE8DF3C3-F729-42CC-A8B9-0374A9E11514}" type="presParOf" srcId="{E92929AD-718E-47BE-9F6E-30EE7F7DBF29}" destId="{2708A263-0DAC-4D46-9E16-5CE6FF219560}" srcOrd="3" destOrd="0" presId="urn:microsoft.com/office/officeart/2018/2/layout/IconVerticalSolidList"/>
    <dgm:cxn modelId="{055ABDF2-3F2B-48E8-ADC6-742E8452E252}" type="presParOf" srcId="{CCF20A37-8C80-46F4-979E-690197B0EEBD}" destId="{BC3530B0-80BC-4F4D-BAC8-85ED6A645C55}" srcOrd="1" destOrd="0" presId="urn:microsoft.com/office/officeart/2018/2/layout/IconVerticalSolidList"/>
    <dgm:cxn modelId="{83EE1FF2-6AE0-45B2-80F0-A2E5EF84B001}" type="presParOf" srcId="{CCF20A37-8C80-46F4-979E-690197B0EEBD}" destId="{1F45A0CB-2CD2-4AA7-AAF8-AEDF3859EB6E}" srcOrd="2" destOrd="0" presId="urn:microsoft.com/office/officeart/2018/2/layout/IconVerticalSolidList"/>
    <dgm:cxn modelId="{79F381B1-CA7A-43F3-A88E-74489F7A1711}" type="presParOf" srcId="{1F45A0CB-2CD2-4AA7-AAF8-AEDF3859EB6E}" destId="{AC01A6C3-6C95-4B98-8FD6-75F545332CB6}" srcOrd="0" destOrd="0" presId="urn:microsoft.com/office/officeart/2018/2/layout/IconVerticalSolidList"/>
    <dgm:cxn modelId="{1E6480FF-69C2-42EB-B371-4C881C260852}" type="presParOf" srcId="{1F45A0CB-2CD2-4AA7-AAF8-AEDF3859EB6E}" destId="{3A357843-3B15-40FF-9394-EF92C97F5146}" srcOrd="1" destOrd="0" presId="urn:microsoft.com/office/officeart/2018/2/layout/IconVerticalSolidList"/>
    <dgm:cxn modelId="{09E2E9C5-6B6C-4A40-A651-38C654F2777C}" type="presParOf" srcId="{1F45A0CB-2CD2-4AA7-AAF8-AEDF3859EB6E}" destId="{AD27B034-E346-4359-9C70-FB80589E9C05}" srcOrd="2" destOrd="0" presId="urn:microsoft.com/office/officeart/2018/2/layout/IconVerticalSolidList"/>
    <dgm:cxn modelId="{40388E19-82A8-43AF-AEA0-17A35E175BE4}" type="presParOf" srcId="{1F45A0CB-2CD2-4AA7-AAF8-AEDF3859EB6E}" destId="{A9B74A9F-4446-4C6D-BA4E-709A1F091E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FAB26-5CEE-477F-BCF9-C3FA21AF67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D009-D55F-46C9-98F0-B3A974055ECF}">
      <dgm:prSet/>
      <dgm:spPr/>
      <dgm:t>
        <a:bodyPr/>
        <a:lstStyle/>
        <a:p>
          <a:pPr>
            <a:lnSpc>
              <a:spcPct val="100000"/>
            </a:lnSpc>
          </a:pPr>
          <a:r>
            <a:rPr lang="en-US" b="1"/>
            <a:t>A reflex is an involuntary response that is processed in the </a:t>
          </a:r>
          <a:r>
            <a:rPr lang="en-US" b="1" u="sng"/>
            <a:t>spinal cord</a:t>
          </a:r>
          <a:r>
            <a:rPr lang="en-US" b="1"/>
            <a:t> not the brain.</a:t>
          </a:r>
          <a:endParaRPr lang="en-US"/>
        </a:p>
      </dgm:t>
    </dgm:pt>
    <dgm:pt modelId="{CDFEC368-B54B-4B5D-A8FE-C67B9FDF96B7}" type="parTrans" cxnId="{B1A18814-F460-4D2E-AE72-E6D60F30DC81}">
      <dgm:prSet/>
      <dgm:spPr/>
      <dgm:t>
        <a:bodyPr/>
        <a:lstStyle/>
        <a:p>
          <a:endParaRPr lang="en-US"/>
        </a:p>
      </dgm:t>
    </dgm:pt>
    <dgm:pt modelId="{E44965C0-AFA5-455D-B7FB-2DEBE2A21764}" type="sibTrans" cxnId="{B1A18814-F460-4D2E-AE72-E6D60F30DC81}">
      <dgm:prSet/>
      <dgm:spPr/>
      <dgm:t>
        <a:bodyPr/>
        <a:lstStyle/>
        <a:p>
          <a:endParaRPr lang="en-US"/>
        </a:p>
      </dgm:t>
    </dgm:pt>
    <dgm:pt modelId="{EE41D56B-060B-4871-91FC-2DD06E9D1567}">
      <dgm:prSet/>
      <dgm:spPr/>
      <dgm:t>
        <a:bodyPr/>
        <a:lstStyle/>
        <a:p>
          <a:pPr>
            <a:lnSpc>
              <a:spcPct val="100000"/>
            </a:lnSpc>
          </a:pPr>
          <a:r>
            <a:rPr lang="en-US" b="1"/>
            <a:t>Reflexes protect the body before the brain knows what is going on.</a:t>
          </a:r>
          <a:endParaRPr lang="en-US"/>
        </a:p>
      </dgm:t>
    </dgm:pt>
    <dgm:pt modelId="{ECBE5886-6D32-4211-989A-62B351204EC2}" type="parTrans" cxnId="{C7F92216-0CBD-4029-8485-7766AB8466DD}">
      <dgm:prSet/>
      <dgm:spPr/>
      <dgm:t>
        <a:bodyPr/>
        <a:lstStyle/>
        <a:p>
          <a:endParaRPr lang="en-US"/>
        </a:p>
      </dgm:t>
    </dgm:pt>
    <dgm:pt modelId="{4065C325-873D-44F8-A0A3-D7E0450CCD08}" type="sibTrans" cxnId="{C7F92216-0CBD-4029-8485-7766AB8466DD}">
      <dgm:prSet/>
      <dgm:spPr/>
      <dgm:t>
        <a:bodyPr/>
        <a:lstStyle/>
        <a:p>
          <a:endParaRPr lang="en-US"/>
        </a:p>
      </dgm:t>
    </dgm:pt>
    <dgm:pt modelId="{3857780C-00CD-4B20-BA8F-C99312F85B42}" type="pres">
      <dgm:prSet presAssocID="{86FFAB26-5CEE-477F-BCF9-C3FA21AF67C5}" presName="root" presStyleCnt="0">
        <dgm:presLayoutVars>
          <dgm:dir/>
          <dgm:resizeHandles val="exact"/>
        </dgm:presLayoutVars>
      </dgm:prSet>
      <dgm:spPr/>
    </dgm:pt>
    <dgm:pt modelId="{30423314-5D61-410E-8EAC-B74AD0E06098}" type="pres">
      <dgm:prSet presAssocID="{B371D009-D55F-46C9-98F0-B3A974055ECF}" presName="compNode" presStyleCnt="0"/>
      <dgm:spPr/>
    </dgm:pt>
    <dgm:pt modelId="{1AF6DECF-2B01-40B9-8E3C-4D4431DCAC54}" type="pres">
      <dgm:prSet presAssocID="{B371D009-D55F-46C9-98F0-B3A974055ECF}" presName="bgRect" presStyleLbl="bgShp" presStyleIdx="0" presStyleCnt="2"/>
      <dgm:spPr/>
    </dgm:pt>
    <dgm:pt modelId="{56210080-2C10-42F9-9376-7E0A0828AAE5}" type="pres">
      <dgm:prSet presAssocID="{B371D009-D55F-46C9-98F0-B3A974055EC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a:ext>
      </dgm:extLst>
    </dgm:pt>
    <dgm:pt modelId="{BEFF7621-D0D1-48E3-B10D-C9F160197C27}" type="pres">
      <dgm:prSet presAssocID="{B371D009-D55F-46C9-98F0-B3A974055ECF}" presName="spaceRect" presStyleCnt="0"/>
      <dgm:spPr/>
    </dgm:pt>
    <dgm:pt modelId="{E4C67626-1262-492C-B068-4D33F8B01815}" type="pres">
      <dgm:prSet presAssocID="{B371D009-D55F-46C9-98F0-B3A974055ECF}" presName="parTx" presStyleLbl="revTx" presStyleIdx="0" presStyleCnt="2">
        <dgm:presLayoutVars>
          <dgm:chMax val="0"/>
          <dgm:chPref val="0"/>
        </dgm:presLayoutVars>
      </dgm:prSet>
      <dgm:spPr/>
    </dgm:pt>
    <dgm:pt modelId="{F3910B19-5318-4DDB-A2F8-86D79640BFEB}" type="pres">
      <dgm:prSet presAssocID="{E44965C0-AFA5-455D-B7FB-2DEBE2A21764}" presName="sibTrans" presStyleCnt="0"/>
      <dgm:spPr/>
    </dgm:pt>
    <dgm:pt modelId="{9D8627A1-0F8F-4ED6-B8CB-7360D2BDEA54}" type="pres">
      <dgm:prSet presAssocID="{EE41D56B-060B-4871-91FC-2DD06E9D1567}" presName="compNode" presStyleCnt="0"/>
      <dgm:spPr/>
    </dgm:pt>
    <dgm:pt modelId="{B5013692-ABD8-4985-84C7-202349C3B98A}" type="pres">
      <dgm:prSet presAssocID="{EE41D56B-060B-4871-91FC-2DD06E9D1567}" presName="bgRect" presStyleLbl="bgShp" presStyleIdx="1" presStyleCnt="2"/>
      <dgm:spPr/>
    </dgm:pt>
    <dgm:pt modelId="{D63BE0B5-1314-4B5B-A791-D4DC4A93577F}" type="pres">
      <dgm:prSet presAssocID="{EE41D56B-060B-4871-91FC-2DD06E9D1567}" presName="iconRect" presStyleLbl="node1" presStyleIdx="1" presStyleCnt="2"/>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rain in head"/>
        </a:ext>
      </dgm:extLst>
    </dgm:pt>
    <dgm:pt modelId="{89722688-82FD-4FCB-B48D-86FB8152A6B8}" type="pres">
      <dgm:prSet presAssocID="{EE41D56B-060B-4871-91FC-2DD06E9D1567}" presName="spaceRect" presStyleCnt="0"/>
      <dgm:spPr/>
    </dgm:pt>
    <dgm:pt modelId="{53C35CD7-61E1-4EF4-B1AF-5C6625F8DA9E}" type="pres">
      <dgm:prSet presAssocID="{EE41D56B-060B-4871-91FC-2DD06E9D1567}" presName="parTx" presStyleLbl="revTx" presStyleIdx="1" presStyleCnt="2">
        <dgm:presLayoutVars>
          <dgm:chMax val="0"/>
          <dgm:chPref val="0"/>
        </dgm:presLayoutVars>
      </dgm:prSet>
      <dgm:spPr/>
    </dgm:pt>
  </dgm:ptLst>
  <dgm:cxnLst>
    <dgm:cxn modelId="{B1A18814-F460-4D2E-AE72-E6D60F30DC81}" srcId="{86FFAB26-5CEE-477F-BCF9-C3FA21AF67C5}" destId="{B371D009-D55F-46C9-98F0-B3A974055ECF}" srcOrd="0" destOrd="0" parTransId="{CDFEC368-B54B-4B5D-A8FE-C67B9FDF96B7}" sibTransId="{E44965C0-AFA5-455D-B7FB-2DEBE2A21764}"/>
    <dgm:cxn modelId="{C7F92216-0CBD-4029-8485-7766AB8466DD}" srcId="{86FFAB26-5CEE-477F-BCF9-C3FA21AF67C5}" destId="{EE41D56B-060B-4871-91FC-2DD06E9D1567}" srcOrd="1" destOrd="0" parTransId="{ECBE5886-6D32-4211-989A-62B351204EC2}" sibTransId="{4065C325-873D-44F8-A0A3-D7E0450CCD08}"/>
    <dgm:cxn modelId="{8E8BCF2E-BD26-4133-9D12-132133387AB4}" type="presOf" srcId="{B371D009-D55F-46C9-98F0-B3A974055ECF}" destId="{E4C67626-1262-492C-B068-4D33F8B01815}" srcOrd="0" destOrd="0" presId="urn:microsoft.com/office/officeart/2018/2/layout/IconVerticalSolidList"/>
    <dgm:cxn modelId="{5654C051-7D51-455B-94AF-AE096F19A53C}" type="presOf" srcId="{EE41D56B-060B-4871-91FC-2DD06E9D1567}" destId="{53C35CD7-61E1-4EF4-B1AF-5C6625F8DA9E}" srcOrd="0" destOrd="0" presId="urn:microsoft.com/office/officeart/2018/2/layout/IconVerticalSolidList"/>
    <dgm:cxn modelId="{EF85BAF0-53AA-4573-A903-BABE187EA4F6}" type="presOf" srcId="{86FFAB26-5CEE-477F-BCF9-C3FA21AF67C5}" destId="{3857780C-00CD-4B20-BA8F-C99312F85B42}" srcOrd="0" destOrd="0" presId="urn:microsoft.com/office/officeart/2018/2/layout/IconVerticalSolidList"/>
    <dgm:cxn modelId="{31224486-07C2-4F5D-9EB5-8DA0439E3E3E}" type="presParOf" srcId="{3857780C-00CD-4B20-BA8F-C99312F85B42}" destId="{30423314-5D61-410E-8EAC-B74AD0E06098}" srcOrd="0" destOrd="0" presId="urn:microsoft.com/office/officeart/2018/2/layout/IconVerticalSolidList"/>
    <dgm:cxn modelId="{0C119740-AEFE-4CB5-AAAA-6998E200AA81}" type="presParOf" srcId="{30423314-5D61-410E-8EAC-B74AD0E06098}" destId="{1AF6DECF-2B01-40B9-8E3C-4D4431DCAC54}" srcOrd="0" destOrd="0" presId="urn:microsoft.com/office/officeart/2018/2/layout/IconVerticalSolidList"/>
    <dgm:cxn modelId="{FABFE7F3-14FA-498D-AE09-4814EECE2753}" type="presParOf" srcId="{30423314-5D61-410E-8EAC-B74AD0E06098}" destId="{56210080-2C10-42F9-9376-7E0A0828AAE5}" srcOrd="1" destOrd="0" presId="urn:microsoft.com/office/officeart/2018/2/layout/IconVerticalSolidList"/>
    <dgm:cxn modelId="{BE133E6B-A864-42B5-8FFE-08FDFB10D25D}" type="presParOf" srcId="{30423314-5D61-410E-8EAC-B74AD0E06098}" destId="{BEFF7621-D0D1-48E3-B10D-C9F160197C27}" srcOrd="2" destOrd="0" presId="urn:microsoft.com/office/officeart/2018/2/layout/IconVerticalSolidList"/>
    <dgm:cxn modelId="{D2F758B0-2390-4B2A-B5C4-22EDCFB3C1F8}" type="presParOf" srcId="{30423314-5D61-410E-8EAC-B74AD0E06098}" destId="{E4C67626-1262-492C-B068-4D33F8B01815}" srcOrd="3" destOrd="0" presId="urn:microsoft.com/office/officeart/2018/2/layout/IconVerticalSolidList"/>
    <dgm:cxn modelId="{47EEE641-E990-4498-924A-34707AF169F9}" type="presParOf" srcId="{3857780C-00CD-4B20-BA8F-C99312F85B42}" destId="{F3910B19-5318-4DDB-A2F8-86D79640BFEB}" srcOrd="1" destOrd="0" presId="urn:microsoft.com/office/officeart/2018/2/layout/IconVerticalSolidList"/>
    <dgm:cxn modelId="{41B8FEB2-7D93-41CA-8D6E-91AC79BD9982}" type="presParOf" srcId="{3857780C-00CD-4B20-BA8F-C99312F85B42}" destId="{9D8627A1-0F8F-4ED6-B8CB-7360D2BDEA54}" srcOrd="2" destOrd="0" presId="urn:microsoft.com/office/officeart/2018/2/layout/IconVerticalSolidList"/>
    <dgm:cxn modelId="{CDEDCCF4-61E2-445B-9765-0A3F2E7669C5}" type="presParOf" srcId="{9D8627A1-0F8F-4ED6-B8CB-7360D2BDEA54}" destId="{B5013692-ABD8-4985-84C7-202349C3B98A}" srcOrd="0" destOrd="0" presId="urn:microsoft.com/office/officeart/2018/2/layout/IconVerticalSolidList"/>
    <dgm:cxn modelId="{1BC01A4B-4055-4F6E-8234-316A725DEF39}" type="presParOf" srcId="{9D8627A1-0F8F-4ED6-B8CB-7360D2BDEA54}" destId="{D63BE0B5-1314-4B5B-A791-D4DC4A93577F}" srcOrd="1" destOrd="0" presId="urn:microsoft.com/office/officeart/2018/2/layout/IconVerticalSolidList"/>
    <dgm:cxn modelId="{AE32B390-C07D-4088-9ED8-C2BADD061BA3}" type="presParOf" srcId="{9D8627A1-0F8F-4ED6-B8CB-7360D2BDEA54}" destId="{89722688-82FD-4FCB-B48D-86FB8152A6B8}" srcOrd="2" destOrd="0" presId="urn:microsoft.com/office/officeart/2018/2/layout/IconVerticalSolidList"/>
    <dgm:cxn modelId="{978C25F6-FAA0-4BA0-B902-816E2A151FEB}" type="presParOf" srcId="{9D8627A1-0F8F-4ED6-B8CB-7360D2BDEA54}" destId="{53C35CD7-61E1-4EF4-B1AF-5C6625F8DA9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D28AC9-F87F-4484-95BB-29D5627F77B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3269DFF-E1BF-4BB9-BBB6-40A727FE51D8}">
      <dgm:prSet/>
      <dgm:spPr/>
      <dgm:t>
        <a:bodyPr/>
        <a:lstStyle/>
        <a:p>
          <a:pPr>
            <a:lnSpc>
              <a:spcPct val="100000"/>
            </a:lnSpc>
          </a:pPr>
          <a:r>
            <a:rPr lang="en-GB"/>
            <a:t>Fibres are short, parallel and featherlike extending diagonally along the side of a tendon e.g. extensor digitorum longus and tibialis posterior.</a:t>
          </a:r>
          <a:endParaRPr lang="en-US"/>
        </a:p>
      </dgm:t>
    </dgm:pt>
    <dgm:pt modelId="{E3EC0081-FE9F-4AA8-838E-F98F9D22CC2B}" type="parTrans" cxnId="{D2AD762F-1D5E-4A0F-8ADE-5C9680157253}">
      <dgm:prSet/>
      <dgm:spPr/>
      <dgm:t>
        <a:bodyPr/>
        <a:lstStyle/>
        <a:p>
          <a:endParaRPr lang="en-US"/>
        </a:p>
      </dgm:t>
    </dgm:pt>
    <dgm:pt modelId="{25BA5717-64BA-4508-AF1A-495A7011E413}" type="sibTrans" cxnId="{D2AD762F-1D5E-4A0F-8ADE-5C9680157253}">
      <dgm:prSet/>
      <dgm:spPr/>
      <dgm:t>
        <a:bodyPr/>
        <a:lstStyle/>
        <a:p>
          <a:endParaRPr lang="en-US"/>
        </a:p>
      </dgm:t>
    </dgm:pt>
    <dgm:pt modelId="{B8060934-BFA3-4AA5-B2C9-6E33F87BF7F4}">
      <dgm:prSet/>
      <dgm:spPr/>
      <dgm:t>
        <a:bodyPr/>
        <a:lstStyle/>
        <a:p>
          <a:pPr>
            <a:lnSpc>
              <a:spcPct val="100000"/>
            </a:lnSpc>
          </a:pPr>
          <a:r>
            <a:rPr lang="en-GB" dirty="0"/>
            <a:t>Located deep in the posterior compartment of the lower leg key stabilizing muscle supporting the medial arch of the foot. </a:t>
          </a:r>
          <a:endParaRPr lang="en-US" dirty="0"/>
        </a:p>
      </dgm:t>
    </dgm:pt>
    <dgm:pt modelId="{8AB66605-866B-4E63-9FEC-D706369F969F}" type="parTrans" cxnId="{175DBA8F-444F-412E-99BC-A502324B2E3D}">
      <dgm:prSet/>
      <dgm:spPr/>
      <dgm:t>
        <a:bodyPr/>
        <a:lstStyle/>
        <a:p>
          <a:endParaRPr lang="en-US"/>
        </a:p>
      </dgm:t>
    </dgm:pt>
    <dgm:pt modelId="{4DC9E6DA-6E06-4CBC-9E57-353C61AC8927}" type="sibTrans" cxnId="{175DBA8F-444F-412E-99BC-A502324B2E3D}">
      <dgm:prSet/>
      <dgm:spPr/>
      <dgm:t>
        <a:bodyPr/>
        <a:lstStyle/>
        <a:p>
          <a:endParaRPr lang="en-US"/>
        </a:p>
      </dgm:t>
    </dgm:pt>
    <dgm:pt modelId="{CCBA171A-B0E0-47B3-AE68-AA444B944B3D}" type="pres">
      <dgm:prSet presAssocID="{9CD28AC9-F87F-4484-95BB-29D5627F77BD}" presName="root" presStyleCnt="0">
        <dgm:presLayoutVars>
          <dgm:dir/>
          <dgm:resizeHandles val="exact"/>
        </dgm:presLayoutVars>
      </dgm:prSet>
      <dgm:spPr/>
    </dgm:pt>
    <dgm:pt modelId="{36F61940-7933-4DC1-8295-58EE5C06F7DC}" type="pres">
      <dgm:prSet presAssocID="{83269DFF-E1BF-4BB9-BBB6-40A727FE51D8}" presName="compNode" presStyleCnt="0"/>
      <dgm:spPr/>
    </dgm:pt>
    <dgm:pt modelId="{5C3DC322-86C2-4E23-ACD8-DE61EE4744EA}" type="pres">
      <dgm:prSet presAssocID="{83269DFF-E1BF-4BB9-BBB6-40A727FE51D8}" presName="bgRect" presStyleLbl="bgShp" presStyleIdx="0" presStyleCnt="2"/>
      <dgm:spPr/>
    </dgm:pt>
    <dgm:pt modelId="{3B4DE937-3C31-4ABE-8BE8-AD9EAD433362}" type="pres">
      <dgm:prSet presAssocID="{83269DFF-E1BF-4BB9-BBB6-40A727FE51D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ream"/>
        </a:ext>
      </dgm:extLst>
    </dgm:pt>
    <dgm:pt modelId="{49FA6572-A190-4CC9-9F61-61936F9F03E2}" type="pres">
      <dgm:prSet presAssocID="{83269DFF-E1BF-4BB9-BBB6-40A727FE51D8}" presName="spaceRect" presStyleCnt="0"/>
      <dgm:spPr/>
    </dgm:pt>
    <dgm:pt modelId="{365B2C74-A460-4063-B5D9-69E474431D17}" type="pres">
      <dgm:prSet presAssocID="{83269DFF-E1BF-4BB9-BBB6-40A727FE51D8}" presName="parTx" presStyleLbl="revTx" presStyleIdx="0" presStyleCnt="2">
        <dgm:presLayoutVars>
          <dgm:chMax val="0"/>
          <dgm:chPref val="0"/>
        </dgm:presLayoutVars>
      </dgm:prSet>
      <dgm:spPr/>
    </dgm:pt>
    <dgm:pt modelId="{E2A53E68-896A-4C42-B274-93F47C492092}" type="pres">
      <dgm:prSet presAssocID="{25BA5717-64BA-4508-AF1A-495A7011E413}" presName="sibTrans" presStyleCnt="0"/>
      <dgm:spPr/>
    </dgm:pt>
    <dgm:pt modelId="{5892FB37-B6B8-4271-A78D-1C4AB5BD4C41}" type="pres">
      <dgm:prSet presAssocID="{B8060934-BFA3-4AA5-B2C9-6E33F87BF7F4}" presName="compNode" presStyleCnt="0"/>
      <dgm:spPr/>
    </dgm:pt>
    <dgm:pt modelId="{EAB1719B-E8CA-4F7B-952C-0662754DC866}" type="pres">
      <dgm:prSet presAssocID="{B8060934-BFA3-4AA5-B2C9-6E33F87BF7F4}" presName="bgRect" presStyleLbl="bgShp" presStyleIdx="1" presStyleCnt="2"/>
      <dgm:spPr/>
    </dgm:pt>
    <dgm:pt modelId="{6FB2C319-569F-45C1-9BA8-486AABCE61B3}" type="pres">
      <dgm:prSet presAssocID="{B8060934-BFA3-4AA5-B2C9-6E33F87BF7F4}" presName="iconRect" presStyleLbl="node1" presStyleIdx="1" presStyleCnt="2" custLinFactNeighborX="-3744" custLinFactNeighborY="-3744"/>
      <dgm:spPr/>
    </dgm:pt>
    <dgm:pt modelId="{BEE6A15F-0852-44F0-922E-E902C8735707}" type="pres">
      <dgm:prSet presAssocID="{B8060934-BFA3-4AA5-B2C9-6E33F87BF7F4}" presName="spaceRect" presStyleCnt="0"/>
      <dgm:spPr/>
    </dgm:pt>
    <dgm:pt modelId="{43CF5DE7-35EA-4A0C-9180-17B769D45258}" type="pres">
      <dgm:prSet presAssocID="{B8060934-BFA3-4AA5-B2C9-6E33F87BF7F4}" presName="parTx" presStyleLbl="revTx" presStyleIdx="1" presStyleCnt="2">
        <dgm:presLayoutVars>
          <dgm:chMax val="0"/>
          <dgm:chPref val="0"/>
        </dgm:presLayoutVars>
      </dgm:prSet>
      <dgm:spPr/>
    </dgm:pt>
  </dgm:ptLst>
  <dgm:cxnLst>
    <dgm:cxn modelId="{D2AD762F-1D5E-4A0F-8ADE-5C9680157253}" srcId="{9CD28AC9-F87F-4484-95BB-29D5627F77BD}" destId="{83269DFF-E1BF-4BB9-BBB6-40A727FE51D8}" srcOrd="0" destOrd="0" parTransId="{E3EC0081-FE9F-4AA8-838E-F98F9D22CC2B}" sibTransId="{25BA5717-64BA-4508-AF1A-495A7011E413}"/>
    <dgm:cxn modelId="{73884C51-4766-46C5-A63C-E50E6AF7E703}" type="presOf" srcId="{B8060934-BFA3-4AA5-B2C9-6E33F87BF7F4}" destId="{43CF5DE7-35EA-4A0C-9180-17B769D45258}" srcOrd="0" destOrd="0" presId="urn:microsoft.com/office/officeart/2018/2/layout/IconVerticalSolidList"/>
    <dgm:cxn modelId="{175DBA8F-444F-412E-99BC-A502324B2E3D}" srcId="{9CD28AC9-F87F-4484-95BB-29D5627F77BD}" destId="{B8060934-BFA3-4AA5-B2C9-6E33F87BF7F4}" srcOrd="1" destOrd="0" parTransId="{8AB66605-866B-4E63-9FEC-D706369F969F}" sibTransId="{4DC9E6DA-6E06-4CBC-9E57-353C61AC8927}"/>
    <dgm:cxn modelId="{FA3330AA-A671-4088-B6D2-7DF72359EA1D}" type="presOf" srcId="{83269DFF-E1BF-4BB9-BBB6-40A727FE51D8}" destId="{365B2C74-A460-4063-B5D9-69E474431D17}" srcOrd="0" destOrd="0" presId="urn:microsoft.com/office/officeart/2018/2/layout/IconVerticalSolidList"/>
    <dgm:cxn modelId="{8CDE29BC-5252-43BC-B4CC-959BEB96F6C2}" type="presOf" srcId="{9CD28AC9-F87F-4484-95BB-29D5627F77BD}" destId="{CCBA171A-B0E0-47B3-AE68-AA444B944B3D}" srcOrd="0" destOrd="0" presId="urn:microsoft.com/office/officeart/2018/2/layout/IconVerticalSolidList"/>
    <dgm:cxn modelId="{4A0385EF-5175-45E1-AA85-7E91E4998FEA}" type="presParOf" srcId="{CCBA171A-B0E0-47B3-AE68-AA444B944B3D}" destId="{36F61940-7933-4DC1-8295-58EE5C06F7DC}" srcOrd="0" destOrd="0" presId="urn:microsoft.com/office/officeart/2018/2/layout/IconVerticalSolidList"/>
    <dgm:cxn modelId="{86EF7F9A-4C03-4C2B-8C58-EEFD5DF13D30}" type="presParOf" srcId="{36F61940-7933-4DC1-8295-58EE5C06F7DC}" destId="{5C3DC322-86C2-4E23-ACD8-DE61EE4744EA}" srcOrd="0" destOrd="0" presId="urn:microsoft.com/office/officeart/2018/2/layout/IconVerticalSolidList"/>
    <dgm:cxn modelId="{1A4BBD65-9DD9-4B8C-A220-2CBF8072C0B4}" type="presParOf" srcId="{36F61940-7933-4DC1-8295-58EE5C06F7DC}" destId="{3B4DE937-3C31-4ABE-8BE8-AD9EAD433362}" srcOrd="1" destOrd="0" presId="urn:microsoft.com/office/officeart/2018/2/layout/IconVerticalSolidList"/>
    <dgm:cxn modelId="{170D98EE-DEA5-4239-8BFF-ACE69FE2466E}" type="presParOf" srcId="{36F61940-7933-4DC1-8295-58EE5C06F7DC}" destId="{49FA6572-A190-4CC9-9F61-61936F9F03E2}" srcOrd="2" destOrd="0" presId="urn:microsoft.com/office/officeart/2018/2/layout/IconVerticalSolidList"/>
    <dgm:cxn modelId="{7E36777F-3651-4DC1-B146-869F93CCF5BF}" type="presParOf" srcId="{36F61940-7933-4DC1-8295-58EE5C06F7DC}" destId="{365B2C74-A460-4063-B5D9-69E474431D17}" srcOrd="3" destOrd="0" presId="urn:microsoft.com/office/officeart/2018/2/layout/IconVerticalSolidList"/>
    <dgm:cxn modelId="{6DC84A56-4100-4263-AFE2-4CBC69C9AE11}" type="presParOf" srcId="{CCBA171A-B0E0-47B3-AE68-AA444B944B3D}" destId="{E2A53E68-896A-4C42-B274-93F47C492092}" srcOrd="1" destOrd="0" presId="urn:microsoft.com/office/officeart/2018/2/layout/IconVerticalSolidList"/>
    <dgm:cxn modelId="{78B6A149-94CC-4E28-BED1-032D7E01B81E}" type="presParOf" srcId="{CCBA171A-B0E0-47B3-AE68-AA444B944B3D}" destId="{5892FB37-B6B8-4271-A78D-1C4AB5BD4C41}" srcOrd="2" destOrd="0" presId="urn:microsoft.com/office/officeart/2018/2/layout/IconVerticalSolidList"/>
    <dgm:cxn modelId="{AABE6AA0-67FB-4113-BD7B-90A9526DEE41}" type="presParOf" srcId="{5892FB37-B6B8-4271-A78D-1C4AB5BD4C41}" destId="{EAB1719B-E8CA-4F7B-952C-0662754DC866}" srcOrd="0" destOrd="0" presId="urn:microsoft.com/office/officeart/2018/2/layout/IconVerticalSolidList"/>
    <dgm:cxn modelId="{CB788DE4-B0FF-41F9-B7DB-98355178D856}" type="presParOf" srcId="{5892FB37-B6B8-4271-A78D-1C4AB5BD4C41}" destId="{6FB2C319-569F-45C1-9BA8-486AABCE61B3}" srcOrd="1" destOrd="0" presId="urn:microsoft.com/office/officeart/2018/2/layout/IconVerticalSolidList"/>
    <dgm:cxn modelId="{FD6E961A-A439-45B1-AFB4-F8ED7038C33A}" type="presParOf" srcId="{5892FB37-B6B8-4271-A78D-1C4AB5BD4C41}" destId="{BEE6A15F-0852-44F0-922E-E902C8735707}" srcOrd="2" destOrd="0" presId="urn:microsoft.com/office/officeart/2018/2/layout/IconVerticalSolidList"/>
    <dgm:cxn modelId="{109FF901-1BB9-4528-BEE3-8D2F60D03C37}" type="presParOf" srcId="{5892FB37-B6B8-4271-A78D-1C4AB5BD4C41}" destId="{43CF5DE7-35EA-4A0C-9180-17B769D452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DA9D1-329D-43E1-85E2-595262DF1E42}">
      <dsp:nvSpPr>
        <dsp:cNvPr id="0" name=""/>
        <dsp:cNvSpPr/>
      </dsp:nvSpPr>
      <dsp:spPr>
        <a:xfrm>
          <a:off x="0" y="3724484"/>
          <a:ext cx="5029199" cy="122245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think that when the water potential of the blood is low the cells loose water to the blood by osmosis, this causes the cells to shrink and this stimulates a response.</a:t>
          </a:r>
          <a:endParaRPr lang="en-US" sz="1700" kern="1200"/>
        </a:p>
      </dsp:txBody>
      <dsp:txXfrm>
        <a:off x="0" y="3724484"/>
        <a:ext cx="5029199" cy="1222458"/>
      </dsp:txXfrm>
    </dsp:sp>
    <dsp:sp modelId="{46149875-E5A4-4CC5-AE5A-0EA0C37975F0}">
      <dsp:nvSpPr>
        <dsp:cNvPr id="0" name=""/>
        <dsp:cNvSpPr/>
      </dsp:nvSpPr>
      <dsp:spPr>
        <a:xfrm rot="10800000">
          <a:off x="0" y="1862679"/>
          <a:ext cx="5029199" cy="1880141"/>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 are still not certain how they work.</a:t>
          </a:r>
          <a:endParaRPr lang="en-US" sz="1700" kern="1200"/>
        </a:p>
      </dsp:txBody>
      <dsp:txXfrm rot="10800000">
        <a:off x="0" y="1862679"/>
        <a:ext cx="5029199" cy="1221659"/>
      </dsp:txXfrm>
    </dsp:sp>
    <dsp:sp modelId="{5DB0B25D-E577-4562-B963-E2F9C05430AE}">
      <dsp:nvSpPr>
        <dsp:cNvPr id="0" name=""/>
        <dsp:cNvSpPr/>
      </dsp:nvSpPr>
      <dsp:spPr>
        <a:xfrm rot="10800000">
          <a:off x="0" y="874"/>
          <a:ext cx="5029199" cy="1880141"/>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These are cells in the hypothalamus which monitor the water potential of the blood.</a:t>
          </a:r>
          <a:endParaRPr lang="en-US" sz="1700" kern="1200"/>
        </a:p>
      </dsp:txBody>
      <dsp:txXfrm rot="10800000">
        <a:off x="0" y="874"/>
        <a:ext cx="5029199" cy="12216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8FF4B-6A35-4165-8DE2-6DD8CB4D4113}">
      <dsp:nvSpPr>
        <dsp:cNvPr id="0" name=""/>
        <dsp:cNvSpPr/>
      </dsp:nvSpPr>
      <dsp:spPr>
        <a:xfrm>
          <a:off x="0" y="668654"/>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82FB-2E52-405E-9ABB-7FA16B19DFEC}">
      <dsp:nvSpPr>
        <dsp:cNvPr id="0" name=""/>
        <dsp:cNvSpPr/>
      </dsp:nvSpPr>
      <dsp:spPr>
        <a:xfrm>
          <a:off x="373418" y="946403"/>
          <a:ext cx="678942" cy="67894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8A263-0DAC-4D46-9E16-5CE6FF219560}">
      <dsp:nvSpPr>
        <dsp:cNvPr id="0" name=""/>
        <dsp:cNvSpPr/>
      </dsp:nvSpPr>
      <dsp:spPr>
        <a:xfrm>
          <a:off x="1425778" y="668654"/>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b="1" i="1" kern="1200"/>
            <a:t>Main Function</a:t>
          </a:r>
          <a:r>
            <a:rPr lang="en-US" sz="1600" b="1" kern="1200"/>
            <a:t>: </a:t>
          </a:r>
          <a:endParaRPr lang="en-US" sz="1600" kern="1200"/>
        </a:p>
      </dsp:txBody>
      <dsp:txXfrm>
        <a:off x="1425778" y="668654"/>
        <a:ext cx="4060621" cy="1234440"/>
      </dsp:txXfrm>
    </dsp:sp>
    <dsp:sp modelId="{AC01A6C3-6C95-4B98-8FD6-75F545332CB6}">
      <dsp:nvSpPr>
        <dsp:cNvPr id="0" name=""/>
        <dsp:cNvSpPr/>
      </dsp:nvSpPr>
      <dsp:spPr>
        <a:xfrm>
          <a:off x="0" y="2211705"/>
          <a:ext cx="5486400" cy="123444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7843-3B15-40FF-9394-EF92C97F5146}">
      <dsp:nvSpPr>
        <dsp:cNvPr id="0" name=""/>
        <dsp:cNvSpPr/>
      </dsp:nvSpPr>
      <dsp:spPr>
        <a:xfrm>
          <a:off x="373418" y="2489454"/>
          <a:ext cx="678942" cy="67894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B74A9F-4446-4C6D-BA4E-709A1F091E73}">
      <dsp:nvSpPr>
        <dsp:cNvPr id="0" name=""/>
        <dsp:cNvSpPr/>
      </dsp:nvSpPr>
      <dsp:spPr>
        <a:xfrm>
          <a:off x="1425778" y="2211705"/>
          <a:ext cx="4060621"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45" tIns="130645" rIns="130645" bIns="130645" numCol="1" spcCol="1270" anchor="ctr" anchorCtr="0">
          <a:noAutofit/>
        </a:bodyPr>
        <a:lstStyle/>
        <a:p>
          <a:pPr marL="0" lvl="0" indent="0" algn="l" defTabSz="711200">
            <a:lnSpc>
              <a:spcPct val="100000"/>
            </a:lnSpc>
            <a:spcBef>
              <a:spcPct val="0"/>
            </a:spcBef>
            <a:spcAft>
              <a:spcPct val="35000"/>
            </a:spcAft>
            <a:buNone/>
          </a:pPr>
          <a:r>
            <a:rPr lang="en-US" sz="1600" kern="1200"/>
            <a:t>This communication system controls and coordinates functions throughout the body and responds to internal and external stimuli.</a:t>
          </a:r>
        </a:p>
      </dsp:txBody>
      <dsp:txXfrm>
        <a:off x="1425778" y="2211705"/>
        <a:ext cx="4060621" cy="1234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6DECF-2B01-40B9-8E3C-4D4431DCAC54}">
      <dsp:nvSpPr>
        <dsp:cNvPr id="0" name=""/>
        <dsp:cNvSpPr/>
      </dsp:nvSpPr>
      <dsp:spPr>
        <a:xfrm>
          <a:off x="0" y="750331"/>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10080-2C10-42F9-9376-7E0A0828AAE5}">
      <dsp:nvSpPr>
        <dsp:cNvPr id="0" name=""/>
        <dsp:cNvSpPr/>
      </dsp:nvSpPr>
      <dsp:spPr>
        <a:xfrm>
          <a:off x="503293" y="1124682"/>
          <a:ext cx="915078" cy="915078"/>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C67626-1262-492C-B068-4D33F8B01815}">
      <dsp:nvSpPr>
        <dsp:cNvPr id="0" name=""/>
        <dsp:cNvSpPr/>
      </dsp:nvSpPr>
      <dsp:spPr>
        <a:xfrm>
          <a:off x="1921665" y="750331"/>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A reflex is an involuntary response that is processed in the </a:t>
          </a:r>
          <a:r>
            <a:rPr lang="en-US" sz="1400" b="1" u="sng" kern="1200"/>
            <a:t>spinal cord</a:t>
          </a:r>
          <a:r>
            <a:rPr lang="en-US" sz="1400" b="1" kern="1200"/>
            <a:t> not the brain.</a:t>
          </a:r>
          <a:endParaRPr lang="en-US" sz="1400" kern="1200"/>
        </a:p>
      </dsp:txBody>
      <dsp:txXfrm>
        <a:off x="1921665" y="750331"/>
        <a:ext cx="1583534" cy="1663779"/>
      </dsp:txXfrm>
    </dsp:sp>
    <dsp:sp modelId="{B5013692-ABD8-4985-84C7-202349C3B98A}">
      <dsp:nvSpPr>
        <dsp:cNvPr id="0" name=""/>
        <dsp:cNvSpPr/>
      </dsp:nvSpPr>
      <dsp:spPr>
        <a:xfrm>
          <a:off x="0" y="2805588"/>
          <a:ext cx="3505200" cy="16637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BE0B5-1314-4B5B-A791-D4DC4A93577F}">
      <dsp:nvSpPr>
        <dsp:cNvPr id="0" name=""/>
        <dsp:cNvSpPr/>
      </dsp:nvSpPr>
      <dsp:spPr>
        <a:xfrm>
          <a:off x="503293" y="3179939"/>
          <a:ext cx="915078" cy="915078"/>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5CD7-61E1-4EF4-B1AF-5C6625F8DA9E}">
      <dsp:nvSpPr>
        <dsp:cNvPr id="0" name=""/>
        <dsp:cNvSpPr/>
      </dsp:nvSpPr>
      <dsp:spPr>
        <a:xfrm>
          <a:off x="1921665" y="2805588"/>
          <a:ext cx="1583534" cy="1663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83" tIns="176083" rIns="176083" bIns="176083" numCol="1" spcCol="1270" anchor="ctr" anchorCtr="0">
          <a:noAutofit/>
        </a:bodyPr>
        <a:lstStyle/>
        <a:p>
          <a:pPr marL="0" lvl="0" indent="0" algn="l" defTabSz="622300">
            <a:lnSpc>
              <a:spcPct val="100000"/>
            </a:lnSpc>
            <a:spcBef>
              <a:spcPct val="0"/>
            </a:spcBef>
            <a:spcAft>
              <a:spcPct val="35000"/>
            </a:spcAft>
            <a:buNone/>
          </a:pPr>
          <a:r>
            <a:rPr lang="en-US" sz="1400" b="1" kern="1200"/>
            <a:t>Reflexes protect the body before the brain knows what is going on.</a:t>
          </a:r>
          <a:endParaRPr lang="en-US" sz="1400" kern="1200"/>
        </a:p>
      </dsp:txBody>
      <dsp:txXfrm>
        <a:off x="1921665" y="2805588"/>
        <a:ext cx="1583534" cy="16637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DC322-86C2-4E23-ACD8-DE61EE4744EA}">
      <dsp:nvSpPr>
        <dsp:cNvPr id="0" name=""/>
        <dsp:cNvSpPr/>
      </dsp:nvSpPr>
      <dsp:spPr>
        <a:xfrm>
          <a:off x="0" y="736242"/>
          <a:ext cx="5384800"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DE937-3C31-4ABE-8BE8-AD9EAD433362}">
      <dsp:nvSpPr>
        <dsp:cNvPr id="0" name=""/>
        <dsp:cNvSpPr/>
      </dsp:nvSpPr>
      <dsp:spPr>
        <a:xfrm>
          <a:off x="411163" y="1042066"/>
          <a:ext cx="747569" cy="747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B2C74-A460-4063-B5D9-69E474431D17}">
      <dsp:nvSpPr>
        <dsp:cNvPr id="0" name=""/>
        <dsp:cNvSpPr/>
      </dsp:nvSpPr>
      <dsp:spPr>
        <a:xfrm>
          <a:off x="1569896" y="736242"/>
          <a:ext cx="3814903"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755650">
            <a:lnSpc>
              <a:spcPct val="100000"/>
            </a:lnSpc>
            <a:spcBef>
              <a:spcPct val="0"/>
            </a:spcBef>
            <a:spcAft>
              <a:spcPct val="35000"/>
            </a:spcAft>
            <a:buNone/>
          </a:pPr>
          <a:r>
            <a:rPr lang="en-GB" sz="1700" kern="1200"/>
            <a:t>Fibres are short, parallel and featherlike extending diagonally along the side of a tendon e.g. extensor digitorum longus and tibialis posterior.</a:t>
          </a:r>
          <a:endParaRPr lang="en-US" sz="1700" kern="1200"/>
        </a:p>
      </dsp:txBody>
      <dsp:txXfrm>
        <a:off x="1569896" y="736242"/>
        <a:ext cx="3814903" cy="1359217"/>
      </dsp:txXfrm>
    </dsp:sp>
    <dsp:sp modelId="{EAB1719B-E8CA-4F7B-952C-0662754DC866}">
      <dsp:nvSpPr>
        <dsp:cNvPr id="0" name=""/>
        <dsp:cNvSpPr/>
      </dsp:nvSpPr>
      <dsp:spPr>
        <a:xfrm>
          <a:off x="0" y="2435264"/>
          <a:ext cx="5384800"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2C319-569F-45C1-9BA8-486AABCE61B3}">
      <dsp:nvSpPr>
        <dsp:cNvPr id="0" name=""/>
        <dsp:cNvSpPr/>
      </dsp:nvSpPr>
      <dsp:spPr>
        <a:xfrm>
          <a:off x="383174" y="2713099"/>
          <a:ext cx="747569" cy="747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F5DE7-35EA-4A0C-9180-17B769D45258}">
      <dsp:nvSpPr>
        <dsp:cNvPr id="0" name=""/>
        <dsp:cNvSpPr/>
      </dsp:nvSpPr>
      <dsp:spPr>
        <a:xfrm>
          <a:off x="1569896" y="2435264"/>
          <a:ext cx="3814903"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755650">
            <a:lnSpc>
              <a:spcPct val="100000"/>
            </a:lnSpc>
            <a:spcBef>
              <a:spcPct val="0"/>
            </a:spcBef>
            <a:spcAft>
              <a:spcPct val="35000"/>
            </a:spcAft>
            <a:buNone/>
          </a:pPr>
          <a:r>
            <a:rPr lang="en-GB" sz="1700" kern="1200" dirty="0"/>
            <a:t>Located deep in the posterior compartment of the lower leg key stabilizing muscle supporting the medial arch of the foot. </a:t>
          </a:r>
          <a:endParaRPr lang="en-US" sz="1700" kern="1200" dirty="0"/>
        </a:p>
      </dsp:txBody>
      <dsp:txXfrm>
        <a:off x="1569896" y="2435264"/>
        <a:ext cx="3814903" cy="135921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840" units="cm"/>
          <inkml:channel name="Y" type="integer" max="1080" units="cm"/>
          <inkml:channel name="T" type="integer" max="2.14748E9" units="dev"/>
        </inkml:traceFormat>
        <inkml:channelProperties>
          <inkml:channelProperty channel="X" name="resolution" value="124.27184" units="1/cm"/>
          <inkml:channelProperty channel="Y" name="resolution" value="62.42775" units="1/cm"/>
          <inkml:channelProperty channel="T" name="resolution" value="1" units="1/dev"/>
        </inkml:channelProperties>
      </inkml:inkSource>
      <inkml:timestamp xml:id="ts0" timeString="2021-01-04T10:32:41.237"/>
    </inkml:context>
    <inkml:brush xml:id="br0">
      <inkml:brushProperty name="width" value="0.05292" units="cm"/>
      <inkml:brushProperty name="height" value="0.05292" units="cm"/>
      <inkml:brushProperty name="color" value="#FF0000"/>
    </inkml:brush>
  </inkml:definitions>
  <inkml:trace contextRef="#ctx0" brushRef="#br0">10789 12059 0</inkml:trace>
  <inkml:trace contextRef="#ctx0" brushRef="#br0" timeOffset="2281.17">10982 11387 0,'0'0'0,"-24"0"0,-24 0 15,23 0 1,-47 24 0,24 0-1,-24 0 1,0 48 0,-24 24-1,-24-24 1,24 72-1,24-72 1,0 0 0,24 0-1,-1 0 1,25 0 0,0-23-1,24-25-15,0 72 31,24-24-15,24 0 0,25 0-1,-1 0 1,96 24 0,-48-48-1,0 0 1,24-24-1,-72-48 1,1-24 0,-1 0-1,24 0 1,0-24 0,24 0 15,-48 24-16,-24 0 1,48-24 0,-48 48-1,0-24 1,49-24 0,-1-1-1,-72 73 1,0-24-16,24-24 15,-24 0 1,0 24 0,24-24-1,-48-48 1,24 48 0,-24 0-1,24 0 16,-24-24-15,0 48 0,-48-72-1,24 48 1,0-24 0,0 48-1,0-24 1,0 24-1,-24-24 1,24 24 0,0 0-1,-24 0 1,24 24 0,-49-49 15,25 49-16,0-48 1,-24 48 0,24 0-1,0 0 1,0 0-16,24 0 16,-48 0-1,0 0 1,48 0-1,0 0-15,0 0 16,-48 0 0,0 48-1,-1-23 1,25-1 0,24-24-1,24 24 16,-48 0-15,0-24 0,-24 48-1,0 0 1,48-24 0</inkml:trace>
  <inkml:trace contextRef="#ctx0" brushRef="#br0" timeOffset="11366.38">11654 3820 0,'-24'0'63,"-24"0"-1,-24-24-46,-168 24 0,168 0-16,24 0 15,-24-25-15,24 25 16,-24 0-1,-1-48 1,25 48 0,0-24-16,0 24 15,-48-48 1,-24 48 0,72 0-1,-48 0 16,72 0-15,-48 0 0,-24 0-1,48 0 1,-49 48 0,1 0-1,48 1 1,-48 23-1,-24 0 1,0 24 0,48-24 15,24 0-31,-24 24 16,-1-48-1,1 0 16,0 48-15,-24 24 0,24-48-1,24 24 1,0-24 0,0 25-1,0-25 1,0 48-1,48-48 1,-24 24 0,24-24-1,-24 24 1,0 0 0,24 0-1,0 0 16,48 48-15,-24 25 0,48-49-1,0-24 1,0 48 0,24 48-1,72 48 1,97 169-1,-97-121 1,-24-96 0,-72-96-1,-24-24-15,48 73 16,-24-73 0,1 24-1,167 216 16,0-120-15,-72-48 0,-23-48-1,-49-24 1,0 1 0,0-1-1,72 24 1,-120-48-1,96 48 17,-47-48-32,-25 24 31,0-72-31,-24 24 0,72 0 16,144 24 15,-72-24-31,49 48 31,-121-72-15,-24 24-1,-24-24 1,289 0 15,-97-96-15,24 24-1,-71-24 1,-145 72 0,24-48-1,-48 48 1,0-24 0,24 0-1,0-24 16,0 0-15,-24 48 0,24-49-1,0 1 1,-24 0 0,1 0-1,-1-24 1,-24 24-1,0-48 1,0 48 0,0-24-1,-24-120 17,24 47-32,24-23 31,-48 120-16,48-312 1,-48 120 0,0 95-1,-48 49 1,0 48 0,0 0-1,0 0 1,-48-48-1,23 24 1,1-48 0,48 96-16,-96-120 31,24 47-31,0 1 16,-48-24 15,-24 24-16,-1-72 1,73 120 0,0 0-1,0 0 1,0 0 0,-120-48-1,167 96 1,-167-97 15,144 97-31,-48-120 31,72 120-31,-48-72 32,24 48-17,24-24 1,0 48-16,24 0 15,-97-72 1,121 72 0,-96-96-1,24 72 1,0-24 0,48 24-16,0 48 15,-72-97 1,72 73-1,-48-24 17,72 24-32,-24 24 156,-24 0-125,-24 0-15,48 0-16</inkml:trace>
  <inkml:trace contextRef="#ctx0" brushRef="#br0" timeOffset="13277.52">12087 9153 0,'24'48'125,"-24"24"-109,-24-24-16,0 24 15,-24 0 1,24-24 0,24-24-1,-48 96 1,24-96-1,-24 48 17,0 0-32,0 0 31,-24 0-15,-1 24-1,49-72 1,-72 73-1,72-49 1,-24 48 0,-24-24-1,24 0 1,48-48-16,-24 0 16,0 24-1,0-24 1,-24 48 15,0 24-31,0-24 31,24-48-31,0 48 32,24-48-17,-24 24 1,0 0-1,24 0 1,0 0 0,0 1-1,0-1 1,0-24 0,-24 24-1,24 0 1,0-24-1,0 24 1,0 24 0,0-24 15,-24-24-15,24 24-1,0 0 1,0-24-1</inkml:trace>
  <inkml:trace contextRef="#ctx0" brushRef="#br0" timeOffset="15358.68">10669 11483 0,'24'24'93,"0"0"-93,24 0 16,-24 24-16,0-24 16,24 24-1,1 0 1,-1-24 0,0 24-1,-24-24-15,0-24 16,0 24-1,-24 0 32,24-24-31,-24 24 15,24-24-15,0 24-1,0-24 110,0 0-125,0-24 16,24-24-16,-48 24 16,48 0-1,-24-24 1,0 0 0,0 24-1,-24 0 1,-24 24 281,0 0-266,0 0 0,0 0-15,0 0-1,0 0 17,0 0-32,0 0 31,-24 0-15,24-48-1,-24 48 1,24 0-1,0-24 1,0 24 15,0 0-31,0 0 32,24-24-1,-24 24-31,0 0 62,-1 0-46,25-24 0</inkml:trace>
  <inkml:trace contextRef="#ctx0" brushRef="#br0" timeOffset="37827.4">4013 8960 0,'0'0'0,"-24"0"0,0 0 15,0-24-15,0 24 16,-24 0 0,0 0-1,0-24 1,-1 24-16,1-24 31,0 0-15,-96-48-1,120 48 1,-24 24-16,-96-48 16,-72-24-1,119 72 1,1 0 0,48 0-1,-24 0 1,24 0-1,24 0 1,-24 24 0,-24 48-1,-48 24 17,96-72-32,-72 48 31,48-24-16,-24 0 1,23 25 0,-47 47-1,48-96 1,0 96 0,48-72-1,-24 48 1,24-24-1,0-24 1,24 48 0,0 0-1,24-72 1,24 72 15,-24-24-31,73 24 31,-49-23-15,-24-1 0,24 0-1,24 24 1,-72-72 0,168 96-1,-24-48 1,1 0-1,-25 24 1,-96-96 0,0 0-1,-24 24 1,240 24 0,25 0 15,-25-24-16,0-24 1,-168 0 0,1-24-1,-25-24 1,24-24 0,-48 72-1,48-24 1,-48-24-1,0 0 1,24-24 0,0 0-1,0 0 1,-24 24 15,1 0-15,23-24-1,-48 0 1,24-24 0,-48 47-1,24-47 1,-24 72-16,0-24 16,0-24-1,0 24 1,0-24-1,-24 0 1,-24 0 0,0 0-1,0-24 17,-1 24-32,25 0 31,0 72-16,0-48 1,0 24 0,24 0-1,-24 24 1,24-24 0,-24 24-1,-24-48 1,24 48-1,0-24 1,0 24 31,0 0 0,24-25-16,-24 1 375,-24 24-390,-24 0-16,24 0 16,24 0-1,-48-24 1,24 24-1,24 0 1,-24 0 0,24 0-1,-25 0 1,25 0 0,-24 0-1,-24 24 1,24 0-1,0-24 1,24 0 0,0 0-1,0 0 32</inkml:trace>
  <inkml:trace contextRef="#ctx0" brushRef="#br0" timeOffset="41648.68">4325 10882 0,'-24'0'62,"-24"0"-30,-24 24-1,-120 72 16,-217 97-32,385-193-15,0 48 16,0-24 0,0-24-1,-24 0 16,-288 216-15,240-168 0,72 0-1,-49 0 1,1 0 0,48-24-1,-48 48 16,24-48-31,0 0 32,-24 120-17,48-120 1,0 48 0,24 0-1,0 0 1,96 73-1,-72-97 1,96 96 0,-96-96-1,72 72 17,-24-72-32,25 72 31,-25-96-31,72 96 31,-24-96-31,48-24 31,-96 0-15,193 0 0,-121-24-1,96-48 1,-192 72-1,168-144 1,-143 96 0,23-48-1,-72 72 1,120-48 15,120-72-31,241-145 31,-457 241-31,-24 24 32,96-96-17,-48 48 1,-48 0 0,24 48-16,0-48 15,0 0 1,-48 0-1,24 48 1,-24-120 0,0 120-1,0-72 17,0 48-32,-48-73 31,24 73-31,-24-24 31,24 48-15,-72-72-1,72 72 1,24 0-16,-48 0 16,0 0-1,0-24 1,24 24-1,0 0 1</inkml:trace>
  <inkml:trace contextRef="#ctx0" brushRef="#br0" timeOffset="47094.09">16821 6006 0,'-48'24'78,"24"0"-62,-24 0-16,24 48 15,-24-24-15,24-24 16,-48 48 0,0 0-1,-1 0 1,25 24-1,-72 24 1,-24 193 0,24-73-1,24 24 1,0-24 15,0-24-15,23 1-1,-23 95 1,48-72 0,-24-24-1,24 1 1,24-121 0,-24 144-16,0 0 15,24-24 1,24 49-1,72-73 1,-48-120 0,168 240-1,-120-144 17,0-96-17,-48-24-15,73 97 16,-25-49-1,24 0 1,-24 24 0,-48-96-1,96 144 1,-48-96 0,72 96 15,-120-120-31,97 96 31,-25-72-15,-48-23-1,0-1 17,0-24-17,0 0 1,24 24-1,-24-24 1,24 0 0,0 0-1,0 0 1,-48-24-16,24 0 16,0 0-1,25 24 1,-1-24-1,0 0 1,0 0 15,-48-24-15,-24-24 31,24 48-32,-24-72 1,24 24 0,-24-24-1,0 23 1,0-23 0,0 24-1,0 24 1,0 0 15,0 0-31</inkml:trace>
  <inkml:trace contextRef="#ctx0" brushRef="#br0" timeOffset="48210.18">17398 11603 0,'24'0'0,"24"24"15,-24 0 1,0 24-16,24-48 15,24 72 1,-48-24 0,48 24-1,0 0 1,24 24 0,-48-72-1,0 48 1,1-24 15,-25-24-31,0 1 0,0-1 31,-24 0-15,24-24 0,-24 24 62,0 0-63,-48 24-15,24-24 16,-25 24-16,49-24 16,-48 0 15,24-24-31,24 24 0,-24-24 15,0 0 1,0 0 47</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9EA8EC-F981-4B85-ADFA-F051B62C6F15}" type="datetimeFigureOut">
              <a:rPr lang="en-GB" smtClean="0"/>
              <a:t>21/03/2021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9BE87E-936C-4A8D-97EE-D766E0221FC4}" type="slidenum">
              <a:rPr lang="en-GB" smtClean="0"/>
              <a:t>‹#›</a:t>
            </a:fld>
            <a:endParaRPr lang="en-GB"/>
          </a:p>
        </p:txBody>
      </p:sp>
    </p:spTree>
    <p:extLst>
      <p:ext uri="{BB962C8B-B14F-4D97-AF65-F5344CB8AC3E}">
        <p14:creationId xmlns:p14="http://schemas.microsoft.com/office/powerpoint/2010/main" val="1251121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biologydictionary.net/plasma-membrane/" TargetMode="External"/><Relationship Id="rId3" Type="http://schemas.openxmlformats.org/officeDocument/2006/relationships/hyperlink" Target="https://www.britannica.com/science/skeletal-muscle" TargetMode="External"/><Relationship Id="rId7" Type="http://schemas.openxmlformats.org/officeDocument/2006/relationships/hyperlink" Target="https://biologydictionary.net/muscle/" TargetMode="External"/><Relationship Id="rId2" Type="http://schemas.openxmlformats.org/officeDocument/2006/relationships/slide" Target="../slides/slide104.xml"/><Relationship Id="rId1" Type="http://schemas.openxmlformats.org/officeDocument/2006/relationships/notesMaster" Target="../notesMasters/notesMaster1.xml"/><Relationship Id="rId6" Type="http://schemas.openxmlformats.org/officeDocument/2006/relationships/hyperlink" Target="https://biologydictionary.net/cell-membrane/" TargetMode="External"/><Relationship Id="rId11" Type="http://schemas.openxmlformats.org/officeDocument/2006/relationships/hyperlink" Target="https://biologydictionary.net/cell/" TargetMode="External"/><Relationship Id="rId5" Type="http://schemas.openxmlformats.org/officeDocument/2006/relationships/hyperlink" Target="https://www.britannica.com/science/actin" TargetMode="External"/><Relationship Id="rId10" Type="http://schemas.openxmlformats.org/officeDocument/2006/relationships/hyperlink" Target="https://biologydictionary.net/extracellular-matrix/" TargetMode="External"/><Relationship Id="rId4" Type="http://schemas.openxmlformats.org/officeDocument/2006/relationships/hyperlink" Target="https://www.britannica.com/science/muscle" TargetMode="External"/><Relationship Id="rId9" Type="http://schemas.openxmlformats.org/officeDocument/2006/relationships/hyperlink" Target="https://biologydictionary.net/muscle-cel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11</a:t>
            </a:fld>
            <a:endParaRPr lang="en-GB"/>
          </a:p>
        </p:txBody>
      </p:sp>
    </p:spTree>
    <p:extLst>
      <p:ext uri="{BB962C8B-B14F-4D97-AF65-F5344CB8AC3E}">
        <p14:creationId xmlns:p14="http://schemas.microsoft.com/office/powerpoint/2010/main" val="30414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72374DB8-79CC-430C-9A87-A65EA02F9B13}"/>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93D18A8A-C237-4150-8D54-F9D1DB669BAE}" type="slidenum">
              <a:rPr lang="en-US" altLang="en-US"/>
              <a:pPr eaLnBrk="1" hangingPunct="1">
                <a:spcBef>
                  <a:spcPct val="0"/>
                </a:spcBef>
              </a:pPr>
              <a:t>65</a:t>
            </a:fld>
            <a:endParaRPr lang="en-US" altLang="en-US"/>
          </a:p>
        </p:txBody>
      </p:sp>
      <p:sp>
        <p:nvSpPr>
          <p:cNvPr id="29699" name="Rectangle 2">
            <a:extLst>
              <a:ext uri="{FF2B5EF4-FFF2-40B4-BE49-F238E27FC236}">
                <a16:creationId xmlns:a16="http://schemas.microsoft.com/office/drawing/2014/main" id="{1FCB9E9C-04D2-4F6D-B96B-6C118539F807}"/>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648248FE-107C-4B65-91AC-4669414F6C7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1858854D-EDCD-45CF-B939-1FEFBCA1DBDA}"/>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B48FB63A-161A-4B73-9FBC-614CFE73D501}" type="slidenum">
              <a:rPr lang="en-US" altLang="en-US"/>
              <a:pPr eaLnBrk="1" hangingPunct="1">
                <a:spcBef>
                  <a:spcPct val="0"/>
                </a:spcBef>
              </a:pPr>
              <a:t>70</a:t>
            </a:fld>
            <a:endParaRPr lang="en-US" altLang="en-US"/>
          </a:p>
        </p:txBody>
      </p:sp>
      <p:sp>
        <p:nvSpPr>
          <p:cNvPr id="30723" name="Rectangle 2">
            <a:extLst>
              <a:ext uri="{FF2B5EF4-FFF2-40B4-BE49-F238E27FC236}">
                <a16:creationId xmlns:a16="http://schemas.microsoft.com/office/drawing/2014/main" id="{D3559702-83E1-4F12-93CF-BC3C0BAD9FCC}"/>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8B42508-DE2D-4F71-9268-52956553D07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7F8A17A4-56C6-4B01-9BB9-C9C7CEB56F70}"/>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9B9B4A9-00D6-4DF6-A4EC-BA09533D84CB}" type="slidenum">
              <a:rPr lang="en-US" altLang="en-US"/>
              <a:pPr eaLnBrk="1" hangingPunct="1">
                <a:spcBef>
                  <a:spcPct val="0"/>
                </a:spcBef>
              </a:pPr>
              <a:t>73</a:t>
            </a:fld>
            <a:endParaRPr lang="en-US" altLang="en-US"/>
          </a:p>
        </p:txBody>
      </p:sp>
      <p:sp>
        <p:nvSpPr>
          <p:cNvPr id="33795" name="Rectangle 2">
            <a:extLst>
              <a:ext uri="{FF2B5EF4-FFF2-40B4-BE49-F238E27FC236}">
                <a16:creationId xmlns:a16="http://schemas.microsoft.com/office/drawing/2014/main" id="{3403E49D-FA18-4A5C-9B26-87F041DCEE4F}"/>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3EECF081-BD36-4A25-9EBD-8BB6D521E83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4E0E924B-20AD-4638-9B2A-FB107F9D75E2}"/>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16FCD7B-9F23-4D83-8C59-39EF8587539B}" type="slidenum">
              <a:rPr lang="en-US" altLang="en-US"/>
              <a:pPr eaLnBrk="1" hangingPunct="1">
                <a:spcBef>
                  <a:spcPct val="0"/>
                </a:spcBef>
              </a:pPr>
              <a:t>75</a:t>
            </a:fld>
            <a:endParaRPr lang="en-US" altLang="en-US"/>
          </a:p>
        </p:txBody>
      </p:sp>
      <p:sp>
        <p:nvSpPr>
          <p:cNvPr id="36867" name="Rectangle 2">
            <a:extLst>
              <a:ext uri="{FF2B5EF4-FFF2-40B4-BE49-F238E27FC236}">
                <a16:creationId xmlns:a16="http://schemas.microsoft.com/office/drawing/2014/main" id="{F6B259F3-A3E1-46E7-9A5E-28AED89B2B5C}"/>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3B925FD6-979A-4878-B8A8-C24F56FB4A93}"/>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5EA2D28F-0EFB-4116-A99F-14B889AE715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DC03121-CF30-4987-B72C-4C8356E4328A}" type="slidenum">
              <a:rPr lang="en-US" altLang="en-US"/>
              <a:pPr eaLnBrk="1" hangingPunct="1">
                <a:spcBef>
                  <a:spcPct val="0"/>
                </a:spcBef>
              </a:pPr>
              <a:t>77</a:t>
            </a:fld>
            <a:endParaRPr lang="en-US" altLang="en-US"/>
          </a:p>
        </p:txBody>
      </p:sp>
      <p:sp>
        <p:nvSpPr>
          <p:cNvPr id="38915" name="Rectangle 2">
            <a:extLst>
              <a:ext uri="{FF2B5EF4-FFF2-40B4-BE49-F238E27FC236}">
                <a16:creationId xmlns:a16="http://schemas.microsoft.com/office/drawing/2014/main" id="{0E0572CB-496C-443A-BAF9-61DBF51FE276}"/>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3B4C3750-8505-4811-A40A-CE2F4A7F7E4C}"/>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D9013954-A287-4BFD-AEA4-6F52FBD033F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333D211-EB68-4854-9D6F-13DD1CA57549}" type="slidenum">
              <a:rPr lang="en-US" altLang="en-US"/>
              <a:pPr eaLnBrk="1" hangingPunct="1">
                <a:spcBef>
                  <a:spcPct val="0"/>
                </a:spcBef>
              </a:pPr>
              <a:t>79</a:t>
            </a:fld>
            <a:endParaRPr lang="en-US" altLang="en-US"/>
          </a:p>
        </p:txBody>
      </p:sp>
      <p:sp>
        <p:nvSpPr>
          <p:cNvPr id="41987" name="Rectangle 2">
            <a:extLst>
              <a:ext uri="{FF2B5EF4-FFF2-40B4-BE49-F238E27FC236}">
                <a16:creationId xmlns:a16="http://schemas.microsoft.com/office/drawing/2014/main" id="{CB2B17C6-8C26-47CC-9736-45849EE767E5}"/>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75C711B2-376C-478B-B111-3FC1677CF0D6}"/>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CBC4637-53EA-4768-AE9E-AED9E11A9D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7D6CB090-27D2-4F04-8AF5-F4B0A3C3C020}" type="slidenum">
              <a:rPr lang="en-US" altLang="en-US"/>
              <a:pPr eaLnBrk="1" hangingPunct="1">
                <a:spcBef>
                  <a:spcPct val="0"/>
                </a:spcBef>
              </a:pPr>
              <a:t>81</a:t>
            </a:fld>
            <a:endParaRPr lang="en-US" altLang="en-US"/>
          </a:p>
        </p:txBody>
      </p:sp>
      <p:sp>
        <p:nvSpPr>
          <p:cNvPr id="44035" name="Rectangle 2">
            <a:extLst>
              <a:ext uri="{FF2B5EF4-FFF2-40B4-BE49-F238E27FC236}">
                <a16:creationId xmlns:a16="http://schemas.microsoft.com/office/drawing/2014/main" id="{92CBD511-F404-4914-A31E-E08D8154A354}"/>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D7DEE4AC-5CA2-4250-B901-AB041416BD1E}"/>
              </a:ext>
            </a:extLst>
          </p:cNvPr>
          <p:cNvSpPr>
            <a:spLocks noGrp="1" noChangeArrowheads="1"/>
          </p:cNvSpPr>
          <p:nvPr>
            <p:ph type="body" idx="1"/>
          </p:nvPr>
        </p:nvSpPr>
        <p:spPr>
          <a:noFill/>
        </p:spPr>
        <p:txBody>
          <a:bodyPr/>
          <a:lstStyle/>
          <a:p>
            <a:pPr eaLnBrk="1" hangingPunct="1"/>
            <a:endParaRPr lang="en-GB" altLang="en-US"/>
          </a:p>
        </p:txBody>
      </p:sp>
    </p:spTree>
    <p:extLst>
      <p:ext uri="{BB962C8B-B14F-4D97-AF65-F5344CB8AC3E}">
        <p14:creationId xmlns:p14="http://schemas.microsoft.com/office/powerpoint/2010/main" val="166640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423AFC35-6CAD-4B47-941F-303DECE10BDC}"/>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EE59A0C9-6E59-4710-AAB3-F9D816E7904C}" type="slidenum">
              <a:rPr lang="en-US" altLang="en-US"/>
              <a:pPr eaLnBrk="1" hangingPunct="1">
                <a:spcBef>
                  <a:spcPct val="0"/>
                </a:spcBef>
              </a:pPr>
              <a:t>82</a:t>
            </a:fld>
            <a:endParaRPr lang="en-US" altLang="en-US"/>
          </a:p>
        </p:txBody>
      </p:sp>
      <p:sp>
        <p:nvSpPr>
          <p:cNvPr id="43011" name="Rectangle 2">
            <a:extLst>
              <a:ext uri="{FF2B5EF4-FFF2-40B4-BE49-F238E27FC236}">
                <a16:creationId xmlns:a16="http://schemas.microsoft.com/office/drawing/2014/main" id="{F92D16C5-384D-4173-A84F-D9DCB63B1309}"/>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82DE76A2-72C2-49FA-9AA5-420DF3F1C0BE}"/>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709360B2-17B0-434C-82F4-F4C8D47E5956}"/>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DA45C564-21FE-4830-AF68-429B4059F8E4}" type="slidenum">
              <a:rPr lang="en-US" altLang="en-US"/>
              <a:pPr eaLnBrk="1" hangingPunct="1">
                <a:spcBef>
                  <a:spcPct val="0"/>
                </a:spcBef>
              </a:pPr>
              <a:t>83</a:t>
            </a:fld>
            <a:endParaRPr lang="en-US" altLang="en-US"/>
          </a:p>
        </p:txBody>
      </p:sp>
      <p:sp>
        <p:nvSpPr>
          <p:cNvPr id="45059" name="Rectangle 2">
            <a:extLst>
              <a:ext uri="{FF2B5EF4-FFF2-40B4-BE49-F238E27FC236}">
                <a16:creationId xmlns:a16="http://schemas.microsoft.com/office/drawing/2014/main" id="{A8745E75-C850-45D5-BC4C-2650FD35823E}"/>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CF5B9B38-2A90-4038-B62B-496988FBF59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F426B917-6993-42DC-A38B-E7CA774F2D6E}"/>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5127B47-338E-4E52-A688-E2D2653084FC}" type="slidenum">
              <a:rPr lang="en-US" altLang="en-US"/>
              <a:pPr eaLnBrk="1" hangingPunct="1">
                <a:spcBef>
                  <a:spcPct val="0"/>
                </a:spcBef>
              </a:pPr>
              <a:t>84</a:t>
            </a:fld>
            <a:endParaRPr lang="en-US" altLang="en-US"/>
          </a:p>
        </p:txBody>
      </p:sp>
      <p:sp>
        <p:nvSpPr>
          <p:cNvPr id="47107" name="Rectangle 2">
            <a:extLst>
              <a:ext uri="{FF2B5EF4-FFF2-40B4-BE49-F238E27FC236}">
                <a16:creationId xmlns:a16="http://schemas.microsoft.com/office/drawing/2014/main" id="{9CF6FF74-0A97-41B6-A860-20CE8E32304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044D10D-37FB-4356-AC18-330F4BCB8BE9}"/>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0A92CA0-7F07-4B19-A423-AD3A5AE6C15D}"/>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A962C280-7DF5-40C8-AD52-E0C4D2789DE8}" type="slidenum">
              <a:rPr lang="en-US" altLang="en-US"/>
              <a:pPr eaLnBrk="1" hangingPunct="1">
                <a:spcBef>
                  <a:spcPct val="0"/>
                </a:spcBef>
              </a:pPr>
              <a:t>85</a:t>
            </a:fld>
            <a:endParaRPr lang="en-US" altLang="en-US"/>
          </a:p>
        </p:txBody>
      </p:sp>
      <p:sp>
        <p:nvSpPr>
          <p:cNvPr id="50179" name="Rectangle 2">
            <a:extLst>
              <a:ext uri="{FF2B5EF4-FFF2-40B4-BE49-F238E27FC236}">
                <a16:creationId xmlns:a16="http://schemas.microsoft.com/office/drawing/2014/main" id="{21BF73B1-112F-40E8-AC62-EAABF985FEE3}"/>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1038AF63-0462-489E-A617-CD3B14AD9E6D}"/>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B0B571-F9F4-45BF-8C25-164D3503DB6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34B8BE71-A94D-4E2D-878D-02B6125EEC2C}" type="slidenum">
              <a:rPr lang="en-US" altLang="en-US"/>
              <a:pPr eaLnBrk="1" hangingPunct="1">
                <a:spcBef>
                  <a:spcPct val="0"/>
                </a:spcBef>
              </a:pPr>
              <a:t>86</a:t>
            </a:fld>
            <a:endParaRPr lang="en-US" altLang="en-US"/>
          </a:p>
        </p:txBody>
      </p:sp>
      <p:sp>
        <p:nvSpPr>
          <p:cNvPr id="52227" name="Rectangle 2">
            <a:extLst>
              <a:ext uri="{FF2B5EF4-FFF2-40B4-BE49-F238E27FC236}">
                <a16:creationId xmlns:a16="http://schemas.microsoft.com/office/drawing/2014/main" id="{CBD6AF11-9CF5-4B5B-8694-7B980810FD3E}"/>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2471E611-FB3A-4C9C-875B-0577DF1AC2F4}"/>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993D9B0E-9E72-41F9-A9BD-E00E0DB15F24}"/>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82E30F94-F140-421D-B948-C46A90BACFE4}" type="slidenum">
              <a:rPr lang="en-US" altLang="en-US"/>
              <a:pPr eaLnBrk="1" hangingPunct="1">
                <a:spcBef>
                  <a:spcPct val="0"/>
                </a:spcBef>
              </a:pPr>
              <a:t>87</a:t>
            </a:fld>
            <a:endParaRPr lang="en-US" altLang="en-US"/>
          </a:p>
        </p:txBody>
      </p:sp>
      <p:sp>
        <p:nvSpPr>
          <p:cNvPr id="53251" name="Rectangle 2">
            <a:extLst>
              <a:ext uri="{FF2B5EF4-FFF2-40B4-BE49-F238E27FC236}">
                <a16:creationId xmlns:a16="http://schemas.microsoft.com/office/drawing/2014/main" id="{EB814E7D-A2B6-49F8-8921-4C7F9EAC5688}"/>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75FE5A06-194F-4A2D-B837-7115842D05A0}"/>
              </a:ext>
            </a:extLst>
          </p:cNvPr>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 tubules </a:t>
            </a:r>
            <a:r>
              <a:rPr lang="en-US" b="0" i="0" dirty="0">
                <a:solidFill>
                  <a:srgbClr val="666666"/>
                </a:solidFill>
                <a:effectLst/>
                <a:latin typeface="Roboto"/>
              </a:rPr>
              <a:t>-tubules are extensions of the cell membrane that penetrate into the </a:t>
            </a:r>
            <a:r>
              <a:rPr lang="en-US" b="0" i="0" dirty="0" err="1">
                <a:solidFill>
                  <a:srgbClr val="666666"/>
                </a:solidFill>
                <a:effectLst/>
                <a:latin typeface="Roboto"/>
              </a:rPr>
              <a:t>centre</a:t>
            </a:r>
            <a:r>
              <a:rPr lang="en-US" b="0" i="0" dirty="0">
                <a:solidFill>
                  <a:srgbClr val="666666"/>
                </a:solidFill>
                <a:effectLst/>
                <a:latin typeface="Roboto"/>
              </a:rPr>
              <a:t> of skeletal and cardiac muscle cells. With membranes that contain large concentrations of ion channels, transporters, and pumps, T-tubules permit rapid transmission of the action potential into the cell, and also play an important role in regulating cellular calcium concentration</a:t>
            </a:r>
          </a:p>
          <a:p>
            <a:endParaRPr lang="en-US" b="1" i="0" dirty="0">
              <a:solidFill>
                <a:srgbClr val="1A1A1A"/>
              </a:solidFill>
              <a:effectLst/>
              <a:latin typeface="Georgia" panose="02040502050405020303" pitchFamily="18" charset="0"/>
            </a:endParaRPr>
          </a:p>
          <a:p>
            <a:r>
              <a:rPr lang="en-US" b="1" i="0" dirty="0">
                <a:solidFill>
                  <a:srgbClr val="1A1A1A"/>
                </a:solidFill>
                <a:effectLst/>
                <a:latin typeface="Georgia" panose="02040502050405020303" pitchFamily="18" charset="0"/>
              </a:rPr>
              <a:t>Myofibril</a:t>
            </a:r>
            <a:r>
              <a:rPr lang="en-US" b="0" i="0" dirty="0">
                <a:solidFill>
                  <a:srgbClr val="1A1A1A"/>
                </a:solidFill>
                <a:effectLst/>
                <a:latin typeface="Georgia" panose="02040502050405020303" pitchFamily="18" charset="0"/>
              </a:rPr>
              <a:t>, very fine contractile </a:t>
            </a:r>
            <a:r>
              <a:rPr lang="en-US" b="0" i="0" dirty="0" err="1">
                <a:solidFill>
                  <a:srgbClr val="1A1A1A"/>
                </a:solidFill>
                <a:effectLst/>
                <a:latin typeface="Georgia" panose="02040502050405020303" pitchFamily="18" charset="0"/>
              </a:rPr>
              <a:t>fibres</a:t>
            </a:r>
            <a:r>
              <a:rPr lang="en-US" b="0" i="0" dirty="0">
                <a:solidFill>
                  <a:srgbClr val="1A1A1A"/>
                </a:solidFill>
                <a:effectLst/>
                <a:latin typeface="Georgia" panose="02040502050405020303" pitchFamily="18" charset="0"/>
              </a:rPr>
              <a:t>, groups of which extend in parallel columns along the length of </a:t>
            </a:r>
            <a:r>
              <a:rPr lang="en-US" b="0" i="0" u="none" strike="noStrike" dirty="0">
                <a:solidFill>
                  <a:srgbClr val="14599D"/>
                </a:solidFill>
                <a:effectLst/>
                <a:latin typeface="Georgia" panose="02040502050405020303" pitchFamily="18" charset="0"/>
                <a:hlinkClick r:id="rId3"/>
              </a:rPr>
              <a:t>striated muscle</a:t>
            </a:r>
            <a:r>
              <a:rPr lang="en-US" b="0" i="0" dirty="0">
                <a:solidFill>
                  <a:srgbClr val="1A1A1A"/>
                </a:solidFill>
                <a:effectLst/>
                <a:latin typeface="Georgia" panose="02040502050405020303" pitchFamily="18" charset="0"/>
              </a:rPr>
              <a:t> </a:t>
            </a:r>
            <a:r>
              <a:rPr lang="en-US" b="0" i="0" dirty="0" err="1">
                <a:solidFill>
                  <a:srgbClr val="1A1A1A"/>
                </a:solidFill>
                <a:effectLst/>
                <a:latin typeface="Georgia" panose="02040502050405020303" pitchFamily="18" charset="0"/>
              </a:rPr>
              <a:t>fibres</a:t>
            </a:r>
            <a:r>
              <a:rPr lang="en-US" b="0" i="0" dirty="0">
                <a:solidFill>
                  <a:srgbClr val="1A1A1A"/>
                </a:solidFill>
                <a:effectLst/>
                <a:latin typeface="Georgia" panose="02040502050405020303" pitchFamily="18" charset="0"/>
              </a:rPr>
              <a:t>. The myofibrils are made up of thick and thin myofilaments, which help give the </a:t>
            </a:r>
            <a:r>
              <a:rPr lang="en-US" b="0" i="0" u="none" strike="noStrike" dirty="0">
                <a:solidFill>
                  <a:srgbClr val="14599D"/>
                </a:solidFill>
                <a:effectLst/>
                <a:latin typeface="Georgia" panose="02040502050405020303" pitchFamily="18" charset="0"/>
                <a:hlinkClick r:id="rId4"/>
              </a:rPr>
              <a:t>muscle</a:t>
            </a:r>
            <a:r>
              <a:rPr lang="en-US" b="0" i="0" dirty="0">
                <a:solidFill>
                  <a:srgbClr val="1A1A1A"/>
                </a:solidFill>
                <a:effectLst/>
                <a:latin typeface="Georgia" panose="02040502050405020303" pitchFamily="18" charset="0"/>
              </a:rPr>
              <a:t> its striped appearance. The thick filaments are composed of myosin, and the thin filaments are predominantly </a:t>
            </a:r>
            <a:r>
              <a:rPr lang="en-US" b="0" i="0" u="none" strike="noStrike" dirty="0">
                <a:solidFill>
                  <a:srgbClr val="14599D"/>
                </a:solidFill>
                <a:effectLst/>
                <a:latin typeface="Georgia" panose="02040502050405020303" pitchFamily="18" charset="0"/>
                <a:hlinkClick r:id="rId5"/>
              </a:rPr>
              <a:t>actin</a:t>
            </a:r>
            <a:r>
              <a:rPr lang="en-US" b="0" i="0" dirty="0">
                <a:solidFill>
                  <a:srgbClr val="1A1A1A"/>
                </a:solidFill>
                <a:effectLst/>
                <a:latin typeface="Georgia" panose="02040502050405020303" pitchFamily="18" charset="0"/>
              </a:rPr>
              <a:t>, along with two other muscle proteins, tropomyosin and troponin. Muscular contraction is caused by the interaction between actin and myosin as they temporarily bind to each other and are released.</a:t>
            </a:r>
          </a:p>
          <a:p>
            <a:r>
              <a:rPr lang="en-US" b="0" i="0" dirty="0">
                <a:solidFill>
                  <a:srgbClr val="222222"/>
                </a:solidFill>
                <a:effectLst/>
                <a:latin typeface="Tahoma" panose="020B0604030504040204" pitchFamily="34" charset="0"/>
              </a:rPr>
              <a:t>The sarcolemma is a specialized </a:t>
            </a:r>
            <a:r>
              <a:rPr lang="en-US" b="0" i="0" u="sng" dirty="0">
                <a:solidFill>
                  <a:srgbClr val="0588BC"/>
                </a:solidFill>
                <a:effectLst/>
                <a:latin typeface="Tahoma" panose="020B0604030504040204" pitchFamily="34" charset="0"/>
                <a:hlinkClick r:id="rId6" tooltip="cell membrane"/>
              </a:rPr>
              <a:t>cell membrane</a:t>
            </a:r>
            <a:r>
              <a:rPr lang="en-US" b="0" i="0" dirty="0">
                <a:solidFill>
                  <a:srgbClr val="222222"/>
                </a:solidFill>
                <a:effectLst/>
                <a:latin typeface="Tahoma" panose="020B0604030504040204" pitchFamily="34" charset="0"/>
              </a:rPr>
              <a:t> which surrounds striated </a:t>
            </a:r>
            <a:r>
              <a:rPr lang="en-US" b="0" i="0" u="sng" dirty="0">
                <a:solidFill>
                  <a:srgbClr val="0588BC"/>
                </a:solidFill>
                <a:effectLst/>
                <a:latin typeface="Tahoma" panose="020B0604030504040204" pitchFamily="34" charset="0"/>
                <a:hlinkClick r:id="rId7" tooltip="muscle"/>
              </a:rPr>
              <a:t>muscle</a:t>
            </a:r>
            <a:r>
              <a:rPr lang="en-US" b="0" i="0" dirty="0">
                <a:solidFill>
                  <a:srgbClr val="222222"/>
                </a:solidFill>
                <a:effectLst/>
                <a:latin typeface="Tahoma" panose="020B0604030504040204" pitchFamily="34" charset="0"/>
              </a:rPr>
              <a:t> fiber cells. Sometimes called the </a:t>
            </a:r>
            <a:r>
              <a:rPr lang="en-US" b="0" i="1" dirty="0" err="1">
                <a:solidFill>
                  <a:srgbClr val="222222"/>
                </a:solidFill>
                <a:effectLst/>
                <a:latin typeface="Tahoma" panose="020B0604030504040204" pitchFamily="34" charset="0"/>
              </a:rPr>
              <a:t>myolemma</a:t>
            </a:r>
            <a:r>
              <a:rPr lang="en-US" b="0" i="0" dirty="0">
                <a:solidFill>
                  <a:srgbClr val="222222"/>
                </a:solidFill>
                <a:effectLst/>
                <a:latin typeface="Tahoma" panose="020B0604030504040204" pitchFamily="34" charset="0"/>
              </a:rPr>
              <a:t>, the sarcolemma is similar to a typical </a:t>
            </a:r>
            <a:r>
              <a:rPr lang="en-US" b="0" i="0" u="sng" dirty="0">
                <a:solidFill>
                  <a:srgbClr val="0588BC"/>
                </a:solidFill>
                <a:effectLst/>
                <a:latin typeface="Tahoma" panose="020B0604030504040204" pitchFamily="34" charset="0"/>
                <a:hlinkClick r:id="rId8" tooltip="plasma membrane"/>
              </a:rPr>
              <a:t>plasma membrane</a:t>
            </a:r>
            <a:r>
              <a:rPr lang="en-US" b="0" i="0" dirty="0">
                <a:solidFill>
                  <a:srgbClr val="222222"/>
                </a:solidFill>
                <a:effectLst/>
                <a:latin typeface="Tahoma" panose="020B0604030504040204" pitchFamily="34" charset="0"/>
              </a:rPr>
              <a:t> but has specialized functions for the </a:t>
            </a:r>
            <a:r>
              <a:rPr lang="en-US" b="0" i="0" u="sng" dirty="0">
                <a:solidFill>
                  <a:srgbClr val="0588BC"/>
                </a:solidFill>
                <a:effectLst/>
                <a:latin typeface="Tahoma" panose="020B0604030504040204" pitchFamily="34" charset="0"/>
                <a:hlinkClick r:id="rId9" tooltip="muscle cell"/>
              </a:rPr>
              <a:t>muscle cell</a:t>
            </a:r>
            <a:r>
              <a:rPr lang="en-US" b="0" i="0" dirty="0">
                <a:solidFill>
                  <a:srgbClr val="222222"/>
                </a:solidFill>
                <a:effectLst/>
                <a:latin typeface="Tahoma" panose="020B0604030504040204" pitchFamily="34" charset="0"/>
              </a:rPr>
              <a:t>. The sarcolemma also contains an </a:t>
            </a:r>
            <a:r>
              <a:rPr lang="en-US" b="0" i="0" u="sng" dirty="0">
                <a:solidFill>
                  <a:srgbClr val="0588BC"/>
                </a:solidFill>
                <a:effectLst/>
                <a:latin typeface="Tahoma" panose="020B0604030504040204" pitchFamily="34" charset="0"/>
                <a:hlinkClick r:id="rId10" tooltip="extracellular matrix"/>
              </a:rPr>
              <a:t>extracellular matrix</a:t>
            </a:r>
            <a:r>
              <a:rPr lang="en-US" b="0" i="0" dirty="0">
                <a:solidFill>
                  <a:srgbClr val="222222"/>
                </a:solidFill>
                <a:effectLst/>
                <a:latin typeface="Tahoma" panose="020B0604030504040204" pitchFamily="34" charset="0"/>
              </a:rPr>
              <a:t> consisting of various polysaccharides which allows the </a:t>
            </a:r>
            <a:r>
              <a:rPr lang="en-US" b="0" i="0" u="sng" dirty="0">
                <a:solidFill>
                  <a:srgbClr val="0588BC"/>
                </a:solidFill>
                <a:effectLst/>
                <a:latin typeface="Tahoma" panose="020B0604030504040204" pitchFamily="34" charset="0"/>
                <a:hlinkClick r:id="rId11" tooltip="cell"/>
              </a:rPr>
              <a:t>cell</a:t>
            </a:r>
            <a:r>
              <a:rPr lang="en-US" b="0" i="0" dirty="0">
                <a:solidFill>
                  <a:srgbClr val="222222"/>
                </a:solidFill>
                <a:effectLst/>
                <a:latin typeface="Tahoma" panose="020B0604030504040204" pitchFamily="34" charset="0"/>
              </a:rPr>
              <a:t> to anchor into the tissues that build and support muscle fibers. Typically, the sarcolemma connects the </a:t>
            </a:r>
            <a:r>
              <a:rPr lang="en-US" b="0" i="1" dirty="0">
                <a:solidFill>
                  <a:srgbClr val="222222"/>
                </a:solidFill>
                <a:effectLst/>
                <a:latin typeface="Tahoma" panose="020B0604030504040204" pitchFamily="34" charset="0"/>
              </a:rPr>
              <a:t>basement membrane</a:t>
            </a:r>
            <a:r>
              <a:rPr lang="en-US" b="0" i="0" dirty="0">
                <a:solidFill>
                  <a:srgbClr val="222222"/>
                </a:solidFill>
                <a:effectLst/>
                <a:latin typeface="Tahoma" panose="020B0604030504040204" pitchFamily="34" charset="0"/>
              </a:rPr>
              <a:t> which surrounds all </a:t>
            </a:r>
            <a:r>
              <a:rPr lang="en-US" b="0" i="1" dirty="0">
                <a:solidFill>
                  <a:srgbClr val="222222"/>
                </a:solidFill>
                <a:effectLst/>
                <a:latin typeface="Tahoma" panose="020B0604030504040204" pitchFamily="34" charset="0"/>
              </a:rPr>
              <a:t>connective tissues</a:t>
            </a:r>
            <a:r>
              <a:rPr lang="en-US" b="0" i="0" dirty="0">
                <a:solidFill>
                  <a:srgbClr val="222222"/>
                </a:solidFill>
                <a:effectLst/>
                <a:latin typeface="Tahoma" panose="020B0604030504040204" pitchFamily="34" charset="0"/>
              </a:rPr>
              <a:t>, or to other muscle cells, creating a very strong fiber which can contract together.</a:t>
            </a:r>
            <a:endParaRPr lang="en-GB" dirty="0"/>
          </a:p>
        </p:txBody>
      </p:sp>
      <p:sp>
        <p:nvSpPr>
          <p:cNvPr id="4" name="Slide Number Placeholder 3"/>
          <p:cNvSpPr>
            <a:spLocks noGrp="1"/>
          </p:cNvSpPr>
          <p:nvPr>
            <p:ph type="sldNum" sz="quarter" idx="5"/>
          </p:nvPr>
        </p:nvSpPr>
        <p:spPr/>
        <p:txBody>
          <a:bodyPr/>
          <a:lstStyle/>
          <a:p>
            <a:fld id="{8426CE0B-B8E2-4E93-A158-D2837E5B15F8}" type="slidenum">
              <a:rPr lang="en-GB" smtClean="0"/>
              <a:t>104</a:t>
            </a:fld>
            <a:endParaRPr lang="en-GB"/>
          </a:p>
        </p:txBody>
      </p:sp>
    </p:spTree>
    <p:extLst>
      <p:ext uri="{BB962C8B-B14F-4D97-AF65-F5344CB8AC3E}">
        <p14:creationId xmlns:p14="http://schemas.microsoft.com/office/powerpoint/2010/main" val="3216341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1CF3-8999-4783-BE4B-93C3C5CB91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14E7695-CEB5-4BD9-9D7E-0A31F12C1F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88AF1B-1989-4DBF-90FC-6DC4B13C0EC5}"/>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53799AF9-8EE5-4778-AB49-6D6ADDAC0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F792A-8BDF-4B06-9083-932F119AB217}"/>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695350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3785-AF47-4379-9D2D-5B086436D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5B8128-4A8F-4793-AAF6-D179A751EC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649BF-609F-4B83-9762-6AD27DC29D18}"/>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5DCEAA03-A316-41E9-A3CF-A0AD9781B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AC126-6FDD-467E-ABA1-1502DF410D9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280712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ECBB7-0531-4321-9C4F-C8DA633FE4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D1249-B819-4B02-B9E8-9F74280A92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0826C94-666A-4E89-8D8C-19BE709BC7AE}"/>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A911EBE9-C803-4D27-AAE6-D12F52C8F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E3DF74-B0B6-4E46-A5DF-3AE60A8CB7D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406198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C93E3-CDF1-4F89-8D7F-5154A09D1A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5F6EBD-6B87-4317-86ED-AEE6FCDC5E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2B226D-A2D0-45E7-B7ED-3AD7B31EBC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3A21B1-9BED-497D-8AED-6352CC2B99AB}"/>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6" name="Footer Placeholder 5">
            <a:extLst>
              <a:ext uri="{FF2B5EF4-FFF2-40B4-BE49-F238E27FC236}">
                <a16:creationId xmlns:a16="http://schemas.microsoft.com/office/drawing/2014/main" id="{A4F252F3-0C93-477D-BBD1-7E74D864F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A5FF2-0F58-482B-B379-4DC863CF907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9464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90561-59F3-42E1-B5B3-FC5297E6E8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15F1B6-7308-466E-94BF-6838EA6ED4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73D8B6-788D-4213-B046-087D20BA02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E055E0-88A3-4A3E-8F4F-76570B4B3B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6EFED-C6E0-4ACD-93D9-64D7DE011E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1A3EE2-C769-4478-A448-25EC55656337}"/>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8" name="Footer Placeholder 7">
            <a:extLst>
              <a:ext uri="{FF2B5EF4-FFF2-40B4-BE49-F238E27FC236}">
                <a16:creationId xmlns:a16="http://schemas.microsoft.com/office/drawing/2014/main" id="{C55767A7-31A7-417E-80B8-10799C9445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312719-37A8-446C-921C-254A3AD7AB5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54987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A6301-E31E-4698-9687-ECCA893CBE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8402F1-6EF8-45C4-973A-06DC86A3239D}"/>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4" name="Footer Placeholder 3">
            <a:extLst>
              <a:ext uri="{FF2B5EF4-FFF2-40B4-BE49-F238E27FC236}">
                <a16:creationId xmlns:a16="http://schemas.microsoft.com/office/drawing/2014/main" id="{3313C58A-B011-483F-BAE5-3C2C91628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2B115-6F07-4638-B007-4720A45BA8DF}"/>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812829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C56798-D18B-44CA-914D-A2C0CE510706}"/>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3" name="Footer Placeholder 2">
            <a:extLst>
              <a:ext uri="{FF2B5EF4-FFF2-40B4-BE49-F238E27FC236}">
                <a16:creationId xmlns:a16="http://schemas.microsoft.com/office/drawing/2014/main" id="{18154F39-97B8-42F2-A539-D42EADD225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6CB034-8BE5-4936-A021-3B43715B6D64}"/>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848652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7BBF-9DDF-4C42-82AE-F59D82696C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148AE-B7B9-4E24-9FE0-A474F377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807F5-16F8-45D3-8E95-FEB779577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D8A736-3833-43F8-96F3-29E8CCC20026}"/>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6" name="Footer Placeholder 5">
            <a:extLst>
              <a:ext uri="{FF2B5EF4-FFF2-40B4-BE49-F238E27FC236}">
                <a16:creationId xmlns:a16="http://schemas.microsoft.com/office/drawing/2014/main" id="{75ECA1CB-361D-404D-9B8C-9F4D30FE58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5581-862E-48BC-A21D-7175DEF53719}"/>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320407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DFA9-AE05-47D1-BD56-25090F9C2F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943D0C-175F-42FE-B7A4-825639001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72427C-C2B9-479A-B00C-E8872C0BA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3A799A-E180-4AB6-9A1D-55A2333D1B79}"/>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6" name="Footer Placeholder 5">
            <a:extLst>
              <a:ext uri="{FF2B5EF4-FFF2-40B4-BE49-F238E27FC236}">
                <a16:creationId xmlns:a16="http://schemas.microsoft.com/office/drawing/2014/main" id="{AE9FBF89-8F30-4B25-A8E2-20B257678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C446BE-4F4C-4C08-BAC1-0E1C5DFC042A}"/>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1012588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58EC4-8C47-4902-B7C9-1C5A4CB4A16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F1850-E9F2-46B2-AB18-70F994A27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EF7773-B8E2-468B-8D35-5EACDCB5C3D0}"/>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20473C42-D062-4264-8158-77CD3DC08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813F8-87E9-4FCF-B601-1FFD876A6900}"/>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2392612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A93FE-71A8-4F14-9F08-FF5AA1CF1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F9A828-6C59-4BBD-8E4E-D95E1ECE1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72BD08-5A8D-4BB1-8D77-DE8D1A0E1CE2}"/>
              </a:ext>
            </a:extLst>
          </p:cNvPr>
          <p:cNvSpPr>
            <a:spLocks noGrp="1"/>
          </p:cNvSpPr>
          <p:nvPr>
            <p:ph type="dt" sz="half" idx="10"/>
          </p:nvPr>
        </p:nvSpPr>
        <p:spPr/>
        <p:txBody>
          <a:body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CC509DDB-60B7-49F4-BC93-FA6819755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2FD5EE-5245-4EE7-99B9-23F61D7A2563}"/>
              </a:ext>
            </a:extLst>
          </p:cNvPr>
          <p:cNvSpPr>
            <a:spLocks noGrp="1"/>
          </p:cNvSpPr>
          <p:nvPr>
            <p:ph type="sldNum" sz="quarter" idx="12"/>
          </p:nvPr>
        </p:nvSpPr>
        <p:spPr/>
        <p:txBody>
          <a:bodyPr/>
          <a:lstStyle/>
          <a:p>
            <a:fld id="{1EC28BD9-A35A-461C-BAEF-F2147C7840A1}" type="slidenum">
              <a:rPr lang="en-GB" smtClean="0"/>
              <a:t>‹#›</a:t>
            </a:fld>
            <a:endParaRPr lang="en-GB"/>
          </a:p>
        </p:txBody>
      </p:sp>
    </p:spTree>
    <p:extLst>
      <p:ext uri="{BB962C8B-B14F-4D97-AF65-F5344CB8AC3E}">
        <p14:creationId xmlns:p14="http://schemas.microsoft.com/office/powerpoint/2010/main" val="40118044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3450419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235461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078F79F0-5585-4E6B-B9E3-176C2F959A6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6C56F58-D0AF-420C-9191-BCDA78B5FA3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1D4760CA-AA43-42E3-ACB3-59ABDE9B5A85}"/>
              </a:ext>
            </a:extLst>
          </p:cNvPr>
          <p:cNvSpPr>
            <a:spLocks noGrp="1" noChangeArrowheads="1"/>
          </p:cNvSpPr>
          <p:nvPr>
            <p:ph type="sldNum" sz="quarter" idx="12"/>
          </p:nvPr>
        </p:nvSpPr>
        <p:spPr>
          <a:ln/>
        </p:spPr>
        <p:txBody>
          <a:bodyPr/>
          <a:lstStyle>
            <a:lvl1pPr>
              <a:defRPr/>
            </a:lvl1pPr>
          </a:lstStyle>
          <a:p>
            <a:fld id="{32A72680-ADE4-4A6D-A7FA-848F248EBBC8}" type="slidenum">
              <a:rPr lang="en-US" altLang="en-US"/>
              <a:pPr/>
              <a:t>‹#›</a:t>
            </a:fld>
            <a:endParaRPr lang="en-US" altLang="en-US"/>
          </a:p>
        </p:txBody>
      </p:sp>
    </p:spTree>
    <p:extLst>
      <p:ext uri="{BB962C8B-B14F-4D97-AF65-F5344CB8AC3E}">
        <p14:creationId xmlns:p14="http://schemas.microsoft.com/office/powerpoint/2010/main" val="982448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914400" y="1981200"/>
            <a:ext cx="10363200" cy="4114800"/>
          </a:xfrm>
        </p:spPr>
        <p:txBody>
          <a:bodyPr/>
          <a:lstStyle/>
          <a:p>
            <a:pPr lvl="0"/>
            <a:endParaRPr lang="en-GB" noProof="0"/>
          </a:p>
        </p:txBody>
      </p:sp>
      <p:sp>
        <p:nvSpPr>
          <p:cNvPr id="4" name="Rectangle 4">
            <a:extLst>
              <a:ext uri="{FF2B5EF4-FFF2-40B4-BE49-F238E27FC236}">
                <a16:creationId xmlns:a16="http://schemas.microsoft.com/office/drawing/2014/main" id="{07DDF9C2-4798-4969-AE82-5A7A065C30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6E27E4A-A0F4-4560-82FE-EA8F0130472F}"/>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D7B680B4-973B-4F24-B014-888C0171534E}"/>
              </a:ext>
            </a:extLst>
          </p:cNvPr>
          <p:cNvSpPr>
            <a:spLocks noGrp="1" noChangeArrowheads="1"/>
          </p:cNvSpPr>
          <p:nvPr>
            <p:ph type="sldNum" sz="quarter" idx="12"/>
          </p:nvPr>
        </p:nvSpPr>
        <p:spPr>
          <a:ln/>
        </p:spPr>
        <p:txBody>
          <a:bodyPr/>
          <a:lstStyle>
            <a:lvl1pPr>
              <a:defRPr/>
            </a:lvl1pPr>
          </a:lstStyle>
          <a:p>
            <a:fld id="{41CF3455-EC81-4F67-9795-37768D9DC889}" type="slidenum">
              <a:rPr lang="en-US" altLang="en-US"/>
              <a:pPr/>
              <a:t>‹#›</a:t>
            </a:fld>
            <a:endParaRPr lang="en-US" altLang="en-US"/>
          </a:p>
        </p:txBody>
      </p:sp>
    </p:spTree>
    <p:extLst>
      <p:ext uri="{BB962C8B-B14F-4D97-AF65-F5344CB8AC3E}">
        <p14:creationId xmlns:p14="http://schemas.microsoft.com/office/powerpoint/2010/main" val="35387685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0FE52F4A-2B5C-994B-B55A-59FC3FD0CC2C}" type="slidenum">
              <a:rPr lang="en-GB" altLang="en-US"/>
              <a:pPr>
                <a:defRPr/>
              </a:pPr>
              <a:t>‹#›</a:t>
            </a:fld>
            <a:endParaRPr lang="en-GB" altLang="en-US"/>
          </a:p>
        </p:txBody>
      </p:sp>
    </p:spTree>
    <p:extLst>
      <p:ext uri="{BB962C8B-B14F-4D97-AF65-F5344CB8AC3E}">
        <p14:creationId xmlns:p14="http://schemas.microsoft.com/office/powerpoint/2010/main" val="1764994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900235-0645-4B7E-AF24-2387781BB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A706A7-2529-4244-A6A7-C92E2C2D44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0DEC2-5DA9-4832-88C2-86CAEA11F4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805A00-962C-4832-9C67-F661F9EF3A10}" type="datetimeFigureOut">
              <a:rPr lang="en-GB" smtClean="0"/>
              <a:t>21/03/2021</a:t>
            </a:fld>
            <a:endParaRPr lang="en-GB"/>
          </a:p>
        </p:txBody>
      </p:sp>
      <p:sp>
        <p:nvSpPr>
          <p:cNvPr id="5" name="Footer Placeholder 4">
            <a:extLst>
              <a:ext uri="{FF2B5EF4-FFF2-40B4-BE49-F238E27FC236}">
                <a16:creationId xmlns:a16="http://schemas.microsoft.com/office/drawing/2014/main" id="{84E94511-8E7B-41B3-8FEF-1E0E76F11C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201B1D-B86B-4256-BE7F-DABF63B2A1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C28BD9-A35A-461C-BAEF-F2147C7840A1}" type="slidenum">
              <a:rPr lang="en-GB" smtClean="0"/>
              <a:t>‹#›</a:t>
            </a:fld>
            <a:endParaRPr lang="en-GB"/>
          </a:p>
        </p:txBody>
      </p:sp>
    </p:spTree>
    <p:extLst>
      <p:ext uri="{BB962C8B-B14F-4D97-AF65-F5344CB8AC3E}">
        <p14:creationId xmlns:p14="http://schemas.microsoft.com/office/powerpoint/2010/main" val="466897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fPguYEDlQEQ?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Id2E72P8Fe0?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oleObject" Target="../embeddings/oleObject2.bin"/><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CWBNzX3d_y8?feature=oembed"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s://www.healthline.com/nutrition/what-does-potassium-do"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pediaa.com/difference-between-adrenal-gland-and-pituitary-gland/#Adrenal%20Gland" TargetMode="External"/><Relationship Id="rId2" Type="http://schemas.openxmlformats.org/officeDocument/2006/relationships/hyperlink" Target="https://pediaa.com/difference-between-estrogen-and-progesterone/"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3" Type="http://schemas.openxmlformats.org/officeDocument/2006/relationships/hyperlink" Target="http://www.gigantism.com/david-goliath.html" TargetMode="External"/><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37.png"/><Relationship Id="rId4" Type="http://schemas.openxmlformats.org/officeDocument/2006/relationships/image" Target="../media/image36.jpeg"/></Relationships>
</file>

<file path=ppt/slides/_rels/slide7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2" Type="http://schemas.openxmlformats.org/officeDocument/2006/relationships/hyperlink" Target="https://www.verywellhealth.com/thyroid-gland-anatomy-4799991"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ideo" Target="https://www.youtube.com/embed/vLCg_kyuyw4?feature=oembed" TargetMode="External"/></Relationships>
</file>

<file path=ppt/slides/_rels/slide77.xml.rels><?xml version="1.0" encoding="UTF-8" standalone="yes"?>
<Relationships xmlns="http://schemas.openxmlformats.org/package/2006/relationships"><Relationship Id="rId8" Type="http://schemas.openxmlformats.org/officeDocument/2006/relationships/image" Target="../media/image45.gi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53.png"/><Relationship Id="rId4" Type="http://schemas.openxmlformats.org/officeDocument/2006/relationships/image" Target="../media/image52.png"/></Relationships>
</file>

<file path=ppt/slides/_rels/slide8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6.jpeg"/></Relationships>
</file>

<file path=ppt/slides/_rels/slide8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7.png"/><Relationship Id="rId7" Type="http://schemas.openxmlformats.org/officeDocument/2006/relationships/diagramColors" Target="../diagrams/colors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87.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2.xml"/><Relationship Id="rId1" Type="http://schemas.openxmlformats.org/officeDocument/2006/relationships/video" Target="https://www.youtube.com/embed/N3DyeW0Dh30?feature=oembed" TargetMode="Externa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0.xml.rels><?xml version="1.0" encoding="UTF-8" standalone="yes"?>
<Relationships xmlns="http://schemas.openxmlformats.org/package/2006/relationships"><Relationship Id="rId3" Type="http://schemas.openxmlformats.org/officeDocument/2006/relationships/image" Target="../media/image61.wmf"/><Relationship Id="rId2" Type="http://schemas.openxmlformats.org/officeDocument/2006/relationships/oleObject" Target="../embeddings/oleObject3.bin"/><Relationship Id="rId1" Type="http://schemas.openxmlformats.org/officeDocument/2006/relationships/slideLayout" Target="../slideLayouts/slideLayout14.xml"/></Relationships>
</file>

<file path=ppt/slides/_rels/slide9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jpeg"/><Relationship Id="rId1" Type="http://schemas.openxmlformats.org/officeDocument/2006/relationships/slideLayout" Target="../slideLayouts/slideLayout7.xml"/><Relationship Id="rId4" Type="http://schemas.openxmlformats.org/officeDocument/2006/relationships/image" Target="../media/image64.jpe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16.xml"/></Relationships>
</file>

<file path=ppt/slides/_rels/slide94.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slideLayout" Target="../slideLayouts/slideLayout16.xml"/><Relationship Id="rId1" Type="http://schemas.openxmlformats.org/officeDocument/2006/relationships/video" Target="https://www.youtube.com/embed/VhTBJeIRPl4?feature=oembed" TargetMode="External"/><Relationship Id="rId5" Type="http://schemas.openxmlformats.org/officeDocument/2006/relationships/image" Target="../media/image69.jpeg"/><Relationship Id="rId4" Type="http://schemas.openxmlformats.org/officeDocument/2006/relationships/image" Target="../media/image68.jpeg"/></Relationships>
</file>

<file path=ppt/slides/_rels/slide95.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slideLayout" Target="../slideLayouts/slideLayout16.xml"/><Relationship Id="rId1" Type="http://schemas.openxmlformats.org/officeDocument/2006/relationships/video" Target="https://www.youtube.com/embed/IsRUXU_Y3io?feature=oembed" TargetMode="External"/><Relationship Id="rId5" Type="http://schemas.openxmlformats.org/officeDocument/2006/relationships/image" Target="../media/image72.jpeg"/><Relationship Id="rId4" Type="http://schemas.openxmlformats.org/officeDocument/2006/relationships/image" Target="../media/image71.jpeg"/></Relationships>
</file>

<file path=ppt/slides/_rels/slide9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4.jpeg"/><Relationship Id="rId7" Type="http://schemas.openxmlformats.org/officeDocument/2006/relationships/diagramColors" Target="../diagrams/colors4.xml"/><Relationship Id="rId2" Type="http://schemas.openxmlformats.org/officeDocument/2006/relationships/image" Target="../media/image73.jpeg"/><Relationship Id="rId1" Type="http://schemas.openxmlformats.org/officeDocument/2006/relationships/slideLayout" Target="../slideLayouts/slideLayout16.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video" Target="https://www.youtube.com/embed/sNXfpnfQCbc?feature=oembed" TargetMode="External"/></Relationships>
</file>

<file path=ppt/slides/_rels/slide98.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14.xml"/></Relationships>
</file>

<file path=ppt/slides/_rels/slide9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slideLayout" Target="../slideLayouts/slideLayout14.xml"/><Relationship Id="rId1" Type="http://schemas.openxmlformats.org/officeDocument/2006/relationships/video" Target="https://www.youtube.com/embed/FSSGkYrYwqM?feature=oembed" TargetMode="External"/><Relationship Id="rId4" Type="http://schemas.openxmlformats.org/officeDocument/2006/relationships/image" Target="../media/image80.jpeg"/></Relationships>
</file>

<file path=ppt/slides/_rels/slide100.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slideLayout" Target="../slideLayouts/slideLayout16.xml"/><Relationship Id="rId1" Type="http://schemas.openxmlformats.org/officeDocument/2006/relationships/video" Target="https://www.youtube.com/embed/7CX84LKVzHc?feature=oembed" TargetMode="External"/><Relationship Id="rId5" Type="http://schemas.openxmlformats.org/officeDocument/2006/relationships/image" Target="../media/image83.jpeg"/><Relationship Id="rId4" Type="http://schemas.openxmlformats.org/officeDocument/2006/relationships/image" Target="../media/image82.jpeg"/></Relationships>
</file>

<file path=ppt/slides/_rels/slide101.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14.xml"/></Relationships>
</file>

<file path=ppt/slides/_rels/slide10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6.xml"/></Relationships>
</file>

<file path=ppt/slides/_rels/slide10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slideLayout" Target="../slideLayouts/slideLayout2.xml"/><Relationship Id="rId1" Type="http://schemas.openxmlformats.org/officeDocument/2006/relationships/video" Target="https://www.youtube.com/embed/zopoN2i7ALQ?feature=oembed" TargetMode="External"/></Relationships>
</file>

<file path=ppt/slides/_rels/slide10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05.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upload.wikimedia.org/wikipedia/commons/a/a4/Sarcomere.gif" TargetMode="External"/><Relationship Id="rId1" Type="http://schemas.openxmlformats.org/officeDocument/2006/relationships/slideLayout" Target="../slideLayouts/slideLayout12.xml"/></Relationships>
</file>

<file path=ppt/slides/_rels/slide106.xml.rels><?xml version="1.0" encoding="UTF-8" standalone="yes"?>
<Relationships xmlns="http://schemas.openxmlformats.org/package/2006/relationships"><Relationship Id="rId2" Type="http://schemas.openxmlformats.org/officeDocument/2006/relationships/image" Target="../media/image89.png"/><Relationship Id="rId1" Type="http://schemas.openxmlformats.org/officeDocument/2006/relationships/slideLayout" Target="../slideLayouts/slideLayout12.xml"/></Relationships>
</file>

<file path=ppt/slides/_rels/slide10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89.png"/><Relationship Id="rId1" Type="http://schemas.openxmlformats.org/officeDocument/2006/relationships/slideLayout" Target="../slideLayouts/slideLayout12.xml"/></Relationships>
</file>

<file path=ppt/slides/_rels/slide108.xml.rels><?xml version="1.0" encoding="UTF-8" standalone="yes"?>
<Relationships xmlns="http://schemas.openxmlformats.org/package/2006/relationships"><Relationship Id="rId2" Type="http://schemas.openxmlformats.org/officeDocument/2006/relationships/image" Target="../media/image91.jp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93.png"/><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slideLayout" Target="../slideLayouts/slideLayout2.xml"/><Relationship Id="rId1" Type="http://schemas.openxmlformats.org/officeDocument/2006/relationships/video" Target="https://www.youtube.com/embed/MZJ6kTKDFmw?feature=oembed" TargetMode="Externa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jpeg"/><Relationship Id="rId1" Type="http://schemas.openxmlformats.org/officeDocument/2006/relationships/slideLayout" Target="../slideLayouts/slideLayout2.xml"/><Relationship Id="rId4" Type="http://schemas.openxmlformats.org/officeDocument/2006/relationships/image" Target="../media/image90.png"/></Relationships>
</file>

<file path=ppt/slides/_rels/slide116.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image" Target="../media/image97.gif"/><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slideLayout" Target="../slideLayouts/slideLayout2.xml"/><Relationship Id="rId1" Type="http://schemas.openxmlformats.org/officeDocument/2006/relationships/video" Target="https://www.youtube.com/embed/0mhAN4-8uWo?feature=oembed" TargetMode="External"/></Relationships>
</file>

<file path=ppt/slides/_rels/slide119.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slideLayout" Target="../slideLayouts/slideLayout2.xml"/><Relationship Id="rId1" Type="http://schemas.openxmlformats.org/officeDocument/2006/relationships/video" Target="https://www.youtube.com/embed/Nrf_g5m8fVM?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026A63-0C22-43F7-9FB1-FFBD9147C209}"/>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Key definitions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0C238A29-8ACB-44A8-8462-7D578FF216F0}"/>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Endocrine </a:t>
            </a:r>
            <a:r>
              <a:rPr lang="en-US" sz="2400" dirty="0">
                <a:solidFill>
                  <a:srgbClr val="FEFFFF"/>
                </a:solidFill>
                <a:latin typeface="Roboto"/>
              </a:rPr>
              <a:t>relating to or denoting glands which secrete hormones or other products directly into the blood.</a:t>
            </a:r>
          </a:p>
          <a:p>
            <a:pPr marL="0" indent="0">
              <a:buNone/>
            </a:pPr>
            <a:r>
              <a:rPr lang="en-US" sz="2400" dirty="0">
                <a:solidFill>
                  <a:srgbClr val="FEFFFF"/>
                </a:solidFill>
                <a:latin typeface="Roboto"/>
              </a:rPr>
              <a:t>“The endocrine system"</a:t>
            </a:r>
          </a:p>
          <a:p>
            <a:endParaRPr lang="en-GB" sz="2400" dirty="0">
              <a:solidFill>
                <a:srgbClr val="FEFFFF"/>
              </a:solidFill>
            </a:endParaRPr>
          </a:p>
          <a:p>
            <a:r>
              <a:rPr lang="en-GB" sz="2400" dirty="0">
                <a:solidFill>
                  <a:srgbClr val="FEFFFF"/>
                </a:solidFill>
              </a:rPr>
              <a:t>Exocrine-</a:t>
            </a:r>
            <a:r>
              <a:rPr lang="en-US" sz="2400" dirty="0">
                <a:solidFill>
                  <a:srgbClr val="FEFFFF"/>
                </a:solidFill>
                <a:latin typeface="Roboto"/>
              </a:rPr>
              <a:t>relating to or denoting glands which secrete their products through ducts opening on to an epithelium rather than directly into the blood.</a:t>
            </a:r>
          </a:p>
          <a:p>
            <a:pPr marL="0" indent="0">
              <a:buNone/>
            </a:pPr>
            <a:r>
              <a:rPr lang="en-US" sz="2400" dirty="0">
                <a:solidFill>
                  <a:srgbClr val="FEFFFF"/>
                </a:solidFill>
                <a:latin typeface="Roboto"/>
              </a:rPr>
              <a:t>"pancreatic exocrine secretion"</a:t>
            </a:r>
          </a:p>
          <a:p>
            <a:endParaRPr lang="en-GB" sz="2400" dirty="0">
              <a:solidFill>
                <a:srgbClr val="FEFFFF"/>
              </a:solidFill>
            </a:endParaRPr>
          </a:p>
        </p:txBody>
      </p:sp>
    </p:spTree>
    <p:extLst>
      <p:ext uri="{BB962C8B-B14F-4D97-AF65-F5344CB8AC3E}">
        <p14:creationId xmlns:p14="http://schemas.microsoft.com/office/powerpoint/2010/main" val="258851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1EDB4-762D-4940-9222-FEB8B2E372D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glucose and what is all the fuss about?</a:t>
            </a:r>
          </a:p>
        </p:txBody>
      </p:sp>
      <p:sp>
        <p:nvSpPr>
          <p:cNvPr id="3" name="Content Placeholder 2">
            <a:extLst>
              <a:ext uri="{FF2B5EF4-FFF2-40B4-BE49-F238E27FC236}">
                <a16:creationId xmlns:a16="http://schemas.microsoft.com/office/drawing/2014/main" id="{665AAF3F-D893-4DDE-B447-7B82B44EFD0E}"/>
              </a:ext>
            </a:extLst>
          </p:cNvPr>
          <p:cNvSpPr>
            <a:spLocks noGrp="1"/>
          </p:cNvSpPr>
          <p:nvPr>
            <p:ph idx="1"/>
          </p:nvPr>
        </p:nvSpPr>
        <p:spPr>
          <a:xfrm>
            <a:off x="4581727" y="649480"/>
            <a:ext cx="3025303" cy="5546047"/>
          </a:xfrm>
        </p:spPr>
        <p:txBody>
          <a:bodyPr anchor="ctr">
            <a:normAutofit/>
          </a:bodyPr>
          <a:lstStyle/>
          <a:p>
            <a:r>
              <a:rPr lang="en-GB" sz="2000" dirty="0"/>
              <a:t>Thinking about previous sessions why is glucose so important?</a:t>
            </a:r>
          </a:p>
        </p:txBody>
      </p:sp>
      <p:pic>
        <p:nvPicPr>
          <p:cNvPr id="14" name="Picture 4" descr="White puzzle with one red piece">
            <a:extLst>
              <a:ext uri="{FF2B5EF4-FFF2-40B4-BE49-F238E27FC236}">
                <a16:creationId xmlns:a16="http://schemas.microsoft.com/office/drawing/2014/main" id="{BF5C7B22-6C30-4351-818E-75D1DD2DA791}"/>
              </a:ext>
            </a:extLst>
          </p:cNvPr>
          <p:cNvPicPr>
            <a:picLocks noChangeAspect="1"/>
          </p:cNvPicPr>
          <p:nvPr/>
        </p:nvPicPr>
        <p:blipFill rotWithShape="1">
          <a:blip r:embed="rId2"/>
          <a:srcRect l="34059" r="32456"/>
          <a:stretch/>
        </p:blipFill>
        <p:spPr>
          <a:xfrm>
            <a:off x="8109502" y="10"/>
            <a:ext cx="4082498" cy="6857990"/>
          </a:xfrm>
          <a:prstGeom prst="rect">
            <a:avLst/>
          </a:prstGeom>
        </p:spPr>
      </p:pic>
    </p:spTree>
    <p:extLst>
      <p:ext uri="{BB962C8B-B14F-4D97-AF65-F5344CB8AC3E}">
        <p14:creationId xmlns:p14="http://schemas.microsoft.com/office/powerpoint/2010/main" val="1241420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64445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4044603" y="448056"/>
            <a:ext cx="7680450" cy="380293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5" name="Rectangle 7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16552"/>
            <a:ext cx="7688475" cy="198424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4379709" y="4642338"/>
            <a:ext cx="7037591" cy="1564310"/>
          </a:xfrm>
        </p:spPr>
        <p:txBody>
          <a:bodyPr anchor="ctr">
            <a:normAutofit/>
          </a:bodyPr>
          <a:lstStyle/>
          <a:p>
            <a:r>
              <a:rPr lang="en-GB" sz="1800"/>
              <a:t>Excess glucose; blood plasma and tissue fluids around cells become too concentrated  which can seriously damage cells e.g. crenation in red blood cells. </a:t>
            </a:r>
          </a:p>
          <a:p>
            <a:endParaRPr lang="en-GB" sz="1800"/>
          </a:p>
          <a:p>
            <a:endParaRPr lang="en-GB" sz="1800"/>
          </a:p>
          <a:p>
            <a:pPr marL="0" indent="0">
              <a:buNone/>
            </a:pPr>
            <a:endParaRPr lang="en-GB" sz="1800"/>
          </a:p>
        </p:txBody>
      </p:sp>
    </p:spTree>
    <p:extLst>
      <p:ext uri="{BB962C8B-B14F-4D97-AF65-F5344CB8AC3E}">
        <p14:creationId xmlns:p14="http://schemas.microsoft.com/office/powerpoint/2010/main" val="1667394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AC756B"/>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777240" y="731519"/>
            <a:ext cx="6586812" cy="1682496"/>
          </a:xfrm>
        </p:spPr>
        <p:txBody>
          <a:bodyPr>
            <a:normAutofit/>
          </a:bodyPr>
          <a:lstStyle/>
          <a:p>
            <a:r>
              <a:rPr lang="en-GB">
                <a:solidFill>
                  <a:srgbClr val="FFFFFF"/>
                </a:solidFill>
              </a:rPr>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41" name="Rectangle 14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FF5637">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 name="Rectangle 14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5" name="Rectangle 14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8100269" y="795548"/>
            <a:ext cx="3317031" cy="5275603"/>
          </a:xfrm>
        </p:spPr>
        <p:txBody>
          <a:bodyPr anchor="ctr">
            <a:normAutofit/>
          </a:bodyPr>
          <a:lstStyle/>
          <a:p>
            <a:r>
              <a:rPr lang="en-GB" sz="2000" dirty="0"/>
              <a:t>Cells swell up and </a:t>
            </a:r>
            <a:r>
              <a:rPr lang="en-GB" sz="2000" dirty="0" err="1"/>
              <a:t>and</a:t>
            </a:r>
            <a:r>
              <a:rPr lang="en-GB" sz="2000" dirty="0"/>
              <a:t> burst lysis.</a:t>
            </a:r>
          </a:p>
          <a:p>
            <a:endParaRPr lang="en-GB" sz="2000" b="1" dirty="0"/>
          </a:p>
        </p:txBody>
      </p:sp>
    </p:spTree>
    <p:extLst>
      <p:ext uri="{BB962C8B-B14F-4D97-AF65-F5344CB8AC3E}">
        <p14:creationId xmlns:p14="http://schemas.microsoft.com/office/powerpoint/2010/main" val="3610248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BD7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9778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466722" y="586855"/>
            <a:ext cx="3201366" cy="3387497"/>
          </a:xfrm>
        </p:spPr>
        <p:txBody>
          <a:bodyPr anchor="b">
            <a:normAutofit/>
          </a:bodyPr>
          <a:lstStyle/>
          <a:p>
            <a:pPr algn="r"/>
            <a:r>
              <a:rPr lang="en-US" sz="3400" b="0" i="0">
                <a:solidFill>
                  <a:srgbClr val="FFFFFF"/>
                </a:solidFill>
                <a:effectLst/>
                <a:latin typeface="Lato"/>
              </a:rPr>
              <a:t>Hyperglycemia: When Your Blood Glucose Level Goes Too High</a:t>
            </a:r>
            <a:br>
              <a:rPr lang="en-US" sz="3400" b="0" i="0">
                <a:solidFill>
                  <a:srgbClr val="FFFFFF"/>
                </a:solidFill>
                <a:effectLst/>
                <a:latin typeface="Lato"/>
              </a:rPr>
            </a:br>
            <a:endParaRPr lang="en-GB" sz="3400">
              <a:solidFill>
                <a:srgbClr val="FFFFFF"/>
              </a:solidFill>
            </a:endParaRPr>
          </a:p>
        </p:txBody>
      </p:sp>
      <p:sp>
        <p:nvSpPr>
          <p:cNvPr id="3" name="Content Placeholder 2">
            <a:extLst>
              <a:ext uri="{FF2B5EF4-FFF2-40B4-BE49-F238E27FC236}">
                <a16:creationId xmlns:a16="http://schemas.microsoft.com/office/drawing/2014/main" id="{4FFB1191-9686-4F3D-8C47-079337D16588}"/>
              </a:ext>
            </a:extLst>
          </p:cNvPr>
          <p:cNvSpPr>
            <a:spLocks noGrp="1"/>
          </p:cNvSpPr>
          <p:nvPr>
            <p:ph idx="1"/>
          </p:nvPr>
        </p:nvSpPr>
        <p:spPr>
          <a:xfrm>
            <a:off x="4810259" y="649480"/>
            <a:ext cx="6555347" cy="5546047"/>
          </a:xfrm>
        </p:spPr>
        <p:txBody>
          <a:bodyPr anchor="ctr">
            <a:normAutofit/>
          </a:bodyPr>
          <a:lstStyle/>
          <a:p>
            <a:r>
              <a:rPr lang="en-US" sz="2000" b="0" i="0" dirty="0">
                <a:effectLst/>
                <a:latin typeface="Lato"/>
              </a:rPr>
              <a:t>Hyperglycemia is a defining characteristic of diabetes—when the blood glucose level is too high because the body isn't properly using or doesn't make the hormone insulin.</a:t>
            </a:r>
          </a:p>
          <a:p>
            <a:r>
              <a:rPr lang="en-US" sz="2000" b="0" i="0" dirty="0">
                <a:effectLst/>
                <a:latin typeface="Roboto"/>
              </a:rPr>
              <a:t>If the blood glucose concentration rises too high then </a:t>
            </a:r>
            <a:r>
              <a:rPr lang="en-US" sz="2000" b="1" i="0" dirty="0">
                <a:effectLst/>
                <a:latin typeface="Roboto"/>
              </a:rPr>
              <a:t>cells can lose water</a:t>
            </a:r>
            <a:r>
              <a:rPr lang="en-US" sz="2000" b="0" i="0" dirty="0">
                <a:effectLst/>
                <a:latin typeface="Roboto"/>
              </a:rPr>
              <a:t>. This may interfere with cellular activities.</a:t>
            </a:r>
          </a:p>
          <a:p>
            <a:r>
              <a:rPr lang="en-US" sz="2000" dirty="0">
                <a:latin typeface="Roboto"/>
              </a:rPr>
              <a:t>Hyperglycemia</a:t>
            </a:r>
            <a:r>
              <a:rPr lang="en-US" sz="2000" i="0" dirty="0">
                <a:effectLst/>
                <a:latin typeface="Roboto"/>
              </a:rPr>
              <a:t>, can happen when blood glucose (sugar) levels are too high – usually above 7mmol/l before a meal and above 8.5mmol/l two hours after a meal.</a:t>
            </a:r>
          </a:p>
          <a:p>
            <a:endParaRPr lang="en-US" sz="2000" b="0" i="0" dirty="0">
              <a:effectLst/>
              <a:latin typeface="Roboto"/>
            </a:endParaRPr>
          </a:p>
          <a:p>
            <a:endParaRPr lang="en-GB" sz="2000" dirty="0"/>
          </a:p>
        </p:txBody>
      </p:sp>
    </p:spTree>
    <p:extLst>
      <p:ext uri="{BB962C8B-B14F-4D97-AF65-F5344CB8AC3E}">
        <p14:creationId xmlns:p14="http://schemas.microsoft.com/office/powerpoint/2010/main" val="9218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8D1913-62E8-46D4-8869-EE4FE165C95A}"/>
              </a:ext>
            </a:extLst>
          </p:cNvPr>
          <p:cNvSpPr>
            <a:spLocks noGrp="1"/>
          </p:cNvSpPr>
          <p:nvPr>
            <p:ph type="title"/>
          </p:nvPr>
        </p:nvSpPr>
        <p:spPr>
          <a:xfrm>
            <a:off x="804671" y="640263"/>
            <a:ext cx="3284331" cy="5254510"/>
          </a:xfrm>
        </p:spPr>
        <p:txBody>
          <a:bodyPr>
            <a:normAutofit/>
          </a:bodyPr>
          <a:lstStyle/>
          <a:p>
            <a:r>
              <a:rPr lang="en-GB" dirty="0"/>
              <a:t>The symptoms</a:t>
            </a:r>
          </a:p>
        </p:txBody>
      </p:sp>
      <p:sp>
        <p:nvSpPr>
          <p:cNvPr id="3" name="Content Placeholder 2">
            <a:extLst>
              <a:ext uri="{FF2B5EF4-FFF2-40B4-BE49-F238E27FC236}">
                <a16:creationId xmlns:a16="http://schemas.microsoft.com/office/drawing/2014/main" id="{3680070D-5CD5-4768-8177-D9D313D5C14E}"/>
              </a:ext>
            </a:extLst>
          </p:cNvPr>
          <p:cNvSpPr>
            <a:spLocks noGrp="1"/>
          </p:cNvSpPr>
          <p:nvPr>
            <p:ph idx="1"/>
          </p:nvPr>
        </p:nvSpPr>
        <p:spPr>
          <a:xfrm>
            <a:off x="5358384" y="640263"/>
            <a:ext cx="6028944" cy="5254510"/>
          </a:xfrm>
        </p:spPr>
        <p:txBody>
          <a:bodyPr anchor="ctr">
            <a:normAutofit/>
          </a:bodyPr>
          <a:lstStyle/>
          <a:p>
            <a:r>
              <a:rPr lang="en-US" sz="2200" b="0" i="0" dirty="0">
                <a:solidFill>
                  <a:schemeClr val="bg1"/>
                </a:solidFill>
                <a:effectLst/>
                <a:latin typeface="Source Sans Pro" panose="020B0503030403020204" pitchFamily="34" charset="0"/>
              </a:rPr>
              <a:t>The symptoms can include:</a:t>
            </a:r>
          </a:p>
          <a:p>
            <a:pPr>
              <a:buFont typeface="Arial" panose="020B0604020202020204" pitchFamily="34" charset="0"/>
              <a:buChar char="•"/>
            </a:pPr>
            <a:r>
              <a:rPr lang="en-US" sz="2200" b="0" i="0" dirty="0">
                <a:solidFill>
                  <a:schemeClr val="bg1"/>
                </a:solidFill>
                <a:effectLst/>
                <a:latin typeface="Source Sans Pro" panose="020B0503030403020204" pitchFamily="34" charset="0"/>
              </a:rPr>
              <a:t>Feeling thirstier than usual</a:t>
            </a:r>
          </a:p>
          <a:p>
            <a:pPr>
              <a:buFont typeface="Arial" panose="020B0604020202020204" pitchFamily="34" charset="0"/>
              <a:buChar char="•"/>
            </a:pPr>
            <a:r>
              <a:rPr lang="en-US" sz="2200" b="0" i="0" dirty="0">
                <a:solidFill>
                  <a:schemeClr val="bg1"/>
                </a:solidFill>
                <a:effectLst/>
                <a:latin typeface="Source Sans Pro" panose="020B0503030403020204" pitchFamily="34" charset="0"/>
              </a:rPr>
              <a:t>Blurred vision</a:t>
            </a:r>
          </a:p>
          <a:p>
            <a:pPr>
              <a:buFont typeface="Arial" panose="020B0604020202020204" pitchFamily="34" charset="0"/>
              <a:buChar char="•"/>
            </a:pPr>
            <a:r>
              <a:rPr lang="en-US" sz="2200" b="0" i="0" dirty="0">
                <a:solidFill>
                  <a:schemeClr val="bg1"/>
                </a:solidFill>
                <a:effectLst/>
                <a:latin typeface="Source Sans Pro" panose="020B0503030403020204" pitchFamily="34" charset="0"/>
              </a:rPr>
              <a:t>Having to pee more often</a:t>
            </a:r>
          </a:p>
          <a:p>
            <a:pPr>
              <a:buFont typeface="Arial" panose="020B0604020202020204" pitchFamily="34" charset="0"/>
              <a:buChar char="•"/>
            </a:pPr>
            <a:r>
              <a:rPr lang="en-US" sz="2200" b="0" i="0" dirty="0">
                <a:solidFill>
                  <a:schemeClr val="bg1"/>
                </a:solidFill>
                <a:effectLst/>
                <a:latin typeface="Source Sans Pro" panose="020B0503030403020204" pitchFamily="34" charset="0"/>
              </a:rPr>
              <a:t>Feeling hungrier than normal</a:t>
            </a:r>
          </a:p>
          <a:p>
            <a:pPr>
              <a:buFont typeface="Arial" panose="020B0604020202020204" pitchFamily="34" charset="0"/>
              <a:buChar char="•"/>
            </a:pPr>
            <a:r>
              <a:rPr lang="en-US" sz="2200" b="0" i="0" dirty="0">
                <a:solidFill>
                  <a:schemeClr val="bg1"/>
                </a:solidFill>
                <a:effectLst/>
                <a:latin typeface="Source Sans Pro" panose="020B0503030403020204" pitchFamily="34" charset="0"/>
              </a:rPr>
              <a:t>Numb or tingling feet</a:t>
            </a:r>
          </a:p>
          <a:p>
            <a:endParaRPr lang="en-GB" sz="2200" dirty="0">
              <a:solidFill>
                <a:schemeClr val="bg1"/>
              </a:solidFill>
            </a:endParaRPr>
          </a:p>
        </p:txBody>
      </p:sp>
    </p:spTree>
    <p:extLst>
      <p:ext uri="{BB962C8B-B14F-4D97-AF65-F5344CB8AC3E}">
        <p14:creationId xmlns:p14="http://schemas.microsoft.com/office/powerpoint/2010/main" val="18107032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Complications</a:t>
            </a:r>
          </a:p>
        </p:txBody>
      </p:sp>
      <p:sp>
        <p:nvSpPr>
          <p:cNvPr id="3" name="Content Placeholder 2">
            <a:extLst>
              <a:ext uri="{FF2B5EF4-FFF2-40B4-BE49-F238E27FC236}">
                <a16:creationId xmlns:a16="http://schemas.microsoft.com/office/drawing/2014/main" id="{5BF65214-335F-4464-98AE-1F74933B1709}"/>
              </a:ext>
            </a:extLst>
          </p:cNvPr>
          <p:cNvSpPr>
            <a:spLocks noGrp="1"/>
          </p:cNvSpPr>
          <p:nvPr>
            <p:ph idx="1"/>
          </p:nvPr>
        </p:nvSpPr>
        <p:spPr>
          <a:xfrm>
            <a:off x="4810259" y="649480"/>
            <a:ext cx="6555347" cy="5546047"/>
          </a:xfrm>
        </p:spPr>
        <p:txBody>
          <a:bodyPr anchor="ctr">
            <a:normAutofit/>
          </a:bodyPr>
          <a:lstStyle/>
          <a:p>
            <a:r>
              <a:rPr lang="en-US" sz="2000" b="0" i="0" dirty="0">
                <a:effectLst/>
                <a:latin typeface="Source Sans Pro" panose="020B0503030403020204" pitchFamily="34" charset="0"/>
              </a:rPr>
              <a:t>High glucose levels can affect you from head to toe. </a:t>
            </a:r>
          </a:p>
          <a:p>
            <a:pPr>
              <a:buFont typeface="Arial" panose="020B0604020202020204" pitchFamily="34" charset="0"/>
              <a:buChar char="•"/>
            </a:pPr>
            <a:r>
              <a:rPr lang="en-US" sz="2000" b="0" i="0" dirty="0">
                <a:effectLst/>
                <a:latin typeface="Source Sans Pro" panose="020B0503030403020204" pitchFamily="34" charset="0"/>
              </a:rPr>
              <a:t>Heart disease or heart attack</a:t>
            </a:r>
          </a:p>
          <a:p>
            <a:pPr>
              <a:buFont typeface="Arial" panose="020B0604020202020204" pitchFamily="34" charset="0"/>
              <a:buChar char="•"/>
            </a:pPr>
            <a:r>
              <a:rPr lang="en-US" sz="2000" b="0" i="0" dirty="0">
                <a:effectLst/>
                <a:latin typeface="Source Sans Pro" panose="020B0503030403020204" pitchFamily="34" charset="0"/>
              </a:rPr>
              <a:t>Stroke</a:t>
            </a:r>
          </a:p>
          <a:p>
            <a:pPr>
              <a:buFont typeface="Arial" panose="020B0604020202020204" pitchFamily="34" charset="0"/>
              <a:buChar char="•"/>
            </a:pPr>
            <a:r>
              <a:rPr lang="en-US" sz="2000" b="0" i="0" dirty="0">
                <a:effectLst/>
                <a:latin typeface="Source Sans Pro" panose="020B0503030403020204" pitchFamily="34" charset="0"/>
              </a:rPr>
              <a:t>Kidney damage</a:t>
            </a:r>
          </a:p>
          <a:p>
            <a:pPr>
              <a:buFont typeface="Arial" panose="020B0604020202020204" pitchFamily="34" charset="0"/>
              <a:buChar char="•"/>
            </a:pPr>
            <a:r>
              <a:rPr lang="en-US" sz="2000" b="0" i="0" dirty="0">
                <a:effectLst/>
                <a:latin typeface="Source Sans Pro" panose="020B0503030403020204" pitchFamily="34" charset="0"/>
              </a:rPr>
              <a:t>Nerve damage</a:t>
            </a:r>
          </a:p>
          <a:p>
            <a:pPr>
              <a:buFont typeface="Arial" panose="020B0604020202020204" pitchFamily="34" charset="0"/>
              <a:buChar char="•"/>
            </a:pPr>
            <a:r>
              <a:rPr lang="en-US" sz="2000" b="0" i="0" dirty="0">
                <a:effectLst/>
                <a:latin typeface="Source Sans Pro" panose="020B0503030403020204" pitchFamily="34" charset="0"/>
              </a:rPr>
              <a:t>Eye damage</a:t>
            </a:r>
          </a:p>
          <a:p>
            <a:pPr>
              <a:buFont typeface="Arial" panose="020B0604020202020204" pitchFamily="34" charset="0"/>
              <a:buChar char="•"/>
            </a:pPr>
            <a:r>
              <a:rPr lang="en-US" sz="2000" b="0" i="0" dirty="0">
                <a:effectLst/>
                <a:latin typeface="Source Sans Pro" panose="020B0503030403020204" pitchFamily="34" charset="0"/>
              </a:rPr>
              <a:t>Skin problems</a:t>
            </a:r>
          </a:p>
          <a:p>
            <a:endParaRPr lang="en-GB" sz="2000" dirty="0"/>
          </a:p>
        </p:txBody>
      </p:sp>
    </p:spTree>
    <p:extLst>
      <p:ext uri="{BB962C8B-B14F-4D97-AF65-F5344CB8AC3E}">
        <p14:creationId xmlns:p14="http://schemas.microsoft.com/office/powerpoint/2010/main" val="3808170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1098468" y="956345"/>
            <a:ext cx="3465143" cy="4553909"/>
          </a:xfrm>
        </p:spPr>
        <p:txBody>
          <a:bodyPr>
            <a:normAutofit/>
          </a:bodyPr>
          <a:lstStyle/>
          <a:p>
            <a:r>
              <a:rPr lang="en-GB" sz="4100" dirty="0">
                <a:solidFill>
                  <a:srgbClr val="FFFFFF"/>
                </a:solidFill>
              </a:rPr>
              <a:t>Hypoglycaemia</a:t>
            </a:r>
          </a:p>
        </p:txBody>
      </p:sp>
      <p:sp>
        <p:nvSpPr>
          <p:cNvPr id="3" name="Content Placeholder 2">
            <a:extLst>
              <a:ext uri="{FF2B5EF4-FFF2-40B4-BE49-F238E27FC236}">
                <a16:creationId xmlns:a16="http://schemas.microsoft.com/office/drawing/2014/main" id="{964C69A6-C112-4F84-8BF3-AAC80D23BE0E}"/>
              </a:ext>
            </a:extLst>
          </p:cNvPr>
          <p:cNvSpPr>
            <a:spLocks noGrp="1"/>
          </p:cNvSpPr>
          <p:nvPr>
            <p:ph idx="1"/>
          </p:nvPr>
        </p:nvSpPr>
        <p:spPr>
          <a:xfrm>
            <a:off x="4978708" y="885651"/>
            <a:ext cx="6525220" cy="4616849"/>
          </a:xfrm>
        </p:spPr>
        <p:txBody>
          <a:bodyPr anchor="ctr">
            <a:normAutofit/>
          </a:bodyPr>
          <a:lstStyle/>
          <a:p>
            <a:r>
              <a:rPr lang="en-US" sz="2200" b="0" i="0">
                <a:effectLst/>
                <a:latin typeface="Helvetica" panose="020B0604020202020204" pitchFamily="34" charset="0"/>
              </a:rPr>
              <a:t>Hypoglycemia is a condition in which blood sugar (glucose) level is lower than normal. Glucose is your body's main energy source.</a:t>
            </a:r>
          </a:p>
          <a:p>
            <a:r>
              <a:rPr lang="en-US" sz="2200" b="0" i="0">
                <a:effectLst/>
                <a:latin typeface="Helvetica" panose="020B0604020202020204" pitchFamily="34" charset="0"/>
              </a:rPr>
              <a:t>Hypoglycemia is often related to diabetes treatment. But other drugs and a variety of conditions — many rare — can cause low blood sugar in people who don't have diabetes</a:t>
            </a:r>
          </a:p>
          <a:p>
            <a:r>
              <a:rPr lang="en-US" sz="2200" b="0" i="0">
                <a:effectLst/>
                <a:latin typeface="Helvetica" panose="020B0604020202020204" pitchFamily="34" charset="0"/>
              </a:rPr>
              <a:t>Hypoglycemia needs immediate treatment when blood sugar levels are low. For many people, a fasting blood sugar of 70 milligrams per deciliter (mg/dL), or 3.9 millimoles per liter (mmol/L), or below should serve as an alert for hypoglycemia</a:t>
            </a:r>
          </a:p>
          <a:p>
            <a:endParaRPr lang="en-GB" sz="2200"/>
          </a:p>
        </p:txBody>
      </p:sp>
    </p:spTree>
    <p:extLst>
      <p:ext uri="{BB962C8B-B14F-4D97-AF65-F5344CB8AC3E}">
        <p14:creationId xmlns:p14="http://schemas.microsoft.com/office/powerpoint/2010/main" val="1906475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The pancreas</a:t>
            </a:r>
          </a:p>
        </p:txBody>
      </p:sp>
    </p:spTree>
    <p:extLst>
      <p:ext uri="{BB962C8B-B14F-4D97-AF65-F5344CB8AC3E}">
        <p14:creationId xmlns:p14="http://schemas.microsoft.com/office/powerpoint/2010/main" val="3406710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33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497FD608-DCDE-471C-A164-85036859C7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78168" y="643467"/>
            <a:ext cx="683566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483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u="sng" kern="1200">
                <a:solidFill>
                  <a:srgbClr val="FFFFFF"/>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22506" y="170980"/>
            <a:ext cx="5878285" cy="6286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increase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rot="21136010">
            <a:off x="1841776" y="2180804"/>
            <a:ext cx="4104456" cy="2677656"/>
          </a:xfrm>
          <a:prstGeom prst="rect">
            <a:avLst/>
          </a:prstGeom>
          <a:solidFill>
            <a:srgbClr val="FFCCFF"/>
          </a:solidFill>
          <a:ln w="57150">
            <a:solidFill>
              <a:srgbClr val="FF00FF"/>
            </a:solidFill>
          </a:ln>
        </p:spPr>
        <p:txBody>
          <a:bodyPr wrap="square" rtlCol="0">
            <a:spAutoFit/>
          </a:bodyPr>
          <a:lstStyle/>
          <a:p>
            <a:r>
              <a:rPr lang="en-GB" sz="2800" b="1" u="sng" dirty="0"/>
              <a:t>Diet</a:t>
            </a:r>
          </a:p>
          <a:p>
            <a:r>
              <a:rPr lang="en-GB" sz="2800" dirty="0"/>
              <a:t>Carbohydrates are broken down in the digestive system to release glucose. Glucose is absorbed into the bloodstream.</a:t>
            </a:r>
          </a:p>
        </p:txBody>
      </p:sp>
      <p:sp>
        <p:nvSpPr>
          <p:cNvPr id="8" name="TextBox 7"/>
          <p:cNvSpPr txBox="1"/>
          <p:nvPr/>
        </p:nvSpPr>
        <p:spPr>
          <a:xfrm rot="957531">
            <a:off x="6181761" y="2396248"/>
            <a:ext cx="4104456" cy="2246769"/>
          </a:xfrm>
          <a:prstGeom prst="rect">
            <a:avLst/>
          </a:prstGeom>
          <a:solidFill>
            <a:srgbClr val="CCFFCC"/>
          </a:solidFill>
          <a:ln w="57150">
            <a:solidFill>
              <a:srgbClr val="00FF00"/>
            </a:solidFill>
          </a:ln>
        </p:spPr>
        <p:txBody>
          <a:bodyPr wrap="square" rtlCol="0">
            <a:spAutoFit/>
          </a:bodyPr>
          <a:lstStyle/>
          <a:p>
            <a:r>
              <a:rPr lang="en-GB" sz="2800" b="1" u="sng" dirty="0" err="1"/>
              <a:t>Glycogenolysis</a:t>
            </a:r>
            <a:endParaRPr lang="en-GB" sz="2800" b="1" u="sng" dirty="0"/>
          </a:p>
          <a:p>
            <a:r>
              <a:rPr lang="en-GB" sz="2800" dirty="0"/>
              <a:t>Stored glycogen in the liver is broken down to glucose and released into the bloodstream</a:t>
            </a:r>
          </a:p>
        </p:txBody>
      </p:sp>
      <p:sp>
        <p:nvSpPr>
          <p:cNvPr id="9" name="TextBox 8"/>
          <p:cNvSpPr txBox="1"/>
          <p:nvPr/>
        </p:nvSpPr>
        <p:spPr>
          <a:xfrm>
            <a:off x="3587441" y="4869160"/>
            <a:ext cx="5040560" cy="1815882"/>
          </a:xfrm>
          <a:prstGeom prst="rect">
            <a:avLst/>
          </a:prstGeom>
          <a:solidFill>
            <a:srgbClr val="CCFFFF"/>
          </a:solidFill>
          <a:ln w="57150">
            <a:solidFill>
              <a:srgbClr val="00B0F0"/>
            </a:solidFill>
          </a:ln>
        </p:spPr>
        <p:txBody>
          <a:bodyPr wrap="square" rtlCol="0">
            <a:spAutoFit/>
          </a:bodyPr>
          <a:lstStyle/>
          <a:p>
            <a:r>
              <a:rPr lang="en-GB" sz="2800" b="1" u="sng" dirty="0"/>
              <a:t>Gluconeogenesis</a:t>
            </a:r>
          </a:p>
          <a:p>
            <a:r>
              <a:rPr lang="en-GB" sz="2800" dirty="0"/>
              <a:t>Glucose is produced from other biological molecules e.g. from glycerol and amino acids in liver</a:t>
            </a:r>
          </a:p>
        </p:txBody>
      </p:sp>
    </p:spTree>
    <p:extLst>
      <p:ext uri="{BB962C8B-B14F-4D97-AF65-F5344CB8AC3E}">
        <p14:creationId xmlns:p14="http://schemas.microsoft.com/office/powerpoint/2010/main" val="38029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520" y="332657"/>
            <a:ext cx="8640960" cy="1470025"/>
          </a:xfrm>
        </p:spPr>
        <p:txBody>
          <a:bodyPr>
            <a:normAutofit fontScale="90000"/>
          </a:bodyPr>
          <a:lstStyle/>
          <a:p>
            <a:r>
              <a:rPr lang="en-GB" b="1" u="sng" dirty="0">
                <a:solidFill>
                  <a:srgbClr val="00B0F0"/>
                </a:solidFill>
              </a:rPr>
              <a:t>Factors that decrease blood glucose concentration</a:t>
            </a:r>
          </a:p>
        </p:txBody>
      </p:sp>
      <p:sp>
        <p:nvSpPr>
          <p:cNvPr id="4" name="AutoShape 2"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xISERUSEhIVFRUXFhcVFxgYGBYVFhcWFxUXFxUVFhgYHSghGB8mHRUVITEiJSkrLi4uGB8zODMsNygtLisBCgoKDg0OGxAQGjUlICYuLS0tLS0vLS0tMC0vLS0tLTUtKy0tLS0tLS0tLS0tLS0tLS0tLS0tLS0tLS0tLS0tLf/AABEIAMkA+wMBIgACEQEDEQH/xAAcAAEAAgMBAQEAAAAAAAAAAAAABQYBAgQHAwj/xAA9EAABBAAEBAMGBAQEBwEAAAABAAIDEQQFEiEGMUFREyJhFDJxgZGhByNCcjNSwdEVYrHwJENUgpKi8Rf/xAAbAQEAAgMBAQAAAAAAAAAAAAAAAwQBAgUGB//EAC0RAAICAQQABQMDBQEAAAAAAAABAgMRBBIhMQUTIkFRFDJhcYGRI0KhsdEG/9oADAMBAAIRAxEAPwD3FERAEREAREQBERAEREAREQBERAYWVhZQBEWLQGUWLWCUBsi01UobNeKcLh/flBP8rfM76BYbSN4wlN4isk0Fi15/jvxBlfthsOfR0lj6AKHnxWPxH8Wcsb/KzyD+6jdqXRdr8MuffB6Vjc3w8X8SZjfi4X9FBYvj7BM9xzpD/kaSPqVTY8mgG7/Oe5N7r7F0LOTQFo7n7F6Hhda+5t/6Jz/9BLj5cM6u7jX2UzlnFUchAdTSvP8AE5oBypQs+a0dlorZZ5LEvC6XHhYZ71FKHDY2vovHsi4xfGQCbHqvTslzdk7AWnfsp4WKRxtVop0foSiLCypCkEREAREQBERAEREAREQBERAEREBhZWqEoDZalQWe8Tw4by26STpHGNTz8ejfiVTsyx+c4wflMbhYj3dUld9XT5LWU0izVpZ2fhfL4L3mme4fDC5pWs9OZ+TRuqVmv4majpwkVn+Z+w+IA3UNHwNI7zT4qIu6kuLj91uOGcODp9r35DSw19VXlazqUaPSQfrlu/nBwYnNMbiCfFxBo/paQ1vw2XVl2Wxt3dR+6+8vCbBsMVp9S0gfVcz+FZwLhxEcvoHUT8iosnTjZp1xH0/sSb8axgpoCi58yJPNQ2Kw+IhNSMcD6g19VwPx5RMmhCC+3kn5cf3UfiMw9VCS40nqud+IKylky3gkZ8ZZ5rkfLfVcj5V8XTFZ2kTsJBuIoq18J8SGGQb7FUPxCvtA8gghbLhmlkfMjhn6hwOJEjA4GwQvvapH4bZv4sOk8wrurSeTytsNk3E2REWSIIiIAiIgCIiAIiIAiIgCWsFcuYY1kLC95po+/YAdT6I3gJNvCM43GMiYXyODWjv9gO6quOzKaU25zsPEfdY3+O8dyf8Alhc2PxErz40jNTruGLpG07CR5O2s9Pn8VBYzFNjcXPe+WT9LQ7SXnuf5WBVLbW3tidXTaWON0mTMEwZqGHjjjrd73U53xLupUVmOPY73pJJD10mge3wCrWaZuWRkzyNDRVRsIF3ypvNx+P0VVm4qmLXCKLS293budXQEVQ+CzGjd95bdtdP6l8xeYChpY0Nr9btrvYr4S8RuY0apYmtutzQ+Vc+S80f4s1ue4uN76jv8QO3oud2Ha0guB03V1z70s+VWnjBr9VZKO5Lg9YgzoPHuxF/Pm5xHYrtw2cxV+cx7XdSACK7it14yWAudo2aOVmiB06qRwmd4iIxnU5zG8mu5Ob1aHc0engzSOuT4kj2XBzskJDJXPZ/K6ntHxadwuXNuHcNK0jaJ/Rw9wnsR0VEyziiN0g1MMJsBrtV7kc3OoEdvmrthc816WyFtHYOdW/TmDyPdRTrlDoswmp8wZQM9yuXDP0Stq9wejh3BUSZF7XmGVxzQGCc2z9LjuYz0c09QOo6Lx/PMokwszopOnuno9vRwWYksb93D7OEvWLWFmlub55Po0rYHstWttSWX4Jz3BrQSTyACJZN96iss9E/CpzgTa9YBVM4Myb2dgvdx5q5tViKwjzOrmrLG0fRERbFYIiIAiIgCIiAIiIAiIgNXlVLH4vxp3OO8MBpvZ83Kx308vjasGd4rwoXvHvVTR3cdmj6lVjGReEyKMOHkA1/ucCXOPys/NQ3Swi5pK8yyyGxGaujYXv3lkc6h0a1u2r4DkPr1Xn/EefeE5wbZlcL1UNPOgTfPupnNsSS2V3MNaXtG40tA8l/a1582J+J1zSyN1itjQv8AytHwWlUdiyzo3zcFsh2/8Hzjwsk73SHck+Z5+9K6cGZdA5r2uPmA8w7tvnXXdROMkZHGGsFUN/UmlGYDHPjk1hxBpw27EJVa5T/BJbo664cPMnyyy8WYXDAVBWsV0q+4sKizSEDQQefLp8lNhzpKABXbicugkcwtJfpBDwTtqroQrF8YQW5kKhOa2Q7+Csswx817aRvtfPkD2X2a9zmgOJLW7NB6Wk8UsWptkB/P1A5CyrRwiMs9jnOLeROL0Nsg1pFaK5m1BKXpzEr1pVWbbF+xV8Th6200e3x60pzhfOtm4V7G6LtpJPlsbs7UeagsZM54bI1znOrz+U+UjkL67L6Pj0CEhtOLS4kO1Xv1HQ+izBSUfUSWWR83NaPXeHseb9meSQ4HwyeYIHuk9678wvrxPkvtWGLSdU0WoxuA95tWYz6qo5Fi3uZQHnjLZA7eqB6+tbK/4XG+Kxs8Q5G3Dv1cPparT9L3F2a/uR4k5lEgiiFljbKtf4kZQ2DFXH7kjQ8el8x9VDZbgHSOa1gtxNAd/wDfNSxWSaM4uO9n0yrLXyvDGC3H7BescMcNNgA/U883f0at+FeHGwMG1vI8zvXsPRXPBYMDorEUcbV6xze2PRnA4agu2kAWVuc4IiIAiKJzHNXslEMUYkeWl7rdoYxgNW51HcnYCuhQEsig8JxCHPaySMxOLQdyCNTpfDDQRzBO4PqF9X8RYcODfEskluzXGiH+GS6h5RqBFlAS6KEdxThacfE5UB5X+fU/Q3Rt57dtte63PEmHBaC/3g08nU3WaZrNeSyKGqt0BMItQVm0BlYS1hDBDZ8NUkDOmpzz/wBjdr+ZH0VQ4hxGmOSW95HgD0bQY3+qt2aMPtDD0EbvrqCp/E8J9mbpaf4rNqJNC3cgql3M8HV0TisZPMuNpH3GwOcGO1Etb1Niif8ARVc6Q3Vq84duCNqHJXPO4534mOKOB8j9NDyncvN8/kedKq53DKyUiaIxPFAtIAJ6qxx0Z1TjuclLL+DM+MDx2XwgtxOl4aBzVhyLF4f2OaJ0GuR1+YtHUeUBx5UoKMyxwvi8MEOok1bhXY9FHVHa+hbqJ2Lkn8uyaR2DkxPtIDgSQ0VVN6E+qisMwxRxyMla90tl0Y2LDz3tZ4fyxkscmuVzANw26Dvko50Fk1ddB/dH6m02R1TnXJTgXnGcQYObAiLw/wA/9Ti3ex1tUpuGa6ZrdQDSau+SsGG4LmdgzjWOaGAny35qHM/6qaZm+BflLcJ7P/xGzS/QL1X/ABNfr2UMXsfDJ7LPMjhrnPZVX4N8ZMcVvZ3F8z6rmwUbGu0PY512Dp5jbb7r0/JcJFHhCdLC5w8t8+6oeOxjxKSAGOB3DduXcKxscljJaq03OUdfDk2jEMaTpafI+zpG4oau9V1V/wCDbqZh/S8PA6U4c/qvNWSW7UebqcTz3vfbsOdL0nJJmmd7mOtr2Ahw6ts077qtNelosyhiDRxfiPAJMHHMR5opfCd+0ro/DnJfIJ3DzOsM/wArb5/Nd/FMHi4LERCtVxOPzkAJHyVvyLBBrGNAoNaAB8FNp+Vk5GqucK9i+SQwWFAXeAsNatlYOWEREAREQBQ+a5S6SQSRyCN+h0Z1NEjHscQdLmkjkRYoqYRAVOLhARj8uYtfYcDobpDxMZr0Chpt1aey3w3Cz43FzMS4F5d4rtDCXtMz5qbezKMjxe/MdlaUQFSfwhbdJm1BrQyMOjaQ2PxA8sdv5roDVsRS1i4JYHsd4geQGBxkjbI4+G4uGhzt2c667K3ogIDM8hjfIZ2xRvednNeAWvrYb/pdsN/raYHLsHIDWGja5uzmuY0OafUdvXkVPELhzDACQhwJZI33XjmPQ/zN7goD5f4BhP8Ap4v/AAan+AYT/p4v/AJhce4OEcwDHm6Issk/YT1/yndSYKArWZZFhxJHUEYBD2mmgb0HA/8AqVVOIMDE2F4EbAQ5hDgK2DqKvvEDtLGyc9D2uP7SdLvs6/kqP+IuKbG0sG7pdz6Ac/qVWubTydTw+PmTjDB5hh8wngxrpWjXokNMdbmDSdtuQ5XaZ3nbsTJLJPC3W9oaDyDQOVKRJ1CgCDW/W/U9lB5w4WB1VaN++XJ2tT4VXTW7M8k5leMhwwiZoBOziaBGnsb7qdzzFwSt9rjjDSfywwgDerOoD0VJwUOzJjI2g7SQd3bf/SpfGYiIMaBKKaOQ8x52eS6KcJepvkoQUcHfm/BkDcB7cyanOp2jbT5jWhvWx6qt4nE6442aGjwwRYG7r7rqlgb4gcSHMLdmg+72v1U1k0eA9mlMx0zWdN3yrbTXW6tUZz9TNY07VlkdmeEmgw0bS9uh97NJHPenLjgzHTE9sdAu2cC0Hl2PQqSiwsLcPqmcS5wOkWaaPQd1WHxat2mj0P8AdayrxhsvVvy47ZJNM7sSJmkatbTQcBuCAeo9F9mSePvI0AgVq5E/HuujI+H8Zjw94dr8MUS8gfBoBXfkeQNkkbFI8M56jYO45geqleo28Ps309u5P8dnDlOD8SQBo2JDd+QB6/ZXfhbDVLLpHlZE1rWn1cSAfp91wPy6CCQRtdrrUTzsEC2aq6qb4ZZUbn0fzNR/7I6axvzJUecxyL5Ly8r3wSHhWJe7vCv0HiCh9N1ccubQVUy2P8o6jZfMN/2t3A9FcMH7oVnTr0nnNa8zwdAWUCKcqBERAEREAREQBERAEREAREQHwxWFbI0teAQeh/3sfVRwnfhzUpMkXSXm5nYS1zH+b691MLRzNkBz4tgljc0UQ5pF8xuNiF5vxnl0mIhimZRey43A7X5tLgPW2q3ZriPYaez+G47xdAeroz+n9p2+C4YcVFNrDHeSS3t25OIGsEHdpB81HuVBfFuJf0U51SU0jzPIyGYlkeMa+KJ4dZ5AkDZpI3pQnExihxz3YXzRCq1AkbjcAlW3Py4T1OAGsotaAPzHGwacRspDJMS3FEwnDNuiQWC26R0de4KV6XbHd0dLU3Ttlvkzy6IAkl3U2a9T5h9LVv4kOCeyMYaIR0BZqif3Lt44w+EPhHDR6HNcGyCquyBW/M2F8814Z0lnju8FvhWNw4uk56T27qpY5LBPpY0tbp9+yKuw6euykMmwLZ52RveGNcaLtuVeq+XgRCFxLzqrYUaPzXccj04NmJ8YEmiWeh7HuNlpuTRb1KVfC9zl4ryqOCcxxvL2jkT/AKbL4YPJ5XRuka0aG8yD9dl04/CROjZ4ReZD7x9T1+C+2ByXHGCQxSDw7pw7kCyj39sihKqMOe/yc+VZo/DatEjmtfQcG16hTWXQxSPGp5API3uSf/q6cZ7JiMvZE2EiSPS57g2qo+bzdb/quXCFjHMuMhzRY390kbbddlhQXDbJKr1JyjGG0kjCPy4mG61XW2p97+pocyrAcSGNayNh2DWN9XC6+Wo38VxZDh9BMjhTzehp/Sw+84nuVKtjEf5ztz7sY/md+mh2ulLLl4RT1Fsftft0SEMVSNjHKNov979z/v1VmwzKAUDk8B68ybPq7r/ZWJg2V+KwsHnbJbpGyIi2IwiIgCIiAIiIAiIgCIiAIiIDVxUVgM38RzmmN7dJI8wrV6hSxC5nwgealnKS5MrGOiG4szDCxR/8RTuzKDifgCvO8dxVGXB0EJY4EUSRpI5AOYOYHcbjouHjaSX2mV0ps3tXIN/SB2VcwjHPNAEklc6eqk/tPWaTwmlVRdjy2s/hF/43xDmQwv1spw80Za2RupwvZxG43NbKvcK5jiPG8LCgF7xpIcdtI3sn0tRmMaHRHUSXMNUSSC09AO4KnOEsM2Rg8E6JaN/5vUHsrFWqcq2pEOp0v08cN9/wcuf4d2swuNPLrLm3WoEUB36/Zc2dy4uTSHF04aObQSRX8w6q5My92lwmZbudHnfUjv8AEbr5YbL3xTMlge1zhv4cjeYPMNkHY9woLLN/3IxXNQWV37FV4RyyLETujxmuJgbdG4yXdASeVfdaS5WxmJdDG4viEgDLcS2iQLPwtT/EM2JMpmnhMQOw2EjCOm/da5LNAXgvw9t6locB81ooLvJJ/VnF2t5eCYzrCRYOEQwRxve5rnanabGmu/K+Q+BVGyfMZdRYC7w3WXNBIB779PipniKB78Q6SNjvBaBpvcbWRselrq4axfgOJOhxcK822kE9SBuum7Ko0fJzYQmnlnNHLGACLBcKDGi7PPyN5ntZ+K78swIDjLMHDq1pOzT0Lz1d8FI5PlmoOfGNNkkvA0NdfZx3ropLBQxM3b+bKOtnQ09a6f1XMScn6S/bqoQjg0iwOo+JIdDOjBYL/V3WvQLrhw5leJHCqFMb0Y3rtys9Ss4TAFzi9xLnHr0HoArFgsFW5VqqnauTh6nUOb4Nsvw9Bd61aKWysFQIiIAiIgCIiAIiIAiIgCIvliJgxpc40ALJ7AIEs9G4WSV57j/xLa2XTHFrjBrVdF37R/dWXh/iOHGsJjJDh7zTs5t/6qJWxlwmW7dDfVBTnFpEw+YAEk7DmuOPMYpgWscHdPhYXzzbAukicxshaT1AB26jdReSZG6FxNk2bJPoKClS9PJHGNag5Z59jyjOtTJ5oprJuiTsdt2OHpRUXENP9wV7rnWQQyyMndEHyM232sVyd36LzniXhGaSd0kOhjDXlo7HqdvVc6dElLhHptL41VhblhpYyVvB5fLiiY4G6iG2ewHZWjhvKXMiY14IdZdzotdfcLfhfhyXDSGTxHOcRRa0U34m9yrxlGWn3iPipqanFtM5nifiX1EkoPhHIyWXysc1kjDsdXlcB3vkfoFVOP2eA5rIpNLHAkgEk38zsFbs5zSOKUQlp5Ak9rOwpReecKw4vzuYS4Cg4OLTXY0t7qN3RDpdQ9POM7FlP2KPnnE8k0McUjmaWAbjmSBXm7KcyHI58MGyzStEL23V2WuNFvvbcr5LmHA0bD/DJ/cS7+qnYssmeGseS5rfdB3A6bKJaZr3Jr/E4yhsqjtR9W4bBHzCZ8juzTqPyDApHw4mBphhaSfe17V6nbddmGyfQ0AV8B0XbBlvdSRoi3lM58tXNkP7K+Q/mOLj/KNmD4N/vakcNl3p9lMQ4QBdLWAKwopdEEpuXZzYfCBq6gFlFk0CIiAIiIAiIgCIiAIiIAiIgMFUr8Vcy8HAlo/5jgw/t5u+wV1Xnf4yQl2HhPQSG/m0rSx4iyzoo7tRFfk80hcCAehC7MkzV2FxDJBYGoNcN92nmD9vuorBtpum+XL4dF9s3kMgL6oaQ2xysCrXJg9sso93qcW6fZL3TP0FhcXqIANgtu11yP0qlfh5mfiYaI8/KGn4t2V3oHmuqoycez59OMYy664NHyCgT1XMMNqu60k3y3+C3zLExMZqlcGtG93SpmccavZHqwsLjHdCV48p9Wi9/morJbXmfRPRprLmowXfz1/JcDgw0HQQ0nqd10QxhrQLv17rw7MuJMXKbfM/4NOkfQLgGb4hpDmzyAg2POVF9TDPR13/AOeuUOZLPwe647BMedRAvqa7LfL4hp5enKuqqXAHGbsUHRT14jADY2Dmnbl3V6Yb5K1F7nnPBxboTql5c+0fCbCAjbY3azFhq3NX1XRayttizkhyfIRAdFvS2RZwYCIiyAiIgCIiAIiIAiIgCIiAIiIAiIgMKm/ilhtWCJAvQ9h+RdRP0KuL3UuDNcIMRh5Ijye0t+HY/VRzxJOJPprPKtjP4Z+eZdiPgp7EcTx/4f7IYRr6PFfXuor2E+2Nw0rvDqTw3E/p35/T/VY/EDKI8FMIo5TIHM1dNQrvS5sYPdhnrtXqaptR/dF8/C5zfYQQfzBI4AdxYXomYY9kELpXnytFn+gXnv4d4F0cETSNyNR+ZVn4uiifCwzEiBrwZavbYgF1cgDSv/ZF8nlJOM7fUuM8nlnEGezYuQvc7yX5W9Gjpt3W/wDjsxwowposHI1v8KXwzx8AxDm4Y6mbBtbizzAPVdWTSMwuKjONY6NhaSNQ+hPouZJyk8s9tnTQoi9vSyo++f8ApESRlvvAj0PNcOKxAA3IUjxDiG4jFv8AYmvkaTtV13NE8grZwrwpAIHe2MD5XGxW7QOjVLCppZZU1Pi9cYcLn4I38N8C9pdiHba6az1AN6vhyXsuXuJaCVXMoyuqNUBsB6K0YagKHRdJYjhHkL7HbNzZtMSBskLjW6+iBMPdn2IsrBlERbmAiIgCIiAIiIAiIgCIiAIiIAiIgCIiA1e0HmgFLWR9LN7LTK7M4KTx3wTFjjraTHMB7wAIcByDx/UbqkYL8ONEgfNIZKO7QKBruTZXtcbBzC0fhGk3QWsYZ9TJlqbFHanwV7IcEQb5KwOw7S0sIBB2I73zC+scIbyCxKaC2m4x9WCFfqeb5x+HUTZhNh3viIeHhopzLaexF/dfbPMl9scx2IbqLAQANmknmSF6DGy270nszewWIwi8SwSTunLGX0U7L8i0gNa0NHYAAKewWUBvMKRLwDQpfcFbqSfRG8mjIgBQCyxgHILdExzkwERFkBERAEREAREQBERAEREAREQBERAEREAREQGj2A8wjhYWSixtQyaxMrqvosBZRLbwgF8pI7X1WqSSa5Mhja2WywFlF0YNaWy1WyIBERZAREQBERAEREAREQBERAEREAREQH//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rot="21136010">
            <a:off x="1764070" y="2311063"/>
            <a:ext cx="3699692" cy="1815882"/>
          </a:xfrm>
          <a:prstGeom prst="rect">
            <a:avLst/>
          </a:prstGeom>
          <a:solidFill>
            <a:srgbClr val="FFCCFF"/>
          </a:solidFill>
          <a:ln w="57150">
            <a:solidFill>
              <a:srgbClr val="FF00FF"/>
            </a:solidFill>
          </a:ln>
        </p:spPr>
        <p:txBody>
          <a:bodyPr wrap="square" rtlCol="0">
            <a:spAutoFit/>
          </a:bodyPr>
          <a:lstStyle/>
          <a:p>
            <a:r>
              <a:rPr lang="en-GB" sz="2800" b="1" u="sng" dirty="0"/>
              <a:t>Respiration</a:t>
            </a:r>
          </a:p>
          <a:p>
            <a:r>
              <a:rPr lang="en-GB" sz="2800" dirty="0"/>
              <a:t>Glucose in blood is used by cells to release energy. </a:t>
            </a:r>
          </a:p>
        </p:txBody>
      </p:sp>
      <p:sp>
        <p:nvSpPr>
          <p:cNvPr id="7" name="TextBox 6"/>
          <p:cNvSpPr txBox="1"/>
          <p:nvPr/>
        </p:nvSpPr>
        <p:spPr>
          <a:xfrm>
            <a:off x="2258020" y="4365105"/>
            <a:ext cx="6579481" cy="2246769"/>
          </a:xfrm>
          <a:prstGeom prst="rect">
            <a:avLst/>
          </a:prstGeom>
          <a:solidFill>
            <a:srgbClr val="CCFFCC"/>
          </a:solidFill>
          <a:ln w="57150">
            <a:solidFill>
              <a:srgbClr val="00FF00"/>
            </a:solidFill>
          </a:ln>
        </p:spPr>
        <p:txBody>
          <a:bodyPr wrap="square" rtlCol="0">
            <a:spAutoFit/>
          </a:bodyPr>
          <a:lstStyle/>
          <a:p>
            <a:r>
              <a:rPr lang="en-GB" sz="2800" b="1" u="sng" dirty="0"/>
              <a:t>Glycogenesis</a:t>
            </a:r>
          </a:p>
          <a:p>
            <a:r>
              <a:rPr lang="en-GB" sz="2800" dirty="0"/>
              <a:t>The production of glycogen. When blood glucose concentration is too high, excess glucose is taken in through the diet and converted into glycogen</a:t>
            </a:r>
          </a:p>
        </p:txBody>
      </p:sp>
      <p:sp>
        <p:nvSpPr>
          <p:cNvPr id="11" name="TextBox 10"/>
          <p:cNvSpPr txBox="1"/>
          <p:nvPr/>
        </p:nvSpPr>
        <p:spPr>
          <a:xfrm rot="797589">
            <a:off x="6006048" y="2513391"/>
            <a:ext cx="4198102" cy="2246769"/>
          </a:xfrm>
          <a:prstGeom prst="rect">
            <a:avLst/>
          </a:prstGeom>
          <a:solidFill>
            <a:srgbClr val="CCFFFF"/>
          </a:solidFill>
          <a:ln w="57150">
            <a:solidFill>
              <a:srgbClr val="00B0F0"/>
            </a:solidFill>
          </a:ln>
        </p:spPr>
        <p:txBody>
          <a:bodyPr wrap="square" rtlCol="0">
            <a:spAutoFit/>
          </a:bodyPr>
          <a:lstStyle/>
          <a:p>
            <a:r>
              <a:rPr lang="en-GB" sz="2800" b="1" u="sng" dirty="0"/>
              <a:t>Exercise</a:t>
            </a:r>
          </a:p>
          <a:p>
            <a:r>
              <a:rPr lang="en-GB" sz="2800" dirty="0"/>
              <a:t>More glucose is needed as the body needs to generate more energy in order for muscle cells to contract </a:t>
            </a:r>
          </a:p>
        </p:txBody>
      </p:sp>
    </p:spTree>
    <p:extLst>
      <p:ext uri="{BB962C8B-B14F-4D97-AF65-F5344CB8AC3E}">
        <p14:creationId xmlns:p14="http://schemas.microsoft.com/office/powerpoint/2010/main" val="2165415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b="1" u="sng" dirty="0">
                <a:solidFill>
                  <a:srgbClr val="00B0F0"/>
                </a:solidFill>
              </a:rPr>
              <a:t>Role of insulin</a:t>
            </a:r>
          </a:p>
        </p:txBody>
      </p:sp>
      <p:pic>
        <p:nvPicPr>
          <p:cNvPr id="1026" name="Picture 2" descr="http://www.foods-healing-power.com/images/howinsulinwork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9576" y="1412776"/>
            <a:ext cx="7265837" cy="4896544"/>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AEA2901-2F6F-4025-B7F3-A2BFD20E4F65}"/>
                  </a:ext>
                </a:extLst>
              </p14:cNvPr>
              <p14:cNvContentPartPr/>
              <p14:nvPr/>
            </p14:nvContentPartPr>
            <p14:xfrm>
              <a:off x="2215920" y="1314360"/>
              <a:ext cx="5839920" cy="3381840"/>
            </p14:xfrm>
          </p:contentPart>
        </mc:Choice>
        <mc:Fallback xmlns="">
          <p:pic>
            <p:nvPicPr>
              <p:cNvPr id="3" name="Ink 2">
                <a:extLst>
                  <a:ext uri="{FF2B5EF4-FFF2-40B4-BE49-F238E27FC236}">
                    <a16:creationId xmlns:a16="http://schemas.microsoft.com/office/drawing/2014/main" id="{EAEA2901-2F6F-4025-B7F3-A2BFD20E4F65}"/>
                  </a:ext>
                </a:extLst>
              </p:cNvPr>
              <p:cNvPicPr/>
              <p:nvPr/>
            </p:nvPicPr>
            <p:blipFill>
              <a:blip r:embed="rId4"/>
              <a:stretch>
                <a:fillRect/>
              </a:stretch>
            </p:blipFill>
            <p:spPr>
              <a:xfrm>
                <a:off x="2206560" y="1305000"/>
                <a:ext cx="5858640" cy="3400560"/>
              </a:xfrm>
              <a:prstGeom prst="rect">
                <a:avLst/>
              </a:prstGeom>
            </p:spPr>
          </p:pic>
        </mc:Fallback>
      </mc:AlternateContent>
    </p:spTree>
    <p:extLst>
      <p:ext uri="{BB962C8B-B14F-4D97-AF65-F5344CB8AC3E}">
        <p14:creationId xmlns:p14="http://schemas.microsoft.com/office/powerpoint/2010/main" val="1695274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insulin</a:t>
            </a:r>
          </a:p>
        </p:txBody>
      </p:sp>
      <p:sp>
        <p:nvSpPr>
          <p:cNvPr id="3" name="Content Placeholder 2"/>
          <p:cNvSpPr>
            <a:spLocks noGrp="1"/>
          </p:cNvSpPr>
          <p:nvPr>
            <p:ph idx="1"/>
          </p:nvPr>
        </p:nvSpPr>
        <p:spPr>
          <a:xfrm>
            <a:off x="1703512" y="1541974"/>
            <a:ext cx="4834880" cy="4525963"/>
          </a:xfrm>
          <a:solidFill>
            <a:srgbClr val="FFCCFF"/>
          </a:solidFill>
          <a:ln w="57150">
            <a:solidFill>
              <a:srgbClr val="FF00FF"/>
            </a:solidFill>
          </a:ln>
        </p:spPr>
        <p:txBody>
          <a:bodyPr>
            <a:normAutofit/>
          </a:bodyPr>
          <a:lstStyle/>
          <a:p>
            <a:pPr marL="0" indent="0">
              <a:buNone/>
            </a:pPr>
            <a:r>
              <a:rPr lang="en-GB" sz="3000" i="1" dirty="0"/>
              <a:t>Virtually all body cells have insulin receptors on their cell surface membrane.</a:t>
            </a:r>
          </a:p>
          <a:p>
            <a:r>
              <a:rPr lang="en-GB" dirty="0"/>
              <a:t>Insulin binds to its glycoprotein receptor</a:t>
            </a:r>
          </a:p>
          <a:p>
            <a:r>
              <a:rPr lang="en-GB" dirty="0"/>
              <a:t>Causes a change in tertiary structure of glucose transport protein channels</a:t>
            </a:r>
          </a:p>
          <a:p>
            <a:r>
              <a:rPr lang="en-GB" dirty="0"/>
              <a:t>Channels open allowing more glucose to enter cell</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836" y="1340769"/>
            <a:ext cx="3794652" cy="530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014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274638"/>
            <a:ext cx="8784976" cy="1143000"/>
          </a:xfrm>
        </p:spPr>
        <p:txBody>
          <a:bodyPr>
            <a:normAutofit/>
          </a:bodyPr>
          <a:lstStyle/>
          <a:p>
            <a:r>
              <a:rPr lang="en-GB" sz="3800" b="1" u="sng" dirty="0">
                <a:solidFill>
                  <a:srgbClr val="00B0F0"/>
                </a:solidFill>
              </a:rPr>
              <a:t>Insulin lowers blood glucose concentration</a:t>
            </a:r>
          </a:p>
        </p:txBody>
      </p:sp>
      <p:sp>
        <p:nvSpPr>
          <p:cNvPr id="4" name="TextBox 3"/>
          <p:cNvSpPr txBox="1"/>
          <p:nvPr/>
        </p:nvSpPr>
        <p:spPr>
          <a:xfrm rot="908019">
            <a:off x="2135560" y="1844825"/>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glucose uptake by cells </a:t>
            </a:r>
          </a:p>
        </p:txBody>
      </p:sp>
      <p:sp>
        <p:nvSpPr>
          <p:cNvPr id="5" name="TextBox 4"/>
          <p:cNvSpPr txBox="1"/>
          <p:nvPr/>
        </p:nvSpPr>
        <p:spPr>
          <a:xfrm rot="20528668">
            <a:off x="4708712" y="3354426"/>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respiration within cells</a:t>
            </a:r>
          </a:p>
        </p:txBody>
      </p:sp>
      <p:sp>
        <p:nvSpPr>
          <p:cNvPr id="6" name="TextBox 5"/>
          <p:cNvSpPr txBox="1"/>
          <p:nvPr/>
        </p:nvSpPr>
        <p:spPr>
          <a:xfrm rot="1201867">
            <a:off x="7629160" y="1839831"/>
            <a:ext cx="2520280" cy="1938992"/>
          </a:xfrm>
          <a:prstGeom prst="rect">
            <a:avLst/>
          </a:prstGeom>
          <a:solidFill>
            <a:srgbClr val="CCFFCC"/>
          </a:solidFill>
          <a:ln w="57150">
            <a:solidFill>
              <a:srgbClr val="00FF00"/>
            </a:solidFill>
          </a:ln>
        </p:spPr>
        <p:txBody>
          <a:bodyPr wrap="square" rtlCol="0">
            <a:spAutoFit/>
          </a:bodyPr>
          <a:lstStyle/>
          <a:p>
            <a:r>
              <a:rPr lang="en-GB" sz="2400" dirty="0"/>
              <a:t>Increases rate of glycogenesis (more glucose converted to glycogen)</a:t>
            </a:r>
          </a:p>
        </p:txBody>
      </p:sp>
      <p:sp>
        <p:nvSpPr>
          <p:cNvPr id="7" name="TextBox 6"/>
          <p:cNvSpPr txBox="1"/>
          <p:nvPr/>
        </p:nvSpPr>
        <p:spPr>
          <a:xfrm rot="956251">
            <a:off x="7086454" y="4663194"/>
            <a:ext cx="2520280" cy="1200329"/>
          </a:xfrm>
          <a:prstGeom prst="rect">
            <a:avLst/>
          </a:prstGeom>
          <a:solidFill>
            <a:srgbClr val="CCFFCC"/>
          </a:solidFill>
          <a:ln w="57150">
            <a:solidFill>
              <a:srgbClr val="00FF00"/>
            </a:solidFill>
          </a:ln>
        </p:spPr>
        <p:txBody>
          <a:bodyPr wrap="square" rtlCol="0">
            <a:spAutoFit/>
          </a:bodyPr>
          <a:lstStyle/>
          <a:p>
            <a:r>
              <a:rPr lang="en-GB" sz="2400" dirty="0"/>
              <a:t>Increases rate of conversion of glucose to fat</a:t>
            </a:r>
          </a:p>
        </p:txBody>
      </p:sp>
      <p:sp>
        <p:nvSpPr>
          <p:cNvPr id="8" name="TextBox 7"/>
          <p:cNvSpPr txBox="1"/>
          <p:nvPr/>
        </p:nvSpPr>
        <p:spPr>
          <a:xfrm rot="20606036">
            <a:off x="2205695" y="4478527"/>
            <a:ext cx="2520280" cy="1569660"/>
          </a:xfrm>
          <a:prstGeom prst="rect">
            <a:avLst/>
          </a:prstGeom>
          <a:solidFill>
            <a:schemeClr val="accent2">
              <a:lumMod val="20000"/>
              <a:lumOff val="80000"/>
            </a:schemeClr>
          </a:solidFill>
          <a:ln w="57150">
            <a:solidFill>
              <a:srgbClr val="FF0000"/>
            </a:solidFill>
          </a:ln>
        </p:spPr>
        <p:txBody>
          <a:bodyPr wrap="square" rtlCol="0">
            <a:spAutoFit/>
          </a:bodyPr>
          <a:lstStyle/>
          <a:p>
            <a:r>
              <a:rPr lang="en-GB" sz="2400" dirty="0"/>
              <a:t>Inhibits the release of glucagon from </a:t>
            </a:r>
            <a:r>
              <a:rPr lang="el-GR" sz="2400" dirty="0"/>
              <a:t>α</a:t>
            </a:r>
            <a:r>
              <a:rPr lang="en-GB" sz="2400" dirty="0"/>
              <a:t> cells</a:t>
            </a:r>
          </a:p>
        </p:txBody>
      </p:sp>
    </p:spTree>
    <p:extLst>
      <p:ext uri="{BB962C8B-B14F-4D97-AF65-F5344CB8AC3E}">
        <p14:creationId xmlns:p14="http://schemas.microsoft.com/office/powerpoint/2010/main" val="315506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wipe(down)">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heel(1)">
                                      <p:cBhvr>
                                        <p:cTn id="25" dur="20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ircle(in)">
                                      <p:cBhvr>
                                        <p:cTn id="30"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DB945-DE71-411F-AB44-6EC1198A574D}"/>
              </a:ext>
            </a:extLst>
          </p:cNvPr>
          <p:cNvSpPr>
            <a:spLocks noGrp="1"/>
          </p:cNvSpPr>
          <p:nvPr>
            <p:ph type="title"/>
          </p:nvPr>
        </p:nvSpPr>
        <p:spPr/>
        <p:txBody>
          <a:bodyPr/>
          <a:lstStyle/>
          <a:p>
            <a:r>
              <a:rPr lang="en-GB" dirty="0"/>
              <a:t>Role of insulin </a:t>
            </a:r>
          </a:p>
        </p:txBody>
      </p:sp>
      <p:pic>
        <p:nvPicPr>
          <p:cNvPr id="4" name="Online Media 3" title="Insulin 1: What does insulin do, and why do we need it?">
            <a:hlinkClick r:id="" action="ppaction://media"/>
            <a:extLst>
              <a:ext uri="{FF2B5EF4-FFF2-40B4-BE49-F238E27FC236}">
                <a16:creationId xmlns:a16="http://schemas.microsoft.com/office/drawing/2014/main" id="{2C596DE0-CE50-4CF9-8020-1936543F7F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4484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Insulin secretion</a:t>
            </a:r>
          </a:p>
        </p:txBody>
      </p:sp>
      <p:sp>
        <p:nvSpPr>
          <p:cNvPr id="3" name="Content Placeholder 2"/>
          <p:cNvSpPr>
            <a:spLocks noGrp="1"/>
          </p:cNvSpPr>
          <p:nvPr>
            <p:ph idx="1"/>
          </p:nvPr>
        </p:nvSpPr>
        <p:spPr>
          <a:xfrm>
            <a:off x="1981200" y="1600200"/>
            <a:ext cx="4258816" cy="4925144"/>
          </a:xfrm>
          <a:solidFill>
            <a:srgbClr val="FFCCFF"/>
          </a:solidFill>
          <a:ln w="57150">
            <a:solidFill>
              <a:srgbClr val="FF00FF"/>
            </a:solidFill>
          </a:ln>
        </p:spPr>
        <p:txBody>
          <a:bodyPr>
            <a:normAutofit lnSpcReduction="10000"/>
          </a:bodyPr>
          <a:lstStyle/>
          <a:p>
            <a:r>
              <a:rPr lang="en-GB" dirty="0"/>
              <a:t>Broken down by enzymes in liver</a:t>
            </a:r>
          </a:p>
          <a:p>
            <a:r>
              <a:rPr lang="en-GB" dirty="0"/>
              <a:t>Needs to be constantly secreted to maintain effect</a:t>
            </a:r>
          </a:p>
          <a:p>
            <a:r>
              <a:rPr lang="en-GB" dirty="0"/>
              <a:t>As blood glucose concentration returns to normal this is detected by </a:t>
            </a:r>
            <a:r>
              <a:rPr lang="el-GR" dirty="0"/>
              <a:t>β</a:t>
            </a:r>
            <a:r>
              <a:rPr lang="en-GB" dirty="0"/>
              <a:t> cells</a:t>
            </a:r>
          </a:p>
          <a:p>
            <a:r>
              <a:rPr lang="en-GB" dirty="0"/>
              <a:t>When it falls below a set level </a:t>
            </a:r>
            <a:r>
              <a:rPr lang="el-GR" dirty="0"/>
              <a:t>β</a:t>
            </a:r>
            <a:r>
              <a:rPr lang="en-GB" dirty="0"/>
              <a:t> cells reduce their secretion of insulin</a:t>
            </a:r>
          </a:p>
        </p:txBody>
      </p:sp>
      <p:pic>
        <p:nvPicPr>
          <p:cNvPr id="4098" name="Picture 2" descr="http://cache4.asset-cache.net/gc/556995525-pancreas-cells-sem-gettyimages.jpg?v=1&amp;c=IWSAsset&amp;k=2&amp;d=j9SqeHHDbjFAJrem5DZSLXbWPiN2A4EYpavjHHx2PPvbZqOSr%2F2FlirJTTgwFv%2BYCwddZiWXNfFhst7Yyb%2BFww%3D%3D"/>
          <p:cNvPicPr>
            <a:picLocks noChangeAspect="1" noChangeArrowheads="1"/>
          </p:cNvPicPr>
          <p:nvPr/>
        </p:nvPicPr>
        <p:blipFill rotWithShape="1">
          <a:blip r:embed="rId2">
            <a:extLst>
              <a:ext uri="{28A0092B-C50C-407E-A947-70E740481C1C}">
                <a14:useLocalDpi xmlns:a14="http://schemas.microsoft.com/office/drawing/2010/main" val="0"/>
              </a:ext>
            </a:extLst>
          </a:blip>
          <a:srcRect r="50000"/>
          <a:stretch/>
        </p:blipFill>
        <p:spPr bwMode="auto">
          <a:xfrm>
            <a:off x="6672064" y="1412776"/>
            <a:ext cx="3528392" cy="5292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0905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210B5-20A1-4367-B8B4-757960936B1F}"/>
              </a:ext>
            </a:extLst>
          </p:cNvPr>
          <p:cNvSpPr>
            <a:spLocks noGrp="1"/>
          </p:cNvSpPr>
          <p:nvPr>
            <p:ph type="title"/>
          </p:nvPr>
        </p:nvSpPr>
        <p:spPr/>
        <p:txBody>
          <a:bodyPr>
            <a:normAutofit fontScale="90000"/>
          </a:bodyPr>
          <a:lstStyle/>
          <a:p>
            <a:r>
              <a:rPr lang="en-GB" dirty="0"/>
              <a:t>What is the role of the kidneys in blood glucose regulation? Don’t worry we will be covering this later !</a:t>
            </a:r>
          </a:p>
        </p:txBody>
      </p:sp>
      <p:pic>
        <p:nvPicPr>
          <p:cNvPr id="4" name="Online Media 3" title="Tubular Reabsorption &amp; Secretion | Renal System">
            <a:hlinkClick r:id="" action="ppaction://media"/>
            <a:extLst>
              <a:ext uri="{FF2B5EF4-FFF2-40B4-BE49-F238E27FC236}">
                <a16:creationId xmlns:a16="http://schemas.microsoft.com/office/drawing/2014/main" id="{80AFDBA1-D198-4890-9F36-F2B07B40B93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613718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Role of glucagon</a:t>
            </a:r>
          </a:p>
        </p:txBody>
      </p:sp>
      <p:sp>
        <p:nvSpPr>
          <p:cNvPr id="3" name="TextBox 2"/>
          <p:cNvSpPr txBox="1"/>
          <p:nvPr/>
        </p:nvSpPr>
        <p:spPr>
          <a:xfrm>
            <a:off x="1814108" y="1484785"/>
            <a:ext cx="5362012" cy="4893647"/>
          </a:xfrm>
          <a:prstGeom prst="rect">
            <a:avLst/>
          </a:prstGeom>
          <a:solidFill>
            <a:srgbClr val="CCFFFF"/>
          </a:solidFill>
          <a:ln w="57150">
            <a:solidFill>
              <a:srgbClr val="00B0F0"/>
            </a:solidFill>
          </a:ln>
        </p:spPr>
        <p:txBody>
          <a:bodyPr wrap="square" rtlCol="0">
            <a:spAutoFit/>
          </a:bodyPr>
          <a:lstStyle/>
          <a:p>
            <a:r>
              <a:rPr lang="en-GB" sz="2600" i="1" dirty="0"/>
              <a:t>Only fat and liver cells have glucagon receptors. Glucagon increases blood glucose concentration by:</a:t>
            </a:r>
          </a:p>
          <a:p>
            <a:endParaRPr lang="en-GB" sz="2400" dirty="0"/>
          </a:p>
          <a:p>
            <a:pPr marL="457200" indent="-457200">
              <a:buFont typeface="Arial" panose="020B0604020202020204" pitchFamily="34" charset="0"/>
              <a:buChar char="•"/>
            </a:pPr>
            <a:r>
              <a:rPr lang="en-GB" sz="2800" dirty="0" err="1"/>
              <a:t>Glycogenolysis</a:t>
            </a:r>
            <a:r>
              <a:rPr lang="en-GB" sz="3000" dirty="0"/>
              <a:t> </a:t>
            </a:r>
            <a:r>
              <a:rPr lang="en-GB" sz="2400" dirty="0"/>
              <a:t>(liver breaks down glycogen to glucose)</a:t>
            </a:r>
          </a:p>
          <a:p>
            <a:pPr marL="457200" indent="-457200">
              <a:buFont typeface="Arial" panose="020B0604020202020204" pitchFamily="34" charset="0"/>
              <a:buChar char="•"/>
            </a:pPr>
            <a:r>
              <a:rPr lang="en-GB" sz="2800" dirty="0"/>
              <a:t>Reducing the amount of glucose absorbed by liver cells</a:t>
            </a:r>
          </a:p>
          <a:p>
            <a:pPr marL="457200" indent="-457200">
              <a:buFont typeface="Arial" panose="020B0604020202020204" pitchFamily="34" charset="0"/>
              <a:buChar char="•"/>
            </a:pPr>
            <a:r>
              <a:rPr lang="en-GB" sz="2800" dirty="0"/>
              <a:t>Increasing gluconeogenesis </a:t>
            </a:r>
            <a:r>
              <a:rPr lang="en-GB" sz="2400" dirty="0"/>
              <a:t>(increasing the conversion of amino acids and glycerol into glucose in liver)</a:t>
            </a:r>
          </a:p>
        </p:txBody>
      </p:sp>
      <p:pic>
        <p:nvPicPr>
          <p:cNvPr id="6146" name="Picture 2" descr="https://optimisingnutrition.files.wordpress.com/2015/06/image014.jpg?w=47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4113" y="1494803"/>
            <a:ext cx="3115240" cy="5102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0940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00B0F0"/>
                </a:solidFill>
              </a:rPr>
              <a:t>Interaction of insulin and glucagon</a:t>
            </a:r>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0014" y="1412875"/>
            <a:ext cx="7058025" cy="531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7955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16632"/>
            <a:ext cx="8229600" cy="1143000"/>
          </a:xfrm>
        </p:spPr>
        <p:txBody>
          <a:bodyPr/>
          <a:lstStyle/>
          <a:p>
            <a:r>
              <a:rPr lang="en-GB" b="1" u="sng" dirty="0">
                <a:solidFill>
                  <a:srgbClr val="00B0F0"/>
                </a:solidFill>
              </a:rPr>
              <a:t>Interaction of insulin and glucagon</a:t>
            </a:r>
          </a:p>
        </p:txBody>
      </p:sp>
      <p:sp>
        <p:nvSpPr>
          <p:cNvPr id="3" name="TextBox 2"/>
          <p:cNvSpPr txBox="1"/>
          <p:nvPr/>
        </p:nvSpPr>
        <p:spPr>
          <a:xfrm>
            <a:off x="1800316" y="1124744"/>
            <a:ext cx="4714412" cy="5570756"/>
          </a:xfrm>
          <a:prstGeom prst="rect">
            <a:avLst/>
          </a:prstGeom>
          <a:solidFill>
            <a:srgbClr val="CCFFFF"/>
          </a:solidFill>
          <a:ln w="57150">
            <a:solidFill>
              <a:srgbClr val="00B0F0"/>
            </a:solidFill>
          </a:ln>
        </p:spPr>
        <p:txBody>
          <a:bodyPr wrap="square" rtlCol="0">
            <a:spAutoFit/>
          </a:bodyPr>
          <a:lstStyle/>
          <a:p>
            <a:pPr marL="285750" indent="-285750">
              <a:buFont typeface="Arial" panose="020B0604020202020204" pitchFamily="34" charset="0"/>
              <a:buChar char="•"/>
            </a:pPr>
            <a:r>
              <a:rPr lang="en-GB" sz="2800" dirty="0"/>
              <a:t>Insulin and glucagon are antagonistic</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Maintenance of blood glucose concentration is self regulating </a:t>
            </a:r>
            <a:r>
              <a:rPr lang="en-GB" sz="2400" dirty="0"/>
              <a:t>(level of glucose determines quantity of insulin and glucagon released)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dirty="0"/>
              <a:t>Blood glucose concentration fluctuates around a set point as a result of negative feedback</a:t>
            </a:r>
          </a:p>
        </p:txBody>
      </p:sp>
      <p:pic>
        <p:nvPicPr>
          <p:cNvPr id="8196" name="Picture 4" descr="http://www.lef.org/magazine/mag2004/images/jun2004_report_diabetes_04_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2065" y="1219610"/>
            <a:ext cx="3605377" cy="538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4561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4A3EA-9CAE-475C-A892-A4DEEA6CEC13}"/>
              </a:ext>
            </a:extLst>
          </p:cNvPr>
          <p:cNvSpPr>
            <a:spLocks noGrp="1"/>
          </p:cNvSpPr>
          <p:nvPr>
            <p:ph type="title"/>
          </p:nvPr>
        </p:nvSpPr>
        <p:spPr/>
        <p:txBody>
          <a:bodyPr/>
          <a:lstStyle/>
          <a:p>
            <a:r>
              <a:rPr lang="en-GB" dirty="0"/>
              <a:t>Recap popcorn time!</a:t>
            </a:r>
          </a:p>
        </p:txBody>
      </p:sp>
      <p:pic>
        <p:nvPicPr>
          <p:cNvPr id="4" name="Online Media 3" title="Insulin and glucagon | Chemical Processes | MCAT | Khan Academy">
            <a:hlinkClick r:id="" action="ppaction://media"/>
            <a:extLst>
              <a:ext uri="{FF2B5EF4-FFF2-40B4-BE49-F238E27FC236}">
                <a16:creationId xmlns:a16="http://schemas.microsoft.com/office/drawing/2014/main" id="{C7BA8542-D193-4CE0-BAF5-D9C327C46EB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25641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name="多媒體項目" r:id="rId2" imgW="5357813" imgH="3992563" progId="MS_ClipArt_Gallery.2">
                  <p:embed/>
                </p:oleObj>
              </mc:Choice>
              <mc:Fallback>
                <p:oleObj name="多媒體項目" r:id="rId2"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name="多媒體項目" r:id="rId2" imgW="3244850" imgH="3390900" progId="MS_ClipArt_Gallery.2">
                  <p:embed/>
                </p:oleObj>
              </mc:Choice>
              <mc:Fallback>
                <p:oleObj name="多媒體項目" r:id="rId2"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51B88B-BD00-4DB2-B9B8-EE4F2C5D6D6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kidney?</a:t>
            </a:r>
          </a:p>
        </p:txBody>
      </p:sp>
      <p:pic>
        <p:nvPicPr>
          <p:cNvPr id="5" name="Content Placeholder 4" descr="Diagram&#10;&#10;Description automatically generated">
            <a:extLst>
              <a:ext uri="{FF2B5EF4-FFF2-40B4-BE49-F238E27FC236}">
                <a16:creationId xmlns:a16="http://schemas.microsoft.com/office/drawing/2014/main" id="{9F5D3FB6-6157-486E-8E02-ACF7E862E7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25847" y="467208"/>
            <a:ext cx="6178910" cy="5923584"/>
          </a:xfrm>
          <a:prstGeom prst="rect">
            <a:avLst/>
          </a:prstGeom>
        </p:spPr>
      </p:pic>
    </p:spTree>
    <p:extLst>
      <p:ext uri="{BB962C8B-B14F-4D97-AF65-F5344CB8AC3E}">
        <p14:creationId xmlns:p14="http://schemas.microsoft.com/office/powerpoint/2010/main" val="33250994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 name="Rectangle 14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503158" y="649480"/>
            <a:ext cx="4862447" cy="5546047"/>
          </a:xfrm>
        </p:spPr>
        <p:txBody>
          <a:bodyPr anchor="ctr">
            <a:normAutofit/>
          </a:bodyPr>
          <a:lstStyle/>
          <a:p>
            <a:pPr eaLnBrk="1" hangingPunct="1">
              <a:buFont typeface="Monotype Sorts" pitchFamily="2" charset="2"/>
              <a:buNone/>
            </a:pPr>
            <a:endParaRPr lang="en-US" altLang="zh-TW" sz="2000"/>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muscular bag</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stores urine temporarily</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300 cm</a:t>
            </a:r>
            <a:r>
              <a:rPr lang="en-US" altLang="zh-TW" sz="2000" baseline="30000">
                <a:sym typeface="Monotype Sorts" pitchFamily="2" charset="2"/>
              </a:rPr>
              <a:t>3</a:t>
            </a:r>
            <a:r>
              <a:rPr lang="en-US" altLang="zh-TW" sz="2000">
                <a:sym typeface="Monotype Sorts" pitchFamily="2" charset="2"/>
              </a:rPr>
              <a:t> of urine </a:t>
            </a:r>
            <a:r>
              <a:rPr lang="en-US" altLang="zh-TW" sz="2000">
                <a:sym typeface="Wingdings" panose="05000000000000000000" pitchFamily="2" charset="2"/>
              </a:rPr>
              <a:t> sensation of urination</a:t>
            </a:r>
          </a:p>
          <a:p>
            <a:pPr eaLnBrk="1" hangingPunct="1">
              <a:buFont typeface="Monotype Sorts" pitchFamily="2" charset="2"/>
              <a:buNone/>
            </a:pPr>
            <a:r>
              <a:rPr lang="en-US" altLang="zh-TW" sz="2000">
                <a:latin typeface="Comic Sans MS" panose="030F0702030302020204" pitchFamily="66" charset="0"/>
                <a:sym typeface="Monotype Sorts" pitchFamily="2" charset="2"/>
              </a:rPr>
              <a:t> </a:t>
            </a:r>
            <a:r>
              <a:rPr lang="en-US" altLang="zh-TW" sz="2000">
                <a:sym typeface="Monotype Sorts" pitchFamily="2" charset="2"/>
              </a:rPr>
              <a:t>contraction of bladder + relaxation of sphincter muscle </a:t>
            </a:r>
            <a:r>
              <a:rPr lang="en-US" altLang="zh-TW" sz="2000">
                <a:sym typeface="Wingdings" panose="05000000000000000000" pitchFamily="2" charset="2"/>
              </a:rPr>
              <a:t>forces urine out</a:t>
            </a:r>
          </a:p>
          <a:p>
            <a:pPr eaLnBrk="1" hangingPunct="1">
              <a:buFont typeface="Monotype Sorts" pitchFamily="2" charset="2"/>
              <a:buNone/>
            </a:pPr>
            <a:endParaRPr lang="en-US" altLang="zh-TW" sz="200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C2A63-3844-45CC-92FF-92CD0926CD7B}"/>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a:solidFill>
                  <a:schemeClr val="bg1"/>
                </a:solidFill>
              </a:rPr>
              <a:t>Can you label the nephron?</a:t>
            </a:r>
          </a:p>
        </p:txBody>
      </p:sp>
      <p:pic>
        <p:nvPicPr>
          <p:cNvPr id="5" name="Content Placeholder 4" descr="Diagram, engineering drawing&#10;&#10;Description automatically generated">
            <a:extLst>
              <a:ext uri="{FF2B5EF4-FFF2-40B4-BE49-F238E27FC236}">
                <a16:creationId xmlns:a16="http://schemas.microsoft.com/office/drawing/2014/main" id="{EA95BB54-6199-4210-90ED-B09B830D11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597" r="1" b="1"/>
          <a:stretch/>
        </p:blipFill>
        <p:spPr>
          <a:xfrm>
            <a:off x="4654297" y="10"/>
            <a:ext cx="7537704" cy="6857990"/>
          </a:xfrm>
          <a:prstGeom prst="rect">
            <a:avLst/>
          </a:prstGeom>
        </p:spPr>
      </p:pic>
    </p:spTree>
    <p:extLst>
      <p:ext uri="{BB962C8B-B14F-4D97-AF65-F5344CB8AC3E}">
        <p14:creationId xmlns:p14="http://schemas.microsoft.com/office/powerpoint/2010/main" val="6643029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81D3C-7E8D-4C27-8C26-EE4E8401570F}"/>
              </a:ext>
            </a:extLst>
          </p:cNvPr>
          <p:cNvSpPr>
            <a:spLocks noGrp="1"/>
          </p:cNvSpPr>
          <p:nvPr>
            <p:ph type="title"/>
          </p:nvPr>
        </p:nvSpPr>
        <p:spPr/>
        <p:txBody>
          <a:bodyPr/>
          <a:lstStyle/>
          <a:p>
            <a:r>
              <a:rPr lang="en-GB" dirty="0"/>
              <a:t>Nephron </a:t>
            </a:r>
          </a:p>
        </p:txBody>
      </p:sp>
      <p:pic>
        <p:nvPicPr>
          <p:cNvPr id="1026" name="Picture 2" descr="See the source image">
            <a:extLst>
              <a:ext uri="{FF2B5EF4-FFF2-40B4-BE49-F238E27FC236}">
                <a16:creationId xmlns:a16="http://schemas.microsoft.com/office/drawing/2014/main" id="{990A20D7-2181-42F1-8582-E1671C436C3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86541" y="1825625"/>
            <a:ext cx="501891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9916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C7AF7CC-AC86-4E03-B413-324593ED3DAD}"/>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Nephron</a:t>
            </a:r>
            <a:endParaRPr lang="en-US" altLang="zh-TW"/>
          </a:p>
        </p:txBody>
      </p:sp>
      <p:sp>
        <p:nvSpPr>
          <p:cNvPr id="12291" name="Rectangle 3">
            <a:extLst>
              <a:ext uri="{FF2B5EF4-FFF2-40B4-BE49-F238E27FC236}">
                <a16:creationId xmlns:a16="http://schemas.microsoft.com/office/drawing/2014/main" id="{BB8105BD-D931-406A-8F9D-2F2CA06315D5}"/>
              </a:ext>
            </a:extLst>
          </p:cNvPr>
          <p:cNvSpPr>
            <a:spLocks noGrp="1" noChangeArrowheads="1"/>
          </p:cNvSpPr>
          <p:nvPr>
            <p:ph type="body" idx="1"/>
          </p:nvPr>
        </p:nvSpPr>
        <p:spPr>
          <a:xfrm>
            <a:off x="2057400" y="1600200"/>
            <a:ext cx="8178800" cy="4171950"/>
          </a:xfrm>
        </p:spPr>
        <p:txBody>
          <a:bodyPr/>
          <a:lstStyle/>
          <a:p>
            <a:pPr eaLnBrk="1" hangingPunct="1"/>
            <a:r>
              <a:rPr lang="en-US" altLang="zh-TW" dirty="0">
                <a:latin typeface="Arial Narrow" panose="020B0606020202030204" pitchFamily="34" charset="0"/>
                <a:sym typeface="Wingdings" panose="05000000000000000000" pitchFamily="2" charset="2"/>
              </a:rPr>
              <a:t> </a:t>
            </a:r>
            <a:r>
              <a:rPr lang="en-US" altLang="zh-TW" dirty="0">
                <a:sym typeface="Wingdings" panose="05000000000000000000" pitchFamily="2" charset="2"/>
              </a:rPr>
              <a:t>Glomerulus: knot of blood capillaries</a:t>
            </a:r>
          </a:p>
          <a:p>
            <a:pPr eaLnBrk="1" hangingPunct="1">
              <a:buFont typeface="Monotype Sorts" pitchFamily="2" charset="2"/>
              <a:buNone/>
            </a:pPr>
            <a:r>
              <a:rPr lang="en-US" altLang="zh-TW" dirty="0">
                <a:sym typeface="Wingdings" panose="05000000000000000000" pitchFamily="2" charset="2"/>
              </a:rPr>
              <a:t>    Bowman’s capsule</a:t>
            </a:r>
          </a:p>
          <a:p>
            <a:pPr eaLnBrk="1" hangingPunct="1"/>
            <a:r>
              <a:rPr lang="en-US" altLang="zh-TW" dirty="0"/>
              <a:t> Proximal convoluted tubule</a:t>
            </a:r>
          </a:p>
          <a:p>
            <a:pPr eaLnBrk="1" hangingPunct="1"/>
            <a:r>
              <a:rPr lang="en-US" altLang="zh-TW" dirty="0"/>
              <a:t>Descending limb of loop of Henle</a:t>
            </a:r>
          </a:p>
          <a:p>
            <a:pPr eaLnBrk="1" hangingPunct="1"/>
            <a:r>
              <a:rPr lang="en-US" altLang="zh-TW" dirty="0"/>
              <a:t>Ascending limb of loop of Henle</a:t>
            </a:r>
          </a:p>
          <a:p>
            <a:pPr eaLnBrk="1" hangingPunct="1"/>
            <a:r>
              <a:rPr lang="en-US" altLang="zh-TW" dirty="0"/>
              <a:t>Distal convoluted tubule</a:t>
            </a:r>
          </a:p>
          <a:p>
            <a:pPr eaLnBrk="1" hangingPunct="1"/>
            <a:r>
              <a:rPr lang="en-US" altLang="zh-TW" dirty="0"/>
              <a:t>Collecting duct</a:t>
            </a:r>
          </a:p>
          <a:p>
            <a:pPr eaLnBrk="1" hangingPunct="1"/>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7"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AEBC46C-D4E0-40E9-952D-FEAA2396CD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86827" y="643467"/>
            <a:ext cx="581834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789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US" altLang="zh-TW" sz="4000">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6503158" y="649480"/>
            <a:ext cx="4862447" cy="5546047"/>
          </a:xfrm>
        </p:spPr>
        <p:txBody>
          <a:bodyPr anchor="ctr">
            <a:normAutofit/>
          </a:bodyPr>
          <a:lstStyle/>
          <a:p>
            <a:pPr eaLnBrk="1" hangingPunct="1"/>
            <a:r>
              <a:rPr lang="en-US" altLang="zh-TW" sz="2000"/>
              <a:t>Anti-diuretic hormone(ADH)</a:t>
            </a:r>
          </a:p>
          <a:p>
            <a:pPr eaLnBrk="1" hangingPunct="1"/>
            <a:r>
              <a:rPr lang="en-US" altLang="zh-TW" sz="2000"/>
              <a:t>Aldosterone</a:t>
            </a:r>
          </a:p>
          <a:p>
            <a:pPr eaLnBrk="1" hangingPunct="1"/>
            <a:r>
              <a:rPr lang="en-US" altLang="zh-TW" sz="2000"/>
              <a:t>Renin-angiotensin system</a:t>
            </a:r>
          </a:p>
          <a:p>
            <a:pPr eaLnBrk="1" hangingPunct="1"/>
            <a:endParaRPr lang="en-US" altLang="zh-TW" sz="20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6800-4A98-4F62-80D3-1B18CBE05A85}"/>
              </a:ext>
            </a:extLst>
          </p:cNvPr>
          <p:cNvSpPr>
            <a:spLocks noGrp="1"/>
          </p:cNvSpPr>
          <p:nvPr>
            <p:ph type="title"/>
          </p:nvPr>
        </p:nvSpPr>
        <p:spPr/>
        <p:txBody>
          <a:bodyPr/>
          <a:lstStyle/>
          <a:p>
            <a:r>
              <a:rPr lang="en-GB" dirty="0"/>
              <a:t>Absorption and excretion in the nephron recap.</a:t>
            </a:r>
          </a:p>
        </p:txBody>
      </p:sp>
      <p:pic>
        <p:nvPicPr>
          <p:cNvPr id="4" name="Online Media 3" title="Tubular Reabsorption &amp; Secretion | Renal System">
            <a:hlinkClick r:id="" action="ppaction://media"/>
            <a:extLst>
              <a:ext uri="{FF2B5EF4-FFF2-40B4-BE49-F238E27FC236}">
                <a16:creationId xmlns:a16="http://schemas.microsoft.com/office/drawing/2014/main" id="{0EA5B6F3-CF2A-4506-B7FD-F3725D441A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704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Urea</a:t>
            </a:r>
            <a:endParaRPr lang="en-US" altLang="en-US">
              <a:solidFill>
                <a:srgbClr val="000000"/>
              </a:solidFill>
            </a:endParaRPr>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349" y="2078152"/>
            <a:ext cx="3661831" cy="272189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The body can not store proteins or amino acids, so excess is broken down.</a:t>
            </a:r>
          </a:p>
          <a:p>
            <a:pPr eaLnBrk="1" hangingPunct="1"/>
            <a:r>
              <a:rPr lang="en-GB" altLang="en-US" sz="2000">
                <a:solidFill>
                  <a:srgbClr val="000000"/>
                </a:solidFill>
              </a:rPr>
              <a:t>This involves the removal of the amino (NH2) group is removed.</a:t>
            </a:r>
          </a:p>
          <a:p>
            <a:pPr eaLnBrk="1" hangingPunct="1"/>
            <a:r>
              <a:rPr lang="en-GB" altLang="en-US" sz="2000">
                <a:solidFill>
                  <a:srgbClr val="000000"/>
                </a:solidFill>
              </a:rPr>
              <a:t>This occurs in the liver and is called deamination. </a:t>
            </a:r>
            <a:endParaRPr lang="en-US" altLang="en-US" sz="2000">
              <a:solidFill>
                <a:srgbClr val="000000"/>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Osmoregulation </a:t>
            </a:r>
            <a:endParaRPr lang="en-US" altLang="en-US" sz="4000">
              <a:solidFill>
                <a:srgbClr val="FFFFFF"/>
              </a:solidFill>
            </a:endParaRPr>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6503158" y="649480"/>
            <a:ext cx="4862447" cy="5546047"/>
          </a:xfrm>
        </p:spPr>
        <p:txBody>
          <a:bodyPr anchor="ctr">
            <a:normAutofit/>
          </a:bodyPr>
          <a:lstStyle/>
          <a:p>
            <a:pPr eaLnBrk="1" hangingPunct="1"/>
            <a:r>
              <a:rPr lang="en-GB" altLang="en-US" sz="2000"/>
              <a:t>The regulation of water and solute concentrations.</a:t>
            </a:r>
          </a:p>
          <a:p>
            <a:pPr eaLnBrk="1" hangingPunct="1"/>
            <a:r>
              <a:rPr lang="en-GB" altLang="en-US" sz="2000"/>
              <a:t>Is controlled by a hormone negative feedback system.</a:t>
            </a:r>
          </a:p>
          <a:p>
            <a:pPr eaLnBrk="1" hangingPunct="1"/>
            <a:r>
              <a:rPr lang="en-GB" altLang="en-US" sz="2000"/>
              <a:t>The receptor is the hypothalamus – monitoring water levels in the blood</a:t>
            </a:r>
          </a:p>
          <a:p>
            <a:pPr eaLnBrk="1" hangingPunct="1"/>
            <a:r>
              <a:rPr lang="en-GB" altLang="en-US" sz="2000"/>
              <a:t>The effector is the pituitary gland which releases the hormone and the walls of the distal convoluted tubule which the hormone affects. </a:t>
            </a:r>
            <a:endParaRPr lang="en-US" altLang="en-US" sz="20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0" name="Picture 139">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640079" y="2023236"/>
            <a:ext cx="3659777" cy="2820908"/>
          </a:xfrm>
        </p:spPr>
        <p:txBody>
          <a:bodyPr>
            <a:normAutofit/>
          </a:bodyPr>
          <a:lstStyle/>
          <a:p>
            <a:pPr>
              <a:defRPr/>
            </a:pPr>
            <a:r>
              <a:rPr lang="en-GB" altLang="en-US" sz="4000">
                <a:solidFill>
                  <a:srgbClr val="FFFFFF"/>
                </a:solidFill>
              </a:rPr>
              <a:t>Osmoreceptors </a:t>
            </a:r>
            <a:endParaRPr lang="en-US" altLang="en-US" sz="4000">
              <a:solidFill>
                <a:srgbClr val="FFFFFF"/>
              </a:solidFill>
            </a:endParaRPr>
          </a:p>
        </p:txBody>
      </p: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2308093515"/>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826396" y="586855"/>
            <a:ext cx="4230100"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6503158" y="649480"/>
            <a:ext cx="4862447" cy="5546047"/>
          </a:xfrm>
        </p:spPr>
        <p:txBody>
          <a:bodyPr anchor="ctr">
            <a:normAutofit/>
          </a:bodyPr>
          <a:lstStyle/>
          <a:p>
            <a:pPr eaLnBrk="1" hangingPunct="1"/>
            <a:r>
              <a:rPr lang="en-GB" altLang="en-US" sz="1700"/>
              <a:t>ADH travels in the blood to the kidney.</a:t>
            </a:r>
          </a:p>
          <a:p>
            <a:pPr eaLnBrk="1" hangingPunct="1"/>
            <a:r>
              <a:rPr lang="en-GB" altLang="en-US" sz="1700"/>
              <a:t>It increases the permeability of the plasma membranes of the endothelial cells in the walls of the collecting duct.</a:t>
            </a:r>
          </a:p>
          <a:p>
            <a:pPr eaLnBrk="1" hangingPunct="1"/>
            <a:r>
              <a:rPr lang="en-GB" altLang="en-US" sz="1700"/>
              <a:t>The arrival of ADH triggers an increase in the levels of cyclic AMP (cAMP) within these cells. </a:t>
            </a:r>
          </a:p>
          <a:p>
            <a:pPr eaLnBrk="1" hangingPunct="1"/>
            <a:r>
              <a:rPr lang="en-GB" altLang="en-US" sz="1700"/>
              <a:t>The increased levels of cAMP leads to the insertion of aquaporins in the collecting duct membrane.</a:t>
            </a:r>
          </a:p>
          <a:p>
            <a:pPr eaLnBrk="1" hangingPunct="1"/>
            <a:r>
              <a:rPr lang="en-GB" altLang="en-US" sz="1700"/>
              <a:t>The aquaporins increase the membranes permeability to water.</a:t>
            </a:r>
          </a:p>
          <a:p>
            <a:pPr eaLnBrk="1" hangingPunct="1"/>
            <a:r>
              <a:rPr lang="en-GB" altLang="en-US" sz="1700"/>
              <a:t>This causes the movement of water out of the filtrate/urine and back into the blood. Making a smaller volume of more concentrated urine.</a:t>
            </a:r>
          </a:p>
          <a:p>
            <a:pPr eaLnBrk="1" hangingPunct="1"/>
            <a:r>
              <a:rPr lang="en-GB" altLang="en-US" sz="1700"/>
              <a:t>The change is detected by the hypothalamus once again and the hypothalamus stops producing ADH. </a:t>
            </a:r>
            <a:endParaRPr lang="en-US" altLang="en-US" sz="17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8D4-BBA0-44AC-B224-85DCBB53D8E0}"/>
              </a:ext>
            </a:extLst>
          </p:cNvPr>
          <p:cNvSpPr>
            <a:spLocks noGrp="1"/>
          </p:cNvSpPr>
          <p:nvPr>
            <p:ph type="title"/>
          </p:nvPr>
        </p:nvSpPr>
        <p:spPr/>
        <p:txBody>
          <a:bodyPr/>
          <a:lstStyle/>
          <a:p>
            <a:r>
              <a:rPr lang="en-GB" dirty="0"/>
              <a:t>Osmoregulation recap and break </a:t>
            </a:r>
          </a:p>
        </p:txBody>
      </p:sp>
      <p:pic>
        <p:nvPicPr>
          <p:cNvPr id="4" name="Online Media 3" title="Dehydration (ADH release)">
            <a:hlinkClick r:id="" action="ppaction://media"/>
            <a:extLst>
              <a:ext uri="{FF2B5EF4-FFF2-40B4-BE49-F238E27FC236}">
                <a16:creationId xmlns:a16="http://schemas.microsoft.com/office/drawing/2014/main" id="{AC778715-0E8D-4204-8E07-1C97C38CFA4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9173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1EF5886-9AC5-43CA-91D0-31AD2BB00BF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glands </a:t>
            </a:r>
          </a:p>
        </p:txBody>
      </p:sp>
      <p:sp>
        <p:nvSpPr>
          <p:cNvPr id="5" name="Content Placeholder 4">
            <a:extLst>
              <a:ext uri="{FF2B5EF4-FFF2-40B4-BE49-F238E27FC236}">
                <a16:creationId xmlns:a16="http://schemas.microsoft.com/office/drawing/2014/main" id="{8E9ED0A7-E505-4687-A369-5F31607E1DDB}"/>
              </a:ext>
            </a:extLst>
          </p:cNvPr>
          <p:cNvSpPr>
            <a:spLocks noGrp="1"/>
          </p:cNvSpPr>
          <p:nvPr>
            <p:ph idx="1"/>
          </p:nvPr>
        </p:nvSpPr>
        <p:spPr>
          <a:xfrm>
            <a:off x="6503158" y="649480"/>
            <a:ext cx="4862447" cy="5546047"/>
          </a:xfrm>
        </p:spPr>
        <p:txBody>
          <a:bodyPr anchor="ctr">
            <a:normAutofit/>
          </a:bodyPr>
          <a:lstStyle/>
          <a:p>
            <a:r>
              <a:rPr lang="en-GB" altLang="en-US" sz="2000" b="1">
                <a:latin typeface="Comic Sans MS" panose="030F0702030302020204" pitchFamily="66" charset="0"/>
              </a:rPr>
              <a:t>Endocrine gland</a:t>
            </a:r>
          </a:p>
          <a:p>
            <a:pPr lvl="1"/>
            <a:r>
              <a:rPr lang="en-GB" altLang="en-US" sz="2000">
                <a:latin typeface="Comic Sans MS" panose="030F0702030302020204" pitchFamily="66" charset="0"/>
              </a:rPr>
              <a:t>Contain cells that produce a hormone and release it straight into the blood</a:t>
            </a:r>
          </a:p>
          <a:p>
            <a:pPr lvl="1"/>
            <a:r>
              <a:rPr lang="en-GB" altLang="en-US" sz="2000">
                <a:latin typeface="Comic Sans MS" panose="030F0702030302020204" pitchFamily="66" charset="0"/>
              </a:rPr>
              <a:t>They are ductless</a:t>
            </a:r>
          </a:p>
          <a:p>
            <a:r>
              <a:rPr lang="en-GB" altLang="en-US" sz="2000" b="1">
                <a:latin typeface="Comic Sans MS" panose="030F0702030302020204" pitchFamily="66" charset="0"/>
              </a:rPr>
              <a:t>Exocrine glands</a:t>
            </a:r>
          </a:p>
          <a:p>
            <a:pPr lvl="1"/>
            <a:r>
              <a:rPr lang="en-GB" altLang="en-US" sz="2000">
                <a:latin typeface="Comic Sans MS" panose="030F0702030302020204" pitchFamily="66" charset="0"/>
              </a:rPr>
              <a:t>They produce a hormone which is not directly released into the blood</a:t>
            </a:r>
          </a:p>
          <a:p>
            <a:pPr lvl="1"/>
            <a:r>
              <a:rPr lang="en-GB" altLang="en-US" sz="2000">
                <a:latin typeface="Comic Sans MS" panose="030F0702030302020204" pitchFamily="66" charset="0"/>
              </a:rPr>
              <a:t>They have a duct which carries the secretion to another place</a:t>
            </a:r>
          </a:p>
          <a:p>
            <a:endParaRPr lang="en-GB" sz="2000"/>
          </a:p>
        </p:txBody>
      </p:sp>
    </p:spTree>
    <p:extLst>
      <p:ext uri="{BB962C8B-B14F-4D97-AF65-F5344CB8AC3E}">
        <p14:creationId xmlns:p14="http://schemas.microsoft.com/office/powerpoint/2010/main" val="162352179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8513D-382B-42E2-9A81-8EDBADE239E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Two types of hormones </a:t>
            </a:r>
          </a:p>
        </p:txBody>
      </p:sp>
      <p:sp>
        <p:nvSpPr>
          <p:cNvPr id="3" name="Content Placeholder 2">
            <a:extLst>
              <a:ext uri="{FF2B5EF4-FFF2-40B4-BE49-F238E27FC236}">
                <a16:creationId xmlns:a16="http://schemas.microsoft.com/office/drawing/2014/main" id="{E4F27779-6079-4180-8739-286E84B99F6A}"/>
              </a:ext>
            </a:extLst>
          </p:cNvPr>
          <p:cNvSpPr>
            <a:spLocks noGrp="1"/>
          </p:cNvSpPr>
          <p:nvPr>
            <p:ph idx="1"/>
          </p:nvPr>
        </p:nvSpPr>
        <p:spPr>
          <a:xfrm>
            <a:off x="6503158" y="649480"/>
            <a:ext cx="4862447" cy="5546047"/>
          </a:xfrm>
        </p:spPr>
        <p:txBody>
          <a:bodyPr anchor="ctr">
            <a:normAutofit/>
          </a:bodyPr>
          <a:lstStyle/>
          <a:p>
            <a:pPr marL="609600" indent="-609600">
              <a:buNone/>
            </a:pPr>
            <a:r>
              <a:rPr lang="en-GB" altLang="en-US" sz="2000">
                <a:latin typeface="Comic Sans MS" panose="030F0702030302020204" pitchFamily="66" charset="0"/>
              </a:rPr>
              <a:t>There are two types of hormones; </a:t>
            </a:r>
            <a:r>
              <a:rPr lang="en-US" sz="2000" b="0" i="0">
                <a:effectLst/>
                <a:latin typeface="Open Sans"/>
              </a:rPr>
              <a:t> the hormones regulate the physiology and behavior of the distant organs.</a:t>
            </a:r>
            <a:endParaRPr lang="en-GB" altLang="en-US" sz="2000">
              <a:latin typeface="Comic Sans MS" panose="030F0702030302020204" pitchFamily="66" charset="0"/>
            </a:endParaRPr>
          </a:p>
          <a:p>
            <a:pPr marL="609600" indent="-609600">
              <a:buFontTx/>
              <a:buAutoNum type="arabicPeriod"/>
            </a:pPr>
            <a:r>
              <a:rPr lang="en-GB" altLang="en-US" sz="2000" b="1">
                <a:latin typeface="Comic Sans MS" panose="030F0702030302020204" pitchFamily="66" charset="0"/>
              </a:rPr>
              <a:t>Protein and peptide hormones</a:t>
            </a:r>
          </a:p>
          <a:p>
            <a:pPr marL="990600" lvl="1" indent="-533400">
              <a:buFontTx/>
              <a:buChar char="•"/>
            </a:pPr>
            <a:r>
              <a:rPr lang="en-GB" altLang="en-US" sz="2000">
                <a:latin typeface="Comic Sans MS" panose="030F0702030302020204" pitchFamily="66" charset="0"/>
              </a:rPr>
              <a:t>Are not soluble in the membrane so DO NOT enter the cell. P</a:t>
            </a:r>
            <a:r>
              <a:rPr lang="en-US" sz="2000" b="1" i="0">
                <a:effectLst/>
                <a:latin typeface="Open Sans"/>
              </a:rPr>
              <a:t>eptide hormones mainly bind to the cell surface receptors.</a:t>
            </a:r>
            <a:endParaRPr lang="en-GB" altLang="en-US" sz="2000">
              <a:latin typeface="Comic Sans MS" panose="030F0702030302020204" pitchFamily="66" charset="0"/>
            </a:endParaRPr>
          </a:p>
          <a:p>
            <a:pPr marL="742950" lvl="1" indent="-285750"/>
            <a:r>
              <a:rPr lang="en-US" sz="2000" b="0" i="0">
                <a:effectLst/>
                <a:latin typeface="Open Sans"/>
              </a:rPr>
              <a:t>Amino acids make up the peptide hormones</a:t>
            </a:r>
            <a:endParaRPr lang="en-GB" altLang="en-US" sz="2000">
              <a:latin typeface="Comic Sans MS" panose="030F0702030302020204" pitchFamily="66" charset="0"/>
            </a:endParaRPr>
          </a:p>
          <a:p>
            <a:pPr marL="990600" lvl="1" indent="-533400">
              <a:buFontTx/>
              <a:buChar char="•"/>
            </a:pPr>
            <a:endParaRPr lang="en-GB" sz="2000"/>
          </a:p>
        </p:txBody>
      </p:sp>
    </p:spTree>
    <p:extLst>
      <p:ext uri="{BB962C8B-B14F-4D97-AF65-F5344CB8AC3E}">
        <p14:creationId xmlns:p14="http://schemas.microsoft.com/office/powerpoint/2010/main" val="33169035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Rectangle 2">
            <a:extLst>
              <a:ext uri="{FF2B5EF4-FFF2-40B4-BE49-F238E27FC236}">
                <a16:creationId xmlns:a16="http://schemas.microsoft.com/office/drawing/2014/main" id="{CE5F3FB8-3651-4A31-B0D9-DEB2BABD3C02}"/>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Targeting the signal</a:t>
            </a:r>
          </a:p>
        </p:txBody>
      </p:sp>
      <p:sp>
        <p:nvSpPr>
          <p:cNvPr id="12291" name="Rectangle 3">
            <a:extLst>
              <a:ext uri="{FF2B5EF4-FFF2-40B4-BE49-F238E27FC236}">
                <a16:creationId xmlns:a16="http://schemas.microsoft.com/office/drawing/2014/main" id="{B1ECB570-EDA0-4B42-9443-CF741F5385BE}"/>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Each hormone is different from all the others</a:t>
            </a:r>
          </a:p>
          <a:p>
            <a:r>
              <a:rPr lang="en-GB" altLang="en-US" sz="2000">
                <a:latin typeface="Comic Sans MS" panose="030F0702030302020204" pitchFamily="66" charset="0"/>
              </a:rPr>
              <a:t>Some cells have complementary receptors on their plasma membrane (target tissues)</a:t>
            </a:r>
          </a:p>
          <a:p>
            <a:r>
              <a:rPr lang="en-GB" altLang="en-US" sz="2000">
                <a:latin typeface="Comic Sans MS" panose="030F0702030302020204" pitchFamily="66" charset="0"/>
              </a:rPr>
              <a:t>The hormone binds to the receptor and the cell then responds to the signal</a:t>
            </a:r>
          </a:p>
          <a:p>
            <a:r>
              <a:rPr lang="en-GB" altLang="en-US" sz="2000">
                <a:latin typeface="Comic Sans MS" panose="030F0702030302020204" pitchFamily="66" charset="0"/>
              </a:rPr>
              <a:t>This allows hormones to travel around the body without affecting other cells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C0CB492-12DD-4FAB-BCDB-5144774F6F4C}"/>
              </a:ext>
            </a:extLst>
          </p:cNvPr>
          <p:cNvSpPr>
            <a:spLocks noGrp="1" noChangeArrowheads="1"/>
          </p:cNvSpPr>
          <p:nvPr>
            <p:ph type="title"/>
          </p:nvPr>
        </p:nvSpPr>
        <p:spPr>
          <a:xfrm>
            <a:off x="648930" y="629266"/>
            <a:ext cx="9252154" cy="1223983"/>
          </a:xfrm>
        </p:spPr>
        <p:txBody>
          <a:bodyPr>
            <a:normAutofit fontScale="90000"/>
          </a:bodyPr>
          <a:lstStyle/>
          <a:p>
            <a:r>
              <a:rPr lang="en-GB" altLang="en-US">
                <a:latin typeface="Comic Sans MS" panose="030F0702030302020204" pitchFamily="66" charset="0"/>
              </a:rPr>
              <a:t>The structure of the adrenal gland</a:t>
            </a:r>
          </a:p>
        </p:txBody>
      </p:sp>
      <p:sp>
        <p:nvSpPr>
          <p:cNvPr id="22531" name="Rectangle 3">
            <a:extLst>
              <a:ext uri="{FF2B5EF4-FFF2-40B4-BE49-F238E27FC236}">
                <a16:creationId xmlns:a16="http://schemas.microsoft.com/office/drawing/2014/main" id="{6C74D275-817D-420C-85D9-ADC0B54A431E}"/>
              </a:ext>
            </a:extLst>
          </p:cNvPr>
          <p:cNvSpPr>
            <a:spLocks noGrp="1" noChangeArrowheads="1"/>
          </p:cNvSpPr>
          <p:nvPr>
            <p:ph idx="1"/>
          </p:nvPr>
        </p:nvSpPr>
        <p:spPr>
          <a:xfrm>
            <a:off x="1103311" y="2052214"/>
            <a:ext cx="4338409" cy="4196185"/>
          </a:xfrm>
        </p:spPr>
        <p:txBody>
          <a:bodyPr>
            <a:normAutofit lnSpcReduction="10000"/>
          </a:bodyPr>
          <a:lstStyle/>
          <a:p>
            <a:endParaRPr lang="en-GB" altLang="en-US">
              <a:latin typeface="Comic Sans MS" panose="030F0702030302020204" pitchFamily="66" charset="0"/>
            </a:endParaRPr>
          </a:p>
          <a:p>
            <a:r>
              <a:rPr lang="en-GB" altLang="en-US" dirty="0">
                <a:latin typeface="Comic Sans MS" panose="030F0702030302020204" pitchFamily="66" charset="0"/>
              </a:rPr>
              <a:t>The centre of the gland is called the medulla (produces peptide hormones)</a:t>
            </a:r>
            <a:endParaRPr lang="en-GB" altLang="en-US">
              <a:latin typeface="Comic Sans MS" panose="030F0702030302020204" pitchFamily="66" charset="0"/>
            </a:endParaRPr>
          </a:p>
          <a:p>
            <a:endParaRPr lang="en-GB" altLang="en-US">
              <a:latin typeface="Comic Sans MS" panose="030F0702030302020204" pitchFamily="66" charset="0"/>
            </a:endParaRPr>
          </a:p>
          <a:p>
            <a:r>
              <a:rPr lang="en-GB" altLang="en-US" dirty="0">
                <a:latin typeface="Comic Sans MS" panose="030F0702030302020204" pitchFamily="66" charset="0"/>
              </a:rPr>
              <a:t>Surrounding the medulla is the cortex (produces steroid hormones)</a:t>
            </a:r>
            <a:endParaRPr lang="en-GB" altLang="en-US">
              <a:latin typeface="Comic Sans MS" panose="030F0702030302020204" pitchFamily="66" charset="0"/>
            </a:endParaRPr>
          </a:p>
        </p:txBody>
      </p:sp>
      <p:pic>
        <p:nvPicPr>
          <p:cNvPr id="22532" name="Picture 4">
            <a:extLst>
              <a:ext uri="{FF2B5EF4-FFF2-40B4-BE49-F238E27FC236}">
                <a16:creationId xmlns:a16="http://schemas.microsoft.com/office/drawing/2014/main" id="{D5A7A6F9-6854-45F3-9574-5F46CA082A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26" r="-1" b="4047"/>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16276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a:extLst>
              <a:ext uri="{FF2B5EF4-FFF2-40B4-BE49-F238E27FC236}">
                <a16:creationId xmlns:a16="http://schemas.microsoft.com/office/drawing/2014/main" id="{15B44A01-752B-4E07-B854-D6CDE1B5FF58}"/>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Function of adrenal cortex</a:t>
            </a:r>
          </a:p>
        </p:txBody>
      </p:sp>
      <p:sp>
        <p:nvSpPr>
          <p:cNvPr id="24579" name="Rectangle 3">
            <a:extLst>
              <a:ext uri="{FF2B5EF4-FFF2-40B4-BE49-F238E27FC236}">
                <a16:creationId xmlns:a16="http://schemas.microsoft.com/office/drawing/2014/main" id="{8E265EF1-2612-4656-9553-E2A272480042}"/>
              </a:ext>
            </a:extLst>
          </p:cNvPr>
          <p:cNvSpPr>
            <a:spLocks noGrp="1" noChangeArrowheads="1"/>
          </p:cNvSpPr>
          <p:nvPr>
            <p:ph idx="1"/>
          </p:nvPr>
        </p:nvSpPr>
        <p:spPr>
          <a:xfrm>
            <a:off x="6503158" y="649480"/>
            <a:ext cx="4862447" cy="5546047"/>
          </a:xfrm>
        </p:spPr>
        <p:txBody>
          <a:bodyPr anchor="ctr">
            <a:normAutofit/>
          </a:bodyPr>
          <a:lstStyle/>
          <a:p>
            <a:r>
              <a:rPr lang="en-GB" altLang="en-US" sz="2000">
                <a:latin typeface="Comic Sans MS" panose="030F0702030302020204" pitchFamily="66" charset="0"/>
              </a:rPr>
              <a:t>Uses cholesterol to produce certain steroid hormones;</a:t>
            </a:r>
          </a:p>
          <a:p>
            <a:pPr lvl="1"/>
            <a:r>
              <a:rPr lang="en-GB" altLang="en-US" sz="2000" b="1">
                <a:latin typeface="Comic Sans MS" panose="030F0702030302020204" pitchFamily="66" charset="0"/>
              </a:rPr>
              <a:t>Mineralocorticoids</a:t>
            </a:r>
            <a:r>
              <a:rPr lang="en-GB" altLang="en-US" sz="2000">
                <a:latin typeface="Comic Sans MS" panose="030F0702030302020204" pitchFamily="66" charset="0"/>
              </a:rPr>
              <a:t> (e.g. aldosterone) control the concentration of Na and K in the blood want to know more </a:t>
            </a:r>
            <a:r>
              <a:rPr lang="en-US" sz="2000">
                <a:hlinkClick r:id="rId2"/>
              </a:rPr>
              <a:t>What Does Potassium Do for Your Body? A Detailed Review (healthline.com)</a:t>
            </a:r>
            <a:endParaRPr lang="en-GB" altLang="en-US" sz="2000">
              <a:latin typeface="Comic Sans MS" panose="030F0702030302020204" pitchFamily="66" charset="0"/>
            </a:endParaRPr>
          </a:p>
          <a:p>
            <a:pPr lvl="1"/>
            <a:r>
              <a:rPr lang="en-GB" altLang="en-US" sz="2000" b="1">
                <a:latin typeface="Comic Sans MS" panose="030F0702030302020204" pitchFamily="66" charset="0"/>
              </a:rPr>
              <a:t>Glucocorticoids</a:t>
            </a:r>
            <a:r>
              <a:rPr lang="en-GB" altLang="en-US" sz="2000">
                <a:latin typeface="Comic Sans MS" panose="030F0702030302020204" pitchFamily="66" charset="0"/>
              </a:rPr>
              <a:t> (e.g. cortisol) help to control the metabolism of carbohydrates and proteins in the liver</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F1222FF-4DCF-46EF-9D25-F60591E9FB1D}"/>
              </a:ext>
            </a:extLst>
          </p:cNvPr>
          <p:cNvSpPr>
            <a:spLocks noGrp="1" noChangeArrowheads="1"/>
          </p:cNvSpPr>
          <p:nvPr>
            <p:ph type="title"/>
          </p:nvPr>
        </p:nvSpPr>
        <p:spPr>
          <a:xfrm>
            <a:off x="466722" y="586855"/>
            <a:ext cx="3201366" cy="3387497"/>
          </a:xfrm>
        </p:spPr>
        <p:txBody>
          <a:bodyPr anchor="b">
            <a:normAutofit/>
          </a:bodyPr>
          <a:lstStyle/>
          <a:p>
            <a:pPr algn="r"/>
            <a:r>
              <a:rPr lang="en-GB" altLang="en-US" sz="4000">
                <a:solidFill>
                  <a:srgbClr val="FFFFFF"/>
                </a:solidFill>
                <a:latin typeface="Comic Sans MS" panose="030F0702030302020204" pitchFamily="66" charset="0"/>
              </a:rPr>
              <a:t>Adrenaline</a:t>
            </a:r>
          </a:p>
        </p:txBody>
      </p:sp>
      <p:sp>
        <p:nvSpPr>
          <p:cNvPr id="13315" name="Rectangle 3">
            <a:extLst>
              <a:ext uri="{FF2B5EF4-FFF2-40B4-BE49-F238E27FC236}">
                <a16:creationId xmlns:a16="http://schemas.microsoft.com/office/drawing/2014/main" id="{CD9794A1-BF87-4F3C-AD7F-BD48C96A7111}"/>
              </a:ext>
            </a:extLst>
          </p:cNvPr>
          <p:cNvSpPr>
            <a:spLocks noGrp="1" noChangeArrowheads="1"/>
          </p:cNvSpPr>
          <p:nvPr>
            <p:ph idx="1"/>
          </p:nvPr>
        </p:nvSpPr>
        <p:spPr>
          <a:xfrm>
            <a:off x="4581727" y="649480"/>
            <a:ext cx="3025303" cy="5546047"/>
          </a:xfrm>
        </p:spPr>
        <p:txBody>
          <a:bodyPr anchor="ctr">
            <a:normAutofit/>
          </a:bodyPr>
          <a:lstStyle/>
          <a:p>
            <a:r>
              <a:rPr lang="en-GB" altLang="en-US" sz="2000">
                <a:latin typeface="Comic Sans MS" panose="030F0702030302020204" pitchFamily="66" charset="0"/>
              </a:rPr>
              <a:t>Hormone produce by the adrenal gland</a:t>
            </a:r>
          </a:p>
          <a:p>
            <a:r>
              <a:rPr lang="en-GB" altLang="en-US" sz="2000">
                <a:latin typeface="Comic Sans MS" panose="030F0702030302020204" pitchFamily="66" charset="0"/>
              </a:rPr>
              <a:t>Prepares the body for activity</a:t>
            </a:r>
          </a:p>
          <a:p>
            <a:r>
              <a:rPr lang="en-GB" altLang="en-US" sz="2000">
                <a:latin typeface="Comic Sans MS" panose="030F0702030302020204" pitchFamily="66" charset="0"/>
              </a:rPr>
              <a:t>Is an amino acid derivative</a:t>
            </a:r>
          </a:p>
          <a:p>
            <a:r>
              <a:rPr lang="en-GB" altLang="en-US" sz="2000">
                <a:latin typeface="Comic Sans MS" panose="030F0702030302020204" pitchFamily="66" charset="0"/>
              </a:rPr>
              <a:t>Cannot enter the target cell</a:t>
            </a:r>
          </a:p>
          <a:p>
            <a:r>
              <a:rPr lang="en-GB" altLang="en-US" sz="2000">
                <a:latin typeface="Comic Sans MS" panose="030F0702030302020204" pitchFamily="66" charset="0"/>
              </a:rPr>
              <a:t>Therefore it must cause an effect without entering the cell</a:t>
            </a:r>
          </a:p>
        </p:txBody>
      </p:sp>
      <p:pic>
        <p:nvPicPr>
          <p:cNvPr id="13316" name="Picture 4">
            <a:extLst>
              <a:ext uri="{FF2B5EF4-FFF2-40B4-BE49-F238E27FC236}">
                <a16:creationId xmlns:a16="http://schemas.microsoft.com/office/drawing/2014/main" id="{1AA04D95-1537-4513-8163-C0CE1DD663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278" r="3" b="18103"/>
          <a:stretch/>
        </p:blipFill>
        <p:spPr bwMode="auto">
          <a:xfrm>
            <a:off x="8109502" y="2043385"/>
            <a:ext cx="3615776" cy="278310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328295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4" name="Picture 4">
            <a:extLst>
              <a:ext uri="{FF2B5EF4-FFF2-40B4-BE49-F238E27FC236}">
                <a16:creationId xmlns:a16="http://schemas.microsoft.com/office/drawing/2014/main" id="{B81F47D8-6937-4854-857E-1830920F71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8421" b="56342"/>
          <a:stretch>
            <a:fillRect/>
          </a:stretch>
        </p:blipFill>
        <p:spPr bwMode="auto">
          <a:xfrm>
            <a:off x="2279650" y="1844676"/>
            <a:ext cx="7848600" cy="4627563"/>
          </a:xfrm>
          <a:prstGeom prst="rect">
            <a:avLst/>
          </a:prstGeom>
          <a:noFill/>
          <a:extLst>
            <a:ext uri="{909E8E84-426E-40DD-AFC4-6F175D3DCCD1}">
              <a14:hiddenFill xmlns:a14="http://schemas.microsoft.com/office/drawing/2010/main">
                <a:solidFill>
                  <a:srgbClr val="FFFFFF"/>
                </a:solidFill>
              </a14:hiddenFill>
            </a:ext>
          </a:extLst>
        </p:spPr>
      </p:pic>
      <p:sp>
        <p:nvSpPr>
          <p:cNvPr id="15365" name="Rectangle 5">
            <a:extLst>
              <a:ext uri="{FF2B5EF4-FFF2-40B4-BE49-F238E27FC236}">
                <a16:creationId xmlns:a16="http://schemas.microsoft.com/office/drawing/2014/main" id="{5A26F56D-1571-4D9D-84BB-544350CD3316}"/>
              </a:ext>
            </a:extLst>
          </p:cNvPr>
          <p:cNvSpPr>
            <a:spLocks noGrp="1" noChangeArrowheads="1"/>
          </p:cNvSpPr>
          <p:nvPr>
            <p:ph type="title"/>
          </p:nvPr>
        </p:nvSpPr>
        <p:spPr/>
        <p:txBody>
          <a:bodyPr/>
          <a:lstStyle/>
          <a:p>
            <a:pPr marL="838200" indent="-838200"/>
            <a:r>
              <a:rPr lang="en-GB" altLang="en-US">
                <a:latin typeface="Comic Sans MS" panose="030F0702030302020204" pitchFamily="66" charset="0"/>
              </a:rPr>
              <a:t>Action of adrenaline (1)</a:t>
            </a:r>
          </a:p>
        </p:txBody>
      </p:sp>
    </p:spTree>
    <p:extLst>
      <p:ext uri="{BB962C8B-B14F-4D97-AF65-F5344CB8AC3E}">
        <p14:creationId xmlns:p14="http://schemas.microsoft.com/office/powerpoint/2010/main" val="152957119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9E98400-AD1B-4427-81D4-6F90FF662CA7}"/>
              </a:ext>
            </a:extLst>
          </p:cNvPr>
          <p:cNvSpPr>
            <a:spLocks noGrp="1" noChangeArrowheads="1"/>
          </p:cNvSpPr>
          <p:nvPr>
            <p:ph type="title" idx="4294967295"/>
          </p:nvPr>
        </p:nvSpPr>
        <p:spPr>
          <a:xfrm>
            <a:off x="8191925" y="1325880"/>
            <a:ext cx="3352375" cy="3066507"/>
          </a:xfrm>
        </p:spPr>
        <p:txBody>
          <a:bodyPr vert="horz" lIns="91440" tIns="45720" rIns="91440" bIns="45720" rtlCol="0" anchor="b">
            <a:normAutofit/>
          </a:bodyPr>
          <a:lstStyle/>
          <a:p>
            <a:r>
              <a:rPr lang="en-US" altLang="en-US" sz="4600"/>
              <a:t>Action of adrenaline (2)</a:t>
            </a:r>
          </a:p>
        </p:txBody>
      </p:sp>
      <p:pic>
        <p:nvPicPr>
          <p:cNvPr id="19460" name="Picture 4">
            <a:extLst>
              <a:ext uri="{FF2B5EF4-FFF2-40B4-BE49-F238E27FC236}">
                <a16:creationId xmlns:a16="http://schemas.microsoft.com/office/drawing/2014/main" id="{2D1CC954-8D99-4D78-9873-A01E36D304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00" b="50685"/>
          <a:stretch>
            <a:fillRect/>
          </a:stretch>
        </p:blipFill>
        <p:spPr bwMode="auto">
          <a:xfrm>
            <a:off x="643854" y="1271835"/>
            <a:ext cx="6270662" cy="43138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785644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36C193C0-768B-49D8-9127-29C426C96E61}"/>
              </a:ext>
            </a:extLst>
          </p:cNvPr>
          <p:cNvSpPr>
            <a:spLocks noGrp="1" noChangeArrowheads="1"/>
          </p:cNvSpPr>
          <p:nvPr>
            <p:ph type="title" idx="4294967295"/>
          </p:nvPr>
        </p:nvSpPr>
        <p:spPr>
          <a:xfrm>
            <a:off x="1028700" y="1967266"/>
            <a:ext cx="2628900" cy="2547257"/>
          </a:xfrm>
          <a:noFill/>
        </p:spPr>
        <p:txBody>
          <a:bodyPr vert="horz" lIns="91440" tIns="45720" rIns="91440" bIns="45720" rtlCol="0" anchor="ctr">
            <a:normAutofit/>
          </a:bodyPr>
          <a:lstStyle/>
          <a:p>
            <a:pPr algn="ctr"/>
            <a:r>
              <a:rPr lang="en-US" altLang="en-US" sz="3600" kern="1200">
                <a:solidFill>
                  <a:srgbClr val="FFFFFF"/>
                </a:solidFill>
                <a:latin typeface="+mj-lt"/>
                <a:ea typeface="+mj-ea"/>
                <a:cs typeface="+mj-cs"/>
              </a:rPr>
              <a:t>Action of adrenaline (3)</a:t>
            </a:r>
          </a:p>
        </p:txBody>
      </p:sp>
      <p:pic>
        <p:nvPicPr>
          <p:cNvPr id="20484" name="Picture 4">
            <a:extLst>
              <a:ext uri="{FF2B5EF4-FFF2-40B4-BE49-F238E27FC236}">
                <a16:creationId xmlns:a16="http://schemas.microsoft.com/office/drawing/2014/main" id="{1F644425-3B6D-4674-B613-F664722C8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3658" r="42917"/>
          <a:stretch>
            <a:fillRect/>
          </a:stretch>
        </p:blipFill>
        <p:spPr bwMode="auto">
          <a:xfrm>
            <a:off x="4777316" y="1093761"/>
            <a:ext cx="6780700" cy="4668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61422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506" name="Rectangle 2">
            <a:extLst>
              <a:ext uri="{FF2B5EF4-FFF2-40B4-BE49-F238E27FC236}">
                <a16:creationId xmlns:a16="http://schemas.microsoft.com/office/drawing/2014/main" id="{51584B15-3FE7-44F5-A4BA-B9E39C7F65BF}"/>
              </a:ext>
            </a:extLst>
          </p:cNvPr>
          <p:cNvSpPr>
            <a:spLocks noGrp="1" noChangeArrowheads="1"/>
          </p:cNvSpPr>
          <p:nvPr>
            <p:ph type="title"/>
          </p:nvPr>
        </p:nvSpPr>
        <p:spPr>
          <a:xfrm>
            <a:off x="826396" y="586855"/>
            <a:ext cx="4230100" cy="3387497"/>
          </a:xfrm>
        </p:spPr>
        <p:txBody>
          <a:bodyPr anchor="b">
            <a:normAutofit/>
          </a:bodyPr>
          <a:lstStyle/>
          <a:p>
            <a:pPr algn="r"/>
            <a:r>
              <a:rPr lang="en-GB" altLang="en-US" sz="4000">
                <a:solidFill>
                  <a:srgbClr val="FFFFFF"/>
                </a:solidFill>
                <a:latin typeface="Comic Sans MS" panose="030F0702030302020204" pitchFamily="66" charset="0"/>
              </a:rPr>
              <a:t>First and second messengers</a:t>
            </a:r>
          </a:p>
        </p:txBody>
      </p:sp>
      <p:sp>
        <p:nvSpPr>
          <p:cNvPr id="21507" name="Rectangle 3">
            <a:extLst>
              <a:ext uri="{FF2B5EF4-FFF2-40B4-BE49-F238E27FC236}">
                <a16:creationId xmlns:a16="http://schemas.microsoft.com/office/drawing/2014/main" id="{D150DA47-EF2B-404F-91CC-A2435428C67C}"/>
              </a:ext>
            </a:extLst>
          </p:cNvPr>
          <p:cNvSpPr>
            <a:spLocks noGrp="1" noChangeArrowheads="1"/>
          </p:cNvSpPr>
          <p:nvPr>
            <p:ph idx="1"/>
          </p:nvPr>
        </p:nvSpPr>
        <p:spPr>
          <a:xfrm>
            <a:off x="6503158" y="649480"/>
            <a:ext cx="4862447" cy="5546047"/>
          </a:xfrm>
        </p:spPr>
        <p:txBody>
          <a:bodyPr anchor="ctr">
            <a:normAutofit/>
          </a:bodyPr>
          <a:lstStyle/>
          <a:p>
            <a:r>
              <a:rPr lang="en-GB" altLang="en-US" sz="2000" dirty="0">
                <a:latin typeface="Comic Sans MS" panose="030F0702030302020204" pitchFamily="66" charset="0"/>
              </a:rPr>
              <a:t>First messenger</a:t>
            </a:r>
          </a:p>
          <a:p>
            <a:pPr lvl="1"/>
            <a:r>
              <a:rPr lang="en-GB" altLang="en-US" sz="2000" dirty="0">
                <a:latin typeface="Comic Sans MS" panose="030F0702030302020204" pitchFamily="66" charset="0"/>
              </a:rPr>
              <a:t>A hormone that transmits a signal around the body</a:t>
            </a:r>
          </a:p>
          <a:p>
            <a:endParaRPr lang="en-GB" altLang="en-US" sz="2000" dirty="0">
              <a:latin typeface="Comic Sans MS" panose="030F0702030302020204" pitchFamily="66" charset="0"/>
            </a:endParaRPr>
          </a:p>
          <a:p>
            <a:r>
              <a:rPr lang="en-GB" altLang="en-US" sz="2000" dirty="0">
                <a:latin typeface="Comic Sans MS" panose="030F0702030302020204" pitchFamily="66" charset="0"/>
              </a:rPr>
              <a:t>Second messenger</a:t>
            </a:r>
          </a:p>
          <a:p>
            <a:pPr lvl="1"/>
            <a:r>
              <a:rPr lang="en-GB" altLang="en-US" sz="2000" dirty="0">
                <a:latin typeface="Comic Sans MS" panose="030F0702030302020204" pitchFamily="66" charset="0"/>
              </a:rPr>
              <a:t>Is cAMP which transmits a signal inside the cell</a:t>
            </a:r>
          </a:p>
        </p:txBody>
      </p:sp>
    </p:spTree>
    <p:extLst>
      <p:ext uri="{BB962C8B-B14F-4D97-AF65-F5344CB8AC3E}">
        <p14:creationId xmlns:p14="http://schemas.microsoft.com/office/powerpoint/2010/main" val="40865517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a:extLst>
              <a:ext uri="{FF2B5EF4-FFF2-40B4-BE49-F238E27FC236}">
                <a16:creationId xmlns:a16="http://schemas.microsoft.com/office/drawing/2014/main" id="{8CFEC2E7-D65C-410F-9FCA-96B3DE199C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762545" y="1828800"/>
            <a:ext cx="2750457" cy="4195762"/>
          </a:xfr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5" name="Rectangle 7">
            <a:extLst>
              <a:ext uri="{FF2B5EF4-FFF2-40B4-BE49-F238E27FC236}">
                <a16:creationId xmlns:a16="http://schemas.microsoft.com/office/drawing/2014/main" id="{4DF4CC7A-52B8-4359-AB88-2441D709A789}"/>
              </a:ext>
            </a:extLst>
          </p:cNvPr>
          <p:cNvSpPr>
            <a:spLocks noChangeArrowheads="1"/>
          </p:cNvSpPr>
          <p:nvPr/>
        </p:nvSpPr>
        <p:spPr bwMode="auto">
          <a:xfrm>
            <a:off x="1752600" y="2133600"/>
            <a:ext cx="4343400" cy="4097338"/>
          </a:xfrm>
          <a:prstGeom prst="rect">
            <a:avLst/>
          </a:prstGeom>
          <a:noFill/>
          <a:ln w="9525">
            <a:solidFill>
              <a:srgbClr val="00FF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b="1">
                <a:solidFill>
                  <a:srgbClr val="00FFFF"/>
                </a:solidFill>
                <a:latin typeface="Arial" panose="020B0604020202020204" pitchFamily="34" charset="0"/>
              </a:rPr>
              <a:t>Endocrine gland</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Release hormones into the bloodstream.</a:t>
            </a:r>
          </a:p>
          <a:p>
            <a:pPr eaLnBrk="1" hangingPunct="1">
              <a:spcBef>
                <a:spcPct val="0"/>
              </a:spcBef>
              <a:buFontTx/>
              <a:buNone/>
            </a:pPr>
            <a:endParaRPr lang="en-US" altLang="en-US" sz="1000">
              <a:solidFill>
                <a:schemeClr val="bg1"/>
              </a:solidFill>
              <a:latin typeface="Arial" panose="020B0604020202020204" pitchFamily="34" charset="0"/>
            </a:endParaRPr>
          </a:p>
          <a:p>
            <a:pPr eaLnBrk="1" hangingPunct="1">
              <a:spcBef>
                <a:spcPct val="0"/>
              </a:spcBef>
              <a:buFontTx/>
              <a:buNone/>
            </a:pPr>
            <a:r>
              <a:rPr lang="en-US" altLang="en-US" sz="2800" b="1">
                <a:solidFill>
                  <a:srgbClr val="00FFFF"/>
                </a:solidFill>
                <a:latin typeface="Arial" panose="020B0604020202020204" pitchFamily="34" charset="0"/>
              </a:rPr>
              <a:t>Hormone</a:t>
            </a:r>
            <a:r>
              <a:rPr lang="en-US" altLang="en-US" sz="2800">
                <a:solidFill>
                  <a:srgbClr val="00FFFF"/>
                </a:solidFill>
                <a:latin typeface="Arial" panose="020B0604020202020204" pitchFamily="34" charset="0"/>
              </a:rPr>
              <a:t>s</a:t>
            </a:r>
            <a:r>
              <a:rPr lang="en-US" altLang="en-US" sz="2800">
                <a:solidFill>
                  <a:schemeClr val="bg1"/>
                </a:solidFill>
                <a:latin typeface="Arial" panose="020B0604020202020204" pitchFamily="34" charset="0"/>
              </a:rPr>
              <a:t> are chemicals released in one part of the body that travel through the bloodstream and affect the activities of cells in other parts of the body.</a:t>
            </a:r>
          </a:p>
        </p:txBody>
      </p:sp>
      <p:sp>
        <p:nvSpPr>
          <p:cNvPr id="3076" name="Text Box 8">
            <a:extLst>
              <a:ext uri="{FF2B5EF4-FFF2-40B4-BE49-F238E27FC236}">
                <a16:creationId xmlns:a16="http://schemas.microsoft.com/office/drawing/2014/main" id="{B78F2D07-BE6E-4474-A67D-25B9BE389891}"/>
              </a:ext>
            </a:extLst>
          </p:cNvPr>
          <p:cNvSpPr txBox="1">
            <a:spLocks noChangeArrowheads="1"/>
          </p:cNvSpPr>
          <p:nvPr/>
        </p:nvSpPr>
        <p:spPr bwMode="auto">
          <a:xfrm>
            <a:off x="2438400" y="1295400"/>
            <a:ext cx="2895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a:solidFill>
                  <a:srgbClr val="CC66FF"/>
                </a:solidFill>
                <a:latin typeface="Comic Sans MS" panose="030F0702030302020204" pitchFamily="66" charset="0"/>
              </a:rPr>
              <a:t>Consists of:</a:t>
            </a:r>
          </a:p>
        </p:txBody>
      </p:sp>
      <p:sp>
        <p:nvSpPr>
          <p:cNvPr id="3077" name="WordArt 9">
            <a:extLst>
              <a:ext uri="{FF2B5EF4-FFF2-40B4-BE49-F238E27FC236}">
                <a16:creationId xmlns:a16="http://schemas.microsoft.com/office/drawing/2014/main" id="{006127E0-1340-40BA-86B0-30512545F72F}"/>
              </a:ext>
            </a:extLst>
          </p:cNvPr>
          <p:cNvSpPr>
            <a:spLocks noChangeArrowheads="1" noChangeShapeType="1" noTextEdit="1"/>
          </p:cNvSpPr>
          <p:nvPr/>
        </p:nvSpPr>
        <p:spPr bwMode="auto">
          <a:xfrm>
            <a:off x="1752600" y="533400"/>
            <a:ext cx="4191000" cy="7620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Endocrine System</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DA83B-009C-4F4B-A83A-84FDF8BCDDF6}"/>
              </a:ext>
            </a:extLst>
          </p:cNvPr>
          <p:cNvSpPr>
            <a:spLocks noGrp="1"/>
          </p:cNvSpPr>
          <p:nvPr>
            <p:ph type="title"/>
          </p:nvPr>
        </p:nvSpPr>
        <p:spPr>
          <a:xfrm>
            <a:off x="466722" y="586855"/>
            <a:ext cx="3201366" cy="3387497"/>
          </a:xfrm>
        </p:spPr>
        <p:txBody>
          <a:bodyPr anchor="b">
            <a:normAutofit/>
          </a:bodyPr>
          <a:lstStyle/>
          <a:p>
            <a:pPr algn="r"/>
            <a:r>
              <a:rPr lang="en-US" sz="2800" b="0" i="0">
                <a:solidFill>
                  <a:srgbClr val="FFFFFF"/>
                </a:solidFill>
                <a:effectLst/>
                <a:latin typeface="ff-meta-web-pro"/>
              </a:rPr>
              <a:t>The two sections of the pituitary gland produce a number of different hormones which act on different target glands or cells.</a:t>
            </a:r>
            <a:br>
              <a:rPr lang="en-GB" sz="2800">
                <a:solidFill>
                  <a:srgbClr val="FFFFFF"/>
                </a:solidFill>
              </a:rPr>
            </a:br>
            <a:endParaRPr lang="en-GB" sz="2800">
              <a:solidFill>
                <a:srgbClr val="FFFFFF"/>
              </a:solidFill>
            </a:endParaRPr>
          </a:p>
        </p:txBody>
      </p:sp>
      <p:sp>
        <p:nvSpPr>
          <p:cNvPr id="3" name="Content Placeholder 2">
            <a:extLst>
              <a:ext uri="{FF2B5EF4-FFF2-40B4-BE49-F238E27FC236}">
                <a16:creationId xmlns:a16="http://schemas.microsoft.com/office/drawing/2014/main" id="{0730E84C-A593-428B-87D0-8242BB8A4749}"/>
              </a:ext>
            </a:extLst>
          </p:cNvPr>
          <p:cNvSpPr>
            <a:spLocks noGrp="1"/>
          </p:cNvSpPr>
          <p:nvPr>
            <p:ph idx="1"/>
          </p:nvPr>
        </p:nvSpPr>
        <p:spPr>
          <a:xfrm>
            <a:off x="4810259" y="649480"/>
            <a:ext cx="6555347" cy="5546047"/>
          </a:xfrm>
        </p:spPr>
        <p:txBody>
          <a:bodyPr anchor="ctr">
            <a:normAutofit/>
          </a:bodyPr>
          <a:lstStyle/>
          <a:p>
            <a:r>
              <a:rPr lang="en-GB" sz="2000" b="1" i="0">
                <a:effectLst/>
                <a:latin typeface="ff-meta-web-pro"/>
              </a:rPr>
              <a:t>Anterior pituitary</a:t>
            </a:r>
          </a:p>
          <a:p>
            <a:pPr>
              <a:buFont typeface="Arial" panose="020B0604020202020204" pitchFamily="34" charset="0"/>
              <a:buChar char="•"/>
            </a:pPr>
            <a:r>
              <a:rPr lang="en-GB" sz="2000" b="0" i="0">
                <a:effectLst/>
                <a:latin typeface="ff-meta-web-pro"/>
              </a:rPr>
              <a:t>Adrenocorticotrophic hormone (ACTH)- stimulates cortisol </a:t>
            </a:r>
          </a:p>
          <a:p>
            <a:pPr>
              <a:buFont typeface="Arial" panose="020B0604020202020204" pitchFamily="34" charset="0"/>
              <a:buChar char="•"/>
            </a:pPr>
            <a:r>
              <a:rPr lang="en-GB" sz="2000" b="0" i="0">
                <a:effectLst/>
                <a:latin typeface="ff-meta-web-pro"/>
              </a:rPr>
              <a:t>Thyroid-stimulating hormone (TSH)- stimulates production of thyroxine</a:t>
            </a:r>
          </a:p>
          <a:p>
            <a:pPr>
              <a:buFont typeface="Arial" panose="020B0604020202020204" pitchFamily="34" charset="0"/>
              <a:buChar char="•"/>
            </a:pPr>
            <a:r>
              <a:rPr lang="en-GB" sz="2000" b="0" i="0">
                <a:effectLst/>
                <a:latin typeface="ff-meta-web-pro"/>
              </a:rPr>
              <a:t>Luteinising hormone (LH)- stimulates the release of an egg</a:t>
            </a:r>
          </a:p>
          <a:p>
            <a:pPr>
              <a:buFont typeface="Arial" panose="020B0604020202020204" pitchFamily="34" charset="0"/>
              <a:buChar char="•"/>
            </a:pPr>
            <a:r>
              <a:rPr lang="en-GB" sz="2000" b="0" i="0">
                <a:effectLst/>
                <a:latin typeface="ff-meta-web-pro"/>
              </a:rPr>
              <a:t>Follicle-stimulating hormone (FSH)-stimulates the production of eggs and sperm</a:t>
            </a:r>
          </a:p>
          <a:p>
            <a:pPr>
              <a:buFont typeface="Arial" panose="020B0604020202020204" pitchFamily="34" charset="0"/>
              <a:buChar char="•"/>
            </a:pPr>
            <a:r>
              <a:rPr lang="en-GB" sz="2000" b="0" i="0">
                <a:effectLst/>
                <a:latin typeface="ff-meta-web-pro"/>
              </a:rPr>
              <a:t>Prolactin (PRL)- production of milk </a:t>
            </a:r>
          </a:p>
          <a:p>
            <a:pPr>
              <a:buFont typeface="Arial" panose="020B0604020202020204" pitchFamily="34" charset="0"/>
              <a:buChar char="•"/>
            </a:pPr>
            <a:r>
              <a:rPr lang="en-GB" sz="2000" b="0" i="0">
                <a:effectLst/>
                <a:latin typeface="ff-meta-web-pro"/>
              </a:rPr>
              <a:t>Growth hormone (GH)- growth </a:t>
            </a:r>
          </a:p>
          <a:p>
            <a:pPr>
              <a:buFont typeface="Arial" panose="020B0604020202020204" pitchFamily="34" charset="0"/>
              <a:buChar char="•"/>
            </a:pPr>
            <a:r>
              <a:rPr lang="en-GB" sz="2000" b="0" i="0">
                <a:effectLst/>
                <a:latin typeface="ff-meta-web-pro"/>
              </a:rPr>
              <a:t>Melanocyte-stimulating hormone (MSH)- production of melanin </a:t>
            </a:r>
          </a:p>
          <a:p>
            <a:endParaRPr lang="en-GB" sz="2000"/>
          </a:p>
        </p:txBody>
      </p:sp>
    </p:spTree>
    <p:extLst>
      <p:ext uri="{BB962C8B-B14F-4D97-AF65-F5344CB8AC3E}">
        <p14:creationId xmlns:p14="http://schemas.microsoft.com/office/powerpoint/2010/main" val="33550690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6FABB-57B3-469F-9374-17805E2837F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Posterior pituitary </a:t>
            </a:r>
          </a:p>
        </p:txBody>
      </p:sp>
      <p:sp>
        <p:nvSpPr>
          <p:cNvPr id="3" name="Content Placeholder 2">
            <a:extLst>
              <a:ext uri="{FF2B5EF4-FFF2-40B4-BE49-F238E27FC236}">
                <a16:creationId xmlns:a16="http://schemas.microsoft.com/office/drawing/2014/main" id="{85E725AA-0F05-4990-B069-641968F5CF7E}"/>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0" i="0">
                <a:effectLst/>
                <a:latin typeface="ff-meta-web-pro"/>
              </a:rPr>
              <a:t>Anti-diuretic hormone (ADH)</a:t>
            </a:r>
          </a:p>
          <a:p>
            <a:pPr>
              <a:buFont typeface="Arial" panose="020B0604020202020204" pitchFamily="34" charset="0"/>
              <a:buChar char="•"/>
            </a:pPr>
            <a:r>
              <a:rPr lang="en-GB" sz="2000" b="0" i="0">
                <a:effectLst/>
                <a:latin typeface="ff-meta-web-pro"/>
              </a:rPr>
              <a:t>Oxytocin released during love and labour </a:t>
            </a:r>
          </a:p>
          <a:p>
            <a:endParaRPr lang="en-GB" sz="2000"/>
          </a:p>
        </p:txBody>
      </p:sp>
    </p:spTree>
    <p:extLst>
      <p:ext uri="{BB962C8B-B14F-4D97-AF65-F5344CB8AC3E}">
        <p14:creationId xmlns:p14="http://schemas.microsoft.com/office/powerpoint/2010/main" val="40120600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FA41A-63FE-45BC-BD40-1A4A96FBF2A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Steroid Hormones </a:t>
            </a:r>
          </a:p>
        </p:txBody>
      </p:sp>
      <p:sp>
        <p:nvSpPr>
          <p:cNvPr id="3" name="Content Placeholder 2">
            <a:extLst>
              <a:ext uri="{FF2B5EF4-FFF2-40B4-BE49-F238E27FC236}">
                <a16:creationId xmlns:a16="http://schemas.microsoft.com/office/drawing/2014/main" id="{63096740-4FCC-45A5-8AC6-175D5E370981}"/>
              </a:ext>
            </a:extLst>
          </p:cNvPr>
          <p:cNvSpPr>
            <a:spLocks noGrp="1"/>
          </p:cNvSpPr>
          <p:nvPr>
            <p:ph idx="1"/>
          </p:nvPr>
        </p:nvSpPr>
        <p:spPr>
          <a:xfrm>
            <a:off x="4810259" y="649480"/>
            <a:ext cx="6555347" cy="5546047"/>
          </a:xfrm>
        </p:spPr>
        <p:txBody>
          <a:bodyPr anchor="ctr">
            <a:normAutofit/>
          </a:bodyPr>
          <a:lstStyle/>
          <a:p>
            <a:r>
              <a:rPr lang="en-US" sz="2000" b="0" i="0">
                <a:effectLst/>
                <a:latin typeface="Open Sans"/>
              </a:rPr>
              <a:t>Steroid hormones are secretions of ductless glands that consist of a characteristic steroid ring structure. Formed from cholesterol. Sex hormones produced in the sex organs (testosterone, o</a:t>
            </a:r>
            <a:r>
              <a:rPr lang="en-US" sz="2000" b="0" i="0" u="none" strike="noStrike">
                <a:effectLst/>
                <a:latin typeface="Open Sans"/>
                <a:hlinkClick r:id="rId2">
                  <a:extLst>
                    <a:ext uri="{A12FA001-AC4F-418D-AE19-62706E023703}">
                      <ahyp:hlinkClr xmlns:ahyp="http://schemas.microsoft.com/office/drawing/2018/hyperlinkcolor" val="tx"/>
                    </a:ext>
                  </a:extLst>
                </a:hlinkClick>
              </a:rPr>
              <a:t>estrogen and progesterone</a:t>
            </a:r>
            <a:r>
              <a:rPr lang="en-US" sz="2000" b="0" i="0">
                <a:effectLst/>
                <a:latin typeface="Open Sans"/>
              </a:rPr>
              <a:t>), and hormones produced in the </a:t>
            </a:r>
            <a:r>
              <a:rPr lang="en-US" sz="2000" b="0" i="0" u="none" strike="noStrike">
                <a:effectLst/>
                <a:latin typeface="Open Sans"/>
                <a:hlinkClick r:id="rId3">
                  <a:extLst>
                    <a:ext uri="{A12FA001-AC4F-418D-AE19-62706E023703}">
                      <ahyp:hlinkClr xmlns:ahyp="http://schemas.microsoft.com/office/drawing/2018/hyperlinkcolor" val="tx"/>
                    </a:ext>
                  </a:extLst>
                </a:hlinkClick>
              </a:rPr>
              <a:t>adrenal gland</a:t>
            </a:r>
            <a:r>
              <a:rPr lang="en-US" sz="2000" b="0" i="0">
                <a:effectLst/>
                <a:latin typeface="Open Sans"/>
              </a:rPr>
              <a:t> (aldosterone, cortisol, and androgens) are examples of steroid hormones..</a:t>
            </a:r>
          </a:p>
          <a:p>
            <a:pPr marL="990600" lvl="1" indent="-533400">
              <a:buFontTx/>
              <a:buChar char="•"/>
            </a:pPr>
            <a:r>
              <a:rPr lang="en-GB" altLang="en-US" sz="2000">
                <a:latin typeface="Comic Sans MS" panose="030F0702030302020204" pitchFamily="66" charset="0"/>
              </a:rPr>
              <a:t>Can pass through the membrane and enter the cell</a:t>
            </a:r>
          </a:p>
          <a:p>
            <a:pPr marL="990600" lvl="1" indent="-533400">
              <a:buFontTx/>
              <a:buChar char="•"/>
            </a:pPr>
            <a:r>
              <a:rPr lang="en-GB" altLang="en-US" sz="2000">
                <a:latin typeface="Comic Sans MS" panose="030F0702030302020204" pitchFamily="66" charset="0"/>
              </a:rPr>
              <a:t>Act upon the DNA in the nucleus</a:t>
            </a:r>
          </a:p>
          <a:p>
            <a:endParaRPr lang="en-GB" sz="2000"/>
          </a:p>
        </p:txBody>
      </p:sp>
    </p:spTree>
    <p:extLst>
      <p:ext uri="{BB962C8B-B14F-4D97-AF65-F5344CB8AC3E}">
        <p14:creationId xmlns:p14="http://schemas.microsoft.com/office/powerpoint/2010/main" val="23865071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4F5F-366E-4EB4-803A-6FFC2183859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a:solidFill>
                  <a:srgbClr val="FFFFFF"/>
                </a:solidFill>
              </a:rPr>
              <a:t>Hormones produced by other glands</a:t>
            </a:r>
          </a:p>
        </p:txBody>
      </p:sp>
      <p:graphicFrame>
        <p:nvGraphicFramePr>
          <p:cNvPr id="4" name="Table 3">
            <a:extLst>
              <a:ext uri="{FF2B5EF4-FFF2-40B4-BE49-F238E27FC236}">
                <a16:creationId xmlns:a16="http://schemas.microsoft.com/office/drawing/2014/main" id="{5C3A5E89-DDF4-45A2-A541-322E7C233684}"/>
              </a:ext>
            </a:extLst>
          </p:cNvPr>
          <p:cNvGraphicFramePr/>
          <p:nvPr>
            <p:extLst>
              <p:ext uri="{D42A27DB-BD31-4B8C-83A1-F6EECF244321}">
                <p14:modId xmlns:p14="http://schemas.microsoft.com/office/powerpoint/2010/main" val="358135558"/>
              </p:ext>
            </p:extLst>
          </p:nvPr>
        </p:nvGraphicFramePr>
        <p:xfrm>
          <a:off x="4777316" y="1012144"/>
          <a:ext cx="6780702" cy="4831385"/>
        </p:xfrm>
        <a:graphic>
          <a:graphicData uri="http://schemas.openxmlformats.org/drawingml/2006/table">
            <a:tbl>
              <a:tblPr>
                <a:tableStyleId>{5C22544A-7EE6-4342-B048-85BDC9FD1C3A}</a:tableStyleId>
              </a:tblPr>
              <a:tblGrid>
                <a:gridCol w="1276386">
                  <a:extLst>
                    <a:ext uri="{9D8B030D-6E8A-4147-A177-3AD203B41FA5}">
                      <a16:colId xmlns:a16="http://schemas.microsoft.com/office/drawing/2014/main" val="1949562824"/>
                    </a:ext>
                  </a:extLst>
                </a:gridCol>
                <a:gridCol w="899081">
                  <a:extLst>
                    <a:ext uri="{9D8B030D-6E8A-4147-A177-3AD203B41FA5}">
                      <a16:colId xmlns:a16="http://schemas.microsoft.com/office/drawing/2014/main" val="4191900010"/>
                    </a:ext>
                  </a:extLst>
                </a:gridCol>
                <a:gridCol w="4605235">
                  <a:extLst>
                    <a:ext uri="{9D8B030D-6E8A-4147-A177-3AD203B41FA5}">
                      <a16:colId xmlns:a16="http://schemas.microsoft.com/office/drawing/2014/main" val="988487664"/>
                    </a:ext>
                  </a:extLst>
                </a:gridCol>
              </a:tblGrid>
              <a:tr h="277732">
                <a:tc>
                  <a:txBody>
                    <a:bodyPr/>
                    <a:lstStyle/>
                    <a:p>
                      <a:pPr algn="l" fontAlgn="t">
                        <a:spcBef>
                          <a:spcPts val="0"/>
                        </a:spcBef>
                        <a:spcAft>
                          <a:spcPts val="0"/>
                        </a:spcAft>
                      </a:pPr>
                      <a:r>
                        <a:rPr lang="en-GB" sz="1400" b="0" u="none" strike="noStrike">
                          <a:effectLst/>
                        </a:rPr>
                        <a:t>Hormone </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Organ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Function</a:t>
                      </a:r>
                      <a:endParaRPr lang="en-GB"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885327386"/>
                  </a:ext>
                </a:extLst>
              </a:tr>
              <a:tr h="1121730">
                <a:tc>
                  <a:txBody>
                    <a:bodyPr/>
                    <a:lstStyle/>
                    <a:p>
                      <a:pPr algn="l" fontAlgn="t">
                        <a:spcBef>
                          <a:spcPts val="0"/>
                        </a:spcBef>
                        <a:spcAft>
                          <a:spcPts val="0"/>
                        </a:spcAft>
                      </a:pPr>
                      <a:r>
                        <a:rPr lang="en-GB" sz="1400" u="none" strike="noStrike">
                          <a:effectLst/>
                        </a:rPr>
                        <a:t>Cortisol</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Adrenals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Cortisol has a number of functions. It promotes normal metabolism, maintains blood sugar levels and blood pressure, provides resistance to stress and acts as an anti-inflammatory agent.  It also plays a part in regulation of fluid balance in the body.</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521407819"/>
                  </a:ext>
                </a:extLst>
              </a:tr>
              <a:tr h="699731">
                <a:tc>
                  <a:txBody>
                    <a:bodyPr/>
                    <a:lstStyle/>
                    <a:p>
                      <a:pPr algn="l" fontAlgn="t">
                        <a:spcBef>
                          <a:spcPts val="0"/>
                        </a:spcBef>
                        <a:spcAft>
                          <a:spcPts val="0"/>
                        </a:spcAft>
                      </a:pPr>
                      <a:r>
                        <a:rPr lang="en-GB" sz="1400" u="none" strike="noStrike">
                          <a:effectLst/>
                        </a:rPr>
                        <a:t>Thyroxine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Thyroid</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Thyroxine controls many body functions, including heart rate, temperature and metabolism. It also plays a role in the metabolism of calcium in the body.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3019984042"/>
                  </a:ext>
                </a:extLst>
              </a:tr>
              <a:tr h="910731">
                <a:tc>
                  <a:txBody>
                    <a:bodyPr/>
                    <a:lstStyle/>
                    <a:p>
                      <a:pPr algn="l" fontAlgn="t">
                        <a:spcBef>
                          <a:spcPts val="0"/>
                        </a:spcBef>
                        <a:spcAft>
                          <a:spcPts val="0"/>
                        </a:spcAft>
                      </a:pPr>
                      <a:r>
                        <a:rPr lang="en-GB" sz="1400" u="none" strike="noStrike">
                          <a:effectLst/>
                        </a:rPr>
                        <a:t>Oestrogen</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Oestrogen facilitates growth of the tissues of the sex organs and other tissues related to reproduction. Oestrogen also acts to strengthen bones and has a protective effect on the heart.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4160911998"/>
                  </a:ext>
                </a:extLst>
              </a:tr>
              <a:tr h="699731">
                <a:tc>
                  <a:txBody>
                    <a:bodyPr/>
                    <a:lstStyle/>
                    <a:p>
                      <a:pPr algn="l" fontAlgn="t">
                        <a:spcBef>
                          <a:spcPts val="0"/>
                        </a:spcBef>
                        <a:spcAft>
                          <a:spcPts val="0"/>
                        </a:spcAft>
                      </a:pPr>
                      <a:r>
                        <a:rPr lang="en-GB" sz="1400" u="none" strike="noStrike">
                          <a:effectLst/>
                        </a:rPr>
                        <a:t>Progesterone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Ovaries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Progesterone promotes the changes in the uterus that occur in preparation for the implantation of a fertilised ovum and prepares the breasts for milk production. </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1826642088"/>
                  </a:ext>
                </a:extLst>
              </a:tr>
              <a:tr h="1121730">
                <a:tc>
                  <a:txBody>
                    <a:bodyPr/>
                    <a:lstStyle/>
                    <a:p>
                      <a:pPr algn="l" fontAlgn="t">
                        <a:spcBef>
                          <a:spcPts val="0"/>
                        </a:spcBef>
                        <a:spcAft>
                          <a:spcPts val="0"/>
                        </a:spcAft>
                      </a:pPr>
                      <a:r>
                        <a:rPr lang="en-GB" sz="1400" u="none" strike="noStrike">
                          <a:effectLst/>
                        </a:rPr>
                        <a:t>Testosterone</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GB" sz="1400" u="none" strike="noStrike">
                          <a:effectLst/>
                        </a:rPr>
                        <a:t>Testes</a:t>
                      </a:r>
                      <a:endParaRPr lang="en-GB" sz="1400" b="0" i="0" u="none" strike="noStrike">
                        <a:effectLst/>
                        <a:latin typeface="Arial" panose="020B0604020202020204" pitchFamily="34" charset="0"/>
                      </a:endParaRPr>
                    </a:p>
                  </a:txBody>
                  <a:tcPr marL="27777" marR="27777" marT="13889" marB="13889"/>
                </a:tc>
                <a:tc>
                  <a:txBody>
                    <a:bodyPr/>
                    <a:lstStyle/>
                    <a:p>
                      <a:pPr algn="l" fontAlgn="t">
                        <a:spcBef>
                          <a:spcPts val="0"/>
                        </a:spcBef>
                        <a:spcAft>
                          <a:spcPts val="0"/>
                        </a:spcAft>
                      </a:pPr>
                      <a:r>
                        <a:rPr lang="en-US" sz="1400" u="none" strike="noStrike">
                          <a:effectLst/>
                        </a:rPr>
                        <a:t>Testosterone is responsible for the characteristics of the masculine body, including hair growth on the face and body and muscle development. Testosterone is essential for the production of sperm and also acts to strengthen bones</a:t>
                      </a:r>
                      <a:endParaRPr lang="en-US" sz="1400" b="0" i="0" u="none" strike="noStrike">
                        <a:effectLst/>
                        <a:latin typeface="Arial" panose="020B0604020202020204" pitchFamily="34" charset="0"/>
                      </a:endParaRPr>
                    </a:p>
                  </a:txBody>
                  <a:tcPr marL="27777" marR="27777" marT="13889" marB="13889"/>
                </a:tc>
                <a:extLst>
                  <a:ext uri="{0D108BD9-81ED-4DB2-BD59-A6C34878D82A}">
                    <a16:rowId xmlns:a16="http://schemas.microsoft.com/office/drawing/2014/main" val="2098904375"/>
                  </a:ext>
                </a:extLst>
              </a:tr>
            </a:tbl>
          </a:graphicData>
        </a:graphic>
      </p:graphicFrame>
    </p:spTree>
    <p:extLst>
      <p:ext uri="{BB962C8B-B14F-4D97-AF65-F5344CB8AC3E}">
        <p14:creationId xmlns:p14="http://schemas.microsoft.com/office/powerpoint/2010/main" val="38804760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CEBD634-6ABF-404F-8EE6-C865A50662C3}"/>
              </a:ext>
            </a:extLst>
          </p:cNvPr>
          <p:cNvSpPr>
            <a:spLocks noGrp="1" noChangeArrowheads="1"/>
          </p:cNvSpPr>
          <p:nvPr>
            <p:ph type="title"/>
          </p:nvPr>
        </p:nvSpPr>
        <p:spPr>
          <a:xfrm>
            <a:off x="1524000" y="152400"/>
            <a:ext cx="6096000" cy="609600"/>
          </a:xfrm>
        </p:spPr>
        <p:txBody>
          <a:bodyPr>
            <a:normAutofit fontScale="90000"/>
          </a:bodyPr>
          <a:lstStyle/>
          <a:p>
            <a:pPr eaLnBrk="1" hangingPunct="1"/>
            <a:r>
              <a:rPr lang="en-US" altLang="en-US" b="1" dirty="0">
                <a:solidFill>
                  <a:srgbClr val="CC66FF"/>
                </a:solidFill>
                <a:latin typeface="Arial" panose="020B0604020202020204" pitchFamily="34" charset="0"/>
              </a:rPr>
              <a:t>Pituitary Gland</a:t>
            </a:r>
          </a:p>
        </p:txBody>
      </p:sp>
      <p:sp>
        <p:nvSpPr>
          <p:cNvPr id="4099" name="Rectangle 3">
            <a:extLst>
              <a:ext uri="{FF2B5EF4-FFF2-40B4-BE49-F238E27FC236}">
                <a16:creationId xmlns:a16="http://schemas.microsoft.com/office/drawing/2014/main" id="{9D4F8862-EB14-4C8F-B5B5-4B960A14784B}"/>
              </a:ext>
            </a:extLst>
          </p:cNvPr>
          <p:cNvSpPr>
            <a:spLocks noGrp="1" noChangeArrowheads="1"/>
          </p:cNvSpPr>
          <p:nvPr>
            <p:ph type="body" sz="half" idx="1"/>
          </p:nvPr>
        </p:nvSpPr>
        <p:spPr>
          <a:xfrm>
            <a:off x="1676400" y="2895600"/>
            <a:ext cx="6019800" cy="3733800"/>
          </a:xfrm>
          <a:noFill/>
          <a:ln>
            <a:solidFill>
              <a:srgbClr val="00FFFF"/>
            </a:solidFill>
            <a:miter lim="800000"/>
            <a:headEnd/>
            <a:tailEnd/>
          </a:ln>
        </p:spPr>
        <p:txBody>
          <a:bodyPr/>
          <a:lstStyle/>
          <a:p>
            <a:pPr eaLnBrk="1" hangingPunct="1">
              <a:lnSpc>
                <a:spcPct val="90000"/>
              </a:lnSpc>
              <a:buFontTx/>
              <a:buNone/>
            </a:pPr>
            <a:r>
              <a:rPr lang="en-US" altLang="en-US" b="1" dirty="0">
                <a:solidFill>
                  <a:srgbClr val="CC66FF"/>
                </a:solidFill>
                <a:latin typeface="Arial" panose="020B0604020202020204" pitchFamily="34" charset="0"/>
              </a:rPr>
              <a:t>Function</a:t>
            </a:r>
            <a:r>
              <a:rPr lang="en-US" altLang="en-US" dirty="0">
                <a:solidFill>
                  <a:srgbClr val="CC66FF"/>
                </a:solidFill>
                <a:latin typeface="Arial" panose="020B0604020202020204" pitchFamily="34" charset="0"/>
              </a:rPr>
              <a:t>:</a:t>
            </a:r>
            <a:r>
              <a:rPr lang="en-US" altLang="en-US" dirty="0">
                <a:solidFill>
                  <a:schemeClr val="bg1"/>
                </a:solidFill>
                <a:latin typeface="Arial" panose="020B0604020202020204" pitchFamily="34" charset="0"/>
              </a:rPr>
              <a:t> </a:t>
            </a:r>
            <a:r>
              <a:rPr lang="en-US" altLang="en-US" dirty="0">
                <a:latin typeface="Arial" panose="020B0604020202020204" pitchFamily="34" charset="0"/>
              </a:rPr>
              <a:t>It secretes nine hormones that directly regulate many body functions and controls functions of other glands.</a:t>
            </a:r>
          </a:p>
          <a:p>
            <a:pPr eaLnBrk="1" hangingPunct="1">
              <a:lnSpc>
                <a:spcPct val="90000"/>
              </a:lnSpc>
              <a:buFontTx/>
              <a:buNone/>
            </a:pPr>
            <a:r>
              <a:rPr lang="en-US" altLang="en-US" b="1" dirty="0">
                <a:latin typeface="Arial" panose="020B0604020202020204" pitchFamily="34" charset="0"/>
              </a:rPr>
              <a:t>Disorders</a:t>
            </a:r>
            <a:r>
              <a:rPr lang="en-US" altLang="en-US" dirty="0">
                <a:latin typeface="Arial" panose="020B0604020202020204" pitchFamily="34" charset="0"/>
              </a:rPr>
              <a:t>: To much growth hormones (GH) in early childhood can result in a condition called </a:t>
            </a:r>
            <a:r>
              <a:rPr lang="en-US" altLang="en-US" u="sng" dirty="0">
                <a:latin typeface="Arial" panose="020B0604020202020204" pitchFamily="34" charset="0"/>
              </a:rPr>
              <a:t>gigantism</a:t>
            </a:r>
            <a:r>
              <a:rPr lang="en-US" altLang="en-US" dirty="0">
                <a:latin typeface="Arial" panose="020B0604020202020204" pitchFamily="34" charset="0"/>
              </a:rPr>
              <a:t>. To little GH can result in </a:t>
            </a:r>
            <a:r>
              <a:rPr lang="en-US" altLang="en-US" u="sng" dirty="0">
                <a:latin typeface="Arial" panose="020B0604020202020204" pitchFamily="34" charset="0"/>
              </a:rPr>
              <a:t>Pituitary Dwarfism</a:t>
            </a:r>
            <a:r>
              <a:rPr lang="en-US" altLang="en-US" dirty="0">
                <a:latin typeface="Arial" panose="020B0604020202020204" pitchFamily="34" charset="0"/>
              </a:rPr>
              <a:t>.</a:t>
            </a:r>
          </a:p>
        </p:txBody>
      </p:sp>
      <p:pic>
        <p:nvPicPr>
          <p:cNvPr id="37895" name="Picture 7" descr="Robert Wadlow">
            <a:hlinkClick r:id="rId3"/>
            <a:extLst>
              <a:ext uri="{FF2B5EF4-FFF2-40B4-BE49-F238E27FC236}">
                <a16:creationId xmlns:a16="http://schemas.microsoft.com/office/drawing/2014/main" id="{F71EA91E-1482-4A46-AAFC-D2A60C64A178}"/>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823200" y="152400"/>
            <a:ext cx="2844800" cy="4953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0" name="Picture 5">
            <a:extLst>
              <a:ext uri="{FF2B5EF4-FFF2-40B4-BE49-F238E27FC236}">
                <a16:creationId xmlns:a16="http://schemas.microsoft.com/office/drawing/2014/main" id="{38CC2DFA-0F19-400B-A313-689AAA06DE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28800" y="990601"/>
            <a:ext cx="5867400" cy="1662113"/>
          </a:xfrm>
          <a:prstGeom prst="rect">
            <a:avLst/>
          </a:prstGeom>
          <a:noFill/>
          <a:ln w="285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02" name="Rectangle 9">
            <a:extLst>
              <a:ext uri="{FF2B5EF4-FFF2-40B4-BE49-F238E27FC236}">
                <a16:creationId xmlns:a16="http://schemas.microsoft.com/office/drawing/2014/main" id="{8D464C02-CA94-44CC-AF73-B7CD3A0A03DD}"/>
              </a:ext>
            </a:extLst>
          </p:cNvPr>
          <p:cNvSpPr>
            <a:spLocks noChangeArrowheads="1"/>
          </p:cNvSpPr>
          <p:nvPr/>
        </p:nvSpPr>
        <p:spPr bwMode="auto">
          <a:xfrm>
            <a:off x="8610600" y="5334001"/>
            <a:ext cx="14478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solidFill>
                  <a:schemeClr val="bg1"/>
                </a:solidFill>
                <a:latin typeface="Comic Sans MS" panose="030F0702030302020204" pitchFamily="66" charset="0"/>
              </a:rPr>
              <a:t>Robert</a:t>
            </a:r>
          </a:p>
          <a:p>
            <a:pPr eaLnBrk="1" hangingPunct="1">
              <a:spcBef>
                <a:spcPct val="0"/>
              </a:spcBef>
              <a:buFontTx/>
              <a:buNone/>
            </a:pPr>
            <a:r>
              <a:rPr lang="en-US" altLang="en-US" sz="2400">
                <a:solidFill>
                  <a:schemeClr val="bg1"/>
                </a:solidFill>
                <a:latin typeface="Comic Sans MS" panose="030F0702030302020204" pitchFamily="66" charset="0"/>
              </a:rPr>
              <a:t> Wadlow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6" presetClass="emph" presetSubtype="0" fill="hold" nodeType="afterEffect">
                                  <p:stCondLst>
                                    <p:cond delay="0"/>
                                  </p:stCondLst>
                                  <p:childTnLst>
                                    <p:animEffect transition="out" filter="fade">
                                      <p:cBhvr>
                                        <p:cTn id="6" dur="2000" tmFilter="0, 0; .2, .5; .8, .5; 1, 0"/>
                                        <p:tgtEl>
                                          <p:spTgt spid="37895"/>
                                        </p:tgtEl>
                                      </p:cBhvr>
                                    </p:animEffect>
                                    <p:animScale>
                                      <p:cBhvr>
                                        <p:cTn id="7" dur="1000" autoRev="1" fill="hold"/>
                                        <p:tgtEl>
                                          <p:spTgt spid="3789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A40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C828E9B-2127-469A-8FA6-8B9B56234CE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80423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19B5838-565E-4487-BC85-91DB13CD7058}"/>
              </a:ext>
            </a:extLst>
          </p:cNvPr>
          <p:cNvSpPr>
            <a:spLocks noGrp="1"/>
          </p:cNvSpPr>
          <p:nvPr>
            <p:ph type="title"/>
          </p:nvPr>
        </p:nvSpPr>
        <p:spPr>
          <a:xfrm>
            <a:off x="1098468" y="885651"/>
            <a:ext cx="3229803" cy="4624603"/>
          </a:xfrm>
        </p:spPr>
        <p:txBody>
          <a:bodyPr>
            <a:normAutofit/>
          </a:bodyPr>
          <a:lstStyle/>
          <a:p>
            <a:r>
              <a:rPr lang="en-GB">
                <a:solidFill>
                  <a:srgbClr val="FFFFFF"/>
                </a:solidFill>
              </a:rPr>
              <a:t>Functions of thyroid gland.</a:t>
            </a:r>
          </a:p>
        </p:txBody>
      </p:sp>
      <p:sp>
        <p:nvSpPr>
          <p:cNvPr id="3" name="Content Placeholder 2">
            <a:extLst>
              <a:ext uri="{FF2B5EF4-FFF2-40B4-BE49-F238E27FC236}">
                <a16:creationId xmlns:a16="http://schemas.microsoft.com/office/drawing/2014/main" id="{A2C4CEEB-D9C9-43DF-9F0A-C6350479A88D}"/>
              </a:ext>
            </a:extLst>
          </p:cNvPr>
          <p:cNvSpPr>
            <a:spLocks noGrp="1"/>
          </p:cNvSpPr>
          <p:nvPr>
            <p:ph idx="1"/>
          </p:nvPr>
        </p:nvSpPr>
        <p:spPr>
          <a:xfrm>
            <a:off x="4978708" y="885651"/>
            <a:ext cx="6525220" cy="4616849"/>
          </a:xfrm>
        </p:spPr>
        <p:txBody>
          <a:bodyPr anchor="ctr">
            <a:normAutofit/>
          </a:bodyPr>
          <a:lstStyle/>
          <a:p>
            <a:r>
              <a:rPr lang="en-US" sz="2400" b="0" i="0" dirty="0">
                <a:effectLst/>
                <a:latin typeface="Roboto"/>
              </a:rPr>
              <a:t>The thyroid gland is a vital hormone gland: It plays a major role in the </a:t>
            </a:r>
            <a:r>
              <a:rPr lang="en-US" sz="2400" b="1" i="0" dirty="0">
                <a:effectLst/>
                <a:latin typeface="Roboto"/>
              </a:rPr>
              <a:t>metabolism, growth and development of the human body</a:t>
            </a:r>
            <a:r>
              <a:rPr lang="en-US" sz="2400" b="0" i="0" dirty="0">
                <a:effectLst/>
                <a:latin typeface="Roboto"/>
              </a:rPr>
              <a:t>. It helps to regulate many body functions by constantly releasing a steady amount of thyroid hormones into the bloodstream.</a:t>
            </a:r>
          </a:p>
          <a:p>
            <a:r>
              <a:rPr lang="en-US" sz="2400" dirty="0">
                <a:latin typeface="Roboto"/>
              </a:rPr>
              <a:t>The parathyroids are </a:t>
            </a:r>
            <a:r>
              <a:rPr lang="en-US" sz="2400" b="0" i="0" dirty="0">
                <a:effectLst/>
                <a:latin typeface="Merriweather"/>
              </a:rPr>
              <a:t>a set of four glands located in your neck, just behind the </a:t>
            </a:r>
            <a:r>
              <a:rPr lang="en-US" sz="2400" b="0" i="0" u="sng" dirty="0">
                <a:effectLst/>
                <a:latin typeface="Merriweather"/>
                <a:hlinkClick r:id="rId2"/>
              </a:rPr>
              <a:t>thyroid gland</a:t>
            </a:r>
            <a:r>
              <a:rPr lang="en-US" sz="2400" b="0" i="0" dirty="0">
                <a:effectLst/>
                <a:latin typeface="Merriweather"/>
              </a:rPr>
              <a:t>. Parathyroid glands are responsible for regulating the calcium and phosphorus levels in your body</a:t>
            </a:r>
            <a:r>
              <a:rPr lang="en-US" sz="2400" dirty="0">
                <a:latin typeface="Roboto"/>
              </a:rPr>
              <a:t> </a:t>
            </a:r>
            <a:endParaRPr lang="en-GB" sz="2400" dirty="0"/>
          </a:p>
        </p:txBody>
      </p:sp>
    </p:spTree>
    <p:extLst>
      <p:ext uri="{BB962C8B-B14F-4D97-AF65-F5344CB8AC3E}">
        <p14:creationId xmlns:p14="http://schemas.microsoft.com/office/powerpoint/2010/main" val="33342287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D95F96D-CA97-4EA8-8806-A13728C2ABB3}"/>
              </a:ext>
            </a:extLst>
          </p:cNvPr>
          <p:cNvSpPr>
            <a:spLocks noGrp="1" noChangeArrowheads="1"/>
          </p:cNvSpPr>
          <p:nvPr>
            <p:ph type="title"/>
          </p:nvPr>
        </p:nvSpPr>
        <p:spPr>
          <a:xfrm>
            <a:off x="648931" y="629266"/>
            <a:ext cx="4166510" cy="1622321"/>
          </a:xfrm>
        </p:spPr>
        <p:txBody>
          <a:bodyPr>
            <a:normAutofit/>
          </a:bodyPr>
          <a:lstStyle/>
          <a:p>
            <a:pPr eaLnBrk="1" hangingPunct="1"/>
            <a:r>
              <a:rPr lang="en-US" altLang="en-US" b="1">
                <a:latin typeface="Arial" panose="020B0604020202020204" pitchFamily="34" charset="0"/>
              </a:rPr>
              <a:t>Adrenal Gland</a:t>
            </a:r>
            <a:r>
              <a:rPr lang="en-US" altLang="en-US"/>
              <a:t> </a:t>
            </a:r>
          </a:p>
        </p:txBody>
      </p:sp>
      <p:sp>
        <p:nvSpPr>
          <p:cNvPr id="7171" name="Rectangle 3">
            <a:extLst>
              <a:ext uri="{FF2B5EF4-FFF2-40B4-BE49-F238E27FC236}">
                <a16:creationId xmlns:a16="http://schemas.microsoft.com/office/drawing/2014/main" id="{C495E156-F77A-4F08-A29C-39A19ADB0B33}"/>
              </a:ext>
            </a:extLst>
          </p:cNvPr>
          <p:cNvSpPr>
            <a:spLocks noGrp="1" noChangeArrowheads="1"/>
          </p:cNvSpPr>
          <p:nvPr>
            <p:ph idx="1"/>
          </p:nvPr>
        </p:nvSpPr>
        <p:spPr>
          <a:xfrm>
            <a:off x="648931" y="2438400"/>
            <a:ext cx="4166509" cy="3785419"/>
          </a:xfrm>
        </p:spPr>
        <p:txBody>
          <a:bodyPr>
            <a:normAutofit/>
          </a:bodyPr>
          <a:lstStyle/>
          <a:p>
            <a:pPr eaLnBrk="1" hangingPunct="1"/>
            <a:r>
              <a:rPr lang="en-US" altLang="en-US" b="1">
                <a:latin typeface="Arial" panose="020B0604020202020204" pitchFamily="34" charset="0"/>
              </a:rPr>
              <a:t>Functions</a:t>
            </a:r>
            <a:r>
              <a:rPr lang="en-US" altLang="en-US">
                <a:latin typeface="Arial" panose="020B0604020202020204" pitchFamily="34" charset="0"/>
              </a:rPr>
              <a:t>: </a:t>
            </a:r>
          </a:p>
          <a:p>
            <a:pPr eaLnBrk="1" hangingPunct="1">
              <a:buFontTx/>
              <a:buNone/>
            </a:pPr>
            <a:r>
              <a:rPr lang="en-US" altLang="en-US">
                <a:latin typeface="Arial" panose="020B0604020202020204" pitchFamily="34" charset="0"/>
              </a:rPr>
              <a:t>	-The adrenal glands release </a:t>
            </a:r>
            <a:r>
              <a:rPr lang="en-US" altLang="en-US" u="sng">
                <a:latin typeface="Arial" panose="020B0604020202020204" pitchFamily="34" charset="0"/>
              </a:rPr>
              <a:t>Adrenaline</a:t>
            </a:r>
            <a:r>
              <a:rPr lang="en-US" altLang="en-US">
                <a:latin typeface="Arial" panose="020B0604020202020204" pitchFamily="34" charset="0"/>
              </a:rPr>
              <a:t> in the body that helps prepare for and deal with stress.</a:t>
            </a:r>
          </a:p>
          <a:p>
            <a:pPr eaLnBrk="1" hangingPunct="1">
              <a:buFontTx/>
              <a:buNone/>
            </a:pPr>
            <a:r>
              <a:rPr lang="en-US" altLang="en-US">
                <a:latin typeface="Arial" panose="020B0604020202020204" pitchFamily="34" charset="0"/>
              </a:rPr>
              <a:t>	-Also regulates kidney function.</a:t>
            </a:r>
          </a:p>
          <a:p>
            <a:pPr eaLnBrk="1" hangingPunct="1">
              <a:buFontTx/>
              <a:buNone/>
            </a:pPr>
            <a:endParaRPr lang="en-US" altLang="en-US">
              <a:latin typeface="Arial" panose="020B0604020202020204" pitchFamily="34" charset="0"/>
            </a:endParaRPr>
          </a:p>
        </p:txBody>
      </p:sp>
      <p:pic>
        <p:nvPicPr>
          <p:cNvPr id="7172" name="Picture 4" descr="illu_adrenal_gland">
            <a:extLst>
              <a:ext uri="{FF2B5EF4-FFF2-40B4-BE49-F238E27FC236}">
                <a16:creationId xmlns:a16="http://schemas.microsoft.com/office/drawing/2014/main" id="{B4AAC5AD-1064-4F2A-880A-C9917A8B86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0106" y="647698"/>
            <a:ext cx="4917661" cy="5562601"/>
          </a:xfrm>
          <a:prstGeom prst="rect">
            <a:avLst/>
          </a:prstGeom>
          <a:noFill/>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E118-04C5-4ECD-A2E6-AC06089CEEAB}"/>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Cortisol</a:t>
            </a:r>
          </a:p>
        </p:txBody>
      </p:sp>
      <p:pic>
        <p:nvPicPr>
          <p:cNvPr id="2050" name="Picture 2" descr="See the source image">
            <a:extLst>
              <a:ext uri="{FF2B5EF4-FFF2-40B4-BE49-F238E27FC236}">
                <a16:creationId xmlns:a16="http://schemas.microsoft.com/office/drawing/2014/main" id="{9A5DDD70-D60D-4600-80C3-9010B57B8A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01801" y="1675227"/>
            <a:ext cx="8788398" cy="4394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33222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762AAEE-99D2-4FE3-B08C-0D553408F07F}"/>
              </a:ext>
            </a:extLst>
          </p:cNvPr>
          <p:cNvSpPr>
            <a:spLocks noGrp="1" noChangeArrowheads="1"/>
          </p:cNvSpPr>
          <p:nvPr>
            <p:ph type="title"/>
          </p:nvPr>
        </p:nvSpPr>
        <p:spPr>
          <a:xfrm>
            <a:off x="648930" y="629266"/>
            <a:ext cx="9252154" cy="1223983"/>
          </a:xfrm>
        </p:spPr>
        <p:txBody>
          <a:bodyPr>
            <a:normAutofit/>
          </a:bodyPr>
          <a:lstStyle/>
          <a:p>
            <a:pPr eaLnBrk="1" hangingPunct="1"/>
            <a:r>
              <a:rPr lang="en-US" altLang="en-US" b="1">
                <a:latin typeface="Arial" panose="020B0604020202020204" pitchFamily="34" charset="0"/>
              </a:rPr>
              <a:t>Interaction of Glands</a:t>
            </a:r>
          </a:p>
        </p:txBody>
      </p:sp>
      <p:sp>
        <p:nvSpPr>
          <p:cNvPr id="10243" name="Rectangle 3">
            <a:extLst>
              <a:ext uri="{FF2B5EF4-FFF2-40B4-BE49-F238E27FC236}">
                <a16:creationId xmlns:a16="http://schemas.microsoft.com/office/drawing/2014/main" id="{DAF70588-2ACE-40A6-881C-380C72A780B0}"/>
              </a:ext>
            </a:extLst>
          </p:cNvPr>
          <p:cNvSpPr>
            <a:spLocks noGrp="1" noChangeArrowheads="1"/>
          </p:cNvSpPr>
          <p:nvPr>
            <p:ph idx="1"/>
          </p:nvPr>
        </p:nvSpPr>
        <p:spPr>
          <a:xfrm>
            <a:off x="1103311" y="2052214"/>
            <a:ext cx="4338409" cy="4196185"/>
          </a:xfrm>
        </p:spPr>
        <p:txBody>
          <a:bodyPr>
            <a:normAutofit/>
          </a:bodyPr>
          <a:lstStyle/>
          <a:p>
            <a:pPr eaLnBrk="1" hangingPunct="1">
              <a:buFontTx/>
              <a:buNone/>
            </a:pPr>
            <a:r>
              <a:rPr lang="en-US" altLang="en-US">
                <a:latin typeface="Arial" panose="020B0604020202020204" pitchFamily="34" charset="0"/>
              </a:rPr>
              <a:t>	The hypothalamus is located in the </a:t>
            </a:r>
            <a:r>
              <a:rPr lang="en-US" altLang="en-US" b="1">
                <a:latin typeface="Arial" panose="020B0604020202020204" pitchFamily="34" charset="0"/>
              </a:rPr>
              <a:t>brain </a:t>
            </a:r>
            <a:r>
              <a:rPr lang="en-US" altLang="en-US">
                <a:latin typeface="Arial" panose="020B0604020202020204" pitchFamily="34" charset="0"/>
              </a:rPr>
              <a:t>and controls the release of hormones from the </a:t>
            </a:r>
            <a:r>
              <a:rPr lang="en-US" altLang="en-US" b="1">
                <a:latin typeface="Arial" panose="020B0604020202020204" pitchFamily="34" charset="0"/>
              </a:rPr>
              <a:t>pituitary</a:t>
            </a:r>
            <a:r>
              <a:rPr lang="en-US" altLang="en-US">
                <a:latin typeface="Arial" panose="020B0604020202020204" pitchFamily="34" charset="0"/>
              </a:rPr>
              <a:t> gland. It is an important link between the endocrine and nervous systems. </a:t>
            </a:r>
          </a:p>
          <a:p>
            <a:pPr eaLnBrk="1" hangingPunct="1">
              <a:buFontTx/>
              <a:buNone/>
            </a:pPr>
            <a:endParaRPr lang="en-US" altLang="en-US">
              <a:latin typeface="Arial" panose="020B0604020202020204" pitchFamily="34" charset="0"/>
            </a:endParaRPr>
          </a:p>
        </p:txBody>
      </p:sp>
      <p:pic>
        <p:nvPicPr>
          <p:cNvPr id="10244" name="Picture 4" descr="Hypothalamus">
            <a:extLst>
              <a:ext uri="{FF2B5EF4-FFF2-40B4-BE49-F238E27FC236}">
                <a16:creationId xmlns:a16="http://schemas.microsoft.com/office/drawing/2014/main" id="{4040C06E-F10A-47FB-BAFC-B876DD930F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5581"/>
          <a:stretch/>
        </p:blipFill>
        <p:spPr bwMode="auto">
          <a:xfrm>
            <a:off x="6091916"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Rectangle 5">
            <a:extLst>
              <a:ext uri="{FF2B5EF4-FFF2-40B4-BE49-F238E27FC236}">
                <a16:creationId xmlns:a16="http://schemas.microsoft.com/office/drawing/2014/main" id="{950F35C6-018A-4F5B-8A7E-7B675F6BC486}"/>
              </a:ext>
            </a:extLst>
          </p:cNvPr>
          <p:cNvSpPr>
            <a:spLocks noChangeArrowheads="1"/>
          </p:cNvSpPr>
          <p:nvPr/>
        </p:nvSpPr>
        <p:spPr bwMode="auto">
          <a:xfrm>
            <a:off x="5715000" y="5943600"/>
            <a:ext cx="46482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spcAft>
                <a:spcPts val="600"/>
              </a:spcAft>
              <a:buFontTx/>
              <a:buNone/>
            </a:pPr>
            <a:r>
              <a:rPr lang="en-US" altLang="en-US" sz="1400">
                <a:latin typeface="Arial" panose="020B0604020202020204" pitchFamily="34" charset="0"/>
              </a:rPr>
              <a:t>http://www.biocfarm.unibo.it/aunsnc/images/3D%20Objects/Hypothalamus.gif</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A4910-5CB7-4DFD-B180-E81EEB2AEE68}"/>
              </a:ext>
            </a:extLst>
          </p:cNvPr>
          <p:cNvSpPr>
            <a:spLocks noGrp="1"/>
          </p:cNvSpPr>
          <p:nvPr>
            <p:ph type="title"/>
          </p:nvPr>
        </p:nvSpPr>
        <p:spPr/>
        <p:txBody>
          <a:bodyPr/>
          <a:lstStyle/>
          <a:p>
            <a:r>
              <a:rPr lang="en-GB" dirty="0"/>
              <a:t>Putting it all together </a:t>
            </a:r>
          </a:p>
        </p:txBody>
      </p:sp>
      <p:pic>
        <p:nvPicPr>
          <p:cNvPr id="4" name="Online Media 3" title="Overview of the Endocrine System">
            <a:hlinkClick r:id="" action="ppaction://media"/>
            <a:extLst>
              <a:ext uri="{FF2B5EF4-FFF2-40B4-BE49-F238E27FC236}">
                <a16:creationId xmlns:a16="http://schemas.microsoft.com/office/drawing/2014/main" id="{DAA7DEF3-B593-4D10-81F6-3921CF928B0E}"/>
              </a:ext>
            </a:extLst>
          </p:cNvPr>
          <p:cNvPicPr>
            <a:picLocks noGrp="1" noRot="1" noChangeAspect="1"/>
          </p:cNvPicPr>
          <p:nvPr>
            <p:ph idx="1"/>
            <a:videoFile r:link="rId1"/>
          </p:nvPr>
        </p:nvPicPr>
        <p:blipFill>
          <a:blip r:embed="rId3"/>
          <a:stretch>
            <a:fillRect/>
          </a:stretch>
        </p:blipFill>
        <p:spPr>
          <a:xfrm>
            <a:off x="1863725" y="2052638"/>
            <a:ext cx="7426325" cy="4195762"/>
          </a:xfrm>
          <a:prstGeom prst="rect">
            <a:avLst/>
          </a:prstGeom>
        </p:spPr>
      </p:pic>
    </p:spTree>
    <p:extLst>
      <p:ext uri="{BB962C8B-B14F-4D97-AF65-F5344CB8AC3E}">
        <p14:creationId xmlns:p14="http://schemas.microsoft.com/office/powerpoint/2010/main" val="152068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295" name="Rectangle 3">
            <a:extLst>
              <a:ext uri="{FF2B5EF4-FFF2-40B4-BE49-F238E27FC236}">
                <a16:creationId xmlns:a16="http://schemas.microsoft.com/office/drawing/2014/main" id="{060E597A-71D8-41C5-A273-1B5602B954CF}"/>
              </a:ext>
            </a:extLst>
          </p:cNvPr>
          <p:cNvGraphicFramePr>
            <a:graphicFrameLocks noGrp="1"/>
          </p:cNvGraphicFramePr>
          <p:nvPr>
            <p:ph idx="1"/>
          </p:nvPr>
        </p:nvGraphicFramePr>
        <p:xfrm>
          <a:off x="1752600" y="1524000"/>
          <a:ext cx="5486400"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291" name="WordArt 4">
            <a:extLst>
              <a:ext uri="{FF2B5EF4-FFF2-40B4-BE49-F238E27FC236}">
                <a16:creationId xmlns:a16="http://schemas.microsoft.com/office/drawing/2014/main" id="{386A43B9-7075-4EEF-A435-4AFFCCC899BC}"/>
              </a:ext>
            </a:extLst>
          </p:cNvPr>
          <p:cNvSpPr>
            <a:spLocks noChangeArrowheads="1" noChangeShapeType="1" noTextEdit="1"/>
          </p:cNvSpPr>
          <p:nvPr/>
        </p:nvSpPr>
        <p:spPr bwMode="auto">
          <a:xfrm>
            <a:off x="2514600" y="533400"/>
            <a:ext cx="7391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The Nervous System</a:t>
            </a:r>
          </a:p>
        </p:txBody>
      </p:sp>
      <p:pic>
        <p:nvPicPr>
          <p:cNvPr id="9222" name="Picture 6" descr="Pain_animated">
            <a:extLst>
              <a:ext uri="{FF2B5EF4-FFF2-40B4-BE49-F238E27FC236}">
                <a16:creationId xmlns:a16="http://schemas.microsoft.com/office/drawing/2014/main" id="{041EF125-AA5F-415E-9F75-381D5DC74141}"/>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7772400" y="3352800"/>
            <a:ext cx="2286000" cy="2217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 Box 7">
            <a:extLst>
              <a:ext uri="{FF2B5EF4-FFF2-40B4-BE49-F238E27FC236}">
                <a16:creationId xmlns:a16="http://schemas.microsoft.com/office/drawing/2014/main" id="{874FB5CC-BA85-4327-9CDC-79B3BBCE28CB}"/>
              </a:ext>
            </a:extLst>
          </p:cNvPr>
          <p:cNvSpPr txBox="1">
            <a:spLocks noChangeArrowheads="1"/>
          </p:cNvSpPr>
          <p:nvPr/>
        </p:nvSpPr>
        <p:spPr bwMode="auto">
          <a:xfrm>
            <a:off x="7086601" y="5715000"/>
            <a:ext cx="3787775"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50000"/>
              </a:spcBef>
              <a:buFontTx/>
              <a:buNone/>
            </a:pPr>
            <a:r>
              <a:rPr lang="en-US" altLang="en-US" sz="2800">
                <a:solidFill>
                  <a:schemeClr val="hlink"/>
                </a:solidFill>
                <a:latin typeface="Arial" panose="020B0604020202020204" pitchFamily="34" charset="0"/>
              </a:rPr>
              <a:t>Our nervous system allows us to feel pain.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9222"/>
                                        </p:tgtEl>
                                        <p:attrNameLst>
                                          <p:attrName>style.visibility</p:attrName>
                                        </p:attrNameLst>
                                      </p:cBhvr>
                                      <p:to>
                                        <p:strVal val="visible"/>
                                      </p:to>
                                    </p:set>
                                    <p:anim calcmode="lin" valueType="num">
                                      <p:cBhvr>
                                        <p:cTn id="7" dur="500" fill="hold"/>
                                        <p:tgtEl>
                                          <p:spTgt spid="9222"/>
                                        </p:tgtEl>
                                        <p:attrNameLst>
                                          <p:attrName>ppt_w</p:attrName>
                                        </p:attrNameLst>
                                      </p:cBhvr>
                                      <p:tavLst>
                                        <p:tav tm="0">
                                          <p:val>
                                            <p:fltVal val="0"/>
                                          </p:val>
                                        </p:tav>
                                        <p:tav tm="100000">
                                          <p:val>
                                            <p:strVal val="#ppt_w"/>
                                          </p:val>
                                        </p:tav>
                                      </p:tavLst>
                                    </p:anim>
                                    <p:anim calcmode="lin" valueType="num">
                                      <p:cBhvr>
                                        <p:cTn id="8" dur="500" fill="hold"/>
                                        <p:tgtEl>
                                          <p:spTgt spid="9222"/>
                                        </p:tgtEl>
                                        <p:attrNameLst>
                                          <p:attrName>ppt_h</p:attrName>
                                        </p:attrNameLst>
                                      </p:cBhvr>
                                      <p:tavLst>
                                        <p:tav tm="0">
                                          <p:val>
                                            <p:fltVal val="0"/>
                                          </p:val>
                                        </p:tav>
                                        <p:tav tm="100000">
                                          <p:val>
                                            <p:strVal val="#ppt_h"/>
                                          </p:val>
                                        </p:tav>
                                      </p:tavLst>
                                    </p:anim>
                                    <p:animEffect transition="in" filter="fade">
                                      <p:cBhvr>
                                        <p:cTn id="9" dur="500"/>
                                        <p:tgtEl>
                                          <p:spTgt spid="9222"/>
                                        </p:tgtEl>
                                      </p:cBhvr>
                                    </p:animEffect>
                                  </p:childTnLst>
                                </p:cTn>
                              </p:par>
                            </p:childTnLst>
                          </p:cTn>
                        </p:par>
                        <p:par>
                          <p:cTn id="10" fill="hold" nodeType="afterGroup">
                            <p:stCondLst>
                              <p:cond delay="500"/>
                            </p:stCondLst>
                            <p:childTnLst>
                              <p:par>
                                <p:cTn id="11" presetID="1" presetClass="entr" presetSubtype="0" fill="hold" grpId="0" nodeType="afterEffect">
                                  <p:stCondLst>
                                    <p:cond delay="0"/>
                                  </p:stCondLst>
                                  <p:childTnLst>
                                    <p:set>
                                      <p:cBhvr>
                                        <p:cTn id="12" dur="1" fill="hold">
                                          <p:stCondLst>
                                            <p:cond delay="499"/>
                                          </p:stCondLst>
                                        </p:cTn>
                                        <p:tgtEl>
                                          <p:spTgt spid="92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3" grpId="0"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B3863-783C-4E69-9D9B-6B3272B9D9B7}"/>
              </a:ext>
            </a:extLst>
          </p:cNvPr>
          <p:cNvSpPr>
            <a:spLocks noGrp="1"/>
          </p:cNvSpPr>
          <p:nvPr>
            <p:ph type="title"/>
          </p:nvPr>
        </p:nvSpPr>
        <p:spPr>
          <a:xfrm>
            <a:off x="6400800" y="499533"/>
            <a:ext cx="5142271" cy="1658198"/>
          </a:xfrm>
        </p:spPr>
        <p:txBody>
          <a:bodyPr>
            <a:normAutofit/>
          </a:bodyPr>
          <a:lstStyle/>
          <a:p>
            <a:r>
              <a:rPr lang="en-GB" dirty="0"/>
              <a:t>The nervous system </a:t>
            </a:r>
          </a:p>
        </p:txBody>
      </p:sp>
      <p:pic>
        <p:nvPicPr>
          <p:cNvPr id="7" name="Graphic 6" descr="Brain">
            <a:extLst>
              <a:ext uri="{FF2B5EF4-FFF2-40B4-BE49-F238E27FC236}">
                <a16:creationId xmlns:a16="http://schemas.microsoft.com/office/drawing/2014/main" id="{908D773F-A5C8-4468-A217-0F3B1BBA40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5132" y="645106"/>
            <a:ext cx="5247747" cy="5247747"/>
          </a:xfrm>
          <a:prstGeom prst="rect">
            <a:avLst/>
          </a:prstGeom>
        </p:spPr>
      </p:pic>
      <p:sp>
        <p:nvSpPr>
          <p:cNvPr id="3" name="Content Placeholder 2">
            <a:extLst>
              <a:ext uri="{FF2B5EF4-FFF2-40B4-BE49-F238E27FC236}">
                <a16:creationId xmlns:a16="http://schemas.microsoft.com/office/drawing/2014/main" id="{4478A938-B8C2-4623-85A7-C03E8929E4FE}"/>
              </a:ext>
            </a:extLst>
          </p:cNvPr>
          <p:cNvSpPr>
            <a:spLocks noGrp="1"/>
          </p:cNvSpPr>
          <p:nvPr>
            <p:ph idx="1"/>
          </p:nvPr>
        </p:nvSpPr>
        <p:spPr>
          <a:xfrm>
            <a:off x="6400800" y="2011680"/>
            <a:ext cx="5142271" cy="3864732"/>
          </a:xfrm>
        </p:spPr>
        <p:txBody>
          <a:bodyPr>
            <a:normAutofit fontScale="92500" lnSpcReduction="20000"/>
          </a:bodyPr>
          <a:lstStyle/>
          <a:p>
            <a:r>
              <a:rPr lang="en-US" b="0" i="0" dirty="0">
                <a:effectLst/>
                <a:latin typeface="Roboto"/>
              </a:rPr>
              <a:t>The nervous system has two main parts: The central nervous system is made up of the </a:t>
            </a:r>
            <a:r>
              <a:rPr lang="en-US" b="1" i="0" dirty="0">
                <a:effectLst/>
                <a:latin typeface="Roboto"/>
              </a:rPr>
              <a:t>brain and spinal cord</a:t>
            </a:r>
            <a:r>
              <a:rPr lang="en-US" b="0" i="0" dirty="0">
                <a:effectLst/>
                <a:latin typeface="Roboto"/>
              </a:rPr>
              <a:t>. The peripheral nervous system is made up of nerves that branch off from the spinal cord and extend to all parts of the body. The nervous system transmits signals between the brain and the rest of the body, including internal organs.</a:t>
            </a:r>
            <a:endParaRPr lang="en-GB" dirty="0"/>
          </a:p>
        </p:txBody>
      </p:sp>
    </p:spTree>
    <p:extLst>
      <p:ext uri="{BB962C8B-B14F-4D97-AF65-F5344CB8AC3E}">
        <p14:creationId xmlns:p14="http://schemas.microsoft.com/office/powerpoint/2010/main" val="407645052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7">
            <a:extLst>
              <a:ext uri="{FF2B5EF4-FFF2-40B4-BE49-F238E27FC236}">
                <a16:creationId xmlns:a16="http://schemas.microsoft.com/office/drawing/2014/main" id="{17AA655C-31F2-404F-84C8-0F55A247A361}"/>
              </a:ext>
            </a:extLst>
          </p:cNvPr>
          <p:cNvSpPr txBox="1">
            <a:spLocks noChangeArrowheads="1"/>
          </p:cNvSpPr>
          <p:nvPr/>
        </p:nvSpPr>
        <p:spPr bwMode="auto">
          <a:xfrm>
            <a:off x="4195764" y="4302125"/>
            <a:ext cx="1311275" cy="939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900">
                <a:latin typeface="Arial" panose="020B0604020202020204" pitchFamily="34" charset="0"/>
              </a:rPr>
              <a:t>cell</a:t>
            </a:r>
          </a:p>
          <a:p>
            <a:pPr eaLnBrk="1" hangingPunct="1">
              <a:spcBef>
                <a:spcPct val="0"/>
              </a:spcBef>
              <a:buFontTx/>
              <a:buNone/>
            </a:pPr>
            <a:r>
              <a:rPr lang="en-US" altLang="en-US" sz="900">
                <a:latin typeface="Arial" panose="020B0604020202020204" pitchFamily="34" charset="0"/>
              </a:rPr>
              <a:t>body</a:t>
            </a:r>
            <a:endParaRPr lang="en-US" altLang="en-US" sz="3600">
              <a:latin typeface="Comic Sans MS" panose="030F0702030302020204" pitchFamily="66" charset="0"/>
            </a:endParaRPr>
          </a:p>
        </p:txBody>
      </p:sp>
      <p:sp>
        <p:nvSpPr>
          <p:cNvPr id="16403" name="WordArt 19">
            <a:extLst>
              <a:ext uri="{FF2B5EF4-FFF2-40B4-BE49-F238E27FC236}">
                <a16:creationId xmlns:a16="http://schemas.microsoft.com/office/drawing/2014/main" id="{398A9D45-D13D-4E70-89FD-717165982AEF}"/>
              </a:ext>
            </a:extLst>
          </p:cNvPr>
          <p:cNvSpPr>
            <a:spLocks noChangeArrowheads="1" noChangeShapeType="1" noTextEdit="1"/>
          </p:cNvSpPr>
          <p:nvPr/>
        </p:nvSpPr>
        <p:spPr bwMode="auto">
          <a:xfrm>
            <a:off x="1828800" y="304800"/>
            <a:ext cx="85344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kern="10">
                <a:ln w="9525">
                  <a:round/>
                  <a:headEnd/>
                  <a:tailEnd/>
                </a:ln>
                <a:gradFill rotWithShape="1">
                  <a:gsLst>
                    <a:gs pos="0">
                      <a:srgbClr val="CC99FF"/>
                    </a:gs>
                    <a:gs pos="100000">
                      <a:srgbClr val="00FFFF"/>
                    </a:gs>
                  </a:gsLst>
                  <a:lin ang="5400000" scaled="1"/>
                </a:gradFill>
                <a:latin typeface="Arial Black" panose="020B0A04020102020204" pitchFamily="34" charset="0"/>
              </a:rPr>
              <a:t>Impulse in a Neuron</a:t>
            </a:r>
          </a:p>
        </p:txBody>
      </p:sp>
      <p:grpSp>
        <p:nvGrpSpPr>
          <p:cNvPr id="15364" name="Group 34">
            <a:extLst>
              <a:ext uri="{FF2B5EF4-FFF2-40B4-BE49-F238E27FC236}">
                <a16:creationId xmlns:a16="http://schemas.microsoft.com/office/drawing/2014/main" id="{5825CC38-AED7-4FD1-BCAF-8E6B8682200A}"/>
              </a:ext>
            </a:extLst>
          </p:cNvPr>
          <p:cNvGrpSpPr>
            <a:grpSpLocks/>
          </p:cNvGrpSpPr>
          <p:nvPr/>
        </p:nvGrpSpPr>
        <p:grpSpPr bwMode="auto">
          <a:xfrm>
            <a:off x="1752600" y="1587500"/>
            <a:ext cx="8763000" cy="5270500"/>
            <a:chOff x="144" y="1000"/>
            <a:chExt cx="5520" cy="3320"/>
          </a:xfrm>
        </p:grpSpPr>
        <p:sp>
          <p:nvSpPr>
            <p:cNvPr id="15372" name="Rectangle 13">
              <a:extLst>
                <a:ext uri="{FF2B5EF4-FFF2-40B4-BE49-F238E27FC236}">
                  <a16:creationId xmlns:a16="http://schemas.microsoft.com/office/drawing/2014/main" id="{E047C719-5BAA-4383-9451-701BAEB23664}"/>
                </a:ext>
              </a:extLst>
            </p:cNvPr>
            <p:cNvSpPr>
              <a:spLocks noChangeArrowheads="1"/>
            </p:cNvSpPr>
            <p:nvPr/>
          </p:nvSpPr>
          <p:spPr bwMode="auto">
            <a:xfrm>
              <a:off x="144" y="1000"/>
              <a:ext cx="5520" cy="3216"/>
            </a:xfrm>
            <a:prstGeom prst="rect">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grpSp>
          <p:nvGrpSpPr>
            <p:cNvPr id="15373" name="Group 28">
              <a:extLst>
                <a:ext uri="{FF2B5EF4-FFF2-40B4-BE49-F238E27FC236}">
                  <a16:creationId xmlns:a16="http://schemas.microsoft.com/office/drawing/2014/main" id="{0150934D-A2C1-4213-9C8A-E2E6BF5EEA64}"/>
                </a:ext>
              </a:extLst>
            </p:cNvPr>
            <p:cNvGrpSpPr>
              <a:grpSpLocks/>
            </p:cNvGrpSpPr>
            <p:nvPr/>
          </p:nvGrpSpPr>
          <p:grpSpPr bwMode="auto">
            <a:xfrm>
              <a:off x="336" y="1144"/>
              <a:ext cx="5184" cy="3176"/>
              <a:chOff x="336" y="1144"/>
              <a:chExt cx="5184" cy="3176"/>
            </a:xfrm>
          </p:grpSpPr>
          <p:grpSp>
            <p:nvGrpSpPr>
              <p:cNvPr id="15374" name="Group 12">
                <a:extLst>
                  <a:ext uri="{FF2B5EF4-FFF2-40B4-BE49-F238E27FC236}">
                    <a16:creationId xmlns:a16="http://schemas.microsoft.com/office/drawing/2014/main" id="{FE7361FC-D8D8-402E-BB2A-6822A18C8A89}"/>
                  </a:ext>
                </a:extLst>
              </p:cNvPr>
              <p:cNvGrpSpPr>
                <a:grpSpLocks/>
              </p:cNvGrpSpPr>
              <p:nvPr/>
            </p:nvGrpSpPr>
            <p:grpSpPr bwMode="auto">
              <a:xfrm>
                <a:off x="336" y="1144"/>
                <a:ext cx="5184" cy="3176"/>
                <a:chOff x="329" y="1440"/>
                <a:chExt cx="5184" cy="3176"/>
              </a:xfrm>
            </p:grpSpPr>
            <p:pic>
              <p:nvPicPr>
                <p:cNvPr id="15376" name="Picture 5">
                  <a:extLst>
                    <a:ext uri="{FF2B5EF4-FFF2-40B4-BE49-F238E27FC236}">
                      <a16:creationId xmlns:a16="http://schemas.microsoft.com/office/drawing/2014/main" id="{0A795C06-31DC-4FD2-A055-44CD40EB2A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 y="1487"/>
                  <a:ext cx="5184" cy="2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77" name="Text Box 6">
                  <a:extLst>
                    <a:ext uri="{FF2B5EF4-FFF2-40B4-BE49-F238E27FC236}">
                      <a16:creationId xmlns:a16="http://schemas.microsoft.com/office/drawing/2014/main" id="{E3F9CCFB-5819-46C5-BC31-8BF9A65B91A3}"/>
                    </a:ext>
                  </a:extLst>
                </p:cNvPr>
                <p:cNvSpPr txBox="1">
                  <a:spLocks noChangeArrowheads="1"/>
                </p:cNvSpPr>
                <p:nvPr/>
              </p:nvSpPr>
              <p:spPr bwMode="auto">
                <a:xfrm>
                  <a:off x="4464" y="1488"/>
                  <a:ext cx="1008" cy="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muscle tissue</a:t>
                  </a:r>
                  <a:endParaRPr lang="en-US" altLang="en-US" sz="2800">
                    <a:latin typeface="Comic Sans MS" panose="030F0702030302020204" pitchFamily="66" charset="0"/>
                  </a:endParaRPr>
                </a:p>
              </p:txBody>
            </p:sp>
            <p:sp>
              <p:nvSpPr>
                <p:cNvPr id="15378" name="Text Box 8">
                  <a:extLst>
                    <a:ext uri="{FF2B5EF4-FFF2-40B4-BE49-F238E27FC236}">
                      <a16:creationId xmlns:a16="http://schemas.microsoft.com/office/drawing/2014/main" id="{42D63EFE-9367-42A4-85C7-99B9BD8B6573}"/>
                    </a:ext>
                  </a:extLst>
                </p:cNvPr>
                <p:cNvSpPr txBox="1">
                  <a:spLocks noChangeArrowheads="1"/>
                </p:cNvSpPr>
                <p:nvPr/>
              </p:nvSpPr>
              <p:spPr bwMode="auto">
                <a:xfrm>
                  <a:off x="336" y="3552"/>
                  <a:ext cx="2700" cy="35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b="1">
                      <a:latin typeface="Arial" panose="020B0604020202020204" pitchFamily="34" charset="0"/>
                    </a:rPr>
                    <a:t>TYPICAL MOTOR NEURON</a:t>
                  </a:r>
                  <a:endParaRPr lang="en-US" altLang="en-US">
                    <a:latin typeface="Comic Sans MS" panose="030F0702030302020204" pitchFamily="66" charset="0"/>
                  </a:endParaRPr>
                </a:p>
              </p:txBody>
            </p:sp>
            <p:sp>
              <p:nvSpPr>
                <p:cNvPr id="15379" name="Text Box 9">
                  <a:extLst>
                    <a:ext uri="{FF2B5EF4-FFF2-40B4-BE49-F238E27FC236}">
                      <a16:creationId xmlns:a16="http://schemas.microsoft.com/office/drawing/2014/main" id="{CA3D2BA8-6422-4306-8C5E-4C92F4EE539C}"/>
                    </a:ext>
                  </a:extLst>
                </p:cNvPr>
                <p:cNvSpPr txBox="1">
                  <a:spLocks noChangeArrowheads="1"/>
                </p:cNvSpPr>
                <p:nvPr/>
              </p:nvSpPr>
              <p:spPr bwMode="auto">
                <a:xfrm>
                  <a:off x="3168" y="1728"/>
                  <a:ext cx="826"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Axon</a:t>
                  </a:r>
                  <a:endParaRPr lang="en-US" altLang="en-US" sz="2800">
                    <a:latin typeface="Comic Sans MS" panose="030F0702030302020204" pitchFamily="66" charset="0"/>
                  </a:endParaRPr>
                </a:p>
              </p:txBody>
            </p:sp>
            <p:sp>
              <p:nvSpPr>
                <p:cNvPr id="15380" name="Text Box 10">
                  <a:extLst>
                    <a:ext uri="{FF2B5EF4-FFF2-40B4-BE49-F238E27FC236}">
                      <a16:creationId xmlns:a16="http://schemas.microsoft.com/office/drawing/2014/main" id="{351836AA-CCD5-4D08-BBC8-6EE31B8D0A5C}"/>
                    </a:ext>
                  </a:extLst>
                </p:cNvPr>
                <p:cNvSpPr txBox="1">
                  <a:spLocks noChangeArrowheads="1"/>
                </p:cNvSpPr>
                <p:nvPr/>
              </p:nvSpPr>
              <p:spPr bwMode="auto">
                <a:xfrm>
                  <a:off x="2352" y="1440"/>
                  <a:ext cx="965"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dendrite</a:t>
                  </a:r>
                  <a:endParaRPr lang="en-US" altLang="en-US" sz="2800">
                    <a:latin typeface="Comic Sans MS" panose="030F0702030302020204" pitchFamily="66" charset="0"/>
                  </a:endParaRPr>
                </a:p>
              </p:txBody>
            </p:sp>
            <p:sp>
              <p:nvSpPr>
                <p:cNvPr id="15381" name="Text Box 11">
                  <a:extLst>
                    <a:ext uri="{FF2B5EF4-FFF2-40B4-BE49-F238E27FC236}">
                      <a16:creationId xmlns:a16="http://schemas.microsoft.com/office/drawing/2014/main" id="{C14094B5-A88B-48EC-942E-91EABB274A9E}"/>
                    </a:ext>
                  </a:extLst>
                </p:cNvPr>
                <p:cNvSpPr txBox="1">
                  <a:spLocks noChangeArrowheads="1"/>
                </p:cNvSpPr>
                <p:nvPr/>
              </p:nvSpPr>
              <p:spPr bwMode="auto">
                <a:xfrm>
                  <a:off x="3072" y="4024"/>
                  <a:ext cx="1021" cy="5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800">
                      <a:latin typeface="Arial" panose="020B0604020202020204" pitchFamily="34" charset="0"/>
                    </a:rPr>
                    <a:t>synapse</a:t>
                  </a:r>
                  <a:endParaRPr lang="en-US" altLang="en-US" sz="2800">
                    <a:latin typeface="Comic Sans MS" panose="030F0702030302020204" pitchFamily="66" charset="0"/>
                  </a:endParaRPr>
                </a:p>
              </p:txBody>
            </p:sp>
          </p:grpSp>
          <p:sp>
            <p:nvSpPr>
              <p:cNvPr id="15375" name="Text Box 27">
                <a:extLst>
                  <a:ext uri="{FF2B5EF4-FFF2-40B4-BE49-F238E27FC236}">
                    <a16:creationId xmlns:a16="http://schemas.microsoft.com/office/drawing/2014/main" id="{5DD55C22-A89D-4278-B6C9-6499F2ADD8F6}"/>
                  </a:ext>
                </a:extLst>
              </p:cNvPr>
              <p:cNvSpPr txBox="1">
                <a:spLocks noChangeArrowheads="1"/>
              </p:cNvSpPr>
              <p:nvPr/>
            </p:nvSpPr>
            <p:spPr bwMode="auto">
              <a:xfrm>
                <a:off x="1776" y="2640"/>
                <a:ext cx="1104"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800">
                    <a:latin typeface="Arial" panose="020B0604020202020204" pitchFamily="34" charset="0"/>
                  </a:rPr>
                  <a:t>cell body</a:t>
                </a:r>
              </a:p>
            </p:txBody>
          </p:sp>
        </p:grpSp>
      </p:grpSp>
      <p:sp>
        <p:nvSpPr>
          <p:cNvPr id="16413" name="AutoShape 29">
            <a:extLst>
              <a:ext uri="{FF2B5EF4-FFF2-40B4-BE49-F238E27FC236}">
                <a16:creationId xmlns:a16="http://schemas.microsoft.com/office/drawing/2014/main" id="{ECEB10A5-F435-4136-93F9-931A727E889E}"/>
              </a:ext>
            </a:extLst>
          </p:cNvPr>
          <p:cNvSpPr>
            <a:spLocks noChangeArrowheads="1"/>
          </p:cNvSpPr>
          <p:nvPr/>
        </p:nvSpPr>
        <p:spPr bwMode="auto">
          <a:xfrm rot="1196543">
            <a:off x="1905000" y="2209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4" name="AutoShape 30">
            <a:extLst>
              <a:ext uri="{FF2B5EF4-FFF2-40B4-BE49-F238E27FC236}">
                <a16:creationId xmlns:a16="http://schemas.microsoft.com/office/drawing/2014/main" id="{8D33EBE7-DA30-4D69-9974-663F93D7F142}"/>
              </a:ext>
            </a:extLst>
          </p:cNvPr>
          <p:cNvSpPr>
            <a:spLocks noChangeArrowheads="1"/>
          </p:cNvSpPr>
          <p:nvPr/>
        </p:nvSpPr>
        <p:spPr bwMode="auto">
          <a:xfrm rot="19507480">
            <a:off x="1905000" y="3429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5" name="AutoShape 31">
            <a:extLst>
              <a:ext uri="{FF2B5EF4-FFF2-40B4-BE49-F238E27FC236}">
                <a16:creationId xmlns:a16="http://schemas.microsoft.com/office/drawing/2014/main" id="{3190C427-5D91-4F9A-AF82-162E8C8649FE}"/>
              </a:ext>
            </a:extLst>
          </p:cNvPr>
          <p:cNvSpPr>
            <a:spLocks noChangeArrowheads="1"/>
          </p:cNvSpPr>
          <p:nvPr/>
        </p:nvSpPr>
        <p:spPr bwMode="auto">
          <a:xfrm rot="925330">
            <a:off x="2667000" y="1752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6" name="AutoShape 32">
            <a:extLst>
              <a:ext uri="{FF2B5EF4-FFF2-40B4-BE49-F238E27FC236}">
                <a16:creationId xmlns:a16="http://schemas.microsoft.com/office/drawing/2014/main" id="{B61BCA02-6C2B-419D-94CC-574B53D1DBFA}"/>
              </a:ext>
            </a:extLst>
          </p:cNvPr>
          <p:cNvSpPr>
            <a:spLocks noChangeArrowheads="1"/>
          </p:cNvSpPr>
          <p:nvPr/>
        </p:nvSpPr>
        <p:spPr bwMode="auto">
          <a:xfrm rot="17832241">
            <a:off x="2476500" y="40005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7" name="AutoShape 33">
            <a:extLst>
              <a:ext uri="{FF2B5EF4-FFF2-40B4-BE49-F238E27FC236}">
                <a16:creationId xmlns:a16="http://schemas.microsoft.com/office/drawing/2014/main" id="{7262136B-A810-4B82-AC74-1381B39CF443}"/>
              </a:ext>
            </a:extLst>
          </p:cNvPr>
          <p:cNvSpPr>
            <a:spLocks noChangeArrowheads="1"/>
          </p:cNvSpPr>
          <p:nvPr/>
        </p:nvSpPr>
        <p:spPr bwMode="auto">
          <a:xfrm rot="1926376">
            <a:off x="3657600" y="18288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19" name="AutoShape 35">
            <a:extLst>
              <a:ext uri="{FF2B5EF4-FFF2-40B4-BE49-F238E27FC236}">
                <a16:creationId xmlns:a16="http://schemas.microsoft.com/office/drawing/2014/main" id="{261F8A21-52C4-4F18-96B6-E2740AF065F7}"/>
              </a:ext>
            </a:extLst>
          </p:cNvPr>
          <p:cNvSpPr>
            <a:spLocks noChangeArrowheads="1"/>
          </p:cNvSpPr>
          <p:nvPr/>
        </p:nvSpPr>
        <p:spPr bwMode="auto">
          <a:xfrm rot="13037704">
            <a:off x="3733800" y="41910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421" name="AutoShape 37">
            <a:extLst>
              <a:ext uri="{FF2B5EF4-FFF2-40B4-BE49-F238E27FC236}">
                <a16:creationId xmlns:a16="http://schemas.microsoft.com/office/drawing/2014/main" id="{562C58B9-FC5C-4FF8-A428-123741FE07C2}"/>
              </a:ext>
            </a:extLst>
          </p:cNvPr>
          <p:cNvSpPr>
            <a:spLocks noChangeArrowheads="1"/>
          </p:cNvSpPr>
          <p:nvPr/>
        </p:nvSpPr>
        <p:spPr bwMode="auto">
          <a:xfrm rot="21037214">
            <a:off x="3048000" y="2895600"/>
            <a:ext cx="1066800" cy="6096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0" fill="hold" nodeType="clickEffect">
                                  <p:stCondLst>
                                    <p:cond delay="0"/>
                                  </p:stCondLst>
                                  <p:childTnLst>
                                    <p:set>
                                      <p:cBhvr>
                                        <p:cTn id="6" dur="1" fill="hold">
                                          <p:stCondLst>
                                            <p:cond delay="0"/>
                                          </p:stCondLst>
                                        </p:cTn>
                                        <p:tgtEl>
                                          <p:spTgt spid="16403"/>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16413"/>
                                        </p:tgtEl>
                                        <p:attrNameLst>
                                          <p:attrName>style.visibility</p:attrName>
                                        </p:attrNameLst>
                                      </p:cBhvr>
                                      <p:to>
                                        <p:strVal val="visible"/>
                                      </p:to>
                                    </p:set>
                                  </p:childTnLst>
                                </p:cTn>
                              </p:par>
                              <p:par>
                                <p:cTn id="10" presetID="1" presetClass="entr" presetSubtype="0" fill="hold" grpId="0" nodeType="withEffect">
                                  <p:stCondLst>
                                    <p:cond delay="0"/>
                                  </p:stCondLst>
                                  <p:childTnLst>
                                    <p:set>
                                      <p:cBhvr>
                                        <p:cTn id="11" dur="1" fill="hold">
                                          <p:stCondLst>
                                            <p:cond delay="0"/>
                                          </p:stCondLst>
                                        </p:cTn>
                                        <p:tgtEl>
                                          <p:spTgt spid="16415"/>
                                        </p:tgtEl>
                                        <p:attrNameLst>
                                          <p:attrName>style.visibility</p:attrName>
                                        </p:attrNameLst>
                                      </p:cBhvr>
                                      <p:to>
                                        <p:strVal val="visible"/>
                                      </p:to>
                                    </p:set>
                                  </p:childTnLst>
                                </p:cTn>
                              </p:par>
                              <p:par>
                                <p:cTn id="12" presetID="1" presetClass="entr" presetSubtype="0" fill="hold" grpId="0" nodeType="withEffect">
                                  <p:stCondLst>
                                    <p:cond delay="0"/>
                                  </p:stCondLst>
                                  <p:childTnLst>
                                    <p:set>
                                      <p:cBhvr>
                                        <p:cTn id="13" dur="1" fill="hold">
                                          <p:stCondLst>
                                            <p:cond delay="0"/>
                                          </p:stCondLst>
                                        </p:cTn>
                                        <p:tgtEl>
                                          <p:spTgt spid="16417"/>
                                        </p:tgtEl>
                                        <p:attrNameLst>
                                          <p:attrName>style.visibility</p:attrName>
                                        </p:attrNameLst>
                                      </p:cBhvr>
                                      <p:to>
                                        <p:strVal val="visible"/>
                                      </p:to>
                                    </p:set>
                                  </p:childTnLst>
                                </p:cTn>
                              </p:par>
                              <p:par>
                                <p:cTn id="14" presetID="1" presetClass="entr" presetSubtype="0" fill="hold" grpId="0" nodeType="withEffect">
                                  <p:stCondLst>
                                    <p:cond delay="0"/>
                                  </p:stCondLst>
                                  <p:childTnLst>
                                    <p:set>
                                      <p:cBhvr>
                                        <p:cTn id="15" dur="1" fill="hold">
                                          <p:stCondLst>
                                            <p:cond delay="0"/>
                                          </p:stCondLst>
                                        </p:cTn>
                                        <p:tgtEl>
                                          <p:spTgt spid="16419"/>
                                        </p:tgtEl>
                                        <p:attrNameLst>
                                          <p:attrName>style.visibility</p:attrName>
                                        </p:attrNameLst>
                                      </p:cBhvr>
                                      <p:to>
                                        <p:strVal val="visible"/>
                                      </p:to>
                                    </p:set>
                                  </p:childTnLst>
                                </p:cTn>
                              </p:par>
                              <p:par>
                                <p:cTn id="16" presetID="1" presetClass="entr" presetSubtype="0" fill="hold" grpId="0" nodeType="withEffect">
                                  <p:stCondLst>
                                    <p:cond delay="0"/>
                                  </p:stCondLst>
                                  <p:childTnLst>
                                    <p:set>
                                      <p:cBhvr>
                                        <p:cTn id="17" dur="1" fill="hold">
                                          <p:stCondLst>
                                            <p:cond delay="0"/>
                                          </p:stCondLst>
                                        </p:cTn>
                                        <p:tgtEl>
                                          <p:spTgt spid="1641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16414"/>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0" presetClass="path" presetSubtype="0" repeatCount="indefinite" accel="50000" decel="50000" fill="hold" grpId="1" nodeType="clickEffect">
                                  <p:stCondLst>
                                    <p:cond delay="0"/>
                                  </p:stCondLst>
                                  <p:childTnLst>
                                    <p:animMotion origin="layout" path="M 0.01267 0.03353 C 0.01215 0.05249 0.01371 0.07191 0.01111 0.09064 C 0.01111 0.09064 -0.00209 0.10821 -0.00313 0.1096 C -0.00886 0.11723 -0.01007 0.12625 -0.01424 0.13503 C -0.01667 0.14012 -0.02118 0.14451 -0.02379 0.14983 C -0.02431 0.15261 -0.025 0.15561 -0.02535 0.15839 C -0.02604 0.16255 -0.02691 0.17087 -0.02691 0.17087 " pathEditMode="relative" ptsTypes="ffffffA">
                                      <p:cBhvr>
                                        <p:cTn id="23" dur="2000" fill="hold"/>
                                        <p:tgtEl>
                                          <p:spTgt spid="16417"/>
                                        </p:tgtEl>
                                        <p:attrNameLst>
                                          <p:attrName>ppt_x</p:attrName>
                                          <p:attrName>ppt_y</p:attrName>
                                        </p:attrNameLst>
                                      </p:cBhvr>
                                    </p:animMotion>
                                  </p:childTnLst>
                                  <p:subTnLst>
                                    <p:set>
                                      <p:cBhvr override="childStyle">
                                        <p:cTn dur="1" fill="hold" display="0" masterRel="sameClick" afterEffect="1">
                                          <p:stCondLst>
                                            <p:cond evt="end" delay="0">
                                              <p:tn val="22"/>
                                            </p:cond>
                                          </p:stCondLst>
                                        </p:cTn>
                                        <p:tgtEl>
                                          <p:spTgt spid="16417"/>
                                        </p:tgtEl>
                                        <p:attrNameLst>
                                          <p:attrName>style.visibility</p:attrName>
                                        </p:attrNameLst>
                                      </p:cBhvr>
                                      <p:to>
                                        <p:strVal val="hidden"/>
                                      </p:to>
                                    </p:set>
                                  </p:subTnLst>
                                </p:cTn>
                              </p:par>
                              <p:par>
                                <p:cTn id="24" presetID="0" presetClass="path" presetSubtype="0" repeatCount="indefinite" accel="50000" decel="50000" fill="hold" grpId="1" nodeType="withEffect">
                                  <p:stCondLst>
                                    <p:cond delay="0"/>
                                  </p:stCondLst>
                                  <p:childTnLst>
                                    <p:animMotion origin="layout" path="M 0.01945 0.0319 C 0.02153 0.05179 0.02691 0.07098 0.04011 0.08277 C 0.04427 0.09133 0.04861 0.09757 0.05278 0.10589 C 0.05851 0.12878 0.05417 0.10867 0.05747 0.13988 C 0.05799 0.14566 0.05799 0.15237 0.06077 0.15676 C 0.06233 0.15953 0.06511 0.16046 0.06702 0.163 C 0.06841 0.16485 0.06875 0.16786 0.07032 0.16948 C 0.07344 0.17294 0.08056 0.17572 0.08455 0.17572 " pathEditMode="relative" ptsTypes="fffffffA">
                                      <p:cBhvr>
                                        <p:cTn id="25" dur="2000" fill="hold"/>
                                        <p:tgtEl>
                                          <p:spTgt spid="16415"/>
                                        </p:tgtEl>
                                        <p:attrNameLst>
                                          <p:attrName>ppt_x</p:attrName>
                                          <p:attrName>ppt_y</p:attrName>
                                        </p:attrNameLst>
                                      </p:cBhvr>
                                    </p:animMotion>
                                  </p:childTnLst>
                                  <p:subTnLst>
                                    <p:set>
                                      <p:cBhvr override="childStyle">
                                        <p:cTn dur="1" fill="hold" display="0" masterRel="sameClick" afterEffect="1">
                                          <p:stCondLst>
                                            <p:cond evt="end" delay="0">
                                              <p:tn val="24"/>
                                            </p:cond>
                                          </p:stCondLst>
                                        </p:cTn>
                                        <p:tgtEl>
                                          <p:spTgt spid="16415"/>
                                        </p:tgtEl>
                                        <p:attrNameLst>
                                          <p:attrName>style.visibility</p:attrName>
                                        </p:attrNameLst>
                                      </p:cBhvr>
                                      <p:to>
                                        <p:strVal val="hidden"/>
                                      </p:to>
                                    </p:set>
                                  </p:subTnLst>
                                </p:cTn>
                              </p:par>
                              <p:par>
                                <p:cTn id="26" presetID="0" presetClass="path" presetSubtype="0" repeatCount="indefinite" accel="50000" decel="50000" fill="hold" grpId="1" nodeType="withEffect">
                                  <p:stCondLst>
                                    <p:cond delay="0"/>
                                  </p:stCondLst>
                                  <p:childTnLst>
                                    <p:animMotion origin="layout" path="M 0.01701 0.0393 C 0.02188 0.04855 0.02587 0.05872 0.03299 0.06474 C 0.03767 0.07422 0.04531 0.07468 0.05191 0.08161 C 0.05608 0.08601 0.06007 0.09341 0.06476 0.09641 C 0.07552 0.10335 0.08802 0.10543 0.09965 0.10705 C 0.11615 0.11445 0.12396 0.11329 0.1441 0.11329 " pathEditMode="relative" ptsTypes="fffffA">
                                      <p:cBhvr>
                                        <p:cTn id="27" dur="2000" fill="hold"/>
                                        <p:tgtEl>
                                          <p:spTgt spid="16413"/>
                                        </p:tgtEl>
                                        <p:attrNameLst>
                                          <p:attrName>ppt_x</p:attrName>
                                          <p:attrName>ppt_y</p:attrName>
                                        </p:attrNameLst>
                                      </p:cBhvr>
                                    </p:animMotion>
                                  </p:childTnLst>
                                  <p:subTnLst>
                                    <p:set>
                                      <p:cBhvr override="childStyle">
                                        <p:cTn dur="1" fill="hold" display="0" masterRel="sameClick" afterEffect="1">
                                          <p:stCondLst>
                                            <p:cond evt="end" delay="0">
                                              <p:tn val="26"/>
                                            </p:cond>
                                          </p:stCondLst>
                                        </p:cTn>
                                        <p:tgtEl>
                                          <p:spTgt spid="16413"/>
                                        </p:tgtEl>
                                        <p:attrNameLst>
                                          <p:attrName>style.visibility</p:attrName>
                                        </p:attrNameLst>
                                      </p:cBhvr>
                                      <p:to>
                                        <p:strVal val="hidden"/>
                                      </p:to>
                                    </p:set>
                                  </p:subTnLst>
                                </p:cTn>
                              </p:par>
                              <p:par>
                                <p:cTn id="28" presetID="0" presetClass="path" presetSubtype="0" repeatCount="indefinite" accel="50000" decel="50000" fill="hold" grpId="1" nodeType="withEffect">
                                  <p:stCondLst>
                                    <p:cond delay="100"/>
                                  </p:stCondLst>
                                  <p:childTnLst>
                                    <p:animMotion origin="layout" path="M 0.03767 0.00138 C 0.0441 0.00023 0.05 0.00069 0.05521 -0.00509 C 0.06788 -0.01919 0.04531 -0.00278 0.06476 -0.01781 C 0.07448 -0.0252 0.09288 -0.02659 0.10434 -0.03029 C 0.11736 -0.04208 0.11007 -0.03815 0.12656 -0.04093 C 0.13073 -0.04948 0.13385 -0.05711 0.13924 -0.06428 " pathEditMode="relative" ptsTypes="fffffA">
                                      <p:cBhvr>
                                        <p:cTn id="29" dur="2000" fill="hold"/>
                                        <p:tgtEl>
                                          <p:spTgt spid="16414"/>
                                        </p:tgtEl>
                                        <p:attrNameLst>
                                          <p:attrName>ppt_x</p:attrName>
                                          <p:attrName>ppt_y</p:attrName>
                                        </p:attrNameLst>
                                      </p:cBhvr>
                                    </p:animMotion>
                                  </p:childTnLst>
                                  <p:subTnLst>
                                    <p:set>
                                      <p:cBhvr override="childStyle">
                                        <p:cTn dur="1" fill="hold" display="0" masterRel="sameClick" afterEffect="1">
                                          <p:stCondLst>
                                            <p:cond evt="end" delay="0">
                                              <p:tn val="28"/>
                                            </p:cond>
                                          </p:stCondLst>
                                        </p:cTn>
                                        <p:tgtEl>
                                          <p:spTgt spid="16414"/>
                                        </p:tgtEl>
                                        <p:attrNameLst>
                                          <p:attrName>style.visibility</p:attrName>
                                        </p:attrNameLst>
                                      </p:cBhvr>
                                      <p:to>
                                        <p:strVal val="hidden"/>
                                      </p:to>
                                    </p:set>
                                  </p:subTnLst>
                                </p:cTn>
                              </p:par>
                              <p:par>
                                <p:cTn id="30" presetID="0" presetClass="path" presetSubtype="0" repeatCount="indefinite" accel="50000" decel="50000" fill="hold" grpId="1" nodeType="withEffect">
                                  <p:stCondLst>
                                    <p:cond delay="0"/>
                                  </p:stCondLst>
                                  <p:childTnLst>
                                    <p:animMotion origin="layout" path="M 0.0276 -0.02265 C 0.03264 -0.02959 0.03681 -0.03306 0.0434 -0.03745 C 0.04549 -0.05456 0.04392 -0.04601 0.04826 -0.06289 C 0.04896 -0.0652 0.05156 -0.06543 0.05295 -0.06705 C 0.05469 -0.0689 0.05642 -0.07098 0.05781 -0.07352 C 0.0691 -0.09433 0.05243 -0.07005 0.06563 -0.08832 C 0.06892 -0.10104 0.07118 -0.11491 0.07674 -0.12624 C 0.07847 -0.13341 0.07656 -0.13271 0.08003 -0.13271 " pathEditMode="relative" ptsTypes="fffffffA">
                                      <p:cBhvr>
                                        <p:cTn id="31" dur="2000" fill="hold"/>
                                        <p:tgtEl>
                                          <p:spTgt spid="16416"/>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16416"/>
                                        </p:tgtEl>
                                        <p:attrNameLst>
                                          <p:attrName>style.visibility</p:attrName>
                                        </p:attrNameLst>
                                      </p:cBhvr>
                                      <p:to>
                                        <p:strVal val="hidden"/>
                                      </p:to>
                                    </p:set>
                                  </p:subTnLst>
                                </p:cTn>
                              </p:par>
                              <p:par>
                                <p:cTn id="32" presetID="0" presetClass="path" presetSubtype="0" repeatCount="indefinite" accel="50000" decel="50000" fill="hold" grpId="1" nodeType="withEffect">
                                  <p:stCondLst>
                                    <p:cond delay="0"/>
                                  </p:stCondLst>
                                  <p:childTnLst>
                                    <p:animMotion origin="layout" path="M -0.01476 -0.04624 C -0.0158 -0.0511 -0.01615 -0.05642 -0.01788 -0.06104 C -0.02726 -0.08601 -0.01892 -0.04763 -0.02413 -0.07584 C -0.02535 -0.0911 -0.02604 -0.12301 -0.03212 -0.13503 C -0.0349 -0.15353 -0.04028 -0.15514 -0.04635 -0.17087 C -0.04983 -0.18012 -0.04722 -0.17942 -0.05122 -0.17942 " pathEditMode="relative" rAng="0" ptsTypes="fffffA">
                                      <p:cBhvr>
                                        <p:cTn id="33" dur="2000" fill="hold"/>
                                        <p:tgtEl>
                                          <p:spTgt spid="16419"/>
                                        </p:tgtEl>
                                        <p:attrNameLst>
                                          <p:attrName>ppt_x</p:attrName>
                                          <p:attrName>ppt_y</p:attrName>
                                        </p:attrNameLst>
                                      </p:cBhvr>
                                      <p:rCtr x="0" y="0"/>
                                    </p:animMotion>
                                  </p:childTnLst>
                                  <p:subTnLst>
                                    <p:set>
                                      <p:cBhvr override="childStyle">
                                        <p:cTn dur="1" fill="hold" display="0" masterRel="sameClick" afterEffect="1">
                                          <p:stCondLst>
                                            <p:cond evt="end" delay="0">
                                              <p:tn val="32"/>
                                            </p:cond>
                                          </p:stCondLst>
                                        </p:cTn>
                                        <p:tgtEl>
                                          <p:spTgt spid="16419"/>
                                        </p:tgtEl>
                                        <p:attrNameLst>
                                          <p:attrName>style.visibility</p:attrName>
                                        </p:attrNameLst>
                                      </p:cBhvr>
                                      <p:to>
                                        <p:strVal val="hidden"/>
                                      </p:to>
                                    </p:set>
                                  </p:subTnLst>
                                </p:cTn>
                              </p:par>
                            </p:childTnLst>
                          </p:cTn>
                        </p:par>
                        <p:par>
                          <p:cTn id="34" fill="hold" nodeType="afterGroup">
                            <p:stCondLst>
                              <p:cond delay="2100"/>
                            </p:stCondLst>
                            <p:childTnLst>
                              <p:par>
                                <p:cTn id="35" presetID="1" presetClass="entr" presetSubtype="0" fill="hold" grpId="0" nodeType="afterEffect">
                                  <p:stCondLst>
                                    <p:cond delay="0"/>
                                  </p:stCondLst>
                                  <p:childTnLst>
                                    <p:set>
                                      <p:cBhvr>
                                        <p:cTn id="36" dur="1" fill="hold">
                                          <p:stCondLst>
                                            <p:cond delay="0"/>
                                          </p:stCondLst>
                                        </p:cTn>
                                        <p:tgtEl>
                                          <p:spTgt spid="16421"/>
                                        </p:tgtEl>
                                        <p:attrNameLst>
                                          <p:attrName>style.visibility</p:attrName>
                                        </p:attrNameLst>
                                      </p:cBhvr>
                                      <p:to>
                                        <p:strVal val="visible"/>
                                      </p:to>
                                    </p:set>
                                  </p:childTnLst>
                                </p:cTn>
                              </p:par>
                              <p:par>
                                <p:cTn id="37" presetID="0" presetClass="path" presetSubtype="0" repeatCount="indefinite" accel="50000" decel="50000" fill="hold" grpId="1" nodeType="withEffect">
                                  <p:stCondLst>
                                    <p:cond delay="0"/>
                                  </p:stCondLst>
                                  <p:endCondLst>
                                    <p:cond evt="onNext" delay="0">
                                      <p:tgtEl>
                                        <p:sldTgt/>
                                      </p:tgtEl>
                                    </p:cond>
                                  </p:endCondLst>
                                  <p:childTnLst>
                                    <p:animMotion origin="layout" path="M 0 -1.96532E-6 L 0.6 0.0222 " pathEditMode="relative" rAng="0" ptsTypes="AA">
                                      <p:cBhvr>
                                        <p:cTn id="38" dur="2000" fill="hold"/>
                                        <p:tgtEl>
                                          <p:spTgt spid="16421"/>
                                        </p:tgtEl>
                                        <p:attrNameLst>
                                          <p:attrName>ppt_x</p:attrName>
                                          <p:attrName>ppt_y</p:attrName>
                                        </p:attrNameLst>
                                      </p:cBhvr>
                                      <p:rCtr x="30000" y="111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413" grpId="0" animBg="1"/>
      <p:bldP spid="16413" grpId="1" animBg="1"/>
      <p:bldP spid="16414" grpId="0" animBg="1"/>
      <p:bldP spid="16414" grpId="1" animBg="1"/>
      <p:bldP spid="16415" grpId="0" animBg="1"/>
      <p:bldP spid="16415" grpId="1" animBg="1"/>
      <p:bldP spid="16416" grpId="0" animBg="1"/>
      <p:bldP spid="16416" grpId="1" animBg="1"/>
      <p:bldP spid="16417" grpId="0" animBg="1"/>
      <p:bldP spid="16417" grpId="1" animBg="1"/>
      <p:bldP spid="16419" grpId="0" animBg="1"/>
      <p:bldP spid="16419" grpId="1" animBg="1"/>
      <p:bldP spid="16421" grpId="0" animBg="1"/>
      <p:bldP spid="16421" grpId="1" animBg="1"/>
    </p:bld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9379A-9F54-4BCB-A251-BC13D63020B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Can you label a neuron</a:t>
            </a:r>
          </a:p>
        </p:txBody>
      </p:sp>
      <p:pic>
        <p:nvPicPr>
          <p:cNvPr id="5" name="Content Placeholder 4" descr="Diagram&#10;&#10;Description automatically generated">
            <a:extLst>
              <a:ext uri="{FF2B5EF4-FFF2-40B4-BE49-F238E27FC236}">
                <a16:creationId xmlns:a16="http://schemas.microsoft.com/office/drawing/2014/main" id="{5C95E6C4-F0B1-4D1C-9E97-D68A2E8DE26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58272" y="1675227"/>
            <a:ext cx="7675456" cy="4394199"/>
          </a:xfrm>
          <a:prstGeom prst="rect">
            <a:avLst/>
          </a:prstGeom>
        </p:spPr>
      </p:pic>
    </p:spTree>
    <p:extLst>
      <p:ext uri="{BB962C8B-B14F-4D97-AF65-F5344CB8AC3E}">
        <p14:creationId xmlns:p14="http://schemas.microsoft.com/office/powerpoint/2010/main" val="218710202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5">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7"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Rectangle 80">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7410" name="Rectangle 2">
            <a:extLst>
              <a:ext uri="{FF2B5EF4-FFF2-40B4-BE49-F238E27FC236}">
                <a16:creationId xmlns:a16="http://schemas.microsoft.com/office/drawing/2014/main" id="{71A420C6-F552-4E29-9CA6-2EFA51F5C628}"/>
              </a:ext>
            </a:extLst>
          </p:cNvPr>
          <p:cNvSpPr>
            <a:spLocks noGrp="1" noChangeArrowheads="1"/>
          </p:cNvSpPr>
          <p:nvPr>
            <p:ph type="title"/>
          </p:nvPr>
        </p:nvSpPr>
        <p:spPr>
          <a:xfrm>
            <a:off x="1047280" y="759805"/>
            <a:ext cx="10306520" cy="1325563"/>
          </a:xfrm>
        </p:spPr>
        <p:txBody>
          <a:bodyPr>
            <a:normAutofit/>
          </a:bodyPr>
          <a:lstStyle/>
          <a:p>
            <a:pPr eaLnBrk="1" hangingPunct="1"/>
            <a:r>
              <a:rPr lang="en-US" altLang="en-US" sz="4000">
                <a:solidFill>
                  <a:srgbClr val="FFFFFF"/>
                </a:solidFill>
                <a:latin typeface="Arial" panose="020B0604020202020204" pitchFamily="34" charset="0"/>
              </a:rPr>
              <a:t>Parts of a Neuron</a:t>
            </a:r>
          </a:p>
        </p:txBody>
      </p:sp>
      <p:sp>
        <p:nvSpPr>
          <p:cNvPr id="28675" name="Rectangle 3">
            <a:extLst>
              <a:ext uri="{FF2B5EF4-FFF2-40B4-BE49-F238E27FC236}">
                <a16:creationId xmlns:a16="http://schemas.microsoft.com/office/drawing/2014/main" id="{BEA61F42-B7DD-4A12-888A-1321ED24123D}"/>
              </a:ext>
            </a:extLst>
          </p:cNvPr>
          <p:cNvSpPr>
            <a:spLocks noGrp="1" noChangeArrowheads="1"/>
          </p:cNvSpPr>
          <p:nvPr>
            <p:ph idx="1"/>
          </p:nvPr>
        </p:nvSpPr>
        <p:spPr>
          <a:xfrm>
            <a:off x="1424904" y="2494450"/>
            <a:ext cx="4053545" cy="3563159"/>
          </a:xfrm>
        </p:spPr>
        <p:txBody>
          <a:bodyPr>
            <a:normAutofit/>
          </a:bodyPr>
          <a:lstStyle/>
          <a:p>
            <a:pPr marL="533400" indent="-533400">
              <a:spcAft>
                <a:spcPct val="50000"/>
              </a:spcAft>
              <a:buFontTx/>
              <a:buAutoNum type="arabicPeriod"/>
            </a:pPr>
            <a:r>
              <a:rPr lang="en-US" altLang="en-US" sz="2000" b="1">
                <a:latin typeface="Arial" panose="020B0604020202020204" pitchFamily="34" charset="0"/>
              </a:rPr>
              <a:t>Cell body</a:t>
            </a:r>
            <a:r>
              <a:rPr lang="en-US" altLang="en-US" sz="2000">
                <a:latin typeface="Arial" panose="020B0604020202020204" pitchFamily="34" charset="0"/>
              </a:rPr>
              <a:t>:  contains nucleus &amp; most of the cytoplasm</a:t>
            </a:r>
          </a:p>
          <a:p>
            <a:pPr marL="533400" indent="-533400">
              <a:spcAft>
                <a:spcPct val="50000"/>
              </a:spcAft>
              <a:buFontTx/>
              <a:buAutoNum type="arabicPeriod"/>
            </a:pPr>
            <a:r>
              <a:rPr lang="en-US" altLang="en-US" sz="2000" b="1">
                <a:latin typeface="Arial" panose="020B0604020202020204" pitchFamily="34" charset="0"/>
              </a:rPr>
              <a:t>Dendrites</a:t>
            </a:r>
            <a:r>
              <a:rPr lang="en-US" altLang="en-US" sz="2000">
                <a:latin typeface="Arial" panose="020B0604020202020204" pitchFamily="34" charset="0"/>
              </a:rPr>
              <a:t>:  projections that bring impulses into the neuron to the cell body.</a:t>
            </a:r>
          </a:p>
          <a:p>
            <a:pPr marL="533400" indent="-533400">
              <a:spcAft>
                <a:spcPct val="50000"/>
              </a:spcAft>
              <a:buFontTx/>
              <a:buAutoNum type="arabicPeriod"/>
            </a:pPr>
            <a:r>
              <a:rPr lang="en-US" altLang="en-US" sz="2000" b="1">
                <a:latin typeface="Arial" panose="020B0604020202020204" pitchFamily="34" charset="0"/>
              </a:rPr>
              <a:t>Axon</a:t>
            </a:r>
            <a:r>
              <a:rPr lang="en-US" altLang="en-US" sz="2000">
                <a:latin typeface="Arial" panose="020B0604020202020204" pitchFamily="34" charset="0"/>
              </a:rPr>
              <a:t>:  long projection that carries impulses away from cell body</a:t>
            </a:r>
            <a:endParaRPr lang="en-US" altLang="en-US" sz="2000"/>
          </a:p>
        </p:txBody>
      </p:sp>
      <p:pic>
        <p:nvPicPr>
          <p:cNvPr id="1026" name="Picture 2">
            <a:extLst>
              <a:ext uri="{FF2B5EF4-FFF2-40B4-BE49-F238E27FC236}">
                <a16:creationId xmlns:a16="http://schemas.microsoft.com/office/drawing/2014/main" id="{12DF4DC7-7EDB-4652-97DB-AD0A0E7B1B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7499" b="1"/>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86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animBg="1" autoUpdateAnimBg="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C9931CC-0694-4C9C-BC02-CF3CBC3E35D4}"/>
              </a:ext>
            </a:extLst>
          </p:cNvPr>
          <p:cNvSpPr>
            <a:spLocks noChangeArrowheads="1"/>
          </p:cNvSpPr>
          <p:nvPr/>
        </p:nvSpPr>
        <p:spPr bwMode="auto">
          <a:xfrm>
            <a:off x="1981200" y="2971800"/>
            <a:ext cx="8686800" cy="38862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16387" name="Picture 24">
            <a:extLst>
              <a:ext uri="{FF2B5EF4-FFF2-40B4-BE49-F238E27FC236}">
                <a16:creationId xmlns:a16="http://schemas.microsoft.com/office/drawing/2014/main" id="{89DEF44B-BF5D-4B8C-BE99-39E5E5E85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3429000"/>
            <a:ext cx="2895600" cy="2744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DEEB21EA-D5DE-4E88-A9BB-C04063A6197F}"/>
              </a:ext>
            </a:extLst>
          </p:cNvPr>
          <p:cNvSpPr>
            <a:spLocks noGrp="1" noChangeArrowheads="1"/>
          </p:cNvSpPr>
          <p:nvPr>
            <p:ph idx="4294967295"/>
          </p:nvPr>
        </p:nvSpPr>
        <p:spPr>
          <a:xfrm>
            <a:off x="0" y="381000"/>
            <a:ext cx="9739618" cy="1798378"/>
          </a:xfrm>
          <a:noFill/>
          <a:ln>
            <a:solidFill>
              <a:srgbClr val="00FFFF"/>
            </a:solidFill>
            <a:miter lim="800000"/>
            <a:headEnd/>
            <a:tailEnd/>
          </a:ln>
        </p:spPr>
        <p:txBody>
          <a:bodyPr>
            <a:normAutofit fontScale="92500"/>
          </a:bodyPr>
          <a:lstStyle/>
          <a:p>
            <a:pPr eaLnBrk="1" hangingPunct="1">
              <a:lnSpc>
                <a:spcPct val="90000"/>
              </a:lnSpc>
              <a:spcBef>
                <a:spcPct val="0"/>
              </a:spcBef>
              <a:buFontTx/>
              <a:buNone/>
            </a:pPr>
            <a:r>
              <a:rPr lang="en-US" altLang="en-US"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Because neurons never touch, chemical signalers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neurotransmitters</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must travel through the</a:t>
            </a:r>
            <a:r>
              <a:rPr lang="en-US" altLang="en-US" sz="3600" b="1" dirty="0">
                <a:solidFill>
                  <a:schemeClr val="bg1"/>
                </a:solidFill>
                <a:latin typeface="Arial" panose="020B0604020202020204" pitchFamily="34" charset="0"/>
              </a:rPr>
              <a:t> </a:t>
            </a:r>
            <a:r>
              <a:rPr lang="en-US" altLang="en-US" sz="3600" dirty="0">
                <a:solidFill>
                  <a:schemeClr val="bg1"/>
                </a:solidFill>
                <a:latin typeface="Arial" panose="020B0604020202020204" pitchFamily="34" charset="0"/>
              </a:rPr>
              <a:t>space called</a:t>
            </a:r>
            <a:r>
              <a:rPr lang="en-US" altLang="en-US" sz="3600" dirty="0">
                <a:solidFill>
                  <a:srgbClr val="7BFDFD"/>
                </a:solidFill>
                <a:latin typeface="Arial" panose="020B0604020202020204" pitchFamily="34" charset="0"/>
              </a:rPr>
              <a:t> </a:t>
            </a:r>
            <a:r>
              <a:rPr lang="en-US" altLang="en-US" sz="3600" u="sng" dirty="0">
                <a:solidFill>
                  <a:schemeClr val="tx1"/>
                </a:solidFill>
                <a:latin typeface="Arial" panose="020B0604020202020204" pitchFamily="34" charset="0"/>
              </a:rPr>
              <a:t>synapse</a:t>
            </a:r>
            <a:r>
              <a:rPr lang="en-US" altLang="en-US" sz="3600" dirty="0">
                <a:solidFill>
                  <a:srgbClr val="7BFDFD"/>
                </a:solidFill>
                <a:latin typeface="Arial" panose="020B0604020202020204" pitchFamily="34" charset="0"/>
              </a:rPr>
              <a:t> </a:t>
            </a:r>
            <a:r>
              <a:rPr lang="en-US" altLang="en-US" sz="3600" dirty="0">
                <a:solidFill>
                  <a:schemeClr val="bg1"/>
                </a:solidFill>
                <a:latin typeface="Arial" panose="020B0604020202020204" pitchFamily="34" charset="0"/>
              </a:rPr>
              <a:t>between two neurons.</a:t>
            </a:r>
          </a:p>
        </p:txBody>
      </p:sp>
      <p:pic>
        <p:nvPicPr>
          <p:cNvPr id="16389" name="Picture 4" descr="~AUT0010">
            <a:extLst>
              <a:ext uri="{FF2B5EF4-FFF2-40B4-BE49-F238E27FC236}">
                <a16:creationId xmlns:a16="http://schemas.microsoft.com/office/drawing/2014/main" id="{DB016E31-FA45-4108-8F5C-9BDF5A3A90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9691" b="7448"/>
          <a:stretch>
            <a:fillRect/>
          </a:stretch>
        </p:blipFill>
        <p:spPr bwMode="auto">
          <a:xfrm>
            <a:off x="2057400" y="2971800"/>
            <a:ext cx="2851150"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90" name="Text Box 6">
            <a:extLst>
              <a:ext uri="{FF2B5EF4-FFF2-40B4-BE49-F238E27FC236}">
                <a16:creationId xmlns:a16="http://schemas.microsoft.com/office/drawing/2014/main" id="{21ADDBC5-C573-4061-8962-13451EFF620B}"/>
              </a:ext>
            </a:extLst>
          </p:cNvPr>
          <p:cNvSpPr txBox="1">
            <a:spLocks noChangeArrowheads="1"/>
          </p:cNvSpPr>
          <p:nvPr/>
        </p:nvSpPr>
        <p:spPr bwMode="auto">
          <a:xfrm>
            <a:off x="5054265" y="2408764"/>
            <a:ext cx="4495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3600" dirty="0">
                <a:latin typeface="Comic Sans MS" panose="030F0702030302020204" pitchFamily="66" charset="0"/>
              </a:rPr>
              <a:t>Neurotransmitters</a:t>
            </a:r>
            <a:endParaRPr lang="en-US" altLang="en-US" sz="2800" dirty="0">
              <a:latin typeface="Comic Sans MS" panose="030F0702030302020204" pitchFamily="66" charset="0"/>
            </a:endParaRPr>
          </a:p>
        </p:txBody>
      </p:sp>
      <p:sp>
        <p:nvSpPr>
          <p:cNvPr id="16391" name="Rectangle 8">
            <a:extLst>
              <a:ext uri="{FF2B5EF4-FFF2-40B4-BE49-F238E27FC236}">
                <a16:creationId xmlns:a16="http://schemas.microsoft.com/office/drawing/2014/main" id="{E07DB47F-6D15-4451-AD25-18F8A8007974}"/>
              </a:ext>
            </a:extLst>
          </p:cNvPr>
          <p:cNvSpPr>
            <a:spLocks noChangeArrowheads="1"/>
          </p:cNvSpPr>
          <p:nvPr/>
        </p:nvSpPr>
        <p:spPr bwMode="auto">
          <a:xfrm>
            <a:off x="5638800" y="6019800"/>
            <a:ext cx="277018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3600">
                <a:latin typeface="Comic Sans MS" panose="030F0702030302020204" pitchFamily="66" charset="0"/>
              </a:rPr>
              <a:t>Synapse </a:t>
            </a:r>
            <a:r>
              <a:rPr lang="en-US" altLang="en-US" sz="2400">
                <a:latin typeface="Comic Sans MS" panose="030F0702030302020204" pitchFamily="66" charset="0"/>
              </a:rPr>
              <a:t>(gap)</a:t>
            </a:r>
          </a:p>
        </p:txBody>
      </p:sp>
      <p:sp>
        <p:nvSpPr>
          <p:cNvPr id="16392" name="AutoShape 10">
            <a:extLst>
              <a:ext uri="{FF2B5EF4-FFF2-40B4-BE49-F238E27FC236}">
                <a16:creationId xmlns:a16="http://schemas.microsoft.com/office/drawing/2014/main" id="{FA83C07E-AAE0-4B2D-AF45-6B03C4EDD9B2}"/>
              </a:ext>
            </a:extLst>
          </p:cNvPr>
          <p:cNvSpPr>
            <a:spLocks/>
          </p:cNvSpPr>
          <p:nvPr/>
        </p:nvSpPr>
        <p:spPr bwMode="auto">
          <a:xfrm rot="17908140">
            <a:off x="6819900" y="5753100"/>
            <a:ext cx="381000" cy="457200"/>
          </a:xfrm>
          <a:prstGeom prst="leftBrace">
            <a:avLst>
              <a:gd name="adj1" fmla="val 6139"/>
              <a:gd name="adj2" fmla="val 49208"/>
            </a:avLst>
          </a:prstGeom>
          <a:noFill/>
          <a:ln w="254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16393" name="Line 11">
            <a:extLst>
              <a:ext uri="{FF2B5EF4-FFF2-40B4-BE49-F238E27FC236}">
                <a16:creationId xmlns:a16="http://schemas.microsoft.com/office/drawing/2014/main" id="{F64BBFEE-B42B-403F-8164-F9308634A9A4}"/>
              </a:ext>
            </a:extLst>
          </p:cNvPr>
          <p:cNvSpPr>
            <a:spLocks noChangeShapeType="1"/>
          </p:cNvSpPr>
          <p:nvPr/>
        </p:nvSpPr>
        <p:spPr bwMode="auto">
          <a:xfrm flipH="1">
            <a:off x="7391400" y="3352800"/>
            <a:ext cx="1905000" cy="6096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4" name="Text Box 12">
            <a:extLst>
              <a:ext uri="{FF2B5EF4-FFF2-40B4-BE49-F238E27FC236}">
                <a16:creationId xmlns:a16="http://schemas.microsoft.com/office/drawing/2014/main" id="{2BF7543F-88AB-4BAA-9D8F-73BE588BFBF3}"/>
              </a:ext>
            </a:extLst>
          </p:cNvPr>
          <p:cNvSpPr txBox="1">
            <a:spLocks noChangeArrowheads="1"/>
          </p:cNvSpPr>
          <p:nvPr/>
        </p:nvSpPr>
        <p:spPr bwMode="auto">
          <a:xfrm>
            <a:off x="8382000" y="3733801"/>
            <a:ext cx="2057400" cy="2657475"/>
          </a:xfrm>
          <a:prstGeom prst="rect">
            <a:avLst/>
          </a:prstGeom>
          <a:noFill/>
          <a:ln w="9525">
            <a:solidFill>
              <a:schemeClr val="accent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Arial" panose="020B0604020202020204" pitchFamily="34" charset="0"/>
              </a:rPr>
              <a:t>The message is transferred when</a:t>
            </a:r>
            <a:r>
              <a:rPr lang="en-US" altLang="en-US" sz="2400">
                <a:latin typeface="Comic Sans MS" panose="030F0702030302020204" pitchFamily="66" charset="0"/>
              </a:rPr>
              <a:t> </a:t>
            </a:r>
            <a:r>
              <a:rPr lang="en-US" altLang="en-US" sz="2400" b="1" u="sng">
                <a:solidFill>
                  <a:srgbClr val="660033"/>
                </a:solidFill>
                <a:latin typeface="Comic Sans MS" panose="030F0702030302020204" pitchFamily="66" charset="0"/>
              </a:rPr>
              <a:t>RECEPTORS</a:t>
            </a:r>
            <a:r>
              <a:rPr lang="en-US" altLang="en-US" sz="2400" u="sng">
                <a:solidFill>
                  <a:srgbClr val="EAF73F"/>
                </a:solidFill>
                <a:latin typeface="Comic Sans MS" panose="030F0702030302020204" pitchFamily="66" charset="0"/>
              </a:rPr>
              <a:t> </a:t>
            </a:r>
            <a:r>
              <a:rPr lang="en-US" altLang="en-US" sz="2400">
                <a:latin typeface="Comic Sans MS" panose="030F0702030302020204" pitchFamily="66" charset="0"/>
              </a:rPr>
              <a:t>receive neurotrans-mitters.</a:t>
            </a:r>
          </a:p>
        </p:txBody>
      </p:sp>
      <p:sp>
        <p:nvSpPr>
          <p:cNvPr id="16395" name="Line 13">
            <a:extLst>
              <a:ext uri="{FF2B5EF4-FFF2-40B4-BE49-F238E27FC236}">
                <a16:creationId xmlns:a16="http://schemas.microsoft.com/office/drawing/2014/main" id="{D7A57034-6DBA-47C2-B005-741887A0EC06}"/>
              </a:ext>
            </a:extLst>
          </p:cNvPr>
          <p:cNvSpPr>
            <a:spLocks noChangeShapeType="1"/>
          </p:cNvSpPr>
          <p:nvPr/>
        </p:nvSpPr>
        <p:spPr bwMode="auto">
          <a:xfrm flipH="1" flipV="1">
            <a:off x="8001000" y="5029200"/>
            <a:ext cx="381000" cy="76200"/>
          </a:xfrm>
          <a:prstGeom prst="line">
            <a:avLst/>
          </a:prstGeom>
          <a:noFill/>
          <a:ln w="317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6" name="Rectangle 14">
            <a:extLst>
              <a:ext uri="{FF2B5EF4-FFF2-40B4-BE49-F238E27FC236}">
                <a16:creationId xmlns:a16="http://schemas.microsoft.com/office/drawing/2014/main" id="{9F805A8B-52C5-46B2-8789-D5D6A9655325}"/>
              </a:ext>
            </a:extLst>
          </p:cNvPr>
          <p:cNvSpPr>
            <a:spLocks noChangeArrowheads="1"/>
          </p:cNvSpPr>
          <p:nvPr/>
        </p:nvSpPr>
        <p:spPr bwMode="auto">
          <a:xfrm>
            <a:off x="9067800" y="2895601"/>
            <a:ext cx="1383712"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a:latin typeface="Arial" panose="020B0604020202020204" pitchFamily="34" charset="0"/>
              </a:rPr>
              <a:t>(pink</a:t>
            </a:r>
          </a:p>
          <a:p>
            <a:pPr eaLnBrk="1" hangingPunct="1">
              <a:spcBef>
                <a:spcPct val="0"/>
              </a:spcBef>
              <a:buFontTx/>
              <a:buNone/>
            </a:pPr>
            <a:r>
              <a:rPr lang="en-US" altLang="en-US" sz="2400">
                <a:latin typeface="Arial" panose="020B0604020202020204" pitchFamily="34" charset="0"/>
              </a:rPr>
              <a:t>spheres)</a:t>
            </a:r>
          </a:p>
        </p:txBody>
      </p:sp>
      <p:pic>
        <p:nvPicPr>
          <p:cNvPr id="11279" name="Picture 15">
            <a:extLst>
              <a:ext uri="{FF2B5EF4-FFF2-40B4-BE49-F238E27FC236}">
                <a16:creationId xmlns:a16="http://schemas.microsoft.com/office/drawing/2014/main" id="{73F6B297-D7AB-4274-B515-867C843661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876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0" name="Picture 16">
            <a:extLst>
              <a:ext uri="{FF2B5EF4-FFF2-40B4-BE49-F238E27FC236}">
                <a16:creationId xmlns:a16="http://schemas.microsoft.com/office/drawing/2014/main" id="{581CAF43-CCA8-4508-A2FF-5E95D94E3F8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343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1" name="Picture 17">
            <a:extLst>
              <a:ext uri="{FF2B5EF4-FFF2-40B4-BE49-F238E27FC236}">
                <a16:creationId xmlns:a16="http://schemas.microsoft.com/office/drawing/2014/main" id="{3DB08972-F734-49F8-B4C1-EE5AADD14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2" name="Picture 18">
            <a:extLst>
              <a:ext uri="{FF2B5EF4-FFF2-40B4-BE49-F238E27FC236}">
                <a16:creationId xmlns:a16="http://schemas.microsoft.com/office/drawing/2014/main" id="{BAFDF3B1-2FE6-4DF2-BB1A-7FC14541C1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1148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3" name="Picture 19">
            <a:extLst>
              <a:ext uri="{FF2B5EF4-FFF2-40B4-BE49-F238E27FC236}">
                <a16:creationId xmlns:a16="http://schemas.microsoft.com/office/drawing/2014/main" id="{ED3B22BF-2F31-40E0-84B4-17C4BB050BA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62800" y="4267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4" name="Picture 20">
            <a:extLst>
              <a:ext uri="{FF2B5EF4-FFF2-40B4-BE49-F238E27FC236}">
                <a16:creationId xmlns:a16="http://schemas.microsoft.com/office/drawing/2014/main" id="{A9494E50-8BF6-41F8-A294-0F14E5A139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40386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5" name="Picture 21">
            <a:extLst>
              <a:ext uri="{FF2B5EF4-FFF2-40B4-BE49-F238E27FC236}">
                <a16:creationId xmlns:a16="http://schemas.microsoft.com/office/drawing/2014/main" id="{775D4753-695F-4715-8E2A-D3D73ECB6F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50292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404" name="Picture 22">
            <a:extLst>
              <a:ext uri="{FF2B5EF4-FFF2-40B4-BE49-F238E27FC236}">
                <a16:creationId xmlns:a16="http://schemas.microsoft.com/office/drawing/2014/main" id="{E216C5F1-057E-4F89-AA63-E2DC63589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87" name="Picture 23">
            <a:extLst>
              <a:ext uri="{FF2B5EF4-FFF2-40B4-BE49-F238E27FC236}">
                <a16:creationId xmlns:a16="http://schemas.microsoft.com/office/drawing/2014/main" id="{8B0C462E-8409-42A9-A2D6-1E5C44C621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0" y="5105400"/>
            <a:ext cx="141288"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1292" name="Group 28">
            <a:extLst>
              <a:ext uri="{FF2B5EF4-FFF2-40B4-BE49-F238E27FC236}">
                <a16:creationId xmlns:a16="http://schemas.microsoft.com/office/drawing/2014/main" id="{23FFB3F1-DE31-4F47-B77B-846E4DEA962A}"/>
              </a:ext>
            </a:extLst>
          </p:cNvPr>
          <p:cNvGrpSpPr>
            <a:grpSpLocks/>
          </p:cNvGrpSpPr>
          <p:nvPr/>
        </p:nvGrpSpPr>
        <p:grpSpPr bwMode="auto">
          <a:xfrm>
            <a:off x="7772400" y="5715000"/>
            <a:ext cx="609600" cy="609600"/>
            <a:chOff x="3936" y="3600"/>
            <a:chExt cx="384" cy="384"/>
          </a:xfrm>
        </p:grpSpPr>
        <p:sp>
          <p:nvSpPr>
            <p:cNvPr id="16419" name="Line 25">
              <a:extLst>
                <a:ext uri="{FF2B5EF4-FFF2-40B4-BE49-F238E27FC236}">
                  <a16:creationId xmlns:a16="http://schemas.microsoft.com/office/drawing/2014/main" id="{549F02F4-82E5-41B9-808C-8D8A43EED8A4}"/>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0" name="Line 26">
              <a:extLst>
                <a:ext uri="{FF2B5EF4-FFF2-40B4-BE49-F238E27FC236}">
                  <a16:creationId xmlns:a16="http://schemas.microsoft.com/office/drawing/2014/main" id="{6E1F9DE0-FD6D-413E-B5D5-31545A8B8132}"/>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21" name="Line 27">
              <a:extLst>
                <a:ext uri="{FF2B5EF4-FFF2-40B4-BE49-F238E27FC236}">
                  <a16:creationId xmlns:a16="http://schemas.microsoft.com/office/drawing/2014/main" id="{A99038FE-E066-4F4A-92E7-8C8098CB1EB7}"/>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3" name="Group 29">
            <a:extLst>
              <a:ext uri="{FF2B5EF4-FFF2-40B4-BE49-F238E27FC236}">
                <a16:creationId xmlns:a16="http://schemas.microsoft.com/office/drawing/2014/main" id="{32A88180-EAD3-425A-B55C-A73CEC99EA7E}"/>
              </a:ext>
            </a:extLst>
          </p:cNvPr>
          <p:cNvGrpSpPr>
            <a:grpSpLocks/>
          </p:cNvGrpSpPr>
          <p:nvPr/>
        </p:nvGrpSpPr>
        <p:grpSpPr bwMode="auto">
          <a:xfrm rot="19384567">
            <a:off x="7924800" y="3962400"/>
            <a:ext cx="609600" cy="609600"/>
            <a:chOff x="3936" y="3600"/>
            <a:chExt cx="384" cy="384"/>
          </a:xfrm>
        </p:grpSpPr>
        <p:sp>
          <p:nvSpPr>
            <p:cNvPr id="16416" name="Line 30">
              <a:extLst>
                <a:ext uri="{FF2B5EF4-FFF2-40B4-BE49-F238E27FC236}">
                  <a16:creationId xmlns:a16="http://schemas.microsoft.com/office/drawing/2014/main" id="{F1312C0C-E51C-4D77-A1AE-7D39EA7EEA7B}"/>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7" name="Line 31">
              <a:extLst>
                <a:ext uri="{FF2B5EF4-FFF2-40B4-BE49-F238E27FC236}">
                  <a16:creationId xmlns:a16="http://schemas.microsoft.com/office/drawing/2014/main" id="{26B03659-60C4-4148-B6E3-59CA114D56C5}"/>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8" name="Line 32">
              <a:extLst>
                <a:ext uri="{FF2B5EF4-FFF2-40B4-BE49-F238E27FC236}">
                  <a16:creationId xmlns:a16="http://schemas.microsoft.com/office/drawing/2014/main" id="{E02EE734-F65E-479C-8B9D-0868FE2B286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297" name="Group 33">
            <a:extLst>
              <a:ext uri="{FF2B5EF4-FFF2-40B4-BE49-F238E27FC236}">
                <a16:creationId xmlns:a16="http://schemas.microsoft.com/office/drawing/2014/main" id="{5F27BA85-198D-4CAB-A9C8-5FCDE0814D5A}"/>
              </a:ext>
            </a:extLst>
          </p:cNvPr>
          <p:cNvGrpSpPr>
            <a:grpSpLocks/>
          </p:cNvGrpSpPr>
          <p:nvPr/>
        </p:nvGrpSpPr>
        <p:grpSpPr bwMode="auto">
          <a:xfrm rot="19074617">
            <a:off x="8001000" y="4724400"/>
            <a:ext cx="609600" cy="609600"/>
            <a:chOff x="3936" y="3600"/>
            <a:chExt cx="384" cy="384"/>
          </a:xfrm>
        </p:grpSpPr>
        <p:sp>
          <p:nvSpPr>
            <p:cNvPr id="16413" name="Line 34">
              <a:extLst>
                <a:ext uri="{FF2B5EF4-FFF2-40B4-BE49-F238E27FC236}">
                  <a16:creationId xmlns:a16="http://schemas.microsoft.com/office/drawing/2014/main" id="{BBD847C2-1006-4316-AAB6-AD724DC5BBE2}"/>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4" name="Line 35">
              <a:extLst>
                <a:ext uri="{FF2B5EF4-FFF2-40B4-BE49-F238E27FC236}">
                  <a16:creationId xmlns:a16="http://schemas.microsoft.com/office/drawing/2014/main" id="{B3BA0312-A539-468C-87AD-7E97AE34CD33}"/>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5" name="Line 36">
              <a:extLst>
                <a:ext uri="{FF2B5EF4-FFF2-40B4-BE49-F238E27FC236}">
                  <a16:creationId xmlns:a16="http://schemas.microsoft.com/office/drawing/2014/main" id="{B4924CCF-EDC9-412D-BAFD-AAA7AA61A33A}"/>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grpSp>
        <p:nvGrpSpPr>
          <p:cNvPr id="11301" name="Group 37">
            <a:extLst>
              <a:ext uri="{FF2B5EF4-FFF2-40B4-BE49-F238E27FC236}">
                <a16:creationId xmlns:a16="http://schemas.microsoft.com/office/drawing/2014/main" id="{18D20E3D-C123-4E4F-ABD7-D35774A46007}"/>
              </a:ext>
            </a:extLst>
          </p:cNvPr>
          <p:cNvGrpSpPr>
            <a:grpSpLocks/>
          </p:cNvGrpSpPr>
          <p:nvPr/>
        </p:nvGrpSpPr>
        <p:grpSpPr bwMode="auto">
          <a:xfrm rot="17890644">
            <a:off x="7543800" y="3200400"/>
            <a:ext cx="609600" cy="609600"/>
            <a:chOff x="3936" y="3600"/>
            <a:chExt cx="384" cy="384"/>
          </a:xfrm>
        </p:grpSpPr>
        <p:sp>
          <p:nvSpPr>
            <p:cNvPr id="16410" name="Line 38">
              <a:extLst>
                <a:ext uri="{FF2B5EF4-FFF2-40B4-BE49-F238E27FC236}">
                  <a16:creationId xmlns:a16="http://schemas.microsoft.com/office/drawing/2014/main" id="{624FFB94-114B-49F6-AA8D-84E9D54792CD}"/>
                </a:ext>
              </a:extLst>
            </p:cNvPr>
            <p:cNvSpPr>
              <a:spLocks noChangeShapeType="1"/>
            </p:cNvSpPr>
            <p:nvPr/>
          </p:nvSpPr>
          <p:spPr bwMode="auto">
            <a:xfrm>
              <a:off x="4080" y="3600"/>
              <a:ext cx="240" cy="0"/>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1" name="Line 39">
              <a:extLst>
                <a:ext uri="{FF2B5EF4-FFF2-40B4-BE49-F238E27FC236}">
                  <a16:creationId xmlns:a16="http://schemas.microsoft.com/office/drawing/2014/main" id="{19ED6DFF-F09C-4FA7-B7F6-D5296362EFF4}"/>
                </a:ext>
              </a:extLst>
            </p:cNvPr>
            <p:cNvSpPr>
              <a:spLocks noChangeShapeType="1"/>
            </p:cNvSpPr>
            <p:nvPr/>
          </p:nvSpPr>
          <p:spPr bwMode="auto">
            <a:xfrm>
              <a:off x="4032" y="3696"/>
              <a:ext cx="192" cy="144"/>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12" name="Line 40">
              <a:extLst>
                <a:ext uri="{FF2B5EF4-FFF2-40B4-BE49-F238E27FC236}">
                  <a16:creationId xmlns:a16="http://schemas.microsoft.com/office/drawing/2014/main" id="{BAF66156-5565-4098-BB26-E16732E8D470}"/>
                </a:ext>
              </a:extLst>
            </p:cNvPr>
            <p:cNvSpPr>
              <a:spLocks noChangeShapeType="1"/>
            </p:cNvSpPr>
            <p:nvPr/>
          </p:nvSpPr>
          <p:spPr bwMode="auto">
            <a:xfrm>
              <a:off x="3936" y="3792"/>
              <a:ext cx="96" cy="192"/>
            </a:xfrm>
            <a:prstGeom prst="line">
              <a:avLst/>
            </a:prstGeom>
            <a:noFill/>
            <a:ln w="28575">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par>
                                <p:cTn id="11" presetID="0" presetClass="path" presetSubtype="0" repeatCount="indefinite" accel="50000" decel="50000" fill="hold" nodeType="withEffect">
                                  <p:stCondLst>
                                    <p:cond delay="0"/>
                                  </p:stCondLst>
                                  <p:endCondLst>
                                    <p:cond evt="onNext" delay="0">
                                      <p:tgtEl>
                                        <p:sldTgt/>
                                      </p:tgtEl>
                                    </p:cond>
                                  </p:endCondLst>
                                  <p:childTnLst>
                                    <p:animMotion origin="layout" path="M 0.00069 -0.00948 C 0.02673 -0.01087 0.03541 -0.01133 0.05625 -0.01595 C 0.06007 -0.02081 0.0585 -0.01873 0.06111 -0.0222 " pathEditMode="relative" rAng="0" ptsTypes="ffA">
                                      <p:cBhvr>
                                        <p:cTn id="12" dur="2000" fill="hold"/>
                                        <p:tgtEl>
                                          <p:spTgt spid="11280"/>
                                        </p:tgtEl>
                                        <p:attrNameLst>
                                          <p:attrName>ppt_x</p:attrName>
                                          <p:attrName>ppt_y</p:attrName>
                                        </p:attrNameLst>
                                      </p:cBhvr>
                                      <p:rCtr x="3021" y="-647"/>
                                    </p:animMotion>
                                  </p:childTnLst>
                                </p:cTn>
                              </p:par>
                              <p:par>
                                <p:cTn id="13" presetID="0" presetClass="path" presetSubtype="0" repeatCount="indefinite" accel="50000" decel="50000" fill="hold" nodeType="withEffect">
                                  <p:stCondLst>
                                    <p:cond delay="0"/>
                                  </p:stCondLst>
                                  <p:endCondLst>
                                    <p:cond evt="onNext" delay="0">
                                      <p:tgtEl>
                                        <p:sldTgt/>
                                      </p:tgtEl>
                                    </p:cond>
                                  </p:endCondLst>
                                  <p:childTnLst>
                                    <p:animMotion origin="layout" path="M 4.44444E-6 -4.62428E-6 C 0.00746 -0.00971 0.00989 -0.01294 0.01579 -0.04531 C 0.01701 -0.0793 0.01649 -0.06474 0.01736 -0.08878 " pathEditMode="relative" rAng="0" ptsTypes="ffA">
                                      <p:cBhvr>
                                        <p:cTn id="14" dur="2000" fill="hold"/>
                                        <p:tgtEl>
                                          <p:spTgt spid="11282"/>
                                        </p:tgtEl>
                                        <p:attrNameLst>
                                          <p:attrName>ppt_x</p:attrName>
                                          <p:attrName>ppt_y</p:attrName>
                                        </p:attrNameLst>
                                      </p:cBhvr>
                                      <p:rCtr x="868" y="-4439"/>
                                    </p:animMotion>
                                  </p:childTnLst>
                                </p:cTn>
                              </p:par>
                              <p:par>
                                <p:cTn id="15" presetID="0" presetClass="path" presetSubtype="0" repeatCount="indefinite" accel="50000" decel="50000" fill="hold" nodeType="withEffect">
                                  <p:stCondLst>
                                    <p:cond delay="500"/>
                                  </p:stCondLst>
                                  <p:endCondLst>
                                    <p:cond evt="onNext" delay="0">
                                      <p:tgtEl>
                                        <p:sldTgt/>
                                      </p:tgtEl>
                                    </p:cond>
                                  </p:endCondLst>
                                  <p:childTnLst>
                                    <p:animMotion origin="layout" path="M -6.66667E-6 -7.57225E-6 C 0.02534 -7.57225E-6 0.05086 -7.57225E-6 0.07621 -7.57225E-6 " pathEditMode="relative" ptsTypes="fA">
                                      <p:cBhvr>
                                        <p:cTn id="16" dur="2000" fill="hold"/>
                                        <p:tgtEl>
                                          <p:spTgt spid="11279"/>
                                        </p:tgtEl>
                                        <p:attrNameLst>
                                          <p:attrName>ppt_x</p:attrName>
                                          <p:attrName>ppt_y</p:attrName>
                                        </p:attrNameLst>
                                      </p:cBhvr>
                                    </p:animMotion>
                                  </p:childTnLst>
                                </p:cTn>
                              </p:par>
                              <p:par>
                                <p:cTn id="17"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81503E-6 C 0.0217 0.00948 0.02899 0.01272 0.04635 0.04509 C 0.04948 0.07885 0.04826 0.06451 0.05069 0.08879 " pathEditMode="relative" rAng="0" ptsTypes="ffA">
                                      <p:cBhvr>
                                        <p:cTn id="18" dur="2000" fill="hold"/>
                                        <p:tgtEl>
                                          <p:spTgt spid="11281"/>
                                        </p:tgtEl>
                                        <p:attrNameLst>
                                          <p:attrName>ppt_x</p:attrName>
                                          <p:attrName>ppt_y</p:attrName>
                                        </p:attrNameLst>
                                      </p:cBhvr>
                                      <p:rCtr x="2535" y="4439"/>
                                    </p:animMotion>
                                  </p:childTnLst>
                                </p:cTn>
                              </p:par>
                              <p:par>
                                <p:cTn id="19" presetID="0" presetClass="path" presetSubtype="0" repeatCount="indefinite" accel="50000" decel="50000" fill="hold" nodeType="withEffect">
                                  <p:stCondLst>
                                    <p:cond delay="1000"/>
                                  </p:stCondLst>
                                  <p:endCondLst>
                                    <p:cond evt="onNext" delay="0">
                                      <p:tgtEl>
                                        <p:sldTgt/>
                                      </p:tgtEl>
                                    </p:cond>
                                  </p:endCondLst>
                                  <p:childTnLst>
                                    <p:animMotion origin="layout" path="M 4.44444E-6 -1.15607E-6 C 0.0217 -0.00509 0.02899 -0.00647 0.04652 -0.02289 C 0.04965 -0.03977 0.04843 -0.03237 0.05069 -0.04439 " pathEditMode="relative" rAng="0" ptsTypes="ffA">
                                      <p:cBhvr>
                                        <p:cTn id="20" dur="2000" fill="hold"/>
                                        <p:tgtEl>
                                          <p:spTgt spid="11283"/>
                                        </p:tgtEl>
                                        <p:attrNameLst>
                                          <p:attrName>ppt_x</p:attrName>
                                          <p:attrName>ppt_y</p:attrName>
                                        </p:attrNameLst>
                                      </p:cBhvr>
                                      <p:rCtr x="2535" y="-2220"/>
                                    </p:animMotion>
                                  </p:childTnLst>
                                </p:cTn>
                              </p:par>
                              <p:par>
                                <p:cTn id="21" presetID="0" presetClass="path" presetSubtype="0" repeatCount="indefinite" accel="50000" decel="50000" fill="hold" nodeType="withEffect">
                                  <p:stCondLst>
                                    <p:cond delay="1000"/>
                                  </p:stCondLst>
                                  <p:endCondLst>
                                    <p:cond evt="onNext" delay="0">
                                      <p:tgtEl>
                                        <p:sldTgt/>
                                      </p:tgtEl>
                                    </p:cond>
                                  </p:endCondLst>
                                  <p:childTnLst>
                                    <p:animMotion origin="layout" path="M -3.33333E-6 3.64162E-6 C 0.01771 -0.01018 0.02379 -0.01295 0.0382 -0.04578 C 0.0408 -0.07954 0.03976 -0.06474 0.04167 -0.08879 " pathEditMode="relative" rAng="0" ptsTypes="ffA">
                                      <p:cBhvr>
                                        <p:cTn id="22" dur="2000" fill="hold"/>
                                        <p:tgtEl>
                                          <p:spTgt spid="11284"/>
                                        </p:tgtEl>
                                        <p:attrNameLst>
                                          <p:attrName>ppt_x</p:attrName>
                                          <p:attrName>ppt_y</p:attrName>
                                        </p:attrNameLst>
                                      </p:cBhvr>
                                      <p:rCtr x="2083" y="-4439"/>
                                    </p:animMotion>
                                  </p:childTnLst>
                                </p:cTn>
                              </p:par>
                              <p:par>
                                <p:cTn id="23" presetID="0" presetClass="path" presetSubtype="0" repeatCount="indefinite" accel="50000" decel="50000" fill="hold" nodeType="withEffect">
                                  <p:stCondLst>
                                    <p:cond delay="1000"/>
                                  </p:stCondLst>
                                  <p:endCondLst>
                                    <p:cond evt="onNext" delay="0">
                                      <p:tgtEl>
                                        <p:sldTgt/>
                                      </p:tgtEl>
                                    </p:cond>
                                  </p:endCondLst>
                                  <p:childTnLst>
                                    <p:animMotion origin="layout" path="M -0.00764 -3.81503E-6 C 0.01771 -3.81503E-6 0.04323 -3.81503E-6 0.06858 -3.81503E-6 " pathEditMode="relative" rAng="0" ptsTypes="fA">
                                      <p:cBhvr>
                                        <p:cTn id="24" dur="2000" fill="hold"/>
                                        <p:tgtEl>
                                          <p:spTgt spid="11285"/>
                                        </p:tgtEl>
                                        <p:attrNameLst>
                                          <p:attrName>ppt_x</p:attrName>
                                          <p:attrName>ppt_y</p:attrName>
                                        </p:attrNameLst>
                                      </p:cBhvr>
                                      <p:rCtr x="3802" y="0"/>
                                    </p:animMotion>
                                  </p:childTnLst>
                                </p:cTn>
                              </p:par>
                              <p:par>
                                <p:cTn id="25" presetID="0" presetClass="path" presetSubtype="0" repeatCount="indefinite" accel="50000" decel="50000" fill="hold" nodeType="withEffect">
                                  <p:stCondLst>
                                    <p:cond delay="1000"/>
                                  </p:stCondLst>
                                  <p:endCondLst>
                                    <p:cond evt="onNext" delay="0">
                                      <p:tgtEl>
                                        <p:sldTgt/>
                                      </p:tgtEl>
                                    </p:cond>
                                  </p:endCondLst>
                                  <p:childTnLst>
                                    <p:animMotion origin="layout" path="M -2.22222E-6 -2.08092E-6 C 0.01806 0.00879 0.02413 0.01133 0.03872 0.04 C 0.04132 0.0696 0.04045 0.05665 0.04236 0.07769 " pathEditMode="relative" rAng="0" ptsTypes="ffA">
                                      <p:cBhvr>
                                        <p:cTn id="26" dur="2000" fill="hold"/>
                                        <p:tgtEl>
                                          <p:spTgt spid="11287"/>
                                        </p:tgtEl>
                                        <p:attrNameLst>
                                          <p:attrName>ppt_x</p:attrName>
                                          <p:attrName>ppt_y</p:attrName>
                                        </p:attrNameLst>
                                      </p:cBhvr>
                                      <p:rCtr x="2118" y="3884"/>
                                    </p:animMotion>
                                  </p:childTnLst>
                                </p:cTn>
                              </p:par>
                              <p:par>
                                <p:cTn id="27" presetID="26" presetClass="emph" presetSubtype="0" repeatCount="indefinite" fill="hold" nodeType="withEffect">
                                  <p:stCondLst>
                                    <p:cond delay="1000"/>
                                  </p:stCondLst>
                                  <p:endCondLst>
                                    <p:cond evt="onNext" delay="0">
                                      <p:tgtEl>
                                        <p:sldTgt/>
                                      </p:tgtEl>
                                    </p:cond>
                                  </p:endCondLst>
                                  <p:childTnLst>
                                    <p:animEffect transition="out" filter="fade">
                                      <p:cBhvr>
                                        <p:cTn id="28" dur="500" tmFilter="0, 0; .2, .5; .8, .5; 1, 0"/>
                                        <p:tgtEl>
                                          <p:spTgt spid="11292"/>
                                        </p:tgtEl>
                                      </p:cBhvr>
                                    </p:animEffect>
                                    <p:animScale>
                                      <p:cBhvr>
                                        <p:cTn id="29" dur="250" autoRev="1" fill="hold"/>
                                        <p:tgtEl>
                                          <p:spTgt spid="11292"/>
                                        </p:tgtEl>
                                      </p:cBhvr>
                                      <p:by x="105000" y="105000"/>
                                    </p:animScale>
                                  </p:childTnLst>
                                </p:cTn>
                              </p:par>
                              <p:par>
                                <p:cTn id="30" presetID="26" presetClass="emph" presetSubtype="0" repeatCount="indefinite" fill="hold" nodeType="withEffect">
                                  <p:stCondLst>
                                    <p:cond delay="1000"/>
                                  </p:stCondLst>
                                  <p:endCondLst>
                                    <p:cond evt="onNext" delay="0">
                                      <p:tgtEl>
                                        <p:sldTgt/>
                                      </p:tgtEl>
                                    </p:cond>
                                  </p:endCondLst>
                                  <p:childTnLst>
                                    <p:animEffect transition="out" filter="fade">
                                      <p:cBhvr>
                                        <p:cTn id="31" dur="500" tmFilter="0, 0; .2, .5; .8, .5; 1, 0"/>
                                        <p:tgtEl>
                                          <p:spTgt spid="11293"/>
                                        </p:tgtEl>
                                      </p:cBhvr>
                                    </p:animEffect>
                                    <p:animScale>
                                      <p:cBhvr>
                                        <p:cTn id="32" dur="250" autoRev="1" fill="hold"/>
                                        <p:tgtEl>
                                          <p:spTgt spid="11293"/>
                                        </p:tgtEl>
                                      </p:cBhvr>
                                      <p:by x="105000" y="105000"/>
                                    </p:animScale>
                                  </p:childTnLst>
                                </p:cTn>
                              </p:par>
                              <p:par>
                                <p:cTn id="33" presetID="26" presetClass="emph" presetSubtype="0" repeatCount="indefinite" fill="hold" nodeType="withEffect">
                                  <p:stCondLst>
                                    <p:cond delay="1000"/>
                                  </p:stCondLst>
                                  <p:endCondLst>
                                    <p:cond evt="onNext" delay="0">
                                      <p:tgtEl>
                                        <p:sldTgt/>
                                      </p:tgtEl>
                                    </p:cond>
                                  </p:endCondLst>
                                  <p:childTnLst>
                                    <p:animEffect transition="out" filter="fade">
                                      <p:cBhvr>
                                        <p:cTn id="34" dur="500" tmFilter="0, 0; .2, .5; .8, .5; 1, 0"/>
                                        <p:tgtEl>
                                          <p:spTgt spid="11297"/>
                                        </p:tgtEl>
                                      </p:cBhvr>
                                    </p:animEffect>
                                    <p:animScale>
                                      <p:cBhvr>
                                        <p:cTn id="35" dur="250" autoRev="1" fill="hold"/>
                                        <p:tgtEl>
                                          <p:spTgt spid="11297"/>
                                        </p:tgtEl>
                                      </p:cBhvr>
                                      <p:by x="105000" y="105000"/>
                                    </p:animScale>
                                  </p:childTnLst>
                                </p:cTn>
                              </p:par>
                              <p:par>
                                <p:cTn id="36" presetID="26" presetClass="emph" presetSubtype="0" repeatCount="indefinite" fill="hold" nodeType="withEffect">
                                  <p:stCondLst>
                                    <p:cond delay="1000"/>
                                  </p:stCondLst>
                                  <p:endCondLst>
                                    <p:cond evt="onNext" delay="0">
                                      <p:tgtEl>
                                        <p:sldTgt/>
                                      </p:tgtEl>
                                    </p:cond>
                                  </p:endCondLst>
                                  <p:childTnLst>
                                    <p:animEffect transition="out" filter="fade">
                                      <p:cBhvr>
                                        <p:cTn id="37" dur="500" tmFilter="0, 0; .2, .5; .8, .5; 1, 0"/>
                                        <p:tgtEl>
                                          <p:spTgt spid="11301"/>
                                        </p:tgtEl>
                                      </p:cBhvr>
                                    </p:animEffect>
                                    <p:animScale>
                                      <p:cBhvr>
                                        <p:cTn id="38" dur="250" autoRev="1" fill="hold"/>
                                        <p:tgtEl>
                                          <p:spTgt spid="11301"/>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nimBg="1"/>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Text Box 1029">
            <a:extLst>
              <a:ext uri="{FF2B5EF4-FFF2-40B4-BE49-F238E27FC236}">
                <a16:creationId xmlns:a16="http://schemas.microsoft.com/office/drawing/2014/main" id="{8D0E969D-EF96-444F-AA93-4EEDA6DF1ED9}"/>
              </a:ext>
            </a:extLst>
          </p:cNvPr>
          <p:cNvSpPr txBox="1">
            <a:spLocks noChangeArrowheads="1"/>
          </p:cNvSpPr>
          <p:nvPr/>
        </p:nvSpPr>
        <p:spPr bwMode="auto">
          <a:xfrm>
            <a:off x="2057400" y="1295401"/>
            <a:ext cx="22098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4000">
                <a:solidFill>
                  <a:srgbClr val="00FFFF"/>
                </a:solidFill>
                <a:latin typeface="Comic Sans MS" panose="030F0702030302020204" pitchFamily="66" charset="0"/>
              </a:rPr>
              <a:t>Sensory Neuron</a:t>
            </a:r>
          </a:p>
        </p:txBody>
      </p:sp>
      <p:sp>
        <p:nvSpPr>
          <p:cNvPr id="6150" name="Text Box 1030">
            <a:extLst>
              <a:ext uri="{FF2B5EF4-FFF2-40B4-BE49-F238E27FC236}">
                <a16:creationId xmlns:a16="http://schemas.microsoft.com/office/drawing/2014/main" id="{C751A1CA-D17C-44DD-B89D-20578C02E49C}"/>
              </a:ext>
            </a:extLst>
          </p:cNvPr>
          <p:cNvSpPr txBox="1">
            <a:spLocks noChangeArrowheads="1"/>
          </p:cNvSpPr>
          <p:nvPr/>
        </p:nvSpPr>
        <p:spPr bwMode="auto">
          <a:xfrm>
            <a:off x="1676400" y="3657601"/>
            <a:ext cx="32004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4000">
                <a:solidFill>
                  <a:srgbClr val="00FFFF"/>
                </a:solidFill>
                <a:latin typeface="Comic Sans MS" panose="030F0702030302020204" pitchFamily="66" charset="0"/>
              </a:rPr>
              <a:t>Interneuron</a:t>
            </a:r>
          </a:p>
        </p:txBody>
      </p:sp>
      <p:sp>
        <p:nvSpPr>
          <p:cNvPr id="6151" name="AutoShape 1031">
            <a:extLst>
              <a:ext uri="{FF2B5EF4-FFF2-40B4-BE49-F238E27FC236}">
                <a16:creationId xmlns:a16="http://schemas.microsoft.com/office/drawing/2014/main" id="{30F52193-4AC2-40F6-98B1-10CC26CFB5BC}"/>
              </a:ext>
            </a:extLst>
          </p:cNvPr>
          <p:cNvSpPr>
            <a:spLocks noChangeArrowheads="1"/>
          </p:cNvSpPr>
          <p:nvPr/>
        </p:nvSpPr>
        <p:spPr bwMode="auto">
          <a:xfrm>
            <a:off x="2743200" y="27432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2" name="AutoShape 1032">
            <a:extLst>
              <a:ext uri="{FF2B5EF4-FFF2-40B4-BE49-F238E27FC236}">
                <a16:creationId xmlns:a16="http://schemas.microsoft.com/office/drawing/2014/main" id="{3AEB9686-57D5-47A5-A682-F69C680CFA05}"/>
              </a:ext>
            </a:extLst>
          </p:cNvPr>
          <p:cNvSpPr>
            <a:spLocks noChangeArrowheads="1"/>
          </p:cNvSpPr>
          <p:nvPr/>
        </p:nvSpPr>
        <p:spPr bwMode="auto">
          <a:xfrm>
            <a:off x="2743200" y="4419600"/>
            <a:ext cx="762000" cy="838200"/>
          </a:xfrm>
          <a:prstGeom prst="downArrow">
            <a:avLst>
              <a:gd name="adj1" fmla="val 50000"/>
              <a:gd name="adj2" fmla="val 27500"/>
            </a:avLst>
          </a:prstGeom>
          <a:solidFill>
            <a:srgbClr val="CC99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6153" name="Text Box 1033">
            <a:extLst>
              <a:ext uri="{FF2B5EF4-FFF2-40B4-BE49-F238E27FC236}">
                <a16:creationId xmlns:a16="http://schemas.microsoft.com/office/drawing/2014/main" id="{11EFCDCF-919E-4E41-8E26-2B659C747DFD}"/>
              </a:ext>
            </a:extLst>
          </p:cNvPr>
          <p:cNvSpPr txBox="1">
            <a:spLocks noChangeArrowheads="1"/>
          </p:cNvSpPr>
          <p:nvPr/>
        </p:nvSpPr>
        <p:spPr bwMode="auto">
          <a:xfrm>
            <a:off x="2057400" y="5486401"/>
            <a:ext cx="213360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3600" b="1">
                <a:solidFill>
                  <a:srgbClr val="00FFFF"/>
                </a:solidFill>
                <a:latin typeface="Comic Sans MS" panose="030F0702030302020204" pitchFamily="66" charset="0"/>
              </a:rPr>
              <a:t>Motor Neuron</a:t>
            </a:r>
          </a:p>
        </p:txBody>
      </p:sp>
      <p:pic>
        <p:nvPicPr>
          <p:cNvPr id="18439" name="Picture 7">
            <a:extLst>
              <a:ext uri="{FF2B5EF4-FFF2-40B4-BE49-F238E27FC236}">
                <a16:creationId xmlns:a16="http://schemas.microsoft.com/office/drawing/2014/main" id="{DE4895E3-C28B-467A-9FDB-3FC3B7CB0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295400"/>
            <a:ext cx="5181600" cy="517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0" name="WordArt 8">
            <a:extLst>
              <a:ext uri="{FF2B5EF4-FFF2-40B4-BE49-F238E27FC236}">
                <a16:creationId xmlns:a16="http://schemas.microsoft.com/office/drawing/2014/main" id="{22C9FDC3-16A4-4509-80D7-E2A3DCEEB40A}"/>
              </a:ext>
            </a:extLst>
          </p:cNvPr>
          <p:cNvSpPr>
            <a:spLocks noChangeArrowheads="1" noChangeShapeType="1" noTextEdit="1"/>
          </p:cNvSpPr>
          <p:nvPr/>
        </p:nvSpPr>
        <p:spPr bwMode="auto">
          <a:xfrm>
            <a:off x="3200400" y="228600"/>
            <a:ext cx="5638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3200" kern="10">
                <a:ln w="9525">
                  <a:round/>
                  <a:headEnd/>
                  <a:tailEnd/>
                </a:ln>
                <a:gradFill rotWithShape="1">
                  <a:gsLst>
                    <a:gs pos="0">
                      <a:srgbClr val="CC99FF"/>
                    </a:gs>
                    <a:gs pos="100000">
                      <a:srgbClr val="00FFFF"/>
                    </a:gs>
                  </a:gsLst>
                  <a:lin ang="5400000" scaled="1"/>
                </a:gradFill>
                <a:latin typeface="Arial Black" panose="020B0A04020102020204" pitchFamily="34" charset="0"/>
              </a:rPr>
              <a:t>Types of Neurons</a:t>
            </a:r>
          </a:p>
        </p:txBody>
      </p:sp>
      <p:sp>
        <p:nvSpPr>
          <p:cNvPr id="4106" name="Text Box 10">
            <a:extLst>
              <a:ext uri="{FF2B5EF4-FFF2-40B4-BE49-F238E27FC236}">
                <a16:creationId xmlns:a16="http://schemas.microsoft.com/office/drawing/2014/main" id="{C39445DE-4DA7-456D-88CA-0FC783BF59F4}"/>
              </a:ext>
            </a:extLst>
          </p:cNvPr>
          <p:cNvSpPr txBox="1">
            <a:spLocks noChangeArrowheads="1"/>
          </p:cNvSpPr>
          <p:nvPr/>
        </p:nvSpPr>
        <p:spPr bwMode="auto">
          <a:xfrm>
            <a:off x="5257800" y="5562600"/>
            <a:ext cx="22098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Sensory Neuron</a:t>
            </a:r>
          </a:p>
        </p:txBody>
      </p:sp>
      <p:sp>
        <p:nvSpPr>
          <p:cNvPr id="4107" name="Text Box 11">
            <a:extLst>
              <a:ext uri="{FF2B5EF4-FFF2-40B4-BE49-F238E27FC236}">
                <a16:creationId xmlns:a16="http://schemas.microsoft.com/office/drawing/2014/main" id="{E5BB617C-3000-455F-ACFA-B5103A11ECA9}"/>
              </a:ext>
            </a:extLst>
          </p:cNvPr>
          <p:cNvSpPr txBox="1">
            <a:spLocks noChangeArrowheads="1"/>
          </p:cNvSpPr>
          <p:nvPr/>
        </p:nvSpPr>
        <p:spPr bwMode="auto">
          <a:xfrm>
            <a:off x="6019800" y="12954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US" altLang="en-US" sz="2400">
                <a:latin typeface="Comic Sans MS" panose="030F0702030302020204" pitchFamily="66" charset="0"/>
              </a:rPr>
              <a:t>Interneuron</a:t>
            </a:r>
          </a:p>
        </p:txBody>
      </p:sp>
      <p:sp>
        <p:nvSpPr>
          <p:cNvPr id="4108" name="Text Box 12">
            <a:extLst>
              <a:ext uri="{FF2B5EF4-FFF2-40B4-BE49-F238E27FC236}">
                <a16:creationId xmlns:a16="http://schemas.microsoft.com/office/drawing/2014/main" id="{94A54351-5B76-4982-A1B0-C6877820BDA6}"/>
              </a:ext>
            </a:extLst>
          </p:cNvPr>
          <p:cNvSpPr txBox="1">
            <a:spLocks noChangeArrowheads="1"/>
          </p:cNvSpPr>
          <p:nvPr/>
        </p:nvSpPr>
        <p:spPr bwMode="auto">
          <a:xfrm>
            <a:off x="8305800" y="3505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Motor Neuron</a:t>
            </a:r>
          </a:p>
        </p:txBody>
      </p:sp>
      <p:sp>
        <p:nvSpPr>
          <p:cNvPr id="4109" name="Text Box 13">
            <a:extLst>
              <a:ext uri="{FF2B5EF4-FFF2-40B4-BE49-F238E27FC236}">
                <a16:creationId xmlns:a16="http://schemas.microsoft.com/office/drawing/2014/main" id="{BF30CD5F-120E-4F11-A6D3-FEEF3CD009FE}"/>
              </a:ext>
            </a:extLst>
          </p:cNvPr>
          <p:cNvSpPr txBox="1">
            <a:spLocks noChangeArrowheads="1"/>
          </p:cNvSpPr>
          <p:nvPr/>
        </p:nvSpPr>
        <p:spPr bwMode="auto">
          <a:xfrm>
            <a:off x="7924800" y="5410200"/>
            <a:ext cx="213360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latin typeface="Comic Sans MS" panose="030F0702030302020204" pitchFamily="66" charset="0"/>
              </a:rPr>
              <a:t>Muscle Contracts</a:t>
            </a:r>
          </a:p>
        </p:txBody>
      </p:sp>
      <p:sp>
        <p:nvSpPr>
          <p:cNvPr id="4110" name="AutoShape 14">
            <a:extLst>
              <a:ext uri="{FF2B5EF4-FFF2-40B4-BE49-F238E27FC236}">
                <a16:creationId xmlns:a16="http://schemas.microsoft.com/office/drawing/2014/main" id="{339756D9-6852-4332-86DA-917472BDE650}"/>
              </a:ext>
            </a:extLst>
          </p:cNvPr>
          <p:cNvSpPr>
            <a:spLocks noChangeArrowheads="1"/>
          </p:cNvSpPr>
          <p:nvPr/>
        </p:nvSpPr>
        <p:spPr bwMode="auto">
          <a:xfrm rot="15708847">
            <a:off x="5029200" y="5943600"/>
            <a:ext cx="609600" cy="38100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1" name="Text Box 15">
            <a:extLst>
              <a:ext uri="{FF2B5EF4-FFF2-40B4-BE49-F238E27FC236}">
                <a16:creationId xmlns:a16="http://schemas.microsoft.com/office/drawing/2014/main" id="{51FB7640-6384-407C-A4B4-25809D8BD059}"/>
              </a:ext>
            </a:extLst>
          </p:cNvPr>
          <p:cNvSpPr txBox="1">
            <a:spLocks noChangeArrowheads="1"/>
          </p:cNvSpPr>
          <p:nvPr/>
        </p:nvSpPr>
        <p:spPr bwMode="auto">
          <a:xfrm>
            <a:off x="5410200" y="19812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4" name="AutoShape 18">
            <a:extLst>
              <a:ext uri="{FF2B5EF4-FFF2-40B4-BE49-F238E27FC236}">
                <a16:creationId xmlns:a16="http://schemas.microsoft.com/office/drawing/2014/main" id="{286B3764-BF2A-4098-88AD-9BE2983C816A}"/>
              </a:ext>
            </a:extLst>
          </p:cNvPr>
          <p:cNvSpPr>
            <a:spLocks noChangeArrowheads="1"/>
          </p:cNvSpPr>
          <p:nvPr/>
        </p:nvSpPr>
        <p:spPr bwMode="auto">
          <a:xfrm rot="15708847" flipH="1">
            <a:off x="6656388" y="17256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5" name="Text Box 19">
            <a:extLst>
              <a:ext uri="{FF2B5EF4-FFF2-40B4-BE49-F238E27FC236}">
                <a16:creationId xmlns:a16="http://schemas.microsoft.com/office/drawing/2014/main" id="{5F7B309E-A40C-4176-BC97-0DB959827574}"/>
              </a:ext>
            </a:extLst>
          </p:cNvPr>
          <p:cNvSpPr txBox="1">
            <a:spLocks noChangeArrowheads="1"/>
          </p:cNvSpPr>
          <p:nvPr/>
        </p:nvSpPr>
        <p:spPr bwMode="auto">
          <a:xfrm>
            <a:off x="7162800" y="1371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
        <p:nvSpPr>
          <p:cNvPr id="4116" name="AutoShape 20">
            <a:extLst>
              <a:ext uri="{FF2B5EF4-FFF2-40B4-BE49-F238E27FC236}">
                <a16:creationId xmlns:a16="http://schemas.microsoft.com/office/drawing/2014/main" id="{1CE249FE-505A-4C9B-BCFF-A939DD721540}"/>
              </a:ext>
            </a:extLst>
          </p:cNvPr>
          <p:cNvSpPr>
            <a:spLocks noChangeArrowheads="1"/>
          </p:cNvSpPr>
          <p:nvPr/>
        </p:nvSpPr>
        <p:spPr bwMode="auto">
          <a:xfrm rot="19459502" flipH="1">
            <a:off x="8485189" y="1649413"/>
            <a:ext cx="384175" cy="438150"/>
          </a:xfrm>
          <a:prstGeom prst="lightningBolt">
            <a:avLst/>
          </a:prstGeom>
          <a:solidFill>
            <a:srgbClr val="EAF73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sp>
        <p:nvSpPr>
          <p:cNvPr id="4117" name="Text Box 21">
            <a:extLst>
              <a:ext uri="{FF2B5EF4-FFF2-40B4-BE49-F238E27FC236}">
                <a16:creationId xmlns:a16="http://schemas.microsoft.com/office/drawing/2014/main" id="{D2532223-C926-4055-98E5-B90AEE7E8A9E}"/>
              </a:ext>
            </a:extLst>
          </p:cNvPr>
          <p:cNvSpPr txBox="1">
            <a:spLocks noChangeArrowheads="1"/>
          </p:cNvSpPr>
          <p:nvPr/>
        </p:nvSpPr>
        <p:spPr bwMode="auto">
          <a:xfrm>
            <a:off x="7086600" y="4800601"/>
            <a:ext cx="2133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2800" b="1">
                <a:solidFill>
                  <a:srgbClr val="FF0000"/>
                </a:solidFill>
                <a:latin typeface="Comic Sans MS" panose="030F0702030302020204" pitchFamily="66" charset="0"/>
              </a:rPr>
              <a:t>Synapse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5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5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1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10"/>
                                        </p:tgtEl>
                                        <p:attrNameLst>
                                          <p:attrName>style.visibility</p:attrName>
                                        </p:attrNameLst>
                                      </p:cBhvr>
                                      <p:to>
                                        <p:strVal val="visible"/>
                                      </p:to>
                                    </p:set>
                                  </p:childTnLst>
                                </p:cTn>
                              </p:par>
                            </p:childTnLst>
                          </p:cTn>
                        </p:par>
                        <p:par>
                          <p:cTn id="39" fill="hold" nodeType="afterGroup">
                            <p:stCondLst>
                              <p:cond delay="0"/>
                            </p:stCondLst>
                            <p:childTnLst>
                              <p:par>
                                <p:cTn id="40" presetID="0" presetClass="path" presetSubtype="0" accel="50000" decel="50000" fill="hold" grpId="1" nodeType="afterEffect">
                                  <p:stCondLst>
                                    <p:cond delay="0"/>
                                  </p:stCondLst>
                                  <p:childTnLst>
                                    <p:animMotion origin="layout" path="M -3.05556E-6 1.7341E-6 C 0.00035 -0.00162 0.00243 -0.01619 0.0033 -0.01688 C 0.00608 -0.01942 0.01285 -0.02104 0.01285 -0.02104 C 0.01337 -0.02312 0.01354 -0.02543 0.01441 -0.02728 C 0.0151 -0.02913 0.01684 -0.02983 0.01753 -0.03168 C 0.01892 -0.03561 0.02066 -0.04439 0.02066 -0.04439 C 0.02274 -0.06451 0.02431 -0.06659 0.03507 -0.08023 C 0.03628 -0.08648 0.03524 -0.09411 0.03819 -0.09919 C 0.04219 -0.1059 0.04705 -0.10752 0.05243 -0.10983 C 0.05347 -0.11399 0.05434 -0.11838 0.05556 -0.12254 C 0.05608 -0.12463 0.05677 -0.12671 0.05729 -0.12879 C 0.05833 -0.13295 0.06042 -0.1415 0.06042 -0.1415 C 0.06181 -0.16162 0.06076 -0.16694 0.07465 -0.17318 C 0.07795 -0.18659 0.07778 -0.18543 0.0842 -0.19445 C 0.08594 -0.20139 0.08872 -0.20671 0.09062 -0.21341 C 0.09115 -0.23098 0.09097 -0.24879 0.09219 -0.26636 C 0.09271 -0.27468 0.09618 -0.28023 0.09844 -0.2874 C 0.09965 -0.29156 0.10174 -0.30012 0.10174 -0.30012 C 0.10903 -0.36994 0.10799 -0.44116 0.10799 -0.51145 " pathEditMode="relative" ptsTypes="ffffffffffffffffffA">
                                      <p:cBhvr>
                                        <p:cTn id="41" dur="2000" fill="hold"/>
                                        <p:tgtEl>
                                          <p:spTgt spid="4110"/>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4110"/>
                                        </p:tgtEl>
                                        <p:attrNameLst>
                                          <p:attrName>style.visibility</p:attrName>
                                        </p:attrNameLst>
                                      </p:cBhvr>
                                      <p:to>
                                        <p:strVal val="hidden"/>
                                      </p:to>
                                    </p:set>
                                  </p:subTnLst>
                                </p:cTn>
                              </p:par>
                            </p:childTnLst>
                          </p:cTn>
                        </p:par>
                        <p:par>
                          <p:cTn id="42" fill="hold" nodeType="afterGroup">
                            <p:stCondLst>
                              <p:cond delay="2000"/>
                            </p:stCondLst>
                            <p:childTnLst>
                              <p:par>
                                <p:cTn id="43" presetID="1" presetClass="entr" presetSubtype="0" fill="hold" grpId="0" nodeType="afterEffect">
                                  <p:stCondLst>
                                    <p:cond delay="0"/>
                                  </p:stCondLst>
                                  <p:childTnLst>
                                    <p:set>
                                      <p:cBhvr>
                                        <p:cTn id="44" dur="1" fill="hold">
                                          <p:stCondLst>
                                            <p:cond delay="0"/>
                                          </p:stCondLst>
                                        </p:cTn>
                                        <p:tgtEl>
                                          <p:spTgt spid="4111">
                                            <p:txEl>
                                              <p:pRg st="0" end="0"/>
                                            </p:txEl>
                                          </p:spTgt>
                                        </p:tgtEl>
                                        <p:attrNameLst>
                                          <p:attrName>style.visibility</p:attrName>
                                        </p:attrNameLst>
                                      </p:cBhvr>
                                      <p:to>
                                        <p:strVal val="visible"/>
                                      </p:to>
                                    </p:set>
                                  </p:childTnLst>
                                </p:cTn>
                              </p:par>
                            </p:childTnLst>
                          </p:cTn>
                        </p:par>
                        <p:par>
                          <p:cTn id="45" fill="hold" nodeType="afterGroup">
                            <p:stCondLst>
                              <p:cond delay="2000"/>
                            </p:stCondLst>
                            <p:childTnLst>
                              <p:par>
                                <p:cTn id="46" presetID="26" presetClass="emph" presetSubtype="0" fill="hold" nodeType="afterEffect">
                                  <p:stCondLst>
                                    <p:cond delay="0"/>
                                  </p:stCondLst>
                                  <p:childTnLst>
                                    <p:animEffect transition="out" filter="fade">
                                      <p:cBhvr>
                                        <p:cTn id="47" dur="500" tmFilter="0, 0; .2, .5; .8, .5; 1, 0"/>
                                        <p:tgtEl>
                                          <p:spTgt spid="4111">
                                            <p:txEl>
                                              <p:pRg st="0" end="0"/>
                                            </p:txEl>
                                          </p:spTgt>
                                        </p:tgtEl>
                                      </p:cBhvr>
                                    </p:animEffect>
                                    <p:animScale>
                                      <p:cBhvr>
                                        <p:cTn id="48" dur="250" autoRev="1" fill="hold"/>
                                        <p:tgtEl>
                                          <p:spTgt spid="4111">
                                            <p:txEl>
                                              <p:pRg st="0" end="0"/>
                                            </p:txEl>
                                          </p:spTgt>
                                        </p:tgtEl>
                                      </p:cBhvr>
                                      <p:by x="105000" y="105000"/>
                                    </p:animScale>
                                  </p:childTnLst>
                                  <p:subTnLst>
                                    <p:set>
                                      <p:cBhvr override="childStyle">
                                        <p:cTn dur="1" fill="hold" display="0" masterRel="sameClick" afterEffect="1">
                                          <p:stCondLst>
                                            <p:cond evt="end" delay="0">
                                              <p:tn val="46"/>
                                            </p:cond>
                                          </p:stCondLst>
                                        </p:cTn>
                                        <p:tgtEl>
                                          <p:spTgt spid="4111">
                                            <p:txEl>
                                              <p:pRg st="0" end="0"/>
                                            </p:txEl>
                                          </p:spTgt>
                                        </p:tgtEl>
                                        <p:attrNameLst>
                                          <p:attrName>style.visibility</p:attrName>
                                        </p:attrNameLst>
                                      </p:cBhvr>
                                      <p:to>
                                        <p:strVal val="hidden"/>
                                      </p:to>
                                    </p:set>
                                  </p:subTnLst>
                                </p:cTn>
                              </p:par>
                            </p:childTnLst>
                          </p:cTn>
                        </p:par>
                        <p:par>
                          <p:cTn id="49" fill="hold" nodeType="afterGroup">
                            <p:stCondLst>
                              <p:cond delay="2500"/>
                            </p:stCondLst>
                            <p:childTnLst>
                              <p:par>
                                <p:cTn id="50" presetID="1" presetClass="entr" presetSubtype="0" fill="hold" grpId="0" nodeType="afterEffect">
                                  <p:stCondLst>
                                    <p:cond delay="0"/>
                                  </p:stCondLst>
                                  <p:childTnLst>
                                    <p:set>
                                      <p:cBhvr>
                                        <p:cTn id="51" dur="1" fill="hold">
                                          <p:stCondLst>
                                            <p:cond delay="0"/>
                                          </p:stCondLst>
                                        </p:cTn>
                                        <p:tgtEl>
                                          <p:spTgt spid="4114"/>
                                        </p:tgtEl>
                                        <p:attrNameLst>
                                          <p:attrName>style.visibility</p:attrName>
                                        </p:attrNameLst>
                                      </p:cBhvr>
                                      <p:to>
                                        <p:strVal val="visible"/>
                                      </p:to>
                                    </p:set>
                                  </p:childTnLst>
                                </p:cTn>
                              </p:par>
                            </p:childTnLst>
                          </p:cTn>
                        </p:par>
                        <p:par>
                          <p:cTn id="52" fill="hold" nodeType="afterGroup">
                            <p:stCondLst>
                              <p:cond delay="2500"/>
                            </p:stCondLst>
                            <p:childTnLst>
                              <p:par>
                                <p:cTn id="53" presetID="0" presetClass="path" presetSubtype="0" accel="50000" decel="50000" fill="hold" grpId="1" nodeType="afterEffect">
                                  <p:stCondLst>
                                    <p:cond delay="0"/>
                                  </p:stCondLst>
                                  <p:childTnLst>
                                    <p:animMotion origin="layout" path="M 0 -4.91329E-6 C 0.00017 -0.00023 0.00226 -0.00115 0.00313 -0.00115 C 0.00573 -0.00138 0.01215 -0.00138 0.01215 -0.00115 C 0.01267 -0.00161 0.01285 -0.00184 0.01372 -0.00184 C 0.01441 -0.00208 0.01597 -0.00208 0.01667 -0.00208 C 0.01806 -0.00254 0.01962 -0.003 0.01962 -0.00277 C 0.0217 -0.00439 0.02309 -0.00439 0.03333 -0.00531 C 0.03455 -0.00578 0.03351 -0.00624 0.03646 -0.00647 C 0.04028 -0.00693 0.04479 -0.00716 0.05 -0.00716 C 0.05104 -0.00763 0.05191 -0.00786 0.05295 -0.00809 C 0.05347 -0.00832 0.05417 -0.00832 0.05469 -0.00855 C 0.05573 -0.00878 0.05764 -0.00924 0.05764 -0.00901 C 0.05903 -0.01063 0.05799 -0.01109 0.07118 -0.01132 C 0.07431 -0.01225 0.07431 -0.01202 0.08038 -0.01271 C 0.08194 -0.01317 0.08472 -0.01364 0.08646 -0.0141 C 0.08698 -0.01526 0.08681 -0.01641 0.08802 -0.01734 C 0.08854 -0.01803 0.09184 -0.01826 0.09392 -0.01895 C 0.09514 -0.01919 0.09705 -0.01965 0.09705 -0.01942 C 0.10417 -0.02427 0.10313 -0.0289 0.10313 -0.03329 " pathEditMode="relative" rAng="0" ptsTypes="ffffffffffffffffffA">
                                      <p:cBhvr>
                                        <p:cTn id="54" dur="2000" fill="hold"/>
                                        <p:tgtEl>
                                          <p:spTgt spid="4114"/>
                                        </p:tgtEl>
                                        <p:attrNameLst>
                                          <p:attrName>ppt_x</p:attrName>
                                          <p:attrName>ppt_y</p:attrName>
                                        </p:attrNameLst>
                                      </p:cBhvr>
                                      <p:rCtr x="5208" y="-1665"/>
                                    </p:animMotion>
                                  </p:childTnLst>
                                  <p:subTnLst>
                                    <p:set>
                                      <p:cBhvr override="childStyle">
                                        <p:cTn dur="1" fill="hold" display="0" masterRel="sameClick" afterEffect="1">
                                          <p:stCondLst>
                                            <p:cond evt="end" delay="0">
                                              <p:tn val="53"/>
                                            </p:cond>
                                          </p:stCondLst>
                                        </p:cTn>
                                        <p:tgtEl>
                                          <p:spTgt spid="4114"/>
                                        </p:tgtEl>
                                        <p:attrNameLst>
                                          <p:attrName>style.visibility</p:attrName>
                                        </p:attrNameLst>
                                      </p:cBhvr>
                                      <p:to>
                                        <p:strVal val="hidden"/>
                                      </p:to>
                                    </p:set>
                                  </p:subTnLst>
                                </p:cTn>
                              </p:par>
                            </p:childTnLst>
                          </p:cTn>
                        </p:par>
                        <p:par>
                          <p:cTn id="55" fill="hold" nodeType="afterGroup">
                            <p:stCondLst>
                              <p:cond delay="4500"/>
                            </p:stCondLst>
                            <p:childTnLst>
                              <p:par>
                                <p:cTn id="56" presetID="1" presetClass="entr" presetSubtype="0" fill="hold" grpId="0" nodeType="afterEffect">
                                  <p:stCondLst>
                                    <p:cond delay="0"/>
                                  </p:stCondLst>
                                  <p:childTnLst>
                                    <p:set>
                                      <p:cBhvr>
                                        <p:cTn id="57" dur="1" fill="hold">
                                          <p:stCondLst>
                                            <p:cond delay="0"/>
                                          </p:stCondLst>
                                        </p:cTn>
                                        <p:tgtEl>
                                          <p:spTgt spid="4115">
                                            <p:txEl>
                                              <p:pRg st="0" end="0"/>
                                            </p:txEl>
                                          </p:spTgt>
                                        </p:tgtEl>
                                        <p:attrNameLst>
                                          <p:attrName>style.visibility</p:attrName>
                                        </p:attrNameLst>
                                      </p:cBhvr>
                                      <p:to>
                                        <p:strVal val="visible"/>
                                      </p:to>
                                    </p:set>
                                  </p:childTnLst>
                                </p:cTn>
                              </p:par>
                            </p:childTnLst>
                          </p:cTn>
                        </p:par>
                        <p:par>
                          <p:cTn id="58" fill="hold" nodeType="afterGroup">
                            <p:stCondLst>
                              <p:cond delay="4500"/>
                            </p:stCondLst>
                            <p:childTnLst>
                              <p:par>
                                <p:cTn id="59" presetID="26" presetClass="emph" presetSubtype="0" fill="hold" nodeType="afterEffect">
                                  <p:stCondLst>
                                    <p:cond delay="0"/>
                                  </p:stCondLst>
                                  <p:childTnLst>
                                    <p:animEffect transition="out" filter="fade">
                                      <p:cBhvr>
                                        <p:cTn id="60" dur="500" tmFilter="0, 0; .2, .5; .8, .5; 1, 0"/>
                                        <p:tgtEl>
                                          <p:spTgt spid="4115">
                                            <p:txEl>
                                              <p:pRg st="0" end="0"/>
                                            </p:txEl>
                                          </p:spTgt>
                                        </p:tgtEl>
                                      </p:cBhvr>
                                    </p:animEffect>
                                    <p:animScale>
                                      <p:cBhvr>
                                        <p:cTn id="61" dur="250" autoRev="1" fill="hold"/>
                                        <p:tgtEl>
                                          <p:spTgt spid="4115">
                                            <p:txEl>
                                              <p:pRg st="0" end="0"/>
                                            </p:txEl>
                                          </p:spTgt>
                                        </p:tgtEl>
                                      </p:cBhvr>
                                      <p:by x="105000" y="105000"/>
                                    </p:animScale>
                                  </p:childTnLst>
                                  <p:subTnLst>
                                    <p:set>
                                      <p:cBhvr override="childStyle">
                                        <p:cTn dur="1" fill="hold" display="0" masterRel="sameClick" afterEffect="1">
                                          <p:stCondLst>
                                            <p:cond evt="end" delay="0">
                                              <p:tn val="59"/>
                                            </p:cond>
                                          </p:stCondLst>
                                        </p:cTn>
                                        <p:tgtEl>
                                          <p:spTgt spid="4115">
                                            <p:txEl>
                                              <p:pRg st="0" end="0"/>
                                            </p:txEl>
                                          </p:spTgt>
                                        </p:tgtEl>
                                        <p:attrNameLst>
                                          <p:attrName>style.visibility</p:attrName>
                                        </p:attrNameLst>
                                      </p:cBhvr>
                                      <p:to>
                                        <p:strVal val="hidden"/>
                                      </p:to>
                                    </p:set>
                                  </p:subTnLst>
                                </p:cTn>
                              </p:par>
                            </p:childTnLst>
                          </p:cTn>
                        </p:par>
                        <p:par>
                          <p:cTn id="62" fill="hold" nodeType="afterGroup">
                            <p:stCondLst>
                              <p:cond delay="5000"/>
                            </p:stCondLst>
                            <p:childTnLst>
                              <p:par>
                                <p:cTn id="63" presetID="1" presetClass="entr" presetSubtype="0" fill="hold" grpId="0" nodeType="afterEffect">
                                  <p:stCondLst>
                                    <p:cond delay="0"/>
                                  </p:stCondLst>
                                  <p:childTnLst>
                                    <p:set>
                                      <p:cBhvr>
                                        <p:cTn id="64" dur="1" fill="hold">
                                          <p:stCondLst>
                                            <p:cond delay="0"/>
                                          </p:stCondLst>
                                        </p:cTn>
                                        <p:tgtEl>
                                          <p:spTgt spid="4116"/>
                                        </p:tgtEl>
                                        <p:attrNameLst>
                                          <p:attrName>style.visibility</p:attrName>
                                        </p:attrNameLst>
                                      </p:cBhvr>
                                      <p:to>
                                        <p:strVal val="visible"/>
                                      </p:to>
                                    </p:set>
                                  </p:childTnLst>
                                </p:cTn>
                              </p:par>
                            </p:childTnLst>
                          </p:cTn>
                        </p:par>
                        <p:par>
                          <p:cTn id="65" fill="hold" nodeType="afterGroup">
                            <p:stCondLst>
                              <p:cond delay="5000"/>
                            </p:stCondLst>
                            <p:childTnLst>
                              <p:par>
                                <p:cTn id="66" presetID="0" presetClass="path" presetSubtype="0" accel="50000" decel="50000" fill="hold" grpId="1" nodeType="afterEffect">
                                  <p:stCondLst>
                                    <p:cond delay="0"/>
                                  </p:stCondLst>
                                  <p:childTnLst>
                                    <p:animMotion origin="layout" path="M 0.00087 -0.03908 C 0.0007 -0.03584 0.00052 -0.02243 0.00052 -0.0222 C 0.00035 -0.01919 -0.00017 -0.01919 -0.00017 -0.02243 C -0.00017 -0.01572 -0.00017 -0.01249 -0.00035 -0.01249 C -0.00035 -0.00902 -0.00052 -0.00902 -0.00052 -0.00879 C -0.00069 -0.00231 -0.00069 0.00439 -0.00069 0.00092 C -0.00087 0.02451 -0.00104 0.02451 -0.00191 0.03792 C -0.00191 0.04462 -0.00191 0.05133 -0.00208 0.05457 C -0.00243 0.06127 -0.00278 0.06474 -0.00312 0.06474 C -0.0033 0.07144 -0.0033 0.07468 -0.0033 0.07815 C -0.00347 0.08139 -0.00347 0.08162 -0.00347 0.08485 C -0.00364 0.08809 -0.00382 0.0948 -0.00382 0.09156 C -0.00382 0.11491 -0.00382 0.12162 -0.00486 0.12509 C -0.00503 0.1385 -0.00503 0.13503 -0.00555 0.1452 C -0.00555 0.15191 -0.0059 0.15861 -0.00607 0.16532 C -0.00607 0.18196 -0.00607 0.19884 -0.00607 0.21202 C -0.00607 0.2222 -0.00642 0.22543 -0.0066 0.23561 C -0.0066 0.23884 -0.00677 0.24555 -0.00677 0.24231 C -0.00729 0.3126 -0.00729 0.37965 -0.00729 0.44347 " pathEditMode="relative" rAng="0" ptsTypes="ffffffffffffffffffA">
                                      <p:cBhvr>
                                        <p:cTn id="67" dur="2000" fill="hold"/>
                                        <p:tgtEl>
                                          <p:spTgt spid="4116"/>
                                        </p:tgtEl>
                                        <p:attrNameLst>
                                          <p:attrName>ppt_x</p:attrName>
                                          <p:attrName>ppt_y</p:attrName>
                                        </p:attrNameLst>
                                      </p:cBhvr>
                                      <p:rCtr x="-417" y="24116"/>
                                    </p:animMotion>
                                  </p:childTnLst>
                                  <p:subTnLst>
                                    <p:set>
                                      <p:cBhvr override="childStyle">
                                        <p:cTn dur="1" fill="hold" display="0" masterRel="sameClick" afterEffect="1">
                                          <p:stCondLst>
                                            <p:cond evt="end" delay="0">
                                              <p:tn val="66"/>
                                            </p:cond>
                                          </p:stCondLst>
                                        </p:cTn>
                                        <p:tgtEl>
                                          <p:spTgt spid="4116"/>
                                        </p:tgtEl>
                                        <p:attrNameLst>
                                          <p:attrName>style.visibility</p:attrName>
                                        </p:attrNameLst>
                                      </p:cBhvr>
                                      <p:to>
                                        <p:strVal val="hidden"/>
                                      </p:to>
                                    </p:set>
                                  </p:subTnLst>
                                </p:cTn>
                              </p:par>
                            </p:childTnLst>
                          </p:cTn>
                        </p:par>
                        <p:par>
                          <p:cTn id="68" fill="hold" nodeType="afterGroup">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4117">
                                            <p:txEl>
                                              <p:pRg st="0" end="0"/>
                                            </p:txEl>
                                          </p:spTgt>
                                        </p:tgtEl>
                                        <p:attrNameLst>
                                          <p:attrName>style.visibility</p:attrName>
                                        </p:attrNameLst>
                                      </p:cBhvr>
                                      <p:to>
                                        <p:strVal val="visible"/>
                                      </p:to>
                                    </p:set>
                                  </p:childTnLst>
                                </p:cTn>
                              </p:par>
                            </p:childTnLst>
                          </p:cTn>
                        </p:par>
                        <p:par>
                          <p:cTn id="71" fill="hold" nodeType="afterGroup">
                            <p:stCondLst>
                              <p:cond delay="7000"/>
                            </p:stCondLst>
                            <p:childTnLst>
                              <p:par>
                                <p:cTn id="72" presetID="26" presetClass="emph" presetSubtype="0" fill="hold" nodeType="afterEffect">
                                  <p:stCondLst>
                                    <p:cond delay="0"/>
                                  </p:stCondLst>
                                  <p:childTnLst>
                                    <p:animEffect transition="out" filter="fade">
                                      <p:cBhvr>
                                        <p:cTn id="73" dur="500" tmFilter="0, 0; .2, .5; .8, .5; 1, 0"/>
                                        <p:tgtEl>
                                          <p:spTgt spid="4117">
                                            <p:txEl>
                                              <p:pRg st="0" end="0"/>
                                            </p:txEl>
                                          </p:spTgt>
                                        </p:tgtEl>
                                      </p:cBhvr>
                                    </p:animEffect>
                                    <p:animScale>
                                      <p:cBhvr>
                                        <p:cTn id="74" dur="250" autoRev="1" fill="hold"/>
                                        <p:tgtEl>
                                          <p:spTgt spid="4117">
                                            <p:txEl>
                                              <p:pRg st="0" end="0"/>
                                            </p:txEl>
                                          </p:spTgt>
                                        </p:tgtEl>
                                      </p:cBhvr>
                                      <p:by x="105000" y="105000"/>
                                    </p:animScale>
                                  </p:childTnLst>
                                  <p:subTnLst>
                                    <p:set>
                                      <p:cBhvr override="childStyle">
                                        <p:cTn dur="1" fill="hold" display="0" masterRel="sameClick" afterEffect="1">
                                          <p:stCondLst>
                                            <p:cond evt="end" delay="0">
                                              <p:tn val="72"/>
                                            </p:cond>
                                          </p:stCondLst>
                                        </p:cTn>
                                        <p:tgtEl>
                                          <p:spTgt spid="4117">
                                            <p:txEl>
                                              <p:pRg st="0" end="0"/>
                                            </p:txEl>
                                          </p:spTgt>
                                        </p:tgtEl>
                                        <p:attrNameLst>
                                          <p:attrName>style.visibility</p:attrName>
                                        </p:attrNameLst>
                                      </p:cBhvr>
                                      <p:to>
                                        <p:strVal val="hidden"/>
                                      </p:to>
                                    </p:set>
                                  </p:subTnLst>
                                </p:cTn>
                              </p:par>
                            </p:childTnLst>
                          </p:cTn>
                        </p:par>
                        <p:par>
                          <p:cTn id="75" fill="hold" nodeType="afterGroup">
                            <p:stCondLst>
                              <p:cond delay="7500"/>
                            </p:stCondLst>
                            <p:childTnLst>
                              <p:par>
                                <p:cTn id="76" presetID="1" presetClass="entr" presetSubtype="0" fill="hold" grpId="0" nodeType="afterEffect">
                                  <p:stCondLst>
                                    <p:cond delay="0"/>
                                  </p:stCondLst>
                                  <p:iterate type="lt">
                                    <p:tmAbs val="0"/>
                                  </p:iterate>
                                  <p:childTnLst>
                                    <p:set>
                                      <p:cBhvr>
                                        <p:cTn id="77" dur="1" fill="hold">
                                          <p:stCondLst>
                                            <p:cond delay="0"/>
                                          </p:stCondLst>
                                        </p:cTn>
                                        <p:tgtEl>
                                          <p:spTgt spid="4109">
                                            <p:txEl>
                                              <p:pRg st="0" end="0"/>
                                            </p:txEl>
                                          </p:spTgt>
                                        </p:tgtEl>
                                        <p:attrNameLst>
                                          <p:attrName>style.visibility</p:attrName>
                                        </p:attrNameLst>
                                      </p:cBhvr>
                                      <p:to>
                                        <p:strVal val="visible"/>
                                      </p:to>
                                    </p:set>
                                  </p:childTnLst>
                                </p:cTn>
                              </p:par>
                            </p:childTnLst>
                          </p:cTn>
                        </p:par>
                        <p:par>
                          <p:cTn id="78" fill="hold" nodeType="afterGroup">
                            <p:stCondLst>
                              <p:cond delay="7500"/>
                            </p:stCondLst>
                            <p:childTnLst>
                              <p:par>
                                <p:cTn id="79" presetID="36" presetClass="emph" presetSubtype="0" fill="hold" nodeType="afterEffect">
                                  <p:stCondLst>
                                    <p:cond delay="0"/>
                                  </p:stCondLst>
                                  <p:iterate type="lt">
                                    <p:tmPct val="10000"/>
                                  </p:iterate>
                                  <p:childTnLst>
                                    <p:animScale>
                                      <p:cBhvr>
                                        <p:cTn id="80" dur="250" autoRev="1" fill="hold">
                                          <p:stCondLst>
                                            <p:cond delay="0"/>
                                          </p:stCondLst>
                                        </p:cTn>
                                        <p:tgtEl>
                                          <p:spTgt spid="4109">
                                            <p:txEl>
                                              <p:pRg st="0" end="0"/>
                                            </p:txEl>
                                          </p:spTgt>
                                        </p:tgtEl>
                                      </p:cBhvr>
                                      <p:to x="80000" y="100000"/>
                                    </p:animScale>
                                    <p:anim by="(#ppt_w*0.10)" calcmode="lin" valueType="num">
                                      <p:cBhvr>
                                        <p:cTn id="81" dur="250" autoRev="1" fill="hold">
                                          <p:stCondLst>
                                            <p:cond delay="0"/>
                                          </p:stCondLst>
                                        </p:cTn>
                                        <p:tgtEl>
                                          <p:spTgt spid="4109">
                                            <p:txEl>
                                              <p:pRg st="0" end="0"/>
                                            </p:txEl>
                                          </p:spTgt>
                                        </p:tgtEl>
                                        <p:attrNameLst>
                                          <p:attrName>ppt_x</p:attrName>
                                        </p:attrNameLst>
                                      </p:cBhvr>
                                    </p:anim>
                                    <p:anim by="(-#ppt_w*0.10)" calcmode="lin" valueType="num">
                                      <p:cBhvr>
                                        <p:cTn id="82" dur="250" autoRev="1" fill="hold">
                                          <p:stCondLst>
                                            <p:cond delay="0"/>
                                          </p:stCondLst>
                                        </p:cTn>
                                        <p:tgtEl>
                                          <p:spTgt spid="4109">
                                            <p:txEl>
                                              <p:pRg st="0" end="0"/>
                                            </p:txEl>
                                          </p:spTgt>
                                        </p:tgtEl>
                                        <p:attrNameLst>
                                          <p:attrName>ppt_y</p:attrName>
                                        </p:attrNameLst>
                                      </p:cBhvr>
                                    </p:anim>
                                    <p:animRot by="-480000">
                                      <p:cBhvr>
                                        <p:cTn id="83" dur="250" autoRev="1" fill="hold">
                                          <p:stCondLst>
                                            <p:cond delay="0"/>
                                          </p:stCondLst>
                                        </p:cTn>
                                        <p:tgtEl>
                                          <p:spTgt spid="4109">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P spid="6150" grpId="0"/>
      <p:bldP spid="6151" grpId="0" animBg="1"/>
      <p:bldP spid="6152" grpId="0" animBg="1"/>
      <p:bldP spid="6153" grpId="0"/>
      <p:bldP spid="4106" grpId="0"/>
      <p:bldP spid="4107" grpId="0"/>
      <p:bldP spid="4108" grpId="0"/>
      <p:bldP spid="4109" grpId="0" build="allAtOnce"/>
      <p:bldP spid="4110" grpId="0" animBg="1"/>
      <p:bldP spid="4110" grpId="1" animBg="1"/>
      <p:bldP spid="4111" grpId="0" build="allAtOnce"/>
      <p:bldP spid="4114" grpId="0" animBg="1"/>
      <p:bldP spid="4114" grpId="1" animBg="1"/>
      <p:bldP spid="4115" grpId="0" build="allAtOnce"/>
      <p:bldP spid="4116" grpId="0" animBg="1"/>
      <p:bldP spid="4116" grpId="1" animBg="1"/>
      <p:bldP spid="4117" grpId="0" build="allAtOnce"/>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3" name="Picture 6" descr="~AUT0014">
            <a:extLst>
              <a:ext uri="{FF2B5EF4-FFF2-40B4-BE49-F238E27FC236}">
                <a16:creationId xmlns:a16="http://schemas.microsoft.com/office/drawing/2014/main" id="{BBB43239-A13F-4E9B-81A4-118C3144E2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119" b="4747"/>
          <a:stretch>
            <a:fillRect/>
          </a:stretch>
        </p:blipFill>
        <p:spPr bwMode="auto">
          <a:xfrm>
            <a:off x="806853" y="3559151"/>
            <a:ext cx="3302666" cy="14344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482" name="Picture 5" descr="neurons">
            <a:extLst>
              <a:ext uri="{FF2B5EF4-FFF2-40B4-BE49-F238E27FC236}">
                <a16:creationId xmlns:a16="http://schemas.microsoft.com/office/drawing/2014/main" id="{6A55EC5A-A5C7-4D6A-A933-294241F666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253580" y="1284132"/>
            <a:ext cx="2790845" cy="20931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3" name="Text Box 7">
            <a:extLst>
              <a:ext uri="{FF2B5EF4-FFF2-40B4-BE49-F238E27FC236}">
                <a16:creationId xmlns:a16="http://schemas.microsoft.com/office/drawing/2014/main" id="{70BD68CE-2110-4B30-B855-A18E7B2F7271}"/>
              </a:ext>
            </a:extLst>
          </p:cNvPr>
          <p:cNvSpPr txBox="1">
            <a:spLocks noChangeArrowheads="1"/>
          </p:cNvSpPr>
          <p:nvPr/>
        </p:nvSpPr>
        <p:spPr bwMode="auto">
          <a:xfrm>
            <a:off x="7532710" y="1822448"/>
            <a:ext cx="3872576" cy="3663951"/>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t">
            <a:normAutofit/>
          </a:bodyPr>
          <a:lstStyle/>
          <a:p>
            <a:pPr>
              <a:spcBef>
                <a:spcPct val="20000"/>
              </a:spcBef>
              <a:spcAft>
                <a:spcPts val="600"/>
              </a:spcAft>
              <a:buClr>
                <a:schemeClr val="tx1"/>
              </a:buClr>
              <a:buSzPct val="80000"/>
              <a:buFont typeface="Wingdings 3" panose="05040102010807070707" pitchFamily="18" charset="2"/>
              <a:buChar char=""/>
              <a:defRPr/>
            </a:pPr>
            <a:r>
              <a:rPr lang="en-US" altLang="en-US" sz="2800" b="1" dirty="0"/>
              <a:t>Interneuron</a:t>
            </a:r>
            <a:r>
              <a:rPr lang="en-US" altLang="en-US" sz="2800" dirty="0"/>
              <a:t> </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processes impulses in brain and spinal cord</a:t>
            </a:r>
          </a:p>
          <a:p>
            <a:pPr>
              <a:spcBef>
                <a:spcPct val="20000"/>
              </a:spcBef>
              <a:spcAft>
                <a:spcPts val="600"/>
              </a:spcAft>
              <a:buClr>
                <a:schemeClr val="tx1"/>
              </a:buClr>
              <a:buSzPct val="80000"/>
              <a:buFont typeface="Wingdings 3" panose="05040102010807070707" pitchFamily="18" charset="2"/>
              <a:buChar char=""/>
              <a:defRPr/>
            </a:pPr>
            <a:r>
              <a:rPr lang="en-US" altLang="en-US" sz="2800" dirty="0"/>
              <a:t>- connect sensory and motor neurons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8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555" name="Group 11">
            <a:extLst>
              <a:ext uri="{FF2B5EF4-FFF2-40B4-BE49-F238E27FC236}">
                <a16:creationId xmlns:a16="http://schemas.microsoft.com/office/drawing/2014/main" id="{8314AC0C-F59B-43F3-BE3E-B481E28A3567}"/>
              </a:ext>
            </a:extLst>
          </p:cNvPr>
          <p:cNvGrpSpPr>
            <a:grpSpLocks/>
          </p:cNvGrpSpPr>
          <p:nvPr/>
        </p:nvGrpSpPr>
        <p:grpSpPr bwMode="auto">
          <a:xfrm>
            <a:off x="5562600" y="838200"/>
            <a:ext cx="4953000" cy="5257800"/>
            <a:chOff x="2400" y="864"/>
            <a:chExt cx="3120" cy="3312"/>
          </a:xfrm>
        </p:grpSpPr>
        <p:sp>
          <p:nvSpPr>
            <p:cNvPr id="23557" name="Rectangle 5">
              <a:extLst>
                <a:ext uri="{FF2B5EF4-FFF2-40B4-BE49-F238E27FC236}">
                  <a16:creationId xmlns:a16="http://schemas.microsoft.com/office/drawing/2014/main" id="{886B5011-D2F6-45F1-84CD-3DD856EA840C}"/>
                </a:ext>
              </a:extLst>
            </p:cNvPr>
            <p:cNvSpPr>
              <a:spLocks noChangeArrowheads="1"/>
            </p:cNvSpPr>
            <p:nvPr/>
          </p:nvSpPr>
          <p:spPr bwMode="auto">
            <a:xfrm>
              <a:off x="2400" y="864"/>
              <a:ext cx="3120" cy="3312"/>
            </a:xfrm>
            <a:prstGeom prst="rect">
              <a:avLst/>
            </a:prstGeom>
            <a:solidFill>
              <a:schemeClr val="bg1"/>
            </a:solidFill>
            <a:ln w="38100">
              <a:solidFill>
                <a:schemeClr val="fo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endParaRPr lang="en-GB" altLang="en-US" sz="3600">
                <a:latin typeface="Comic Sans MS" panose="030F0702030302020204" pitchFamily="66" charset="0"/>
              </a:endParaRPr>
            </a:p>
          </p:txBody>
        </p:sp>
        <p:pic>
          <p:nvPicPr>
            <p:cNvPr id="23558" name="Picture 9" descr="reflex arc">
              <a:extLst>
                <a:ext uri="{FF2B5EF4-FFF2-40B4-BE49-F238E27FC236}">
                  <a16:creationId xmlns:a16="http://schemas.microsoft.com/office/drawing/2014/main" id="{DD32F261-922B-4B3F-824C-1DBE0AF907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 y="1584"/>
              <a:ext cx="2976" cy="2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Rectangle 10">
              <a:extLst>
                <a:ext uri="{FF2B5EF4-FFF2-40B4-BE49-F238E27FC236}">
                  <a16:creationId xmlns:a16="http://schemas.microsoft.com/office/drawing/2014/main" id="{A70EB447-351C-4FDB-95AA-FD89FC6DEB9E}"/>
                </a:ext>
              </a:extLst>
            </p:cNvPr>
            <p:cNvSpPr>
              <a:spLocks noChangeArrowheads="1"/>
            </p:cNvSpPr>
            <p:nvPr/>
          </p:nvSpPr>
          <p:spPr bwMode="auto">
            <a:xfrm>
              <a:off x="4608" y="3552"/>
              <a:ext cx="816" cy="48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0"/>
                </a:spcBef>
                <a:buFontTx/>
                <a:buNone/>
              </a:pPr>
              <a:r>
                <a:rPr lang="en-US" altLang="en-US" sz="3600">
                  <a:latin typeface="Comic Sans MS" panose="030F0702030302020204" pitchFamily="66" charset="0"/>
                </a:rPr>
                <a:t> </a:t>
              </a:r>
            </a:p>
          </p:txBody>
        </p:sp>
      </p:grpSp>
      <p:sp>
        <p:nvSpPr>
          <p:cNvPr id="23556" name="Text Box 3">
            <a:extLst>
              <a:ext uri="{FF2B5EF4-FFF2-40B4-BE49-F238E27FC236}">
                <a16:creationId xmlns:a16="http://schemas.microsoft.com/office/drawing/2014/main" id="{DA0A2484-E872-4D31-AB7D-C119E88F400E}"/>
              </a:ext>
            </a:extLst>
          </p:cNvPr>
          <p:cNvSpPr txBox="1">
            <a:spLocks noChangeArrowheads="1"/>
          </p:cNvSpPr>
          <p:nvPr/>
        </p:nvSpPr>
        <p:spPr bwMode="auto">
          <a:xfrm>
            <a:off x="5638800" y="1295400"/>
            <a:ext cx="48006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bg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US" altLang="en-US" sz="5400" b="1">
                <a:latin typeface="Arial" panose="020B0604020202020204" pitchFamily="34" charset="0"/>
              </a:rPr>
              <a:t>Reflex Arc</a:t>
            </a:r>
            <a:r>
              <a:rPr lang="en-US" altLang="en-US" sz="5400">
                <a:latin typeface="MS Mincho" panose="02020609040205080304" pitchFamily="49" charset="-128"/>
              </a:rPr>
              <a:t> </a:t>
            </a:r>
          </a:p>
        </p:txBody>
      </p:sp>
      <p:graphicFrame>
        <p:nvGraphicFramePr>
          <p:cNvPr id="23563" name="Text Box 7">
            <a:extLst>
              <a:ext uri="{FF2B5EF4-FFF2-40B4-BE49-F238E27FC236}">
                <a16:creationId xmlns:a16="http://schemas.microsoft.com/office/drawing/2014/main" id="{09388A12-4A99-450A-988B-B3D38364AA45}"/>
              </a:ext>
            </a:extLst>
          </p:cNvPr>
          <p:cNvGraphicFramePr/>
          <p:nvPr/>
        </p:nvGraphicFramePr>
        <p:xfrm>
          <a:off x="1828800" y="838200"/>
          <a:ext cx="3505200" cy="52197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5636" name="Group 36">
            <a:extLst>
              <a:ext uri="{FF2B5EF4-FFF2-40B4-BE49-F238E27FC236}">
                <a16:creationId xmlns:a16="http://schemas.microsoft.com/office/drawing/2014/main" id="{83468644-38AD-496B-91CB-1895B03BE248}"/>
              </a:ext>
            </a:extLst>
          </p:cNvPr>
          <p:cNvGraphicFramePr>
            <a:graphicFrameLocks noGrp="1"/>
          </p:cNvGraphicFramePr>
          <p:nvPr>
            <p:ph type="tbl" idx="1"/>
          </p:nvPr>
        </p:nvGraphicFramePr>
        <p:xfrm>
          <a:off x="1524000" y="985936"/>
          <a:ext cx="9144000" cy="5872064"/>
        </p:xfrm>
        <a:graphic>
          <a:graphicData uri="http://schemas.openxmlformats.org/drawingml/2006/table">
            <a:tbl>
              <a:tblPr/>
              <a:tblGrid>
                <a:gridCol w="3398838">
                  <a:extLst>
                    <a:ext uri="{9D8B030D-6E8A-4147-A177-3AD203B41FA5}">
                      <a16:colId xmlns:a16="http://schemas.microsoft.com/office/drawing/2014/main" val="20000"/>
                    </a:ext>
                  </a:extLst>
                </a:gridCol>
                <a:gridCol w="5745162">
                  <a:extLst>
                    <a:ext uri="{9D8B030D-6E8A-4147-A177-3AD203B41FA5}">
                      <a16:colId xmlns:a16="http://schemas.microsoft.com/office/drawing/2014/main" val="20001"/>
                    </a:ext>
                  </a:extLst>
                </a:gridCol>
              </a:tblGrid>
              <a:tr h="1085850">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Cerebrum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Voluntary or conscious activities of the body-learning, judgment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0"/>
                  </a:ext>
                </a:extLst>
              </a:tr>
              <a:tr h="1087438">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Cerebellum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Coordinates and balances the actions of the muscles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r h="194151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Medulla Oblongata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(Brain 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rPr>
                        <a:t>Controls involuntary actions like blood pressure, heart rate, breathing, and swallowing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2"/>
                  </a:ext>
                </a:extLst>
              </a:tr>
              <a:tr h="1757263">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1"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rPr>
                        <a:t>Spinal Cord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tc>
                  <a:txBody>
                    <a:bodyPr/>
                    <a:lstStyle>
                      <a:lvl1pPr>
                        <a:spcBef>
                          <a:spcPct val="20000"/>
                        </a:spcBef>
                        <a:defRPr sz="2800">
                          <a:solidFill>
                            <a:schemeClr val="tx1"/>
                          </a:solidFill>
                          <a:latin typeface="Times New Roman" pitchFamily="18" charset="0"/>
                        </a:defRPr>
                      </a:lvl1pPr>
                      <a:lvl2pPr>
                        <a:spcBef>
                          <a:spcPct val="20000"/>
                        </a:spcBef>
                        <a:defRPr sz="2400">
                          <a:solidFill>
                            <a:schemeClr val="tx1"/>
                          </a:solidFill>
                          <a:latin typeface="Times New Roman" pitchFamily="18" charset="0"/>
                        </a:defRPr>
                      </a:lvl2pPr>
                      <a:lvl3pPr>
                        <a:spcBef>
                          <a:spcPct val="20000"/>
                        </a:spcBef>
                        <a:defRPr sz="2000">
                          <a:solidFill>
                            <a:schemeClr val="tx1"/>
                          </a:solidFill>
                          <a:latin typeface="Times New Roman" pitchFamily="18" charset="0"/>
                        </a:defRPr>
                      </a:lvl3pPr>
                      <a:lvl4pPr>
                        <a:spcBef>
                          <a:spcPct val="20000"/>
                        </a:spcBef>
                        <a:defRPr>
                          <a:solidFill>
                            <a:schemeClr val="tx1"/>
                          </a:solidFill>
                          <a:latin typeface="Times New Roman" pitchFamily="18" charset="0"/>
                        </a:defRPr>
                      </a:lvl4pPr>
                      <a:lvl5pPr>
                        <a:spcBef>
                          <a:spcPct val="20000"/>
                        </a:spcBef>
                        <a:defRPr>
                          <a:solidFill>
                            <a:schemeClr val="tx1"/>
                          </a:solidFill>
                          <a:latin typeface="Times New Roman" pitchFamily="18" charset="0"/>
                        </a:defRPr>
                      </a:lvl5pPr>
                      <a:lvl6pPr fontAlgn="base">
                        <a:spcBef>
                          <a:spcPct val="20000"/>
                        </a:spcBef>
                        <a:spcAft>
                          <a:spcPct val="0"/>
                        </a:spcAft>
                        <a:defRPr>
                          <a:solidFill>
                            <a:schemeClr val="tx1"/>
                          </a:solidFill>
                          <a:latin typeface="Times New Roman" pitchFamily="18" charset="0"/>
                        </a:defRPr>
                      </a:lvl6pPr>
                      <a:lvl7pPr fontAlgn="base">
                        <a:spcBef>
                          <a:spcPct val="20000"/>
                        </a:spcBef>
                        <a:spcAft>
                          <a:spcPct val="0"/>
                        </a:spcAft>
                        <a:defRPr>
                          <a:solidFill>
                            <a:schemeClr val="tx1"/>
                          </a:solidFill>
                          <a:latin typeface="Times New Roman" pitchFamily="18" charset="0"/>
                        </a:defRPr>
                      </a:lvl7pPr>
                      <a:lvl8pPr fontAlgn="base">
                        <a:spcBef>
                          <a:spcPct val="20000"/>
                        </a:spcBef>
                        <a:spcAft>
                          <a:spcPct val="0"/>
                        </a:spcAft>
                        <a:defRPr>
                          <a:solidFill>
                            <a:schemeClr val="tx1"/>
                          </a:solidFill>
                          <a:latin typeface="Times New Roman" pitchFamily="18" charset="0"/>
                        </a:defRPr>
                      </a:lvl8pPr>
                      <a:lvl9pPr fontAlgn="base">
                        <a:spcBef>
                          <a:spcPct val="20000"/>
                        </a:spcBef>
                        <a:spcAft>
                          <a:spcPct val="0"/>
                        </a:spcAft>
                        <a:defRPr>
                          <a:solidFill>
                            <a:schemeClr val="tx1"/>
                          </a:solidFill>
                          <a:latin typeface="Times New Roman" pitchFamily="18" charset="0"/>
                        </a:defRPr>
                      </a:lvl9pPr>
                    </a:lstStyle>
                    <a:p>
                      <a:pPr marL="0" marR="0" lvl="0" indent="0" algn="ctr" defTabSz="914400" rtl="0" eaLnBrk="1" fontAlgn="base" latinLnBrk="0" hangingPunct="1">
                        <a:lnSpc>
                          <a:spcPct val="100000"/>
                        </a:lnSpc>
                        <a:spcBef>
                          <a:spcPct val="5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rPr>
                        <a:t>The main communications link between the brain and the rest of the body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3"/>
                  </a:ext>
                </a:extLst>
              </a:tr>
            </a:tbl>
          </a:graphicData>
        </a:graphic>
      </p:graphicFrame>
      <p:sp>
        <p:nvSpPr>
          <p:cNvPr id="25619" name="WordArt 30">
            <a:extLst>
              <a:ext uri="{FF2B5EF4-FFF2-40B4-BE49-F238E27FC236}">
                <a16:creationId xmlns:a16="http://schemas.microsoft.com/office/drawing/2014/main" id="{80DFA064-8F86-48B2-99C7-F5029540CBDB}"/>
              </a:ext>
            </a:extLst>
          </p:cNvPr>
          <p:cNvSpPr>
            <a:spLocks noChangeArrowheads="1" noChangeShapeType="1" noTextEdit="1"/>
          </p:cNvSpPr>
          <p:nvPr/>
        </p:nvSpPr>
        <p:spPr bwMode="auto">
          <a:xfrm>
            <a:off x="1752600" y="304800"/>
            <a:ext cx="8686800" cy="838200"/>
          </a:xfrm>
          <a:prstGeom prst="rect">
            <a:avLst/>
          </a:prstGeom>
        </p:spPr>
        <p:txBody>
          <a:bodyPr wrap="none" fromWordArt="1">
            <a:prstTxWarp prst="textPlain">
              <a:avLst>
                <a:gd name="adj" fmla="val 50000"/>
              </a:avLst>
            </a:prstTxWarp>
            <a:scene3d>
              <a:camera prst="legacyObliqueRight"/>
              <a:lightRig rig="legacyHarsh3" dir="t"/>
            </a:scene3d>
            <a:sp3d extrusionH="100000" prstMaterial="legacyMatte">
              <a:extrusionClr>
                <a:srgbClr val="663300"/>
              </a:extrusionClr>
              <a:contourClr>
                <a:srgbClr val="CC99FF"/>
              </a:contourClr>
            </a:sp3d>
          </a:bodyPr>
          <a:lstStyle/>
          <a:p>
            <a:pPr algn="ctr"/>
            <a:r>
              <a:rPr lang="en-GB" sz="2800" kern="10">
                <a:ln w="9525">
                  <a:round/>
                  <a:headEnd/>
                  <a:tailEnd/>
                </a:ln>
                <a:gradFill rotWithShape="1">
                  <a:gsLst>
                    <a:gs pos="0">
                      <a:srgbClr val="CC99FF"/>
                    </a:gs>
                    <a:gs pos="100000">
                      <a:srgbClr val="00FFFF"/>
                    </a:gs>
                  </a:gsLst>
                  <a:lin ang="5400000" scaled="1"/>
                </a:gradFill>
                <a:latin typeface="Arial Black" panose="020B0A04020102020204" pitchFamily="34" charset="0"/>
              </a:rPr>
              <a:t>Central Nervous System</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WordArt 8">
            <a:extLst>
              <a:ext uri="{FF2B5EF4-FFF2-40B4-BE49-F238E27FC236}">
                <a16:creationId xmlns:a16="http://schemas.microsoft.com/office/drawing/2014/main" id="{0434BEDF-E2FF-4564-A8C7-C337CA7711F9}"/>
              </a:ext>
            </a:extLst>
          </p:cNvPr>
          <p:cNvSpPr>
            <a:spLocks noChangeArrowheads="1" noChangeShapeType="1" noTextEdit="1"/>
          </p:cNvSpPr>
          <p:nvPr/>
        </p:nvSpPr>
        <p:spPr bwMode="auto">
          <a:xfrm>
            <a:off x="4955458" y="499533"/>
            <a:ext cx="6587613" cy="1658198"/>
          </a:xfrm>
          <a:prstGeom prst="rect">
            <a:avLst/>
          </a:prstGeom>
        </p:spPr>
        <p:txBody>
          <a:bodyPr vert="horz" lIns="91440" tIns="45720" rIns="91440" bIns="45720" rtlCol="0" fromWordArt="1" anchor="ctr">
            <a:prstTxWarp prst="textPlain">
              <a:avLst>
                <a:gd name="adj" fmla="val 50000"/>
              </a:avLst>
            </a:prstTxWarp>
            <a:normAutofit/>
            <a:scene3d>
              <a:camera prst="legacyObliqueRight"/>
              <a:lightRig rig="legacyHarsh3" dir="t"/>
            </a:scene3d>
            <a:sp3d extrusionH="100000" prstMaterial="legacyMatte">
              <a:extrusionClr>
                <a:srgbClr val="663300"/>
              </a:extrusionClr>
              <a:contourClr>
                <a:srgbClr val="CC99FF"/>
              </a:contourClr>
            </a:sp3d>
          </a:bodyPr>
          <a:lstStyle/>
          <a:p>
            <a:pPr defTabSz="914400">
              <a:lnSpc>
                <a:spcPct val="85000"/>
              </a:lnSpc>
              <a:spcBef>
                <a:spcPct val="0"/>
              </a:spcBef>
              <a:spcAft>
                <a:spcPts val="600"/>
              </a:spcAft>
            </a:pPr>
            <a:r>
              <a:rPr lang="en-US" sz="5400" spc="-120">
                <a:ln w="9525">
                  <a:round/>
                  <a:headEnd/>
                  <a:tailEnd/>
                </a:ln>
                <a:solidFill>
                  <a:schemeClr val="accent1"/>
                </a:solidFill>
                <a:latin typeface="+mj-lt"/>
                <a:ea typeface="+mj-ea"/>
                <a:cs typeface="+mj-cs"/>
              </a:rPr>
              <a:t>Peripheral Nervous System</a:t>
            </a:r>
          </a:p>
        </p:txBody>
      </p:sp>
      <p:pic>
        <p:nvPicPr>
          <p:cNvPr id="12294" name="Picture 6" descr="nervous_system">
            <a:extLst>
              <a:ext uri="{FF2B5EF4-FFF2-40B4-BE49-F238E27FC236}">
                <a16:creationId xmlns:a16="http://schemas.microsoft.com/office/drawing/2014/main" id="{400B7661-B860-4FB2-868E-41E458D747FC}"/>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tretch>
            <a:fillRect/>
          </a:stretch>
        </p:blipFill>
        <p:spPr bwMode="auto">
          <a:xfrm>
            <a:off x="633999" y="923628"/>
            <a:ext cx="4001315" cy="502100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5" name="Text Box 7">
            <a:extLst>
              <a:ext uri="{FF2B5EF4-FFF2-40B4-BE49-F238E27FC236}">
                <a16:creationId xmlns:a16="http://schemas.microsoft.com/office/drawing/2014/main" id="{75C61EB4-F8D2-4788-9CBC-D2A631A20A6D}"/>
              </a:ext>
            </a:extLst>
          </p:cNvPr>
          <p:cNvSpPr txBox="1">
            <a:spLocks noChangeArrowheads="1"/>
          </p:cNvSpPr>
          <p:nvPr/>
        </p:nvSpPr>
        <p:spPr bwMode="auto">
          <a:xfrm>
            <a:off x="4955458" y="2011680"/>
            <a:ext cx="6587613" cy="3864732"/>
          </a:xfrm>
          <a:prstGeom prst="rect">
            <a:avLst/>
          </a:prstGeom>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eaLnBrk="0" hangingPunct="0">
              <a:spcBef>
                <a:spcPct val="20000"/>
              </a:spcBef>
              <a:buChar char="•"/>
              <a:defRPr sz="3200">
                <a:solidFill>
                  <a:schemeClr val="tx1"/>
                </a:solidFill>
                <a:latin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defTabSz="914400" eaLnBrk="1" hangingPunct="1">
              <a:lnSpc>
                <a:spcPct val="85000"/>
              </a:lnSpc>
              <a:spcBef>
                <a:spcPct val="50000"/>
              </a:spcBef>
              <a:buFont typeface="Arial" pitchFamily="34" charset="0"/>
              <a:buChar char=" "/>
            </a:pPr>
            <a:endParaRPr lang="en-US" altLang="en-US" b="1" dirty="0">
              <a:solidFill>
                <a:schemeClr val="tx1">
                  <a:lumMod val="85000"/>
                  <a:lumOff val="15000"/>
                </a:schemeClr>
              </a:solidFill>
              <a:latin typeface="+mn-lt"/>
            </a:endParaRPr>
          </a:p>
          <a:p>
            <a:pPr defTabSz="914400" eaLnBrk="1" hangingPunct="1">
              <a:lnSpc>
                <a:spcPct val="85000"/>
              </a:lnSpc>
              <a:spcBef>
                <a:spcPct val="50000"/>
              </a:spcBef>
              <a:buFont typeface="Arial" pitchFamily="34" charset="0"/>
              <a:buChar char=" "/>
            </a:pPr>
            <a:r>
              <a:rPr lang="en-US" altLang="en-US" b="1" dirty="0">
                <a:solidFill>
                  <a:schemeClr val="tx1">
                    <a:lumMod val="85000"/>
                    <a:lumOff val="15000"/>
                  </a:schemeClr>
                </a:solidFill>
                <a:latin typeface="+mn-lt"/>
              </a:rPr>
              <a:t>Consists of:</a:t>
            </a:r>
            <a:r>
              <a:rPr lang="en-US" altLang="en-US" dirty="0">
                <a:solidFill>
                  <a:schemeClr val="tx1">
                    <a:lumMod val="85000"/>
                    <a:lumOff val="15000"/>
                  </a:schemeClr>
                </a:solidFill>
                <a:latin typeface="+mn-lt"/>
              </a:rPr>
              <a:t> </a:t>
            </a:r>
            <a:r>
              <a:rPr lang="en-US" altLang="en-US" u="sng" dirty="0">
                <a:solidFill>
                  <a:schemeClr val="tx1">
                    <a:lumMod val="85000"/>
                    <a:lumOff val="15000"/>
                  </a:schemeClr>
                </a:solidFill>
                <a:latin typeface="+mn-lt"/>
              </a:rPr>
              <a:t>Sensory</a:t>
            </a:r>
            <a:r>
              <a:rPr lang="en-US" altLang="en-US" dirty="0">
                <a:solidFill>
                  <a:schemeClr val="tx1">
                    <a:lumMod val="85000"/>
                    <a:lumOff val="15000"/>
                  </a:schemeClr>
                </a:solidFill>
                <a:latin typeface="+mn-lt"/>
              </a:rPr>
              <a:t> division and </a:t>
            </a:r>
            <a:r>
              <a:rPr lang="en-US" altLang="en-US" u="sng" dirty="0">
                <a:solidFill>
                  <a:schemeClr val="tx1">
                    <a:lumMod val="85000"/>
                    <a:lumOff val="15000"/>
                  </a:schemeClr>
                </a:solidFill>
                <a:latin typeface="+mn-lt"/>
              </a:rPr>
              <a:t>Motor </a:t>
            </a:r>
            <a:r>
              <a:rPr lang="en-US" altLang="en-US" dirty="0">
                <a:solidFill>
                  <a:schemeClr val="tx1">
                    <a:lumMod val="85000"/>
                    <a:lumOff val="15000"/>
                  </a:schemeClr>
                </a:solidFill>
                <a:latin typeface="+mn-lt"/>
              </a:rPr>
              <a:t>division</a:t>
            </a:r>
          </a:p>
          <a:p>
            <a:pPr defTabSz="914400" eaLnBrk="1" hangingPunct="1">
              <a:lnSpc>
                <a:spcPct val="85000"/>
              </a:lnSpc>
              <a:spcBef>
                <a:spcPct val="50000"/>
              </a:spcBef>
              <a:buFont typeface="Arial" pitchFamily="34" charset="0"/>
              <a:buChar char=" "/>
            </a:pPr>
            <a:r>
              <a:rPr lang="en-US" altLang="en-US" dirty="0">
                <a:solidFill>
                  <a:schemeClr val="tx1">
                    <a:lumMod val="85000"/>
                    <a:lumOff val="15000"/>
                  </a:schemeClr>
                </a:solidFill>
                <a:latin typeface="+mn-lt"/>
              </a:rPr>
              <a:t>-includes all sensory neurons, motor neurons, and sense organs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1229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2B1B-4051-42A3-93DC-A6935C1D0893}"/>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5400" kern="1200">
                <a:solidFill>
                  <a:schemeClr val="tx1"/>
                </a:solidFill>
                <a:latin typeface="+mj-lt"/>
                <a:ea typeface="+mj-ea"/>
                <a:cs typeface="+mj-cs"/>
              </a:rPr>
              <a:t>The Nervous System</a:t>
            </a:r>
          </a:p>
        </p:txBody>
      </p:sp>
      <p:pic>
        <p:nvPicPr>
          <p:cNvPr id="4" name="Online Media 3" title="Introduction to the Nervous System">
            <a:hlinkClick r:id="" action="ppaction://media"/>
            <a:extLst>
              <a:ext uri="{FF2B5EF4-FFF2-40B4-BE49-F238E27FC236}">
                <a16:creationId xmlns:a16="http://schemas.microsoft.com/office/drawing/2014/main" id="{3DD8F53F-E6B9-4482-86AC-6AC313A69D93}"/>
              </a:ext>
            </a:extLst>
          </p:cNvPr>
          <p:cNvPicPr>
            <a:picLocks noGrp="1" noRot="1" noChangeAspect="1"/>
          </p:cNvPicPr>
          <p:nvPr>
            <p:ph idx="1"/>
            <a:videoFile r:link="rId1"/>
          </p:nvPr>
        </p:nvPicPr>
        <p:blipFill>
          <a:blip r:embed="rId3"/>
          <a:stretch>
            <a:fillRect/>
          </a:stretch>
        </p:blipFill>
        <p:spPr>
          <a:xfrm>
            <a:off x="6507163" y="1962150"/>
            <a:ext cx="5080000" cy="2870200"/>
          </a:xfrm>
          <a:prstGeom prst="rect">
            <a:avLst/>
          </a:prstGeom>
        </p:spPr>
      </p:pic>
    </p:spTree>
    <p:extLst>
      <p:ext uri="{BB962C8B-B14F-4D97-AF65-F5344CB8AC3E}">
        <p14:creationId xmlns:p14="http://schemas.microsoft.com/office/powerpoint/2010/main" val="1183635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1"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2"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686834" y="1153572"/>
            <a:ext cx="3200400" cy="4461163"/>
          </a:xfrm>
        </p:spPr>
        <p:txBody>
          <a:bodyPr vert="horz" lIns="91440" tIns="45720" rIns="91440" bIns="45720" rtlCol="0" anchor="ctr">
            <a:normAutofit/>
          </a:bodyPr>
          <a:lstStyle/>
          <a:p>
            <a:pPr>
              <a:defRPr/>
            </a:pPr>
            <a:r>
              <a:rPr lang="en-US" altLang="en-US" kern="1200">
                <a:solidFill>
                  <a:srgbClr val="FFFFFF"/>
                </a:solidFill>
                <a:latin typeface="+mj-lt"/>
                <a:ea typeface="+mj-ea"/>
                <a:cs typeface="+mj-cs"/>
              </a:rPr>
              <a:t>Learning Outcomes</a:t>
            </a:r>
          </a:p>
        </p:txBody>
      </p:sp>
      <p:sp>
        <p:nvSpPr>
          <p:cNvPr id="4103"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99" name="Rectangle 3"/>
          <p:cNvSpPr>
            <a:spLocks noGrp="1" noChangeArrowheads="1"/>
          </p:cNvSpPr>
          <p:nvPr>
            <p:ph type="body" sz="half" idx="1"/>
          </p:nvPr>
        </p:nvSpPr>
        <p:spPr>
          <a:xfrm>
            <a:off x="4447308" y="591344"/>
            <a:ext cx="6906491" cy="5585619"/>
          </a:xfrm>
        </p:spPr>
        <p:txBody>
          <a:bodyPr vert="horz" lIns="91440" tIns="45720" rIns="91440" bIns="45720" rtlCol="0" anchor="ctr">
            <a:normAutofit/>
          </a:bodyPr>
          <a:lstStyle/>
          <a:p>
            <a:pPr>
              <a:defRPr/>
            </a:pPr>
            <a:r>
              <a:rPr lang="en-US" altLang="en-US"/>
              <a:t>To describe the different types of muscle</a:t>
            </a:r>
          </a:p>
          <a:p>
            <a:pPr>
              <a:defRPr/>
            </a:pPr>
            <a:r>
              <a:rPr lang="en-US" altLang="en-US"/>
              <a:t>To know the striated muscle structure on a microscopic and macroscopic</a:t>
            </a:r>
          </a:p>
          <a:p>
            <a:pPr>
              <a:defRPr/>
            </a:pPr>
            <a:r>
              <a:rPr lang="en-US" altLang="en-US"/>
              <a:t>To understand how the neurological components link with the mechanical and chemical components to produce movement</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a:t>Muscle Types</a:t>
            </a:r>
          </a:p>
        </p:txBody>
      </p:sp>
      <p:sp>
        <p:nvSpPr>
          <p:cNvPr id="4099" name="Rectangle 3"/>
          <p:cNvSpPr>
            <a:spLocks noGrp="1" noChangeArrowheads="1"/>
          </p:cNvSpPr>
          <p:nvPr>
            <p:ph type="body" sz="half" idx="1"/>
          </p:nvPr>
        </p:nvSpPr>
        <p:spPr>
          <a:xfrm>
            <a:off x="1981201" y="1600201"/>
            <a:ext cx="3394075" cy="4530725"/>
          </a:xfrm>
        </p:spPr>
        <p:txBody>
          <a:bodyPr>
            <a:normAutofit/>
          </a:bodyPr>
          <a:lstStyle/>
          <a:p>
            <a:pPr eaLnBrk="1" hangingPunct="1">
              <a:defRPr/>
            </a:pPr>
            <a:r>
              <a:rPr lang="en-US" altLang="en-US" dirty="0"/>
              <a:t>Three types of Muscle</a:t>
            </a:r>
          </a:p>
          <a:p>
            <a:pPr lvl="1" eaLnBrk="1" hangingPunct="1">
              <a:defRPr/>
            </a:pPr>
            <a:r>
              <a:rPr lang="en-US" altLang="en-US" dirty="0"/>
              <a:t>Skeletal</a:t>
            </a:r>
          </a:p>
          <a:p>
            <a:pPr lvl="1" eaLnBrk="1" hangingPunct="1">
              <a:defRPr/>
            </a:pPr>
            <a:r>
              <a:rPr lang="en-US" altLang="en-US" dirty="0"/>
              <a:t>Cardiac (myocardium)</a:t>
            </a:r>
          </a:p>
          <a:p>
            <a:pPr lvl="1" eaLnBrk="1" hangingPunct="1">
              <a:defRPr/>
            </a:pPr>
            <a:r>
              <a:rPr lang="en-US" altLang="en-US" dirty="0"/>
              <a:t>Smooth</a:t>
            </a:r>
          </a:p>
          <a:p>
            <a:pPr eaLnBrk="1" hangingPunct="1">
              <a:defRPr/>
            </a:pPr>
            <a:r>
              <a:rPr lang="en-US" altLang="en-US" dirty="0"/>
              <a:t>key differences - appearance, structure innervation, fuel supply.</a:t>
            </a:r>
          </a:p>
        </p:txBody>
      </p:sp>
      <p:graphicFrame>
        <p:nvGraphicFramePr>
          <p:cNvPr id="18435" name="Object 5"/>
          <p:cNvGraphicFramePr>
            <a:graphicFrameLocks noGrp="1" noChangeAspect="1"/>
          </p:cNvGraphicFramePr>
          <p:nvPr>
            <p:ph sz="half" idx="2"/>
          </p:nvPr>
        </p:nvGraphicFramePr>
        <p:xfrm>
          <a:off x="5375276" y="1889125"/>
          <a:ext cx="4327525" cy="3951288"/>
        </p:xfrm>
        <a:graphic>
          <a:graphicData uri="http://schemas.openxmlformats.org/presentationml/2006/ole">
            <mc:AlternateContent xmlns:mc="http://schemas.openxmlformats.org/markup-compatibility/2006">
              <mc:Choice xmlns:v="urn:schemas-microsoft-com:vml" Requires="v">
                <p:oleObj name="Document" r:id="rId2" imgW="4178300" imgH="3441700" progId="Word.Document.8">
                  <p:embed/>
                </p:oleObj>
              </mc:Choice>
              <mc:Fallback>
                <p:oleObj name="Document" r:id="rId2" imgW="4178300" imgH="3441700" progId="Word.Document.8">
                  <p:embed/>
                  <p:pic>
                    <p:nvPicPr>
                      <p:cNvPr id="18435"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276" y="1889125"/>
                        <a:ext cx="4327525" cy="395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47994731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2119313" y="-495300"/>
            <a:ext cx="247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a:latin typeface="Arial" charset="0"/>
              </a:rPr>
              <a:t> </a:t>
            </a:r>
          </a:p>
        </p:txBody>
      </p:sp>
      <p:sp>
        <p:nvSpPr>
          <p:cNvPr id="5123" name="Rectangle 35"/>
          <p:cNvSpPr>
            <a:spLocks noChangeArrowheads="1"/>
          </p:cNvSpPr>
          <p:nvPr/>
        </p:nvSpPr>
        <p:spPr bwMode="auto">
          <a:xfrm>
            <a:off x="2119313" y="6988175"/>
            <a:ext cx="247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a:latin typeface="Arial" charset="0"/>
              </a:rPr>
              <a:t> </a:t>
            </a:r>
          </a:p>
        </p:txBody>
      </p:sp>
      <p:pic>
        <p:nvPicPr>
          <p:cNvPr id="19459" name="Picture 11" descr="fcardiaccrossse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1814" y="333376"/>
            <a:ext cx="2016125" cy="188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13" descr="fskeletalcrossse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939" y="2565400"/>
            <a:ext cx="2232025"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5" descr="fsmccro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9963" y="4857751"/>
            <a:ext cx="2089150"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7" name="Text Box 37"/>
          <p:cNvSpPr txBox="1">
            <a:spLocks noChangeArrowheads="1"/>
          </p:cNvSpPr>
          <p:nvPr/>
        </p:nvSpPr>
        <p:spPr bwMode="auto">
          <a:xfrm>
            <a:off x="6010275" y="5072064"/>
            <a:ext cx="12954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Smooth Muscle</a:t>
            </a:r>
          </a:p>
        </p:txBody>
      </p:sp>
      <p:sp>
        <p:nvSpPr>
          <p:cNvPr id="5128" name="Text Box 38"/>
          <p:cNvSpPr txBox="1">
            <a:spLocks noChangeArrowheads="1"/>
          </p:cNvSpPr>
          <p:nvPr/>
        </p:nvSpPr>
        <p:spPr bwMode="auto">
          <a:xfrm>
            <a:off x="1703389" y="765176"/>
            <a:ext cx="12969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Cardiac muscle</a:t>
            </a:r>
          </a:p>
        </p:txBody>
      </p:sp>
      <p:sp>
        <p:nvSpPr>
          <p:cNvPr id="5129" name="Text Box 39"/>
          <p:cNvSpPr txBox="1">
            <a:spLocks noChangeArrowheads="1"/>
          </p:cNvSpPr>
          <p:nvPr/>
        </p:nvSpPr>
        <p:spPr bwMode="auto">
          <a:xfrm>
            <a:off x="3648076" y="3240089"/>
            <a:ext cx="143986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Skeletal muscle</a:t>
            </a:r>
          </a:p>
        </p:txBody>
      </p:sp>
      <p:sp>
        <p:nvSpPr>
          <p:cNvPr id="5130" name="Text Box 40"/>
          <p:cNvSpPr txBox="1">
            <a:spLocks noChangeArrowheads="1"/>
          </p:cNvSpPr>
          <p:nvPr/>
        </p:nvSpPr>
        <p:spPr bwMode="auto">
          <a:xfrm>
            <a:off x="5194300" y="855663"/>
            <a:ext cx="36004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t>Central nuclei and </a:t>
            </a:r>
            <a:r>
              <a:rPr lang="en-GB" altLang="en-US" dirty="0" err="1"/>
              <a:t>intercollated</a:t>
            </a:r>
            <a:r>
              <a:rPr lang="en-GB" altLang="en-US" dirty="0"/>
              <a:t> discs</a:t>
            </a:r>
          </a:p>
        </p:txBody>
      </p:sp>
      <p:sp>
        <p:nvSpPr>
          <p:cNvPr id="5131" name="Text Box 41"/>
          <p:cNvSpPr txBox="1">
            <a:spLocks noChangeArrowheads="1"/>
          </p:cNvSpPr>
          <p:nvPr/>
        </p:nvSpPr>
        <p:spPr bwMode="auto">
          <a:xfrm>
            <a:off x="7500939" y="3216275"/>
            <a:ext cx="1728787"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t>Peripheral nuclei</a:t>
            </a:r>
          </a:p>
        </p:txBody>
      </p:sp>
      <p:sp>
        <p:nvSpPr>
          <p:cNvPr id="5132" name="Text Box 42"/>
          <p:cNvSpPr txBox="1">
            <a:spLocks noChangeArrowheads="1"/>
          </p:cNvSpPr>
          <p:nvPr/>
        </p:nvSpPr>
        <p:spPr bwMode="auto">
          <a:xfrm>
            <a:off x="4943475" y="6049963"/>
            <a:ext cx="2362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t>Irregular spaced and sized nuclei</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6722" y="586855"/>
            <a:ext cx="3201366" cy="3387497"/>
          </a:xfrm>
        </p:spPr>
        <p:txBody>
          <a:bodyPr anchor="b">
            <a:normAutofit/>
          </a:bodyPr>
          <a:lstStyle/>
          <a:p>
            <a:pPr algn="r" eaLnBrk="1" hangingPunct="1">
              <a:defRPr/>
            </a:pPr>
            <a:r>
              <a:rPr lang="en-US" altLang="en-US" sz="4000">
                <a:solidFill>
                  <a:srgbClr val="FFFFFF"/>
                </a:solidFill>
              </a:rPr>
              <a:t>Muscle Function</a:t>
            </a:r>
          </a:p>
        </p:txBody>
      </p:sp>
      <p:sp>
        <p:nvSpPr>
          <p:cNvPr id="5123" name="Rectangle 3"/>
          <p:cNvSpPr>
            <a:spLocks noGrp="1" noChangeArrowheads="1"/>
          </p:cNvSpPr>
          <p:nvPr>
            <p:ph type="body" idx="1"/>
          </p:nvPr>
        </p:nvSpPr>
        <p:spPr>
          <a:xfrm>
            <a:off x="4810259" y="649480"/>
            <a:ext cx="6555347" cy="5546047"/>
          </a:xfrm>
        </p:spPr>
        <p:txBody>
          <a:bodyPr anchor="ctr">
            <a:normAutofit/>
          </a:bodyPr>
          <a:lstStyle/>
          <a:p>
            <a:pPr eaLnBrk="1" hangingPunct="1">
              <a:defRPr/>
            </a:pPr>
            <a:r>
              <a:rPr lang="en-US" altLang="en-US" sz="2000" dirty="0"/>
              <a:t>Produce movement</a:t>
            </a:r>
          </a:p>
          <a:p>
            <a:pPr eaLnBrk="1" hangingPunct="1">
              <a:defRPr/>
            </a:pPr>
            <a:r>
              <a:rPr lang="en-US" altLang="en-US" sz="2000" dirty="0"/>
              <a:t>Maintain postures and positions </a:t>
            </a:r>
          </a:p>
          <a:p>
            <a:pPr eaLnBrk="1" hangingPunct="1">
              <a:defRPr/>
            </a:pPr>
            <a:r>
              <a:rPr lang="en-US" altLang="en-US" sz="2000" dirty="0" err="1"/>
              <a:t>Stabilise</a:t>
            </a:r>
            <a:r>
              <a:rPr lang="en-US" altLang="en-US" sz="2000" dirty="0"/>
              <a:t> joints</a:t>
            </a:r>
          </a:p>
          <a:p>
            <a:pPr lvl="1" eaLnBrk="1" hangingPunct="1">
              <a:defRPr/>
            </a:pPr>
            <a:r>
              <a:rPr lang="en-US" altLang="en-US" sz="2000" dirty="0"/>
              <a:t>Usually for other muscle activity</a:t>
            </a:r>
          </a:p>
          <a:p>
            <a:pPr eaLnBrk="1" hangingPunct="1">
              <a:defRPr/>
            </a:pPr>
            <a:r>
              <a:rPr lang="en-US" altLang="en-US" sz="2000" dirty="0"/>
              <a:t>Support and protect viscera (main organs)</a:t>
            </a:r>
          </a:p>
          <a:p>
            <a:pPr eaLnBrk="1" hangingPunct="1">
              <a:defRPr/>
            </a:pPr>
            <a:r>
              <a:rPr lang="en-US" altLang="en-US" sz="2000" dirty="0"/>
              <a:t>Control cavity pressures</a:t>
            </a:r>
          </a:p>
          <a:p>
            <a:pPr eaLnBrk="1" hangingPunct="1">
              <a:defRPr/>
            </a:pPr>
            <a:r>
              <a:rPr lang="en-US" altLang="en-US" sz="2000" dirty="0"/>
              <a:t>Produce heat to maintain body temperature</a:t>
            </a:r>
          </a:p>
          <a:p>
            <a:pPr eaLnBrk="1" hangingPunct="1">
              <a:defRPr/>
            </a:pPr>
            <a:r>
              <a:rPr lang="en-US" altLang="en-US" sz="2000" dirty="0"/>
              <a:t>Control entrance and exits to body</a:t>
            </a:r>
          </a:p>
          <a:p>
            <a:pPr lvl="1" eaLnBrk="1" hangingPunct="1">
              <a:defRPr/>
            </a:pPr>
            <a:r>
              <a:rPr lang="en-US" altLang="en-US" sz="2000" dirty="0"/>
              <a:t>swallowing, defecation, urination, blood flow</a:t>
            </a:r>
          </a:p>
          <a:p>
            <a:pPr eaLnBrk="1" hangingPunct="1">
              <a:defRPr/>
            </a:pPr>
            <a:r>
              <a:rPr lang="en-US" altLang="en-US" sz="2000" dirty="0"/>
              <a:t>Energy Storage (glycogen)</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normAutofit fontScale="90000"/>
          </a:bodyPr>
          <a:lstStyle/>
          <a:p>
            <a:pPr eaLnBrk="1" hangingPunct="1">
              <a:defRPr/>
            </a:pPr>
            <a:r>
              <a:rPr lang="en-GB" altLang="en-US"/>
              <a:t>Longitudinal</a:t>
            </a:r>
            <a:br>
              <a:rPr lang="en-GB" altLang="en-US"/>
            </a:br>
            <a:endParaRPr lang="en-GB" altLang="en-US"/>
          </a:p>
        </p:txBody>
      </p:sp>
      <p:sp>
        <p:nvSpPr>
          <p:cNvPr id="66563" name="Rectangle 3"/>
          <p:cNvSpPr>
            <a:spLocks noGrp="1" noChangeArrowheads="1"/>
          </p:cNvSpPr>
          <p:nvPr>
            <p:ph type="body" sz="half" idx="1"/>
          </p:nvPr>
        </p:nvSpPr>
        <p:spPr/>
        <p:txBody>
          <a:bodyPr/>
          <a:lstStyle/>
          <a:p>
            <a:pPr marL="609600" indent="-609600">
              <a:defRPr/>
            </a:pPr>
            <a:r>
              <a:rPr lang="en-GB" altLang="en-US"/>
              <a:t>Long strap like muscle whose fibres lie parallel to its long axis e.g. rectus abdominus and sartorius.</a:t>
            </a:r>
          </a:p>
        </p:txBody>
      </p:sp>
      <p:pic>
        <p:nvPicPr>
          <p:cNvPr id="23555" name="Picture 12"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6019800" y="1600200"/>
            <a:ext cx="1803400" cy="3316288"/>
          </a:xfrm>
        </p:spPr>
      </p:pic>
      <p:pic>
        <p:nvPicPr>
          <p:cNvPr id="23556" name="Picture 14" descr="sart"/>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8256589" y="1905001"/>
            <a:ext cx="1590675" cy="3343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Text Box 17"/>
          <p:cNvSpPr txBox="1">
            <a:spLocks noChangeArrowheads="1"/>
          </p:cNvSpPr>
          <p:nvPr/>
        </p:nvSpPr>
        <p:spPr bwMode="auto">
          <a:xfrm>
            <a:off x="2640014" y="4581525"/>
            <a:ext cx="3095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latin typeface="Arial" charset="0"/>
              </a:rPr>
              <a:t>Rectus abdominus</a:t>
            </a:r>
          </a:p>
        </p:txBody>
      </p:sp>
      <p:sp>
        <p:nvSpPr>
          <p:cNvPr id="9223" name="Text Box 18"/>
          <p:cNvSpPr txBox="1">
            <a:spLocks noChangeArrowheads="1"/>
          </p:cNvSpPr>
          <p:nvPr/>
        </p:nvSpPr>
        <p:spPr bwMode="auto">
          <a:xfrm>
            <a:off x="8472489" y="1509714"/>
            <a:ext cx="1150937"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sartorius</a:t>
            </a:r>
            <a:endParaRPr lang="en-GB" altLang="en-US" dirty="0">
              <a:latin typeface="Arial" charset="0"/>
            </a:endParaRP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r>
              <a:rPr lang="en-US" altLang="en-US" sz="4100"/>
              <a:t>Fusiform or spindles</a:t>
            </a:r>
            <a:br>
              <a:rPr lang="en-US" altLang="en-US" sz="4100"/>
            </a:br>
            <a:endParaRPr lang="en-US" altLang="en-US" sz="4100"/>
          </a:p>
        </p:txBody>
      </p:sp>
      <p:sp>
        <p:nvSpPr>
          <p:cNvPr id="67587"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A rounded muscle whose fibres taper at either end. It may be long or short e.g. brachialis and brachioradialis</a:t>
            </a:r>
          </a:p>
          <a:p>
            <a:pPr marL="609600">
              <a:defRPr/>
            </a:pPr>
            <a:r>
              <a:rPr lang="en-US" altLang="en-US" sz="2000"/>
              <a:t>Muscle in the upper are that flexes the elbow joint.</a:t>
            </a:r>
          </a:p>
          <a:p>
            <a:pPr marL="609600">
              <a:defRPr/>
            </a:pPr>
            <a:endParaRPr lang="en-US" altLang="en-US" sz="2000"/>
          </a:p>
        </p:txBody>
      </p:sp>
      <p:pic>
        <p:nvPicPr>
          <p:cNvPr id="24580" name="Picture 10" descr="brac"/>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tretch>
            <a:fillRect/>
          </a:stretch>
        </p:blipFill>
        <p:spPr bwMode="auto">
          <a:xfrm>
            <a:off x="6836571" y="321734"/>
            <a:ext cx="1532991" cy="2739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4579" name="Picture 8" descr="brds"/>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tretch>
            <a:fillRect/>
          </a:stretch>
        </p:blipFill>
        <p:spPr bwMode="auto">
          <a:xfrm>
            <a:off x="9862989" y="321734"/>
            <a:ext cx="1643888" cy="2739814"/>
          </a:xfrm>
          <a:prstGeom prst="rect">
            <a:avLst/>
          </a:prstGeom>
        </p:spPr>
      </p:pic>
      <p:pic>
        <p:nvPicPr>
          <p:cNvPr id="2" name="Online Media 1" title="Brachialis Muscle Anatomy Overview - Human Anatomy | Kenhub">
            <a:hlinkClick r:id="" action="ppaction://media"/>
            <a:extLst>
              <a:ext uri="{FF2B5EF4-FFF2-40B4-BE49-F238E27FC236}">
                <a16:creationId xmlns:a16="http://schemas.microsoft.com/office/drawing/2014/main" id="{B3E7D301-C40B-4A91-BC16-205FED07A845}"/>
              </a:ext>
            </a:extLst>
          </p:cNvPr>
          <p:cNvPicPr>
            <a:picLocks noRot="1" noChangeAspect="1"/>
          </p:cNvPicPr>
          <p:nvPr>
            <a:videoFile r:link="rId1"/>
          </p:nvPr>
        </p:nvPicPr>
        <p:blipFill>
          <a:blip r:embed="rId5"/>
          <a:stretch>
            <a:fillRect/>
          </a:stretch>
        </p:blipFill>
        <p:spPr>
          <a:xfrm>
            <a:off x="6878604" y="3796452"/>
            <a:ext cx="4530792" cy="2559898"/>
          </a:xfrm>
          <a:prstGeom prst="rect">
            <a:avLst/>
          </a:prstGeom>
        </p:spPr>
      </p:pic>
      <p:sp>
        <p:nvSpPr>
          <p:cNvPr id="10246" name="Text Box 12"/>
          <p:cNvSpPr txBox="1">
            <a:spLocks noChangeArrowheads="1"/>
          </p:cNvSpPr>
          <p:nvPr/>
        </p:nvSpPr>
        <p:spPr bwMode="auto">
          <a:xfrm>
            <a:off x="6365875" y="1579563"/>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dirty="0">
                <a:latin typeface="Arial" charset="0"/>
              </a:rPr>
              <a:t>Brachialis</a:t>
            </a:r>
          </a:p>
        </p:txBody>
      </p:sp>
      <p:sp>
        <p:nvSpPr>
          <p:cNvPr id="10247" name="Text Box 13"/>
          <p:cNvSpPr txBox="1">
            <a:spLocks noChangeArrowheads="1"/>
          </p:cNvSpPr>
          <p:nvPr/>
        </p:nvSpPr>
        <p:spPr bwMode="auto">
          <a:xfrm>
            <a:off x="8328025" y="1700213"/>
            <a:ext cx="19431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Brachioradialis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8" name="Rectangle 10"/>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br>
              <a:rPr lang="en-US" altLang="en-US" sz="3700"/>
            </a:br>
            <a:r>
              <a:rPr lang="en-US" altLang="en-US" sz="3700"/>
              <a:t>Bipenniform</a:t>
            </a:r>
            <a:br>
              <a:rPr lang="en-US" altLang="en-US" sz="3700"/>
            </a:br>
            <a:endParaRPr lang="en-US" altLang="en-US" sz="3700"/>
          </a:p>
        </p:txBody>
      </p:sp>
      <p:sp>
        <p:nvSpPr>
          <p:cNvPr id="68611"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A double penniform arrangement with fibres extending in pairs either side of the tendon a long central tendon e.g. flexor hallicus longus and rectus femoris </a:t>
            </a:r>
          </a:p>
          <a:p>
            <a:pPr marL="609600">
              <a:defRPr/>
            </a:pPr>
            <a:endParaRPr lang="en-US" altLang="en-US" sz="2000"/>
          </a:p>
        </p:txBody>
      </p:sp>
      <p:pic>
        <p:nvPicPr>
          <p:cNvPr id="26628" name="Picture 9" descr="recf"/>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tretch>
            <a:fillRect/>
          </a:stretch>
        </p:blipFill>
        <p:spPr bwMode="auto">
          <a:xfrm>
            <a:off x="6950991" y="321734"/>
            <a:ext cx="1304151" cy="2739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6627" name="Picture 7" descr="fhl"/>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tretch>
            <a:fillRect/>
          </a:stretch>
        </p:blipFill>
        <p:spPr bwMode="auto">
          <a:xfrm>
            <a:off x="9869513" y="321734"/>
            <a:ext cx="1630841" cy="2739814"/>
          </a:xfrm>
          <a:prstGeom prst="rect">
            <a:avLst/>
          </a:prstGeom>
        </p:spPr>
      </p:pic>
      <p:pic>
        <p:nvPicPr>
          <p:cNvPr id="2" name="Online Media 1" title="Flexor Hallucis Longus and Brevis Muscle Test">
            <a:hlinkClick r:id="" action="ppaction://media"/>
            <a:extLst>
              <a:ext uri="{FF2B5EF4-FFF2-40B4-BE49-F238E27FC236}">
                <a16:creationId xmlns:a16="http://schemas.microsoft.com/office/drawing/2014/main" id="{64403F90-2D86-46F7-A7D7-98C525177A9A}"/>
              </a:ext>
            </a:extLst>
          </p:cNvPr>
          <p:cNvPicPr>
            <a:picLocks noRot="1" noChangeAspect="1"/>
          </p:cNvPicPr>
          <p:nvPr>
            <a:videoFile r:link="rId1"/>
          </p:nvPr>
        </p:nvPicPr>
        <p:blipFill>
          <a:blip r:embed="rId5"/>
          <a:stretch>
            <a:fillRect/>
          </a:stretch>
        </p:blipFill>
        <p:spPr>
          <a:xfrm>
            <a:off x="7437401" y="3796452"/>
            <a:ext cx="3413197" cy="2559898"/>
          </a:xfrm>
          <a:prstGeom prst="rect">
            <a:avLst/>
          </a:prstGeom>
        </p:spPr>
      </p:pic>
      <p:sp>
        <p:nvSpPr>
          <p:cNvPr id="12294" name="Text Box 12"/>
          <p:cNvSpPr txBox="1">
            <a:spLocks noChangeArrowheads="1"/>
          </p:cNvSpPr>
          <p:nvPr/>
        </p:nvSpPr>
        <p:spPr bwMode="auto">
          <a:xfrm>
            <a:off x="6280150" y="1382713"/>
            <a:ext cx="1728788"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Flexor </a:t>
            </a:r>
            <a:r>
              <a:rPr lang="en-GB" altLang="en-US" dirty="0" err="1">
                <a:latin typeface="Arial" charset="0"/>
              </a:rPr>
              <a:t>hallicus</a:t>
            </a:r>
            <a:r>
              <a:rPr lang="en-GB" altLang="en-US" dirty="0">
                <a:latin typeface="Arial" charset="0"/>
              </a:rPr>
              <a:t> longus</a:t>
            </a:r>
          </a:p>
        </p:txBody>
      </p:sp>
      <p:sp>
        <p:nvSpPr>
          <p:cNvPr id="12295" name="Text Box 13"/>
          <p:cNvSpPr txBox="1">
            <a:spLocks noChangeArrowheads="1"/>
          </p:cNvSpPr>
          <p:nvPr/>
        </p:nvSpPr>
        <p:spPr bwMode="auto">
          <a:xfrm>
            <a:off x="8210551" y="1416051"/>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Rectus </a:t>
            </a:r>
            <a:r>
              <a:rPr lang="en-GB" altLang="en-US" dirty="0" err="1">
                <a:latin typeface="Arial" charset="0"/>
              </a:rPr>
              <a:t>femoris</a:t>
            </a:r>
            <a:endParaRPr lang="en-GB" altLang="en-US"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pPr eaLnBrk="1" hangingPunct="1">
              <a:defRPr/>
            </a:pPr>
            <a:r>
              <a:rPr lang="en-GB" altLang="en-US" dirty="0" err="1"/>
              <a:t>Penniform</a:t>
            </a:r>
            <a:br>
              <a:rPr lang="en-GB" altLang="en-US" dirty="0"/>
            </a:br>
            <a:endParaRPr lang="en-GB" altLang="en-US" dirty="0"/>
          </a:p>
        </p:txBody>
      </p:sp>
      <p:pic>
        <p:nvPicPr>
          <p:cNvPr id="25603" name="Picture 6"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6311901" y="2349500"/>
            <a:ext cx="1223963" cy="3240088"/>
          </a:xfrm>
        </p:spPr>
      </p:pic>
      <p:pic>
        <p:nvPicPr>
          <p:cNvPr id="25604" name="Picture 8" descr="exdl"/>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8256588" y="2349500"/>
            <a:ext cx="1687512" cy="2840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270" name="Text Box 10"/>
          <p:cNvSpPr txBox="1">
            <a:spLocks noChangeArrowheads="1"/>
          </p:cNvSpPr>
          <p:nvPr/>
        </p:nvSpPr>
        <p:spPr bwMode="auto">
          <a:xfrm>
            <a:off x="6019801" y="1466851"/>
            <a:ext cx="208756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dirty="0" err="1">
                <a:latin typeface="Arial" charset="0"/>
              </a:rPr>
              <a:t>Tibialis</a:t>
            </a:r>
            <a:r>
              <a:rPr lang="en-GB" altLang="en-US" sz="2400" dirty="0">
                <a:latin typeface="Arial" charset="0"/>
              </a:rPr>
              <a:t> posterior</a:t>
            </a:r>
          </a:p>
        </p:txBody>
      </p:sp>
      <p:sp>
        <p:nvSpPr>
          <p:cNvPr id="11271" name="Text Box 11"/>
          <p:cNvSpPr txBox="1">
            <a:spLocks noChangeArrowheads="1"/>
          </p:cNvSpPr>
          <p:nvPr/>
        </p:nvSpPr>
        <p:spPr bwMode="auto">
          <a:xfrm>
            <a:off x="7897814" y="1562101"/>
            <a:ext cx="2160587"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Extensor digitorum longus</a:t>
            </a:r>
          </a:p>
        </p:txBody>
      </p:sp>
      <p:graphicFrame>
        <p:nvGraphicFramePr>
          <p:cNvPr id="71685" name="Rectangle 3">
            <a:extLst>
              <a:ext uri="{FF2B5EF4-FFF2-40B4-BE49-F238E27FC236}">
                <a16:creationId xmlns:a16="http://schemas.microsoft.com/office/drawing/2014/main" id="{E21D1802-7967-4BB0-A976-C5C5334B59A8}"/>
              </a:ext>
            </a:extLst>
          </p:cNvPr>
          <p:cNvGraphicFramePr/>
          <p:nvPr/>
        </p:nvGraphicFramePr>
        <p:xfrm>
          <a:off x="609600" y="1600201"/>
          <a:ext cx="5384800" cy="4530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E37B8-78BC-4CDD-B172-B846CA5A8AA0}"/>
              </a:ext>
            </a:extLst>
          </p:cNvPr>
          <p:cNvSpPr>
            <a:spLocks noGrp="1"/>
          </p:cNvSpPr>
          <p:nvPr>
            <p:ph type="title"/>
          </p:nvPr>
        </p:nvSpPr>
        <p:spPr/>
        <p:txBody>
          <a:bodyPr/>
          <a:lstStyle/>
          <a:p>
            <a:r>
              <a:rPr lang="en-GB" altLang="en-US" sz="4400" dirty="0">
                <a:latin typeface="Arial" charset="0"/>
              </a:rPr>
              <a:t>Tibialis posterior</a:t>
            </a:r>
            <a:br>
              <a:rPr lang="en-GB" altLang="en-US" sz="4400" dirty="0">
                <a:latin typeface="Arial" charset="0"/>
              </a:rPr>
            </a:br>
            <a:endParaRPr lang="en-GB" dirty="0"/>
          </a:p>
        </p:txBody>
      </p:sp>
      <p:pic>
        <p:nvPicPr>
          <p:cNvPr id="4" name="Online Media 3" title="Functions of the tibialis posterior muscle (preview) - 3D Human Anatomy | Kenhub">
            <a:hlinkClick r:id="" action="ppaction://media"/>
            <a:extLst>
              <a:ext uri="{FF2B5EF4-FFF2-40B4-BE49-F238E27FC236}">
                <a16:creationId xmlns:a16="http://schemas.microsoft.com/office/drawing/2014/main" id="{13A27AD4-4C4C-4DE8-8A41-E12CE83E7CE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1487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4"/>
          <p:cNvSpPr>
            <a:spLocks noGrp="1" noChangeArrowheads="1"/>
          </p:cNvSpPr>
          <p:nvPr>
            <p:ph type="title"/>
          </p:nvPr>
        </p:nvSpPr>
        <p:spPr>
          <a:xfrm>
            <a:off x="1905000" y="339725"/>
            <a:ext cx="8229600" cy="1143000"/>
          </a:xfrm>
        </p:spPr>
        <p:txBody>
          <a:bodyPr>
            <a:normAutofit fontScale="90000"/>
          </a:bodyPr>
          <a:lstStyle/>
          <a:p>
            <a:pPr eaLnBrk="1" hangingPunct="1">
              <a:defRPr/>
            </a:pPr>
            <a:br>
              <a:rPr lang="en-GB" altLang="en-US" dirty="0"/>
            </a:br>
            <a:r>
              <a:rPr lang="en-GB" altLang="en-US" dirty="0"/>
              <a:t>Triangular </a:t>
            </a:r>
            <a:r>
              <a:rPr lang="en-GB" altLang="en-US"/>
              <a:t>or convergent </a:t>
            </a:r>
            <a:r>
              <a:rPr lang="en-GB" altLang="en-US" dirty="0"/>
              <a:t>shaped</a:t>
            </a:r>
            <a:br>
              <a:rPr lang="en-GB" altLang="en-US" dirty="0"/>
            </a:br>
            <a:endParaRPr lang="en-GB" altLang="en-US" dirty="0"/>
          </a:p>
        </p:txBody>
      </p:sp>
      <p:pic>
        <p:nvPicPr>
          <p:cNvPr id="27650" name="Picture 7"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7438" y="1628776"/>
            <a:ext cx="3516312" cy="3744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073276" y="1600200"/>
            <a:ext cx="3878263" cy="4343400"/>
          </a:xfrm>
          <a:prstGeom prst="rect">
            <a:avLst/>
          </a:prstGeom>
        </p:spPr>
        <p:txBody>
          <a:bodyPr>
            <a:normAutofit/>
          </a:bodyPr>
          <a:lstStyle>
            <a:lvl1pPr marL="182563" indent="-182563" algn="l" rtl="0" eaLnBrk="0" fontAlgn="base" hangingPunct="0">
              <a:lnSpc>
                <a:spcPct val="95000"/>
              </a:lnSpc>
              <a:spcBef>
                <a:spcPts val="1400"/>
              </a:spcBef>
              <a:spcAft>
                <a:spcPts val="200"/>
              </a:spcAft>
              <a:buClr>
                <a:schemeClr val="accent1"/>
              </a:buClr>
              <a:buSzPct val="80000"/>
              <a:buFont typeface="Arial" charset="0"/>
              <a:buChar char="•"/>
              <a:defRPr kern="1200" spc="10">
                <a:solidFill>
                  <a:schemeClr val="tx1"/>
                </a:solidFill>
                <a:latin typeface="+mn-lt"/>
                <a:ea typeface="+mn-ea"/>
                <a:cs typeface="+mn-cs"/>
              </a:defRPr>
            </a:lvl1pPr>
            <a:lvl2pPr marL="457200" indent="-182563" algn="l" rtl="0" eaLnBrk="0" fontAlgn="base" hangingPunct="0">
              <a:lnSpc>
                <a:spcPct val="90000"/>
              </a:lnSpc>
              <a:spcBef>
                <a:spcPts val="300"/>
              </a:spcBef>
              <a:spcAft>
                <a:spcPts val="300"/>
              </a:spcAft>
              <a:buClr>
                <a:schemeClr val="accent1"/>
              </a:buClr>
              <a:buFont typeface="Wingdings 2" charset="2"/>
              <a:buChar char=""/>
              <a:defRPr sz="1600" kern="1200">
                <a:solidFill>
                  <a:srgbClr val="262626"/>
                </a:solidFill>
                <a:latin typeface="+mn-lt"/>
                <a:ea typeface="+mn-ea"/>
                <a:cs typeface="+mn-cs"/>
              </a:defRPr>
            </a:lvl2pPr>
            <a:lvl3pPr marL="730250"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3pPr>
            <a:lvl4pPr marL="1004888"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4pPr>
            <a:lvl5pPr marL="1279525"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defRPr/>
            </a:pPr>
            <a:r>
              <a:rPr lang="en-GB"/>
              <a:t>Combined arrangement of flat and fusiform muscles, </a:t>
            </a:r>
            <a:r>
              <a:rPr lang="en-US" dirty="0"/>
              <a:t>has a broad origin and its fascicles converge toward a single tendon of insertion </a:t>
            </a:r>
          </a:p>
          <a:p>
            <a:pPr>
              <a:defRPr/>
            </a:pPr>
            <a:r>
              <a:rPr lang="en-GB" dirty="0"/>
              <a:t>E.g. </a:t>
            </a:r>
            <a:r>
              <a:rPr lang="en-GB" dirty="0" err="1"/>
              <a:t>Pectoralis</a:t>
            </a:r>
            <a:r>
              <a:rPr lang="en-GB" dirty="0"/>
              <a:t> major and Trapezius </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8" name="Rectangle 4"/>
          <p:cNvSpPr>
            <a:spLocks noGrp="1" noChangeArrowheads="1"/>
          </p:cNvSpPr>
          <p:nvPr>
            <p:ph type="title"/>
          </p:nvPr>
        </p:nvSpPr>
        <p:spPr>
          <a:xfrm>
            <a:off x="589560" y="856180"/>
            <a:ext cx="5279408" cy="1128068"/>
          </a:xfrm>
        </p:spPr>
        <p:txBody>
          <a:bodyPr vert="horz" lIns="91440" tIns="45720" rIns="91440" bIns="45720" rtlCol="0" anchor="ctr">
            <a:normAutofit/>
          </a:bodyPr>
          <a:lstStyle/>
          <a:p>
            <a:pPr>
              <a:defRPr/>
            </a:pPr>
            <a:r>
              <a:rPr lang="en-US" altLang="en-US" sz="4000"/>
              <a:t>Multipenniform</a:t>
            </a:r>
          </a:p>
        </p:txBody>
      </p:sp>
      <p:sp>
        <p:nvSpPr>
          <p:cNvPr id="72707" name="Rectangle 3"/>
          <p:cNvSpPr>
            <a:spLocks noGrp="1" noChangeArrowheads="1"/>
          </p:cNvSpPr>
          <p:nvPr>
            <p:ph type="body" sz="half" idx="1"/>
          </p:nvPr>
        </p:nvSpPr>
        <p:spPr>
          <a:xfrm>
            <a:off x="590719" y="2330505"/>
            <a:ext cx="5278066" cy="3979585"/>
          </a:xfrm>
        </p:spPr>
        <p:txBody>
          <a:bodyPr vert="horz" lIns="91440" tIns="45720" rIns="91440" bIns="45720" rtlCol="0" anchor="ctr">
            <a:normAutofit/>
          </a:bodyPr>
          <a:lstStyle/>
          <a:p>
            <a:pPr marL="609600">
              <a:defRPr/>
            </a:pPr>
            <a:r>
              <a:rPr lang="en-US" altLang="en-US" sz="2000"/>
              <a:t>Several tendons are present muscle fibres running with diagonally between them e.g. deltoid</a:t>
            </a:r>
          </a:p>
          <a:p>
            <a:pPr marL="1752600" lvl="3">
              <a:defRPr/>
            </a:pPr>
            <a:r>
              <a:rPr lang="en-US" altLang="en-US" sz="2000"/>
              <a:t>medial</a:t>
            </a:r>
          </a:p>
          <a:p>
            <a:pPr marL="1752600" lvl="3">
              <a:defRPr/>
            </a:pPr>
            <a:r>
              <a:rPr lang="en-US" altLang="en-US" sz="2000"/>
              <a:t>anterior</a:t>
            </a:r>
          </a:p>
          <a:p>
            <a:pPr marL="1752600" lvl="3">
              <a:defRPr/>
            </a:pPr>
            <a:r>
              <a:rPr lang="en-US" altLang="en-US" sz="2000"/>
              <a:t>posterior</a:t>
            </a:r>
          </a:p>
        </p:txBody>
      </p:sp>
      <p:pic>
        <p:nvPicPr>
          <p:cNvPr id="2" name="Online Media 1" title="Deltoid Muscle: Origin, Insertion &amp; Action - Human Anatomy | Kenhub">
            <a:hlinkClick r:id="" action="ppaction://media"/>
            <a:extLst>
              <a:ext uri="{FF2B5EF4-FFF2-40B4-BE49-F238E27FC236}">
                <a16:creationId xmlns:a16="http://schemas.microsoft.com/office/drawing/2014/main" id="{F693BC6C-5919-4D49-8FB2-8497ED36E6ED}"/>
              </a:ext>
            </a:extLst>
          </p:cNvPr>
          <p:cNvPicPr>
            <a:picLocks noRot="1" noChangeAspect="1"/>
          </p:cNvPicPr>
          <p:nvPr>
            <a:videoFile r:link="rId1"/>
          </p:nvPr>
        </p:nvPicPr>
        <p:blipFill>
          <a:blip r:embed="rId3"/>
          <a:stretch>
            <a:fillRect/>
          </a:stretch>
        </p:blipFill>
        <p:spPr>
          <a:xfrm>
            <a:off x="7083423" y="598995"/>
            <a:ext cx="4397433" cy="2484549"/>
          </a:xfrm>
          <a:prstGeom prst="rect">
            <a:avLst/>
          </a:prstGeom>
        </p:spPr>
      </p:pic>
      <p:pic>
        <p:nvPicPr>
          <p:cNvPr id="28675" name="Picture 7" descr="del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581553" y="3707894"/>
            <a:ext cx="1399308"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9" name="Rectangle 11"/>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br>
              <a:rPr lang="en-US" altLang="en-US" sz="2800"/>
            </a:br>
            <a:r>
              <a:rPr lang="en-US" altLang="en-US" sz="2800"/>
              <a:t>Rhomboidal and Rectangular</a:t>
            </a:r>
            <a:br>
              <a:rPr lang="en-US" altLang="en-US" sz="2800"/>
            </a:br>
            <a:endParaRPr lang="en-US" altLang="en-US" sz="2800"/>
          </a:p>
        </p:txBody>
      </p:sp>
      <p:sp>
        <p:nvSpPr>
          <p:cNvPr id="73731"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Muscles are four sided and usually flat with the fibres are parallel e.g. pronator quadratus and rhomboid.</a:t>
            </a:r>
          </a:p>
        </p:txBody>
      </p:sp>
      <p:pic>
        <p:nvPicPr>
          <p:cNvPr id="29699" name="Picture 8" descr="pq"/>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bwMode="auto">
          <a:xfrm>
            <a:off x="6782210" y="321734"/>
            <a:ext cx="1641713" cy="2739814"/>
          </a:xfrm>
          <a:prstGeom prst="rect">
            <a:avLst/>
          </a:prstGeom>
        </p:spPr>
      </p:pic>
      <p:pic>
        <p:nvPicPr>
          <p:cNvPr id="29700" name="Picture 10" descr="rhmj"/>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tretch>
            <a:fillRect/>
          </a:stretch>
        </p:blipFill>
        <p:spPr bwMode="auto">
          <a:xfrm>
            <a:off x="9502775" y="679713"/>
            <a:ext cx="2364317" cy="20238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Online Media 1" title="Muscle Anatomy Master Class   Rhomboids   Muscle Actions">
            <a:hlinkClick r:id="" action="ppaction://media"/>
            <a:extLst>
              <a:ext uri="{FF2B5EF4-FFF2-40B4-BE49-F238E27FC236}">
                <a16:creationId xmlns:a16="http://schemas.microsoft.com/office/drawing/2014/main" id="{DDBBD4BD-AF4D-492B-A2E9-384E70702698}"/>
              </a:ext>
            </a:extLst>
          </p:cNvPr>
          <p:cNvPicPr>
            <a:picLocks noRot="1" noChangeAspect="1"/>
          </p:cNvPicPr>
          <p:nvPr>
            <a:videoFile r:link="rId1"/>
          </p:nvPr>
        </p:nvPicPr>
        <p:blipFill>
          <a:blip r:embed="rId5"/>
          <a:stretch>
            <a:fillRect/>
          </a:stretch>
        </p:blipFill>
        <p:spPr>
          <a:xfrm>
            <a:off x="6878604" y="3796452"/>
            <a:ext cx="4530792" cy="2559898"/>
          </a:xfrm>
          <a:prstGeom prst="rect">
            <a:avLst/>
          </a:prstGeom>
        </p:spPr>
      </p:pic>
      <p:sp>
        <p:nvSpPr>
          <p:cNvPr id="15366" name="Text Box 13"/>
          <p:cNvSpPr txBox="1">
            <a:spLocks noChangeArrowheads="1"/>
          </p:cNvSpPr>
          <p:nvPr/>
        </p:nvSpPr>
        <p:spPr bwMode="auto">
          <a:xfrm>
            <a:off x="8002069" y="1515270"/>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Rhomboid Major</a:t>
            </a:r>
          </a:p>
        </p:txBody>
      </p:sp>
      <p:sp>
        <p:nvSpPr>
          <p:cNvPr id="15367" name="Text Box 14"/>
          <p:cNvSpPr txBox="1">
            <a:spLocks noChangeArrowheads="1"/>
          </p:cNvSpPr>
          <p:nvPr/>
        </p:nvSpPr>
        <p:spPr bwMode="auto">
          <a:xfrm>
            <a:off x="5521326" y="1557338"/>
            <a:ext cx="23034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Pronator </a:t>
            </a:r>
            <a:r>
              <a:rPr lang="en-GB" altLang="en-US" dirty="0" err="1">
                <a:latin typeface="Arial" charset="0"/>
              </a:rPr>
              <a:t>quadratus</a:t>
            </a:r>
            <a:endParaRPr lang="en-GB" altLang="en-US"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981200" y="277814"/>
            <a:ext cx="8229600" cy="814387"/>
          </a:xfrm>
        </p:spPr>
        <p:txBody>
          <a:bodyPr/>
          <a:lstStyle/>
          <a:p>
            <a:pPr eaLnBrk="1" hangingPunct="1">
              <a:defRPr/>
            </a:pPr>
            <a:r>
              <a:rPr lang="en-GB" altLang="en-US"/>
              <a:t>Muscle Fibres</a:t>
            </a:r>
          </a:p>
        </p:txBody>
      </p:sp>
      <p:sp>
        <p:nvSpPr>
          <p:cNvPr id="90120" name="Rectangle 8"/>
          <p:cNvSpPr>
            <a:spLocks noGrp="1" noChangeArrowheads="1"/>
          </p:cNvSpPr>
          <p:nvPr>
            <p:ph type="body" sz="half" idx="1"/>
          </p:nvPr>
        </p:nvSpPr>
        <p:spPr>
          <a:xfrm>
            <a:off x="1992314" y="1196975"/>
            <a:ext cx="4103687" cy="5068888"/>
          </a:xfrm>
        </p:spPr>
        <p:txBody>
          <a:bodyPr>
            <a:normAutofit/>
          </a:bodyPr>
          <a:lstStyle/>
          <a:p>
            <a:pPr eaLnBrk="1" hangingPunct="1">
              <a:defRPr/>
            </a:pPr>
            <a:r>
              <a:rPr lang="en-GB" altLang="en-US" sz="2400">
                <a:solidFill>
                  <a:srgbClr val="FF0000"/>
                </a:solidFill>
                <a:effectLst>
                  <a:outerShdw blurRad="38100" dist="38100" dir="2700000" algn="tl">
                    <a:srgbClr val="000000"/>
                  </a:outerShdw>
                </a:effectLst>
              </a:rPr>
              <a:t>Muscles</a:t>
            </a:r>
            <a:r>
              <a:rPr lang="en-GB" altLang="en-US" sz="2400"/>
              <a:t> are composed of fibres</a:t>
            </a:r>
          </a:p>
          <a:p>
            <a:pPr eaLnBrk="1" hangingPunct="1">
              <a:defRPr/>
            </a:pPr>
            <a:r>
              <a:rPr lang="en-US" altLang="en-US" sz="2400" dirty="0" err="1">
                <a:solidFill>
                  <a:srgbClr val="FF0000"/>
                </a:solidFill>
                <a:effectLst>
                  <a:outerShdw blurRad="38100" dist="38100" dir="2700000" algn="tl">
                    <a:srgbClr val="000000"/>
                  </a:outerShdw>
                </a:effectLst>
              </a:rPr>
              <a:t>Fibres</a:t>
            </a:r>
            <a:r>
              <a:rPr lang="en-US" altLang="en-US" sz="2400" dirty="0"/>
              <a:t> are composed of myofibrils which are arranged in parallel (side by side)</a:t>
            </a:r>
          </a:p>
          <a:p>
            <a:pPr eaLnBrk="1" hangingPunct="1">
              <a:defRPr/>
            </a:pPr>
            <a:r>
              <a:rPr lang="en-US" altLang="en-US" sz="2400" dirty="0">
                <a:solidFill>
                  <a:srgbClr val="FF0000"/>
                </a:solidFill>
                <a:effectLst>
                  <a:outerShdw blurRad="38100" dist="38100" dir="2700000" algn="tl">
                    <a:srgbClr val="000000"/>
                  </a:outerShdw>
                </a:effectLst>
              </a:rPr>
              <a:t>Myofibrils</a:t>
            </a:r>
            <a:r>
              <a:rPr lang="en-US" altLang="en-US" sz="2400" dirty="0"/>
              <a:t> are composed of sarcomeres in series (end to end)</a:t>
            </a:r>
          </a:p>
          <a:p>
            <a:pPr eaLnBrk="1" hangingPunct="1">
              <a:defRPr/>
            </a:pPr>
            <a:r>
              <a:rPr lang="en-US" altLang="en-US" sz="2400" dirty="0">
                <a:solidFill>
                  <a:srgbClr val="FF0000"/>
                </a:solidFill>
                <a:effectLst>
                  <a:outerShdw blurRad="38100" dist="38100" dir="2700000" algn="tl">
                    <a:srgbClr val="000000"/>
                  </a:outerShdw>
                </a:effectLst>
              </a:rPr>
              <a:t>Sarcomeres</a:t>
            </a:r>
            <a:r>
              <a:rPr lang="en-US" altLang="en-US" sz="2400" dirty="0"/>
              <a:t> are the functional unit of the muscle cell and are composed of thick (myosin) and thin (actin) myofilaments</a:t>
            </a:r>
            <a:endParaRPr lang="en-GB" altLang="en-US" sz="2400" dirty="0"/>
          </a:p>
        </p:txBody>
      </p:sp>
      <p:pic>
        <p:nvPicPr>
          <p:cNvPr id="30723" name="Picture 7" descr="1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1397000"/>
            <a:ext cx="3240088" cy="368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9093496" y="618681"/>
            <a:ext cx="2613872" cy="4794567"/>
          </a:xfrm>
        </p:spPr>
        <p:txBody>
          <a:bodyPr>
            <a:normAutofit/>
          </a:bodyPr>
          <a:lstStyle/>
          <a:p>
            <a:pPr eaLnBrk="1" hangingPunct="1">
              <a:defRPr/>
            </a:pPr>
            <a:r>
              <a:rPr lang="en-US" altLang="en-US" sz="3300" dirty="0">
                <a:solidFill>
                  <a:srgbClr val="FFFFFF"/>
                </a:solidFill>
              </a:rPr>
              <a:t>Organizational Hierarchy</a:t>
            </a:r>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068"/>
          <a:stretch/>
        </p:blipFill>
        <p:spPr>
          <a:xfrm>
            <a:off x="976251" y="942538"/>
            <a:ext cx="7163222" cy="4808332"/>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194"/>
                                        </p:tgtEl>
                                        <p:attrNameLst>
                                          <p:attrName>style.visibility</p:attrName>
                                        </p:attrNameLst>
                                      </p:cBhvr>
                                      <p:to>
                                        <p:strVal val="visible"/>
                                      </p:to>
                                    </p:set>
                                    <p:animEffect transition="in" filter="fade">
                                      <p:cBhvr>
                                        <p:cTn id="7" dur="7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92C8A-7763-43C5-90F9-8EC377593945}"/>
              </a:ext>
            </a:extLst>
          </p:cNvPr>
          <p:cNvSpPr>
            <a:spLocks noGrp="1"/>
          </p:cNvSpPr>
          <p:nvPr>
            <p:ph type="title"/>
          </p:nvPr>
        </p:nvSpPr>
        <p:spPr/>
        <p:txBody>
          <a:bodyPr/>
          <a:lstStyle/>
          <a:p>
            <a:r>
              <a:rPr lang="en-GB" dirty="0"/>
              <a:t>Sliding filament theory</a:t>
            </a:r>
          </a:p>
        </p:txBody>
      </p:sp>
      <p:pic>
        <p:nvPicPr>
          <p:cNvPr id="4" name="Online Media 3" title="Myosin and actin | Circulatory system physiology | NCLEX-RN | Khan Academy">
            <a:hlinkClick r:id="" action="ppaction://media"/>
            <a:extLst>
              <a:ext uri="{FF2B5EF4-FFF2-40B4-BE49-F238E27FC236}">
                <a16:creationId xmlns:a16="http://schemas.microsoft.com/office/drawing/2014/main" id="{7B06D246-7B85-434D-AA53-C14E1038460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1663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70151" y="404664"/>
            <a:ext cx="7269163" cy="1224136"/>
          </a:xfrm>
        </p:spPr>
        <p:txBody>
          <a:bodyPr>
            <a:normAutofit fontScale="90000"/>
          </a:bodyPr>
          <a:lstStyle/>
          <a:p>
            <a:pPr eaLnBrk="1" hangingPunct="1">
              <a:defRPr/>
            </a:pPr>
            <a:r>
              <a:rPr lang="en-US" altLang="en-US" dirty="0"/>
              <a:t>Components of the Muscle Cell/ Tissue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0150" y="1628800"/>
            <a:ext cx="7067128" cy="4032448"/>
          </a:xfrm>
          <a:prstGeom prst="rect">
            <a:avLst/>
          </a:prstGeom>
        </p:spPr>
      </p:pic>
    </p:spTree>
    <p:extLst>
      <p:ext uri="{BB962C8B-B14F-4D97-AF65-F5344CB8AC3E}">
        <p14:creationId xmlns:p14="http://schemas.microsoft.com/office/powerpoint/2010/main" val="41201591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US" altLang="en-US"/>
              <a:t>Sarcomere</a:t>
            </a:r>
          </a:p>
        </p:txBody>
      </p:sp>
      <p:sp>
        <p:nvSpPr>
          <p:cNvPr id="11267" name="Rectangle 3"/>
          <p:cNvSpPr>
            <a:spLocks noGrp="1" noChangeArrowheads="1"/>
          </p:cNvSpPr>
          <p:nvPr>
            <p:ph type="body" sz="half" idx="1"/>
          </p:nvPr>
        </p:nvSpPr>
        <p:spPr>
          <a:xfrm>
            <a:off x="1981200" y="1600201"/>
            <a:ext cx="4033838" cy="4530725"/>
          </a:xfrm>
        </p:spPr>
        <p:txBody>
          <a:bodyPr/>
          <a:lstStyle/>
          <a:p>
            <a:pPr eaLnBrk="1" hangingPunct="1">
              <a:defRPr/>
            </a:pPr>
            <a:r>
              <a:rPr lang="en-US" altLang="en-US"/>
              <a:t>A-band</a:t>
            </a:r>
          </a:p>
          <a:p>
            <a:pPr lvl="1" eaLnBrk="1" hangingPunct="1">
              <a:defRPr/>
            </a:pPr>
            <a:r>
              <a:rPr lang="en-US" altLang="en-US"/>
              <a:t>mid-portion of the sarcomere</a:t>
            </a:r>
          </a:p>
          <a:p>
            <a:pPr lvl="1" eaLnBrk="1" hangingPunct="1">
              <a:defRPr/>
            </a:pPr>
            <a:r>
              <a:rPr lang="en-US" altLang="en-US"/>
              <a:t>appears dark, </a:t>
            </a:r>
          </a:p>
          <a:p>
            <a:pPr lvl="1" eaLnBrk="1" hangingPunct="1">
              <a:buFont typeface="Wingdings" charset="2"/>
              <a:buNone/>
              <a:defRPr/>
            </a:pPr>
            <a:endParaRPr lang="en-US" altLang="en-US"/>
          </a:p>
          <a:p>
            <a:pPr eaLnBrk="1" hangingPunct="1">
              <a:defRPr/>
            </a:pPr>
            <a:r>
              <a:rPr lang="en-US" altLang="en-US"/>
              <a:t>I band</a:t>
            </a:r>
          </a:p>
          <a:p>
            <a:pPr lvl="1" eaLnBrk="1" hangingPunct="1">
              <a:defRPr/>
            </a:pPr>
            <a:r>
              <a:rPr lang="en-US" altLang="en-US"/>
              <a:t>at ends of sacromere</a:t>
            </a:r>
          </a:p>
          <a:p>
            <a:pPr lvl="1" eaLnBrk="1" hangingPunct="1">
              <a:defRPr/>
            </a:pPr>
            <a:r>
              <a:rPr lang="en-US" altLang="en-US"/>
              <a:t>light</a:t>
            </a:r>
          </a:p>
        </p:txBody>
      </p:sp>
      <p:pic>
        <p:nvPicPr>
          <p:cNvPr id="34819" name="Picture 6" descr="Image:Sarcomere.gif">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664201" y="1484313"/>
            <a:ext cx="4308475" cy="39608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US" altLang="en-US"/>
              <a:t>Sarcomere</a:t>
            </a:r>
          </a:p>
        </p:txBody>
      </p:sp>
      <p:sp>
        <p:nvSpPr>
          <p:cNvPr id="12291" name="Rectangle 3"/>
          <p:cNvSpPr>
            <a:spLocks noGrp="1" noChangeArrowheads="1"/>
          </p:cNvSpPr>
          <p:nvPr>
            <p:ph type="body" sz="half" idx="1"/>
          </p:nvPr>
        </p:nvSpPr>
        <p:spPr>
          <a:xfrm>
            <a:off x="1981201" y="1600201"/>
            <a:ext cx="3827463" cy="4530725"/>
          </a:xfrm>
        </p:spPr>
        <p:txBody>
          <a:bodyPr/>
          <a:lstStyle/>
          <a:p>
            <a:pPr eaLnBrk="1" hangingPunct="1">
              <a:defRPr/>
            </a:pPr>
            <a:r>
              <a:rPr lang="en-US" altLang="en-US" dirty="0"/>
              <a:t>Z-discs</a:t>
            </a:r>
          </a:p>
          <a:p>
            <a:pPr lvl="1" eaLnBrk="1" hangingPunct="1">
              <a:defRPr/>
            </a:pPr>
            <a:r>
              <a:rPr lang="en-US" altLang="en-US" dirty="0"/>
              <a:t>at the ends of each sarcomere</a:t>
            </a:r>
          </a:p>
          <a:p>
            <a:pPr lvl="1" eaLnBrk="1" hangingPunct="1">
              <a:defRPr/>
            </a:pPr>
            <a:r>
              <a:rPr lang="en-US" altLang="en-US" dirty="0"/>
              <a:t>determines length of sarcomere</a:t>
            </a:r>
          </a:p>
          <a:p>
            <a:pPr lvl="1" eaLnBrk="1" hangingPunct="1">
              <a:defRPr/>
            </a:pPr>
            <a:r>
              <a:rPr lang="en-US" altLang="en-US" dirty="0"/>
              <a:t>optimal length of  muscle is between 2.4 to 2.5 </a:t>
            </a:r>
            <a:r>
              <a:rPr lang="en-US" altLang="en-US" dirty="0">
                <a:sym typeface="Symbol" charset="2"/>
              </a:rPr>
              <a:t>m </a:t>
            </a:r>
          </a:p>
          <a:p>
            <a:pPr lvl="1" eaLnBrk="1" hangingPunct="1">
              <a:defRPr/>
            </a:pPr>
            <a:endParaRPr lang="en-US" altLang="en-US" dirty="0"/>
          </a:p>
        </p:txBody>
      </p:sp>
      <p:pic>
        <p:nvPicPr>
          <p:cNvPr id="35843"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rot="176032">
            <a:off x="6003926" y="1600200"/>
            <a:ext cx="3763963" cy="3989388"/>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ltLang="en-US"/>
              <a:t>Sarcomere</a:t>
            </a:r>
          </a:p>
        </p:txBody>
      </p:sp>
      <p:sp>
        <p:nvSpPr>
          <p:cNvPr id="13315" name="Rectangle 3"/>
          <p:cNvSpPr>
            <a:spLocks noGrp="1" noChangeArrowheads="1"/>
          </p:cNvSpPr>
          <p:nvPr>
            <p:ph type="body" sz="half" idx="1"/>
          </p:nvPr>
        </p:nvSpPr>
        <p:spPr>
          <a:xfrm>
            <a:off x="1981200" y="1600201"/>
            <a:ext cx="4033838" cy="4530725"/>
          </a:xfrm>
        </p:spPr>
        <p:txBody>
          <a:bodyPr/>
          <a:lstStyle/>
          <a:p>
            <a:pPr eaLnBrk="1" hangingPunct="1">
              <a:defRPr/>
            </a:pPr>
            <a:r>
              <a:rPr lang="en-US" altLang="en-US"/>
              <a:t>H-zone </a:t>
            </a:r>
          </a:p>
          <a:p>
            <a:pPr lvl="1" eaLnBrk="1" hangingPunct="1">
              <a:defRPr/>
            </a:pPr>
            <a:r>
              <a:rPr lang="en-US" altLang="en-US"/>
              <a:t>German ‘Helle’ -light</a:t>
            </a:r>
          </a:p>
          <a:p>
            <a:pPr lvl="1" eaLnBrk="1" hangingPunct="1">
              <a:defRPr/>
            </a:pPr>
            <a:r>
              <a:rPr lang="en-US" altLang="en-US"/>
              <a:t>central region of the A -band, where there is no filament overlap</a:t>
            </a:r>
          </a:p>
          <a:p>
            <a:pPr lvl="1" eaLnBrk="1" hangingPunct="1">
              <a:defRPr/>
            </a:pPr>
            <a:r>
              <a:rPr lang="en-US" altLang="en-US"/>
              <a:t>bisected by M-line which is composed of proteins that keep the sacromere in proper spatial orientation</a:t>
            </a:r>
          </a:p>
        </p:txBody>
      </p:sp>
      <p:pic>
        <p:nvPicPr>
          <p:cNvPr id="36867"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a:off x="6121401" y="1438276"/>
            <a:ext cx="3668713" cy="4125913"/>
          </a:xfr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5557" y="5661249"/>
            <a:ext cx="1864960" cy="801641"/>
          </a:xfrm>
          <a:prstGeom prst="rect">
            <a:avLst/>
          </a:prstGeom>
          <a:noFill/>
          <a:ln>
            <a:solidFill>
              <a:schemeClr val="accent1"/>
            </a:solidFill>
          </a:ln>
        </p:spPr>
      </p:pic>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767290" y="1780661"/>
            <a:ext cx="3582073" cy="1463472"/>
          </a:xfrm>
        </p:spPr>
        <p:txBody>
          <a:bodyPr anchor="t">
            <a:normAutofit/>
          </a:bodyPr>
          <a:lstStyle/>
          <a:p>
            <a:pPr eaLnBrk="1" hangingPunct="1">
              <a:defRPr/>
            </a:pPr>
            <a:r>
              <a:rPr lang="en-GB" altLang="en-US" sz="3700">
                <a:solidFill>
                  <a:schemeClr val="bg1"/>
                </a:solidFill>
              </a:rPr>
              <a:t>Myosin filaments</a:t>
            </a:r>
            <a:br>
              <a:rPr lang="en-GB" altLang="en-US" sz="3700" u="sng">
                <a:solidFill>
                  <a:schemeClr val="bg1"/>
                </a:solidFill>
              </a:rPr>
            </a:br>
            <a:endParaRPr lang="en-GB" altLang="en-US" sz="3700" u="sng">
              <a:solidFill>
                <a:schemeClr val="bg1"/>
              </a:solidFill>
            </a:endParaRPr>
          </a:p>
        </p:txBody>
      </p:sp>
      <p:sp>
        <p:nvSpPr>
          <p:cNvPr id="48131" name="Rectangle 3"/>
          <p:cNvSpPr>
            <a:spLocks noGrp="1" noChangeArrowheads="1"/>
          </p:cNvSpPr>
          <p:nvPr>
            <p:ph type="body" idx="1"/>
          </p:nvPr>
        </p:nvSpPr>
        <p:spPr>
          <a:xfrm>
            <a:off x="767290" y="3383121"/>
            <a:ext cx="3582072" cy="2793251"/>
          </a:xfrm>
        </p:spPr>
        <p:txBody>
          <a:bodyPr anchor="t">
            <a:normAutofit/>
          </a:bodyPr>
          <a:lstStyle/>
          <a:p>
            <a:pPr eaLnBrk="1" hangingPunct="1">
              <a:defRPr/>
            </a:pPr>
            <a:r>
              <a:rPr lang="en-GB" altLang="en-US" sz="1400">
                <a:solidFill>
                  <a:schemeClr val="bg1"/>
                </a:solidFill>
              </a:rPr>
              <a:t>These are the thick filaments and comprise two thirds of the muscle protein. Each myosin filament is formed from approximately 200 myosin molecules lined up end-to-end and side-by-side.</a:t>
            </a:r>
          </a:p>
          <a:p>
            <a:pPr eaLnBrk="1" hangingPunct="1">
              <a:defRPr/>
            </a:pPr>
            <a:r>
              <a:rPr lang="en-GB" altLang="en-US" sz="1400">
                <a:solidFill>
                  <a:schemeClr val="bg1"/>
                </a:solidFill>
              </a:rPr>
              <a:t>Each myosin molecule is composed of two protein strands twisted together with one end folded into a globular head, called the myosin head. Each filament contains many such heads which protrude from the filament to form cross-bridges which interact with the actin filaments during contraction.</a:t>
            </a:r>
          </a:p>
          <a:p>
            <a:pPr eaLnBrk="1" hangingPunct="1">
              <a:defRPr/>
            </a:pPr>
            <a:endParaRPr lang="en-GB" altLang="en-US" sz="1400">
              <a:solidFill>
                <a:schemeClr val="bg1"/>
              </a:solidFill>
            </a:endParaRPr>
          </a:p>
        </p:txBody>
      </p:sp>
      <p:pic>
        <p:nvPicPr>
          <p:cNvPr id="3" name="Picture 2" descr="Diagram, timeline&#10;&#10;Description automatically generated">
            <a:extLst>
              <a:ext uri="{FF2B5EF4-FFF2-40B4-BE49-F238E27FC236}">
                <a16:creationId xmlns:a16="http://schemas.microsoft.com/office/drawing/2014/main" id="{08A24B96-4BA3-458B-9B22-032CB6B7C2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6652" y="1288278"/>
            <a:ext cx="6642532" cy="3703211"/>
          </a:xfrm>
          <a:prstGeom prst="rect">
            <a:avLst/>
          </a:prstGeom>
        </p:spPr>
      </p:pic>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57"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8"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p:cNvSpPr>
            <a:spLocks noGrp="1" noChangeArrowheads="1"/>
          </p:cNvSpPr>
          <p:nvPr>
            <p:ph type="title"/>
          </p:nvPr>
        </p:nvSpPr>
        <p:spPr>
          <a:xfrm>
            <a:off x="686834" y="1153572"/>
            <a:ext cx="3200400" cy="4461163"/>
          </a:xfrm>
        </p:spPr>
        <p:txBody>
          <a:bodyPr>
            <a:normAutofit/>
          </a:bodyPr>
          <a:lstStyle/>
          <a:p>
            <a:pPr eaLnBrk="1" hangingPunct="1">
              <a:defRPr/>
            </a:pPr>
            <a:r>
              <a:rPr lang="en-GB" altLang="en-US">
                <a:solidFill>
                  <a:srgbClr val="FFFFFF"/>
                </a:solidFill>
              </a:rPr>
              <a:t>Actin filaments</a:t>
            </a:r>
            <a:br>
              <a:rPr lang="en-GB" altLang="en-US">
                <a:solidFill>
                  <a:srgbClr val="FFFFFF"/>
                </a:solidFill>
              </a:rPr>
            </a:br>
            <a:endParaRPr lang="en-GB" altLang="en-US">
              <a:solidFill>
                <a:srgbClr val="FFFFFF"/>
              </a:solidFill>
            </a:endParaRPr>
          </a:p>
        </p:txBody>
      </p:sp>
      <p:sp>
        <p:nvSpPr>
          <p:cNvPr id="49159"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155" name="Rectangle 3"/>
          <p:cNvSpPr>
            <a:spLocks noGrp="1" noChangeArrowheads="1"/>
          </p:cNvSpPr>
          <p:nvPr>
            <p:ph type="body" idx="1"/>
          </p:nvPr>
        </p:nvSpPr>
        <p:spPr>
          <a:xfrm>
            <a:off x="4447308" y="591344"/>
            <a:ext cx="6906491" cy="5585619"/>
          </a:xfrm>
        </p:spPr>
        <p:txBody>
          <a:bodyPr anchor="ctr">
            <a:normAutofit/>
          </a:bodyPr>
          <a:lstStyle/>
          <a:p>
            <a:pPr eaLnBrk="1" hangingPunct="1">
              <a:defRPr/>
            </a:pPr>
            <a:r>
              <a:rPr lang="en-GB" altLang="en-US" sz="2400" dirty="0"/>
              <a:t>Each actin filament comprising actin, tropomyosin and troponin (has one end fixed in a Z disc and the other extended to the centre of the </a:t>
            </a:r>
            <a:r>
              <a:rPr lang="en-GB" altLang="en-US" sz="2400" dirty="0" err="1"/>
              <a:t>sacromere</a:t>
            </a:r>
            <a:r>
              <a:rPr lang="en-GB" altLang="en-US" sz="2400" dirty="0"/>
              <a:t> lying between the myosin filaments. Each actin filament contains several active sites to which the myosin head can bind.</a:t>
            </a:r>
            <a:endParaRPr lang="en-GB" altLang="en-US" sz="2400" b="1"/>
          </a:p>
          <a:p>
            <a:pPr eaLnBrk="1" hangingPunct="1">
              <a:defRPr/>
            </a:pPr>
            <a:r>
              <a:rPr lang="en-GB" altLang="en-US" sz="2400" b="1" dirty="0"/>
              <a:t>Tropomyosin</a:t>
            </a:r>
            <a:r>
              <a:rPr lang="en-GB" altLang="en-US" sz="2400" dirty="0"/>
              <a:t> – a contractile protein wound into the grooves of the actin filament blocking the active sites when the muscle is in a resting state and thus preventing actin – myosin interaction.</a:t>
            </a:r>
            <a:endParaRPr lang="en-GB" altLang="en-US" sz="2400" b="1"/>
          </a:p>
          <a:p>
            <a:pPr eaLnBrk="1" hangingPunct="1">
              <a:defRPr/>
            </a:pPr>
            <a:r>
              <a:rPr lang="en-GB" altLang="en-US" sz="2400" b="1" dirty="0"/>
              <a:t>Troponin</a:t>
            </a:r>
            <a:r>
              <a:rPr lang="en-GB" altLang="en-US" sz="2400" dirty="0"/>
              <a:t> – contractile protein bound with the actin that, when activated by calcium released from the sarcoplasmic reticulum, moves tropomyosin away from the active sites on the actin and myosin is then able to cross-bridge with the actin.</a:t>
            </a:r>
            <a:endParaRPr lang="en-GB" altLang="en-US" sz="2400"/>
          </a:p>
          <a:p>
            <a:pPr eaLnBrk="1" hangingPunct="1">
              <a:defRPr/>
            </a:pPr>
            <a:endParaRPr lang="en-GB" altLang="en-US" sz="2400"/>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7" name="Rectangle 5"/>
          <p:cNvSpPr>
            <a:spLocks noGrp="1" noChangeArrowheads="1"/>
          </p:cNvSpPr>
          <p:nvPr>
            <p:ph type="title"/>
          </p:nvPr>
        </p:nvSpPr>
        <p:spPr>
          <a:xfrm>
            <a:off x="1981200" y="476251"/>
            <a:ext cx="6865938" cy="1325563"/>
          </a:xfrm>
        </p:spPr>
        <p:txBody>
          <a:bodyPr/>
          <a:lstStyle/>
          <a:p>
            <a:pPr eaLnBrk="1" hangingPunct="1">
              <a:defRPr/>
            </a:pPr>
            <a:r>
              <a:rPr lang="en-GB" altLang="en-US"/>
              <a:t>Structure of the actin filament </a:t>
            </a:r>
          </a:p>
        </p:txBody>
      </p:sp>
      <p:pic>
        <p:nvPicPr>
          <p:cNvPr id="4198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1201" y="2149476"/>
            <a:ext cx="7758113" cy="387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135188" y="476251"/>
            <a:ext cx="7269162" cy="1325563"/>
          </a:xfrm>
        </p:spPr>
        <p:txBody>
          <a:bodyPr/>
          <a:lstStyle/>
          <a:p>
            <a:pPr eaLnBrk="1" hangingPunct="1">
              <a:defRPr/>
            </a:pPr>
            <a:r>
              <a:rPr lang="en-US" altLang="en-US"/>
              <a:t>Sliding Filament Theory</a:t>
            </a:r>
          </a:p>
        </p:txBody>
      </p:sp>
      <p:pic>
        <p:nvPicPr>
          <p:cNvPr id="43010" name="Picture 3" descr="bind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188" y="1989138"/>
            <a:ext cx="7010400" cy="378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5557" y="5661249"/>
            <a:ext cx="1864960" cy="801641"/>
          </a:xfrm>
          <a:prstGeom prst="rect">
            <a:avLst/>
          </a:prstGeom>
          <a:noFill/>
          <a:ln>
            <a:solidFill>
              <a:schemeClr val="accent1"/>
            </a:solidFill>
          </a:ln>
        </p:spPr>
      </p:pic>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838200" y="2340430"/>
            <a:ext cx="4245429" cy="2206364"/>
          </a:xfrm>
        </p:spPr>
        <p:txBody>
          <a:bodyPr vert="horz" lIns="91440" tIns="45720" rIns="91440" bIns="45720" rtlCol="0" anchor="ctr">
            <a:normAutofit/>
          </a:bodyPr>
          <a:lstStyle/>
          <a:p>
            <a:pPr>
              <a:defRPr/>
            </a:pPr>
            <a:r>
              <a:rPr lang="en-US" sz="3700" b="0" i="0" kern="1200">
                <a:solidFill>
                  <a:schemeClr val="tx1"/>
                </a:solidFill>
                <a:effectLst/>
                <a:latin typeface="+mj-lt"/>
                <a:ea typeface="+mj-ea"/>
                <a:cs typeface="+mj-cs"/>
              </a:rPr>
              <a:t>Myology - Skeletal Muscle (Sarcomere, Myosin and Actin)</a:t>
            </a:r>
            <a:br>
              <a:rPr lang="en-US" sz="3700" b="0" i="0" kern="1200">
                <a:solidFill>
                  <a:schemeClr val="tx1"/>
                </a:solidFill>
                <a:effectLst/>
                <a:latin typeface="+mj-lt"/>
                <a:ea typeface="+mj-ea"/>
                <a:cs typeface="+mj-cs"/>
              </a:rPr>
            </a:br>
            <a:endParaRPr lang="en-US" altLang="en-US" sz="3700" kern="1200">
              <a:solidFill>
                <a:schemeClr val="tx1"/>
              </a:solidFill>
              <a:latin typeface="+mj-lt"/>
              <a:ea typeface="+mj-ea"/>
              <a:cs typeface="+mj-cs"/>
            </a:endParaRPr>
          </a:p>
        </p:txBody>
      </p:sp>
      <p:sp>
        <p:nvSpPr>
          <p:cNvPr id="142345"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Online Media 1" title="Myology - Skeletal Muscle (Sarcomere, Myosin and Actin)">
            <a:hlinkClick r:id="" action="ppaction://media"/>
            <a:extLst>
              <a:ext uri="{FF2B5EF4-FFF2-40B4-BE49-F238E27FC236}">
                <a16:creationId xmlns:a16="http://schemas.microsoft.com/office/drawing/2014/main" id="{D0B3E5F2-A0B6-4B61-9E5B-2A8DDF367D97}"/>
              </a:ext>
            </a:extLst>
          </p:cNvPr>
          <p:cNvPicPr>
            <a:picLocks noGrp="1" noRot="1" noChangeAspect="1"/>
          </p:cNvPicPr>
          <p:nvPr>
            <p:ph idx="1"/>
            <a:videoFile r:link="rId1"/>
          </p:nvPr>
        </p:nvPicPr>
        <p:blipFill>
          <a:blip r:embed="rId3"/>
          <a:stretch>
            <a:fillRect/>
          </a:stretch>
        </p:blipFill>
        <p:spPr>
          <a:xfrm>
            <a:off x="6085115" y="954254"/>
            <a:ext cx="5466806" cy="3088745"/>
          </a:xfrm>
          <a:prstGeom prst="rect">
            <a:avLst/>
          </a:prstGeom>
        </p:spPr>
      </p:pic>
      <p:sp>
        <p:nvSpPr>
          <p:cNvPr id="142346"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2347"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837"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838"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834" name="Rectangle 2"/>
          <p:cNvSpPr>
            <a:spLocks noGrp="1" noChangeArrowheads="1"/>
          </p:cNvSpPr>
          <p:nvPr>
            <p:ph type="title"/>
          </p:nvPr>
        </p:nvSpPr>
        <p:spPr>
          <a:xfrm>
            <a:off x="686834" y="1153572"/>
            <a:ext cx="3200400" cy="4461163"/>
          </a:xfrm>
        </p:spPr>
        <p:txBody>
          <a:bodyPr>
            <a:normAutofit/>
          </a:bodyPr>
          <a:lstStyle/>
          <a:p>
            <a:pPr eaLnBrk="1" hangingPunct="1">
              <a:defRPr/>
            </a:pPr>
            <a:r>
              <a:rPr lang="en-GB" altLang="en-US" b="1">
                <a:solidFill>
                  <a:srgbClr val="FFFFFF"/>
                </a:solidFill>
              </a:rPr>
              <a:t>Motor Units</a:t>
            </a:r>
          </a:p>
        </p:txBody>
      </p:sp>
      <p:sp>
        <p:nvSpPr>
          <p:cNvPr id="120839"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20835" name="Rectangle 3"/>
          <p:cNvSpPr>
            <a:spLocks noGrp="1" noChangeArrowheads="1"/>
          </p:cNvSpPr>
          <p:nvPr>
            <p:ph type="body" idx="1"/>
          </p:nvPr>
        </p:nvSpPr>
        <p:spPr>
          <a:xfrm>
            <a:off x="4447308" y="591344"/>
            <a:ext cx="6906491" cy="5585619"/>
          </a:xfrm>
        </p:spPr>
        <p:txBody>
          <a:bodyPr anchor="ctr">
            <a:normAutofit/>
          </a:bodyPr>
          <a:lstStyle/>
          <a:p>
            <a:pPr eaLnBrk="1" hangingPunct="1">
              <a:defRPr/>
            </a:pPr>
            <a:r>
              <a:rPr lang="en-GB" altLang="en-US"/>
              <a:t>All motor neurons leading to skeletal muscles have branching axons, each of which terminates in a neuromuscular junction with a single muscle fibre. Nerve impulses passing down a single motor neuron will thus trigger contraction in all the muscle fibres at which the branches of that neuron terminate. This minimum unit of contraction is called the </a:t>
            </a:r>
            <a:r>
              <a:rPr lang="en-GB" altLang="en-US" b="1"/>
              <a:t>motor unit</a:t>
            </a:r>
            <a:r>
              <a:rPr lang="en-GB" altLang="en-US"/>
              <a:t>. </a:t>
            </a:r>
          </a:p>
          <a:p>
            <a:pPr eaLnBrk="1" hangingPunct="1">
              <a:buFont typeface="Wingdings" charset="2"/>
              <a:buNone/>
              <a:defRPr/>
            </a:pPr>
            <a:endParaRPr lang="en-GB" altLang="en-US"/>
          </a:p>
        </p:txBody>
      </p:sp>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2470151" y="365126"/>
            <a:ext cx="7269163" cy="759619"/>
          </a:xfrm>
        </p:spPr>
        <p:txBody>
          <a:bodyPr/>
          <a:lstStyle/>
          <a:p>
            <a:pPr eaLnBrk="1" hangingPunct="1">
              <a:defRPr/>
            </a:pPr>
            <a:r>
              <a:rPr lang="en-GB" altLang="en-US"/>
              <a:t>Synaptic transmission</a:t>
            </a:r>
          </a:p>
        </p:txBody>
      </p:sp>
      <p:sp>
        <p:nvSpPr>
          <p:cNvPr id="130051" name="Rectangle 3"/>
          <p:cNvSpPr>
            <a:spLocks noGrp="1" noChangeArrowheads="1"/>
          </p:cNvSpPr>
          <p:nvPr>
            <p:ph type="body" idx="1"/>
          </p:nvPr>
        </p:nvSpPr>
        <p:spPr>
          <a:xfrm>
            <a:off x="2470150" y="1412776"/>
            <a:ext cx="6446838" cy="4351338"/>
          </a:xfrm>
        </p:spPr>
        <p:txBody>
          <a:bodyPr>
            <a:normAutofit/>
          </a:bodyPr>
          <a:lstStyle/>
          <a:p>
            <a:pPr eaLnBrk="1" hangingPunct="1">
              <a:lnSpc>
                <a:spcPct val="90000"/>
              </a:lnSpc>
              <a:defRPr/>
            </a:pPr>
            <a:r>
              <a:rPr lang="en-GB" altLang="en-US" sz="2400" dirty="0"/>
              <a:t>Refers to the propagation of nerve impulses from one nerve cell to another </a:t>
            </a:r>
          </a:p>
          <a:p>
            <a:pPr eaLnBrk="1" hangingPunct="1">
              <a:lnSpc>
                <a:spcPct val="90000"/>
              </a:lnSpc>
              <a:defRPr/>
            </a:pPr>
            <a:endParaRPr lang="en-GB" altLang="en-US" sz="2400" dirty="0"/>
          </a:p>
          <a:p>
            <a:pPr eaLnBrk="1" hangingPunct="1">
              <a:lnSpc>
                <a:spcPct val="90000"/>
              </a:lnSpc>
              <a:defRPr/>
            </a:pPr>
            <a:r>
              <a:rPr lang="en-GB" altLang="en-US" sz="2400" dirty="0"/>
              <a:t>This occurs at a specialized cellular structure known as the </a:t>
            </a:r>
            <a:r>
              <a:rPr lang="en-GB" altLang="en-US" sz="2400" b="1" dirty="0"/>
              <a:t>synapse - a junction at which the axon of the pre-synaptic neuron terminates at some location upon the postsynaptic neuron</a:t>
            </a:r>
            <a:r>
              <a:rPr lang="en-GB" altLang="en-US" sz="2400" dirty="0"/>
              <a:t> </a:t>
            </a:r>
          </a:p>
          <a:p>
            <a:pPr eaLnBrk="1" hangingPunct="1">
              <a:lnSpc>
                <a:spcPct val="90000"/>
              </a:lnSpc>
              <a:defRPr/>
            </a:pPr>
            <a:endParaRPr lang="en-GB" altLang="en-US" sz="2400" dirty="0"/>
          </a:p>
          <a:p>
            <a:pPr eaLnBrk="1" hangingPunct="1">
              <a:lnSpc>
                <a:spcPct val="90000"/>
              </a:lnSpc>
              <a:defRPr/>
            </a:pPr>
            <a:r>
              <a:rPr lang="en-GB" altLang="en-US" sz="2400" dirty="0"/>
              <a:t>Nerve impulses are transmitted at synapses by the release of chemicals called </a:t>
            </a:r>
            <a:r>
              <a:rPr lang="en-GB" altLang="en-US" sz="2400" b="1" dirty="0"/>
              <a:t>neurotransmitters</a:t>
            </a:r>
            <a:r>
              <a:rPr lang="en-GB" altLang="en-US" sz="2400" dirty="0"/>
              <a:t>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7777" y="5733257"/>
            <a:ext cx="1864960" cy="801641"/>
          </a:xfrm>
          <a:prstGeom prst="rect">
            <a:avLst/>
          </a:prstGeom>
          <a:noFill/>
          <a:ln>
            <a:solidFill>
              <a:schemeClr val="accent1"/>
            </a:solidFill>
          </a:ln>
        </p:spPr>
      </p:pic>
    </p:spTree>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defRPr/>
            </a:pPr>
            <a:r>
              <a:rPr lang="en-GB" altLang="en-US"/>
              <a:t>Transmission between nerve fibres </a:t>
            </a:r>
          </a:p>
        </p:txBody>
      </p:sp>
      <p:pic>
        <p:nvPicPr>
          <p:cNvPr id="49154" name="Picture 4" descr="synap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8" y="1828800"/>
            <a:ext cx="3960812" cy="423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5" descr="clef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63" y="1989138"/>
            <a:ext cx="3498850"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2" name="Line 6"/>
          <p:cNvSpPr>
            <a:spLocks noChangeShapeType="1"/>
          </p:cNvSpPr>
          <p:nvPr/>
        </p:nvSpPr>
        <p:spPr bwMode="auto">
          <a:xfrm flipV="1">
            <a:off x="4943475" y="3500439"/>
            <a:ext cx="2089150" cy="1296987"/>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sp>
        <p:nvSpPr>
          <p:cNvPr id="34823" name="Line 7"/>
          <p:cNvSpPr>
            <a:spLocks noChangeShapeType="1"/>
          </p:cNvSpPr>
          <p:nvPr/>
        </p:nvSpPr>
        <p:spPr bwMode="auto">
          <a:xfrm flipV="1">
            <a:off x="7032626" y="3500438"/>
            <a:ext cx="576263" cy="360362"/>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1150" y="5975351"/>
            <a:ext cx="1864960" cy="801641"/>
          </a:xfrm>
          <a:prstGeom prst="rect">
            <a:avLst/>
          </a:prstGeom>
          <a:noFill/>
          <a:ln>
            <a:solidFill>
              <a:schemeClr val="accent1"/>
            </a:solidFill>
          </a:ln>
        </p:spPr>
      </p:pic>
    </p:spTree>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22" name="Group 2"/>
          <p:cNvGraphicFramePr>
            <a:graphicFrameLocks noGrp="1"/>
          </p:cNvGraphicFramePr>
          <p:nvPr/>
        </p:nvGraphicFramePr>
        <p:xfrm>
          <a:off x="5015880" y="1268760"/>
          <a:ext cx="4561028" cy="5291338"/>
        </p:xfrm>
        <a:graphic>
          <a:graphicData uri="http://schemas.openxmlformats.org/drawingml/2006/table">
            <a:tbl>
              <a:tblPr/>
              <a:tblGrid>
                <a:gridCol w="4561028">
                  <a:extLst>
                    <a:ext uri="{9D8B030D-6E8A-4147-A177-3AD203B41FA5}">
                      <a16:colId xmlns:a16="http://schemas.microsoft.com/office/drawing/2014/main" val="20000"/>
                    </a:ext>
                  </a:extLst>
                </a:gridCol>
              </a:tblGrid>
              <a:tr h="574866">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1. The neurotransmitter is manufactured by the neuron and stored in vesicles at the axon terminal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05399">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2. When the action potential reaches the axon terminal, it causes the vesicles to release the neurotransmitter molecules into the synaptic cleft</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34741">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3. The neurotransmitter diffuses across the cleft and binds to receptors on the post-synaptic cell. </a:t>
                      </a: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4. The activated receptors cause changes in the activity of the post-synaptic neuron.</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a:ln>
                            <a:noFill/>
                          </a:ln>
                          <a:solidFill>
                            <a:schemeClr val="tx1"/>
                          </a:solidFill>
                          <a:effectLst>
                            <a:outerShdw blurRad="38100" dist="38100" dir="2700000" algn="tl">
                              <a:srgbClr val="FFFFFF"/>
                            </a:outerShdw>
                          </a:effectLst>
                          <a:latin typeface="Tahoma" charset="0"/>
                        </a:rPr>
                        <a:t>Step 5. The neurotransmitter molecules are released from the receptors and diffuse back into the synaptic cleft.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6. The Neurotransmitter is re-absorbed by the post synaptic neuron. This process is known as </a:t>
                      </a:r>
                      <a:r>
                        <a:rPr kumimoji="0" lang="en-GB" altLang="en-US" sz="1800" b="0" i="1" u="none" strike="noStrike" cap="none" normalizeH="0" baseline="0" dirty="0">
                          <a:ln>
                            <a:noFill/>
                          </a:ln>
                          <a:solidFill>
                            <a:schemeClr val="tx1"/>
                          </a:solidFill>
                          <a:effectLst>
                            <a:outerShdw blurRad="38100" dist="38100" dir="2700000" algn="tl">
                              <a:srgbClr val="FFFFFF"/>
                            </a:outerShdw>
                          </a:effectLst>
                          <a:latin typeface="Tahoma" charset="0"/>
                        </a:rPr>
                        <a:t>Reuptake</a:t>
                      </a: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pic>
        <p:nvPicPr>
          <p:cNvPr id="8" name="Picture 3" descr="WW44"/>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233216" y="3449318"/>
            <a:ext cx="4104531" cy="2155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1948" y="260649"/>
            <a:ext cx="1864960" cy="801641"/>
          </a:xfrm>
          <a:prstGeom prst="rect">
            <a:avLst/>
          </a:prstGeom>
          <a:noFill/>
          <a:ln>
            <a:solidFill>
              <a:schemeClr val="accent1"/>
            </a:solidFill>
          </a:ln>
        </p:spPr>
      </p:pic>
      <p:sp>
        <p:nvSpPr>
          <p:cNvPr id="11" name="Rectangle 2"/>
          <p:cNvSpPr txBox="1">
            <a:spLocks noChangeArrowheads="1"/>
          </p:cNvSpPr>
          <p:nvPr/>
        </p:nvSpPr>
        <p:spPr>
          <a:xfrm>
            <a:off x="1663094" y="296579"/>
            <a:ext cx="5400600" cy="729779"/>
          </a:xfrm>
          <a:prstGeom prst="rect">
            <a:avLst/>
          </a:prstGeom>
        </p:spPr>
        <p:txBody>
          <a:bodyPr/>
          <a:lstStyle>
            <a:lvl1pPr algn="l" rtl="0" eaLnBrk="0" fontAlgn="base" hangingPunct="0">
              <a:lnSpc>
                <a:spcPct val="90000"/>
              </a:lnSpc>
              <a:spcBef>
                <a:spcPct val="0"/>
              </a:spcBef>
              <a:spcAft>
                <a:spcPct val="0"/>
              </a:spcAft>
              <a:defRPr sz="4000" kern="1200" spc="-50">
                <a:solidFill>
                  <a:schemeClr val="tx1"/>
                </a:solidFill>
                <a:latin typeface="+mj-lt"/>
                <a:ea typeface="+mj-ea"/>
                <a:cs typeface="+mj-cs"/>
              </a:defRPr>
            </a:lvl1pPr>
            <a:lvl2pPr algn="l" rtl="0" eaLnBrk="0" fontAlgn="base" hangingPunct="0">
              <a:lnSpc>
                <a:spcPct val="90000"/>
              </a:lnSpc>
              <a:spcBef>
                <a:spcPct val="0"/>
              </a:spcBef>
              <a:spcAft>
                <a:spcPct val="0"/>
              </a:spcAft>
              <a:defRPr sz="4000">
                <a:solidFill>
                  <a:schemeClr val="tx1"/>
                </a:solidFill>
                <a:latin typeface="Century Schoolbook" charset="0"/>
              </a:defRPr>
            </a:lvl2pPr>
            <a:lvl3pPr algn="l" rtl="0" eaLnBrk="0" fontAlgn="base" hangingPunct="0">
              <a:lnSpc>
                <a:spcPct val="90000"/>
              </a:lnSpc>
              <a:spcBef>
                <a:spcPct val="0"/>
              </a:spcBef>
              <a:spcAft>
                <a:spcPct val="0"/>
              </a:spcAft>
              <a:defRPr sz="4000">
                <a:solidFill>
                  <a:schemeClr val="tx1"/>
                </a:solidFill>
                <a:latin typeface="Century Schoolbook" charset="0"/>
              </a:defRPr>
            </a:lvl3pPr>
            <a:lvl4pPr algn="l" rtl="0" eaLnBrk="0" fontAlgn="base" hangingPunct="0">
              <a:lnSpc>
                <a:spcPct val="90000"/>
              </a:lnSpc>
              <a:spcBef>
                <a:spcPct val="0"/>
              </a:spcBef>
              <a:spcAft>
                <a:spcPct val="0"/>
              </a:spcAft>
              <a:defRPr sz="4000">
                <a:solidFill>
                  <a:schemeClr val="tx1"/>
                </a:solidFill>
                <a:latin typeface="Century Schoolbook" charset="0"/>
              </a:defRPr>
            </a:lvl4pPr>
            <a:lvl5pPr algn="l" rtl="0" eaLnBrk="0" fontAlgn="base" hangingPunct="0">
              <a:lnSpc>
                <a:spcPct val="90000"/>
              </a:lnSpc>
              <a:spcBef>
                <a:spcPct val="0"/>
              </a:spcBef>
              <a:spcAft>
                <a:spcPct val="0"/>
              </a:spcAft>
              <a:defRPr sz="4000">
                <a:solidFill>
                  <a:schemeClr val="tx1"/>
                </a:solidFill>
                <a:latin typeface="Century Schoolbook" charset="0"/>
              </a:defRPr>
            </a:lvl5pPr>
            <a:lvl6pPr marL="457200" algn="l" rtl="0" fontAlgn="base">
              <a:lnSpc>
                <a:spcPct val="90000"/>
              </a:lnSpc>
              <a:spcBef>
                <a:spcPct val="0"/>
              </a:spcBef>
              <a:spcAft>
                <a:spcPct val="0"/>
              </a:spcAft>
              <a:defRPr sz="4000">
                <a:solidFill>
                  <a:schemeClr val="tx1"/>
                </a:solidFill>
                <a:latin typeface="Century Schoolbook" charset="0"/>
              </a:defRPr>
            </a:lvl6pPr>
            <a:lvl7pPr marL="914400" algn="l" rtl="0" fontAlgn="base">
              <a:lnSpc>
                <a:spcPct val="90000"/>
              </a:lnSpc>
              <a:spcBef>
                <a:spcPct val="0"/>
              </a:spcBef>
              <a:spcAft>
                <a:spcPct val="0"/>
              </a:spcAft>
              <a:defRPr sz="4000">
                <a:solidFill>
                  <a:schemeClr val="tx1"/>
                </a:solidFill>
                <a:latin typeface="Century Schoolbook" charset="0"/>
              </a:defRPr>
            </a:lvl7pPr>
            <a:lvl8pPr marL="1371600" algn="l" rtl="0" fontAlgn="base">
              <a:lnSpc>
                <a:spcPct val="90000"/>
              </a:lnSpc>
              <a:spcBef>
                <a:spcPct val="0"/>
              </a:spcBef>
              <a:spcAft>
                <a:spcPct val="0"/>
              </a:spcAft>
              <a:defRPr sz="4000">
                <a:solidFill>
                  <a:schemeClr val="tx1"/>
                </a:solidFill>
                <a:latin typeface="Century Schoolbook" charset="0"/>
              </a:defRPr>
            </a:lvl8pPr>
            <a:lvl9pPr marL="1828800" algn="l" rtl="0" fontAlgn="base">
              <a:lnSpc>
                <a:spcPct val="90000"/>
              </a:lnSpc>
              <a:spcBef>
                <a:spcPct val="0"/>
              </a:spcBef>
              <a:spcAft>
                <a:spcPct val="0"/>
              </a:spcAft>
              <a:defRPr sz="4000">
                <a:solidFill>
                  <a:schemeClr val="tx1"/>
                </a:solidFill>
                <a:latin typeface="Century Schoolbook" charset="0"/>
              </a:defRPr>
            </a:lvl9pPr>
          </a:lstStyle>
          <a:p>
            <a:pPr eaLnBrk="1" hangingPunct="1">
              <a:defRPr/>
            </a:pPr>
            <a:r>
              <a:rPr lang="en-US" altLang="en-US"/>
              <a:t>Neuro-muscular transmission</a:t>
            </a:r>
            <a:br>
              <a:rPr lang="en-US" altLang="en-US" dirty="0"/>
            </a:br>
            <a:endParaRPr lang="en-GB" altLang="en-US" dirty="0"/>
          </a:p>
        </p:txBody>
      </p:sp>
    </p:spTree>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1981201" y="34926"/>
            <a:ext cx="7269163" cy="1325563"/>
          </a:xfrm>
        </p:spPr>
        <p:txBody>
          <a:bodyPr/>
          <a:lstStyle/>
          <a:p>
            <a:pPr eaLnBrk="1" hangingPunct="1">
              <a:defRPr/>
            </a:pPr>
            <a:r>
              <a:rPr lang="en-US" altLang="en-US" dirty="0"/>
              <a:t>Synaptic transmission</a:t>
            </a:r>
            <a:br>
              <a:rPr lang="en-US" altLang="en-US" dirty="0"/>
            </a:br>
            <a:endParaRPr lang="en-GB" altLang="en-US" dirty="0"/>
          </a:p>
        </p:txBody>
      </p:sp>
      <p:sp>
        <p:nvSpPr>
          <p:cNvPr id="132099" name="Rectangle 3"/>
          <p:cNvSpPr>
            <a:spLocks noGrp="1" noChangeArrowheads="1"/>
          </p:cNvSpPr>
          <p:nvPr>
            <p:ph type="body" idx="1"/>
          </p:nvPr>
        </p:nvSpPr>
        <p:spPr>
          <a:xfrm>
            <a:off x="1981200" y="1052513"/>
            <a:ext cx="7354888" cy="5073650"/>
          </a:xfrm>
        </p:spPr>
        <p:txBody>
          <a:bodyPr>
            <a:normAutofit fontScale="92500" lnSpcReduction="10000"/>
          </a:bodyPr>
          <a:lstStyle/>
          <a:p>
            <a:pPr eaLnBrk="1" hangingPunct="1">
              <a:lnSpc>
                <a:spcPct val="80000"/>
              </a:lnSpc>
              <a:defRPr/>
            </a:pPr>
            <a:r>
              <a:rPr lang="en-US" altLang="en-US" sz="2400" dirty="0"/>
              <a:t>When the action potential reaches the terminal region of the pre-synaptic membrane, voltage gated calcium channels open and calcium diffuses down into the pre-synaptic nerve region.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This increase in calcium concentration results in the migration of </a:t>
            </a:r>
            <a:r>
              <a:rPr lang="en-US" altLang="en-US" sz="2400" dirty="0" err="1"/>
              <a:t>acetylecholine</a:t>
            </a:r>
            <a:r>
              <a:rPr lang="en-US" altLang="en-US" sz="2400" dirty="0"/>
              <a:t> containing vesicles to the pre-synaptic membrane.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The </a:t>
            </a:r>
            <a:r>
              <a:rPr lang="en-US" altLang="en-US" sz="2400" dirty="0" err="1"/>
              <a:t>acetylecholine</a:t>
            </a:r>
            <a:r>
              <a:rPr lang="en-US" altLang="en-US" sz="2400" dirty="0"/>
              <a:t> is then released via the process of </a:t>
            </a:r>
            <a:r>
              <a:rPr lang="en-US" altLang="en-US" sz="2400" dirty="0" err="1"/>
              <a:t>excitosis</a:t>
            </a:r>
            <a:r>
              <a:rPr lang="en-US" altLang="en-US" sz="2400" dirty="0"/>
              <a:t> into the synaptic cleft and binds to </a:t>
            </a:r>
            <a:r>
              <a:rPr lang="en-US" altLang="en-US" sz="2400" dirty="0" err="1"/>
              <a:t>specialised</a:t>
            </a:r>
            <a:r>
              <a:rPr lang="en-US" altLang="en-US" sz="2400" dirty="0"/>
              <a:t> </a:t>
            </a:r>
            <a:r>
              <a:rPr lang="en-US" altLang="en-US" sz="2400" dirty="0" err="1"/>
              <a:t>acetylecholine</a:t>
            </a:r>
            <a:r>
              <a:rPr lang="en-US" altLang="en-US" sz="2400" dirty="0"/>
              <a:t> receptors.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This opens sodium channels in the postsynaptic membrane allowing sodium to flow into the synaptic cleft. If enough sodium is transferred from into region then the polarity in the receptor region changes and an impulse is generated.</a:t>
            </a:r>
            <a:endParaRPr lang="en-GB" altLang="en-US" sz="2400" dirty="0"/>
          </a:p>
        </p:txBody>
      </p:sp>
    </p:spTree>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FC68-80E5-4B10-9177-BEF8C0DC9626}"/>
              </a:ext>
            </a:extLst>
          </p:cNvPr>
          <p:cNvSpPr>
            <a:spLocks noGrp="1"/>
          </p:cNvSpPr>
          <p:nvPr>
            <p:ph type="title"/>
          </p:nvPr>
        </p:nvSpPr>
        <p:spPr/>
        <p:txBody>
          <a:bodyPr/>
          <a:lstStyle/>
          <a:p>
            <a:r>
              <a:rPr lang="en-GB" dirty="0"/>
              <a:t>Neuromuscular junction</a:t>
            </a:r>
          </a:p>
        </p:txBody>
      </p:sp>
      <p:pic>
        <p:nvPicPr>
          <p:cNvPr id="4" name="Online Media 3" title="Neuromuscular Junction">
            <a:hlinkClick r:id="" action="ppaction://media"/>
            <a:extLst>
              <a:ext uri="{FF2B5EF4-FFF2-40B4-BE49-F238E27FC236}">
                <a16:creationId xmlns:a16="http://schemas.microsoft.com/office/drawing/2014/main" id="{3265AB6D-01F9-464C-B50C-F1D0810C2E39}"/>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220295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B835-8B11-4C48-9B77-924C0A83FDFE}"/>
              </a:ext>
            </a:extLst>
          </p:cNvPr>
          <p:cNvSpPr>
            <a:spLocks noGrp="1"/>
          </p:cNvSpPr>
          <p:nvPr>
            <p:ph type="title"/>
          </p:nvPr>
        </p:nvSpPr>
        <p:spPr/>
        <p:txBody>
          <a:bodyPr/>
          <a:lstStyle/>
          <a:p>
            <a:r>
              <a:rPr lang="en-GB" dirty="0"/>
              <a:t>Pop corn time </a:t>
            </a:r>
          </a:p>
        </p:txBody>
      </p:sp>
      <p:pic>
        <p:nvPicPr>
          <p:cNvPr id="4" name="Online Media 3" title="Musculoskeletal System | Sarcomere Structure: Actin &amp; Myosin">
            <a:hlinkClick r:id="" action="ppaction://media"/>
            <a:extLst>
              <a:ext uri="{FF2B5EF4-FFF2-40B4-BE49-F238E27FC236}">
                <a16:creationId xmlns:a16="http://schemas.microsoft.com/office/drawing/2014/main" id="{91CCA1BB-335E-47C3-AD68-8A889907D26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86589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TotalTime>
  <Words>4463</Words>
  <Application>Microsoft Office PowerPoint</Application>
  <PresentationFormat>Widescreen</PresentationFormat>
  <Paragraphs>522</Paragraphs>
  <Slides>119</Slides>
  <Notes>15</Notes>
  <HiddenSlides>0</HiddenSlides>
  <MMClips>16</MMClips>
  <ScaleCrop>false</ScaleCrop>
  <HeadingPairs>
    <vt:vector size="8" baseType="variant">
      <vt:variant>
        <vt:lpstr>Fonts Used</vt:lpstr>
      </vt:variant>
      <vt:variant>
        <vt:i4>20</vt:i4>
      </vt:variant>
      <vt:variant>
        <vt:lpstr>Theme</vt:lpstr>
      </vt:variant>
      <vt:variant>
        <vt:i4>1</vt:i4>
      </vt:variant>
      <vt:variant>
        <vt:lpstr>Embedded OLE Servers</vt:lpstr>
      </vt:variant>
      <vt:variant>
        <vt:i4>2</vt:i4>
      </vt:variant>
      <vt:variant>
        <vt:lpstr>Slide Titles</vt:lpstr>
      </vt:variant>
      <vt:variant>
        <vt:i4>119</vt:i4>
      </vt:variant>
    </vt:vector>
  </HeadingPairs>
  <TitlesOfParts>
    <vt:vector size="142" baseType="lpstr">
      <vt:lpstr>MS Mincho</vt:lpstr>
      <vt:lpstr>Arial</vt:lpstr>
      <vt:lpstr>Arial Black</vt:lpstr>
      <vt:lpstr>Arial Narrow</vt:lpstr>
      <vt:lpstr>Calibri</vt:lpstr>
      <vt:lpstr>Calibri Light</vt:lpstr>
      <vt:lpstr>Comic Sans MS</vt:lpstr>
      <vt:lpstr>ff-meta-web-pro</vt:lpstr>
      <vt:lpstr>Georgia</vt:lpstr>
      <vt:lpstr>Helvetica</vt:lpstr>
      <vt:lpstr>Lato</vt:lpstr>
      <vt:lpstr>Merriweather</vt:lpstr>
      <vt:lpstr>Monotype Sorts</vt:lpstr>
      <vt:lpstr>Open Sans</vt:lpstr>
      <vt:lpstr>Roboto</vt:lpstr>
      <vt:lpstr>Source Sans Pro</vt:lpstr>
      <vt:lpstr>Tahoma</vt:lpstr>
      <vt:lpstr>Times New Roman</vt:lpstr>
      <vt:lpstr>Wingdings</vt:lpstr>
      <vt:lpstr>Wingdings 3</vt:lpstr>
      <vt:lpstr>Office Theme</vt:lpstr>
      <vt:lpstr>多媒體項目</vt:lpstr>
      <vt:lpstr>Document</vt:lpstr>
      <vt:lpstr>Key definitions </vt:lpstr>
      <vt:lpstr>What is glucose and what is all the fuss about?</vt:lpstr>
      <vt:lpstr>Controlling blood glucose levels.</vt:lpstr>
      <vt:lpstr>Low blood glucose levels </vt:lpstr>
      <vt:lpstr>Formula for cellular respiration ATP is the energy currency of the body!</vt:lpstr>
      <vt:lpstr>Normal glucose levels </vt:lpstr>
      <vt:lpstr>Hyperglycemia: When Your Blood Glucose Level Goes Too High </vt:lpstr>
      <vt:lpstr>The symptoms</vt:lpstr>
      <vt:lpstr>Complications</vt:lpstr>
      <vt:lpstr>Hypoglycaemia</vt:lpstr>
      <vt:lpstr>The pancreas</vt:lpstr>
      <vt:lpstr>PowerPoint Presentation</vt:lpstr>
      <vt:lpstr>Regulation of blood glucose</vt:lpstr>
      <vt:lpstr>Factors that increase blood glucose concentration</vt:lpstr>
      <vt:lpstr>Factors that decrease blood glucose concentration</vt:lpstr>
      <vt:lpstr>Role of insulin</vt:lpstr>
      <vt:lpstr>Role of insulin</vt:lpstr>
      <vt:lpstr>Insulin lowers blood glucose concentration</vt:lpstr>
      <vt:lpstr>Role of insulin </vt:lpstr>
      <vt:lpstr>Insulin secretion</vt:lpstr>
      <vt:lpstr>What is the role of the kidneys in blood glucose regulation? Don’t worry we will be covering this later !</vt:lpstr>
      <vt:lpstr>Role of glucagon</vt:lpstr>
      <vt:lpstr>Interaction of insulin and glucagon</vt:lpstr>
      <vt:lpstr>Interaction of insulin and glucagon</vt:lpstr>
      <vt:lpstr>Recap popcorn time!</vt:lpstr>
      <vt:lpstr>Kidney</vt:lpstr>
      <vt:lpstr>PowerPoint Presentation</vt:lpstr>
      <vt:lpstr>RENAL SYSTEM</vt:lpstr>
      <vt:lpstr>RENAL SYSTEM</vt:lpstr>
      <vt:lpstr>Can you label the kidney?</vt:lpstr>
      <vt:lpstr>Renal System </vt:lpstr>
      <vt:lpstr>PowerPoint Presentation</vt:lpstr>
      <vt:lpstr> Bladder </vt:lpstr>
      <vt:lpstr>URETHRA </vt:lpstr>
      <vt:lpstr>Can you label the nephron?</vt:lpstr>
      <vt:lpstr>Nephron </vt:lpstr>
      <vt:lpstr>Nephron</vt:lpstr>
      <vt:lpstr>PowerPoint Presentation</vt:lpstr>
      <vt:lpstr>Reabsorption</vt:lpstr>
      <vt:lpstr>Sites of reabsorption</vt:lpstr>
      <vt:lpstr>Sites of reabsorption</vt:lpstr>
      <vt:lpstr>Sites of reabsorption</vt:lpstr>
      <vt:lpstr>Tubular secretion</vt:lpstr>
      <vt:lpstr>Regulation of urine composition</vt:lpstr>
      <vt:lpstr>Absorption and excretion in the nephron recap.</vt:lpstr>
      <vt:lpstr>Importance of excretion</vt:lpstr>
      <vt:lpstr>Urea</vt:lpstr>
      <vt:lpstr>Osmoregulation </vt:lpstr>
      <vt:lpstr>Osmoreceptors </vt:lpstr>
      <vt:lpstr>The response</vt:lpstr>
      <vt:lpstr>The affect of ADH</vt:lpstr>
      <vt:lpstr>Aquaporins </vt:lpstr>
      <vt:lpstr>Summary</vt:lpstr>
      <vt:lpstr>Osmoregulation recap and break </vt:lpstr>
      <vt:lpstr>Two types of glands </vt:lpstr>
      <vt:lpstr>Two types of hormones </vt:lpstr>
      <vt:lpstr>Targeting the signal</vt:lpstr>
      <vt:lpstr>The structure of the adrenal gland</vt:lpstr>
      <vt:lpstr>Function of adrenal cortex</vt:lpstr>
      <vt:lpstr>Adrenaline</vt:lpstr>
      <vt:lpstr>Action of adrenaline (1)</vt:lpstr>
      <vt:lpstr>Action of adrenaline (2)</vt:lpstr>
      <vt:lpstr>Action of adrenaline (3)</vt:lpstr>
      <vt:lpstr>First and second messengers</vt:lpstr>
      <vt:lpstr>PowerPoint Presentation</vt:lpstr>
      <vt:lpstr>The two sections of the pituitary gland produce a number of different hormones which act on different target glands or cells. </vt:lpstr>
      <vt:lpstr>Posterior pituitary </vt:lpstr>
      <vt:lpstr>Steroid Hormones </vt:lpstr>
      <vt:lpstr>Hormones produced by other glands</vt:lpstr>
      <vt:lpstr>Pituitary Gland</vt:lpstr>
      <vt:lpstr>PowerPoint Presentation</vt:lpstr>
      <vt:lpstr>Functions of thyroid gland.</vt:lpstr>
      <vt:lpstr>Adrenal Gland </vt:lpstr>
      <vt:lpstr>Cortisol</vt:lpstr>
      <vt:lpstr>Interaction of Glands</vt:lpstr>
      <vt:lpstr>Putting it all together </vt:lpstr>
      <vt:lpstr>PowerPoint Presentation</vt:lpstr>
      <vt:lpstr>The nervous system </vt:lpstr>
      <vt:lpstr>PowerPoint Presentation</vt:lpstr>
      <vt:lpstr>Can you label a neuron</vt:lpstr>
      <vt:lpstr>Parts of a Neuron</vt:lpstr>
      <vt:lpstr>PowerPoint Presentation</vt:lpstr>
      <vt:lpstr>PowerPoint Presentation</vt:lpstr>
      <vt:lpstr>PowerPoint Presentation</vt:lpstr>
      <vt:lpstr>PowerPoint Presentation</vt:lpstr>
      <vt:lpstr>PowerPoint Presentation</vt:lpstr>
      <vt:lpstr>PowerPoint Presentation</vt:lpstr>
      <vt:lpstr>The Nervous System</vt:lpstr>
      <vt:lpstr>Learning Outcomes</vt:lpstr>
      <vt:lpstr>Muscle Types</vt:lpstr>
      <vt:lpstr>PowerPoint Presentation</vt:lpstr>
      <vt:lpstr>Muscle Function</vt:lpstr>
      <vt:lpstr>Longitudinal </vt:lpstr>
      <vt:lpstr>Fusiform or spindles </vt:lpstr>
      <vt:lpstr> Bipenniform </vt:lpstr>
      <vt:lpstr>Penniform </vt:lpstr>
      <vt:lpstr>Tibialis posterior </vt:lpstr>
      <vt:lpstr> Triangular or convergent shaped </vt:lpstr>
      <vt:lpstr>Multipenniform</vt:lpstr>
      <vt:lpstr> Rhomboidal and Rectangular </vt:lpstr>
      <vt:lpstr>Muscle Fibres</vt:lpstr>
      <vt:lpstr>Organizational Hierarchy</vt:lpstr>
      <vt:lpstr>Sliding filament theory</vt:lpstr>
      <vt:lpstr>Components of the Muscle Cell/ Tissue</vt:lpstr>
      <vt:lpstr>Sarcomere</vt:lpstr>
      <vt:lpstr>Sarcomere</vt:lpstr>
      <vt:lpstr>Sarcomere</vt:lpstr>
      <vt:lpstr>Myosin filaments </vt:lpstr>
      <vt:lpstr>Actin filaments </vt:lpstr>
      <vt:lpstr>Structure of the actin filament </vt:lpstr>
      <vt:lpstr>Sliding Filament Theory</vt:lpstr>
      <vt:lpstr>Myology - Skeletal Muscle (Sarcomere, Myosin and Actin) </vt:lpstr>
      <vt:lpstr>Motor Units</vt:lpstr>
      <vt:lpstr>Synaptic transmission</vt:lpstr>
      <vt:lpstr>Transmission between nerve fibres </vt:lpstr>
      <vt:lpstr>PowerPoint Presentation</vt:lpstr>
      <vt:lpstr>Synaptic transmission </vt:lpstr>
      <vt:lpstr>Neuromuscular junction</vt:lpstr>
      <vt:lpstr>Pop corn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Page</dc:creator>
  <cp:lastModifiedBy>Felicity Page</cp:lastModifiedBy>
  <cp:revision>3</cp:revision>
  <dcterms:created xsi:type="dcterms:W3CDTF">2021-02-16T12:07:27Z</dcterms:created>
  <dcterms:modified xsi:type="dcterms:W3CDTF">2021-03-21T15:09:02Z</dcterms:modified>
</cp:coreProperties>
</file>