
<file path=[Content_Types].xml><?xml version="1.0" encoding="utf-8"?>
<Types xmlns="http://schemas.openxmlformats.org/package/2006/content-types">
  <Default Extension="WMF" ContentType="image/x-w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2"/>
  </p:sldMasterIdLst>
  <p:notesMasterIdLst>
    <p:notesMasterId r:id="rId39"/>
  </p:notesMasterIdLst>
  <p:handoutMasterIdLst>
    <p:handoutMasterId r:id="rId40"/>
  </p:handoutMasterIdLst>
  <p:sldIdLst>
    <p:sldId id="264" r:id="rId3"/>
    <p:sldId id="276" r:id="rId4"/>
    <p:sldId id="282" r:id="rId5"/>
    <p:sldId id="305" r:id="rId6"/>
    <p:sldId id="314" r:id="rId7"/>
    <p:sldId id="315" r:id="rId8"/>
    <p:sldId id="316" r:id="rId9"/>
    <p:sldId id="321" r:id="rId10"/>
    <p:sldId id="322" r:id="rId11"/>
    <p:sldId id="294" r:id="rId12"/>
    <p:sldId id="323" r:id="rId13"/>
    <p:sldId id="324" r:id="rId14"/>
    <p:sldId id="326" r:id="rId15"/>
    <p:sldId id="325" r:id="rId16"/>
    <p:sldId id="329" r:id="rId17"/>
    <p:sldId id="330" r:id="rId18"/>
    <p:sldId id="331" r:id="rId19"/>
    <p:sldId id="312" r:id="rId20"/>
    <p:sldId id="332" r:id="rId21"/>
    <p:sldId id="333" r:id="rId22"/>
    <p:sldId id="336" r:id="rId23"/>
    <p:sldId id="334" r:id="rId24"/>
    <p:sldId id="338" r:id="rId25"/>
    <p:sldId id="339" r:id="rId26"/>
    <p:sldId id="340" r:id="rId27"/>
    <p:sldId id="344" r:id="rId28"/>
    <p:sldId id="341" r:id="rId29"/>
    <p:sldId id="342" r:id="rId30"/>
    <p:sldId id="343" r:id="rId31"/>
    <p:sldId id="345" r:id="rId32"/>
    <p:sldId id="347" r:id="rId33"/>
    <p:sldId id="346" r:id="rId34"/>
    <p:sldId id="327" r:id="rId35"/>
    <p:sldId id="328" r:id="rId36"/>
    <p:sldId id="335" r:id="rId37"/>
    <p:sldId id="293" r:id="rId38"/>
  </p:sldIdLst>
  <p:sldSz cx="12188825" cy="6858000"/>
  <p:notesSz cx="6797675" cy="9926638"/>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9" pos="3839" userDrawn="1">
          <p15:clr>
            <a:srgbClr val="A4A3A4"/>
          </p15:clr>
        </p15:guide>
        <p15:guide id="10"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guide id="3" orient="horz" pos="3127">
          <p15:clr>
            <a:srgbClr val="A4A3A4"/>
          </p15:clr>
        </p15:guide>
        <p15:guide id="4"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3026" autoAdjust="0"/>
  </p:normalViewPr>
  <p:slideViewPr>
    <p:cSldViewPr showGuides="1">
      <p:cViewPr varScale="1">
        <p:scale>
          <a:sx n="87" d="100"/>
          <a:sy n="87" d="100"/>
        </p:scale>
        <p:origin x="90" y="42"/>
      </p:cViewPr>
      <p:guideLst>
        <p:guide pos="3839"/>
        <p:guide orient="horz" pos="2160"/>
      </p:guideLst>
    </p:cSldViewPr>
  </p:slideViewPr>
  <p:notesTextViewPr>
    <p:cViewPr>
      <p:scale>
        <a:sx n="3" d="2"/>
        <a:sy n="3" d="2"/>
      </p:scale>
      <p:origin x="0" y="0"/>
    </p:cViewPr>
  </p:notesTextViewPr>
  <p:notesViewPr>
    <p:cSldViewPr>
      <p:cViewPr varScale="1">
        <p:scale>
          <a:sx n="73" d="100"/>
          <a:sy n="73" d="100"/>
        </p:scale>
        <p:origin x="2493" y="39"/>
      </p:cViewPr>
      <p:guideLst>
        <p:guide orient="horz" pos="2880"/>
        <p:guide pos="2160"/>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2" Type="http://schemas.openxmlformats.org/officeDocument/2006/relationships/slideMaster" Target="slideMasters/slideMaster1.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handoutMaster" Target="handoutMasters/handout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2/20/2019</a:t>
            </a:fld>
            <a:endParaRPr>
              <a:solidFill>
                <a:schemeClr val="tx2"/>
              </a:solidFill>
            </a:endParaRPr>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2/20/2019</a:t>
            </a:fld>
            <a:endParaRPr/>
          </a:p>
        </p:txBody>
      </p:sp>
      <p:sp>
        <p:nvSpPr>
          <p:cNvPr id="4" name="Slide Image Placeholder 3"/>
          <p:cNvSpPr>
            <a:spLocks noGrp="1" noRot="1" noChangeAspect="1"/>
          </p:cNvSpPr>
          <p:nvPr>
            <p:ph type="sldImg" idx="2"/>
          </p:nvPr>
        </p:nvSpPr>
        <p:spPr>
          <a:xfrm>
            <a:off x="92075" y="744538"/>
            <a:ext cx="6613525" cy="37226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796F01-7154-41E0-B48B-A6921757531A}" type="slidenum">
              <a:rPr lang="en-GB" smtClean="0"/>
              <a:pPr/>
              <a:t>1</a:t>
            </a:fld>
            <a:endParaRPr lang="en-GB"/>
          </a:p>
        </p:txBody>
      </p:sp>
    </p:spTree>
    <p:extLst>
      <p:ext uri="{BB962C8B-B14F-4D97-AF65-F5344CB8AC3E}">
        <p14:creationId xmlns:p14="http://schemas.microsoft.com/office/powerpoint/2010/main" val="42246154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796F01-7154-41E0-B48B-A6921757531A}" type="slidenum">
              <a:rPr lang="en-GB" smtClean="0"/>
              <a:pPr/>
              <a:t>2</a:t>
            </a:fld>
            <a:endParaRPr lang="en-GB"/>
          </a:p>
        </p:txBody>
      </p:sp>
    </p:spTree>
    <p:extLst>
      <p:ext uri="{BB962C8B-B14F-4D97-AF65-F5344CB8AC3E}">
        <p14:creationId xmlns:p14="http://schemas.microsoft.com/office/powerpoint/2010/main" val="30687369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796F01-7154-41E0-B48B-A6921757531A}" type="slidenum">
              <a:rPr lang="en-GB" smtClean="0"/>
              <a:pPr/>
              <a:t>3</a:t>
            </a:fld>
            <a:endParaRPr lang="en-GB"/>
          </a:p>
        </p:txBody>
      </p:sp>
    </p:spTree>
    <p:extLst>
      <p:ext uri="{BB962C8B-B14F-4D97-AF65-F5344CB8AC3E}">
        <p14:creationId xmlns:p14="http://schemas.microsoft.com/office/powerpoint/2010/main" val="24063197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796F01-7154-41E0-B48B-A6921757531A}" type="slidenum">
              <a:rPr lang="en-GB" smtClean="0"/>
              <a:pPr/>
              <a:t>4</a:t>
            </a:fld>
            <a:endParaRPr lang="en-GB"/>
          </a:p>
        </p:txBody>
      </p:sp>
    </p:spTree>
    <p:extLst>
      <p:ext uri="{BB962C8B-B14F-4D97-AF65-F5344CB8AC3E}">
        <p14:creationId xmlns:p14="http://schemas.microsoft.com/office/powerpoint/2010/main" val="2271396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796F01-7154-41E0-B48B-A6921757531A}" type="slidenum">
              <a:rPr lang="en-GB" smtClean="0"/>
              <a:pPr/>
              <a:t>5</a:t>
            </a:fld>
            <a:endParaRPr lang="en-GB"/>
          </a:p>
        </p:txBody>
      </p:sp>
    </p:spTree>
    <p:extLst>
      <p:ext uri="{BB962C8B-B14F-4D97-AF65-F5344CB8AC3E}">
        <p14:creationId xmlns:p14="http://schemas.microsoft.com/office/powerpoint/2010/main" val="23711100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796F01-7154-41E0-B48B-A6921757531A}" type="slidenum">
              <a:rPr lang="en-GB" smtClean="0"/>
              <a:pPr/>
              <a:t>6</a:t>
            </a:fld>
            <a:endParaRPr lang="en-GB"/>
          </a:p>
        </p:txBody>
      </p:sp>
    </p:spTree>
    <p:extLst>
      <p:ext uri="{BB962C8B-B14F-4D97-AF65-F5344CB8AC3E}">
        <p14:creationId xmlns:p14="http://schemas.microsoft.com/office/powerpoint/2010/main" val="8361760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796F01-7154-41E0-B48B-A6921757531A}" type="slidenum">
              <a:rPr lang="en-GB" smtClean="0"/>
              <a:pPr/>
              <a:t>7</a:t>
            </a:fld>
            <a:endParaRPr lang="en-GB"/>
          </a:p>
        </p:txBody>
      </p:sp>
    </p:spTree>
    <p:extLst>
      <p:ext uri="{BB962C8B-B14F-4D97-AF65-F5344CB8AC3E}">
        <p14:creationId xmlns:p14="http://schemas.microsoft.com/office/powerpoint/2010/main" val="39310691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796F01-7154-41E0-B48B-A6921757531A}" type="slidenum">
              <a:rPr lang="en-GB" smtClean="0"/>
              <a:pPr/>
              <a:t>8</a:t>
            </a:fld>
            <a:endParaRPr lang="en-GB"/>
          </a:p>
        </p:txBody>
      </p:sp>
    </p:spTree>
    <p:extLst>
      <p:ext uri="{BB962C8B-B14F-4D97-AF65-F5344CB8AC3E}">
        <p14:creationId xmlns:p14="http://schemas.microsoft.com/office/powerpoint/2010/main" val="21995463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796F01-7154-41E0-B48B-A6921757531A}" type="slidenum">
              <a:rPr lang="en-GB" smtClean="0"/>
              <a:pPr/>
              <a:t>9</a:t>
            </a:fld>
            <a:endParaRPr lang="en-GB"/>
          </a:p>
        </p:txBody>
      </p:sp>
    </p:spTree>
    <p:extLst>
      <p:ext uri="{BB962C8B-B14F-4D97-AF65-F5344CB8AC3E}">
        <p14:creationId xmlns:p14="http://schemas.microsoft.com/office/powerpoint/2010/main" val="100852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796F01-7154-41E0-B48B-A6921757531A}" type="slidenum">
              <a:rPr lang="en-GB" smtClean="0"/>
              <a:pPr/>
              <a:t>10</a:t>
            </a:fld>
            <a:endParaRPr lang="en-GB"/>
          </a:p>
        </p:txBody>
      </p:sp>
    </p:spTree>
    <p:extLst>
      <p:ext uri="{BB962C8B-B14F-4D97-AF65-F5344CB8AC3E}">
        <p14:creationId xmlns:p14="http://schemas.microsoft.com/office/powerpoint/2010/main" val="16506364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600" b="0" i="0" u="none" strike="noStrike" kern="1200" baseline="0" dirty="0" smtClean="0">
              <a:solidFill>
                <a:schemeClr val="tx2"/>
              </a:solidFill>
              <a:latin typeface="+mn-lt"/>
              <a:ea typeface="+mn-ea"/>
              <a:cs typeface="+mn-cs"/>
            </a:endParaRPr>
          </a:p>
        </p:txBody>
      </p:sp>
      <p:sp>
        <p:nvSpPr>
          <p:cNvPr id="4" name="Slide Number Placeholder 3"/>
          <p:cNvSpPr>
            <a:spLocks noGrp="1"/>
          </p:cNvSpPr>
          <p:nvPr>
            <p:ph type="sldNum" sz="quarter" idx="10"/>
          </p:nvPr>
        </p:nvSpPr>
        <p:spPr/>
        <p:txBody>
          <a:bodyPr/>
          <a:lstStyle/>
          <a:p>
            <a:fld id="{B8796F01-7154-41E0-B48B-A6921757531A}" type="slidenum">
              <a:rPr lang="en-GB" smtClean="0"/>
              <a:pPr/>
              <a:t>11</a:t>
            </a:fld>
            <a:endParaRPr lang="en-GB"/>
          </a:p>
        </p:txBody>
      </p:sp>
    </p:spTree>
    <p:extLst>
      <p:ext uri="{BB962C8B-B14F-4D97-AF65-F5344CB8AC3E}">
        <p14:creationId xmlns:p14="http://schemas.microsoft.com/office/powerpoint/2010/main" val="41312223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600" b="0" i="0" u="none" strike="noStrike" kern="1200" baseline="0" dirty="0" smtClean="0">
              <a:solidFill>
                <a:schemeClr val="tx2"/>
              </a:solidFill>
              <a:latin typeface="+mn-lt"/>
              <a:ea typeface="+mn-ea"/>
              <a:cs typeface="+mn-cs"/>
            </a:endParaRPr>
          </a:p>
        </p:txBody>
      </p:sp>
      <p:sp>
        <p:nvSpPr>
          <p:cNvPr id="4" name="Slide Number Placeholder 3"/>
          <p:cNvSpPr>
            <a:spLocks noGrp="1"/>
          </p:cNvSpPr>
          <p:nvPr>
            <p:ph type="sldNum" sz="quarter" idx="10"/>
          </p:nvPr>
        </p:nvSpPr>
        <p:spPr/>
        <p:txBody>
          <a:bodyPr/>
          <a:lstStyle/>
          <a:p>
            <a:fld id="{B8796F01-7154-41E0-B48B-A6921757531A}" type="slidenum">
              <a:rPr lang="en-GB" smtClean="0"/>
              <a:pPr/>
              <a:t>12</a:t>
            </a:fld>
            <a:endParaRPr lang="en-GB"/>
          </a:p>
        </p:txBody>
      </p:sp>
    </p:spTree>
    <p:extLst>
      <p:ext uri="{BB962C8B-B14F-4D97-AF65-F5344CB8AC3E}">
        <p14:creationId xmlns:p14="http://schemas.microsoft.com/office/powerpoint/2010/main" val="38288217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600" b="0" i="0" u="none" strike="noStrike" kern="1200" baseline="0" dirty="0" smtClean="0">
              <a:solidFill>
                <a:schemeClr val="tx2"/>
              </a:solidFill>
              <a:latin typeface="+mn-lt"/>
              <a:ea typeface="+mn-ea"/>
              <a:cs typeface="+mn-cs"/>
            </a:endParaRPr>
          </a:p>
        </p:txBody>
      </p:sp>
      <p:sp>
        <p:nvSpPr>
          <p:cNvPr id="4" name="Slide Number Placeholder 3"/>
          <p:cNvSpPr>
            <a:spLocks noGrp="1"/>
          </p:cNvSpPr>
          <p:nvPr>
            <p:ph type="sldNum" sz="quarter" idx="10"/>
          </p:nvPr>
        </p:nvSpPr>
        <p:spPr/>
        <p:txBody>
          <a:bodyPr/>
          <a:lstStyle/>
          <a:p>
            <a:fld id="{B8796F01-7154-41E0-B48B-A6921757531A}" type="slidenum">
              <a:rPr lang="en-GB" smtClean="0"/>
              <a:pPr/>
              <a:t>13</a:t>
            </a:fld>
            <a:endParaRPr lang="en-GB"/>
          </a:p>
        </p:txBody>
      </p:sp>
    </p:spTree>
    <p:extLst>
      <p:ext uri="{BB962C8B-B14F-4D97-AF65-F5344CB8AC3E}">
        <p14:creationId xmlns:p14="http://schemas.microsoft.com/office/powerpoint/2010/main" val="10484501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796F01-7154-41E0-B48B-A6921757531A}" type="slidenum">
              <a:rPr lang="en-GB" smtClean="0"/>
              <a:pPr/>
              <a:t>14</a:t>
            </a:fld>
            <a:endParaRPr lang="en-GB"/>
          </a:p>
        </p:txBody>
      </p:sp>
    </p:spTree>
    <p:extLst>
      <p:ext uri="{BB962C8B-B14F-4D97-AF65-F5344CB8AC3E}">
        <p14:creationId xmlns:p14="http://schemas.microsoft.com/office/powerpoint/2010/main" val="36877667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796F01-7154-41E0-B48B-A6921757531A}" type="slidenum">
              <a:rPr lang="en-GB" smtClean="0"/>
              <a:pPr/>
              <a:t>15</a:t>
            </a:fld>
            <a:endParaRPr lang="en-GB"/>
          </a:p>
        </p:txBody>
      </p:sp>
    </p:spTree>
    <p:extLst>
      <p:ext uri="{BB962C8B-B14F-4D97-AF65-F5344CB8AC3E}">
        <p14:creationId xmlns:p14="http://schemas.microsoft.com/office/powerpoint/2010/main" val="26382168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796F01-7154-41E0-B48B-A6921757531A}" type="slidenum">
              <a:rPr lang="en-GB" smtClean="0"/>
              <a:pPr/>
              <a:t>16</a:t>
            </a:fld>
            <a:endParaRPr lang="en-GB"/>
          </a:p>
        </p:txBody>
      </p:sp>
    </p:spTree>
    <p:extLst>
      <p:ext uri="{BB962C8B-B14F-4D97-AF65-F5344CB8AC3E}">
        <p14:creationId xmlns:p14="http://schemas.microsoft.com/office/powerpoint/2010/main" val="23304005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600" b="0" i="0" u="none" strike="noStrike" kern="1200" baseline="0" dirty="0" smtClean="0">
              <a:solidFill>
                <a:schemeClr val="tx2"/>
              </a:solidFill>
              <a:latin typeface="+mn-lt"/>
              <a:ea typeface="+mn-ea"/>
              <a:cs typeface="+mn-cs"/>
            </a:endParaRPr>
          </a:p>
        </p:txBody>
      </p:sp>
      <p:sp>
        <p:nvSpPr>
          <p:cNvPr id="4" name="Slide Number Placeholder 3"/>
          <p:cNvSpPr>
            <a:spLocks noGrp="1"/>
          </p:cNvSpPr>
          <p:nvPr>
            <p:ph type="sldNum" sz="quarter" idx="10"/>
          </p:nvPr>
        </p:nvSpPr>
        <p:spPr/>
        <p:txBody>
          <a:bodyPr/>
          <a:lstStyle/>
          <a:p>
            <a:fld id="{B8796F01-7154-41E0-B48B-A6921757531A}" type="slidenum">
              <a:rPr lang="en-GB" smtClean="0"/>
              <a:pPr/>
              <a:t>17</a:t>
            </a:fld>
            <a:endParaRPr lang="en-GB"/>
          </a:p>
        </p:txBody>
      </p:sp>
    </p:spTree>
    <p:extLst>
      <p:ext uri="{BB962C8B-B14F-4D97-AF65-F5344CB8AC3E}">
        <p14:creationId xmlns:p14="http://schemas.microsoft.com/office/powerpoint/2010/main" val="41733146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796F01-7154-41E0-B48B-A6921757531A}" type="slidenum">
              <a:rPr lang="en-GB" smtClean="0"/>
              <a:pPr/>
              <a:t>18</a:t>
            </a:fld>
            <a:endParaRPr lang="en-GB"/>
          </a:p>
        </p:txBody>
      </p:sp>
    </p:spTree>
    <p:extLst>
      <p:ext uri="{BB962C8B-B14F-4D97-AF65-F5344CB8AC3E}">
        <p14:creationId xmlns:p14="http://schemas.microsoft.com/office/powerpoint/2010/main" val="36457390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796F01-7154-41E0-B48B-A6921757531A}" type="slidenum">
              <a:rPr lang="en-GB" smtClean="0"/>
              <a:pPr/>
              <a:t>19</a:t>
            </a:fld>
            <a:endParaRPr lang="en-GB"/>
          </a:p>
        </p:txBody>
      </p:sp>
    </p:spTree>
    <p:extLst>
      <p:ext uri="{BB962C8B-B14F-4D97-AF65-F5344CB8AC3E}">
        <p14:creationId xmlns:p14="http://schemas.microsoft.com/office/powerpoint/2010/main" val="14999459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796F01-7154-41E0-B48B-A6921757531A}" type="slidenum">
              <a:rPr lang="en-GB" smtClean="0"/>
              <a:pPr/>
              <a:t>20</a:t>
            </a:fld>
            <a:endParaRPr lang="en-GB"/>
          </a:p>
        </p:txBody>
      </p:sp>
    </p:spTree>
    <p:extLst>
      <p:ext uri="{BB962C8B-B14F-4D97-AF65-F5344CB8AC3E}">
        <p14:creationId xmlns:p14="http://schemas.microsoft.com/office/powerpoint/2010/main" val="218147273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796F01-7154-41E0-B48B-A6921757531A}" type="slidenum">
              <a:rPr lang="en-GB" smtClean="0"/>
              <a:pPr/>
              <a:t>21</a:t>
            </a:fld>
            <a:endParaRPr lang="en-GB"/>
          </a:p>
        </p:txBody>
      </p:sp>
    </p:spTree>
    <p:extLst>
      <p:ext uri="{BB962C8B-B14F-4D97-AF65-F5344CB8AC3E}">
        <p14:creationId xmlns:p14="http://schemas.microsoft.com/office/powerpoint/2010/main" val="392619103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796F01-7154-41E0-B48B-A6921757531A}" type="slidenum">
              <a:rPr lang="en-GB" smtClean="0"/>
              <a:pPr/>
              <a:t>22</a:t>
            </a:fld>
            <a:endParaRPr lang="en-GB"/>
          </a:p>
        </p:txBody>
      </p:sp>
    </p:spTree>
    <p:extLst>
      <p:ext uri="{BB962C8B-B14F-4D97-AF65-F5344CB8AC3E}">
        <p14:creationId xmlns:p14="http://schemas.microsoft.com/office/powerpoint/2010/main" val="355601057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796F01-7154-41E0-B48B-A6921757531A}" type="slidenum">
              <a:rPr lang="en-GB" smtClean="0"/>
              <a:pPr/>
              <a:t>23</a:t>
            </a:fld>
            <a:endParaRPr lang="en-GB"/>
          </a:p>
        </p:txBody>
      </p:sp>
    </p:spTree>
    <p:extLst>
      <p:ext uri="{BB962C8B-B14F-4D97-AF65-F5344CB8AC3E}">
        <p14:creationId xmlns:p14="http://schemas.microsoft.com/office/powerpoint/2010/main" val="281827434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796F01-7154-41E0-B48B-A6921757531A}" type="slidenum">
              <a:rPr lang="en-GB" smtClean="0"/>
              <a:pPr/>
              <a:t>24</a:t>
            </a:fld>
            <a:endParaRPr lang="en-GB"/>
          </a:p>
        </p:txBody>
      </p:sp>
    </p:spTree>
    <p:extLst>
      <p:ext uri="{BB962C8B-B14F-4D97-AF65-F5344CB8AC3E}">
        <p14:creationId xmlns:p14="http://schemas.microsoft.com/office/powerpoint/2010/main" val="227801102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796F01-7154-41E0-B48B-A6921757531A}" type="slidenum">
              <a:rPr lang="en-GB" smtClean="0"/>
              <a:pPr/>
              <a:t>25</a:t>
            </a:fld>
            <a:endParaRPr lang="en-GB"/>
          </a:p>
        </p:txBody>
      </p:sp>
    </p:spTree>
    <p:extLst>
      <p:ext uri="{BB962C8B-B14F-4D97-AF65-F5344CB8AC3E}">
        <p14:creationId xmlns:p14="http://schemas.microsoft.com/office/powerpoint/2010/main" val="157620023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796F01-7154-41E0-B48B-A6921757531A}" type="slidenum">
              <a:rPr lang="en-GB" smtClean="0"/>
              <a:pPr/>
              <a:t>26</a:t>
            </a:fld>
            <a:endParaRPr lang="en-GB"/>
          </a:p>
        </p:txBody>
      </p:sp>
    </p:spTree>
    <p:extLst>
      <p:ext uri="{BB962C8B-B14F-4D97-AF65-F5344CB8AC3E}">
        <p14:creationId xmlns:p14="http://schemas.microsoft.com/office/powerpoint/2010/main" val="186457411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796F01-7154-41E0-B48B-A6921757531A}" type="slidenum">
              <a:rPr lang="en-GB" smtClean="0"/>
              <a:pPr/>
              <a:t>27</a:t>
            </a:fld>
            <a:endParaRPr lang="en-GB"/>
          </a:p>
        </p:txBody>
      </p:sp>
    </p:spTree>
    <p:extLst>
      <p:ext uri="{BB962C8B-B14F-4D97-AF65-F5344CB8AC3E}">
        <p14:creationId xmlns:p14="http://schemas.microsoft.com/office/powerpoint/2010/main" val="343261032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796F01-7154-41E0-B48B-A6921757531A}" type="slidenum">
              <a:rPr lang="en-GB" smtClean="0"/>
              <a:pPr/>
              <a:t>28</a:t>
            </a:fld>
            <a:endParaRPr lang="en-GB"/>
          </a:p>
        </p:txBody>
      </p:sp>
    </p:spTree>
    <p:extLst>
      <p:ext uri="{BB962C8B-B14F-4D97-AF65-F5344CB8AC3E}">
        <p14:creationId xmlns:p14="http://schemas.microsoft.com/office/powerpoint/2010/main" val="389227943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796F01-7154-41E0-B48B-A6921757531A}" type="slidenum">
              <a:rPr lang="en-GB" smtClean="0"/>
              <a:pPr/>
              <a:t>29</a:t>
            </a:fld>
            <a:endParaRPr lang="en-GB"/>
          </a:p>
        </p:txBody>
      </p:sp>
    </p:spTree>
    <p:extLst>
      <p:ext uri="{BB962C8B-B14F-4D97-AF65-F5344CB8AC3E}">
        <p14:creationId xmlns:p14="http://schemas.microsoft.com/office/powerpoint/2010/main" val="356399255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796F01-7154-41E0-B48B-A6921757531A}" type="slidenum">
              <a:rPr lang="en-GB" smtClean="0"/>
              <a:pPr/>
              <a:t>30</a:t>
            </a:fld>
            <a:endParaRPr lang="en-GB"/>
          </a:p>
        </p:txBody>
      </p:sp>
    </p:spTree>
    <p:extLst>
      <p:ext uri="{BB962C8B-B14F-4D97-AF65-F5344CB8AC3E}">
        <p14:creationId xmlns:p14="http://schemas.microsoft.com/office/powerpoint/2010/main" val="108300733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796F01-7154-41E0-B48B-A6921757531A}" type="slidenum">
              <a:rPr lang="en-GB" smtClean="0"/>
              <a:pPr/>
              <a:t>31</a:t>
            </a:fld>
            <a:endParaRPr lang="en-GB"/>
          </a:p>
        </p:txBody>
      </p:sp>
    </p:spTree>
    <p:extLst>
      <p:ext uri="{BB962C8B-B14F-4D97-AF65-F5344CB8AC3E}">
        <p14:creationId xmlns:p14="http://schemas.microsoft.com/office/powerpoint/2010/main" val="100066914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796F01-7154-41E0-B48B-A6921757531A}" type="slidenum">
              <a:rPr lang="en-GB" smtClean="0"/>
              <a:pPr/>
              <a:t>32</a:t>
            </a:fld>
            <a:endParaRPr lang="en-GB"/>
          </a:p>
        </p:txBody>
      </p:sp>
    </p:spTree>
    <p:extLst>
      <p:ext uri="{BB962C8B-B14F-4D97-AF65-F5344CB8AC3E}">
        <p14:creationId xmlns:p14="http://schemas.microsoft.com/office/powerpoint/2010/main" val="104789492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796F01-7154-41E0-B48B-A6921757531A}" type="slidenum">
              <a:rPr lang="en-GB" smtClean="0"/>
              <a:pPr/>
              <a:t>33</a:t>
            </a:fld>
            <a:endParaRPr lang="en-GB"/>
          </a:p>
        </p:txBody>
      </p:sp>
    </p:spTree>
    <p:extLst>
      <p:ext uri="{BB962C8B-B14F-4D97-AF65-F5344CB8AC3E}">
        <p14:creationId xmlns:p14="http://schemas.microsoft.com/office/powerpoint/2010/main" val="14670275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796F01-7154-41E0-B48B-A6921757531A}" type="slidenum">
              <a:rPr lang="en-GB" smtClean="0"/>
              <a:pPr/>
              <a:t>34</a:t>
            </a:fld>
            <a:endParaRPr lang="en-GB"/>
          </a:p>
        </p:txBody>
      </p:sp>
    </p:spTree>
    <p:extLst>
      <p:ext uri="{BB962C8B-B14F-4D97-AF65-F5344CB8AC3E}">
        <p14:creationId xmlns:p14="http://schemas.microsoft.com/office/powerpoint/2010/main" val="310639703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796F01-7154-41E0-B48B-A6921757531A}" type="slidenum">
              <a:rPr lang="en-GB" smtClean="0"/>
              <a:pPr/>
              <a:t>35</a:t>
            </a:fld>
            <a:endParaRPr lang="en-GB"/>
          </a:p>
        </p:txBody>
      </p:sp>
    </p:spTree>
    <p:extLst>
      <p:ext uri="{BB962C8B-B14F-4D97-AF65-F5344CB8AC3E}">
        <p14:creationId xmlns:p14="http://schemas.microsoft.com/office/powerpoint/2010/main" val="61904260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796F01-7154-41E0-B48B-A6921757531A}" type="slidenum">
              <a:rPr lang="en-GB" smtClean="0"/>
              <a:pPr/>
              <a:t>36</a:t>
            </a:fld>
            <a:endParaRPr lang="en-GB"/>
          </a:p>
        </p:txBody>
      </p:sp>
    </p:spTree>
    <p:extLst>
      <p:ext uri="{BB962C8B-B14F-4D97-AF65-F5344CB8AC3E}">
        <p14:creationId xmlns:p14="http://schemas.microsoft.com/office/powerpoint/2010/main" val="20138678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672383" y="1498601"/>
            <a:ext cx="7008574" cy="3298825"/>
          </a:xfrm>
        </p:spPr>
        <p:txBody>
          <a:bodyPr>
            <a:normAutofit/>
          </a:bodyPr>
          <a:lstStyle>
            <a:lvl1pPr>
              <a:lnSpc>
                <a:spcPct val="90000"/>
              </a:lnSpc>
              <a:defRPr sz="5400" cap="none" baseline="0"/>
            </a:lvl1pPr>
          </a:lstStyle>
          <a:p>
            <a:r>
              <a:rPr lang="en-US" smtClean="0"/>
              <a:t>Click to edit Master title style</a:t>
            </a:r>
            <a:endParaRPr/>
          </a:p>
        </p:txBody>
      </p:sp>
      <p:sp>
        <p:nvSpPr>
          <p:cNvPr id="3" name="Subtitle 2"/>
          <p:cNvSpPr>
            <a:spLocks noGrp="1"/>
          </p:cNvSpPr>
          <p:nvPr>
            <p:ph type="subTitle" idx="1"/>
          </p:nvPr>
        </p:nvSpPr>
        <p:spPr>
          <a:xfrm>
            <a:off x="4672383" y="4927600"/>
            <a:ext cx="7008574" cy="1244600"/>
          </a:xfrm>
        </p:spPr>
        <p:txBody>
          <a:bodyPr>
            <a:normAutofit/>
          </a:bodyPr>
          <a:lstStyle>
            <a:lvl1pPr marL="0" indent="0" algn="l">
              <a:spcBef>
                <a:spcPts val="0"/>
              </a:spcBef>
              <a:buNone/>
              <a:defRPr sz="2800" b="0">
                <a:solidFill>
                  <a:schemeClr val="tx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smtClean="0"/>
              <a:t>Click to edit Master subtitle style</a:t>
            </a:r>
            <a:endParaRPr/>
          </a:p>
        </p:txBody>
      </p:sp>
    </p:spTree>
    <p:extLst>
      <p:ext uri="{BB962C8B-B14F-4D97-AF65-F5344CB8AC3E}">
        <p14:creationId xmlns:p14="http://schemas.microsoft.com/office/powerpoint/2010/main" val="3222770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8B5A30F4-0B4E-4E4B-BC36-C30CD13F4E17}" type="datetimeFigureOut">
              <a:rPr lang="en-US"/>
              <a:t>2/20/2019</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DA60BA0E-20D0-4E7C-B286-26C960A6788F}" type="slidenum">
              <a:rPr/>
              <a:t>‹#›</a:t>
            </a:fld>
            <a:endParaRPr/>
          </a:p>
        </p:txBody>
      </p:sp>
    </p:spTree>
    <p:extLst>
      <p:ext uri="{BB962C8B-B14F-4D97-AF65-F5344CB8AC3E}">
        <p14:creationId xmlns:p14="http://schemas.microsoft.com/office/powerpoint/2010/main" val="1563524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2589" y="4445000"/>
            <a:ext cx="7008574" cy="1930400"/>
          </a:xfrm>
        </p:spPr>
        <p:txBody>
          <a:bodyPr anchor="t">
            <a:normAutofit/>
          </a:bodyPr>
          <a:lstStyle>
            <a:lvl1pPr algn="l">
              <a:defRPr sz="5400" b="0" cap="none" baseline="0"/>
            </a:lvl1pPr>
          </a:lstStyle>
          <a:p>
            <a:r>
              <a:rPr lang="en-US" smtClean="0"/>
              <a:t>Click to edit Master title style</a:t>
            </a:r>
            <a:endParaRPr/>
          </a:p>
        </p:txBody>
      </p:sp>
      <p:sp>
        <p:nvSpPr>
          <p:cNvPr id="3" name="Text Placeholder 2"/>
          <p:cNvSpPr>
            <a:spLocks noGrp="1"/>
          </p:cNvSpPr>
          <p:nvPr>
            <p:ph type="body" idx="1"/>
          </p:nvPr>
        </p:nvSpPr>
        <p:spPr>
          <a:xfrm>
            <a:off x="812589" y="3124200"/>
            <a:ext cx="7008574" cy="1296987"/>
          </a:xfrm>
        </p:spPr>
        <p:txBody>
          <a:bodyPr anchor="b">
            <a:normAutofit/>
          </a:bodyPr>
          <a:lstStyle>
            <a:lvl1pPr marL="0" indent="0">
              <a:spcBef>
                <a:spcPts val="0"/>
              </a:spcBef>
              <a:buNone/>
              <a:defRPr sz="2800">
                <a:solidFill>
                  <a:schemeClr val="tx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smtClean="0"/>
              <a:t>Click to edit Master text styles</a:t>
            </a:r>
          </a:p>
        </p:txBody>
      </p:sp>
    </p:spTree>
    <p:extLst>
      <p:ext uri="{BB962C8B-B14F-4D97-AF65-F5344CB8AC3E}">
        <p14:creationId xmlns:p14="http://schemas.microsoft.com/office/powerpoint/2010/main" val="41963402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Date Placeholder 4"/>
          <p:cNvSpPr>
            <a:spLocks noGrp="1"/>
          </p:cNvSpPr>
          <p:nvPr>
            <p:ph type="dt" sz="half" idx="10"/>
          </p:nvPr>
        </p:nvSpPr>
        <p:spPr/>
        <p:txBody>
          <a:bodyPr/>
          <a:lstStyle/>
          <a:p>
            <a:fld id="{2DD204D1-F9BD-4643-8480-6EA41EB484F1}" type="datetimeFigureOut">
              <a:rPr lang="en-US"/>
              <a:t>2/20/2019</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489339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smtClean="0"/>
              <a:t>Click to 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smtClean="0"/>
              <a:t>Click to 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7" name="Date Placeholder 6"/>
          <p:cNvSpPr>
            <a:spLocks noGrp="1"/>
          </p:cNvSpPr>
          <p:nvPr>
            <p:ph type="dt" sz="half" idx="10"/>
          </p:nvPr>
        </p:nvSpPr>
        <p:spPr/>
        <p:txBody>
          <a:bodyPr/>
          <a:lstStyle/>
          <a:p>
            <a:fld id="{2DD204D1-F9BD-4643-8480-6EA41EB484F1}" type="datetimeFigureOut">
              <a:rPr lang="en-US"/>
              <a:t>2/20/2019</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5283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Date Placeholder 2"/>
          <p:cNvSpPr>
            <a:spLocks noGrp="1"/>
          </p:cNvSpPr>
          <p:nvPr>
            <p:ph type="dt" sz="half" idx="10"/>
          </p:nvPr>
        </p:nvSpPr>
        <p:spPr/>
        <p:txBody>
          <a:bodyPr/>
          <a:lstStyle/>
          <a:p>
            <a:fld id="{2DD204D1-F9BD-4643-8480-6EA41EB484F1}" type="datetimeFigureOut">
              <a:rPr lang="en-US"/>
              <a:t>2/20/2019</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16763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D204D1-F9BD-4643-8480-6EA41EB484F1}" type="datetimeFigureOut">
              <a:rPr lang="en-US"/>
              <a:t>2/20/2019</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2068731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304721" y="1701800"/>
            <a:ext cx="3351927" cy="2844800"/>
          </a:xfrm>
        </p:spPr>
        <p:txBody>
          <a:bodyPr anchor="b">
            <a:normAutofit/>
          </a:bodyPr>
          <a:lstStyle>
            <a:lvl1pPr algn="l">
              <a:defRPr sz="2000" b="1"/>
            </a:lvl1pPr>
          </a:lstStyle>
          <a:p>
            <a:r>
              <a:rPr lang="en-US" smtClean="0"/>
              <a:t>Click to edit Master title style</a:t>
            </a:r>
            <a:endParaRPr/>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Text Placeholder 3"/>
          <p:cNvSpPr>
            <a:spLocks noGrp="1"/>
          </p:cNvSpPr>
          <p:nvPr>
            <p:ph type="body" sz="half" idx="2"/>
          </p:nvPr>
        </p:nvSpPr>
        <p:spPr>
          <a:xfrm>
            <a:off x="304721"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26BF754-515F-40B9-8D24-D54D5825B3D0}" type="datetimeFigureOut">
              <a:rPr lang="en-US"/>
              <a:t>2/20/2019</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968072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lvl1pPr>
          </a:lstStyle>
          <a:p>
            <a:r>
              <a:rPr lang="en-US" smtClean="0"/>
              <a:t>Click to edit Master title style</a:t>
            </a:r>
            <a:endParaRPr/>
          </a:p>
        </p:txBody>
      </p:sp>
      <p:sp>
        <p:nvSpPr>
          <p:cNvPr id="3" name="Picture Placeholder 2"/>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smtClean="0"/>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26BF754-515F-40B9-8D24-D54D5825B3D0}" type="datetimeFigureOut">
              <a:rPr lang="en-US"/>
              <a:t>2/20/2019</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221337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2/20/2019</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1010434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2/20/2019</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3650715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9" name="Rectangle 8"/>
          <p:cNvSpPr/>
          <p:nvPr/>
        </p:nvSpPr>
        <p:spPr>
          <a:xfrm>
            <a:off x="304721" y="0"/>
            <a:ext cx="11579384"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smtClean="0"/>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a:solidFill>
                  <a:schemeClr val="tx2">
                    <a:lumMod val="50000"/>
                    <a:lumOff val="50000"/>
                  </a:schemeClr>
                </a:solidFill>
              </a:defRPr>
            </a:lvl1pPr>
          </a:lstStyle>
          <a:p>
            <a:fld id="{2DD204D1-F9BD-4643-8480-6EA41EB484F1}" type="datetimeFigureOut">
              <a:rPr lang="en-US"/>
              <a:pPr/>
              <a:t>2/20/2019</a:t>
            </a:fld>
            <a:endParaRPr/>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a:solidFill>
                  <a:schemeClr val="tx2">
                    <a:lumMod val="50000"/>
                    <a:lumOff val="50000"/>
                  </a:schemeClr>
                </a:solidFill>
              </a:defRPr>
            </a:lvl1pPr>
          </a:lstStyle>
          <a:p>
            <a:endParaRPr/>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a:solidFill>
                  <a:schemeClr val="tx2">
                    <a:lumMod val="50000"/>
                    <a:lumOff val="50000"/>
                  </a:schemeClr>
                </a:solidFill>
              </a:defRPr>
            </a:lvl1pPr>
          </a:lstStyle>
          <a:p>
            <a:fld id="{EB37DED6-D4C7-42EE-AB49-D2E39E64FDE4}" type="slidenum">
              <a:rPr/>
              <a:pPr/>
              <a:t>‹#›</a:t>
            </a:fld>
            <a:endParaRPr/>
          </a:p>
        </p:txBody>
      </p:sp>
    </p:spTree>
    <p:extLst>
      <p:ext uri="{BB962C8B-B14F-4D97-AF65-F5344CB8AC3E}">
        <p14:creationId xmlns:p14="http://schemas.microsoft.com/office/powerpoint/2010/main" val="1544047913"/>
      </p:ext>
    </p:extLst>
  </p:cSld>
  <p:clrMap bg1="lt1" tx1="dk1" bg2="lt2" tx2="dk2" accent1="accent1" accent2="accent2" accent3="accent3" accent4="accent4" accent5="accent5" accent6="accent6" hlink="hlink" folHlink="folHlink"/>
  <p:sldLayoutIdLst>
    <p:sldLayoutId id="2147483661" r:id="rId1"/>
    <p:sldLayoutId id="2147483679" r:id="rId2"/>
    <p:sldLayoutId id="2147483663" r:id="rId3"/>
    <p:sldLayoutId id="2147483664" r:id="rId4"/>
    <p:sldLayoutId id="2147483665" r:id="rId5"/>
    <p:sldLayoutId id="2147483666" r:id="rId6"/>
    <p:sldLayoutId id="2147483667" r:id="rId7"/>
    <p:sldLayoutId id="2147483675" r:id="rId8"/>
    <p:sldLayoutId id="2147483676" r:id="rId9"/>
    <p:sldLayoutId id="2147483677" r:id="rId10"/>
    <p:sldLayoutId id="2147483678"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txStyles>
    <p:title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p:titleStyle>
    <p:body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86461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3291264"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377885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5.xm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eAmtuT1JVes" TargetMode="External"/><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eAmtuT1JVes" TargetMode="External"/><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hyperlink" Target="http://blogs.britannica.com/2009/02/alfie-kohn-is-bad-for-you-and-dangerous-for-your-children/" TargetMode="External"/><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hyperlink" Target="https://search-proquest-com.ezproxy.uwtsd.ac.uk/docview/196855145/1544716E5AA544CCPQ/3?accountid=130472" TargetMode="External"/><Relationship Id="rId2" Type="http://schemas.openxmlformats.org/officeDocument/2006/relationships/notesSlide" Target="../notesSlides/notesSlide36.xml"/><Relationship Id="rId1" Type="http://schemas.openxmlformats.org/officeDocument/2006/relationships/slideLayout" Target="../slideLayouts/slideLayout2.xml"/><Relationship Id="rId6" Type="http://schemas.openxmlformats.org/officeDocument/2006/relationships/hyperlink" Target="https://search-proquest-com.ezproxy.uwtsd.ac.uk/docview/196853074/8F7B9B813CB24D9CPQ/3?accountid=130472" TargetMode="External"/><Relationship Id="rId5" Type="http://schemas.openxmlformats.org/officeDocument/2006/relationships/hyperlink" Target="http://users.metu.edu.tr/home303/e133376/wwwhome/project/index.htm" TargetMode="External"/><Relationship Id="rId4" Type="http://schemas.openxmlformats.org/officeDocument/2006/relationships/hyperlink" Target="https://www-dawsonera-com.ezproxy.uwtsd.ac.uk/readonline/978140826314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algn="ctr"/>
            <a:r>
              <a:rPr lang="en-US" dirty="0" smtClean="0"/>
              <a:t>SJEU6007C</a:t>
            </a:r>
            <a:br>
              <a:rPr lang="en-US" dirty="0" smtClean="0"/>
            </a:br>
            <a:r>
              <a:rPr lang="en-US" dirty="0" smtClean="0"/>
              <a:t/>
            </a:r>
            <a:br>
              <a:rPr lang="en-US" dirty="0" smtClean="0"/>
            </a:br>
            <a:r>
              <a:rPr lang="en-US" dirty="0" smtClean="0"/>
              <a:t>Classroom Management / </a:t>
            </a:r>
            <a:r>
              <a:rPr lang="en-GB" dirty="0" err="1" smtClean="0"/>
              <a:t>Rheolaeth</a:t>
            </a:r>
            <a:r>
              <a:rPr lang="en-GB" dirty="0" smtClean="0"/>
              <a:t> </a:t>
            </a:r>
            <a:r>
              <a:rPr lang="en-GB" dirty="0" err="1"/>
              <a:t>Dosbarth</a:t>
            </a:r>
            <a:r>
              <a:rPr lang="en-US" dirty="0" smtClean="0"/>
              <a:t>   4</a:t>
            </a:r>
            <a:endParaRPr lang="en-US" dirty="0"/>
          </a:p>
        </p:txBody>
      </p:sp>
      <p:sp>
        <p:nvSpPr>
          <p:cNvPr id="3" name="Subtitle 2"/>
          <p:cNvSpPr>
            <a:spLocks noGrp="1"/>
          </p:cNvSpPr>
          <p:nvPr>
            <p:ph type="subTitle" idx="1"/>
          </p:nvPr>
        </p:nvSpPr>
        <p:spPr/>
        <p:txBody>
          <a:bodyPr/>
          <a:lstStyle/>
          <a:p>
            <a:r>
              <a:rPr lang="en-US" dirty="0" smtClean="0"/>
              <a:t>                         Alison Baggott</a:t>
            </a:r>
          </a:p>
        </p:txBody>
      </p:sp>
    </p:spTree>
    <p:extLst>
      <p:ext uri="{BB962C8B-B14F-4D97-AF65-F5344CB8AC3E}">
        <p14:creationId xmlns:p14="http://schemas.microsoft.com/office/powerpoint/2010/main" val="3650340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pPr algn="ctr"/>
            <a:r>
              <a:rPr lang="en-US" dirty="0" err="1" smtClean="0"/>
              <a:t>Heddiw</a:t>
            </a:r>
            <a:r>
              <a:rPr lang="en-US" dirty="0" smtClean="0"/>
              <a:t>/Today</a:t>
            </a:r>
            <a:br>
              <a:rPr lang="en-US" dirty="0" smtClean="0"/>
            </a:br>
            <a:r>
              <a:rPr lang="en-US" dirty="0" err="1" smtClean="0"/>
              <a:t>Amcan</a:t>
            </a:r>
            <a:r>
              <a:rPr lang="en-US" dirty="0" smtClean="0"/>
              <a:t>                    </a:t>
            </a:r>
            <a:r>
              <a:rPr lang="en-US" i="1" dirty="0"/>
              <a:t>A</a:t>
            </a:r>
            <a:r>
              <a:rPr lang="en-US" i="1" dirty="0" smtClean="0"/>
              <a:t>im</a:t>
            </a:r>
            <a:endParaRPr lang="en-US" i="1" dirty="0"/>
          </a:p>
        </p:txBody>
      </p:sp>
      <p:sp>
        <p:nvSpPr>
          <p:cNvPr id="14" name="Content Placeholder 13"/>
          <p:cNvSpPr>
            <a:spLocks noGrp="1"/>
          </p:cNvSpPr>
          <p:nvPr>
            <p:ph sz="half" idx="1"/>
          </p:nvPr>
        </p:nvSpPr>
        <p:spPr/>
        <p:txBody>
          <a:bodyPr>
            <a:normAutofit/>
          </a:bodyPr>
          <a:lstStyle/>
          <a:p>
            <a:pPr lvl="0"/>
            <a:r>
              <a:rPr lang="cy-GB" dirty="0"/>
              <a:t>Arsylwi, adfyfyrio’n feirniadol a gwerthuso ymagweddau allweddol at reolaeth dosbarth, yn seiliedig ar </a:t>
            </a:r>
            <a:r>
              <a:rPr lang="cy-GB" dirty="0" smtClean="0"/>
              <a:t>ddamcaniaeth seicolegol allweddol</a:t>
            </a:r>
            <a:endParaRPr lang="en-GB" dirty="0"/>
          </a:p>
        </p:txBody>
      </p:sp>
      <p:sp>
        <p:nvSpPr>
          <p:cNvPr id="2" name="Content Placeholder 1"/>
          <p:cNvSpPr>
            <a:spLocks noGrp="1"/>
          </p:cNvSpPr>
          <p:nvPr>
            <p:ph sz="half" idx="2"/>
          </p:nvPr>
        </p:nvSpPr>
        <p:spPr/>
        <p:txBody>
          <a:bodyPr>
            <a:normAutofit/>
          </a:bodyPr>
          <a:lstStyle/>
          <a:p>
            <a:pPr lvl="0"/>
            <a:r>
              <a:rPr lang="en-GB" i="1" dirty="0"/>
              <a:t>To observe, critically reflect and evaluate key approaches to classroom management, based on key psychological </a:t>
            </a:r>
            <a:r>
              <a:rPr lang="en-GB" i="1" dirty="0" smtClean="0"/>
              <a:t>theory</a:t>
            </a:r>
            <a:endParaRPr lang="en-GB" i="1"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798268" y="4005064"/>
            <a:ext cx="2520280" cy="2074540"/>
          </a:xfrm>
          <a:prstGeom prst="rect">
            <a:avLst/>
          </a:prstGeom>
        </p:spPr>
      </p:pic>
    </p:spTree>
    <p:extLst>
      <p:ext uri="{BB962C8B-B14F-4D97-AF65-F5344CB8AC3E}">
        <p14:creationId xmlns:p14="http://schemas.microsoft.com/office/powerpoint/2010/main" val="711182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normAutofit fontScale="90000"/>
          </a:bodyPr>
          <a:lstStyle/>
          <a:p>
            <a:r>
              <a:rPr lang="en-US" dirty="0" smtClean="0"/>
              <a:t>        </a:t>
            </a:r>
            <a:r>
              <a:rPr lang="en-GB" dirty="0"/>
              <a:t/>
            </a:r>
            <a:br>
              <a:rPr lang="en-GB" dirty="0"/>
            </a:br>
            <a:r>
              <a:rPr lang="en-GB" dirty="0" err="1" smtClean="0"/>
              <a:t>Deilliannau</a:t>
            </a:r>
            <a:r>
              <a:rPr lang="en-GB" dirty="0" smtClean="0"/>
              <a:t> </a:t>
            </a:r>
            <a:r>
              <a:rPr lang="en-GB" dirty="0" err="1" smtClean="0"/>
              <a:t>Dysgu</a:t>
            </a:r>
            <a:r>
              <a:rPr lang="en-GB" dirty="0" smtClean="0"/>
              <a:t>    </a:t>
            </a:r>
            <a:r>
              <a:rPr lang="en-GB" i="1" dirty="0" smtClean="0"/>
              <a:t>Learning Outcomes</a:t>
            </a:r>
            <a:endParaRPr lang="en-US" i="1" dirty="0"/>
          </a:p>
        </p:txBody>
      </p:sp>
      <p:sp>
        <p:nvSpPr>
          <p:cNvPr id="14" name="Content Placeholder 13"/>
          <p:cNvSpPr>
            <a:spLocks noGrp="1"/>
          </p:cNvSpPr>
          <p:nvPr>
            <p:ph sz="half" idx="1"/>
          </p:nvPr>
        </p:nvSpPr>
        <p:spPr/>
        <p:txBody>
          <a:bodyPr>
            <a:normAutofit/>
          </a:bodyPr>
          <a:lstStyle/>
          <a:p>
            <a:pPr fontAlgn="base" hangingPunct="0"/>
            <a:r>
              <a:rPr lang="cy-GB" sz="3200" dirty="0"/>
              <a:t>Dangos dealltwriaeth feirniadol o ddamcaniaethau seicolegol allweddol yn ymwneud â rheolaeth dosbarth effeithiol.</a:t>
            </a:r>
            <a:endParaRPr lang="en-GB" sz="3200" dirty="0"/>
          </a:p>
          <a:p>
            <a:pPr marL="0" indent="0" fontAlgn="base" hangingPunct="0">
              <a:buNone/>
            </a:pPr>
            <a:endParaRPr lang="en-GB" sz="3200" dirty="0"/>
          </a:p>
          <a:p>
            <a:pPr lvl="0"/>
            <a:endParaRPr lang="en-GB" dirty="0"/>
          </a:p>
        </p:txBody>
      </p:sp>
      <p:sp>
        <p:nvSpPr>
          <p:cNvPr id="2" name="Content Placeholder 1"/>
          <p:cNvSpPr>
            <a:spLocks noGrp="1"/>
          </p:cNvSpPr>
          <p:nvPr>
            <p:ph sz="half" idx="2"/>
          </p:nvPr>
        </p:nvSpPr>
        <p:spPr/>
        <p:txBody>
          <a:bodyPr>
            <a:normAutofit/>
          </a:bodyPr>
          <a:lstStyle/>
          <a:p>
            <a:r>
              <a:rPr lang="en-GB" i="1" dirty="0" smtClean="0"/>
              <a:t> </a:t>
            </a:r>
            <a:r>
              <a:rPr lang="en-GB" sz="3200" i="1" dirty="0"/>
              <a:t>Demonstrate a critical understanding of key psychological theories concerning effective classroom management.</a:t>
            </a:r>
          </a:p>
          <a:p>
            <a:pPr marL="0" lvl="0" indent="0">
              <a:buNone/>
            </a:pPr>
            <a:endParaRPr lang="en-GB" i="1" dirty="0"/>
          </a:p>
          <a:p>
            <a:endParaRPr lang="en-GB" i="1" dirty="0"/>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094413" y="5055729"/>
            <a:ext cx="3096343" cy="1819656"/>
          </a:xfrm>
          <a:prstGeom prst="rect">
            <a:avLst/>
          </a:prstGeom>
        </p:spPr>
      </p:pic>
    </p:spTree>
    <p:extLst>
      <p:ext uri="{BB962C8B-B14F-4D97-AF65-F5344CB8AC3E}">
        <p14:creationId xmlns:p14="http://schemas.microsoft.com/office/powerpoint/2010/main" val="33458663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94312" y="44624"/>
            <a:ext cx="4494513" cy="1397000"/>
          </a:xfrm>
        </p:spPr>
        <p:txBody>
          <a:bodyPr>
            <a:noAutofit/>
          </a:bodyPr>
          <a:lstStyle/>
          <a:p>
            <a:pPr algn="r"/>
            <a:r>
              <a:rPr lang="en-GB" sz="3600" dirty="0" smtClean="0"/>
              <a:t>Recap from </a:t>
            </a:r>
            <a:br>
              <a:rPr lang="en-GB" sz="3600" dirty="0" smtClean="0"/>
            </a:br>
            <a:r>
              <a:rPr lang="en-GB" sz="3600" dirty="0" smtClean="0"/>
              <a:t>previous learning:</a:t>
            </a:r>
            <a:br>
              <a:rPr lang="en-GB" sz="3600" dirty="0" smtClean="0"/>
            </a:br>
            <a:endParaRPr lang="en-GB" sz="3600" dirty="0"/>
          </a:p>
        </p:txBody>
      </p:sp>
      <p:sp>
        <p:nvSpPr>
          <p:cNvPr id="3" name="Content Placeholder 2"/>
          <p:cNvSpPr>
            <a:spLocks noGrp="1"/>
          </p:cNvSpPr>
          <p:nvPr>
            <p:ph sz="half" idx="1"/>
          </p:nvPr>
        </p:nvSpPr>
        <p:spPr/>
        <p:txBody>
          <a:bodyPr>
            <a:normAutofit fontScale="85000" lnSpcReduction="20000"/>
          </a:bodyPr>
          <a:lstStyle/>
          <a:p>
            <a:pPr marL="0" indent="0">
              <a:buNone/>
            </a:pPr>
            <a:r>
              <a:rPr lang="en-GB" sz="4000" i="1" dirty="0" err="1" smtClean="0"/>
              <a:t>Cyfrannau</a:t>
            </a:r>
            <a:r>
              <a:rPr lang="en-GB" sz="4000" i="1" dirty="0" smtClean="0"/>
              <a:t> system </a:t>
            </a:r>
            <a:r>
              <a:rPr lang="en-GB" sz="4000" i="1" dirty="0" err="1" smtClean="0"/>
              <a:t>reolaeth</a:t>
            </a:r>
            <a:r>
              <a:rPr lang="en-GB" sz="4000" i="1" dirty="0" smtClean="0"/>
              <a:t> </a:t>
            </a:r>
            <a:r>
              <a:rPr lang="en-GB" sz="4000" i="1" dirty="0" err="1" smtClean="0"/>
              <a:t>dosbarth</a:t>
            </a:r>
            <a:r>
              <a:rPr lang="en-GB" sz="4000" i="1" dirty="0" smtClean="0"/>
              <a:t> </a:t>
            </a:r>
            <a:r>
              <a:rPr lang="en-GB" sz="4000" i="1" dirty="0" err="1" smtClean="0"/>
              <a:t>effeithiol</a:t>
            </a:r>
            <a:r>
              <a:rPr lang="en-GB" sz="4000" i="1" dirty="0" smtClean="0"/>
              <a:t>:</a:t>
            </a:r>
            <a:endParaRPr lang="en-GB" sz="4000" i="1" dirty="0"/>
          </a:p>
          <a:p>
            <a:r>
              <a:rPr lang="en-GB" sz="4000" i="1" dirty="0" err="1" smtClean="0"/>
              <a:t>Rheolau</a:t>
            </a:r>
            <a:endParaRPr lang="en-GB" sz="4000" i="1" dirty="0"/>
          </a:p>
          <a:p>
            <a:r>
              <a:rPr lang="en-GB" sz="4000" i="1" dirty="0" err="1" smtClean="0"/>
              <a:t>Canlyniadau</a:t>
            </a:r>
            <a:endParaRPr lang="en-GB" sz="4000" i="1" dirty="0"/>
          </a:p>
          <a:p>
            <a:r>
              <a:rPr lang="en-GB" sz="4000" i="1" dirty="0" err="1" smtClean="0"/>
              <a:t>Cysondeb</a:t>
            </a:r>
            <a:endParaRPr lang="en-GB" sz="4000" i="1" dirty="0"/>
          </a:p>
          <a:p>
            <a:r>
              <a:rPr lang="en-GB" sz="4000" i="1" dirty="0" err="1" smtClean="0"/>
              <a:t>Atgyfnerthu</a:t>
            </a:r>
            <a:r>
              <a:rPr lang="en-GB" sz="4000" i="1" dirty="0" smtClean="0"/>
              <a:t> </a:t>
            </a:r>
            <a:r>
              <a:rPr lang="en-GB" sz="4000" i="1" dirty="0" err="1" smtClean="0"/>
              <a:t>cadarnhaol</a:t>
            </a:r>
            <a:endParaRPr lang="en-GB" sz="4000" i="1" dirty="0"/>
          </a:p>
          <a:p>
            <a:endParaRPr lang="en-GB" dirty="0"/>
          </a:p>
        </p:txBody>
      </p:sp>
      <p:sp>
        <p:nvSpPr>
          <p:cNvPr id="4" name="Content Placeholder 3"/>
          <p:cNvSpPr>
            <a:spLocks noGrp="1"/>
          </p:cNvSpPr>
          <p:nvPr>
            <p:ph sz="half" idx="2"/>
          </p:nvPr>
        </p:nvSpPr>
        <p:spPr/>
        <p:txBody>
          <a:bodyPr>
            <a:normAutofit fontScale="85000" lnSpcReduction="20000"/>
          </a:bodyPr>
          <a:lstStyle/>
          <a:p>
            <a:pPr marL="0" indent="0">
              <a:buNone/>
            </a:pPr>
            <a:r>
              <a:rPr lang="en-GB" sz="4000" i="1" dirty="0"/>
              <a:t>Components of an </a:t>
            </a:r>
            <a:br>
              <a:rPr lang="en-GB" sz="4000" i="1" dirty="0"/>
            </a:br>
            <a:r>
              <a:rPr lang="en-GB" sz="4000" i="1" dirty="0"/>
              <a:t>effective classroom </a:t>
            </a:r>
            <a:br>
              <a:rPr lang="en-GB" sz="4000" i="1" dirty="0"/>
            </a:br>
            <a:r>
              <a:rPr lang="en-GB" sz="4000" i="1" dirty="0"/>
              <a:t>management </a:t>
            </a:r>
            <a:r>
              <a:rPr lang="en-GB" sz="4000" i="1" dirty="0" smtClean="0"/>
              <a:t>system:</a:t>
            </a:r>
          </a:p>
          <a:p>
            <a:r>
              <a:rPr lang="en-GB" sz="4000" i="1" dirty="0" smtClean="0"/>
              <a:t>Rules</a:t>
            </a:r>
          </a:p>
          <a:p>
            <a:r>
              <a:rPr lang="en-GB" sz="4000" i="1" dirty="0" smtClean="0"/>
              <a:t>Consequences</a:t>
            </a:r>
          </a:p>
          <a:p>
            <a:r>
              <a:rPr lang="en-GB" sz="4000" i="1" dirty="0" smtClean="0"/>
              <a:t>Consistency</a:t>
            </a:r>
          </a:p>
          <a:p>
            <a:r>
              <a:rPr lang="en-GB" sz="4000" i="1" dirty="0" smtClean="0"/>
              <a:t>Positive Reinforcement</a:t>
            </a:r>
            <a:endParaRPr lang="en-GB" sz="4000" i="1" dirty="0"/>
          </a:p>
        </p:txBody>
      </p:sp>
      <p:pic>
        <p:nvPicPr>
          <p:cNvPr id="2050" name="Picture 2" descr="C:\Users\Dave\AppData\Local\Microsoft\Windows\Temporary Internet Files\Content.IE5\Q54IWVZT\850856207_dad0c113c6[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68245" y="51958"/>
            <a:ext cx="2955652" cy="1555758"/>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txBox="1">
            <a:spLocks/>
          </p:cNvSpPr>
          <p:nvPr/>
        </p:nvSpPr>
        <p:spPr>
          <a:xfrm>
            <a:off x="-26268" y="116632"/>
            <a:ext cx="4494513" cy="1397000"/>
          </a:xfrm>
          <a:prstGeom prst="rect">
            <a:avLst/>
          </a:prstGeom>
        </p:spPr>
        <p:txBody>
          <a:bodyPr vert="horz" lIns="121899" tIns="60949" rIns="121899" bIns="60949" rtlCol="0" anchor="b">
            <a:noAutofit/>
          </a:bodyPr>
          <a:lst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a:lstStyle>
          <a:p>
            <a:r>
              <a:rPr lang="en-GB" sz="3600" dirty="0" err="1" smtClean="0"/>
              <a:t>Atgoffa</a:t>
            </a:r>
            <a:r>
              <a:rPr lang="en-GB" sz="3600" dirty="0" smtClean="0"/>
              <a:t> o </a:t>
            </a:r>
            <a:r>
              <a:rPr lang="en-GB" sz="3600" dirty="0" err="1" smtClean="0"/>
              <a:t>sesiynau</a:t>
            </a:r>
            <a:r>
              <a:rPr lang="en-GB" sz="3600" dirty="0" smtClean="0"/>
              <a:t> </a:t>
            </a:r>
            <a:r>
              <a:rPr lang="en-GB" sz="3600" dirty="0" err="1" smtClean="0"/>
              <a:t>blaenorol</a:t>
            </a:r>
            <a:r>
              <a:rPr lang="en-GB" sz="3600" dirty="0" smtClean="0"/>
              <a:t>:</a:t>
            </a:r>
            <a:br>
              <a:rPr lang="en-GB" sz="3600" dirty="0" smtClean="0"/>
            </a:br>
            <a:endParaRPr lang="en-GB" sz="3600" dirty="0"/>
          </a:p>
        </p:txBody>
      </p:sp>
    </p:spTree>
    <p:extLst>
      <p:ext uri="{BB962C8B-B14F-4D97-AF65-F5344CB8AC3E}">
        <p14:creationId xmlns:p14="http://schemas.microsoft.com/office/powerpoint/2010/main" val="15194777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anim calcmode="lin" valueType="num">
                                      <p:cBhvr additive="base">
                                        <p:cTn id="3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1" end="1"/>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4">
                                            <p:txEl>
                                              <p:pRg st="2" end="2"/>
                                            </p:txEl>
                                          </p:spTgt>
                                        </p:tgtEl>
                                        <p:attrNameLst>
                                          <p:attrName>style.visibility</p:attrName>
                                        </p:attrNameLst>
                                      </p:cBhvr>
                                      <p:to>
                                        <p:strVal val="visible"/>
                                      </p:to>
                                    </p:set>
                                    <p:anim calcmode="lin" valueType="num">
                                      <p:cBhvr additive="base">
                                        <p:cTn id="3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
                                            <p:txEl>
                                              <p:pRg st="2" end="2"/>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4">
                                            <p:txEl>
                                              <p:pRg st="3" end="3"/>
                                            </p:txEl>
                                          </p:spTgt>
                                        </p:tgtEl>
                                        <p:attrNameLst>
                                          <p:attrName>style.visibility</p:attrName>
                                        </p:attrNameLst>
                                      </p:cBhvr>
                                      <p:to>
                                        <p:strVal val="visible"/>
                                      </p:to>
                                    </p:set>
                                    <p:anim calcmode="lin" valueType="num">
                                      <p:cBhvr additive="base">
                                        <p:cTn id="3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4">
                                            <p:txEl>
                                              <p:pRg st="3" end="3"/>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4">
                                            <p:txEl>
                                              <p:pRg st="4" end="4"/>
                                            </p:txEl>
                                          </p:spTgt>
                                        </p:tgtEl>
                                        <p:attrNameLst>
                                          <p:attrName>style.visibility</p:attrName>
                                        </p:attrNameLst>
                                      </p:cBhvr>
                                      <p:to>
                                        <p:strVal val="visible"/>
                                      </p:to>
                                    </p:set>
                                    <p:anim calcmode="lin" valueType="num">
                                      <p:cBhvr additive="base">
                                        <p:cTn id="43"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Heddiw</a:t>
            </a:r>
            <a:r>
              <a:rPr lang="en-GB" dirty="0" smtClean="0"/>
              <a:t/>
            </a:r>
            <a:br>
              <a:rPr lang="en-GB" dirty="0" smtClean="0"/>
            </a:br>
            <a:r>
              <a:rPr lang="en-GB" dirty="0" smtClean="0"/>
              <a:t>Today</a:t>
            </a:r>
            <a:endParaRPr lang="en-GB" dirty="0"/>
          </a:p>
        </p:txBody>
      </p:sp>
      <p:sp>
        <p:nvSpPr>
          <p:cNvPr id="3" name="Content Placeholder 2"/>
          <p:cNvSpPr>
            <a:spLocks noGrp="1"/>
          </p:cNvSpPr>
          <p:nvPr>
            <p:ph sz="half" idx="1"/>
          </p:nvPr>
        </p:nvSpPr>
        <p:spPr/>
        <p:txBody>
          <a:bodyPr>
            <a:normAutofit/>
          </a:bodyPr>
          <a:lstStyle/>
          <a:p>
            <a:r>
              <a:rPr lang="en-GB" sz="4400" dirty="0" err="1" smtClean="0"/>
              <a:t>Modelau</a:t>
            </a:r>
            <a:r>
              <a:rPr lang="en-GB" sz="4400" dirty="0" smtClean="0"/>
              <a:t> </a:t>
            </a:r>
            <a:r>
              <a:rPr lang="en-GB" sz="4400" dirty="0" err="1" smtClean="0"/>
              <a:t>rheoli</a:t>
            </a:r>
            <a:r>
              <a:rPr lang="en-GB" sz="4400" dirty="0" smtClean="0"/>
              <a:t> </a:t>
            </a:r>
            <a:r>
              <a:rPr lang="en-GB" sz="4400" dirty="0" err="1" smtClean="0"/>
              <a:t>ymddygiad</a:t>
            </a:r>
            <a:r>
              <a:rPr lang="en-GB" sz="4400" dirty="0" smtClean="0"/>
              <a:t> </a:t>
            </a:r>
            <a:r>
              <a:rPr lang="en-GB" sz="4400" dirty="0" err="1" smtClean="0"/>
              <a:t>poblogaidd</a:t>
            </a:r>
            <a:endParaRPr lang="en-GB" sz="4400" dirty="0"/>
          </a:p>
        </p:txBody>
      </p:sp>
      <p:sp>
        <p:nvSpPr>
          <p:cNvPr id="4" name="Content Placeholder 3"/>
          <p:cNvSpPr>
            <a:spLocks noGrp="1"/>
          </p:cNvSpPr>
          <p:nvPr>
            <p:ph sz="half" idx="2"/>
          </p:nvPr>
        </p:nvSpPr>
        <p:spPr/>
        <p:txBody>
          <a:bodyPr>
            <a:normAutofit/>
          </a:bodyPr>
          <a:lstStyle/>
          <a:p>
            <a:r>
              <a:rPr lang="en-GB" sz="4400" dirty="0" smtClean="0"/>
              <a:t>Popular behaviour management models</a:t>
            </a:r>
            <a:endParaRPr lang="en-GB" sz="4400" dirty="0"/>
          </a:p>
        </p:txBody>
      </p:sp>
    </p:spTree>
    <p:extLst>
      <p:ext uri="{BB962C8B-B14F-4D97-AF65-F5344CB8AC3E}">
        <p14:creationId xmlns:p14="http://schemas.microsoft.com/office/powerpoint/2010/main" val="4293150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ext Placeholder 2"/>
          <p:cNvSpPr>
            <a:spLocks noGrp="1"/>
          </p:cNvSpPr>
          <p:nvPr>
            <p:ph type="body" idx="1"/>
          </p:nvPr>
        </p:nvSpPr>
        <p:spPr>
          <a:xfrm>
            <a:off x="477788" y="2060848"/>
            <a:ext cx="10013600" cy="432048"/>
          </a:xfrm>
          <a:ln>
            <a:headEnd/>
            <a:tailEnd/>
          </a:ln>
        </p:spPr>
        <p:txBody>
          <a:bodyPr/>
          <a:lstStyle/>
          <a:p>
            <a:endParaRPr lang="en-GB" altLang="en-US" sz="4400" b="0" dirty="0" smtClean="0">
              <a:ea typeface="ＭＳ Ｐゴシック" pitchFamily="34" charset="-128"/>
            </a:endParaRPr>
          </a:p>
          <a:p>
            <a:endParaRPr lang="en-GB" altLang="en-US" sz="4400" b="0" dirty="0">
              <a:ea typeface="ＭＳ Ｐゴシック" pitchFamily="34" charset="-128"/>
            </a:endParaRPr>
          </a:p>
          <a:p>
            <a:endParaRPr lang="en-GB" altLang="en-US" sz="4400" b="0" dirty="0">
              <a:ea typeface="ＭＳ Ｐゴシック" pitchFamily="34" charset="-128"/>
            </a:endParaRPr>
          </a:p>
          <a:p>
            <a:r>
              <a:rPr lang="en-GB" altLang="en-US" sz="4400" b="0" dirty="0" err="1" smtClean="0">
                <a:ea typeface="ＭＳ Ｐゴシック" pitchFamily="34" charset="-128"/>
              </a:rPr>
              <a:t>Ymddygiad</a:t>
            </a:r>
            <a:endParaRPr lang="en-GB" altLang="en-US" sz="4400" b="0" dirty="0" smtClean="0">
              <a:ea typeface="ＭＳ Ｐゴシック" pitchFamily="34" charset="-128"/>
            </a:endParaRPr>
          </a:p>
          <a:p>
            <a:r>
              <a:rPr lang="en-GB" sz="4400" b="0" dirty="0" smtClean="0"/>
              <a:t>Behaviour</a:t>
            </a:r>
            <a:endParaRPr lang="cy-GB" sz="4400" b="0" i="1" dirty="0"/>
          </a:p>
          <a:p>
            <a:endParaRPr lang="cy-GB" altLang="en-US" sz="4400" b="0" dirty="0">
              <a:ea typeface="ＭＳ Ｐゴシック" pitchFamily="34" charset="-128"/>
            </a:endParaRPr>
          </a:p>
          <a:p>
            <a:endParaRPr lang="cy-GB" altLang="en-US" dirty="0" smtClean="0">
              <a:ea typeface="ＭＳ Ｐゴシック" pitchFamily="34" charset="-128"/>
            </a:endParaRPr>
          </a:p>
        </p:txBody>
      </p:sp>
      <p:sp>
        <p:nvSpPr>
          <p:cNvPr id="6149" name="Content Placeholder 4"/>
          <p:cNvSpPr>
            <a:spLocks noGrp="1"/>
          </p:cNvSpPr>
          <p:nvPr>
            <p:ph sz="quarter" idx="2"/>
          </p:nvPr>
        </p:nvSpPr>
        <p:spPr>
          <a:xfrm>
            <a:off x="609441" y="1773238"/>
            <a:ext cx="5385514" cy="3613150"/>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normAutofit/>
          </a:bodyPr>
          <a:lstStyle/>
          <a:p>
            <a:r>
              <a:rPr lang="en-GB" altLang="en-US" sz="2800" dirty="0" smtClean="0">
                <a:ea typeface="ＭＳ Ｐゴシック" pitchFamily="34" charset="-128"/>
              </a:rPr>
              <a:t>Mae </a:t>
            </a:r>
            <a:r>
              <a:rPr lang="en-GB" altLang="en-US" sz="2800" dirty="0" err="1" smtClean="0">
                <a:ea typeface="ＭＳ Ｐゴシック" pitchFamily="34" charset="-128"/>
              </a:rPr>
              <a:t>pob</a:t>
            </a:r>
            <a:r>
              <a:rPr lang="en-GB" altLang="en-US" sz="2800" dirty="0" smtClean="0">
                <a:ea typeface="ＭＳ Ｐゴシック" pitchFamily="34" charset="-128"/>
              </a:rPr>
              <a:t> </a:t>
            </a:r>
            <a:r>
              <a:rPr lang="en-GB" altLang="en-US" sz="2800" dirty="0" err="1" smtClean="0">
                <a:ea typeface="ＭＳ Ｐゴシック" pitchFamily="34" charset="-128"/>
              </a:rPr>
              <a:t>ymddygiad</a:t>
            </a:r>
            <a:r>
              <a:rPr lang="en-GB" altLang="en-US" sz="2800" dirty="0" smtClean="0">
                <a:ea typeface="ＭＳ Ｐゴシック" pitchFamily="34" charset="-128"/>
              </a:rPr>
              <a:t> </a:t>
            </a:r>
            <a:r>
              <a:rPr lang="en-GB" altLang="en-US" sz="2800" dirty="0" err="1" smtClean="0">
                <a:ea typeface="ＭＳ Ｐゴシック" pitchFamily="34" charset="-128"/>
              </a:rPr>
              <a:t>yn</a:t>
            </a:r>
            <a:r>
              <a:rPr lang="en-GB" altLang="en-US" sz="2800" dirty="0" smtClean="0">
                <a:ea typeface="ＭＳ Ｐゴシック" pitchFamily="34" charset="-128"/>
              </a:rPr>
              <a:t> math o </a:t>
            </a:r>
            <a:r>
              <a:rPr lang="en-GB" altLang="en-US" sz="2800" dirty="0" err="1" smtClean="0">
                <a:ea typeface="ＭＳ Ｐゴシック" pitchFamily="34" charset="-128"/>
              </a:rPr>
              <a:t>gyfathrebu</a:t>
            </a:r>
            <a:endParaRPr lang="en-GB" altLang="en-US" sz="2800" dirty="0" smtClean="0">
              <a:ea typeface="ＭＳ Ｐゴシック" pitchFamily="34" charset="-128"/>
            </a:endParaRPr>
          </a:p>
          <a:p>
            <a:r>
              <a:rPr lang="en-GB" altLang="en-US" sz="2800" dirty="0" err="1" smtClean="0">
                <a:ea typeface="ＭＳ Ｐゴシック" pitchFamily="34" charset="-128"/>
              </a:rPr>
              <a:t>Ma’n</a:t>
            </a:r>
            <a:r>
              <a:rPr lang="en-GB" altLang="en-US" sz="2800" dirty="0" smtClean="0">
                <a:ea typeface="ＭＳ Ｐゴシック" pitchFamily="34" charset="-128"/>
              </a:rPr>
              <a:t> </a:t>
            </a:r>
            <a:r>
              <a:rPr lang="en-GB" altLang="en-US" sz="2800" dirty="0" err="1" smtClean="0">
                <a:ea typeface="ＭＳ Ｐゴシック" pitchFamily="34" charset="-128"/>
              </a:rPr>
              <a:t>bwysig</a:t>
            </a:r>
            <a:r>
              <a:rPr lang="en-GB" altLang="en-US" sz="2800" dirty="0" smtClean="0">
                <a:ea typeface="ＭＳ Ｐゴシック" pitchFamily="34" charset="-128"/>
              </a:rPr>
              <a:t> </a:t>
            </a:r>
            <a:r>
              <a:rPr lang="en-GB" altLang="en-US" sz="2800" dirty="0" err="1" smtClean="0">
                <a:ea typeface="ＭＳ Ｐゴシック" pitchFamily="34" charset="-128"/>
              </a:rPr>
              <a:t>fod</a:t>
            </a:r>
            <a:r>
              <a:rPr lang="en-GB" altLang="en-US" sz="2800" dirty="0" smtClean="0">
                <a:ea typeface="ＭＳ Ｐゴシック" pitchFamily="34" charset="-128"/>
              </a:rPr>
              <a:t> </a:t>
            </a:r>
            <a:r>
              <a:rPr lang="en-GB" altLang="en-US" sz="2800" dirty="0" err="1" smtClean="0">
                <a:ea typeface="ＭＳ Ｐゴシック" pitchFamily="34" charset="-128"/>
              </a:rPr>
              <a:t>pobl</a:t>
            </a:r>
            <a:r>
              <a:rPr lang="en-GB" altLang="en-US" sz="2800" dirty="0" smtClean="0">
                <a:ea typeface="ＭＳ Ｐゴシック" pitchFamily="34" charset="-128"/>
              </a:rPr>
              <a:t> </a:t>
            </a:r>
            <a:r>
              <a:rPr lang="en-GB" altLang="en-US" sz="2800" dirty="0" err="1" smtClean="0">
                <a:ea typeface="ＭＳ Ｐゴシック" pitchFamily="34" charset="-128"/>
              </a:rPr>
              <a:t>sydd</a:t>
            </a:r>
            <a:r>
              <a:rPr lang="en-GB" altLang="en-US" sz="2800" dirty="0" smtClean="0">
                <a:ea typeface="ＭＳ Ｐゴシック" pitchFamily="34" charset="-128"/>
              </a:rPr>
              <a:t> </a:t>
            </a:r>
            <a:r>
              <a:rPr lang="en-GB" altLang="en-US" sz="2800" dirty="0" err="1" smtClean="0">
                <a:ea typeface="ＭＳ Ｐゴシック" pitchFamily="34" charset="-128"/>
              </a:rPr>
              <a:t>yn</a:t>
            </a:r>
            <a:r>
              <a:rPr lang="en-GB" altLang="en-US" sz="2800" dirty="0" smtClean="0">
                <a:ea typeface="ＭＳ Ｐゴシック" pitchFamily="34" charset="-128"/>
              </a:rPr>
              <a:t> </a:t>
            </a:r>
            <a:r>
              <a:rPr lang="en-GB" altLang="en-US" sz="2800" dirty="0" err="1" smtClean="0">
                <a:ea typeface="ＭＳ Ｐゴシック" pitchFamily="34" charset="-128"/>
              </a:rPr>
              <a:t>gweithio</a:t>
            </a:r>
            <a:r>
              <a:rPr lang="en-GB" altLang="en-US" sz="2800" dirty="0" smtClean="0">
                <a:ea typeface="ＭＳ Ｐゴシック" pitchFamily="34" charset="-128"/>
              </a:rPr>
              <a:t> </a:t>
            </a:r>
            <a:r>
              <a:rPr lang="en-GB" altLang="en-US" sz="2800" dirty="0" err="1" smtClean="0">
                <a:ea typeface="ＭＳ Ｐゴシック" pitchFamily="34" charset="-128"/>
              </a:rPr>
              <a:t>gyda</a:t>
            </a:r>
            <a:r>
              <a:rPr lang="en-GB" altLang="en-US" sz="2800" dirty="0" smtClean="0">
                <a:ea typeface="ＭＳ Ｐゴシック" pitchFamily="34" charset="-128"/>
              </a:rPr>
              <a:t> </a:t>
            </a:r>
            <a:r>
              <a:rPr lang="en-GB" altLang="en-US" sz="2800" dirty="0" err="1" smtClean="0">
                <a:ea typeface="ＭＳ Ｐゴシック" pitchFamily="34" charset="-128"/>
              </a:rPr>
              <a:t>phlant</a:t>
            </a:r>
            <a:r>
              <a:rPr lang="en-GB" altLang="en-US" sz="2800" dirty="0" smtClean="0">
                <a:ea typeface="ＭＳ Ｐゴシック" pitchFamily="34" charset="-128"/>
              </a:rPr>
              <a:t> </a:t>
            </a:r>
            <a:r>
              <a:rPr lang="en-GB" altLang="en-US" sz="2800" dirty="0" err="1" smtClean="0">
                <a:ea typeface="ＭＳ Ｐゴシック" pitchFamily="34" charset="-128"/>
              </a:rPr>
              <a:t>yn</a:t>
            </a:r>
            <a:r>
              <a:rPr lang="en-GB" altLang="en-US" sz="2800" dirty="0" smtClean="0">
                <a:ea typeface="ＭＳ Ｐゴシック" pitchFamily="34" charset="-128"/>
              </a:rPr>
              <a:t> </a:t>
            </a:r>
            <a:r>
              <a:rPr lang="en-GB" altLang="en-US" sz="2800" dirty="0" err="1" smtClean="0">
                <a:ea typeface="ＭＳ Ｐゴシック" pitchFamily="34" charset="-128"/>
              </a:rPr>
              <a:t>cymryd</a:t>
            </a:r>
            <a:r>
              <a:rPr lang="en-GB" altLang="en-US" sz="2800" dirty="0" smtClean="0">
                <a:ea typeface="ＭＳ Ｐゴシック" pitchFamily="34" charset="-128"/>
              </a:rPr>
              <a:t> </a:t>
            </a:r>
            <a:r>
              <a:rPr lang="en-GB" altLang="en-US" sz="2800" dirty="0" err="1" smtClean="0">
                <a:ea typeface="ＭＳ Ｐゴシック" pitchFamily="34" charset="-128"/>
              </a:rPr>
              <a:t>amser</a:t>
            </a:r>
            <a:r>
              <a:rPr lang="en-GB" altLang="en-US" sz="2800" dirty="0" smtClean="0">
                <a:ea typeface="ＭＳ Ｐゴシック" pitchFamily="34" charset="-128"/>
              </a:rPr>
              <a:t> </a:t>
            </a:r>
            <a:r>
              <a:rPr lang="en-GB" altLang="en-US" sz="2800" dirty="0" err="1" smtClean="0">
                <a:ea typeface="ＭＳ Ｐゴシック" pitchFamily="34" charset="-128"/>
              </a:rPr>
              <a:t>i</a:t>
            </a:r>
            <a:r>
              <a:rPr lang="en-GB" altLang="en-US" sz="2800" dirty="0" smtClean="0">
                <a:ea typeface="ＭＳ Ｐゴシック" pitchFamily="34" charset="-128"/>
              </a:rPr>
              <a:t> </a:t>
            </a:r>
            <a:r>
              <a:rPr lang="en-GB" altLang="en-US" sz="2800" dirty="0" err="1" smtClean="0">
                <a:ea typeface="ＭＳ Ｐゴシック" pitchFamily="34" charset="-128"/>
              </a:rPr>
              <a:t>ddeall</a:t>
            </a:r>
            <a:r>
              <a:rPr lang="en-GB" altLang="en-US" sz="2800" dirty="0" smtClean="0">
                <a:ea typeface="ＭＳ Ｐゴシック" pitchFamily="34" charset="-128"/>
              </a:rPr>
              <a:t> y </a:t>
            </a:r>
            <a:r>
              <a:rPr lang="en-GB" altLang="en-US" sz="2800" dirty="0" err="1" smtClean="0">
                <a:ea typeface="ＭＳ Ｐゴシック" pitchFamily="34" charset="-128"/>
              </a:rPr>
              <a:t>negesuon</a:t>
            </a:r>
            <a:r>
              <a:rPr lang="en-GB" altLang="en-US" sz="2800" dirty="0" smtClean="0">
                <a:ea typeface="ＭＳ Ｐゴシック" pitchFamily="34" charset="-128"/>
              </a:rPr>
              <a:t> </a:t>
            </a:r>
            <a:endParaRPr lang="cy-GB" altLang="en-US" sz="2800" dirty="0" smtClean="0">
              <a:ea typeface="ＭＳ Ｐゴシック" pitchFamily="34" charset="-128"/>
            </a:endParaRPr>
          </a:p>
        </p:txBody>
      </p:sp>
      <p:sp>
        <p:nvSpPr>
          <p:cNvPr id="6150" name="Content Placeholder 5"/>
          <p:cNvSpPr>
            <a:spLocks noGrp="1"/>
          </p:cNvSpPr>
          <p:nvPr>
            <p:ph sz="quarter" idx="4"/>
          </p:nvPr>
        </p:nvSpPr>
        <p:spPr>
          <a:xfrm>
            <a:off x="6240341" y="1577140"/>
            <a:ext cx="5387630" cy="3613150"/>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normAutofit/>
          </a:bodyPr>
          <a:lstStyle/>
          <a:p>
            <a:pPr>
              <a:spcBef>
                <a:spcPct val="0"/>
              </a:spcBef>
              <a:defRPr/>
            </a:pPr>
            <a:r>
              <a:rPr lang="cy-GB" altLang="en-US" sz="2800" i="1" dirty="0" smtClean="0">
                <a:ea typeface="ＭＳ Ｐゴシック" pitchFamily="34" charset="-128"/>
              </a:rPr>
              <a:t>All behaviours are a form of communication</a:t>
            </a:r>
          </a:p>
          <a:p>
            <a:pPr marL="109537" indent="0">
              <a:spcBef>
                <a:spcPct val="0"/>
              </a:spcBef>
              <a:buFont typeface="Wingdings 3" pitchFamily="18" charset="2"/>
              <a:buNone/>
              <a:defRPr/>
            </a:pPr>
            <a:endParaRPr lang="cy-GB" altLang="en-US" sz="2800" i="1" dirty="0" smtClean="0">
              <a:ea typeface="ＭＳ Ｐゴシック" pitchFamily="34" charset="-128"/>
            </a:endParaRPr>
          </a:p>
          <a:p>
            <a:pPr>
              <a:spcBef>
                <a:spcPct val="0"/>
              </a:spcBef>
              <a:defRPr/>
            </a:pPr>
            <a:r>
              <a:rPr lang="cy-GB" altLang="en-US" sz="2800" i="1" dirty="0" smtClean="0">
                <a:ea typeface="ＭＳ Ｐゴシック" pitchFamily="34" charset="-128"/>
              </a:rPr>
              <a:t>It is important that those who work with children take the time to understand what messages are being given </a:t>
            </a:r>
          </a:p>
        </p:txBody>
      </p:sp>
      <p:pic>
        <p:nvPicPr>
          <p:cNvPr id="6151" name="Picture 12" descr="C:\Users\Dave\AppData\Local\Microsoft\Windows\Temporary Internet Files\Content.IE5\BP5W2LPY\Five_Happy_Kids_1998645[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59927" y="5173663"/>
            <a:ext cx="5908194" cy="14956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464813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748" y="76200"/>
            <a:ext cx="11953328" cy="1264568"/>
          </a:xfrm>
        </p:spPr>
        <p:txBody>
          <a:bodyPr>
            <a:normAutofit/>
          </a:bodyPr>
          <a:lstStyle/>
          <a:p>
            <a:pPr>
              <a:defRPr/>
            </a:pPr>
            <a:r>
              <a:rPr lang="cy-GB" sz="2800" dirty="0" smtClean="0"/>
              <a:t>Agenda Llywodraeth Cymru 2014                                                                               </a:t>
            </a:r>
            <a:br>
              <a:rPr lang="cy-GB" sz="2800" dirty="0" smtClean="0"/>
            </a:br>
            <a:r>
              <a:rPr lang="cy-GB" sz="2800" dirty="0" smtClean="0"/>
              <a:t> Welsh </a:t>
            </a:r>
            <a:r>
              <a:rPr lang="cy-GB" sz="2800" dirty="0" err="1" smtClean="0"/>
              <a:t>Government</a:t>
            </a:r>
            <a:r>
              <a:rPr lang="cy-GB" sz="2800" dirty="0" smtClean="0"/>
              <a:t> Agenda 2014</a:t>
            </a:r>
            <a:endParaRPr lang="cy-GB" sz="2800" dirty="0"/>
          </a:p>
        </p:txBody>
      </p:sp>
      <p:sp>
        <p:nvSpPr>
          <p:cNvPr id="7173" name="Content Placeholder 4"/>
          <p:cNvSpPr>
            <a:spLocks noGrp="1"/>
          </p:cNvSpPr>
          <p:nvPr>
            <p:ph sz="quarter" idx="2"/>
          </p:nvPr>
        </p:nvSpPr>
        <p:spPr>
          <a:xfrm>
            <a:off x="609441" y="1444626"/>
            <a:ext cx="5385514" cy="3941763"/>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noAutofit/>
          </a:bodyPr>
          <a:lstStyle/>
          <a:p>
            <a:r>
              <a:rPr lang="en-GB" altLang="en-US" sz="2800" dirty="0" err="1" smtClean="0">
                <a:ea typeface="ＭＳ Ｐゴシック" pitchFamily="34" charset="-128"/>
              </a:rPr>
              <a:t>Hybu</a:t>
            </a:r>
            <a:r>
              <a:rPr lang="en-GB" altLang="en-US" sz="2800" dirty="0" smtClean="0">
                <a:ea typeface="ＭＳ Ｐゴシック" pitchFamily="34" charset="-128"/>
              </a:rPr>
              <a:t> </a:t>
            </a:r>
            <a:r>
              <a:rPr lang="en-GB" altLang="en-US" sz="2800" dirty="0" err="1" smtClean="0">
                <a:ea typeface="ＭＳ Ｐゴシック" pitchFamily="34" charset="-128"/>
              </a:rPr>
              <a:t>dysgu</a:t>
            </a:r>
            <a:r>
              <a:rPr lang="en-GB" altLang="en-US" sz="2800" dirty="0" smtClean="0">
                <a:ea typeface="ＭＳ Ｐゴシック" pitchFamily="34" charset="-128"/>
              </a:rPr>
              <a:t> ac </a:t>
            </a:r>
            <a:r>
              <a:rPr lang="en-GB" altLang="en-US" sz="2800" dirty="0" err="1" smtClean="0">
                <a:ea typeface="ＭＳ Ｐゴシック" pitchFamily="34" charset="-128"/>
              </a:rPr>
              <a:t>addysgu</a:t>
            </a:r>
            <a:r>
              <a:rPr lang="en-GB" altLang="en-US" sz="2800" dirty="0" smtClean="0">
                <a:ea typeface="ＭＳ Ｐゴシック" pitchFamily="34" charset="-128"/>
              </a:rPr>
              <a:t> </a:t>
            </a:r>
            <a:r>
              <a:rPr lang="en-GB" altLang="en-US" sz="2800" dirty="0" err="1" smtClean="0">
                <a:ea typeface="ＭＳ Ｐゴシック" pitchFamily="34" charset="-128"/>
              </a:rPr>
              <a:t>effeithiol</a:t>
            </a:r>
            <a:endParaRPr lang="en-GB" altLang="en-US" sz="2800" dirty="0" smtClean="0">
              <a:ea typeface="ＭＳ Ｐゴシック" pitchFamily="34" charset="-128"/>
            </a:endParaRPr>
          </a:p>
          <a:p>
            <a:r>
              <a:rPr lang="en-GB" altLang="en-US" sz="2800" dirty="0" smtClean="0">
                <a:ea typeface="ＭＳ Ｐゴシック" pitchFamily="34" charset="-128"/>
              </a:rPr>
              <a:t>Mae </a:t>
            </a:r>
            <a:r>
              <a:rPr lang="en-GB" altLang="en-US" sz="2800" dirty="0" err="1" smtClean="0">
                <a:ea typeface="ＭＳ Ｐゴシック" pitchFamily="34" charset="-128"/>
              </a:rPr>
              <a:t>angen</a:t>
            </a:r>
            <a:r>
              <a:rPr lang="en-GB" altLang="en-US" sz="2800" dirty="0" smtClean="0">
                <a:ea typeface="ＭＳ Ｐゴシック" pitchFamily="34" charset="-128"/>
              </a:rPr>
              <a:t> y </a:t>
            </a:r>
            <a:r>
              <a:rPr lang="en-GB" altLang="en-US" sz="2800" dirty="0" err="1" smtClean="0">
                <a:ea typeface="ＭＳ Ｐゴシック" pitchFamily="34" charset="-128"/>
              </a:rPr>
              <a:t>sgiliau</a:t>
            </a:r>
            <a:r>
              <a:rPr lang="en-GB" altLang="en-US" sz="2800" dirty="0" smtClean="0">
                <a:ea typeface="ＭＳ Ｐゴシック" pitchFamily="34" charset="-128"/>
              </a:rPr>
              <a:t> </a:t>
            </a:r>
            <a:r>
              <a:rPr lang="en-GB" altLang="en-US" sz="2800" dirty="0" err="1" smtClean="0">
                <a:ea typeface="ＭＳ Ｐゴシック" pitchFamily="34" charset="-128"/>
              </a:rPr>
              <a:t>angenrheidiol</a:t>
            </a:r>
            <a:r>
              <a:rPr lang="en-GB" altLang="en-US" sz="2800" dirty="0" smtClean="0">
                <a:ea typeface="ＭＳ Ｐゴシック" pitchFamily="34" charset="-128"/>
              </a:rPr>
              <a:t> </a:t>
            </a:r>
            <a:r>
              <a:rPr lang="en-GB" altLang="en-US" sz="2800" dirty="0" err="1" smtClean="0">
                <a:ea typeface="ＭＳ Ｐゴシック" pitchFamily="34" charset="-128"/>
              </a:rPr>
              <a:t>ar</a:t>
            </a:r>
            <a:r>
              <a:rPr lang="en-GB" altLang="en-US" sz="2800" dirty="0" smtClean="0">
                <a:ea typeface="ＭＳ Ｐゴシック" pitchFamily="34" charset="-128"/>
              </a:rPr>
              <a:t> </a:t>
            </a:r>
            <a:r>
              <a:rPr lang="en-GB" altLang="en-US" sz="2800" dirty="0" err="1" smtClean="0">
                <a:ea typeface="ＭＳ Ｐゴシック" pitchFamily="34" charset="-128"/>
              </a:rPr>
              <a:t>athrawon</a:t>
            </a:r>
            <a:r>
              <a:rPr lang="en-GB" altLang="en-US" sz="2800" dirty="0" smtClean="0">
                <a:ea typeface="ＭＳ Ｐゴシック" pitchFamily="34" charset="-128"/>
              </a:rPr>
              <a:t> </a:t>
            </a:r>
            <a:r>
              <a:rPr lang="en-GB" altLang="en-US" sz="2800" dirty="0" err="1" smtClean="0">
                <a:ea typeface="ＭＳ Ｐゴシック" pitchFamily="34" charset="-128"/>
              </a:rPr>
              <a:t>er</a:t>
            </a:r>
            <a:r>
              <a:rPr lang="en-GB" altLang="en-US" sz="2800" dirty="0" smtClean="0">
                <a:ea typeface="ＭＳ Ｐゴシック" pitchFamily="34" charset="-128"/>
              </a:rPr>
              <a:t> </a:t>
            </a:r>
            <a:r>
              <a:rPr lang="en-GB" altLang="en-US" sz="2800" dirty="0" err="1" smtClean="0">
                <a:ea typeface="ＭＳ Ｐゴシック" pitchFamily="34" charset="-128"/>
              </a:rPr>
              <a:t>mwyn</a:t>
            </a:r>
            <a:r>
              <a:rPr lang="en-GB" altLang="en-US" sz="2800" dirty="0" smtClean="0">
                <a:ea typeface="ＭＳ Ｐゴシック" pitchFamily="34" charset="-128"/>
              </a:rPr>
              <a:t> </a:t>
            </a:r>
            <a:r>
              <a:rPr lang="en-GB" altLang="en-US" sz="2800" dirty="0" err="1" smtClean="0">
                <a:ea typeface="ＭＳ Ｐゴシック" pitchFamily="34" charset="-128"/>
              </a:rPr>
              <a:t>lleihau’r</a:t>
            </a:r>
            <a:r>
              <a:rPr lang="en-GB" altLang="en-US" sz="2800" dirty="0" smtClean="0">
                <a:ea typeface="ＭＳ Ｐゴシック" pitchFamily="34" charset="-128"/>
              </a:rPr>
              <a:t> </a:t>
            </a:r>
            <a:r>
              <a:rPr lang="en-GB" altLang="en-US" sz="2800" dirty="0" err="1" smtClean="0">
                <a:ea typeface="ＭＳ Ｐゴシック" pitchFamily="34" charset="-128"/>
              </a:rPr>
              <a:t>tebygolrwydd</a:t>
            </a:r>
            <a:r>
              <a:rPr lang="en-GB" altLang="en-US" sz="2800" dirty="0" smtClean="0">
                <a:ea typeface="ＭＳ Ｐゴシック" pitchFamily="34" charset="-128"/>
              </a:rPr>
              <a:t> o </a:t>
            </a:r>
            <a:r>
              <a:rPr lang="en-GB" altLang="en-US" sz="2800" dirty="0" err="1" smtClean="0">
                <a:ea typeface="ＭＳ Ｐゴシック" pitchFamily="34" charset="-128"/>
              </a:rPr>
              <a:t>blant</a:t>
            </a:r>
            <a:r>
              <a:rPr lang="en-GB" altLang="en-US" sz="2800" dirty="0" smtClean="0">
                <a:ea typeface="ＭＳ Ｐゴシック" pitchFamily="34" charset="-128"/>
              </a:rPr>
              <a:t> </a:t>
            </a:r>
            <a:r>
              <a:rPr lang="en-GB" altLang="en-US" sz="2800" dirty="0" err="1" smtClean="0">
                <a:ea typeface="ＭＳ Ｐゴシック" pitchFamily="34" charset="-128"/>
              </a:rPr>
              <a:t>yn</a:t>
            </a:r>
            <a:r>
              <a:rPr lang="en-GB" altLang="en-US" sz="2800" dirty="0" smtClean="0">
                <a:ea typeface="ＭＳ Ｐゴシック" pitchFamily="34" charset="-128"/>
              </a:rPr>
              <a:t> </a:t>
            </a:r>
            <a:r>
              <a:rPr lang="en-GB" altLang="en-US" sz="2800" dirty="0" err="1" smtClean="0">
                <a:ea typeface="ＭＳ Ｐゴシック" pitchFamily="34" charset="-128"/>
              </a:rPr>
              <a:t>ymddwyn</a:t>
            </a:r>
            <a:r>
              <a:rPr lang="en-GB" altLang="en-US" sz="2800" dirty="0" smtClean="0">
                <a:ea typeface="ＭＳ Ｐゴシック" pitchFamily="34" charset="-128"/>
              </a:rPr>
              <a:t> </a:t>
            </a:r>
            <a:r>
              <a:rPr lang="en-GB" altLang="en-US" sz="2800" dirty="0" err="1" smtClean="0">
                <a:ea typeface="ＭＳ Ｐゴシック" pitchFamily="34" charset="-128"/>
              </a:rPr>
              <a:t>yn</a:t>
            </a:r>
            <a:r>
              <a:rPr lang="en-GB" altLang="en-US" sz="2800" dirty="0" smtClean="0">
                <a:ea typeface="ＭＳ Ｐゴシック" pitchFamily="34" charset="-128"/>
              </a:rPr>
              <a:t> </a:t>
            </a:r>
            <a:r>
              <a:rPr lang="en-GB" altLang="en-US" sz="2800" dirty="0" err="1" smtClean="0">
                <a:ea typeface="ＭＳ Ｐゴシック" pitchFamily="34" charset="-128"/>
              </a:rPr>
              <a:t>anaddas</a:t>
            </a:r>
            <a:endParaRPr lang="en-GB" altLang="en-US" sz="2800" dirty="0" smtClean="0">
              <a:ea typeface="ＭＳ Ｐゴシック" pitchFamily="34" charset="-128"/>
            </a:endParaRPr>
          </a:p>
          <a:p>
            <a:r>
              <a:rPr lang="en-GB" altLang="en-US" sz="2800" dirty="0" smtClean="0">
                <a:ea typeface="ＭＳ Ｐゴシック" pitchFamily="34" charset="-128"/>
              </a:rPr>
              <a:t>Mae </a:t>
            </a:r>
            <a:r>
              <a:rPr lang="en-GB" altLang="en-US" sz="2800" dirty="0" err="1" smtClean="0">
                <a:ea typeface="ＭＳ Ｐゴシック" pitchFamily="34" charset="-128"/>
              </a:rPr>
              <a:t>angen</a:t>
            </a:r>
            <a:r>
              <a:rPr lang="en-GB" altLang="en-US" sz="2800" dirty="0" smtClean="0">
                <a:ea typeface="ＭＳ Ｐゴシック" pitchFamily="34" charset="-128"/>
              </a:rPr>
              <a:t> </a:t>
            </a:r>
            <a:r>
              <a:rPr lang="en-GB" altLang="en-US" sz="2800" dirty="0" err="1" smtClean="0">
                <a:ea typeface="ＭＳ Ｐゴシック" pitchFamily="34" charset="-128"/>
              </a:rPr>
              <a:t>i</a:t>
            </a:r>
            <a:r>
              <a:rPr lang="en-GB" altLang="en-US" sz="2800" dirty="0" smtClean="0">
                <a:ea typeface="ＭＳ Ｐゴシック" pitchFamily="34" charset="-128"/>
              </a:rPr>
              <a:t> </a:t>
            </a:r>
            <a:r>
              <a:rPr lang="en-GB" altLang="en-US" sz="2800" dirty="0" err="1" smtClean="0">
                <a:ea typeface="ＭＳ Ｐゴシック" pitchFamily="34" charset="-128"/>
              </a:rPr>
              <a:t>athrawon</a:t>
            </a:r>
            <a:r>
              <a:rPr lang="en-GB" altLang="en-US" sz="2800" dirty="0" smtClean="0">
                <a:ea typeface="ＭＳ Ｐゴシック" pitchFamily="34" charset="-128"/>
              </a:rPr>
              <a:t> </a:t>
            </a:r>
            <a:r>
              <a:rPr lang="en-GB" altLang="en-US" sz="2800" dirty="0" err="1" smtClean="0">
                <a:ea typeface="ＭＳ Ｐゴシック" pitchFamily="34" charset="-128"/>
              </a:rPr>
              <a:t>gael</a:t>
            </a:r>
            <a:r>
              <a:rPr lang="en-GB" altLang="en-US" sz="2800" dirty="0" smtClean="0">
                <a:ea typeface="ＭＳ Ｐゴシック" pitchFamily="34" charset="-128"/>
              </a:rPr>
              <a:t> y </a:t>
            </a:r>
            <a:r>
              <a:rPr lang="en-GB" altLang="en-US" sz="2800" dirty="0" err="1" smtClean="0">
                <a:ea typeface="ＭＳ Ｐゴシック" pitchFamily="34" charset="-128"/>
              </a:rPr>
              <a:t>sgiliau</a:t>
            </a:r>
            <a:r>
              <a:rPr lang="en-GB" altLang="en-US" sz="2800" dirty="0" smtClean="0">
                <a:ea typeface="ＭＳ Ｐゴシック" pitchFamily="34" charset="-128"/>
              </a:rPr>
              <a:t> </a:t>
            </a:r>
            <a:r>
              <a:rPr lang="en-GB" altLang="en-US" sz="2800" dirty="0" err="1" smtClean="0">
                <a:ea typeface="ＭＳ Ｐゴシック" pitchFamily="34" charset="-128"/>
              </a:rPr>
              <a:t>a’r</a:t>
            </a:r>
            <a:r>
              <a:rPr lang="en-GB" altLang="en-US" sz="2800" dirty="0" smtClean="0">
                <a:ea typeface="ＭＳ Ｐゴシック" pitchFamily="34" charset="-128"/>
              </a:rPr>
              <a:t> </a:t>
            </a:r>
            <a:r>
              <a:rPr lang="en-GB" altLang="en-US" sz="2800" dirty="0" err="1" smtClean="0">
                <a:ea typeface="ＭＳ Ｐゴシック" pitchFamily="34" charset="-128"/>
              </a:rPr>
              <a:t>ymatebion</a:t>
            </a:r>
            <a:r>
              <a:rPr lang="en-GB" altLang="en-US" sz="2800" dirty="0" smtClean="0">
                <a:ea typeface="ＭＳ Ｐゴシック" pitchFamily="34" charset="-128"/>
              </a:rPr>
              <a:t> </a:t>
            </a:r>
            <a:r>
              <a:rPr lang="en-GB" altLang="en-US" sz="2800" dirty="0" err="1" smtClean="0">
                <a:ea typeface="ＭＳ Ｐゴシック" pitchFamily="34" charset="-128"/>
              </a:rPr>
              <a:t>effeithiol</a:t>
            </a:r>
            <a:r>
              <a:rPr lang="en-GB" altLang="en-US" sz="2800" dirty="0" smtClean="0">
                <a:ea typeface="ＭＳ Ｐゴシック" pitchFamily="34" charset="-128"/>
              </a:rPr>
              <a:t> pan </a:t>
            </a:r>
            <a:r>
              <a:rPr lang="en-GB" altLang="en-US" sz="2800" dirty="0" err="1" smtClean="0">
                <a:ea typeface="ＭＳ Ｐゴシック" pitchFamily="34" charset="-128"/>
              </a:rPr>
              <a:t>fo</a:t>
            </a:r>
            <a:r>
              <a:rPr lang="en-GB" altLang="en-US" sz="2800" dirty="0" smtClean="0">
                <a:ea typeface="ＭＳ Ｐゴシック" pitchFamily="34" charset="-128"/>
              </a:rPr>
              <a:t> </a:t>
            </a:r>
            <a:r>
              <a:rPr lang="en-GB" altLang="en-US" sz="2800" dirty="0" err="1" smtClean="0">
                <a:ea typeface="ＭＳ Ｐゴシック" pitchFamily="34" charset="-128"/>
              </a:rPr>
              <a:t>ymddygiad</a:t>
            </a:r>
            <a:r>
              <a:rPr lang="en-GB" altLang="en-US" sz="2800" dirty="0" smtClean="0">
                <a:ea typeface="ＭＳ Ｐゴシック" pitchFamily="34" charset="-128"/>
              </a:rPr>
              <a:t> </a:t>
            </a:r>
            <a:r>
              <a:rPr lang="en-GB" altLang="en-US" sz="2800" dirty="0" err="1" smtClean="0">
                <a:ea typeface="ＭＳ Ｐゴシック" pitchFamily="34" charset="-128"/>
              </a:rPr>
              <a:t>heriol</a:t>
            </a:r>
            <a:r>
              <a:rPr lang="en-GB" altLang="en-US" sz="2800" dirty="0" smtClean="0">
                <a:ea typeface="ＭＳ Ｐゴシック" pitchFamily="34" charset="-128"/>
              </a:rPr>
              <a:t> </a:t>
            </a:r>
            <a:r>
              <a:rPr lang="en-GB" altLang="en-US" sz="2800" dirty="0" err="1" smtClean="0">
                <a:ea typeface="ＭＳ Ｐゴシック" pitchFamily="34" charset="-128"/>
              </a:rPr>
              <a:t>yn</a:t>
            </a:r>
            <a:r>
              <a:rPr lang="en-GB" altLang="en-US" sz="2800" dirty="0" smtClean="0">
                <a:ea typeface="ＭＳ Ｐゴシック" pitchFamily="34" charset="-128"/>
              </a:rPr>
              <a:t> </a:t>
            </a:r>
            <a:r>
              <a:rPr lang="en-GB" altLang="en-US" sz="2800" dirty="0" err="1" smtClean="0">
                <a:ea typeface="ＭＳ Ｐゴシック" pitchFamily="34" charset="-128"/>
              </a:rPr>
              <a:t>digwydd</a:t>
            </a:r>
            <a:endParaRPr lang="cy-GB" altLang="en-US" sz="2800" dirty="0" smtClean="0">
              <a:ea typeface="ＭＳ Ｐゴシック" pitchFamily="34" charset="-128"/>
            </a:endParaRPr>
          </a:p>
        </p:txBody>
      </p:sp>
      <p:sp>
        <p:nvSpPr>
          <p:cNvPr id="7174" name="Content Placeholder 5"/>
          <p:cNvSpPr>
            <a:spLocks noGrp="1"/>
          </p:cNvSpPr>
          <p:nvPr>
            <p:ph sz="quarter" idx="4"/>
          </p:nvPr>
        </p:nvSpPr>
        <p:spPr>
          <a:xfrm>
            <a:off x="6310435" y="1394383"/>
            <a:ext cx="5713005" cy="3902075"/>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noAutofit/>
          </a:bodyPr>
          <a:lstStyle/>
          <a:p>
            <a:pPr>
              <a:spcBef>
                <a:spcPts val="400"/>
              </a:spcBef>
              <a:buClr>
                <a:srgbClr val="7FD13B"/>
              </a:buClr>
            </a:pPr>
            <a:r>
              <a:rPr lang="en-GB" altLang="en-US" sz="2800" i="1" dirty="0" smtClean="0">
                <a:ea typeface="ＭＳ Ｐゴシック" pitchFamily="34" charset="-128"/>
              </a:rPr>
              <a:t>Promoting effective learning and teaching</a:t>
            </a:r>
          </a:p>
          <a:p>
            <a:pPr marL="0" indent="0">
              <a:spcBef>
                <a:spcPts val="400"/>
              </a:spcBef>
              <a:buClr>
                <a:srgbClr val="7FD13B"/>
              </a:buClr>
              <a:buNone/>
            </a:pPr>
            <a:endParaRPr lang="en-GB" altLang="en-US" sz="2800" i="1" dirty="0" smtClean="0">
              <a:ea typeface="ＭＳ Ｐゴシック" pitchFamily="34" charset="-128"/>
            </a:endParaRPr>
          </a:p>
          <a:p>
            <a:pPr>
              <a:spcBef>
                <a:spcPts val="400"/>
              </a:spcBef>
              <a:buClr>
                <a:srgbClr val="7FD13B"/>
              </a:buClr>
            </a:pPr>
            <a:r>
              <a:rPr lang="en-GB" altLang="en-US" sz="2800" i="1" dirty="0" smtClean="0">
                <a:ea typeface="ＭＳ Ｐゴシック" pitchFamily="34" charset="-128"/>
              </a:rPr>
              <a:t>Teachers need the necessary skills to reduce the likelihood of children misbehaving. </a:t>
            </a:r>
          </a:p>
          <a:p>
            <a:pPr marL="0" indent="0">
              <a:spcBef>
                <a:spcPts val="400"/>
              </a:spcBef>
              <a:buClr>
                <a:srgbClr val="7FD13B"/>
              </a:buClr>
              <a:buNone/>
            </a:pPr>
            <a:endParaRPr lang="en-GB" altLang="en-US" sz="2800" i="1" dirty="0" smtClean="0">
              <a:ea typeface="ＭＳ Ｐゴシック" pitchFamily="34" charset="-128"/>
            </a:endParaRPr>
          </a:p>
          <a:p>
            <a:pPr>
              <a:spcBef>
                <a:spcPts val="400"/>
              </a:spcBef>
              <a:buClr>
                <a:srgbClr val="7FD13B"/>
              </a:buClr>
            </a:pPr>
            <a:r>
              <a:rPr lang="en-GB" altLang="en-US" sz="2800" i="1" dirty="0" smtClean="0">
                <a:ea typeface="ＭＳ Ｐゴシック" pitchFamily="34" charset="-128"/>
              </a:rPr>
              <a:t>Teachers need to be equipped with effective skills and responses when challenging behaviour occurs. </a:t>
            </a:r>
            <a:endParaRPr lang="en-US" altLang="en-US" sz="2800" i="1" dirty="0" smtClean="0">
              <a:solidFill>
                <a:srgbClr val="000000"/>
              </a:solidFill>
              <a:ea typeface="ＭＳ Ｐゴシック" pitchFamily="34" charset="-128"/>
            </a:endParaRPr>
          </a:p>
        </p:txBody>
      </p:sp>
      <p:pic>
        <p:nvPicPr>
          <p:cNvPr id="7175" name="Picture 2" descr="C:\Users\Dave\AppData\Local\Microsoft\Windows\Temporary Internet Files\Content.IE5\S531DOBB\Welsh_Dragon_by_aethersb[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6500" y="116632"/>
            <a:ext cx="5136941" cy="131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011901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6200"/>
            <a:ext cx="11999068" cy="1397000"/>
          </a:xfrm>
        </p:spPr>
        <p:txBody>
          <a:bodyPr>
            <a:normAutofit/>
          </a:bodyPr>
          <a:lstStyle/>
          <a:p>
            <a:pPr algn="r">
              <a:defRPr/>
            </a:pPr>
            <a:r>
              <a:rPr lang="en-GB" dirty="0" err="1" smtClean="0"/>
              <a:t>Damcaniaeth</a:t>
            </a:r>
            <a:r>
              <a:rPr lang="en-GB" dirty="0" smtClean="0"/>
              <a:t> </a:t>
            </a:r>
            <a:r>
              <a:rPr lang="en-GB" dirty="0" err="1" smtClean="0"/>
              <a:t>ymddygiad</a:t>
            </a:r>
            <a:r>
              <a:rPr lang="en-GB" dirty="0" smtClean="0"/>
              <a:t>            Behaviour </a:t>
            </a:r>
            <a:br>
              <a:rPr lang="en-GB" dirty="0" smtClean="0"/>
            </a:br>
            <a:r>
              <a:rPr lang="en-GB" dirty="0" smtClean="0"/>
              <a:t>Theory</a:t>
            </a:r>
            <a:endParaRPr lang="en-GB" dirty="0"/>
          </a:p>
        </p:txBody>
      </p:sp>
      <p:sp>
        <p:nvSpPr>
          <p:cNvPr id="17412" name="Text Placeholder 3"/>
          <p:cNvSpPr>
            <a:spLocks noGrp="1"/>
          </p:cNvSpPr>
          <p:nvPr>
            <p:ph type="body" sz="half" idx="3"/>
          </p:nvPr>
        </p:nvSpPr>
        <p:spPr>
          <a:xfrm>
            <a:off x="6166420" y="4616785"/>
            <a:ext cx="5387630" cy="762000"/>
          </a:xfrm>
          <a:ln>
            <a:headEnd/>
            <a:tailEnd/>
          </a:ln>
        </p:spPr>
        <p:txBody>
          <a:bodyPr/>
          <a:lstStyle/>
          <a:p>
            <a:r>
              <a:rPr lang="en-GB" altLang="en-US" dirty="0" smtClean="0">
                <a:solidFill>
                  <a:srgbClr val="FF0000"/>
                </a:solidFill>
                <a:ea typeface="ＭＳ Ｐゴシック" pitchFamily="34" charset="-128"/>
              </a:rPr>
              <a:t>Which theorist(s) would agree with this statement?</a:t>
            </a:r>
            <a:endParaRPr lang="en-US" altLang="en-US" dirty="0" smtClean="0">
              <a:solidFill>
                <a:srgbClr val="FF0000"/>
              </a:solidFill>
              <a:ea typeface="ＭＳ Ｐゴシック" pitchFamily="34" charset="-128"/>
            </a:endParaRPr>
          </a:p>
        </p:txBody>
      </p:sp>
      <p:sp>
        <p:nvSpPr>
          <p:cNvPr id="17413" name="Content Placeholder 4"/>
          <p:cNvSpPr>
            <a:spLocks noGrp="1"/>
          </p:cNvSpPr>
          <p:nvPr>
            <p:ph sz="quarter" idx="2"/>
          </p:nvPr>
        </p:nvSpPr>
        <p:spPr>
          <a:xfrm>
            <a:off x="609441" y="1444627"/>
            <a:ext cx="5385514" cy="3352526"/>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lstStyle/>
          <a:p>
            <a:r>
              <a:rPr lang="en-US" altLang="en-US" sz="2800" dirty="0" smtClean="0">
                <a:ea typeface="ＭＳ Ｐゴシック" pitchFamily="34" charset="-128"/>
              </a:rPr>
              <a:t>Fe </a:t>
            </a:r>
            <a:r>
              <a:rPr lang="en-US" altLang="en-US" sz="2800" dirty="0" err="1" smtClean="0">
                <a:ea typeface="ＭＳ Ｐゴシック" pitchFamily="34" charset="-128"/>
              </a:rPr>
              <a:t>fydd</a:t>
            </a:r>
            <a:r>
              <a:rPr lang="en-US" altLang="en-US" sz="2800" dirty="0" smtClean="0">
                <a:ea typeface="ＭＳ Ｐゴシック" pitchFamily="34" charset="-128"/>
              </a:rPr>
              <a:t> </a:t>
            </a:r>
            <a:r>
              <a:rPr lang="en-US" altLang="en-US" sz="2800" dirty="0" err="1" smtClean="0">
                <a:ea typeface="ＭＳ Ｐゴシック" pitchFamily="34" charset="-128"/>
              </a:rPr>
              <a:t>plentyn</a:t>
            </a:r>
            <a:r>
              <a:rPr lang="en-US" altLang="en-US" sz="2800" dirty="0" smtClean="0">
                <a:ea typeface="ＭＳ Ｐゴシック" pitchFamily="34" charset="-128"/>
              </a:rPr>
              <a:t> </a:t>
            </a:r>
            <a:r>
              <a:rPr lang="en-US" altLang="en-US" sz="2800" dirty="0" err="1" smtClean="0">
                <a:ea typeface="ＭＳ Ｐゴシック" pitchFamily="34" charset="-128"/>
              </a:rPr>
              <a:t>yn</a:t>
            </a:r>
            <a:r>
              <a:rPr lang="en-US" altLang="en-US" sz="2800" dirty="0" smtClean="0">
                <a:ea typeface="ＭＳ Ｐゴシック" pitchFamily="34" charset="-128"/>
              </a:rPr>
              <a:t> </a:t>
            </a:r>
            <a:r>
              <a:rPr lang="en-US" altLang="en-US" sz="2800" dirty="0" err="1" smtClean="0">
                <a:ea typeface="ＭＳ Ｐゴシック" pitchFamily="34" charset="-128"/>
              </a:rPr>
              <a:t>ailadrodd</a:t>
            </a:r>
            <a:r>
              <a:rPr lang="en-US" altLang="en-US" sz="2800" dirty="0" smtClean="0">
                <a:ea typeface="ＭＳ Ｐゴシック" pitchFamily="34" charset="-128"/>
              </a:rPr>
              <a:t> </a:t>
            </a:r>
            <a:r>
              <a:rPr lang="en-US" altLang="en-US" sz="2800" dirty="0" err="1" smtClean="0">
                <a:ea typeface="ＭＳ Ｐゴシック" pitchFamily="34" charset="-128"/>
              </a:rPr>
              <a:t>ymddygiad</a:t>
            </a:r>
            <a:r>
              <a:rPr lang="en-US" altLang="en-US" sz="2800" dirty="0" smtClean="0">
                <a:ea typeface="ＭＳ Ｐゴシック" pitchFamily="34" charset="-128"/>
              </a:rPr>
              <a:t> </a:t>
            </a:r>
            <a:r>
              <a:rPr lang="en-US" altLang="en-US" sz="2800" dirty="0" err="1" smtClean="0">
                <a:ea typeface="ＭＳ Ｐゴシック" pitchFamily="34" charset="-128"/>
              </a:rPr>
              <a:t>os</a:t>
            </a:r>
            <a:r>
              <a:rPr lang="en-US" altLang="en-US" sz="2800" dirty="0" smtClean="0">
                <a:ea typeface="ＭＳ Ｐゴシック" pitchFamily="34" charset="-128"/>
              </a:rPr>
              <a:t> </a:t>
            </a:r>
            <a:r>
              <a:rPr lang="en-US" altLang="en-US" sz="2800" dirty="0" err="1" smtClean="0">
                <a:ea typeface="ＭＳ Ｐゴシック" pitchFamily="34" charset="-128"/>
              </a:rPr>
              <a:t>caiff</a:t>
            </a:r>
            <a:r>
              <a:rPr lang="en-US" altLang="en-US" sz="2800" dirty="0" smtClean="0">
                <a:ea typeface="ＭＳ Ｐゴシック" pitchFamily="34" charset="-128"/>
              </a:rPr>
              <a:t> </a:t>
            </a:r>
            <a:r>
              <a:rPr lang="en-US" altLang="en-US" sz="2800" dirty="0" err="1" smtClean="0">
                <a:ea typeface="ＭＳ Ｐゴシック" pitchFamily="34" charset="-128"/>
              </a:rPr>
              <a:t>ei</a:t>
            </a:r>
            <a:r>
              <a:rPr lang="en-US" altLang="en-US" sz="2800" dirty="0" smtClean="0">
                <a:ea typeface="ＭＳ Ｐゴシック" pitchFamily="34" charset="-128"/>
              </a:rPr>
              <a:t> </a:t>
            </a:r>
            <a:r>
              <a:rPr lang="en-US" altLang="en-US" sz="2800" dirty="0" err="1" smtClean="0">
                <a:ea typeface="ＭＳ Ｐゴシック" pitchFamily="34" charset="-128"/>
              </a:rPr>
              <a:t>wobrwyo</a:t>
            </a:r>
            <a:endParaRPr lang="en-US" altLang="en-US" sz="2800" dirty="0" smtClean="0">
              <a:ea typeface="ＭＳ Ｐゴシック" pitchFamily="34" charset="-128"/>
            </a:endParaRPr>
          </a:p>
          <a:p>
            <a:r>
              <a:rPr lang="en-US" altLang="en-US" sz="2800" dirty="0" smtClean="0">
                <a:ea typeface="ＭＳ Ｐゴシック" pitchFamily="34" charset="-128"/>
              </a:rPr>
              <a:t>Mae </a:t>
            </a:r>
            <a:r>
              <a:rPr lang="en-US" altLang="en-US" sz="2800" dirty="0" err="1" smtClean="0">
                <a:ea typeface="ＭＳ Ｐゴシック" pitchFamily="34" charset="-128"/>
              </a:rPr>
              <a:t>plentyn</a:t>
            </a:r>
            <a:r>
              <a:rPr lang="en-US" altLang="en-US" sz="2800" dirty="0" smtClean="0">
                <a:ea typeface="ＭＳ Ｐゴシック" pitchFamily="34" charset="-128"/>
              </a:rPr>
              <a:t> </a:t>
            </a:r>
            <a:r>
              <a:rPr lang="en-US" altLang="en-US" sz="2800" dirty="0" err="1" smtClean="0">
                <a:ea typeface="ＭＳ Ｐゴシック" pitchFamily="34" charset="-128"/>
              </a:rPr>
              <a:t>yn</a:t>
            </a:r>
            <a:r>
              <a:rPr lang="en-US" altLang="en-US" sz="2800" dirty="0" smtClean="0">
                <a:ea typeface="ＭＳ Ｐゴシック" pitchFamily="34" charset="-128"/>
              </a:rPr>
              <a:t> </a:t>
            </a:r>
            <a:r>
              <a:rPr lang="en-US" altLang="en-US" sz="2800" dirty="0" err="1" smtClean="0">
                <a:ea typeface="ＭＳ Ｐゴシック" pitchFamily="34" charset="-128"/>
              </a:rPr>
              <a:t>llai</a:t>
            </a:r>
            <a:r>
              <a:rPr lang="en-US" altLang="en-US" sz="2800" dirty="0" smtClean="0">
                <a:ea typeface="ＭＳ Ｐゴシック" pitchFamily="34" charset="-128"/>
              </a:rPr>
              <a:t> </a:t>
            </a:r>
            <a:r>
              <a:rPr lang="en-US" altLang="en-US" sz="2800" dirty="0" err="1" smtClean="0">
                <a:ea typeface="ＭＳ Ｐゴシック" pitchFamily="34" charset="-128"/>
              </a:rPr>
              <a:t>tebygol</a:t>
            </a:r>
            <a:r>
              <a:rPr lang="en-US" altLang="en-US" sz="2800" dirty="0" smtClean="0">
                <a:ea typeface="ＭＳ Ｐゴシック" pitchFamily="34" charset="-128"/>
              </a:rPr>
              <a:t> o </a:t>
            </a:r>
            <a:r>
              <a:rPr lang="en-US" altLang="en-US" sz="2800" dirty="0" err="1" smtClean="0">
                <a:ea typeface="ＭＳ Ｐゴシック" pitchFamily="34" charset="-128"/>
              </a:rPr>
              <a:t>ailadrodd</a:t>
            </a:r>
            <a:r>
              <a:rPr lang="en-US" altLang="en-US" sz="2800" dirty="0" smtClean="0">
                <a:ea typeface="ＭＳ Ｐゴシック" pitchFamily="34" charset="-128"/>
              </a:rPr>
              <a:t> </a:t>
            </a:r>
            <a:r>
              <a:rPr lang="en-US" altLang="en-US" sz="2800" dirty="0" err="1" smtClean="0">
                <a:ea typeface="ＭＳ Ｐゴシック" pitchFamily="34" charset="-128"/>
              </a:rPr>
              <a:t>ymddygiad</a:t>
            </a:r>
            <a:r>
              <a:rPr lang="en-US" altLang="en-US" sz="2800" dirty="0" smtClean="0">
                <a:ea typeface="ＭＳ Ｐゴシック" pitchFamily="34" charset="-128"/>
              </a:rPr>
              <a:t> </a:t>
            </a:r>
            <a:r>
              <a:rPr lang="en-US" altLang="en-US" sz="2800" dirty="0" err="1" smtClean="0">
                <a:ea typeface="ＭＳ Ｐゴシック" pitchFamily="34" charset="-128"/>
              </a:rPr>
              <a:t>os</a:t>
            </a:r>
            <a:r>
              <a:rPr lang="en-US" altLang="en-US" sz="2800" dirty="0" smtClean="0">
                <a:ea typeface="ＭＳ Ｐゴシック" pitchFamily="34" charset="-128"/>
              </a:rPr>
              <a:t> </a:t>
            </a:r>
            <a:r>
              <a:rPr lang="en-US" altLang="en-US" sz="2800" dirty="0" err="1" smtClean="0">
                <a:ea typeface="ＭＳ Ｐゴシック" pitchFamily="34" charset="-128"/>
              </a:rPr>
              <a:t>caiff</a:t>
            </a:r>
            <a:r>
              <a:rPr lang="en-US" altLang="en-US" sz="2800" dirty="0" smtClean="0">
                <a:ea typeface="ＭＳ Ｐゴシック" pitchFamily="34" charset="-128"/>
              </a:rPr>
              <a:t> </a:t>
            </a:r>
            <a:r>
              <a:rPr lang="en-US" altLang="en-US" sz="2800" dirty="0" err="1" smtClean="0">
                <a:ea typeface="ＭＳ Ｐゴシック" pitchFamily="34" charset="-128"/>
              </a:rPr>
              <a:t>cosb</a:t>
            </a:r>
            <a:r>
              <a:rPr lang="en-US" altLang="en-US" sz="2800" dirty="0" smtClean="0">
                <a:ea typeface="ＭＳ Ｐゴシック" pitchFamily="34" charset="-128"/>
              </a:rPr>
              <a:t> </a:t>
            </a:r>
            <a:r>
              <a:rPr lang="en-US" altLang="en-US" sz="2800" dirty="0" err="1" smtClean="0">
                <a:ea typeface="ＭＳ Ｐゴシック" pitchFamily="34" charset="-128"/>
              </a:rPr>
              <a:t>ei</a:t>
            </a:r>
            <a:r>
              <a:rPr lang="en-US" altLang="en-US" sz="2800" dirty="0" smtClean="0">
                <a:ea typeface="ＭＳ Ｐゴシック" pitchFamily="34" charset="-128"/>
              </a:rPr>
              <a:t> </a:t>
            </a:r>
            <a:r>
              <a:rPr lang="en-US" altLang="en-US" sz="2800" dirty="0" err="1" smtClean="0">
                <a:ea typeface="ＭＳ Ｐゴシック" pitchFamily="34" charset="-128"/>
              </a:rPr>
              <a:t>ddefnyddio</a:t>
            </a:r>
            <a:r>
              <a:rPr lang="en-US" altLang="en-US" sz="2800" dirty="0" smtClean="0">
                <a:ea typeface="ＭＳ Ｐゴシック" pitchFamily="34" charset="-128"/>
              </a:rPr>
              <a:t> </a:t>
            </a:r>
          </a:p>
        </p:txBody>
      </p:sp>
      <p:sp>
        <p:nvSpPr>
          <p:cNvPr id="17414" name="Content Placeholder 5"/>
          <p:cNvSpPr>
            <a:spLocks noGrp="1"/>
          </p:cNvSpPr>
          <p:nvPr>
            <p:ph sz="quarter" idx="4"/>
          </p:nvPr>
        </p:nvSpPr>
        <p:spPr>
          <a:xfrm>
            <a:off x="6191754" y="1444626"/>
            <a:ext cx="5387630" cy="3941763"/>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lstStyle/>
          <a:p>
            <a:pPr>
              <a:spcBef>
                <a:spcPct val="0"/>
              </a:spcBef>
            </a:pPr>
            <a:r>
              <a:rPr lang="en-GB" altLang="en-US" sz="3200" i="1" smtClean="0">
                <a:ea typeface="ＭＳ Ｐゴシック" pitchFamily="34" charset="-128"/>
              </a:rPr>
              <a:t>A child will repeat a behaviour if it is being rewarded. </a:t>
            </a:r>
          </a:p>
          <a:p>
            <a:pPr>
              <a:spcBef>
                <a:spcPct val="0"/>
              </a:spcBef>
            </a:pPr>
            <a:r>
              <a:rPr lang="en-GB" altLang="en-US" sz="3200" i="1" smtClean="0">
                <a:ea typeface="ＭＳ Ｐゴシック" pitchFamily="34" charset="-128"/>
              </a:rPr>
              <a:t>A child will be less likely to repeat a behaviour if sanctions are issued. </a:t>
            </a:r>
            <a:r>
              <a:rPr lang="en-GB" altLang="en-US" sz="800" i="1" smtClean="0">
                <a:ea typeface="ＭＳ Ｐゴシック" pitchFamily="34" charset="-128"/>
              </a:rPr>
              <a:t>(Welsh Government, 2012)</a:t>
            </a:r>
            <a:endParaRPr lang="en-GB" altLang="en-US" sz="3200" i="1" smtClean="0">
              <a:ea typeface="ＭＳ Ｐゴシック" pitchFamily="34" charset="-128"/>
            </a:endParaRPr>
          </a:p>
          <a:p>
            <a:pPr>
              <a:spcBef>
                <a:spcPct val="0"/>
              </a:spcBef>
            </a:pPr>
            <a:endParaRPr lang="en-GB" altLang="en-US" sz="3200" i="1" smtClean="0">
              <a:ea typeface="ＭＳ Ｐゴシック" pitchFamily="34" charset="-128"/>
            </a:endParaRPr>
          </a:p>
        </p:txBody>
      </p:sp>
      <p:pic>
        <p:nvPicPr>
          <p:cNvPr id="17415" name="Picture 3" descr="C:\Users\Dave\AppData\Local\Microsoft\Windows\Temporary Internet Files\Content.IE5\Q54IWVZT\children[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74132" y="5616712"/>
            <a:ext cx="3953955" cy="1092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 Placeholder 3"/>
          <p:cNvSpPr txBox="1">
            <a:spLocks/>
          </p:cNvSpPr>
          <p:nvPr/>
        </p:nvSpPr>
        <p:spPr>
          <a:xfrm>
            <a:off x="189756" y="4616785"/>
            <a:ext cx="5387630" cy="762000"/>
          </a:xfrm>
          <a:prstGeom prst="rect">
            <a:avLst/>
          </a:prstGeom>
          <a:ln>
            <a:headEnd/>
            <a:tailEnd/>
          </a:ln>
        </p:spPr>
        <p:txBody>
          <a:bodyPr vert="horz" lIns="121899" tIns="60949" rIns="121899" bIns="60949" rtlCol="0" anchor="b">
            <a:noAutofit/>
          </a:bodyPr>
          <a:lstStyle>
            <a:lvl1pPr marL="0" indent="0" algn="l" defTabSz="1218987" rtl="0" eaLnBrk="1" latinLnBrk="0" hangingPunct="1">
              <a:lnSpc>
                <a:spcPct val="95000"/>
              </a:lnSpc>
              <a:spcBef>
                <a:spcPts val="0"/>
              </a:spcBef>
              <a:buSzPct val="100000"/>
              <a:buFont typeface="Arial" pitchFamily="34" charset="0"/>
              <a:buNone/>
              <a:defRPr sz="2400" b="1" kern="1200">
                <a:solidFill>
                  <a:schemeClr val="tx1"/>
                </a:solidFill>
                <a:latin typeface="+mn-lt"/>
                <a:ea typeface="+mn-ea"/>
                <a:cs typeface="+mn-cs"/>
              </a:defRPr>
            </a:lvl1pPr>
            <a:lvl2pPr marL="609493" indent="0" algn="l" defTabSz="1218987" rtl="0" eaLnBrk="1" latinLnBrk="0" hangingPunct="1">
              <a:lnSpc>
                <a:spcPct val="95000"/>
              </a:lnSpc>
              <a:spcBef>
                <a:spcPts val="1066"/>
              </a:spcBef>
              <a:buSzPct val="100000"/>
              <a:buFont typeface="Century Gothic" pitchFamily="34" charset="0"/>
              <a:buNone/>
              <a:defRPr sz="2700" b="1" kern="1200">
                <a:solidFill>
                  <a:schemeClr val="tx1"/>
                </a:solidFill>
                <a:latin typeface="+mn-lt"/>
                <a:ea typeface="+mn-ea"/>
                <a:cs typeface="+mn-cs"/>
              </a:defRPr>
            </a:lvl2pPr>
            <a:lvl3pPr marL="1218987" indent="0" algn="l" defTabSz="1218987" rtl="0" eaLnBrk="1" latinLnBrk="0" hangingPunct="1">
              <a:lnSpc>
                <a:spcPct val="95000"/>
              </a:lnSpc>
              <a:spcBef>
                <a:spcPts val="1066"/>
              </a:spcBef>
              <a:buSzPct val="100000"/>
              <a:buFont typeface="Century Gothic" pitchFamily="34" charset="0"/>
              <a:buNone/>
              <a:defRPr sz="2400" b="1" kern="1200">
                <a:solidFill>
                  <a:schemeClr val="tx1"/>
                </a:solidFill>
                <a:latin typeface="+mn-lt"/>
                <a:ea typeface="+mn-ea"/>
                <a:cs typeface="+mn-cs"/>
              </a:defRPr>
            </a:lvl3pPr>
            <a:lvl4pPr marL="1828480" indent="0" algn="l" defTabSz="1218987" rtl="0" eaLnBrk="1" latinLnBrk="0" hangingPunct="1">
              <a:lnSpc>
                <a:spcPct val="95000"/>
              </a:lnSpc>
              <a:spcBef>
                <a:spcPts val="1066"/>
              </a:spcBef>
              <a:buSzPct val="100000"/>
              <a:buFont typeface="Century Gothic" pitchFamily="34" charset="0"/>
              <a:buNone/>
              <a:defRPr sz="2100" b="1" kern="1200">
                <a:solidFill>
                  <a:schemeClr val="tx1"/>
                </a:solidFill>
                <a:latin typeface="+mn-lt"/>
                <a:ea typeface="+mn-ea"/>
                <a:cs typeface="+mn-cs"/>
              </a:defRPr>
            </a:lvl4pPr>
            <a:lvl5pPr marL="2437973" indent="0" algn="l" defTabSz="1218987" rtl="0" eaLnBrk="1" latinLnBrk="0" hangingPunct="1">
              <a:lnSpc>
                <a:spcPct val="95000"/>
              </a:lnSpc>
              <a:spcBef>
                <a:spcPts val="1066"/>
              </a:spcBef>
              <a:buSzPct val="100000"/>
              <a:buFont typeface="Century Gothic" pitchFamily="34" charset="0"/>
              <a:buNone/>
              <a:defRPr sz="2100" b="1" kern="1200">
                <a:solidFill>
                  <a:schemeClr val="tx1"/>
                </a:solidFill>
                <a:latin typeface="+mn-lt"/>
                <a:ea typeface="+mn-ea"/>
                <a:cs typeface="+mn-cs"/>
              </a:defRPr>
            </a:lvl5pPr>
            <a:lvl6pPr marL="3047467" indent="0" algn="l" defTabSz="1218987" rtl="0" eaLnBrk="1" latinLnBrk="0" hangingPunct="1">
              <a:lnSpc>
                <a:spcPct val="95000"/>
              </a:lnSpc>
              <a:spcBef>
                <a:spcPts val="1066"/>
              </a:spcBef>
              <a:buSzPct val="90000"/>
              <a:buFont typeface="Century Gothic" pitchFamily="34" charset="0"/>
              <a:buNone/>
              <a:defRPr sz="2100" b="1" kern="1200">
                <a:solidFill>
                  <a:schemeClr val="tx1"/>
                </a:solidFill>
                <a:latin typeface="+mn-lt"/>
                <a:ea typeface="+mn-ea"/>
                <a:cs typeface="+mn-cs"/>
              </a:defRPr>
            </a:lvl6pPr>
            <a:lvl7pPr marL="3656960" indent="0" algn="l" defTabSz="1218987" rtl="0" eaLnBrk="1" latinLnBrk="0" hangingPunct="1">
              <a:lnSpc>
                <a:spcPct val="95000"/>
              </a:lnSpc>
              <a:spcBef>
                <a:spcPts val="1066"/>
              </a:spcBef>
              <a:buSzPct val="90000"/>
              <a:buFont typeface="Century Gothic" pitchFamily="34" charset="0"/>
              <a:buNone/>
              <a:defRPr sz="2100" b="1" kern="1200">
                <a:solidFill>
                  <a:schemeClr val="tx1"/>
                </a:solidFill>
                <a:latin typeface="+mn-lt"/>
                <a:ea typeface="+mn-ea"/>
                <a:cs typeface="+mn-cs"/>
              </a:defRPr>
            </a:lvl7pPr>
            <a:lvl8pPr marL="4266453" indent="0" algn="l" defTabSz="1218987" rtl="0" eaLnBrk="1" latinLnBrk="0" hangingPunct="1">
              <a:lnSpc>
                <a:spcPct val="95000"/>
              </a:lnSpc>
              <a:spcBef>
                <a:spcPts val="1066"/>
              </a:spcBef>
              <a:buSzPct val="90000"/>
              <a:buFont typeface="Century Gothic" pitchFamily="34" charset="0"/>
              <a:buNone/>
              <a:defRPr sz="2100" b="1" kern="1200">
                <a:solidFill>
                  <a:schemeClr val="tx1"/>
                </a:solidFill>
                <a:latin typeface="+mn-lt"/>
                <a:ea typeface="+mn-ea"/>
                <a:cs typeface="+mn-cs"/>
              </a:defRPr>
            </a:lvl8pPr>
            <a:lvl9pPr marL="4875947" indent="0" algn="l" defTabSz="1218987" rtl="0" eaLnBrk="1" latinLnBrk="0" hangingPunct="1">
              <a:lnSpc>
                <a:spcPct val="95000"/>
              </a:lnSpc>
              <a:spcBef>
                <a:spcPts val="1066"/>
              </a:spcBef>
              <a:buSzPct val="90000"/>
              <a:buFont typeface="Century Gothic" pitchFamily="34" charset="0"/>
              <a:buNone/>
              <a:defRPr sz="2100" b="1" kern="1200">
                <a:solidFill>
                  <a:schemeClr val="tx1"/>
                </a:solidFill>
                <a:latin typeface="+mn-lt"/>
                <a:ea typeface="+mn-ea"/>
                <a:cs typeface="+mn-cs"/>
              </a:defRPr>
            </a:lvl9pPr>
          </a:lstStyle>
          <a:p>
            <a:r>
              <a:rPr lang="en-GB" altLang="en-US" dirty="0" smtClean="0">
                <a:solidFill>
                  <a:srgbClr val="FF0000"/>
                </a:solidFill>
                <a:ea typeface="ＭＳ Ｐゴシック" pitchFamily="34" charset="-128"/>
              </a:rPr>
              <a:t>Pa </a:t>
            </a:r>
            <a:r>
              <a:rPr lang="en-GB" altLang="en-US" dirty="0" err="1" smtClean="0">
                <a:solidFill>
                  <a:srgbClr val="FF0000"/>
                </a:solidFill>
                <a:ea typeface="ＭＳ Ｐゴシック" pitchFamily="34" charset="-128"/>
              </a:rPr>
              <a:t>ddamcaniaethwyr</a:t>
            </a:r>
            <a:r>
              <a:rPr lang="en-GB" altLang="en-US" dirty="0" smtClean="0">
                <a:solidFill>
                  <a:srgbClr val="FF0000"/>
                </a:solidFill>
                <a:ea typeface="ＭＳ Ｐゴシック" pitchFamily="34" charset="-128"/>
              </a:rPr>
              <a:t> </a:t>
            </a:r>
            <a:r>
              <a:rPr lang="en-GB" altLang="en-US" dirty="0" err="1" smtClean="0">
                <a:solidFill>
                  <a:srgbClr val="FF0000"/>
                </a:solidFill>
                <a:ea typeface="ＭＳ Ｐゴシック" pitchFamily="34" charset="-128"/>
              </a:rPr>
              <a:t>byddai’n</a:t>
            </a:r>
            <a:r>
              <a:rPr lang="en-GB" altLang="en-US" dirty="0" smtClean="0">
                <a:solidFill>
                  <a:srgbClr val="FF0000"/>
                </a:solidFill>
                <a:ea typeface="ＭＳ Ｐゴシック" pitchFamily="34" charset="-128"/>
              </a:rPr>
              <a:t> </a:t>
            </a:r>
            <a:r>
              <a:rPr lang="en-GB" altLang="en-US" dirty="0" err="1" smtClean="0">
                <a:solidFill>
                  <a:srgbClr val="FF0000"/>
                </a:solidFill>
                <a:ea typeface="ＭＳ Ｐゴシック" pitchFamily="34" charset="-128"/>
              </a:rPr>
              <a:t>cytuno</a:t>
            </a:r>
            <a:r>
              <a:rPr lang="en-GB" altLang="en-US" dirty="0" smtClean="0">
                <a:solidFill>
                  <a:srgbClr val="FF0000"/>
                </a:solidFill>
                <a:ea typeface="ＭＳ Ｐゴシック" pitchFamily="34" charset="-128"/>
              </a:rPr>
              <a:t> </a:t>
            </a:r>
            <a:r>
              <a:rPr lang="en-GB" altLang="en-US" dirty="0" err="1" smtClean="0">
                <a:solidFill>
                  <a:srgbClr val="FF0000"/>
                </a:solidFill>
                <a:ea typeface="ＭＳ Ｐゴシック" pitchFamily="34" charset="-128"/>
              </a:rPr>
              <a:t>gyda’r</a:t>
            </a:r>
            <a:r>
              <a:rPr lang="en-GB" altLang="en-US" dirty="0" smtClean="0">
                <a:solidFill>
                  <a:srgbClr val="FF0000"/>
                </a:solidFill>
                <a:ea typeface="ＭＳ Ｐゴシック" pitchFamily="34" charset="-128"/>
              </a:rPr>
              <a:t> </a:t>
            </a:r>
            <a:r>
              <a:rPr lang="en-GB" altLang="en-US" dirty="0" err="1" smtClean="0">
                <a:solidFill>
                  <a:srgbClr val="FF0000"/>
                </a:solidFill>
                <a:ea typeface="ＭＳ Ｐゴシック" pitchFamily="34" charset="-128"/>
              </a:rPr>
              <a:t>gosodiad</a:t>
            </a:r>
            <a:r>
              <a:rPr lang="en-GB" altLang="en-US" dirty="0" smtClean="0">
                <a:solidFill>
                  <a:srgbClr val="FF0000"/>
                </a:solidFill>
                <a:ea typeface="ＭＳ Ｐゴシック" pitchFamily="34" charset="-128"/>
              </a:rPr>
              <a:t> </a:t>
            </a:r>
            <a:r>
              <a:rPr lang="en-GB" altLang="en-US" dirty="0" err="1" smtClean="0">
                <a:solidFill>
                  <a:srgbClr val="FF0000"/>
                </a:solidFill>
                <a:ea typeface="ＭＳ Ｐゴシック" pitchFamily="34" charset="-128"/>
              </a:rPr>
              <a:t>hyn</a:t>
            </a:r>
            <a:r>
              <a:rPr lang="en-GB" altLang="en-US" dirty="0" smtClean="0">
                <a:solidFill>
                  <a:srgbClr val="FF0000"/>
                </a:solidFill>
                <a:ea typeface="ＭＳ Ｐゴシック" pitchFamily="34" charset="-128"/>
              </a:rPr>
              <a:t>?</a:t>
            </a:r>
            <a:endParaRPr lang="en-US" altLang="en-US" dirty="0" smtClean="0">
              <a:solidFill>
                <a:srgbClr val="FF0000"/>
              </a:solidFill>
              <a:ea typeface="ＭＳ Ｐゴシック" pitchFamily="34" charset="-128"/>
            </a:endParaRPr>
          </a:p>
        </p:txBody>
      </p:sp>
    </p:spTree>
    <p:extLst>
      <p:ext uri="{BB962C8B-B14F-4D97-AF65-F5344CB8AC3E}">
        <p14:creationId xmlns:p14="http://schemas.microsoft.com/office/powerpoint/2010/main" val="14972753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756" y="76200"/>
            <a:ext cx="11809312" cy="1397000"/>
          </a:xfrm>
        </p:spPr>
        <p:txBody>
          <a:bodyPr>
            <a:normAutofit fontScale="90000"/>
          </a:bodyPr>
          <a:lstStyle/>
          <a:p>
            <a:pPr algn="r">
              <a:defRPr/>
            </a:pPr>
            <a:r>
              <a:rPr lang="en-GB" dirty="0" err="1" smtClean="0"/>
              <a:t>Damcaniaeth</a:t>
            </a:r>
            <a:r>
              <a:rPr lang="en-GB" dirty="0" smtClean="0"/>
              <a:t> </a:t>
            </a:r>
            <a:r>
              <a:rPr lang="en-GB" dirty="0" err="1"/>
              <a:t>Y</a:t>
            </a:r>
            <a:r>
              <a:rPr lang="en-GB" dirty="0" err="1" smtClean="0"/>
              <a:t>mddygiad</a:t>
            </a:r>
            <a:r>
              <a:rPr lang="en-GB" dirty="0" smtClean="0"/>
              <a:t>            Behaviour </a:t>
            </a:r>
            <a:br>
              <a:rPr lang="en-GB" dirty="0" smtClean="0"/>
            </a:br>
            <a:r>
              <a:rPr lang="en-GB" dirty="0" smtClean="0"/>
              <a:t>Theory</a:t>
            </a:r>
            <a:endParaRPr lang="en-GB" dirty="0"/>
          </a:p>
        </p:txBody>
      </p:sp>
      <p:sp>
        <p:nvSpPr>
          <p:cNvPr id="18437" name="Content Placeholder 4"/>
          <p:cNvSpPr>
            <a:spLocks noGrp="1"/>
          </p:cNvSpPr>
          <p:nvPr>
            <p:ph sz="quarter" idx="2"/>
          </p:nvPr>
        </p:nvSpPr>
        <p:spPr>
          <a:xfrm>
            <a:off x="609441" y="1444626"/>
            <a:ext cx="5385514" cy="3941763"/>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noAutofit/>
          </a:bodyPr>
          <a:lstStyle/>
          <a:p>
            <a:r>
              <a:rPr lang="en-US" altLang="en-US" sz="2800" dirty="0" err="1" smtClean="0">
                <a:ea typeface="ＭＳ Ｐゴシック" pitchFamily="34" charset="-128"/>
              </a:rPr>
              <a:t>Os</a:t>
            </a:r>
            <a:r>
              <a:rPr lang="en-US" altLang="en-US" sz="2800" dirty="0" smtClean="0">
                <a:ea typeface="ＭＳ Ｐゴシック" pitchFamily="34" charset="-128"/>
              </a:rPr>
              <a:t> </a:t>
            </a:r>
            <a:r>
              <a:rPr lang="en-US" altLang="en-US" sz="2800" dirty="0" err="1" smtClean="0">
                <a:ea typeface="ＭＳ Ｐゴシック" pitchFamily="34" charset="-128"/>
              </a:rPr>
              <a:t>nad</a:t>
            </a:r>
            <a:r>
              <a:rPr lang="en-US" altLang="en-US" sz="2800" dirty="0" smtClean="0">
                <a:ea typeface="ＭＳ Ｐゴシック" pitchFamily="34" charset="-128"/>
              </a:rPr>
              <a:t> </a:t>
            </a:r>
            <a:r>
              <a:rPr lang="en-US" altLang="en-US" sz="2800" dirty="0" err="1" smtClean="0">
                <a:ea typeface="ＭＳ Ｐゴシック" pitchFamily="34" charset="-128"/>
              </a:rPr>
              <a:t>oes</a:t>
            </a:r>
            <a:r>
              <a:rPr lang="en-US" altLang="en-US" sz="2800" dirty="0" smtClean="0">
                <a:ea typeface="ＭＳ Ｐゴシック" pitchFamily="34" charset="-128"/>
              </a:rPr>
              <a:t> </a:t>
            </a:r>
            <a:r>
              <a:rPr lang="en-US" altLang="en-US" sz="2800" dirty="0" err="1" smtClean="0">
                <a:ea typeface="ＭＳ Ｐゴシック" pitchFamily="34" charset="-128"/>
              </a:rPr>
              <a:t>cysondeb</a:t>
            </a:r>
            <a:r>
              <a:rPr lang="en-US" altLang="en-US" sz="2800" dirty="0" smtClean="0">
                <a:ea typeface="ＭＳ Ｐゴシック" pitchFamily="34" charset="-128"/>
              </a:rPr>
              <a:t> </a:t>
            </a:r>
            <a:r>
              <a:rPr lang="en-US" altLang="en-US" sz="2800" dirty="0" err="1" smtClean="0">
                <a:ea typeface="ＭＳ Ｐゴシック" pitchFamily="34" charset="-128"/>
              </a:rPr>
              <a:t>gyda</a:t>
            </a:r>
            <a:r>
              <a:rPr lang="en-US" altLang="en-US" sz="2800" dirty="0" smtClean="0">
                <a:ea typeface="ＭＳ Ｐゴシック" pitchFamily="34" charset="-128"/>
              </a:rPr>
              <a:t> </a:t>
            </a:r>
            <a:r>
              <a:rPr lang="en-US" altLang="en-US" sz="2800" dirty="0" err="1" smtClean="0">
                <a:ea typeface="ＭＳ Ｐゴシック" pitchFamily="34" charset="-128"/>
              </a:rPr>
              <a:t>gwobrau</a:t>
            </a:r>
            <a:r>
              <a:rPr lang="en-US" altLang="en-US" sz="2800" dirty="0" smtClean="0">
                <a:ea typeface="ＭＳ Ｐゴシック" pitchFamily="34" charset="-128"/>
              </a:rPr>
              <a:t> a </a:t>
            </a:r>
            <a:r>
              <a:rPr lang="en-US" altLang="en-US" sz="2800" dirty="0" err="1" smtClean="0">
                <a:ea typeface="ＭＳ Ｐゴシック" pitchFamily="34" charset="-128"/>
              </a:rPr>
              <a:t>chosbau</a:t>
            </a:r>
            <a:r>
              <a:rPr lang="en-US" altLang="en-US" sz="2800" dirty="0" smtClean="0">
                <a:ea typeface="ＭＳ Ｐゴシック" pitchFamily="34" charset="-128"/>
              </a:rPr>
              <a:t> </a:t>
            </a:r>
            <a:r>
              <a:rPr lang="en-US" altLang="en-US" sz="2800" dirty="0" err="1" smtClean="0">
                <a:ea typeface="ＭＳ Ｐゴシック" pitchFamily="34" charset="-128"/>
              </a:rPr>
              <a:t>fe</a:t>
            </a:r>
            <a:r>
              <a:rPr lang="en-US" altLang="en-US" sz="2800" dirty="0" smtClean="0">
                <a:ea typeface="ＭＳ Ｐゴシック" pitchFamily="34" charset="-128"/>
              </a:rPr>
              <a:t> </a:t>
            </a:r>
            <a:r>
              <a:rPr lang="en-US" altLang="en-US" sz="2800" dirty="0" err="1" smtClean="0">
                <a:ea typeface="ＭＳ Ｐゴシック" pitchFamily="34" charset="-128"/>
              </a:rPr>
              <a:t>fydd</a:t>
            </a:r>
            <a:r>
              <a:rPr lang="en-US" altLang="en-US" sz="2800" dirty="0" smtClean="0">
                <a:ea typeface="ＭＳ Ｐゴシック" pitchFamily="34" charset="-128"/>
              </a:rPr>
              <a:t> </a:t>
            </a:r>
            <a:r>
              <a:rPr lang="en-US" altLang="en-US" sz="2800" dirty="0" err="1" smtClean="0">
                <a:ea typeface="ＭＳ Ｐゴシック" pitchFamily="34" charset="-128"/>
              </a:rPr>
              <a:t>plentyn</a:t>
            </a:r>
            <a:r>
              <a:rPr lang="en-US" altLang="en-US" sz="2800" dirty="0" smtClean="0">
                <a:ea typeface="ＭＳ Ｐゴシック" pitchFamily="34" charset="-128"/>
              </a:rPr>
              <a:t> </a:t>
            </a:r>
            <a:r>
              <a:rPr lang="en-US" altLang="en-US" sz="2800" dirty="0" err="1" smtClean="0">
                <a:ea typeface="ＭＳ Ｐゴシック" pitchFamily="34" charset="-128"/>
              </a:rPr>
              <a:t>yn</a:t>
            </a:r>
            <a:r>
              <a:rPr lang="en-US" altLang="en-US" sz="2800" dirty="0" smtClean="0">
                <a:ea typeface="ＭＳ Ｐゴシック" pitchFamily="34" charset="-128"/>
              </a:rPr>
              <a:t> </a:t>
            </a:r>
            <a:r>
              <a:rPr lang="en-US" altLang="en-US" sz="2800" dirty="0" err="1" smtClean="0">
                <a:ea typeface="ＭＳ Ｐゴシック" pitchFamily="34" charset="-128"/>
              </a:rPr>
              <a:t>debygol</a:t>
            </a:r>
            <a:r>
              <a:rPr lang="en-US" altLang="en-US" sz="2800" dirty="0" smtClean="0">
                <a:ea typeface="ＭＳ Ｐゴシック" pitchFamily="34" charset="-128"/>
              </a:rPr>
              <a:t> o </a:t>
            </a:r>
            <a:r>
              <a:rPr lang="en-US" altLang="en-US" sz="2800" dirty="0" err="1" smtClean="0">
                <a:ea typeface="ＭＳ Ｐゴシック" pitchFamily="34" charset="-128"/>
              </a:rPr>
              <a:t>barhau</a:t>
            </a:r>
            <a:r>
              <a:rPr lang="en-US" altLang="en-US" sz="2800" dirty="0" smtClean="0">
                <a:ea typeface="ＭＳ Ｐゴシック" pitchFamily="34" charset="-128"/>
              </a:rPr>
              <a:t> </a:t>
            </a:r>
            <a:r>
              <a:rPr lang="en-US" altLang="en-US" sz="2800" dirty="0" err="1" smtClean="0">
                <a:ea typeface="ＭＳ Ｐゴシック" pitchFamily="34" charset="-128"/>
              </a:rPr>
              <a:t>i</a:t>
            </a:r>
            <a:r>
              <a:rPr lang="en-US" altLang="en-US" sz="2800" dirty="0" smtClean="0">
                <a:ea typeface="ＭＳ Ｐゴシック" pitchFamily="34" charset="-128"/>
              </a:rPr>
              <a:t> </a:t>
            </a:r>
            <a:r>
              <a:rPr lang="en-US" altLang="en-US" sz="2800" dirty="0" err="1" smtClean="0">
                <a:ea typeface="ＭＳ Ｐゴシック" pitchFamily="34" charset="-128"/>
              </a:rPr>
              <a:t>arddangos</a:t>
            </a:r>
            <a:r>
              <a:rPr lang="en-US" altLang="en-US" sz="2800" dirty="0" smtClean="0">
                <a:ea typeface="ＭＳ Ｐゴシック" pitchFamily="34" charset="-128"/>
              </a:rPr>
              <a:t> </a:t>
            </a:r>
            <a:r>
              <a:rPr lang="en-US" altLang="en-US" sz="2800" dirty="0" err="1" smtClean="0">
                <a:ea typeface="ＭＳ Ｐゴシック" pitchFamily="34" charset="-128"/>
              </a:rPr>
              <a:t>yr</a:t>
            </a:r>
            <a:r>
              <a:rPr lang="en-US" altLang="en-US" sz="2800" dirty="0" smtClean="0">
                <a:ea typeface="ＭＳ Ｐゴシック" pitchFamily="34" charset="-128"/>
              </a:rPr>
              <a:t> </a:t>
            </a:r>
            <a:r>
              <a:rPr lang="en-US" altLang="en-US" sz="2800" dirty="0" err="1" smtClean="0">
                <a:ea typeface="ＭＳ Ｐゴシック" pitchFamily="34" charset="-128"/>
              </a:rPr>
              <a:t>ymddygiad</a:t>
            </a:r>
            <a:r>
              <a:rPr lang="en-US" altLang="en-US" sz="2800" dirty="0" smtClean="0">
                <a:ea typeface="ＭＳ Ｐゴシック" pitchFamily="34" charset="-128"/>
              </a:rPr>
              <a:t> </a:t>
            </a:r>
            <a:r>
              <a:rPr lang="en-US" altLang="en-US" sz="2800" dirty="0" err="1" smtClean="0">
                <a:ea typeface="ＭＳ Ｐゴシック" pitchFamily="34" charset="-128"/>
              </a:rPr>
              <a:t>anaddas</a:t>
            </a:r>
            <a:endParaRPr lang="en-US" altLang="en-US" sz="2800" dirty="0" smtClean="0">
              <a:ea typeface="ＭＳ Ｐゴシック" pitchFamily="34" charset="-128"/>
            </a:endParaRPr>
          </a:p>
          <a:p>
            <a:r>
              <a:rPr lang="en-US" altLang="en-US" sz="2800" dirty="0" smtClean="0">
                <a:ea typeface="ＭＳ Ｐゴシック" pitchFamily="34" charset="-128"/>
              </a:rPr>
              <a:t>Y </a:t>
            </a:r>
            <a:r>
              <a:rPr lang="en-US" altLang="en-US" sz="2800" dirty="0" err="1" smtClean="0">
                <a:ea typeface="ＭＳ Ｐゴシック" pitchFamily="34" charset="-128"/>
              </a:rPr>
              <a:t>mwyaf</a:t>
            </a:r>
            <a:r>
              <a:rPr lang="en-US" altLang="en-US" sz="2800" dirty="0" smtClean="0">
                <a:ea typeface="ＭＳ Ｐゴシック" pitchFamily="34" charset="-128"/>
              </a:rPr>
              <a:t> o </a:t>
            </a:r>
            <a:r>
              <a:rPr lang="en-US" altLang="en-US" sz="2800" dirty="0" err="1" smtClean="0">
                <a:ea typeface="ＭＳ Ｐゴシック" pitchFamily="34" charset="-128"/>
              </a:rPr>
              <a:t>sylw</a:t>
            </a:r>
            <a:r>
              <a:rPr lang="en-US" altLang="en-US" sz="2800" dirty="0" smtClean="0">
                <a:ea typeface="ＭＳ Ｐゴシック" pitchFamily="34" charset="-128"/>
              </a:rPr>
              <a:t> y </a:t>
            </a:r>
            <a:r>
              <a:rPr lang="en-US" altLang="en-US" sz="2800" dirty="0" err="1" smtClean="0">
                <a:ea typeface="ＭＳ Ｐゴシック" pitchFamily="34" charset="-128"/>
              </a:rPr>
              <a:t>gaiff</a:t>
            </a:r>
            <a:r>
              <a:rPr lang="en-US" altLang="en-US" sz="2800" dirty="0" smtClean="0">
                <a:ea typeface="ＭＳ Ｐゴシック" pitchFamily="34" charset="-128"/>
              </a:rPr>
              <a:t> y </a:t>
            </a:r>
            <a:r>
              <a:rPr lang="en-US" altLang="en-US" sz="2800" dirty="0" err="1" smtClean="0">
                <a:ea typeface="ＭＳ Ｐゴシック" pitchFamily="34" charset="-128"/>
              </a:rPr>
              <a:t>plentyn</a:t>
            </a:r>
            <a:r>
              <a:rPr lang="en-US" altLang="en-US" sz="2800" dirty="0" smtClean="0">
                <a:ea typeface="ＭＳ Ｐゴシック" pitchFamily="34" charset="-128"/>
              </a:rPr>
              <a:t> am </a:t>
            </a:r>
            <a:r>
              <a:rPr lang="en-US" altLang="en-US" sz="2800" dirty="0" err="1" smtClean="0">
                <a:ea typeface="ＭＳ Ｐゴシック" pitchFamily="34" charset="-128"/>
              </a:rPr>
              <a:t>yr</a:t>
            </a:r>
            <a:r>
              <a:rPr lang="en-US" altLang="en-US" sz="2800" dirty="0" smtClean="0">
                <a:ea typeface="ＭＳ Ｐゴシック" pitchFamily="34" charset="-128"/>
              </a:rPr>
              <a:t> </a:t>
            </a:r>
            <a:r>
              <a:rPr lang="en-US" altLang="en-US" sz="2800" dirty="0" err="1" smtClean="0">
                <a:ea typeface="ＭＳ Ｐゴシック" pitchFamily="34" charset="-128"/>
              </a:rPr>
              <a:t>ymddygiad</a:t>
            </a:r>
            <a:r>
              <a:rPr lang="en-US" altLang="en-US" sz="2800" dirty="0" smtClean="0">
                <a:ea typeface="ＭＳ Ｐゴシック" pitchFamily="34" charset="-128"/>
              </a:rPr>
              <a:t>, y </a:t>
            </a:r>
            <a:r>
              <a:rPr lang="en-US" altLang="en-US" sz="2800" dirty="0" err="1" smtClean="0">
                <a:ea typeface="ＭＳ Ｐゴシック" pitchFamily="34" charset="-128"/>
              </a:rPr>
              <a:t>mwyaf</a:t>
            </a:r>
            <a:r>
              <a:rPr lang="en-US" altLang="en-US" sz="2800" dirty="0" smtClean="0">
                <a:ea typeface="ＭＳ Ｐゴシック" pitchFamily="34" charset="-128"/>
              </a:rPr>
              <a:t> </a:t>
            </a:r>
            <a:r>
              <a:rPr lang="en-US" altLang="en-US" sz="2800" dirty="0" err="1" smtClean="0">
                <a:ea typeface="ＭＳ Ｐゴシック" pitchFamily="34" charset="-128"/>
              </a:rPr>
              <a:t>tebygol</a:t>
            </a:r>
            <a:r>
              <a:rPr lang="en-US" altLang="en-US" sz="2800" dirty="0" smtClean="0">
                <a:ea typeface="ＭＳ Ｐゴシック" pitchFamily="34" charset="-128"/>
              </a:rPr>
              <a:t> </a:t>
            </a:r>
            <a:r>
              <a:rPr lang="en-US" altLang="en-US" sz="2800" dirty="0" err="1" smtClean="0">
                <a:ea typeface="ＭＳ Ｐゴシック" pitchFamily="34" charset="-128"/>
              </a:rPr>
              <a:t>bydd</a:t>
            </a:r>
            <a:r>
              <a:rPr lang="en-US" altLang="en-US" sz="2800" dirty="0" smtClean="0">
                <a:ea typeface="ＭＳ Ｐゴシック" pitchFamily="34" charset="-128"/>
              </a:rPr>
              <a:t> </a:t>
            </a:r>
            <a:r>
              <a:rPr lang="en-US" altLang="en-US" sz="2800" dirty="0" err="1" smtClean="0">
                <a:ea typeface="ＭＳ Ｐゴシック" pitchFamily="34" charset="-128"/>
              </a:rPr>
              <a:t>yr</a:t>
            </a:r>
            <a:r>
              <a:rPr lang="en-US" altLang="en-US" sz="2800" dirty="0" smtClean="0">
                <a:ea typeface="ＭＳ Ｐゴシック" pitchFamily="34" charset="-128"/>
              </a:rPr>
              <a:t> </a:t>
            </a:r>
            <a:r>
              <a:rPr lang="en-US" altLang="en-US" sz="2800" dirty="0" err="1" smtClean="0">
                <a:ea typeface="ＭＳ Ｐゴシック" pitchFamily="34" charset="-128"/>
              </a:rPr>
              <a:t>ymddygiad</a:t>
            </a:r>
            <a:r>
              <a:rPr lang="en-US" altLang="en-US" sz="2800" dirty="0" smtClean="0">
                <a:ea typeface="ＭＳ Ｐゴシック" pitchFamily="34" charset="-128"/>
              </a:rPr>
              <a:t> </a:t>
            </a:r>
            <a:r>
              <a:rPr lang="en-US" altLang="en-US" sz="2800" dirty="0" err="1" smtClean="0">
                <a:ea typeface="ＭＳ Ｐゴシック" pitchFamily="34" charset="-128"/>
              </a:rPr>
              <a:t>yn</a:t>
            </a:r>
            <a:r>
              <a:rPr lang="en-US" altLang="en-US" sz="2800" dirty="0" smtClean="0">
                <a:ea typeface="ＭＳ Ｐゴシック" pitchFamily="34" charset="-128"/>
              </a:rPr>
              <a:t> </a:t>
            </a:r>
            <a:r>
              <a:rPr lang="en-US" altLang="en-US" sz="2800" dirty="0" err="1" smtClean="0">
                <a:ea typeface="ＭＳ Ｐゴシック" pitchFamily="34" charset="-128"/>
              </a:rPr>
              <a:t>cael</a:t>
            </a:r>
            <a:r>
              <a:rPr lang="en-US" altLang="en-US" sz="2800" dirty="0" smtClean="0">
                <a:ea typeface="ＭＳ Ｐゴシック" pitchFamily="34" charset="-128"/>
              </a:rPr>
              <a:t> </a:t>
            </a:r>
            <a:r>
              <a:rPr lang="en-US" altLang="en-US" sz="2800" dirty="0" err="1" smtClean="0">
                <a:ea typeface="ＭＳ Ｐゴシック" pitchFamily="34" charset="-128"/>
              </a:rPr>
              <a:t>ei</a:t>
            </a:r>
            <a:r>
              <a:rPr lang="en-US" altLang="en-US" sz="2800" dirty="0" smtClean="0">
                <a:ea typeface="ＭＳ Ｐゴシック" pitchFamily="34" charset="-128"/>
              </a:rPr>
              <a:t> </a:t>
            </a:r>
            <a:r>
              <a:rPr lang="en-US" altLang="en-US" sz="2800" dirty="0" err="1" smtClean="0">
                <a:ea typeface="ＭＳ Ｐゴシック" pitchFamily="34" charset="-128"/>
              </a:rPr>
              <a:t>ailadrodd</a:t>
            </a:r>
            <a:endParaRPr lang="en-US" altLang="en-US" sz="2800" dirty="0" smtClean="0">
              <a:ea typeface="ＭＳ Ｐゴシック" pitchFamily="34" charset="-128"/>
            </a:endParaRPr>
          </a:p>
        </p:txBody>
      </p:sp>
      <p:sp>
        <p:nvSpPr>
          <p:cNvPr id="18438" name="Content Placeholder 5"/>
          <p:cNvSpPr>
            <a:spLocks noGrp="1"/>
          </p:cNvSpPr>
          <p:nvPr>
            <p:ph sz="quarter" idx="4"/>
          </p:nvPr>
        </p:nvSpPr>
        <p:spPr>
          <a:xfrm>
            <a:off x="6191754" y="1444626"/>
            <a:ext cx="5387630" cy="3941763"/>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normAutofit lnSpcReduction="10000"/>
          </a:bodyPr>
          <a:lstStyle/>
          <a:p>
            <a:pPr algn="r">
              <a:spcBef>
                <a:spcPct val="0"/>
              </a:spcBef>
            </a:pPr>
            <a:r>
              <a:rPr lang="en-GB" altLang="en-US" sz="2800" i="1" dirty="0" smtClean="0">
                <a:ea typeface="ＭＳ Ｐゴシック" pitchFamily="34" charset="-128"/>
              </a:rPr>
              <a:t>If there is no consistency with rewards and sanctions the child will continue to display the unwanted behaviour. </a:t>
            </a:r>
          </a:p>
          <a:p>
            <a:pPr algn="r">
              <a:spcBef>
                <a:spcPct val="0"/>
              </a:spcBef>
            </a:pPr>
            <a:r>
              <a:rPr lang="en-GB" altLang="en-US" sz="2800" i="1" dirty="0" smtClean="0">
                <a:ea typeface="ＭＳ Ｐゴシック" pitchFamily="34" charset="-128"/>
              </a:rPr>
              <a:t>The more attention the teacher gives to a child‘s behaviour the more likely it is that that behaviour will be repeated.	</a:t>
            </a:r>
            <a:r>
              <a:rPr lang="en-GB" altLang="en-US" sz="1100" i="1" dirty="0" smtClean="0">
                <a:ea typeface="ＭＳ Ｐゴシック" pitchFamily="34" charset="-128"/>
              </a:rPr>
              <a:t>(Welsh Government, 2012)</a:t>
            </a:r>
          </a:p>
          <a:p>
            <a:pPr>
              <a:spcBef>
                <a:spcPct val="0"/>
              </a:spcBef>
            </a:pPr>
            <a:endParaRPr lang="en-GB" altLang="en-US" i="1" dirty="0" smtClean="0">
              <a:ea typeface="ＭＳ Ｐゴシック" pitchFamily="34" charset="-128"/>
            </a:endParaRPr>
          </a:p>
          <a:p>
            <a:pPr>
              <a:spcBef>
                <a:spcPct val="0"/>
              </a:spcBef>
            </a:pPr>
            <a:endParaRPr lang="en-GB" altLang="en-US" i="1" dirty="0" smtClean="0">
              <a:ea typeface="ＭＳ Ｐゴシック" pitchFamily="34" charset="-128"/>
            </a:endParaRPr>
          </a:p>
        </p:txBody>
      </p:sp>
      <p:pic>
        <p:nvPicPr>
          <p:cNvPr id="18439" name="Picture 3" descr="C:\Users\Dave\AppData\Local\Microsoft\Windows\Temporary Internet Files\Content.IE5\Q54IWVZT\children[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3852" y="5888092"/>
            <a:ext cx="4680520" cy="12580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6" name="Picture 4" descr="C:\Users\s.ainsworth\AppData\Local\Microsoft\Windows\Temporary Internet Files\Content.IE5\0NKTQZAZ\classroom[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66620" y="5349156"/>
            <a:ext cx="3017764" cy="15088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57981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6814492" y="303808"/>
            <a:ext cx="4892219" cy="1397000"/>
          </a:xfrm>
        </p:spPr>
        <p:txBody>
          <a:bodyPr>
            <a:normAutofit fontScale="90000"/>
          </a:bodyPr>
          <a:lstStyle/>
          <a:p>
            <a:pPr algn="r"/>
            <a:r>
              <a:rPr lang="en-US" i="1" dirty="0" err="1" smtClean="0"/>
              <a:t>Behaviour</a:t>
            </a:r>
            <a:r>
              <a:rPr lang="en-US" i="1" dirty="0" smtClean="0"/>
              <a:t> management models</a:t>
            </a:r>
            <a:endParaRPr lang="en-US" i="1" dirty="0"/>
          </a:p>
        </p:txBody>
      </p:sp>
      <p:sp>
        <p:nvSpPr>
          <p:cNvPr id="14" name="Content Placeholder 13"/>
          <p:cNvSpPr>
            <a:spLocks noGrp="1"/>
          </p:cNvSpPr>
          <p:nvPr>
            <p:ph sz="half" idx="1"/>
          </p:nvPr>
        </p:nvSpPr>
        <p:spPr/>
        <p:txBody>
          <a:bodyPr>
            <a:normAutofit fontScale="85000" lnSpcReduction="20000"/>
          </a:bodyPr>
          <a:lstStyle/>
          <a:p>
            <a:pPr marL="0" indent="0" fontAlgn="base" hangingPunct="0">
              <a:buNone/>
            </a:pPr>
            <a:endParaRPr lang="en-GB" sz="3200" dirty="0"/>
          </a:p>
          <a:p>
            <a:pPr lvl="0"/>
            <a:endParaRPr lang="en-GB" dirty="0"/>
          </a:p>
        </p:txBody>
      </p:sp>
      <p:sp>
        <p:nvSpPr>
          <p:cNvPr id="2" name="Content Placeholder 1"/>
          <p:cNvSpPr>
            <a:spLocks noGrp="1"/>
          </p:cNvSpPr>
          <p:nvPr>
            <p:ph sz="half" idx="2"/>
          </p:nvPr>
        </p:nvSpPr>
        <p:spPr>
          <a:xfrm>
            <a:off x="6192289" y="1701800"/>
            <a:ext cx="5514422" cy="5156200"/>
          </a:xfrm>
        </p:spPr>
        <p:txBody>
          <a:bodyPr>
            <a:normAutofit fontScale="85000" lnSpcReduction="20000"/>
          </a:bodyPr>
          <a:lstStyle/>
          <a:p>
            <a:pPr marL="0" indent="0" fontAlgn="base" hangingPunct="0">
              <a:buNone/>
            </a:pPr>
            <a:r>
              <a:rPr lang="en-GB" sz="3200" dirty="0" smtClean="0"/>
              <a:t>With-it-ness: Jacob </a:t>
            </a:r>
            <a:r>
              <a:rPr lang="en-GB" sz="3200" dirty="0" err="1" smtClean="0"/>
              <a:t>Kounin</a:t>
            </a:r>
            <a:endParaRPr lang="en-GB" sz="3200" dirty="0" smtClean="0"/>
          </a:p>
          <a:p>
            <a:pPr marL="0" indent="0" fontAlgn="base" hangingPunct="0">
              <a:buNone/>
            </a:pPr>
            <a:r>
              <a:rPr lang="en-GB" sz="3200" dirty="0" smtClean="0"/>
              <a:t>Discipline without Tears: Rudolf </a:t>
            </a:r>
            <a:r>
              <a:rPr lang="en-GB" sz="3200" dirty="0" err="1"/>
              <a:t>Dreikurs</a:t>
            </a:r>
            <a:endParaRPr lang="en-GB" sz="3200" dirty="0"/>
          </a:p>
          <a:p>
            <a:pPr marL="0" indent="0" fontAlgn="base" hangingPunct="0">
              <a:buNone/>
            </a:pPr>
            <a:r>
              <a:rPr lang="en-GB" sz="3200" dirty="0" smtClean="0"/>
              <a:t>Congruent Communication: Haim </a:t>
            </a:r>
            <a:r>
              <a:rPr lang="en-GB" sz="3200" dirty="0" err="1" smtClean="0"/>
              <a:t>Ginott</a:t>
            </a:r>
            <a:endParaRPr lang="en-GB" sz="3200" dirty="0" smtClean="0"/>
          </a:p>
          <a:p>
            <a:pPr marL="0" indent="0" fontAlgn="base" hangingPunct="0">
              <a:buNone/>
            </a:pPr>
            <a:r>
              <a:rPr lang="en-GB" sz="3200" dirty="0" smtClean="0"/>
              <a:t>Choice Theory: William </a:t>
            </a:r>
            <a:r>
              <a:rPr lang="en-GB" sz="3200" dirty="0" err="1" smtClean="0"/>
              <a:t>Glasser</a:t>
            </a:r>
            <a:endParaRPr lang="en-GB" sz="3200" dirty="0" smtClean="0"/>
          </a:p>
          <a:p>
            <a:pPr marL="0" indent="0" fontAlgn="base" hangingPunct="0">
              <a:buNone/>
            </a:pPr>
            <a:r>
              <a:rPr lang="en-GB" sz="3200" dirty="0" smtClean="0"/>
              <a:t>Assertive Discipline: Lee and Marlene Canter</a:t>
            </a:r>
          </a:p>
          <a:p>
            <a:pPr marL="0" indent="0" fontAlgn="base" hangingPunct="0">
              <a:buNone/>
            </a:pPr>
            <a:r>
              <a:rPr lang="en-GB" sz="3200" dirty="0" smtClean="0"/>
              <a:t>Positive Classroom </a:t>
            </a:r>
            <a:r>
              <a:rPr lang="en-GB" sz="3200" dirty="0"/>
              <a:t>D</a:t>
            </a:r>
            <a:r>
              <a:rPr lang="en-GB" sz="3200" dirty="0" smtClean="0"/>
              <a:t>iscipline: Fred Jones</a:t>
            </a:r>
          </a:p>
          <a:p>
            <a:pPr marL="0" indent="0" fontAlgn="base" hangingPunct="0">
              <a:buNone/>
            </a:pPr>
            <a:r>
              <a:rPr lang="en-GB" sz="3200" dirty="0" smtClean="0"/>
              <a:t>Alfie </a:t>
            </a:r>
            <a:r>
              <a:rPr lang="en-GB" sz="3200" dirty="0"/>
              <a:t>Kohn</a:t>
            </a:r>
          </a:p>
          <a:p>
            <a:pPr marL="0" indent="0" fontAlgn="base" hangingPunct="0">
              <a:buNone/>
            </a:pPr>
            <a:endParaRPr lang="en-GB" sz="3200" i="1" dirty="0"/>
          </a:p>
          <a:p>
            <a:pPr marL="0" indent="0" fontAlgn="base" hangingPunct="0">
              <a:buNone/>
            </a:pPr>
            <a:endParaRPr lang="en-GB" sz="3200" i="1" dirty="0" smtClean="0"/>
          </a:p>
          <a:p>
            <a:pPr marL="0" indent="0" fontAlgn="base" hangingPunct="0">
              <a:buNone/>
            </a:pPr>
            <a:endParaRPr lang="en-GB" sz="3200" i="1" dirty="0"/>
          </a:p>
        </p:txBody>
      </p:sp>
      <p:pic>
        <p:nvPicPr>
          <p:cNvPr id="1026" name="Picture 2" descr="C:\Users\Dave\AppData\Local\Microsoft\Windows\Temporary Internet Files\Content.IE5\BP5W2LPY\2952_Cutting-Costs-on-eLe[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26260" y="114291"/>
            <a:ext cx="2857500" cy="1296144"/>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2"/>
          <p:cNvSpPr txBox="1">
            <a:spLocks/>
          </p:cNvSpPr>
          <p:nvPr/>
        </p:nvSpPr>
        <p:spPr>
          <a:xfrm>
            <a:off x="189756" y="122106"/>
            <a:ext cx="4892219" cy="1397000"/>
          </a:xfrm>
          <a:prstGeom prst="rect">
            <a:avLst/>
          </a:prstGeom>
        </p:spPr>
        <p:txBody>
          <a:bodyPr vert="horz" lIns="121899" tIns="60949" rIns="121899" bIns="60949" rtlCol="0" anchor="b">
            <a:normAutofit/>
          </a:bodyPr>
          <a:lst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a:lstStyle>
          <a:p>
            <a:r>
              <a:rPr lang="en-US" dirty="0" err="1" smtClean="0"/>
              <a:t>Modelau</a:t>
            </a:r>
            <a:r>
              <a:rPr lang="en-US" dirty="0" smtClean="0"/>
              <a:t> </a:t>
            </a:r>
            <a:r>
              <a:rPr lang="en-US" dirty="0" err="1" smtClean="0"/>
              <a:t>rheoli</a:t>
            </a:r>
            <a:r>
              <a:rPr lang="en-US" dirty="0" smtClean="0"/>
              <a:t> </a:t>
            </a:r>
            <a:r>
              <a:rPr lang="en-US" dirty="0" err="1" smtClean="0"/>
              <a:t>ymddygiad</a:t>
            </a:r>
            <a:endParaRPr lang="en-US" dirty="0"/>
          </a:p>
        </p:txBody>
      </p:sp>
      <p:sp>
        <p:nvSpPr>
          <p:cNvPr id="7" name="Content Placeholder 1"/>
          <p:cNvSpPr txBox="1">
            <a:spLocks/>
          </p:cNvSpPr>
          <p:nvPr/>
        </p:nvSpPr>
        <p:spPr>
          <a:xfrm>
            <a:off x="477788" y="1700808"/>
            <a:ext cx="5040560" cy="5157192"/>
          </a:xfrm>
          <a:prstGeom prst="rect">
            <a:avLst/>
          </a:prstGeom>
        </p:spPr>
        <p:txBody>
          <a:bodyPr vert="horz" lIns="121899" tIns="60949" rIns="121899" bIns="60949" rtlCol="0">
            <a:normAutofit fontScale="62500" lnSpcReduction="20000"/>
          </a:bodyPr>
          <a:lst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a:lstStyle>
          <a:p>
            <a:pPr marL="0" indent="0" fontAlgn="base" hangingPunct="0">
              <a:buFont typeface="Arial" pitchFamily="34" charset="0"/>
              <a:buNone/>
            </a:pPr>
            <a:r>
              <a:rPr lang="en-GB" sz="3900" dirty="0" smtClean="0"/>
              <a:t>With-it-ness: Jacob </a:t>
            </a:r>
            <a:r>
              <a:rPr lang="en-GB" sz="3900" dirty="0" err="1" smtClean="0"/>
              <a:t>Kounin</a:t>
            </a:r>
            <a:endParaRPr lang="en-GB" sz="3900" dirty="0"/>
          </a:p>
          <a:p>
            <a:pPr marL="0" indent="0" fontAlgn="base" hangingPunct="0">
              <a:buFont typeface="Arial" pitchFamily="34" charset="0"/>
              <a:buNone/>
            </a:pPr>
            <a:r>
              <a:rPr lang="en-GB" sz="3900" dirty="0" err="1" smtClean="0"/>
              <a:t>Disgyblaeth</a:t>
            </a:r>
            <a:r>
              <a:rPr lang="en-GB" sz="3900" dirty="0" smtClean="0"/>
              <a:t> </a:t>
            </a:r>
            <a:r>
              <a:rPr lang="en-GB" sz="3900" dirty="0" err="1" smtClean="0"/>
              <a:t>heb</a:t>
            </a:r>
            <a:r>
              <a:rPr lang="en-GB" sz="3900" dirty="0" smtClean="0"/>
              <a:t> </a:t>
            </a:r>
            <a:r>
              <a:rPr lang="en-GB" sz="3900" dirty="0" err="1"/>
              <a:t>D</a:t>
            </a:r>
            <a:r>
              <a:rPr lang="en-GB" sz="3900" dirty="0" err="1" smtClean="0"/>
              <a:t>dagrau</a:t>
            </a:r>
            <a:r>
              <a:rPr lang="en-GB" sz="4000" dirty="0" smtClean="0"/>
              <a:t>: </a:t>
            </a:r>
            <a:r>
              <a:rPr lang="en-GB" sz="4000" dirty="0"/>
              <a:t>Rudolf </a:t>
            </a:r>
            <a:r>
              <a:rPr lang="en-GB" sz="4000" dirty="0" err="1"/>
              <a:t>Dreikurs</a:t>
            </a:r>
            <a:endParaRPr lang="en-GB" sz="4000" dirty="0"/>
          </a:p>
          <a:p>
            <a:pPr marL="0" indent="0" fontAlgn="base" hangingPunct="0">
              <a:buFont typeface="Arial" pitchFamily="34" charset="0"/>
              <a:buNone/>
            </a:pPr>
            <a:r>
              <a:rPr lang="en-GB" sz="3900" dirty="0" err="1" smtClean="0"/>
              <a:t>Cyfathrebu</a:t>
            </a:r>
            <a:r>
              <a:rPr lang="en-GB" sz="3900" dirty="0" smtClean="0"/>
              <a:t> </a:t>
            </a:r>
            <a:r>
              <a:rPr lang="en-GB" sz="3900" dirty="0" err="1" smtClean="0"/>
              <a:t>Cyfath</a:t>
            </a:r>
            <a:r>
              <a:rPr lang="en-GB" sz="3900" dirty="0" smtClean="0"/>
              <a:t>: Haim </a:t>
            </a:r>
            <a:r>
              <a:rPr lang="en-GB" sz="3900" dirty="0" err="1" smtClean="0"/>
              <a:t>Ginott</a:t>
            </a:r>
            <a:endParaRPr lang="en-GB" sz="3900" dirty="0" smtClean="0"/>
          </a:p>
          <a:p>
            <a:pPr marL="0" indent="0" fontAlgn="base" hangingPunct="0">
              <a:buFont typeface="Arial" pitchFamily="34" charset="0"/>
              <a:buNone/>
            </a:pPr>
            <a:r>
              <a:rPr lang="en-GB" sz="3900" dirty="0" err="1" smtClean="0"/>
              <a:t>Damcaniaeth</a:t>
            </a:r>
            <a:r>
              <a:rPr lang="en-GB" sz="3900" dirty="0" smtClean="0"/>
              <a:t> </a:t>
            </a:r>
            <a:r>
              <a:rPr lang="en-GB" sz="3900" dirty="0" err="1"/>
              <a:t>D</a:t>
            </a:r>
            <a:r>
              <a:rPr lang="en-GB" sz="3900" dirty="0" err="1" smtClean="0"/>
              <a:t>ewis</a:t>
            </a:r>
            <a:r>
              <a:rPr lang="en-GB" sz="3900" dirty="0" smtClean="0"/>
              <a:t>: William </a:t>
            </a:r>
            <a:r>
              <a:rPr lang="en-GB" sz="3900" dirty="0" err="1" smtClean="0"/>
              <a:t>Glasser</a:t>
            </a:r>
            <a:endParaRPr lang="en-GB" sz="3900" dirty="0" smtClean="0"/>
          </a:p>
          <a:p>
            <a:pPr marL="0" indent="0" fontAlgn="base" hangingPunct="0">
              <a:buFont typeface="Arial" pitchFamily="34" charset="0"/>
              <a:buNone/>
            </a:pPr>
            <a:r>
              <a:rPr lang="en-GB" sz="3900" dirty="0" err="1" smtClean="0"/>
              <a:t>Disgyblaeth</a:t>
            </a:r>
            <a:r>
              <a:rPr lang="en-GB" sz="3900" dirty="0" smtClean="0"/>
              <a:t> </a:t>
            </a:r>
            <a:r>
              <a:rPr lang="en-GB" sz="3900" dirty="0" err="1"/>
              <a:t>G</a:t>
            </a:r>
            <a:r>
              <a:rPr lang="en-GB" sz="3900" dirty="0" err="1" smtClean="0"/>
              <a:t>adarnhaol</a:t>
            </a:r>
            <a:r>
              <a:rPr lang="en-GB" sz="3900" dirty="0" smtClean="0"/>
              <a:t>: Lee a Marlene Canter</a:t>
            </a:r>
          </a:p>
          <a:p>
            <a:pPr marL="0" indent="0" fontAlgn="base" hangingPunct="0">
              <a:buFont typeface="Arial" pitchFamily="34" charset="0"/>
              <a:buNone/>
            </a:pPr>
            <a:r>
              <a:rPr lang="en-GB" sz="3900" dirty="0" err="1" smtClean="0"/>
              <a:t>Disgyblaeth</a:t>
            </a:r>
            <a:r>
              <a:rPr lang="en-GB" sz="3900" dirty="0" smtClean="0"/>
              <a:t> </a:t>
            </a:r>
            <a:r>
              <a:rPr lang="en-GB" sz="3900" dirty="0" err="1"/>
              <a:t>D</a:t>
            </a:r>
            <a:r>
              <a:rPr lang="en-GB" sz="3900" dirty="0" err="1" smtClean="0"/>
              <a:t>osbarth</a:t>
            </a:r>
            <a:r>
              <a:rPr lang="en-GB" sz="3900" dirty="0" smtClean="0"/>
              <a:t> </a:t>
            </a:r>
            <a:r>
              <a:rPr lang="en-GB" sz="3900" dirty="0" err="1"/>
              <a:t>G</a:t>
            </a:r>
            <a:r>
              <a:rPr lang="en-GB" sz="3900" dirty="0" err="1" smtClean="0"/>
              <a:t>adarnhaol</a:t>
            </a:r>
            <a:r>
              <a:rPr lang="en-GB" sz="3900" dirty="0" smtClean="0"/>
              <a:t>: Fred Jones</a:t>
            </a:r>
          </a:p>
          <a:p>
            <a:pPr marL="0" indent="0" fontAlgn="base" hangingPunct="0">
              <a:buNone/>
            </a:pPr>
            <a:r>
              <a:rPr lang="en-GB" sz="3900" dirty="0"/>
              <a:t>Alfie Kohn</a:t>
            </a:r>
          </a:p>
          <a:p>
            <a:pPr marL="0" indent="0" fontAlgn="base" hangingPunct="0">
              <a:buFont typeface="Arial" pitchFamily="34" charset="0"/>
              <a:buNone/>
            </a:pPr>
            <a:endParaRPr lang="en-GB" sz="3900" dirty="0" smtClean="0"/>
          </a:p>
          <a:p>
            <a:pPr marL="0" indent="0" fontAlgn="base" hangingPunct="0">
              <a:buFont typeface="Arial" pitchFamily="34" charset="0"/>
              <a:buNone/>
            </a:pPr>
            <a:endParaRPr lang="en-GB" sz="3200" i="1" dirty="0" smtClean="0"/>
          </a:p>
          <a:p>
            <a:pPr marL="0" indent="0" fontAlgn="base" hangingPunct="0">
              <a:buFont typeface="Arial" pitchFamily="34" charset="0"/>
              <a:buNone/>
            </a:pPr>
            <a:endParaRPr lang="en-GB" sz="3200" i="1" dirty="0"/>
          </a:p>
        </p:txBody>
      </p:sp>
    </p:spTree>
    <p:extLst>
      <p:ext uri="{BB962C8B-B14F-4D97-AF65-F5344CB8AC3E}">
        <p14:creationId xmlns:p14="http://schemas.microsoft.com/office/powerpoint/2010/main" val="34036985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With-it-ness: Jacob </a:t>
            </a:r>
            <a:r>
              <a:rPr lang="en-GB" dirty="0" err="1" smtClean="0"/>
              <a:t>Kounin</a:t>
            </a:r>
            <a:endParaRPr lang="en-GB" dirty="0"/>
          </a:p>
        </p:txBody>
      </p:sp>
      <p:sp>
        <p:nvSpPr>
          <p:cNvPr id="3" name="Content Placeholder 2"/>
          <p:cNvSpPr>
            <a:spLocks noGrp="1"/>
          </p:cNvSpPr>
          <p:nvPr>
            <p:ph sz="half" idx="1"/>
          </p:nvPr>
        </p:nvSpPr>
        <p:spPr/>
        <p:txBody>
          <a:bodyPr/>
          <a:lstStyle/>
          <a:p>
            <a:r>
              <a:rPr lang="en-GB" dirty="0" smtClean="0"/>
              <a:t>‘With-it-ness’</a:t>
            </a:r>
          </a:p>
          <a:p>
            <a:r>
              <a:rPr lang="en-GB" dirty="0" err="1" smtClean="0"/>
              <a:t>Gorgyffwrdd</a:t>
            </a:r>
            <a:endParaRPr lang="en-GB" dirty="0" smtClean="0"/>
          </a:p>
          <a:p>
            <a:r>
              <a:rPr lang="en-GB" dirty="0" err="1" smtClean="0"/>
              <a:t>Trosglwyddo</a:t>
            </a:r>
            <a:r>
              <a:rPr lang="en-GB" dirty="0" smtClean="0"/>
              <a:t> </a:t>
            </a:r>
            <a:r>
              <a:rPr lang="en-GB" dirty="0" err="1" smtClean="0"/>
              <a:t>llyfn</a:t>
            </a:r>
            <a:endParaRPr lang="en-GB" dirty="0" smtClean="0"/>
          </a:p>
          <a:p>
            <a:r>
              <a:rPr lang="en-GB" dirty="0" err="1" smtClean="0"/>
              <a:t>Momentwm</a:t>
            </a:r>
            <a:endParaRPr lang="en-GB" dirty="0" smtClean="0"/>
          </a:p>
          <a:p>
            <a:r>
              <a:rPr lang="en-GB" dirty="0" smtClean="0"/>
              <a:t>Cael </a:t>
            </a:r>
            <a:r>
              <a:rPr lang="en-GB" dirty="0" err="1" smtClean="0"/>
              <a:t>sylw’r</a:t>
            </a:r>
            <a:r>
              <a:rPr lang="en-GB" dirty="0" smtClean="0"/>
              <a:t> </a:t>
            </a:r>
            <a:r>
              <a:rPr lang="en-GB" dirty="0" err="1" smtClean="0"/>
              <a:t>grwp</a:t>
            </a:r>
            <a:endParaRPr lang="en-GB" dirty="0" smtClean="0"/>
          </a:p>
          <a:p>
            <a:r>
              <a:rPr lang="en-GB" dirty="0" err="1" smtClean="0"/>
              <a:t>Atebolrwydd</a:t>
            </a:r>
            <a:endParaRPr lang="en-GB" dirty="0" smtClean="0"/>
          </a:p>
          <a:p>
            <a:r>
              <a:rPr lang="en-GB" dirty="0" err="1" smtClean="0"/>
              <a:t>Effaith</a:t>
            </a:r>
            <a:r>
              <a:rPr lang="en-GB" dirty="0" smtClean="0"/>
              <a:t> </a:t>
            </a:r>
            <a:r>
              <a:rPr lang="en-GB" dirty="0" err="1" smtClean="0"/>
              <a:t>crychio</a:t>
            </a:r>
            <a:endParaRPr lang="en-GB" dirty="0"/>
          </a:p>
        </p:txBody>
      </p:sp>
      <p:sp>
        <p:nvSpPr>
          <p:cNvPr id="4" name="Content Placeholder 3"/>
          <p:cNvSpPr>
            <a:spLocks noGrp="1"/>
          </p:cNvSpPr>
          <p:nvPr>
            <p:ph sz="half" idx="2"/>
          </p:nvPr>
        </p:nvSpPr>
        <p:spPr/>
        <p:txBody>
          <a:bodyPr/>
          <a:lstStyle/>
          <a:p>
            <a:r>
              <a:rPr lang="en-GB" dirty="0" smtClean="0"/>
              <a:t>With-it-ness</a:t>
            </a:r>
          </a:p>
          <a:p>
            <a:r>
              <a:rPr lang="en-GB" dirty="0" smtClean="0"/>
              <a:t>Overlapping</a:t>
            </a:r>
          </a:p>
          <a:p>
            <a:r>
              <a:rPr lang="en-GB" dirty="0" smtClean="0"/>
              <a:t>Smooth transition</a:t>
            </a:r>
          </a:p>
          <a:p>
            <a:r>
              <a:rPr lang="en-GB" dirty="0" smtClean="0"/>
              <a:t>Momentum</a:t>
            </a:r>
          </a:p>
          <a:p>
            <a:r>
              <a:rPr lang="en-GB" dirty="0" smtClean="0"/>
              <a:t>Group alerting</a:t>
            </a:r>
          </a:p>
          <a:p>
            <a:r>
              <a:rPr lang="en-GB" dirty="0" smtClean="0"/>
              <a:t>Accountability</a:t>
            </a:r>
          </a:p>
          <a:p>
            <a:r>
              <a:rPr lang="en-GB" dirty="0" smtClean="0"/>
              <a:t>Ripple effects</a:t>
            </a:r>
          </a:p>
          <a:p>
            <a:endParaRPr lang="en-GB" dirty="0"/>
          </a:p>
        </p:txBody>
      </p:sp>
    </p:spTree>
    <p:extLst>
      <p:ext uri="{BB962C8B-B14F-4D97-AF65-F5344CB8AC3E}">
        <p14:creationId xmlns:p14="http://schemas.microsoft.com/office/powerpoint/2010/main" val="24041759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6632"/>
            <a:ext cx="11376236" cy="1397000"/>
          </a:xfrm>
        </p:spPr>
        <p:txBody>
          <a:bodyPr>
            <a:normAutofit fontScale="90000"/>
          </a:bodyPr>
          <a:lstStyle/>
          <a:p>
            <a:r>
              <a:rPr lang="en-GB" dirty="0" err="1"/>
              <a:t>Disgyblaeth</a:t>
            </a:r>
            <a:r>
              <a:rPr lang="en-GB" dirty="0"/>
              <a:t> </a:t>
            </a:r>
            <a:r>
              <a:rPr lang="en-GB" dirty="0" err="1"/>
              <a:t>heb</a:t>
            </a:r>
            <a:r>
              <a:rPr lang="en-GB" dirty="0"/>
              <a:t> </a:t>
            </a:r>
            <a:r>
              <a:rPr lang="en-GB" dirty="0" err="1"/>
              <a:t>ddagrau</a:t>
            </a:r>
            <a:r>
              <a:rPr lang="en-GB" dirty="0"/>
              <a:t>: Rudolph </a:t>
            </a:r>
            <a:r>
              <a:rPr lang="en-GB" dirty="0" err="1"/>
              <a:t>Dreikers</a:t>
            </a:r>
            <a:r>
              <a:rPr lang="en-GB" dirty="0"/>
              <a:t/>
            </a:r>
            <a:br>
              <a:rPr lang="en-GB" dirty="0"/>
            </a:br>
            <a:r>
              <a:rPr lang="en-GB" dirty="0"/>
              <a:t>Discipline without tears: Rudolph </a:t>
            </a:r>
            <a:r>
              <a:rPr lang="en-GB" dirty="0" err="1"/>
              <a:t>Dreikers</a:t>
            </a:r>
            <a:endParaRPr lang="en-GB" dirty="0"/>
          </a:p>
        </p:txBody>
      </p:sp>
      <p:sp>
        <p:nvSpPr>
          <p:cNvPr id="3" name="Content Placeholder 2"/>
          <p:cNvSpPr>
            <a:spLocks noGrp="1"/>
          </p:cNvSpPr>
          <p:nvPr>
            <p:ph sz="half" idx="1"/>
          </p:nvPr>
        </p:nvSpPr>
        <p:spPr/>
        <p:txBody>
          <a:bodyPr>
            <a:normAutofit lnSpcReduction="10000"/>
          </a:bodyPr>
          <a:lstStyle/>
          <a:p>
            <a:r>
              <a:rPr lang="en-GB" dirty="0" err="1" smtClean="0"/>
              <a:t>Perthynas</a:t>
            </a:r>
            <a:r>
              <a:rPr lang="en-GB" dirty="0" smtClean="0"/>
              <a:t> </a:t>
            </a:r>
            <a:r>
              <a:rPr lang="en-GB" dirty="0" err="1" smtClean="0"/>
              <a:t>cydradd</a:t>
            </a:r>
            <a:r>
              <a:rPr lang="en-GB" dirty="0" smtClean="0"/>
              <a:t> </a:t>
            </a:r>
            <a:r>
              <a:rPr lang="en-GB" dirty="0" err="1" smtClean="0"/>
              <a:t>rhwng</a:t>
            </a:r>
            <a:r>
              <a:rPr lang="en-GB" dirty="0" smtClean="0"/>
              <a:t> </a:t>
            </a:r>
            <a:r>
              <a:rPr lang="en-GB" dirty="0" err="1" smtClean="0"/>
              <a:t>athrawon</a:t>
            </a:r>
            <a:r>
              <a:rPr lang="en-GB" dirty="0" smtClean="0"/>
              <a:t> a </a:t>
            </a:r>
            <a:r>
              <a:rPr lang="en-GB" dirty="0" err="1" smtClean="0"/>
              <a:t>disgyblion</a:t>
            </a:r>
            <a:endParaRPr lang="en-GB" dirty="0" smtClean="0"/>
          </a:p>
          <a:p>
            <a:r>
              <a:rPr lang="en-GB" dirty="0" err="1" smtClean="0"/>
              <a:t>Disgyblion</a:t>
            </a:r>
            <a:r>
              <a:rPr lang="en-GB" dirty="0" smtClean="0"/>
              <a:t> </a:t>
            </a:r>
            <a:r>
              <a:rPr lang="en-GB" dirty="0" err="1" smtClean="0"/>
              <a:t>yn</a:t>
            </a:r>
            <a:r>
              <a:rPr lang="en-GB" dirty="0" smtClean="0"/>
              <a:t> </a:t>
            </a:r>
            <a:r>
              <a:rPr lang="en-GB" dirty="0" err="1" smtClean="0"/>
              <a:t>camymddwyn</a:t>
            </a:r>
            <a:r>
              <a:rPr lang="en-GB" dirty="0" smtClean="0"/>
              <a:t> </a:t>
            </a:r>
            <a:r>
              <a:rPr lang="en-GB" dirty="0" err="1" smtClean="0"/>
              <a:t>er</a:t>
            </a:r>
            <a:r>
              <a:rPr lang="en-GB" dirty="0" smtClean="0"/>
              <a:t> </a:t>
            </a:r>
            <a:r>
              <a:rPr lang="en-GB" dirty="0" err="1" smtClean="0"/>
              <a:t>mwyn</a:t>
            </a:r>
            <a:r>
              <a:rPr lang="en-GB" dirty="0" smtClean="0"/>
              <a:t> </a:t>
            </a:r>
            <a:r>
              <a:rPr lang="en-GB" dirty="0" err="1" smtClean="0"/>
              <a:t>teimlo</a:t>
            </a:r>
            <a:r>
              <a:rPr lang="en-GB" dirty="0" smtClean="0"/>
              <a:t> </a:t>
            </a:r>
            <a:r>
              <a:rPr lang="en-GB" dirty="0" err="1" smtClean="0"/>
              <a:t>eu</a:t>
            </a:r>
            <a:r>
              <a:rPr lang="en-GB" dirty="0" smtClean="0"/>
              <a:t> bod </a:t>
            </a:r>
            <a:r>
              <a:rPr lang="en-GB" dirty="0" err="1" smtClean="0"/>
              <a:t>yn</a:t>
            </a:r>
            <a:r>
              <a:rPr lang="en-GB" dirty="0" smtClean="0"/>
              <a:t> </a:t>
            </a:r>
            <a:r>
              <a:rPr lang="en-GB" dirty="0" err="1" smtClean="0"/>
              <a:t>perthyn</a:t>
            </a:r>
            <a:endParaRPr lang="en-GB" dirty="0" smtClean="0"/>
          </a:p>
          <a:p>
            <a:r>
              <a:rPr lang="en-GB" dirty="0" smtClean="0"/>
              <a:t>4 </a:t>
            </a:r>
            <a:r>
              <a:rPr lang="en-GB" dirty="0" err="1" smtClean="0"/>
              <a:t>rheswm</a:t>
            </a:r>
            <a:r>
              <a:rPr lang="en-GB" dirty="0" smtClean="0"/>
              <a:t> am gam </a:t>
            </a:r>
            <a:r>
              <a:rPr lang="en-GB" dirty="0" err="1" smtClean="0"/>
              <a:t>ymddwyn</a:t>
            </a:r>
            <a:r>
              <a:rPr lang="en-GB" dirty="0" smtClean="0"/>
              <a:t>:</a:t>
            </a:r>
          </a:p>
          <a:p>
            <a:pPr lvl="1"/>
            <a:r>
              <a:rPr lang="en-GB" dirty="0" smtClean="0"/>
              <a:t>I </a:t>
            </a:r>
            <a:r>
              <a:rPr lang="en-GB" dirty="0" err="1" smtClean="0"/>
              <a:t>gael</a:t>
            </a:r>
            <a:r>
              <a:rPr lang="en-GB" dirty="0" smtClean="0"/>
              <a:t> </a:t>
            </a:r>
            <a:r>
              <a:rPr lang="en-GB" dirty="0" err="1" smtClean="0"/>
              <a:t>sylw</a:t>
            </a:r>
            <a:endParaRPr lang="en-GB" dirty="0" smtClean="0"/>
          </a:p>
          <a:p>
            <a:pPr lvl="1"/>
            <a:r>
              <a:rPr lang="en-GB" dirty="0" smtClean="0"/>
              <a:t>I </a:t>
            </a:r>
            <a:r>
              <a:rPr lang="en-GB" dirty="0" err="1" smtClean="0"/>
              <a:t>gael</a:t>
            </a:r>
            <a:r>
              <a:rPr lang="en-GB" dirty="0" smtClean="0"/>
              <a:t> </a:t>
            </a:r>
            <a:r>
              <a:rPr lang="en-GB" dirty="0" err="1" smtClean="0"/>
              <a:t>pwer</a:t>
            </a:r>
            <a:endParaRPr lang="en-GB" dirty="0" smtClean="0"/>
          </a:p>
          <a:p>
            <a:pPr lvl="1"/>
            <a:r>
              <a:rPr lang="en-GB" dirty="0" smtClean="0"/>
              <a:t>I </a:t>
            </a:r>
            <a:r>
              <a:rPr lang="en-GB" dirty="0" err="1" smtClean="0"/>
              <a:t>ddial</a:t>
            </a:r>
            <a:endParaRPr lang="en-GB" dirty="0" smtClean="0"/>
          </a:p>
          <a:p>
            <a:pPr lvl="1"/>
            <a:r>
              <a:rPr lang="en-GB" dirty="0" smtClean="0"/>
              <a:t>I </a:t>
            </a:r>
            <a:r>
              <a:rPr lang="en-GB" dirty="0" err="1" smtClean="0"/>
              <a:t>arddangos</a:t>
            </a:r>
            <a:r>
              <a:rPr lang="en-GB" dirty="0" smtClean="0"/>
              <a:t> </a:t>
            </a:r>
            <a:r>
              <a:rPr lang="en-GB" dirty="0" err="1" smtClean="0"/>
              <a:t>diffygion</a:t>
            </a:r>
            <a:r>
              <a:rPr lang="en-GB" dirty="0" smtClean="0"/>
              <a:t> </a:t>
            </a:r>
            <a:r>
              <a:rPr lang="en-GB" dirty="0" err="1" smtClean="0"/>
              <a:t>yn</a:t>
            </a:r>
            <a:r>
              <a:rPr lang="en-GB" dirty="0" smtClean="0"/>
              <a:t> </a:t>
            </a:r>
            <a:r>
              <a:rPr lang="en-GB" dirty="0" err="1" smtClean="0"/>
              <a:t>fwriadol</a:t>
            </a:r>
            <a:endParaRPr lang="en-GB" dirty="0"/>
          </a:p>
        </p:txBody>
      </p:sp>
      <p:sp>
        <p:nvSpPr>
          <p:cNvPr id="4" name="Content Placeholder 3"/>
          <p:cNvSpPr>
            <a:spLocks noGrp="1"/>
          </p:cNvSpPr>
          <p:nvPr>
            <p:ph sz="half" idx="2"/>
          </p:nvPr>
        </p:nvSpPr>
        <p:spPr/>
        <p:txBody>
          <a:bodyPr>
            <a:normAutofit lnSpcReduction="10000"/>
          </a:bodyPr>
          <a:lstStyle/>
          <a:p>
            <a:r>
              <a:rPr lang="en-GB" dirty="0" smtClean="0"/>
              <a:t>Teachers and pupils equal</a:t>
            </a:r>
          </a:p>
          <a:p>
            <a:r>
              <a:rPr lang="en-GB" dirty="0" smtClean="0"/>
              <a:t>Students misbehave in order to feel they belong</a:t>
            </a:r>
          </a:p>
          <a:p>
            <a:r>
              <a:rPr lang="en-GB" dirty="0" smtClean="0"/>
              <a:t>4 reasons for misbehaving:</a:t>
            </a:r>
          </a:p>
          <a:p>
            <a:pPr lvl="1"/>
            <a:r>
              <a:rPr lang="en-GB" dirty="0"/>
              <a:t>To get attention</a:t>
            </a:r>
          </a:p>
          <a:p>
            <a:pPr lvl="1"/>
            <a:r>
              <a:rPr lang="en-GB" dirty="0"/>
              <a:t>To get power</a:t>
            </a:r>
          </a:p>
          <a:p>
            <a:pPr lvl="1"/>
            <a:r>
              <a:rPr lang="en-GB" dirty="0"/>
              <a:t>To get revenge</a:t>
            </a:r>
          </a:p>
          <a:p>
            <a:pPr lvl="1"/>
            <a:r>
              <a:rPr lang="en-GB" dirty="0"/>
              <a:t>To purposefully display inadequacy</a:t>
            </a:r>
          </a:p>
          <a:p>
            <a:endParaRPr lang="en-GB" dirty="0"/>
          </a:p>
        </p:txBody>
      </p:sp>
    </p:spTree>
    <p:extLst>
      <p:ext uri="{BB962C8B-B14F-4D97-AF65-F5344CB8AC3E}">
        <p14:creationId xmlns:p14="http://schemas.microsoft.com/office/powerpoint/2010/main" val="11258546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748" y="76200"/>
            <a:ext cx="12169352" cy="1397000"/>
          </a:xfrm>
        </p:spPr>
        <p:txBody>
          <a:bodyPr/>
          <a:lstStyle/>
          <a:p>
            <a:r>
              <a:rPr lang="en-GB" dirty="0" err="1" smtClean="0"/>
              <a:t>Disgyblaeth</a:t>
            </a:r>
            <a:r>
              <a:rPr lang="en-GB" dirty="0" smtClean="0"/>
              <a:t> </a:t>
            </a:r>
            <a:r>
              <a:rPr lang="en-GB" dirty="0" err="1" smtClean="0"/>
              <a:t>heb</a:t>
            </a:r>
            <a:r>
              <a:rPr lang="en-GB" dirty="0" smtClean="0"/>
              <a:t> </a:t>
            </a:r>
            <a:r>
              <a:rPr lang="en-GB" dirty="0" err="1" smtClean="0"/>
              <a:t>ddagrau</a:t>
            </a:r>
            <a:r>
              <a:rPr lang="en-GB" dirty="0"/>
              <a:t>: Rudolph </a:t>
            </a:r>
            <a:r>
              <a:rPr lang="en-GB" dirty="0" err="1"/>
              <a:t>Dreikers</a:t>
            </a:r>
            <a:r>
              <a:rPr lang="en-GB" dirty="0" smtClean="0"/>
              <a:t/>
            </a:r>
            <a:br>
              <a:rPr lang="en-GB" dirty="0" smtClean="0"/>
            </a:br>
            <a:r>
              <a:rPr lang="en-GB" dirty="0" smtClean="0"/>
              <a:t>Discipline </a:t>
            </a:r>
            <a:r>
              <a:rPr lang="en-GB" dirty="0"/>
              <a:t>without tears: Rudolph </a:t>
            </a:r>
            <a:r>
              <a:rPr lang="en-GB" dirty="0" err="1"/>
              <a:t>Dreikers</a:t>
            </a:r>
            <a:endParaRPr lang="en-GB" dirty="0"/>
          </a:p>
        </p:txBody>
      </p:sp>
      <p:sp>
        <p:nvSpPr>
          <p:cNvPr id="3" name="Content Placeholder 2"/>
          <p:cNvSpPr>
            <a:spLocks noGrp="1"/>
          </p:cNvSpPr>
          <p:nvPr>
            <p:ph sz="half" idx="1"/>
          </p:nvPr>
        </p:nvSpPr>
        <p:spPr>
          <a:xfrm>
            <a:off x="261764" y="1701800"/>
            <a:ext cx="5832649" cy="5156200"/>
          </a:xfrm>
        </p:spPr>
        <p:txBody>
          <a:bodyPr>
            <a:normAutofit/>
          </a:bodyPr>
          <a:lstStyle/>
          <a:p>
            <a:r>
              <a:rPr lang="en-GB" dirty="0" err="1" smtClean="0"/>
              <a:t>Mesurau</a:t>
            </a:r>
            <a:r>
              <a:rPr lang="en-GB" dirty="0" smtClean="0"/>
              <a:t> </a:t>
            </a:r>
            <a:r>
              <a:rPr lang="en-GB" dirty="0" err="1" smtClean="0"/>
              <a:t>cefnogol</a:t>
            </a:r>
            <a:r>
              <a:rPr lang="en-GB" dirty="0" smtClean="0"/>
              <a:t> </a:t>
            </a:r>
            <a:r>
              <a:rPr lang="en-GB" dirty="0" err="1" smtClean="0"/>
              <a:t>i</a:t>
            </a:r>
            <a:r>
              <a:rPr lang="en-GB" dirty="0" smtClean="0"/>
              <a:t> </a:t>
            </a:r>
            <a:r>
              <a:rPr lang="en-GB" dirty="0" err="1" smtClean="0"/>
              <a:t>reoli</a:t>
            </a:r>
            <a:r>
              <a:rPr lang="en-GB" dirty="0" smtClean="0"/>
              <a:t> </a:t>
            </a:r>
            <a:r>
              <a:rPr lang="en-GB" dirty="0" err="1" smtClean="0"/>
              <a:t>camymddwyn</a:t>
            </a:r>
            <a:r>
              <a:rPr lang="en-GB" dirty="0" smtClean="0"/>
              <a:t> </a:t>
            </a:r>
            <a:r>
              <a:rPr lang="en-GB" dirty="0" err="1" smtClean="0"/>
              <a:t>e.e</a:t>
            </a:r>
            <a:r>
              <a:rPr lang="en-GB" dirty="0" smtClean="0"/>
              <a:t>. </a:t>
            </a:r>
            <a:r>
              <a:rPr lang="en-GB" dirty="0" err="1" smtClean="0"/>
              <a:t>cyfarfod</a:t>
            </a:r>
            <a:r>
              <a:rPr lang="en-GB" dirty="0" smtClean="0"/>
              <a:t> </a:t>
            </a:r>
            <a:r>
              <a:rPr lang="en-GB" dirty="0" err="1" smtClean="0"/>
              <a:t>dosbarth</a:t>
            </a:r>
            <a:endParaRPr lang="en-GB" dirty="0" smtClean="0"/>
          </a:p>
          <a:p>
            <a:r>
              <a:rPr lang="en-GB" dirty="0" err="1" smtClean="0"/>
              <a:t>Angen</a:t>
            </a:r>
            <a:r>
              <a:rPr lang="en-GB" dirty="0" smtClean="0"/>
              <a:t> </a:t>
            </a:r>
            <a:r>
              <a:rPr lang="en-GB" dirty="0" err="1" smtClean="0"/>
              <a:t>annogaeth</a:t>
            </a:r>
            <a:r>
              <a:rPr lang="en-GB" dirty="0" smtClean="0"/>
              <a:t> </a:t>
            </a:r>
            <a:r>
              <a:rPr lang="en-GB" dirty="0" err="1" smtClean="0"/>
              <a:t>ar</a:t>
            </a:r>
            <a:r>
              <a:rPr lang="en-GB" dirty="0" smtClean="0"/>
              <a:t> bob </a:t>
            </a:r>
            <a:r>
              <a:rPr lang="en-GB" dirty="0" err="1" smtClean="0"/>
              <a:t>disgybl</a:t>
            </a:r>
            <a:r>
              <a:rPr lang="en-GB" dirty="0" smtClean="0"/>
              <a:t> </a:t>
            </a:r>
            <a:r>
              <a:rPr lang="en-GB" dirty="0" err="1" smtClean="0"/>
              <a:t>yn</a:t>
            </a:r>
            <a:r>
              <a:rPr lang="en-GB" dirty="0" smtClean="0"/>
              <a:t> </a:t>
            </a:r>
            <a:r>
              <a:rPr lang="en-GB" dirty="0" err="1" smtClean="0"/>
              <a:t>hytrach</a:t>
            </a:r>
            <a:r>
              <a:rPr lang="en-GB" dirty="0" smtClean="0"/>
              <a:t> </a:t>
            </a:r>
            <a:r>
              <a:rPr lang="en-GB" dirty="0" err="1" smtClean="0"/>
              <a:t>na</a:t>
            </a:r>
            <a:r>
              <a:rPr lang="en-GB" dirty="0" smtClean="0"/>
              <a:t> </a:t>
            </a:r>
            <a:r>
              <a:rPr lang="en-GB" dirty="0" err="1" smtClean="0"/>
              <a:t>chanmoliaeth</a:t>
            </a:r>
            <a:endParaRPr lang="en-GB" dirty="0" smtClean="0"/>
          </a:p>
          <a:p>
            <a:r>
              <a:rPr lang="en-GB" dirty="0" err="1" smtClean="0"/>
              <a:t>Canlyniadau</a:t>
            </a:r>
            <a:r>
              <a:rPr lang="en-GB" dirty="0" smtClean="0"/>
              <a:t> </a:t>
            </a:r>
            <a:r>
              <a:rPr lang="en-GB" dirty="0" err="1" smtClean="0"/>
              <a:t>rhesymegol</a:t>
            </a:r>
            <a:r>
              <a:rPr lang="en-GB" dirty="0" smtClean="0"/>
              <a:t> </a:t>
            </a:r>
            <a:r>
              <a:rPr lang="en-GB" dirty="0" err="1" smtClean="0"/>
              <a:t>yn</a:t>
            </a:r>
            <a:r>
              <a:rPr lang="en-GB" dirty="0" smtClean="0"/>
              <a:t> </a:t>
            </a:r>
            <a:r>
              <a:rPr lang="en-GB" dirty="0" err="1" smtClean="0"/>
              <a:t>hytrach</a:t>
            </a:r>
            <a:r>
              <a:rPr lang="en-GB" dirty="0" smtClean="0"/>
              <a:t> </a:t>
            </a:r>
            <a:r>
              <a:rPr lang="en-GB" dirty="0" err="1" smtClean="0"/>
              <a:t>na</a:t>
            </a:r>
            <a:r>
              <a:rPr lang="en-GB" dirty="0" smtClean="0"/>
              <a:t> </a:t>
            </a:r>
            <a:r>
              <a:rPr lang="en-GB" dirty="0" err="1" smtClean="0"/>
              <a:t>chosb</a:t>
            </a:r>
            <a:endParaRPr lang="en-GB" dirty="0" smtClean="0"/>
          </a:p>
          <a:p>
            <a:r>
              <a:rPr lang="en-GB" dirty="0" err="1" smtClean="0"/>
              <a:t>Pwyslais</a:t>
            </a:r>
            <a:r>
              <a:rPr lang="en-GB" dirty="0" smtClean="0"/>
              <a:t> </a:t>
            </a:r>
            <a:r>
              <a:rPr lang="en-GB" dirty="0" err="1" smtClean="0"/>
              <a:t>ar</a:t>
            </a:r>
            <a:r>
              <a:rPr lang="en-GB" dirty="0" smtClean="0"/>
              <a:t> </a:t>
            </a:r>
            <a:r>
              <a:rPr lang="en-GB" dirty="0" err="1" smtClean="0"/>
              <a:t>ddatblygu</a:t>
            </a:r>
            <a:r>
              <a:rPr lang="en-GB" dirty="0" smtClean="0"/>
              <a:t> </a:t>
            </a:r>
            <a:r>
              <a:rPr lang="en-GB" dirty="0" err="1" smtClean="0"/>
              <a:t>hunan-ddisgyblaeth</a:t>
            </a:r>
            <a:r>
              <a:rPr lang="en-GB" dirty="0" smtClean="0"/>
              <a:t> </a:t>
            </a:r>
            <a:r>
              <a:rPr lang="en-GB" dirty="0" err="1" smtClean="0"/>
              <a:t>yn</a:t>
            </a:r>
            <a:r>
              <a:rPr lang="en-GB" dirty="0" smtClean="0"/>
              <a:t> </a:t>
            </a:r>
            <a:r>
              <a:rPr lang="en-GB" dirty="0" err="1" smtClean="0"/>
              <a:t>hytrach</a:t>
            </a:r>
            <a:r>
              <a:rPr lang="en-GB" dirty="0" smtClean="0"/>
              <a:t> </a:t>
            </a:r>
            <a:r>
              <a:rPr lang="en-GB" dirty="0" err="1" smtClean="0"/>
              <a:t>na</a:t>
            </a:r>
            <a:r>
              <a:rPr lang="en-GB" dirty="0" smtClean="0"/>
              <a:t> </a:t>
            </a:r>
            <a:r>
              <a:rPr lang="en-GB" dirty="0" err="1" smtClean="0"/>
              <a:t>chosbi</a:t>
            </a:r>
            <a:endParaRPr lang="en-GB" dirty="0"/>
          </a:p>
        </p:txBody>
      </p:sp>
      <p:sp>
        <p:nvSpPr>
          <p:cNvPr id="4" name="Content Placeholder 3"/>
          <p:cNvSpPr>
            <a:spLocks noGrp="1"/>
          </p:cNvSpPr>
          <p:nvPr>
            <p:ph sz="half" idx="2"/>
          </p:nvPr>
        </p:nvSpPr>
        <p:spPr>
          <a:xfrm>
            <a:off x="6297558" y="1701800"/>
            <a:ext cx="5701510" cy="5156200"/>
          </a:xfrm>
        </p:spPr>
        <p:txBody>
          <a:bodyPr>
            <a:normAutofit/>
          </a:bodyPr>
          <a:lstStyle/>
          <a:p>
            <a:r>
              <a:rPr lang="en-GB" dirty="0" smtClean="0"/>
              <a:t>Supportive measures to control misbehaviour </a:t>
            </a:r>
            <a:r>
              <a:rPr lang="en-GB" dirty="0" err="1" smtClean="0"/>
              <a:t>e.g</a:t>
            </a:r>
            <a:r>
              <a:rPr lang="en-GB" dirty="0" smtClean="0"/>
              <a:t> class meeting</a:t>
            </a:r>
          </a:p>
          <a:p>
            <a:r>
              <a:rPr lang="en-GB" dirty="0" smtClean="0"/>
              <a:t>Every student needs encouragement not praise</a:t>
            </a:r>
          </a:p>
          <a:p>
            <a:r>
              <a:rPr lang="en-GB" dirty="0" smtClean="0"/>
              <a:t>Logical consequences rather than punishment</a:t>
            </a:r>
          </a:p>
          <a:p>
            <a:r>
              <a:rPr lang="en-GB" dirty="0" smtClean="0"/>
              <a:t>Emphasis on developing self-discipline and self-imposed limits, rather than punishment</a:t>
            </a:r>
            <a:endParaRPr lang="en-GB" dirty="0"/>
          </a:p>
        </p:txBody>
      </p:sp>
    </p:spTree>
    <p:extLst>
      <p:ext uri="{BB962C8B-B14F-4D97-AF65-F5344CB8AC3E}">
        <p14:creationId xmlns:p14="http://schemas.microsoft.com/office/powerpoint/2010/main" val="36490495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Tasg</a:t>
            </a:r>
            <a:r>
              <a:rPr lang="en-GB" dirty="0" smtClean="0"/>
              <a:t>				    Task</a:t>
            </a:r>
            <a:endParaRPr lang="en-GB" dirty="0"/>
          </a:p>
        </p:txBody>
      </p:sp>
      <p:sp>
        <p:nvSpPr>
          <p:cNvPr id="3" name="Content Placeholder 2"/>
          <p:cNvSpPr>
            <a:spLocks noGrp="1"/>
          </p:cNvSpPr>
          <p:nvPr>
            <p:ph sz="half" idx="1"/>
          </p:nvPr>
        </p:nvSpPr>
        <p:spPr>
          <a:xfrm>
            <a:off x="405780" y="1701800"/>
            <a:ext cx="5688633" cy="4470400"/>
          </a:xfrm>
        </p:spPr>
        <p:txBody>
          <a:bodyPr>
            <a:noAutofit/>
          </a:bodyPr>
          <a:lstStyle/>
          <a:p>
            <a:r>
              <a:rPr lang="en-GB" sz="3600" dirty="0" err="1" smtClean="0"/>
              <a:t>Darllewnch</a:t>
            </a:r>
            <a:r>
              <a:rPr lang="en-GB" sz="3600" dirty="0" smtClean="0"/>
              <a:t> y darn</a:t>
            </a:r>
          </a:p>
          <a:p>
            <a:r>
              <a:rPr lang="en-GB" sz="3600" dirty="0" err="1" smtClean="0"/>
              <a:t>Mewn</a:t>
            </a:r>
            <a:r>
              <a:rPr lang="en-GB" sz="3600" dirty="0" smtClean="0"/>
              <a:t> </a:t>
            </a:r>
            <a:r>
              <a:rPr lang="en-GB" sz="3600" dirty="0" err="1" smtClean="0"/>
              <a:t>parau</a:t>
            </a:r>
            <a:r>
              <a:rPr lang="en-GB" sz="3600" dirty="0" smtClean="0"/>
              <a:t> </a:t>
            </a:r>
            <a:r>
              <a:rPr lang="en-GB" sz="3600" dirty="0" err="1" smtClean="0"/>
              <a:t>ymatebwch</a:t>
            </a:r>
            <a:r>
              <a:rPr lang="en-GB" sz="3600" dirty="0" smtClean="0"/>
              <a:t> </a:t>
            </a:r>
            <a:r>
              <a:rPr lang="en-GB" sz="3600" dirty="0" err="1"/>
              <a:t>i</a:t>
            </a:r>
            <a:r>
              <a:rPr lang="en-GB" sz="3600" dirty="0" err="1" smtClean="0"/>
              <a:t>’r</a:t>
            </a:r>
            <a:r>
              <a:rPr lang="en-GB" sz="3600" dirty="0" smtClean="0"/>
              <a:t> scenario </a:t>
            </a:r>
            <a:r>
              <a:rPr lang="en-GB" sz="3600" dirty="0" err="1" smtClean="0"/>
              <a:t>yn</a:t>
            </a:r>
            <a:r>
              <a:rPr lang="en-GB" sz="3600" dirty="0" smtClean="0"/>
              <a:t> </a:t>
            </a:r>
            <a:r>
              <a:rPr lang="en-GB" sz="3600" dirty="0" err="1" smtClean="0"/>
              <a:t>seiliedig</a:t>
            </a:r>
            <a:r>
              <a:rPr lang="en-GB" sz="3600" dirty="0" smtClean="0"/>
              <a:t> </a:t>
            </a:r>
            <a:r>
              <a:rPr lang="en-GB" sz="3600" dirty="0" err="1" smtClean="0"/>
              <a:t>ar</a:t>
            </a:r>
            <a:r>
              <a:rPr lang="en-GB" sz="3600" dirty="0" smtClean="0"/>
              <a:t> </a:t>
            </a:r>
            <a:r>
              <a:rPr lang="en-GB" sz="3600" dirty="0" err="1" smtClean="0"/>
              <a:t>ymagwedd</a:t>
            </a:r>
            <a:r>
              <a:rPr lang="en-GB" sz="3600" dirty="0" smtClean="0"/>
              <a:t> </a:t>
            </a:r>
            <a:r>
              <a:rPr lang="en-GB" sz="3600" dirty="0" err="1" smtClean="0"/>
              <a:t>Dreikers</a:t>
            </a:r>
            <a:endParaRPr lang="en-GB" sz="3600" dirty="0" smtClean="0"/>
          </a:p>
          <a:p>
            <a:r>
              <a:rPr lang="en-GB" sz="3600" dirty="0" smtClean="0"/>
              <a:t>Beth </a:t>
            </a:r>
            <a:r>
              <a:rPr lang="en-GB" sz="3600" dirty="0" err="1" smtClean="0"/>
              <a:t>yw</a:t>
            </a:r>
            <a:r>
              <a:rPr lang="en-GB" sz="3600" dirty="0" smtClean="0"/>
              <a:t> </a:t>
            </a:r>
            <a:r>
              <a:rPr lang="en-GB" sz="3600" dirty="0" err="1" smtClean="0"/>
              <a:t>eich</a:t>
            </a:r>
            <a:r>
              <a:rPr lang="en-GB" sz="3600" dirty="0" smtClean="0"/>
              <a:t> barn </a:t>
            </a:r>
            <a:r>
              <a:rPr lang="en-GB" sz="3600" dirty="0" err="1" smtClean="0"/>
              <a:t>ar</a:t>
            </a:r>
            <a:r>
              <a:rPr lang="en-GB" sz="3600" dirty="0" smtClean="0"/>
              <a:t> </a:t>
            </a:r>
            <a:r>
              <a:rPr lang="en-GB" sz="3600" dirty="0" err="1" smtClean="0"/>
              <a:t>yr</a:t>
            </a:r>
            <a:r>
              <a:rPr lang="en-GB" sz="3600" dirty="0" smtClean="0"/>
              <a:t> </a:t>
            </a:r>
            <a:r>
              <a:rPr lang="en-GB" sz="3600" dirty="0" err="1" smtClean="0"/>
              <a:t>ymagwedd</a:t>
            </a:r>
            <a:r>
              <a:rPr lang="en-GB" sz="3600" dirty="0" smtClean="0"/>
              <a:t> hon?</a:t>
            </a:r>
            <a:endParaRPr lang="en-GB" sz="3600" dirty="0"/>
          </a:p>
        </p:txBody>
      </p:sp>
      <p:sp>
        <p:nvSpPr>
          <p:cNvPr id="4" name="Content Placeholder 3"/>
          <p:cNvSpPr>
            <a:spLocks noGrp="1"/>
          </p:cNvSpPr>
          <p:nvPr>
            <p:ph sz="half" idx="2"/>
          </p:nvPr>
        </p:nvSpPr>
        <p:spPr/>
        <p:txBody>
          <a:bodyPr>
            <a:noAutofit/>
          </a:bodyPr>
          <a:lstStyle/>
          <a:p>
            <a:r>
              <a:rPr lang="en-GB" sz="3600" dirty="0" smtClean="0"/>
              <a:t>Read the handout</a:t>
            </a:r>
          </a:p>
          <a:p>
            <a:r>
              <a:rPr lang="en-GB" sz="3600" dirty="0" smtClean="0"/>
              <a:t>In pairs respond to the scenario based on </a:t>
            </a:r>
            <a:r>
              <a:rPr lang="en-GB" sz="3600" dirty="0" err="1" smtClean="0"/>
              <a:t>Dreikers</a:t>
            </a:r>
            <a:r>
              <a:rPr lang="en-GB" sz="3600" dirty="0" smtClean="0"/>
              <a:t>’ approach</a:t>
            </a:r>
          </a:p>
          <a:p>
            <a:r>
              <a:rPr lang="en-GB" sz="3600" dirty="0" smtClean="0"/>
              <a:t>What is your opinion on this approach?</a:t>
            </a:r>
            <a:endParaRPr lang="en-GB" sz="3600" dirty="0"/>
          </a:p>
        </p:txBody>
      </p:sp>
    </p:spTree>
    <p:extLst>
      <p:ext uri="{BB962C8B-B14F-4D97-AF65-F5344CB8AC3E}">
        <p14:creationId xmlns:p14="http://schemas.microsoft.com/office/powerpoint/2010/main" val="38082058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749" y="304800"/>
            <a:ext cx="11953328" cy="1397000"/>
          </a:xfrm>
        </p:spPr>
        <p:txBody>
          <a:bodyPr>
            <a:normAutofit fontScale="90000"/>
          </a:bodyPr>
          <a:lstStyle/>
          <a:p>
            <a:r>
              <a:rPr lang="en-US" i="1" dirty="0" err="1"/>
              <a:t>Damcaniaeth</a:t>
            </a:r>
            <a:r>
              <a:rPr lang="en-US" i="1" dirty="0"/>
              <a:t> </a:t>
            </a:r>
            <a:r>
              <a:rPr lang="en-US" i="1" dirty="0" err="1"/>
              <a:t>Cyfathrebu</a:t>
            </a:r>
            <a:r>
              <a:rPr lang="en-US" i="1" dirty="0"/>
              <a:t> </a:t>
            </a:r>
            <a:r>
              <a:rPr lang="en-US" i="1" dirty="0" err="1"/>
              <a:t>Cyfath</a:t>
            </a:r>
            <a:r>
              <a:rPr lang="en-US" i="1" dirty="0"/>
              <a:t>: Haim </a:t>
            </a:r>
            <a:r>
              <a:rPr lang="en-US" i="1" dirty="0" err="1"/>
              <a:t>Ginott</a:t>
            </a:r>
            <a:r>
              <a:rPr lang="en-US" i="1" dirty="0"/>
              <a:t/>
            </a:r>
            <a:br>
              <a:rPr lang="en-US" i="1" dirty="0"/>
            </a:br>
            <a:r>
              <a:rPr lang="en-US" i="1" dirty="0"/>
              <a:t>Congruent Communication Theory: Haim </a:t>
            </a:r>
            <a:r>
              <a:rPr lang="en-US" i="1" dirty="0" err="1"/>
              <a:t>Ginott</a:t>
            </a:r>
            <a:endParaRPr lang="en-GB" dirty="0"/>
          </a:p>
        </p:txBody>
      </p:sp>
      <p:sp>
        <p:nvSpPr>
          <p:cNvPr id="3" name="Content Placeholder 2"/>
          <p:cNvSpPr>
            <a:spLocks noGrp="1"/>
          </p:cNvSpPr>
          <p:nvPr>
            <p:ph sz="half" idx="1"/>
          </p:nvPr>
        </p:nvSpPr>
        <p:spPr/>
        <p:txBody>
          <a:bodyPr/>
          <a:lstStyle/>
          <a:p>
            <a:r>
              <a:rPr lang="en-GB" dirty="0" err="1" smtClean="0"/>
              <a:t>Oedolion</a:t>
            </a:r>
            <a:r>
              <a:rPr lang="en-GB" dirty="0" smtClean="0"/>
              <a:t> </a:t>
            </a:r>
            <a:r>
              <a:rPr lang="en-GB" dirty="0" err="1" smtClean="0"/>
              <a:t>yn</a:t>
            </a:r>
            <a:r>
              <a:rPr lang="en-GB" dirty="0" smtClean="0"/>
              <a:t> </a:t>
            </a:r>
            <a:r>
              <a:rPr lang="en-GB" dirty="0" err="1" smtClean="0"/>
              <a:t>modelu’r</a:t>
            </a:r>
            <a:r>
              <a:rPr lang="en-GB" dirty="0" smtClean="0"/>
              <a:t> </a:t>
            </a:r>
            <a:r>
              <a:rPr lang="en-GB" dirty="0" err="1" smtClean="0"/>
              <a:t>ymddygiad</a:t>
            </a:r>
            <a:r>
              <a:rPr lang="en-GB" dirty="0" smtClean="0"/>
              <a:t> </a:t>
            </a:r>
            <a:r>
              <a:rPr lang="en-GB" dirty="0" err="1" smtClean="0"/>
              <a:t>delfrydol</a:t>
            </a:r>
            <a:endParaRPr lang="en-GB" dirty="0" smtClean="0"/>
          </a:p>
          <a:p>
            <a:r>
              <a:rPr lang="en-GB" dirty="0" err="1" smtClean="0"/>
              <a:t>Disgyblaeth</a:t>
            </a:r>
            <a:r>
              <a:rPr lang="en-GB" dirty="0" smtClean="0"/>
              <a:t> </a:t>
            </a:r>
            <a:r>
              <a:rPr lang="en-GB" dirty="0" err="1" smtClean="0"/>
              <a:t>yn</a:t>
            </a:r>
            <a:r>
              <a:rPr lang="en-GB" dirty="0" smtClean="0"/>
              <a:t> </a:t>
            </a:r>
            <a:r>
              <a:rPr lang="en-GB" dirty="0" err="1" smtClean="0"/>
              <a:t>hytrach</a:t>
            </a:r>
            <a:r>
              <a:rPr lang="en-GB" dirty="0" smtClean="0"/>
              <a:t> </a:t>
            </a:r>
            <a:r>
              <a:rPr lang="en-GB" dirty="0" err="1" smtClean="0"/>
              <a:t>na</a:t>
            </a:r>
            <a:r>
              <a:rPr lang="en-GB" dirty="0" smtClean="0"/>
              <a:t> </a:t>
            </a:r>
            <a:r>
              <a:rPr lang="en-GB" dirty="0" err="1" smtClean="0"/>
              <a:t>chosb</a:t>
            </a:r>
            <a:endParaRPr lang="en-GB" dirty="0" smtClean="0"/>
          </a:p>
          <a:p>
            <a:r>
              <a:rPr lang="en-GB" dirty="0" err="1" smtClean="0"/>
              <a:t>Athrawon</a:t>
            </a:r>
            <a:r>
              <a:rPr lang="en-GB" dirty="0" smtClean="0"/>
              <a:t> I </a:t>
            </a:r>
            <a:r>
              <a:rPr lang="en-GB" dirty="0" err="1" smtClean="0"/>
              <a:t>fynegi’n</a:t>
            </a:r>
            <a:r>
              <a:rPr lang="en-GB" dirty="0" smtClean="0"/>
              <a:t> </a:t>
            </a:r>
            <a:r>
              <a:rPr lang="en-GB" dirty="0" err="1" smtClean="0"/>
              <a:t>bwyllog</a:t>
            </a:r>
            <a:r>
              <a:rPr lang="en-GB" dirty="0" smtClean="0"/>
              <a:t> y </a:t>
            </a:r>
            <a:r>
              <a:rPr lang="en-GB" dirty="0" err="1" smtClean="0"/>
              <a:t>ffordd</a:t>
            </a:r>
            <a:r>
              <a:rPr lang="en-GB" dirty="0" smtClean="0"/>
              <a:t> </a:t>
            </a:r>
            <a:r>
              <a:rPr lang="en-GB" dirty="0" err="1" smtClean="0"/>
              <a:t>mae’r</a:t>
            </a:r>
            <a:r>
              <a:rPr lang="en-GB" dirty="0" smtClean="0"/>
              <a:t> </a:t>
            </a:r>
            <a:r>
              <a:rPr lang="en-GB" dirty="0" err="1" smtClean="0"/>
              <a:t>camymddwyn</a:t>
            </a:r>
            <a:r>
              <a:rPr lang="en-GB" dirty="0" smtClean="0"/>
              <a:t> </a:t>
            </a:r>
            <a:r>
              <a:rPr lang="en-GB" dirty="0" err="1" smtClean="0"/>
              <a:t>yn</a:t>
            </a:r>
            <a:r>
              <a:rPr lang="en-GB" dirty="0" smtClean="0"/>
              <a:t> </a:t>
            </a:r>
            <a:r>
              <a:rPr lang="en-GB" dirty="0" err="1" smtClean="0"/>
              <a:t>gwneud</a:t>
            </a:r>
            <a:r>
              <a:rPr lang="en-GB" dirty="0" smtClean="0"/>
              <a:t> </a:t>
            </a:r>
            <a:r>
              <a:rPr lang="en-GB" dirty="0" err="1" smtClean="0"/>
              <a:t>iddynt</a:t>
            </a:r>
            <a:r>
              <a:rPr lang="en-GB" dirty="0" smtClean="0"/>
              <a:t> </a:t>
            </a:r>
            <a:r>
              <a:rPr lang="en-GB" dirty="0" err="1" smtClean="0"/>
              <a:t>deimlo</a:t>
            </a:r>
            <a:endParaRPr lang="en-GB" dirty="0" smtClean="0"/>
          </a:p>
          <a:p>
            <a:r>
              <a:rPr lang="en-GB" dirty="0" smtClean="0"/>
              <a:t>Clod </a:t>
            </a:r>
            <a:r>
              <a:rPr lang="en-GB" dirty="0" err="1" smtClean="0"/>
              <a:t>lle</a:t>
            </a:r>
            <a:r>
              <a:rPr lang="en-GB" dirty="0" smtClean="0"/>
              <a:t> </a:t>
            </a:r>
            <a:r>
              <a:rPr lang="en-GB" dirty="0" err="1" smtClean="0"/>
              <a:t>mae’n</a:t>
            </a:r>
            <a:r>
              <a:rPr lang="en-GB" dirty="0" smtClean="0"/>
              <a:t> </a:t>
            </a:r>
            <a:r>
              <a:rPr lang="en-GB" dirty="0" err="1" smtClean="0"/>
              <a:t>haeddiannol</a:t>
            </a:r>
            <a:endParaRPr lang="en-GB" dirty="0"/>
          </a:p>
        </p:txBody>
      </p:sp>
      <p:sp>
        <p:nvSpPr>
          <p:cNvPr id="4" name="Content Placeholder 3"/>
          <p:cNvSpPr>
            <a:spLocks noGrp="1"/>
          </p:cNvSpPr>
          <p:nvPr>
            <p:ph sz="half" idx="2"/>
          </p:nvPr>
        </p:nvSpPr>
        <p:spPr/>
        <p:txBody>
          <a:bodyPr/>
          <a:lstStyle/>
          <a:p>
            <a:r>
              <a:rPr lang="en-GB" sz="1000" i="1" dirty="0"/>
              <a:t>YouTube: </a:t>
            </a:r>
            <a:r>
              <a:rPr lang="en-GB" sz="1000" i="1" dirty="0">
                <a:hlinkClick r:id="rId3"/>
              </a:rPr>
              <a:t>https://www.youtube.com/watch?v=eAmtuT1JVes</a:t>
            </a:r>
            <a:r>
              <a:rPr lang="en-GB" sz="1000" i="1" dirty="0"/>
              <a:t> </a:t>
            </a:r>
          </a:p>
          <a:p>
            <a:r>
              <a:rPr lang="en-GB" dirty="0" smtClean="0"/>
              <a:t>Adults model desired behaviour</a:t>
            </a:r>
          </a:p>
          <a:p>
            <a:r>
              <a:rPr lang="en-GB" dirty="0" smtClean="0"/>
              <a:t>Discipline used instead of punishments</a:t>
            </a:r>
          </a:p>
          <a:p>
            <a:r>
              <a:rPr lang="en-GB" dirty="0" smtClean="0"/>
              <a:t>Teachers should calmly express how behaviour makes them feel</a:t>
            </a:r>
          </a:p>
          <a:p>
            <a:r>
              <a:rPr lang="en-GB" dirty="0" smtClean="0"/>
              <a:t>Praise if warranted and authentic</a:t>
            </a:r>
          </a:p>
          <a:p>
            <a:endParaRPr lang="en-GB" dirty="0"/>
          </a:p>
        </p:txBody>
      </p:sp>
    </p:spTree>
    <p:extLst>
      <p:ext uri="{BB962C8B-B14F-4D97-AF65-F5344CB8AC3E}">
        <p14:creationId xmlns:p14="http://schemas.microsoft.com/office/powerpoint/2010/main" val="27487410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749" y="304800"/>
            <a:ext cx="11953328" cy="1397000"/>
          </a:xfrm>
        </p:spPr>
        <p:txBody>
          <a:bodyPr>
            <a:normAutofit fontScale="90000"/>
          </a:bodyPr>
          <a:lstStyle/>
          <a:p>
            <a:r>
              <a:rPr lang="en-US" i="1" dirty="0" err="1"/>
              <a:t>Damcaniaeth</a:t>
            </a:r>
            <a:r>
              <a:rPr lang="en-US" i="1" dirty="0"/>
              <a:t> </a:t>
            </a:r>
            <a:r>
              <a:rPr lang="en-US" i="1" dirty="0" err="1"/>
              <a:t>Cyfathrebu</a:t>
            </a:r>
            <a:r>
              <a:rPr lang="en-US" i="1" dirty="0"/>
              <a:t> </a:t>
            </a:r>
            <a:r>
              <a:rPr lang="en-US" i="1" dirty="0" err="1"/>
              <a:t>Cyfath</a:t>
            </a:r>
            <a:r>
              <a:rPr lang="en-US" i="1" dirty="0"/>
              <a:t>: Haim </a:t>
            </a:r>
            <a:r>
              <a:rPr lang="en-US" i="1" dirty="0" err="1"/>
              <a:t>Ginott</a:t>
            </a:r>
            <a:r>
              <a:rPr lang="en-US" i="1" dirty="0"/>
              <a:t/>
            </a:r>
            <a:br>
              <a:rPr lang="en-US" i="1" dirty="0"/>
            </a:br>
            <a:r>
              <a:rPr lang="en-US" i="1" dirty="0"/>
              <a:t>Congruent Communication Theory: Haim </a:t>
            </a:r>
            <a:r>
              <a:rPr lang="en-US" i="1" dirty="0" err="1"/>
              <a:t>Ginott</a:t>
            </a:r>
            <a:endParaRPr lang="en-GB" dirty="0"/>
          </a:p>
        </p:txBody>
      </p:sp>
      <p:sp>
        <p:nvSpPr>
          <p:cNvPr id="3" name="Content Placeholder 2"/>
          <p:cNvSpPr>
            <a:spLocks noGrp="1"/>
          </p:cNvSpPr>
          <p:nvPr>
            <p:ph sz="half" idx="1"/>
          </p:nvPr>
        </p:nvSpPr>
        <p:spPr>
          <a:xfrm>
            <a:off x="477788" y="1701800"/>
            <a:ext cx="5616625" cy="4823544"/>
          </a:xfrm>
        </p:spPr>
        <p:txBody>
          <a:bodyPr/>
          <a:lstStyle/>
          <a:p>
            <a:r>
              <a:rPr lang="en-GB" dirty="0" err="1"/>
              <a:t>A</a:t>
            </a:r>
            <a:r>
              <a:rPr lang="en-GB" dirty="0" err="1" smtClean="0"/>
              <a:t>thrawon</a:t>
            </a:r>
            <a:r>
              <a:rPr lang="en-GB" dirty="0" smtClean="0"/>
              <a:t> </a:t>
            </a:r>
            <a:r>
              <a:rPr lang="en-GB" dirty="0" err="1" smtClean="0"/>
              <a:t>i</a:t>
            </a:r>
            <a:r>
              <a:rPr lang="en-GB" dirty="0" smtClean="0"/>
              <a:t> </a:t>
            </a:r>
            <a:r>
              <a:rPr lang="en-GB" dirty="0" err="1" smtClean="0"/>
              <a:t>annog</a:t>
            </a:r>
            <a:r>
              <a:rPr lang="en-GB" dirty="0" smtClean="0"/>
              <a:t> </a:t>
            </a:r>
            <a:r>
              <a:rPr lang="en-GB" dirty="0" err="1" smtClean="0"/>
              <a:t>hunan</a:t>
            </a:r>
            <a:r>
              <a:rPr lang="en-GB" dirty="0" smtClean="0"/>
              <a:t> </a:t>
            </a:r>
            <a:r>
              <a:rPr lang="en-GB" dirty="0" err="1" smtClean="0"/>
              <a:t>barch</a:t>
            </a:r>
            <a:r>
              <a:rPr lang="en-GB" dirty="0" smtClean="0"/>
              <a:t> ac </a:t>
            </a:r>
            <a:r>
              <a:rPr lang="en-GB" dirty="0" err="1" smtClean="0"/>
              <a:t>ymddiredaeth</a:t>
            </a:r>
            <a:r>
              <a:rPr lang="en-GB" dirty="0" smtClean="0"/>
              <a:t> </a:t>
            </a:r>
            <a:r>
              <a:rPr lang="en-GB" dirty="0" err="1" smtClean="0"/>
              <a:t>rhyngddynt</a:t>
            </a:r>
            <a:r>
              <a:rPr lang="en-GB" dirty="0" smtClean="0"/>
              <a:t> </a:t>
            </a:r>
            <a:r>
              <a:rPr lang="en-GB" dirty="0" err="1" smtClean="0"/>
              <a:t>hwy</a:t>
            </a:r>
            <a:r>
              <a:rPr lang="en-GB" dirty="0" smtClean="0"/>
              <a:t> </a:t>
            </a:r>
            <a:r>
              <a:rPr lang="en-GB" dirty="0" err="1" smtClean="0"/>
              <a:t>a’r</a:t>
            </a:r>
            <a:r>
              <a:rPr lang="en-GB" dirty="0" smtClean="0"/>
              <a:t> </a:t>
            </a:r>
            <a:r>
              <a:rPr lang="en-GB" dirty="0" err="1" smtClean="0"/>
              <a:t>disgyblion</a:t>
            </a:r>
            <a:endParaRPr lang="en-GB" dirty="0" smtClean="0"/>
          </a:p>
          <a:p>
            <a:r>
              <a:rPr lang="en-GB" dirty="0" err="1" smtClean="0"/>
              <a:t>Cyfathrebu</a:t>
            </a:r>
            <a:r>
              <a:rPr lang="en-GB" dirty="0" smtClean="0"/>
              <a:t> – ‘fi’ </a:t>
            </a:r>
            <a:r>
              <a:rPr lang="en-GB" dirty="0" err="1" smtClean="0"/>
              <a:t>yn</a:t>
            </a:r>
            <a:r>
              <a:rPr lang="en-GB" dirty="0" smtClean="0"/>
              <a:t> </a:t>
            </a:r>
            <a:r>
              <a:rPr lang="en-GB" dirty="0" err="1" smtClean="0"/>
              <a:t>hytrach</a:t>
            </a:r>
            <a:r>
              <a:rPr lang="en-GB" dirty="0" smtClean="0"/>
              <a:t> </a:t>
            </a:r>
            <a:r>
              <a:rPr lang="en-GB" dirty="0" err="1" smtClean="0"/>
              <a:t>na</a:t>
            </a:r>
            <a:r>
              <a:rPr lang="en-GB" dirty="0" smtClean="0"/>
              <a:t> ‘</a:t>
            </a:r>
            <a:r>
              <a:rPr lang="en-GB" dirty="0" err="1" smtClean="0"/>
              <a:t>ti</a:t>
            </a:r>
            <a:r>
              <a:rPr lang="en-GB" dirty="0" smtClean="0"/>
              <a:t>’. </a:t>
            </a:r>
            <a:r>
              <a:rPr lang="en-GB" dirty="0" err="1" smtClean="0"/>
              <a:t>Angen</a:t>
            </a:r>
            <a:r>
              <a:rPr lang="en-GB" dirty="0" smtClean="0"/>
              <a:t> </a:t>
            </a:r>
            <a:r>
              <a:rPr lang="en-GB" dirty="0" err="1" smtClean="0"/>
              <a:t>osgoi</a:t>
            </a:r>
            <a:r>
              <a:rPr lang="en-GB" dirty="0" smtClean="0"/>
              <a:t> </a:t>
            </a:r>
            <a:r>
              <a:rPr lang="en-GB" dirty="0" err="1" smtClean="0"/>
              <a:t>beirniadu’r</a:t>
            </a:r>
            <a:r>
              <a:rPr lang="en-GB" dirty="0" smtClean="0"/>
              <a:t> </a:t>
            </a:r>
            <a:r>
              <a:rPr lang="en-GB" dirty="0" err="1" smtClean="0"/>
              <a:t>plentyn</a:t>
            </a:r>
            <a:endParaRPr lang="en-GB" dirty="0" smtClean="0"/>
          </a:p>
          <a:p>
            <a:r>
              <a:rPr lang="en-GB" dirty="0" err="1" smtClean="0"/>
              <a:t>Sylwadau</a:t>
            </a:r>
            <a:r>
              <a:rPr lang="en-GB" dirty="0" smtClean="0"/>
              <a:t>/ </a:t>
            </a:r>
            <a:r>
              <a:rPr lang="en-GB" dirty="0" err="1" smtClean="0"/>
              <a:t>rheolau’n</a:t>
            </a:r>
            <a:r>
              <a:rPr lang="en-GB" dirty="0" smtClean="0"/>
              <a:t> </a:t>
            </a:r>
            <a:r>
              <a:rPr lang="en-GB" dirty="0" err="1" smtClean="0"/>
              <a:t>perthyn</a:t>
            </a:r>
            <a:r>
              <a:rPr lang="en-GB" dirty="0" smtClean="0"/>
              <a:t> </a:t>
            </a:r>
            <a:r>
              <a:rPr lang="en-GB" dirty="0" err="1" smtClean="0"/>
              <a:t>I’r</a:t>
            </a:r>
            <a:r>
              <a:rPr lang="en-GB" dirty="0" smtClean="0"/>
              <a:t> </a:t>
            </a:r>
            <a:r>
              <a:rPr lang="en-GB" dirty="0" err="1" smtClean="0"/>
              <a:t>gwrthrych</a:t>
            </a:r>
            <a:r>
              <a:rPr lang="en-GB" dirty="0" smtClean="0"/>
              <a:t> </a:t>
            </a:r>
            <a:r>
              <a:rPr lang="en-GB" dirty="0" err="1" smtClean="0"/>
              <a:t>e.e</a:t>
            </a:r>
            <a:r>
              <a:rPr lang="en-GB" dirty="0" smtClean="0"/>
              <a:t>. ‘</a:t>
            </a:r>
            <a:r>
              <a:rPr lang="en-GB" dirty="0" err="1" smtClean="0"/>
              <a:t>nid</a:t>
            </a:r>
            <a:r>
              <a:rPr lang="en-GB" dirty="0" smtClean="0"/>
              <a:t> </a:t>
            </a:r>
            <a:r>
              <a:rPr lang="en-GB" dirty="0" err="1" smtClean="0"/>
              <a:t>ar</a:t>
            </a:r>
            <a:r>
              <a:rPr lang="en-GB" dirty="0" smtClean="0"/>
              <a:t> </a:t>
            </a:r>
            <a:r>
              <a:rPr lang="en-GB" dirty="0" err="1" smtClean="0"/>
              <a:t>gyfer</a:t>
            </a:r>
            <a:r>
              <a:rPr lang="en-GB" dirty="0" smtClean="0"/>
              <a:t> </a:t>
            </a:r>
            <a:r>
              <a:rPr lang="en-GB" dirty="0" err="1" smtClean="0"/>
              <a:t>taflu</a:t>
            </a:r>
            <a:r>
              <a:rPr lang="en-GB" dirty="0" smtClean="0"/>
              <a:t> ma </a:t>
            </a:r>
            <a:r>
              <a:rPr lang="en-GB" dirty="0" err="1" smtClean="0"/>
              <a:t>pensil</a:t>
            </a:r>
            <a:r>
              <a:rPr lang="en-GB" dirty="0" smtClean="0"/>
              <a:t>’</a:t>
            </a:r>
            <a:endParaRPr lang="en-GB" dirty="0"/>
          </a:p>
        </p:txBody>
      </p:sp>
      <p:sp>
        <p:nvSpPr>
          <p:cNvPr id="4" name="Content Placeholder 3"/>
          <p:cNvSpPr>
            <a:spLocks noGrp="1"/>
          </p:cNvSpPr>
          <p:nvPr>
            <p:ph sz="half" idx="2"/>
          </p:nvPr>
        </p:nvSpPr>
        <p:spPr/>
        <p:txBody>
          <a:bodyPr/>
          <a:lstStyle/>
          <a:p>
            <a:r>
              <a:rPr lang="en-GB" sz="1000" i="1" dirty="0"/>
              <a:t>YouTube: </a:t>
            </a:r>
            <a:r>
              <a:rPr lang="en-GB" sz="1000" i="1" dirty="0">
                <a:hlinkClick r:id="rId3"/>
              </a:rPr>
              <a:t>https://www.youtube.com/watch?v=eAmtuT1JVes</a:t>
            </a:r>
            <a:r>
              <a:rPr lang="en-GB" sz="1000" i="1" dirty="0"/>
              <a:t> </a:t>
            </a:r>
          </a:p>
          <a:p>
            <a:r>
              <a:rPr lang="en-GB" dirty="0" smtClean="0"/>
              <a:t>Teachers need to build self-esteem and trust</a:t>
            </a:r>
          </a:p>
          <a:p>
            <a:r>
              <a:rPr lang="en-GB" dirty="0" smtClean="0"/>
              <a:t>Communication – ‘I’ statements instead of ‘you’ statements to avoid criticising the child</a:t>
            </a:r>
          </a:p>
          <a:p>
            <a:r>
              <a:rPr lang="en-GB" dirty="0" smtClean="0"/>
              <a:t>Comments/rules attached to objects e.g. ‘the pencil is not for throwing’</a:t>
            </a:r>
            <a:endParaRPr lang="en-GB" dirty="0"/>
          </a:p>
        </p:txBody>
      </p:sp>
    </p:spTree>
    <p:extLst>
      <p:ext uri="{BB962C8B-B14F-4D97-AF65-F5344CB8AC3E}">
        <p14:creationId xmlns:p14="http://schemas.microsoft.com/office/powerpoint/2010/main" val="5991549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3772" y="76200"/>
            <a:ext cx="11449272" cy="1397000"/>
          </a:xfrm>
        </p:spPr>
        <p:txBody>
          <a:bodyPr>
            <a:normAutofit/>
          </a:bodyPr>
          <a:lstStyle/>
          <a:p>
            <a:r>
              <a:rPr lang="en-GB" dirty="0" err="1" smtClean="0"/>
              <a:t>Damcaniaeth</a:t>
            </a:r>
            <a:r>
              <a:rPr lang="en-GB" dirty="0" smtClean="0"/>
              <a:t> </a:t>
            </a:r>
            <a:r>
              <a:rPr lang="en-GB" dirty="0" err="1" smtClean="0"/>
              <a:t>Dewis</a:t>
            </a:r>
            <a:r>
              <a:rPr lang="en-GB" dirty="0" smtClean="0"/>
              <a:t>: William </a:t>
            </a:r>
            <a:r>
              <a:rPr lang="en-GB" dirty="0" err="1" smtClean="0"/>
              <a:t>Glasser</a:t>
            </a:r>
            <a:r>
              <a:rPr lang="en-GB" dirty="0" smtClean="0"/>
              <a:t/>
            </a:r>
            <a:br>
              <a:rPr lang="en-GB" dirty="0" smtClean="0"/>
            </a:br>
            <a:r>
              <a:rPr lang="en-GB" dirty="0" smtClean="0"/>
              <a:t>Choice theory: </a:t>
            </a:r>
            <a:r>
              <a:rPr lang="en-GB" dirty="0"/>
              <a:t>W</a:t>
            </a:r>
            <a:r>
              <a:rPr lang="en-GB" dirty="0" smtClean="0"/>
              <a:t>illiam </a:t>
            </a:r>
            <a:r>
              <a:rPr lang="en-GB" dirty="0" err="1" smtClean="0"/>
              <a:t>Glasser</a:t>
            </a:r>
            <a:endParaRPr lang="en-GB" dirty="0"/>
          </a:p>
        </p:txBody>
      </p:sp>
      <p:sp>
        <p:nvSpPr>
          <p:cNvPr id="3" name="Content Placeholder 2"/>
          <p:cNvSpPr>
            <a:spLocks noGrp="1"/>
          </p:cNvSpPr>
          <p:nvPr>
            <p:ph sz="half" idx="1"/>
          </p:nvPr>
        </p:nvSpPr>
        <p:spPr>
          <a:xfrm>
            <a:off x="333772" y="1701800"/>
            <a:ext cx="5760641" cy="5039568"/>
          </a:xfrm>
        </p:spPr>
        <p:txBody>
          <a:bodyPr>
            <a:normAutofit/>
          </a:bodyPr>
          <a:lstStyle/>
          <a:p>
            <a:r>
              <a:rPr lang="en-GB" dirty="0" err="1" smtClean="0"/>
              <a:t>Pwyslais</a:t>
            </a:r>
            <a:r>
              <a:rPr lang="en-GB" dirty="0" smtClean="0"/>
              <a:t> </a:t>
            </a:r>
            <a:r>
              <a:rPr lang="en-GB" dirty="0" err="1" smtClean="0"/>
              <a:t>ar</a:t>
            </a:r>
            <a:r>
              <a:rPr lang="en-GB" dirty="0" smtClean="0"/>
              <a:t> </a:t>
            </a:r>
            <a:r>
              <a:rPr lang="en-GB" dirty="0" err="1" smtClean="0"/>
              <a:t>ddisgyblion</a:t>
            </a:r>
            <a:r>
              <a:rPr lang="en-GB" dirty="0" smtClean="0"/>
              <a:t> </a:t>
            </a:r>
            <a:r>
              <a:rPr lang="en-GB" dirty="0" err="1" smtClean="0"/>
              <a:t>yn</a:t>
            </a:r>
            <a:r>
              <a:rPr lang="en-GB" dirty="0" smtClean="0"/>
              <a:t> </a:t>
            </a:r>
            <a:r>
              <a:rPr lang="en-GB" dirty="0" err="1" smtClean="0"/>
              <a:t>gwneud</a:t>
            </a:r>
            <a:r>
              <a:rPr lang="en-GB" dirty="0" smtClean="0"/>
              <a:t> y </a:t>
            </a:r>
            <a:r>
              <a:rPr lang="en-GB" dirty="0" err="1" smtClean="0"/>
              <a:t>dewis</a:t>
            </a:r>
            <a:r>
              <a:rPr lang="en-GB" dirty="0" smtClean="0"/>
              <a:t> </a:t>
            </a:r>
            <a:r>
              <a:rPr lang="en-GB" dirty="0" err="1" smtClean="0"/>
              <a:t>cywir</a:t>
            </a:r>
            <a:r>
              <a:rPr lang="en-GB" dirty="0" smtClean="0"/>
              <a:t> – </a:t>
            </a:r>
            <a:r>
              <a:rPr lang="en-GB" dirty="0" err="1" smtClean="0"/>
              <a:t>cyfrifoldeb</a:t>
            </a:r>
            <a:endParaRPr lang="en-GB" dirty="0" smtClean="0"/>
          </a:p>
          <a:p>
            <a:r>
              <a:rPr lang="en-GB" dirty="0" err="1" smtClean="0"/>
              <a:t>Trafodaethau</a:t>
            </a:r>
            <a:r>
              <a:rPr lang="en-GB" dirty="0" smtClean="0"/>
              <a:t> </a:t>
            </a:r>
            <a:r>
              <a:rPr lang="en-GB" dirty="0" err="1" smtClean="0"/>
              <a:t>wythnosol</a:t>
            </a:r>
            <a:r>
              <a:rPr lang="en-GB" dirty="0" smtClean="0"/>
              <a:t> </a:t>
            </a:r>
            <a:r>
              <a:rPr lang="en-GB" dirty="0" err="1" smtClean="0"/>
              <a:t>lle</a:t>
            </a:r>
            <a:r>
              <a:rPr lang="en-GB" dirty="0" smtClean="0"/>
              <a:t> </a:t>
            </a:r>
            <a:r>
              <a:rPr lang="en-GB" dirty="0" err="1" smtClean="0"/>
              <a:t>mae’r</a:t>
            </a:r>
            <a:r>
              <a:rPr lang="en-GB" dirty="0" smtClean="0"/>
              <a:t> </a:t>
            </a:r>
            <a:r>
              <a:rPr lang="en-GB" dirty="0" err="1" smtClean="0"/>
              <a:t>grwp</a:t>
            </a:r>
            <a:r>
              <a:rPr lang="en-GB" dirty="0" smtClean="0"/>
              <a:t> </a:t>
            </a:r>
            <a:r>
              <a:rPr lang="en-GB" dirty="0" err="1" smtClean="0"/>
              <a:t>yn</a:t>
            </a:r>
            <a:r>
              <a:rPr lang="en-GB" dirty="0" smtClean="0"/>
              <a:t> </a:t>
            </a:r>
            <a:r>
              <a:rPr lang="en-GB" dirty="0" err="1" smtClean="0"/>
              <a:t>adnabod</a:t>
            </a:r>
            <a:r>
              <a:rPr lang="en-GB" dirty="0" smtClean="0"/>
              <a:t> </a:t>
            </a:r>
            <a:r>
              <a:rPr lang="en-GB" dirty="0" err="1" smtClean="0"/>
              <a:t>problemau</a:t>
            </a:r>
            <a:r>
              <a:rPr lang="en-GB" dirty="0" smtClean="0"/>
              <a:t> ac </a:t>
            </a:r>
            <a:r>
              <a:rPr lang="en-GB" dirty="0" err="1" smtClean="0"/>
              <a:t>yn</a:t>
            </a:r>
            <a:r>
              <a:rPr lang="en-GB" dirty="0" smtClean="0"/>
              <a:t> </a:t>
            </a:r>
            <a:r>
              <a:rPr lang="en-GB" dirty="0" err="1" smtClean="0"/>
              <a:t>cynnig</a:t>
            </a:r>
            <a:r>
              <a:rPr lang="en-GB" dirty="0" smtClean="0"/>
              <a:t> </a:t>
            </a:r>
            <a:r>
              <a:rPr lang="en-GB" dirty="0" err="1" smtClean="0"/>
              <a:t>ateb</a:t>
            </a:r>
            <a:endParaRPr lang="en-GB" dirty="0" smtClean="0"/>
          </a:p>
          <a:p>
            <a:r>
              <a:rPr lang="en-GB" dirty="0" err="1" smtClean="0"/>
              <a:t>Canlyniadau</a:t>
            </a:r>
            <a:r>
              <a:rPr lang="en-GB" dirty="0" smtClean="0"/>
              <a:t> </a:t>
            </a:r>
            <a:r>
              <a:rPr lang="en-GB" dirty="0" err="1" smtClean="0"/>
              <a:t>i</a:t>
            </a:r>
            <a:r>
              <a:rPr lang="en-GB" dirty="0" smtClean="0"/>
              <a:t> </a:t>
            </a:r>
            <a:r>
              <a:rPr lang="en-GB" dirty="0" err="1" smtClean="0"/>
              <a:t>ddilyn</a:t>
            </a:r>
            <a:r>
              <a:rPr lang="en-GB" dirty="0" smtClean="0"/>
              <a:t> </a:t>
            </a:r>
            <a:r>
              <a:rPr lang="en-GB" dirty="0" err="1" smtClean="0"/>
              <a:t>ymddygiad</a:t>
            </a:r>
            <a:r>
              <a:rPr lang="en-GB" dirty="0" smtClean="0"/>
              <a:t> </a:t>
            </a:r>
            <a:r>
              <a:rPr lang="en-GB" dirty="0" err="1" smtClean="0"/>
              <a:t>cadarnhaol</a:t>
            </a:r>
            <a:r>
              <a:rPr lang="en-GB" dirty="0" smtClean="0"/>
              <a:t> a </a:t>
            </a:r>
            <a:r>
              <a:rPr lang="en-GB" dirty="0" err="1" smtClean="0"/>
              <a:t>negyddol</a:t>
            </a:r>
            <a:endParaRPr lang="en-GB" dirty="0" smtClean="0"/>
          </a:p>
          <a:p>
            <a:r>
              <a:rPr lang="en-GB" dirty="0" err="1" smtClean="0"/>
              <a:t>Rheolau</a:t>
            </a:r>
            <a:r>
              <a:rPr lang="en-GB" dirty="0" smtClean="0"/>
              <a:t> </a:t>
            </a:r>
            <a:r>
              <a:rPr lang="en-GB" dirty="0" err="1" smtClean="0"/>
              <a:t>i</a:t>
            </a:r>
            <a:r>
              <a:rPr lang="en-GB" dirty="0" smtClean="0"/>
              <a:t> </a:t>
            </a:r>
            <a:r>
              <a:rPr lang="en-GB" dirty="0" err="1" smtClean="0"/>
              <a:t>gael</a:t>
            </a:r>
            <a:r>
              <a:rPr lang="en-GB" dirty="0" smtClean="0"/>
              <a:t> </a:t>
            </a:r>
            <a:r>
              <a:rPr lang="en-GB" dirty="0" err="1" smtClean="0"/>
              <a:t>eu</a:t>
            </a:r>
            <a:r>
              <a:rPr lang="en-GB" dirty="0" smtClean="0"/>
              <a:t> </a:t>
            </a:r>
            <a:r>
              <a:rPr lang="en-GB" dirty="0" err="1" smtClean="0"/>
              <a:t>hatgyfnerthu’n</a:t>
            </a:r>
            <a:r>
              <a:rPr lang="en-GB" dirty="0" smtClean="0"/>
              <a:t> </a:t>
            </a:r>
            <a:r>
              <a:rPr lang="en-GB" dirty="0" err="1" smtClean="0"/>
              <a:t>gyson</a:t>
            </a:r>
            <a:endParaRPr lang="en-GB" dirty="0"/>
          </a:p>
        </p:txBody>
      </p:sp>
      <p:sp>
        <p:nvSpPr>
          <p:cNvPr id="4" name="Content Placeholder 3"/>
          <p:cNvSpPr>
            <a:spLocks noGrp="1"/>
          </p:cNvSpPr>
          <p:nvPr>
            <p:ph sz="half" idx="2"/>
          </p:nvPr>
        </p:nvSpPr>
        <p:spPr>
          <a:xfrm>
            <a:off x="6297558" y="1701800"/>
            <a:ext cx="5629501" cy="5039568"/>
          </a:xfrm>
        </p:spPr>
        <p:txBody>
          <a:bodyPr>
            <a:normAutofit/>
          </a:bodyPr>
          <a:lstStyle/>
          <a:p>
            <a:r>
              <a:rPr lang="en-GB" dirty="0" smtClean="0"/>
              <a:t>Emphasis on children making good choices - responsibility</a:t>
            </a:r>
          </a:p>
          <a:p>
            <a:r>
              <a:rPr lang="en-GB" dirty="0" smtClean="0"/>
              <a:t>Weekly discussions where groups identify problem and seek solution</a:t>
            </a:r>
          </a:p>
          <a:p>
            <a:r>
              <a:rPr lang="en-GB" dirty="0" smtClean="0"/>
              <a:t>Consequences should always follow good and bad behaviour</a:t>
            </a:r>
          </a:p>
          <a:p>
            <a:r>
              <a:rPr lang="en-GB" dirty="0" smtClean="0"/>
              <a:t>Rules must always be enforced</a:t>
            </a:r>
            <a:endParaRPr lang="en-GB" dirty="0"/>
          </a:p>
        </p:txBody>
      </p:sp>
    </p:spTree>
    <p:extLst>
      <p:ext uri="{BB962C8B-B14F-4D97-AF65-F5344CB8AC3E}">
        <p14:creationId xmlns:p14="http://schemas.microsoft.com/office/powerpoint/2010/main" val="23628811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endParaRPr lang="en-GB" dirty="0"/>
          </a:p>
        </p:txBody>
      </p:sp>
      <p:sp>
        <p:nvSpPr>
          <p:cNvPr id="3" name="Content Placeholder 2"/>
          <p:cNvSpPr>
            <a:spLocks noGrp="1"/>
          </p:cNvSpPr>
          <p:nvPr>
            <p:ph sz="half" idx="1"/>
          </p:nvPr>
        </p:nvSpPr>
        <p:spPr/>
        <p:txBody>
          <a:bodyPr>
            <a:normAutofit fontScale="92500" lnSpcReduction="20000"/>
          </a:bodyPr>
          <a:lstStyle/>
          <a:p>
            <a:r>
              <a:rPr lang="en-GB" dirty="0" err="1" smtClean="0"/>
              <a:t>Ystyriwch</a:t>
            </a:r>
            <a:r>
              <a:rPr lang="en-GB" dirty="0" smtClean="0"/>
              <a:t> </a:t>
            </a:r>
            <a:r>
              <a:rPr lang="en-GB" dirty="0" err="1"/>
              <a:t>sut</a:t>
            </a:r>
            <a:r>
              <a:rPr lang="en-GB" dirty="0"/>
              <a:t> </a:t>
            </a:r>
            <a:r>
              <a:rPr lang="en-GB" dirty="0" err="1"/>
              <a:t>gallwch</a:t>
            </a:r>
            <a:r>
              <a:rPr lang="en-GB" dirty="0"/>
              <a:t> </a:t>
            </a:r>
            <a:r>
              <a:rPr lang="en-GB" dirty="0" err="1"/>
              <a:t>ddefnyddio’r</a:t>
            </a:r>
            <a:r>
              <a:rPr lang="en-GB" dirty="0"/>
              <a:t> </a:t>
            </a:r>
            <a:r>
              <a:rPr lang="en-GB" dirty="0" err="1"/>
              <a:t>damcaniaeth</a:t>
            </a:r>
            <a:r>
              <a:rPr lang="en-GB" dirty="0"/>
              <a:t> </a:t>
            </a:r>
            <a:r>
              <a:rPr lang="en-GB" dirty="0" err="1"/>
              <a:t>yma</a:t>
            </a:r>
            <a:r>
              <a:rPr lang="en-GB" dirty="0"/>
              <a:t> </a:t>
            </a:r>
            <a:r>
              <a:rPr lang="en-GB" dirty="0" err="1"/>
              <a:t>yn</a:t>
            </a:r>
            <a:r>
              <a:rPr lang="en-GB" dirty="0"/>
              <a:t> y </a:t>
            </a:r>
            <a:r>
              <a:rPr lang="en-GB" dirty="0" err="1"/>
              <a:t>sefyllfaoedd</a:t>
            </a:r>
            <a:r>
              <a:rPr lang="en-GB" dirty="0"/>
              <a:t> </a:t>
            </a:r>
            <a:r>
              <a:rPr lang="en-GB" dirty="0" err="1"/>
              <a:t>yma</a:t>
            </a:r>
            <a:r>
              <a:rPr lang="en-GB" dirty="0"/>
              <a:t>:</a:t>
            </a:r>
          </a:p>
          <a:p>
            <a:pPr lvl="1"/>
            <a:r>
              <a:rPr lang="en-GB" dirty="0"/>
              <a:t>Mae </a:t>
            </a:r>
            <a:r>
              <a:rPr lang="en-GB" dirty="0" err="1"/>
              <a:t>disgybl</a:t>
            </a:r>
            <a:r>
              <a:rPr lang="en-GB" dirty="0"/>
              <a:t> </a:t>
            </a:r>
            <a:r>
              <a:rPr lang="en-GB" dirty="0" err="1"/>
              <a:t>yn</a:t>
            </a:r>
            <a:r>
              <a:rPr lang="en-GB" dirty="0"/>
              <a:t> </a:t>
            </a:r>
            <a:r>
              <a:rPr lang="en-GB" dirty="0" err="1"/>
              <a:t>cymryd</a:t>
            </a:r>
            <a:r>
              <a:rPr lang="en-GB" dirty="0"/>
              <a:t> </a:t>
            </a:r>
            <a:r>
              <a:rPr lang="en-GB" dirty="0" err="1"/>
              <a:t>beiro</a:t>
            </a:r>
            <a:r>
              <a:rPr lang="en-GB" dirty="0"/>
              <a:t> </a:t>
            </a:r>
            <a:r>
              <a:rPr lang="en-GB" dirty="0" err="1"/>
              <a:t>disgybl</a:t>
            </a:r>
            <a:r>
              <a:rPr lang="en-GB" dirty="0"/>
              <a:t> </a:t>
            </a:r>
            <a:r>
              <a:rPr lang="en-GB" dirty="0" err="1"/>
              <a:t>arall</a:t>
            </a:r>
            <a:endParaRPr lang="en-GB" dirty="0"/>
          </a:p>
          <a:p>
            <a:pPr lvl="1"/>
            <a:r>
              <a:rPr lang="en-GB" dirty="0"/>
              <a:t>Mae </a:t>
            </a:r>
            <a:r>
              <a:rPr lang="en-GB" dirty="0" err="1"/>
              <a:t>disgyblion</a:t>
            </a:r>
            <a:r>
              <a:rPr lang="en-GB" dirty="0"/>
              <a:t> A ac B </a:t>
            </a:r>
            <a:r>
              <a:rPr lang="en-GB" dirty="0" err="1"/>
              <a:t>yn</a:t>
            </a:r>
            <a:r>
              <a:rPr lang="en-GB" dirty="0"/>
              <a:t> </a:t>
            </a:r>
            <a:r>
              <a:rPr lang="en-GB" dirty="0" err="1"/>
              <a:t>parhau</a:t>
            </a:r>
            <a:r>
              <a:rPr lang="en-GB" dirty="0"/>
              <a:t> </a:t>
            </a:r>
            <a:r>
              <a:rPr lang="en-GB" dirty="0" err="1"/>
              <a:t>i</a:t>
            </a:r>
            <a:r>
              <a:rPr lang="en-GB" dirty="0"/>
              <a:t> </a:t>
            </a:r>
            <a:r>
              <a:rPr lang="en-GB" dirty="0" err="1"/>
              <a:t>siarad</a:t>
            </a:r>
            <a:r>
              <a:rPr lang="en-GB" dirty="0"/>
              <a:t> </a:t>
            </a:r>
            <a:r>
              <a:rPr lang="en-GB" dirty="0" err="1"/>
              <a:t>yn</a:t>
            </a:r>
            <a:r>
              <a:rPr lang="en-GB" dirty="0"/>
              <a:t> </a:t>
            </a:r>
            <a:r>
              <a:rPr lang="en-GB" dirty="0" err="1"/>
              <a:t>lle</a:t>
            </a:r>
            <a:r>
              <a:rPr lang="en-GB" dirty="0"/>
              <a:t> </a:t>
            </a:r>
            <a:r>
              <a:rPr lang="en-GB" dirty="0" err="1"/>
              <a:t>gweithio</a:t>
            </a:r>
            <a:endParaRPr lang="en-GB" dirty="0"/>
          </a:p>
          <a:p>
            <a:pPr lvl="1"/>
            <a:r>
              <a:rPr lang="en-GB" dirty="0"/>
              <a:t>Mae </a:t>
            </a:r>
            <a:r>
              <a:rPr lang="en-GB" dirty="0" err="1"/>
              <a:t>plentyn</a:t>
            </a:r>
            <a:r>
              <a:rPr lang="en-GB" dirty="0"/>
              <a:t> </a:t>
            </a:r>
            <a:r>
              <a:rPr lang="en-GB" dirty="0" err="1"/>
              <a:t>wedi</a:t>
            </a:r>
            <a:r>
              <a:rPr lang="en-GB" dirty="0"/>
              <a:t> </a:t>
            </a:r>
            <a:r>
              <a:rPr lang="en-GB" dirty="0" err="1"/>
              <a:t>bwrw</a:t>
            </a:r>
            <a:r>
              <a:rPr lang="en-GB" dirty="0"/>
              <a:t> </a:t>
            </a:r>
            <a:r>
              <a:rPr lang="en-GB" dirty="0" err="1"/>
              <a:t>plentyn</a:t>
            </a:r>
            <a:r>
              <a:rPr lang="en-GB" dirty="0"/>
              <a:t> </a:t>
            </a:r>
            <a:r>
              <a:rPr lang="en-GB" dirty="0" err="1"/>
              <a:t>arall</a:t>
            </a:r>
            <a:endParaRPr lang="en-GB" dirty="0"/>
          </a:p>
          <a:p>
            <a:r>
              <a:rPr lang="en-GB" dirty="0" err="1"/>
              <a:t>Mewn</a:t>
            </a:r>
            <a:r>
              <a:rPr lang="en-GB" dirty="0"/>
              <a:t> </a:t>
            </a:r>
            <a:r>
              <a:rPr lang="en-GB" dirty="0" err="1"/>
              <a:t>parau</a:t>
            </a:r>
            <a:r>
              <a:rPr lang="en-GB" dirty="0"/>
              <a:t>, </a:t>
            </a:r>
            <a:r>
              <a:rPr lang="en-GB" dirty="0" err="1"/>
              <a:t>neu</a:t>
            </a:r>
            <a:r>
              <a:rPr lang="en-GB" dirty="0"/>
              <a:t> </a:t>
            </a:r>
            <a:r>
              <a:rPr lang="en-GB" dirty="0" err="1"/>
              <a:t>grwpiau</a:t>
            </a:r>
            <a:r>
              <a:rPr lang="en-GB" dirty="0"/>
              <a:t> </a:t>
            </a:r>
            <a:r>
              <a:rPr lang="en-GB" dirty="0" err="1"/>
              <a:t>bach</a:t>
            </a:r>
            <a:r>
              <a:rPr lang="en-GB" dirty="0"/>
              <a:t>, </a:t>
            </a:r>
            <a:r>
              <a:rPr lang="en-GB" dirty="0" err="1"/>
              <a:t>ysgrifennwch</a:t>
            </a:r>
            <a:r>
              <a:rPr lang="en-GB" dirty="0"/>
              <a:t> </a:t>
            </a:r>
            <a:r>
              <a:rPr lang="en-GB" dirty="0" err="1"/>
              <a:t>sgript</a:t>
            </a:r>
            <a:r>
              <a:rPr lang="en-GB" dirty="0"/>
              <a:t> </a:t>
            </a:r>
            <a:r>
              <a:rPr lang="en-GB" dirty="0" err="1"/>
              <a:t>fer</a:t>
            </a:r>
            <a:r>
              <a:rPr lang="en-GB" dirty="0"/>
              <a:t> </a:t>
            </a:r>
            <a:r>
              <a:rPr lang="en-GB" dirty="0" err="1"/>
              <a:t>sy’n</a:t>
            </a:r>
            <a:r>
              <a:rPr lang="en-GB" dirty="0"/>
              <a:t> </a:t>
            </a:r>
            <a:r>
              <a:rPr lang="en-GB" dirty="0" err="1"/>
              <a:t>dangos</a:t>
            </a:r>
            <a:r>
              <a:rPr lang="en-GB" dirty="0"/>
              <a:t> </a:t>
            </a:r>
            <a:r>
              <a:rPr lang="en-GB" dirty="0" err="1"/>
              <a:t>sut</a:t>
            </a:r>
            <a:r>
              <a:rPr lang="en-GB" dirty="0"/>
              <a:t> gall y </a:t>
            </a:r>
            <a:r>
              <a:rPr lang="en-GB" dirty="0" err="1"/>
              <a:t>ddamcaniaeth</a:t>
            </a:r>
            <a:r>
              <a:rPr lang="en-GB" dirty="0"/>
              <a:t> </a:t>
            </a:r>
            <a:r>
              <a:rPr lang="en-GB" dirty="0" err="1"/>
              <a:t>gweithio</a:t>
            </a:r>
            <a:r>
              <a:rPr lang="en-GB" dirty="0"/>
              <a:t> </a:t>
            </a:r>
            <a:r>
              <a:rPr lang="en-GB" dirty="0" err="1"/>
              <a:t>yn</a:t>
            </a:r>
            <a:r>
              <a:rPr lang="en-GB" dirty="0"/>
              <a:t> y </a:t>
            </a:r>
            <a:r>
              <a:rPr lang="en-GB" dirty="0" err="1"/>
              <a:t>sefyllfa</a:t>
            </a:r>
            <a:r>
              <a:rPr lang="en-GB" dirty="0"/>
              <a:t> </a:t>
            </a:r>
            <a:r>
              <a:rPr lang="en-GB" dirty="0" err="1"/>
              <a:t>yma</a:t>
            </a:r>
            <a:r>
              <a:rPr lang="en-GB" dirty="0"/>
              <a:t>. </a:t>
            </a:r>
          </a:p>
          <a:p>
            <a:endParaRPr lang="en-GB" dirty="0" smtClean="0"/>
          </a:p>
        </p:txBody>
      </p:sp>
      <p:sp>
        <p:nvSpPr>
          <p:cNvPr id="4" name="Content Placeholder 3"/>
          <p:cNvSpPr>
            <a:spLocks noGrp="1"/>
          </p:cNvSpPr>
          <p:nvPr>
            <p:ph sz="half" idx="2"/>
          </p:nvPr>
        </p:nvSpPr>
        <p:spPr>
          <a:xfrm>
            <a:off x="6297558" y="1701800"/>
            <a:ext cx="5557493" cy="5156200"/>
          </a:xfrm>
        </p:spPr>
        <p:txBody>
          <a:bodyPr>
            <a:normAutofit fontScale="92500" lnSpcReduction="20000"/>
          </a:bodyPr>
          <a:lstStyle/>
          <a:p>
            <a:r>
              <a:rPr lang="en-GB" dirty="0" smtClean="0"/>
              <a:t>Consider how you could apply </a:t>
            </a:r>
            <a:r>
              <a:rPr lang="en-GB" dirty="0" err="1" smtClean="0"/>
              <a:t>Glasser’s</a:t>
            </a:r>
            <a:r>
              <a:rPr lang="en-GB" dirty="0" smtClean="0"/>
              <a:t> choice theory in the following situations.</a:t>
            </a:r>
          </a:p>
          <a:p>
            <a:pPr lvl="1"/>
            <a:r>
              <a:rPr lang="en-GB" dirty="0" smtClean="0"/>
              <a:t>A pupil has taken another pupil’s pen</a:t>
            </a:r>
          </a:p>
          <a:p>
            <a:pPr lvl="1"/>
            <a:r>
              <a:rPr lang="en-GB" dirty="0" smtClean="0"/>
              <a:t>Pupils A and B continue to talk despite being asked to complete their task </a:t>
            </a:r>
          </a:p>
          <a:p>
            <a:pPr lvl="1"/>
            <a:r>
              <a:rPr lang="en-GB" dirty="0" smtClean="0"/>
              <a:t>A pupils has hit another child. </a:t>
            </a:r>
            <a:endParaRPr lang="en-GB" dirty="0"/>
          </a:p>
          <a:p>
            <a:r>
              <a:rPr lang="en-GB" dirty="0" smtClean="0"/>
              <a:t> In pairs, or small groups, script a brief scenario which applies choice theory to your response. </a:t>
            </a:r>
            <a:endParaRPr lang="en-GB" dirty="0"/>
          </a:p>
        </p:txBody>
      </p:sp>
    </p:spTree>
    <p:extLst>
      <p:ext uri="{BB962C8B-B14F-4D97-AF65-F5344CB8AC3E}">
        <p14:creationId xmlns:p14="http://schemas.microsoft.com/office/powerpoint/2010/main" val="32217980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Assertive Discipline: Canter and Canter</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err="1" smtClean="0"/>
              <a:t>Athrawon</a:t>
            </a:r>
            <a:r>
              <a:rPr lang="en-GB" dirty="0" smtClean="0"/>
              <a:t> </a:t>
            </a:r>
            <a:r>
              <a:rPr lang="en-GB" dirty="0" err="1" smtClean="0"/>
              <a:t>i</a:t>
            </a:r>
            <a:r>
              <a:rPr lang="en-GB" dirty="0" smtClean="0"/>
              <a:t> </a:t>
            </a:r>
            <a:r>
              <a:rPr lang="en-GB" dirty="0" err="1" smtClean="0"/>
              <a:t>fynnu</a:t>
            </a:r>
            <a:r>
              <a:rPr lang="en-GB" dirty="0" smtClean="0"/>
              <a:t> </a:t>
            </a:r>
            <a:r>
              <a:rPr lang="en-GB" dirty="0" err="1" smtClean="0"/>
              <a:t>gael</a:t>
            </a:r>
            <a:r>
              <a:rPr lang="en-GB" dirty="0" smtClean="0"/>
              <a:t> </a:t>
            </a:r>
            <a:r>
              <a:rPr lang="en-GB" dirty="0" err="1" smtClean="0"/>
              <a:t>ymddygiad</a:t>
            </a:r>
            <a:r>
              <a:rPr lang="en-GB" dirty="0" smtClean="0"/>
              <a:t> da</a:t>
            </a:r>
          </a:p>
          <a:p>
            <a:r>
              <a:rPr lang="en-GB" dirty="0" err="1" smtClean="0"/>
              <a:t>Hawl</a:t>
            </a:r>
            <a:r>
              <a:rPr lang="en-GB" dirty="0" smtClean="0"/>
              <a:t> </a:t>
            </a:r>
            <a:r>
              <a:rPr lang="en-GB" dirty="0" err="1" smtClean="0"/>
              <a:t>gan</a:t>
            </a:r>
            <a:r>
              <a:rPr lang="en-GB" dirty="0" smtClean="0"/>
              <a:t> </a:t>
            </a:r>
            <a:r>
              <a:rPr lang="en-GB" dirty="0" err="1" smtClean="0"/>
              <a:t>athrawon</a:t>
            </a:r>
            <a:r>
              <a:rPr lang="en-GB" dirty="0" smtClean="0"/>
              <a:t> </a:t>
            </a:r>
            <a:r>
              <a:rPr lang="en-GB" dirty="0" err="1" smtClean="0"/>
              <a:t>ddisgwyl</a:t>
            </a:r>
            <a:r>
              <a:rPr lang="en-GB" dirty="0" smtClean="0"/>
              <a:t> </a:t>
            </a:r>
            <a:r>
              <a:rPr lang="en-GB" dirty="0" err="1" smtClean="0"/>
              <a:t>ymddygiad</a:t>
            </a:r>
            <a:r>
              <a:rPr lang="en-GB" dirty="0" smtClean="0"/>
              <a:t> da</a:t>
            </a:r>
          </a:p>
          <a:p>
            <a:r>
              <a:rPr lang="en-GB" dirty="0" err="1" smtClean="0"/>
              <a:t>Hawl</a:t>
            </a:r>
            <a:r>
              <a:rPr lang="en-GB" dirty="0" smtClean="0"/>
              <a:t> </a:t>
            </a:r>
            <a:r>
              <a:rPr lang="en-GB" dirty="0" err="1" smtClean="0"/>
              <a:t>gan</a:t>
            </a:r>
            <a:r>
              <a:rPr lang="en-GB" dirty="0" smtClean="0"/>
              <a:t> </a:t>
            </a:r>
            <a:r>
              <a:rPr lang="en-GB" dirty="0" err="1" smtClean="0"/>
              <a:t>ddisgyblion</a:t>
            </a:r>
            <a:r>
              <a:rPr lang="en-GB" dirty="0" smtClean="0"/>
              <a:t> </a:t>
            </a:r>
            <a:r>
              <a:rPr lang="en-GB" dirty="0" err="1" smtClean="0"/>
              <a:t>gael</a:t>
            </a:r>
            <a:r>
              <a:rPr lang="en-GB" dirty="0" smtClean="0"/>
              <a:t> </a:t>
            </a:r>
            <a:r>
              <a:rPr lang="en-GB" dirty="0" err="1" smtClean="0"/>
              <a:t>cymorth</a:t>
            </a:r>
            <a:r>
              <a:rPr lang="en-GB" dirty="0" smtClean="0"/>
              <a:t> a </a:t>
            </a:r>
            <a:r>
              <a:rPr lang="en-GB" dirty="0" err="1" smtClean="0"/>
              <a:t>chefnogaeth</a:t>
            </a:r>
            <a:endParaRPr lang="en-GB" dirty="0" smtClean="0"/>
          </a:p>
          <a:p>
            <a:r>
              <a:rPr lang="en-GB" dirty="0" err="1" smtClean="0"/>
              <a:t>Arwain</a:t>
            </a:r>
            <a:r>
              <a:rPr lang="en-GB" dirty="0" smtClean="0"/>
              <a:t> </a:t>
            </a:r>
            <a:r>
              <a:rPr lang="en-GB" dirty="0" err="1" smtClean="0"/>
              <a:t>disgyblion</a:t>
            </a:r>
            <a:r>
              <a:rPr lang="en-GB" dirty="0" smtClean="0"/>
              <a:t> I </a:t>
            </a:r>
            <a:r>
              <a:rPr lang="en-GB" dirty="0" err="1" smtClean="0"/>
              <a:t>ddewis</a:t>
            </a:r>
            <a:r>
              <a:rPr lang="en-GB" dirty="0" smtClean="0"/>
              <a:t> </a:t>
            </a:r>
            <a:r>
              <a:rPr lang="en-GB" dirty="0" err="1" smtClean="0"/>
              <a:t>sut</a:t>
            </a:r>
            <a:r>
              <a:rPr lang="en-GB" dirty="0" smtClean="0"/>
              <a:t> I </a:t>
            </a:r>
            <a:r>
              <a:rPr lang="en-GB" dirty="0" err="1" smtClean="0"/>
              <a:t>ymddwyn</a:t>
            </a:r>
            <a:r>
              <a:rPr lang="en-GB" dirty="0" smtClean="0"/>
              <a:t> </a:t>
            </a:r>
            <a:r>
              <a:rPr lang="en-GB" dirty="0" err="1" smtClean="0"/>
              <a:t>gan</a:t>
            </a:r>
            <a:r>
              <a:rPr lang="en-GB" dirty="0" smtClean="0"/>
              <a:t> </a:t>
            </a:r>
            <a:r>
              <a:rPr lang="en-GB" dirty="0" err="1" smtClean="0"/>
              <a:t>wybod</a:t>
            </a:r>
            <a:r>
              <a:rPr lang="en-GB" dirty="0" smtClean="0"/>
              <a:t> y </a:t>
            </a:r>
            <a:r>
              <a:rPr lang="en-GB" dirty="0" err="1" smtClean="0"/>
              <a:t>canlyniadau</a:t>
            </a:r>
            <a:endParaRPr lang="en-GB" dirty="0" smtClean="0"/>
          </a:p>
          <a:p>
            <a:r>
              <a:rPr lang="en-GB" dirty="0" err="1" smtClean="0"/>
              <a:t>Angen</a:t>
            </a:r>
            <a:r>
              <a:rPr lang="en-GB" dirty="0" smtClean="0"/>
              <a:t> </a:t>
            </a:r>
            <a:r>
              <a:rPr lang="en-GB" dirty="0" err="1" smtClean="0"/>
              <a:t>i</a:t>
            </a:r>
            <a:r>
              <a:rPr lang="en-GB" dirty="0" smtClean="0"/>
              <a:t> </a:t>
            </a:r>
            <a:r>
              <a:rPr lang="en-GB" dirty="0" err="1" smtClean="0"/>
              <a:t>ddisgwyliadau</a:t>
            </a:r>
            <a:r>
              <a:rPr lang="en-GB" dirty="0" smtClean="0"/>
              <a:t> </a:t>
            </a:r>
            <a:r>
              <a:rPr lang="en-GB" dirty="0" err="1" smtClean="0"/>
              <a:t>gael</a:t>
            </a:r>
            <a:r>
              <a:rPr lang="en-GB" dirty="0" smtClean="0"/>
              <a:t> </a:t>
            </a:r>
            <a:r>
              <a:rPr lang="en-GB" dirty="0" err="1" smtClean="0"/>
              <a:t>eu</a:t>
            </a:r>
            <a:r>
              <a:rPr lang="en-GB" dirty="0" smtClean="0"/>
              <a:t> </a:t>
            </a:r>
            <a:r>
              <a:rPr lang="en-GB" dirty="0" err="1" smtClean="0"/>
              <a:t>trafod</a:t>
            </a:r>
            <a:r>
              <a:rPr lang="en-GB" dirty="0" smtClean="0"/>
              <a:t> </a:t>
            </a:r>
            <a:r>
              <a:rPr lang="en-GB" dirty="0" err="1" smtClean="0"/>
              <a:t>a’u</a:t>
            </a:r>
            <a:r>
              <a:rPr lang="en-GB" dirty="0" smtClean="0"/>
              <a:t> </a:t>
            </a:r>
            <a:r>
              <a:rPr lang="en-GB" dirty="0" err="1" smtClean="0"/>
              <a:t>hailadrodd</a:t>
            </a:r>
            <a:endParaRPr lang="en-GB" dirty="0"/>
          </a:p>
        </p:txBody>
      </p:sp>
      <p:sp>
        <p:nvSpPr>
          <p:cNvPr id="4" name="Content Placeholder 3"/>
          <p:cNvSpPr>
            <a:spLocks noGrp="1"/>
          </p:cNvSpPr>
          <p:nvPr>
            <p:ph sz="half" idx="2"/>
          </p:nvPr>
        </p:nvSpPr>
        <p:spPr/>
        <p:txBody>
          <a:bodyPr>
            <a:normAutofit fontScale="92500" lnSpcReduction="10000"/>
          </a:bodyPr>
          <a:lstStyle/>
          <a:p>
            <a:r>
              <a:rPr lang="en-GB" dirty="0" smtClean="0"/>
              <a:t>Teachers should insist on responsible behaviour</a:t>
            </a:r>
          </a:p>
          <a:p>
            <a:r>
              <a:rPr lang="en-GB" dirty="0" smtClean="0"/>
              <a:t>Teachers have a right to expect good behaviour</a:t>
            </a:r>
          </a:p>
          <a:p>
            <a:r>
              <a:rPr lang="en-GB" dirty="0" smtClean="0"/>
              <a:t>Pupils have a right to receive help and support</a:t>
            </a:r>
          </a:p>
          <a:p>
            <a:r>
              <a:rPr lang="en-GB" dirty="0" smtClean="0"/>
              <a:t>Lead pupils to choose how to behave knowing the consequences</a:t>
            </a:r>
          </a:p>
          <a:p>
            <a:r>
              <a:rPr lang="en-GB" dirty="0" smtClean="0"/>
              <a:t>Expectations need to be stated and repeated – clear rules</a:t>
            </a:r>
            <a:endParaRPr lang="en-GB" dirty="0"/>
          </a:p>
        </p:txBody>
      </p:sp>
    </p:spTree>
    <p:extLst>
      <p:ext uri="{BB962C8B-B14F-4D97-AF65-F5344CB8AC3E}">
        <p14:creationId xmlns:p14="http://schemas.microsoft.com/office/powerpoint/2010/main" val="27003192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6200"/>
            <a:ext cx="12188825" cy="1397000"/>
          </a:xfrm>
        </p:spPr>
        <p:txBody>
          <a:bodyPr>
            <a:normAutofit fontScale="90000"/>
          </a:bodyPr>
          <a:lstStyle/>
          <a:p>
            <a:r>
              <a:rPr lang="en-GB" dirty="0" err="1" smtClean="0"/>
              <a:t>Disgyblaeth</a:t>
            </a:r>
            <a:r>
              <a:rPr lang="en-GB" dirty="0" smtClean="0"/>
              <a:t> </a:t>
            </a:r>
            <a:r>
              <a:rPr lang="en-GB" dirty="0" err="1" smtClean="0"/>
              <a:t>Gadarnhaol</a:t>
            </a:r>
            <a:r>
              <a:rPr lang="en-GB" dirty="0"/>
              <a:t>: Canter and Canter</a:t>
            </a:r>
            <a:r>
              <a:rPr lang="en-GB" dirty="0" smtClean="0"/>
              <a:t/>
            </a:r>
            <a:br>
              <a:rPr lang="en-GB" dirty="0" smtClean="0"/>
            </a:br>
            <a:r>
              <a:rPr lang="en-GB" dirty="0" smtClean="0"/>
              <a:t>Assertive Discipline: Canter and Canter</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err="1" smtClean="0"/>
              <a:t>Cyfathrebu</a:t>
            </a:r>
            <a:r>
              <a:rPr lang="en-GB" dirty="0" smtClean="0"/>
              <a:t> – </a:t>
            </a:r>
            <a:r>
              <a:rPr lang="en-GB" dirty="0" err="1" smtClean="0"/>
              <a:t>defnyddio</a:t>
            </a:r>
            <a:r>
              <a:rPr lang="en-GB" dirty="0" smtClean="0"/>
              <a:t> ‘fi’ </a:t>
            </a:r>
            <a:r>
              <a:rPr lang="en-GB" dirty="0" err="1" smtClean="0"/>
              <a:t>e.e</a:t>
            </a:r>
            <a:r>
              <a:rPr lang="en-GB" dirty="0" smtClean="0"/>
              <a:t>. ‘</a:t>
            </a:r>
            <a:r>
              <a:rPr lang="en-GB" dirty="0" err="1" smtClean="0"/>
              <a:t>Rwy</a:t>
            </a:r>
            <a:r>
              <a:rPr lang="en-GB" dirty="0" smtClean="0"/>
              <a:t> </a:t>
            </a:r>
            <a:r>
              <a:rPr lang="en-GB" dirty="0" err="1" smtClean="0"/>
              <a:t>angen</a:t>
            </a:r>
            <a:r>
              <a:rPr lang="en-GB" dirty="0" smtClean="0"/>
              <a:t> I </a:t>
            </a:r>
            <a:r>
              <a:rPr lang="en-GB" dirty="0" err="1" smtClean="0"/>
              <a:t>ti</a:t>
            </a:r>
            <a:r>
              <a:rPr lang="en-GB" dirty="0" smtClean="0"/>
              <a:t> …’ ‘</a:t>
            </a:r>
            <a:r>
              <a:rPr lang="en-GB" dirty="0" err="1" smtClean="0"/>
              <a:t>Rwy’n</a:t>
            </a:r>
            <a:r>
              <a:rPr lang="en-GB" dirty="0" smtClean="0"/>
              <a:t> deal </a:t>
            </a:r>
            <a:r>
              <a:rPr lang="en-GB" dirty="0" err="1" smtClean="0"/>
              <a:t>yr</a:t>
            </a:r>
            <a:r>
              <a:rPr lang="en-GB" dirty="0" smtClean="0"/>
              <a:t> </a:t>
            </a:r>
            <a:r>
              <a:rPr lang="en-GB" dirty="0" err="1" smtClean="0"/>
              <a:t>hyn</a:t>
            </a:r>
            <a:r>
              <a:rPr lang="en-GB" dirty="0" smtClean="0"/>
              <a:t> </a:t>
            </a:r>
            <a:r>
              <a:rPr lang="en-GB" dirty="0" err="1" smtClean="0"/>
              <a:t>rwyt</a:t>
            </a:r>
            <a:r>
              <a:rPr lang="en-GB" dirty="0" smtClean="0"/>
              <a:t> </a:t>
            </a:r>
            <a:r>
              <a:rPr lang="en-GB" dirty="0" err="1" smtClean="0"/>
              <a:t>ti’n</a:t>
            </a:r>
            <a:r>
              <a:rPr lang="en-GB" dirty="0" smtClean="0"/>
              <a:t> </a:t>
            </a:r>
            <a:r>
              <a:rPr lang="en-GB" dirty="0" err="1" smtClean="0"/>
              <a:t>ei</a:t>
            </a:r>
            <a:r>
              <a:rPr lang="en-GB" dirty="0" smtClean="0"/>
              <a:t> </a:t>
            </a:r>
            <a:r>
              <a:rPr lang="en-GB" dirty="0" err="1" smtClean="0"/>
              <a:t>ddweud</a:t>
            </a:r>
            <a:r>
              <a:rPr lang="en-GB" dirty="0" smtClean="0"/>
              <a:t> </a:t>
            </a:r>
            <a:r>
              <a:rPr lang="en-GB" dirty="0" err="1" smtClean="0"/>
              <a:t>ond</a:t>
            </a:r>
            <a:r>
              <a:rPr lang="en-GB" dirty="0" smtClean="0"/>
              <a:t>…’</a:t>
            </a:r>
          </a:p>
          <a:p>
            <a:r>
              <a:rPr lang="en-GB" dirty="0" err="1" smtClean="0"/>
              <a:t>Cyswllt</a:t>
            </a:r>
            <a:r>
              <a:rPr lang="en-GB" dirty="0" smtClean="0"/>
              <a:t> </a:t>
            </a:r>
            <a:r>
              <a:rPr lang="en-GB" dirty="0" err="1" smtClean="0"/>
              <a:t>llygaid</a:t>
            </a:r>
            <a:r>
              <a:rPr lang="en-GB" dirty="0" smtClean="0"/>
              <a:t> </a:t>
            </a:r>
            <a:r>
              <a:rPr lang="en-GB" dirty="0" err="1" smtClean="0"/>
              <a:t>a’r</a:t>
            </a:r>
            <a:r>
              <a:rPr lang="en-GB" dirty="0" smtClean="0"/>
              <a:t> </a:t>
            </a:r>
            <a:r>
              <a:rPr lang="en-GB" dirty="0" err="1" smtClean="0"/>
              <a:t>defnydd</a:t>
            </a:r>
            <a:r>
              <a:rPr lang="en-GB" dirty="0" smtClean="0"/>
              <a:t> o </a:t>
            </a:r>
            <a:r>
              <a:rPr lang="en-GB" dirty="0" err="1" smtClean="0"/>
              <a:t>enwau</a:t>
            </a:r>
            <a:r>
              <a:rPr lang="en-GB" dirty="0" smtClean="0"/>
              <a:t> </a:t>
            </a:r>
            <a:r>
              <a:rPr lang="en-GB" dirty="0" err="1" smtClean="0"/>
              <a:t>yn</a:t>
            </a:r>
            <a:r>
              <a:rPr lang="en-GB" dirty="0" smtClean="0"/>
              <a:t> </a:t>
            </a:r>
            <a:r>
              <a:rPr lang="en-GB" dirty="0" err="1" smtClean="0"/>
              <a:t>allweddol</a:t>
            </a:r>
            <a:endParaRPr lang="en-GB" dirty="0" smtClean="0"/>
          </a:p>
          <a:p>
            <a:r>
              <a:rPr lang="en-GB" dirty="0" err="1" smtClean="0"/>
              <a:t>Defnyddio</a:t>
            </a:r>
            <a:r>
              <a:rPr lang="en-GB" dirty="0" smtClean="0"/>
              <a:t> </a:t>
            </a:r>
            <a:r>
              <a:rPr lang="en-GB" dirty="0" err="1" smtClean="0"/>
              <a:t>ystumiau</a:t>
            </a:r>
            <a:r>
              <a:rPr lang="en-GB" dirty="0" smtClean="0"/>
              <a:t> a </a:t>
            </a:r>
            <a:r>
              <a:rPr lang="en-GB" dirty="0" err="1" smtClean="0"/>
              <a:t>chiwiau</a:t>
            </a:r>
            <a:r>
              <a:rPr lang="en-GB" dirty="0" smtClean="0"/>
              <a:t> di-</a:t>
            </a:r>
            <a:r>
              <a:rPr lang="en-GB" dirty="0" err="1" smtClean="0"/>
              <a:t>eiriol</a:t>
            </a:r>
            <a:endParaRPr lang="en-GB" dirty="0" smtClean="0"/>
          </a:p>
          <a:p>
            <a:r>
              <a:rPr lang="en-GB" dirty="0" smtClean="0"/>
              <a:t>Ni </a:t>
            </a:r>
            <a:r>
              <a:rPr lang="en-GB" dirty="0" err="1" smtClean="0"/>
              <a:t>ddylid</a:t>
            </a:r>
            <a:r>
              <a:rPr lang="en-GB" dirty="0" smtClean="0"/>
              <a:t> </a:t>
            </a:r>
            <a:r>
              <a:rPr lang="en-GB" dirty="0" err="1" smtClean="0"/>
              <a:t>byth</a:t>
            </a:r>
            <a:r>
              <a:rPr lang="en-GB" dirty="0" smtClean="0"/>
              <a:t> </a:t>
            </a:r>
            <a:r>
              <a:rPr lang="en-GB" dirty="0" err="1" smtClean="0"/>
              <a:t>anwybyddu</a:t>
            </a:r>
            <a:r>
              <a:rPr lang="en-GB" dirty="0" smtClean="0"/>
              <a:t> </a:t>
            </a:r>
            <a:r>
              <a:rPr lang="en-GB" dirty="0" err="1" smtClean="0"/>
              <a:t>camymddwyn</a:t>
            </a:r>
            <a:endParaRPr lang="en-GB" dirty="0" smtClean="0"/>
          </a:p>
          <a:p>
            <a:r>
              <a:rPr lang="en-GB" dirty="0" err="1" smtClean="0"/>
              <a:t>Gweithredu’n</a:t>
            </a:r>
            <a:r>
              <a:rPr lang="en-GB" dirty="0" smtClean="0"/>
              <a:t> </a:t>
            </a:r>
            <a:r>
              <a:rPr lang="en-GB" dirty="0" err="1" smtClean="0"/>
              <a:t>gandarnhaol</a:t>
            </a:r>
            <a:r>
              <a:rPr lang="en-GB" dirty="0" smtClean="0"/>
              <a:t> – </a:t>
            </a:r>
            <a:r>
              <a:rPr lang="en-GB" dirty="0" err="1" smtClean="0"/>
              <a:t>gwobrau</a:t>
            </a:r>
            <a:r>
              <a:rPr lang="en-GB" dirty="0" smtClean="0"/>
              <a:t>, </a:t>
            </a:r>
            <a:r>
              <a:rPr lang="en-GB" dirty="0" err="1" smtClean="0"/>
              <a:t>sylw</a:t>
            </a:r>
            <a:r>
              <a:rPr lang="en-GB" dirty="0" smtClean="0"/>
              <a:t> </a:t>
            </a:r>
            <a:r>
              <a:rPr lang="en-GB" dirty="0" err="1" smtClean="0"/>
              <a:t>personol</a:t>
            </a:r>
            <a:r>
              <a:rPr lang="en-GB" dirty="0" smtClean="0"/>
              <a:t>, </a:t>
            </a:r>
            <a:r>
              <a:rPr lang="en-GB" dirty="0" err="1" smtClean="0"/>
              <a:t>galwadau</a:t>
            </a:r>
            <a:r>
              <a:rPr lang="en-GB" dirty="0" smtClean="0"/>
              <a:t> </a:t>
            </a:r>
            <a:r>
              <a:rPr lang="en-GB" dirty="0" err="1" smtClean="0"/>
              <a:t>ffon</a:t>
            </a:r>
            <a:r>
              <a:rPr lang="en-GB" dirty="0" smtClean="0"/>
              <a:t> </a:t>
            </a:r>
            <a:r>
              <a:rPr lang="en-GB" dirty="0" err="1" smtClean="0"/>
              <a:t>i</a:t>
            </a:r>
            <a:r>
              <a:rPr lang="en-GB" dirty="0" smtClean="0"/>
              <a:t> </a:t>
            </a:r>
            <a:r>
              <a:rPr lang="en-GB" dirty="0" err="1" smtClean="0"/>
              <a:t>rieni</a:t>
            </a:r>
            <a:r>
              <a:rPr lang="en-GB" dirty="0" smtClean="0"/>
              <a:t> </a:t>
            </a:r>
            <a:r>
              <a:rPr lang="en-GB" dirty="0" err="1" smtClean="0"/>
              <a:t>ayb</a:t>
            </a:r>
            <a:r>
              <a:rPr lang="en-GB" dirty="0" smtClean="0"/>
              <a:t>.</a:t>
            </a:r>
            <a:endParaRPr lang="en-GB" dirty="0"/>
          </a:p>
        </p:txBody>
      </p:sp>
      <p:sp>
        <p:nvSpPr>
          <p:cNvPr id="4" name="Content Placeholder 3"/>
          <p:cNvSpPr>
            <a:spLocks noGrp="1"/>
          </p:cNvSpPr>
          <p:nvPr>
            <p:ph sz="half" idx="2"/>
          </p:nvPr>
        </p:nvSpPr>
        <p:spPr/>
        <p:txBody>
          <a:bodyPr>
            <a:normAutofit fontScale="92500" lnSpcReduction="20000"/>
          </a:bodyPr>
          <a:lstStyle/>
          <a:p>
            <a:r>
              <a:rPr lang="en-GB" dirty="0" smtClean="0"/>
              <a:t>Communication – use of ‘I’ e.g. ‘I need you to …’, ‘I understand what you’re saying but …’</a:t>
            </a:r>
          </a:p>
          <a:p>
            <a:r>
              <a:rPr lang="en-GB" dirty="0" smtClean="0"/>
              <a:t>Eye contact and use of names essential</a:t>
            </a:r>
          </a:p>
          <a:p>
            <a:r>
              <a:rPr lang="en-GB" dirty="0" smtClean="0"/>
              <a:t>Use gestures and non-verbal cues</a:t>
            </a:r>
          </a:p>
          <a:p>
            <a:r>
              <a:rPr lang="en-GB" dirty="0" smtClean="0"/>
              <a:t>Misbehaviour should never be ignored</a:t>
            </a:r>
          </a:p>
          <a:p>
            <a:r>
              <a:rPr lang="en-GB" dirty="0" smtClean="0"/>
              <a:t>Positive assertions – awards, personal attention, phone calls to parents etc.</a:t>
            </a:r>
            <a:endParaRPr lang="en-GB" dirty="0"/>
          </a:p>
        </p:txBody>
      </p:sp>
    </p:spTree>
    <p:extLst>
      <p:ext uri="{BB962C8B-B14F-4D97-AF65-F5344CB8AC3E}">
        <p14:creationId xmlns:p14="http://schemas.microsoft.com/office/powerpoint/2010/main" val="28851315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Tasg</a:t>
            </a:r>
            <a:r>
              <a:rPr lang="en-GB" dirty="0" smtClean="0"/>
              <a:t>				Task</a:t>
            </a:r>
            <a:endParaRPr lang="en-GB" dirty="0"/>
          </a:p>
        </p:txBody>
      </p:sp>
      <p:sp>
        <p:nvSpPr>
          <p:cNvPr id="3" name="Content Placeholder 2"/>
          <p:cNvSpPr>
            <a:spLocks noGrp="1"/>
          </p:cNvSpPr>
          <p:nvPr>
            <p:ph sz="half" idx="1"/>
          </p:nvPr>
        </p:nvSpPr>
        <p:spPr>
          <a:xfrm>
            <a:off x="405780" y="1701800"/>
            <a:ext cx="5688633" cy="4470400"/>
          </a:xfrm>
        </p:spPr>
        <p:txBody>
          <a:bodyPr>
            <a:noAutofit/>
          </a:bodyPr>
          <a:lstStyle/>
          <a:p>
            <a:r>
              <a:rPr lang="en-GB" sz="3600" dirty="0" err="1" smtClean="0"/>
              <a:t>Darllenwch</a:t>
            </a:r>
            <a:r>
              <a:rPr lang="en-GB" sz="3600" dirty="0" smtClean="0"/>
              <a:t> y scenario ac </a:t>
            </a:r>
            <a:r>
              <a:rPr lang="en-GB" sz="3600" dirty="0" err="1" smtClean="0"/>
              <a:t>yna</a:t>
            </a:r>
            <a:r>
              <a:rPr lang="en-GB" sz="3600" dirty="0" smtClean="0"/>
              <a:t> </a:t>
            </a:r>
            <a:r>
              <a:rPr lang="en-GB" sz="3600" dirty="0" err="1" smtClean="0"/>
              <a:t>mewn</a:t>
            </a:r>
            <a:r>
              <a:rPr lang="en-GB" sz="3600" dirty="0" smtClean="0"/>
              <a:t> </a:t>
            </a:r>
            <a:r>
              <a:rPr lang="en-GB" sz="3600" dirty="0" err="1" smtClean="0"/>
              <a:t>parau</a:t>
            </a:r>
            <a:r>
              <a:rPr lang="en-GB" sz="3600" dirty="0" smtClean="0"/>
              <a:t> </a:t>
            </a:r>
            <a:r>
              <a:rPr lang="en-GB" sz="3600" dirty="0" err="1" smtClean="0"/>
              <a:t>esboniwch</a:t>
            </a:r>
            <a:r>
              <a:rPr lang="en-GB" sz="3600" dirty="0" smtClean="0"/>
              <a:t> </a:t>
            </a:r>
            <a:r>
              <a:rPr lang="en-GB" sz="3600" dirty="0" err="1" smtClean="0"/>
              <a:t>sut</a:t>
            </a:r>
            <a:r>
              <a:rPr lang="en-GB" sz="3600" dirty="0" smtClean="0"/>
              <a:t> </a:t>
            </a:r>
            <a:r>
              <a:rPr lang="en-GB" sz="3600" dirty="0" err="1"/>
              <a:t>b</a:t>
            </a:r>
            <a:r>
              <a:rPr lang="en-GB" sz="3600" dirty="0" err="1" smtClean="0"/>
              <a:t>yddech</a:t>
            </a:r>
            <a:r>
              <a:rPr lang="en-GB" sz="3600" dirty="0" smtClean="0"/>
              <a:t> </a:t>
            </a:r>
            <a:r>
              <a:rPr lang="en-GB" sz="3600" dirty="0" err="1" smtClean="0"/>
              <a:t>chi’n</a:t>
            </a:r>
            <a:r>
              <a:rPr lang="en-GB" sz="3600" dirty="0" smtClean="0"/>
              <a:t> </a:t>
            </a:r>
            <a:r>
              <a:rPr lang="en-GB" sz="3600" dirty="0" err="1" smtClean="0"/>
              <a:t>delio</a:t>
            </a:r>
            <a:r>
              <a:rPr lang="en-GB" sz="3600" dirty="0" smtClean="0"/>
              <a:t> </a:t>
            </a:r>
            <a:r>
              <a:rPr lang="en-GB" sz="3600" dirty="0" err="1" smtClean="0"/>
              <a:t>gyda’r</a:t>
            </a:r>
            <a:r>
              <a:rPr lang="en-GB" sz="3600" dirty="0" smtClean="0"/>
              <a:t> </a:t>
            </a:r>
            <a:r>
              <a:rPr lang="en-GB" sz="3600" dirty="0" err="1" smtClean="0"/>
              <a:t>sefyllfa</a:t>
            </a:r>
            <a:r>
              <a:rPr lang="en-GB" sz="3600" dirty="0" smtClean="0"/>
              <a:t> </a:t>
            </a:r>
            <a:r>
              <a:rPr lang="en-GB" sz="3600" dirty="0" err="1" smtClean="0"/>
              <a:t>trwy</a:t>
            </a:r>
            <a:r>
              <a:rPr lang="en-GB" sz="3600" dirty="0" smtClean="0"/>
              <a:t> </a:t>
            </a:r>
            <a:r>
              <a:rPr lang="en-GB" sz="3600" dirty="0" err="1" smtClean="0"/>
              <a:t>ddefnyddio</a:t>
            </a:r>
            <a:r>
              <a:rPr lang="en-GB" sz="3600" dirty="0" smtClean="0"/>
              <a:t> </a:t>
            </a:r>
            <a:r>
              <a:rPr lang="en-GB" sz="3600" dirty="0" err="1" smtClean="0"/>
              <a:t>ymagwedd</a:t>
            </a:r>
            <a:r>
              <a:rPr lang="en-GB" sz="3600" dirty="0" smtClean="0"/>
              <a:t> </a:t>
            </a:r>
            <a:r>
              <a:rPr lang="en-GB" sz="3600" dirty="0" err="1" smtClean="0"/>
              <a:t>Disgyblaeth</a:t>
            </a:r>
            <a:r>
              <a:rPr lang="en-GB" sz="3600" dirty="0" smtClean="0"/>
              <a:t> </a:t>
            </a:r>
            <a:r>
              <a:rPr lang="en-GB" sz="3600" dirty="0" err="1" smtClean="0"/>
              <a:t>Cadarnhaol</a:t>
            </a:r>
            <a:endParaRPr lang="en-GB" sz="3600" dirty="0"/>
          </a:p>
        </p:txBody>
      </p:sp>
      <p:sp>
        <p:nvSpPr>
          <p:cNvPr id="4" name="Content Placeholder 3"/>
          <p:cNvSpPr>
            <a:spLocks noGrp="1"/>
          </p:cNvSpPr>
          <p:nvPr>
            <p:ph sz="half" idx="2"/>
          </p:nvPr>
        </p:nvSpPr>
        <p:spPr>
          <a:xfrm>
            <a:off x="6297558" y="1701800"/>
            <a:ext cx="5341469" cy="4470400"/>
          </a:xfrm>
        </p:spPr>
        <p:txBody>
          <a:bodyPr>
            <a:noAutofit/>
          </a:bodyPr>
          <a:lstStyle/>
          <a:p>
            <a:r>
              <a:rPr lang="en-GB" sz="4000" dirty="0"/>
              <a:t>R</a:t>
            </a:r>
            <a:r>
              <a:rPr lang="en-GB" sz="4000" dirty="0" smtClean="0"/>
              <a:t>ead the scenario and then in </a:t>
            </a:r>
            <a:r>
              <a:rPr lang="en-GB" sz="4000" dirty="0"/>
              <a:t>pairs  </a:t>
            </a:r>
            <a:r>
              <a:rPr lang="en-GB" sz="4000" dirty="0" smtClean="0"/>
              <a:t>explain how you would respond using the Assertive </a:t>
            </a:r>
            <a:r>
              <a:rPr lang="en-GB" sz="4000" dirty="0"/>
              <a:t>D</a:t>
            </a:r>
            <a:r>
              <a:rPr lang="en-GB" sz="4000" dirty="0" smtClean="0"/>
              <a:t>iscipline approach</a:t>
            </a:r>
            <a:endParaRPr lang="en-GB" sz="4000" dirty="0"/>
          </a:p>
        </p:txBody>
      </p:sp>
    </p:spTree>
    <p:extLst>
      <p:ext uri="{BB962C8B-B14F-4D97-AF65-F5344CB8AC3E}">
        <p14:creationId xmlns:p14="http://schemas.microsoft.com/office/powerpoint/2010/main" val="20056475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6200"/>
            <a:ext cx="12188825" cy="1397000"/>
          </a:xfrm>
        </p:spPr>
        <p:txBody>
          <a:bodyPr>
            <a:normAutofit fontScale="90000"/>
          </a:bodyPr>
          <a:lstStyle/>
          <a:p>
            <a:r>
              <a:rPr lang="en-GB" dirty="0" err="1" smtClean="0"/>
              <a:t>Disgyblaeth</a:t>
            </a:r>
            <a:r>
              <a:rPr lang="en-GB" dirty="0" smtClean="0"/>
              <a:t> </a:t>
            </a:r>
            <a:r>
              <a:rPr lang="en-GB" dirty="0" err="1"/>
              <a:t>D</a:t>
            </a:r>
            <a:r>
              <a:rPr lang="en-GB" dirty="0" err="1" smtClean="0"/>
              <a:t>osbarth</a:t>
            </a:r>
            <a:r>
              <a:rPr lang="en-GB" dirty="0" smtClean="0"/>
              <a:t> </a:t>
            </a:r>
            <a:r>
              <a:rPr lang="en-GB" dirty="0" err="1"/>
              <a:t>G</a:t>
            </a:r>
            <a:r>
              <a:rPr lang="en-GB" dirty="0" err="1" smtClean="0"/>
              <a:t>adarnhaol</a:t>
            </a:r>
            <a:r>
              <a:rPr lang="en-GB" dirty="0" smtClean="0"/>
              <a:t>: Fred Jones</a:t>
            </a:r>
            <a:br>
              <a:rPr lang="en-GB" dirty="0" smtClean="0"/>
            </a:br>
            <a:r>
              <a:rPr lang="en-GB" dirty="0" smtClean="0"/>
              <a:t>Positive </a:t>
            </a:r>
            <a:r>
              <a:rPr lang="en-GB" dirty="0"/>
              <a:t>C</a:t>
            </a:r>
            <a:r>
              <a:rPr lang="en-GB" dirty="0" smtClean="0"/>
              <a:t>lassroom </a:t>
            </a:r>
            <a:r>
              <a:rPr lang="en-GB" dirty="0"/>
              <a:t>D</a:t>
            </a:r>
            <a:r>
              <a:rPr lang="en-GB" dirty="0" smtClean="0"/>
              <a:t>iscipline: Fred Jones</a:t>
            </a:r>
            <a:endParaRPr lang="en-GB" dirty="0"/>
          </a:p>
        </p:txBody>
      </p:sp>
      <p:sp>
        <p:nvSpPr>
          <p:cNvPr id="3" name="Content Placeholder 2"/>
          <p:cNvSpPr>
            <a:spLocks noGrp="1"/>
          </p:cNvSpPr>
          <p:nvPr>
            <p:ph sz="half" idx="1"/>
          </p:nvPr>
        </p:nvSpPr>
        <p:spPr/>
        <p:txBody>
          <a:bodyPr>
            <a:normAutofit/>
          </a:bodyPr>
          <a:lstStyle/>
          <a:p>
            <a:r>
              <a:rPr lang="en-GB" dirty="0" err="1" smtClean="0"/>
              <a:t>Gwneud</a:t>
            </a:r>
            <a:r>
              <a:rPr lang="en-GB" dirty="0" smtClean="0"/>
              <a:t> y </a:t>
            </a:r>
            <a:r>
              <a:rPr lang="en-GB" dirty="0" err="1" smtClean="0"/>
              <a:t>mwyaf</a:t>
            </a:r>
            <a:r>
              <a:rPr lang="en-GB" dirty="0" smtClean="0"/>
              <a:t> o </a:t>
            </a:r>
            <a:r>
              <a:rPr lang="en-GB" dirty="0" err="1" smtClean="0"/>
              <a:t>amser</a:t>
            </a:r>
            <a:r>
              <a:rPr lang="en-GB" dirty="0" smtClean="0"/>
              <a:t> </a:t>
            </a:r>
            <a:r>
              <a:rPr lang="en-GB" dirty="0" err="1" smtClean="0"/>
              <a:t>yn</a:t>
            </a:r>
            <a:r>
              <a:rPr lang="en-GB" dirty="0" smtClean="0"/>
              <a:t> </a:t>
            </a:r>
            <a:r>
              <a:rPr lang="en-GB" dirty="0"/>
              <a:t>y </a:t>
            </a:r>
            <a:r>
              <a:rPr lang="en-GB" dirty="0" err="1" smtClean="0"/>
              <a:t>dosbarth</a:t>
            </a:r>
            <a:endParaRPr lang="en-GB" dirty="0" smtClean="0"/>
          </a:p>
          <a:p>
            <a:r>
              <a:rPr lang="tr-TR" dirty="0"/>
              <a:t>“the business of enforcing classroom standards and building patterns of cooperation to maximize learning and minimize disruptions</a:t>
            </a:r>
            <a:r>
              <a:rPr lang="tr-TR" dirty="0" smtClean="0"/>
              <a:t>.”</a:t>
            </a:r>
            <a:r>
              <a:rPr lang="en-GB" dirty="0" smtClean="0"/>
              <a:t> </a:t>
            </a:r>
            <a:r>
              <a:rPr lang="en-GB" sz="1200" dirty="0"/>
              <a:t>(Jones, cited in </a:t>
            </a:r>
            <a:r>
              <a:rPr lang="en-GB" sz="1200" dirty="0" err="1"/>
              <a:t>Gurcan</a:t>
            </a:r>
            <a:r>
              <a:rPr lang="en-GB" sz="1200" dirty="0"/>
              <a:t> &amp; </a:t>
            </a:r>
            <a:r>
              <a:rPr lang="en-GB" sz="1200" dirty="0" err="1"/>
              <a:t>Tekin</a:t>
            </a:r>
            <a:r>
              <a:rPr lang="en-GB" sz="1200" dirty="0"/>
              <a:t>, 2018)</a:t>
            </a:r>
            <a:endParaRPr lang="en-GB" sz="1200" dirty="0" smtClean="0"/>
          </a:p>
          <a:p>
            <a:r>
              <a:rPr lang="en-GB" dirty="0" err="1" smtClean="0"/>
              <a:t>Rheolau</a:t>
            </a:r>
            <a:endParaRPr lang="en-GB" dirty="0"/>
          </a:p>
        </p:txBody>
      </p:sp>
      <p:sp>
        <p:nvSpPr>
          <p:cNvPr id="4" name="Content Placeholder 3"/>
          <p:cNvSpPr>
            <a:spLocks noGrp="1"/>
          </p:cNvSpPr>
          <p:nvPr>
            <p:ph sz="half" idx="2"/>
          </p:nvPr>
        </p:nvSpPr>
        <p:spPr/>
        <p:txBody>
          <a:bodyPr>
            <a:normAutofit/>
          </a:bodyPr>
          <a:lstStyle/>
          <a:p>
            <a:r>
              <a:rPr lang="en-GB" dirty="0" smtClean="0"/>
              <a:t>Maximising classroom time</a:t>
            </a:r>
          </a:p>
          <a:p>
            <a:r>
              <a:rPr lang="tr-TR" dirty="0"/>
              <a:t>“the business of enforcing classroom standards and building patterns of cooperation to maximize learning and minimize disruptions.” </a:t>
            </a:r>
            <a:r>
              <a:rPr lang="en-GB" sz="1200" dirty="0"/>
              <a:t>(Jones, cited in </a:t>
            </a:r>
            <a:r>
              <a:rPr lang="en-GB" sz="1200" dirty="0" err="1"/>
              <a:t>Gurcan</a:t>
            </a:r>
            <a:r>
              <a:rPr lang="en-GB" sz="1200" dirty="0"/>
              <a:t> &amp; </a:t>
            </a:r>
            <a:r>
              <a:rPr lang="en-GB" sz="1200" dirty="0" err="1"/>
              <a:t>Tekin</a:t>
            </a:r>
            <a:r>
              <a:rPr lang="en-GB" sz="1200" dirty="0"/>
              <a:t>, 2018) </a:t>
            </a:r>
            <a:endParaRPr lang="en-GB" sz="1200" dirty="0" smtClean="0"/>
          </a:p>
          <a:p>
            <a:r>
              <a:rPr lang="en-GB" dirty="0" smtClean="0"/>
              <a:t>Rules </a:t>
            </a:r>
            <a:endParaRPr lang="en-GB" dirty="0" smtClean="0"/>
          </a:p>
        </p:txBody>
      </p:sp>
    </p:spTree>
    <p:extLst>
      <p:ext uri="{BB962C8B-B14F-4D97-AF65-F5344CB8AC3E}">
        <p14:creationId xmlns:p14="http://schemas.microsoft.com/office/powerpoint/2010/main" val="2294460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1764" y="76200"/>
            <a:ext cx="11521280" cy="1397000"/>
          </a:xfrm>
        </p:spPr>
        <p:txBody>
          <a:bodyPr/>
          <a:lstStyle/>
          <a:p>
            <a:r>
              <a:rPr lang="en-GB" dirty="0" err="1" smtClean="0"/>
              <a:t>Cywir</a:t>
            </a:r>
            <a:r>
              <a:rPr lang="en-GB" dirty="0" smtClean="0"/>
              <a:t> </a:t>
            </a:r>
            <a:r>
              <a:rPr lang="en-GB" dirty="0" err="1" smtClean="0"/>
              <a:t>neu</a:t>
            </a:r>
            <a:r>
              <a:rPr lang="en-GB" dirty="0" smtClean="0"/>
              <a:t> </a:t>
            </a:r>
            <a:r>
              <a:rPr lang="en-GB" dirty="0" err="1" smtClean="0"/>
              <a:t>anghywir</a:t>
            </a:r>
            <a:r>
              <a:rPr lang="en-GB" dirty="0" smtClean="0"/>
              <a:t>     True or false?</a:t>
            </a:r>
            <a:endParaRPr lang="en-GB" dirty="0"/>
          </a:p>
        </p:txBody>
      </p:sp>
      <p:sp>
        <p:nvSpPr>
          <p:cNvPr id="3" name="Content Placeholder 2"/>
          <p:cNvSpPr>
            <a:spLocks noGrp="1"/>
          </p:cNvSpPr>
          <p:nvPr>
            <p:ph sz="half" idx="1"/>
          </p:nvPr>
        </p:nvSpPr>
        <p:spPr/>
        <p:txBody>
          <a:bodyPr>
            <a:normAutofit fontScale="92500"/>
          </a:bodyPr>
          <a:lstStyle/>
          <a:p>
            <a:r>
              <a:rPr lang="en-GB" dirty="0" err="1" smtClean="0"/>
              <a:t>Dylai</a:t>
            </a:r>
            <a:r>
              <a:rPr lang="en-GB" dirty="0" smtClean="0"/>
              <a:t> </a:t>
            </a:r>
            <a:r>
              <a:rPr lang="en-GB" dirty="0" err="1" smtClean="0"/>
              <a:t>disgyblion</a:t>
            </a:r>
            <a:r>
              <a:rPr lang="en-GB" dirty="0" smtClean="0"/>
              <a:t> </a:t>
            </a:r>
            <a:r>
              <a:rPr lang="en-GB" dirty="0" err="1" smtClean="0"/>
              <a:t>wybod</a:t>
            </a:r>
            <a:r>
              <a:rPr lang="en-GB" dirty="0" smtClean="0"/>
              <a:t> </a:t>
            </a:r>
            <a:r>
              <a:rPr lang="en-GB" dirty="0" err="1" smtClean="0"/>
              <a:t>sut</a:t>
            </a:r>
            <a:r>
              <a:rPr lang="en-GB" dirty="0" smtClean="0"/>
              <a:t> </a:t>
            </a:r>
            <a:r>
              <a:rPr lang="en-GB" dirty="0" err="1" smtClean="0"/>
              <a:t>i</a:t>
            </a:r>
            <a:r>
              <a:rPr lang="en-GB" dirty="0" smtClean="0"/>
              <a:t> </a:t>
            </a:r>
            <a:r>
              <a:rPr lang="en-GB" dirty="0" err="1" smtClean="0"/>
              <a:t>ymddwyn</a:t>
            </a:r>
            <a:r>
              <a:rPr lang="en-GB" dirty="0" smtClean="0"/>
              <a:t> </a:t>
            </a:r>
            <a:r>
              <a:rPr lang="en-GB" dirty="0" err="1" smtClean="0"/>
              <a:t>yn</a:t>
            </a:r>
            <a:r>
              <a:rPr lang="en-GB" dirty="0" smtClean="0"/>
              <a:t> y </a:t>
            </a:r>
            <a:r>
              <a:rPr lang="en-GB" dirty="0" err="1" smtClean="0"/>
              <a:t>dosbarth</a:t>
            </a:r>
            <a:r>
              <a:rPr lang="en-GB" dirty="0" smtClean="0"/>
              <a:t> </a:t>
            </a:r>
            <a:r>
              <a:rPr lang="en-GB" dirty="0" err="1" smtClean="0"/>
              <a:t>erbyn</a:t>
            </a:r>
            <a:r>
              <a:rPr lang="en-GB" dirty="0" smtClean="0"/>
              <a:t> </a:t>
            </a:r>
            <a:r>
              <a:rPr lang="en-GB" dirty="0" err="1" smtClean="0"/>
              <a:t>yr</a:t>
            </a:r>
            <a:r>
              <a:rPr lang="en-GB" dirty="0" smtClean="0"/>
              <a:t> </a:t>
            </a:r>
            <a:r>
              <a:rPr lang="en-GB" dirty="0" err="1" smtClean="0"/>
              <a:t>amser</a:t>
            </a:r>
            <a:r>
              <a:rPr lang="en-GB" dirty="0" smtClean="0"/>
              <a:t> </a:t>
            </a:r>
            <a:r>
              <a:rPr lang="en-GB" dirty="0" err="1" smtClean="0"/>
              <a:t>hyn</a:t>
            </a:r>
            <a:r>
              <a:rPr lang="en-GB" dirty="0" smtClean="0"/>
              <a:t> (</a:t>
            </a:r>
            <a:r>
              <a:rPr lang="en-GB" dirty="0" err="1" smtClean="0"/>
              <a:t>blwyddyn</a:t>
            </a:r>
            <a:r>
              <a:rPr lang="en-GB" dirty="0" smtClean="0"/>
              <a:t> 6)</a:t>
            </a:r>
            <a:r>
              <a:rPr lang="en-GB" dirty="0">
                <a:solidFill>
                  <a:srgbClr val="FF0000"/>
                </a:solidFill>
              </a:rPr>
              <a:t> </a:t>
            </a:r>
            <a:endParaRPr lang="en-GB" dirty="0" smtClean="0">
              <a:solidFill>
                <a:srgbClr val="FF0000"/>
              </a:solidFill>
            </a:endParaRPr>
          </a:p>
          <a:p>
            <a:endParaRPr lang="en-GB" dirty="0">
              <a:solidFill>
                <a:srgbClr val="FF0000"/>
              </a:solidFill>
            </a:endParaRPr>
          </a:p>
          <a:p>
            <a:r>
              <a:rPr lang="en-GB" dirty="0" err="1" smtClean="0">
                <a:solidFill>
                  <a:srgbClr val="FF0000"/>
                </a:solidFill>
              </a:rPr>
              <a:t>Anghywir</a:t>
            </a:r>
            <a:r>
              <a:rPr lang="en-GB" dirty="0">
                <a:solidFill>
                  <a:srgbClr val="FF0000"/>
                </a:solidFill>
              </a:rPr>
              <a:t>. Mae </a:t>
            </a:r>
            <a:r>
              <a:rPr lang="en-GB" dirty="0" err="1">
                <a:solidFill>
                  <a:srgbClr val="FF0000"/>
                </a:solidFill>
              </a:rPr>
              <a:t>pob</a:t>
            </a:r>
            <a:r>
              <a:rPr lang="en-GB" dirty="0">
                <a:solidFill>
                  <a:srgbClr val="FF0000"/>
                </a:solidFill>
              </a:rPr>
              <a:t> </a:t>
            </a:r>
            <a:r>
              <a:rPr lang="en-GB" dirty="0" err="1">
                <a:solidFill>
                  <a:srgbClr val="FF0000"/>
                </a:solidFill>
              </a:rPr>
              <a:t>dosbarth</a:t>
            </a:r>
            <a:r>
              <a:rPr lang="en-GB" dirty="0">
                <a:solidFill>
                  <a:srgbClr val="FF0000"/>
                </a:solidFill>
              </a:rPr>
              <a:t> </a:t>
            </a:r>
            <a:r>
              <a:rPr lang="en-GB" dirty="0" err="1">
                <a:solidFill>
                  <a:srgbClr val="FF0000"/>
                </a:solidFill>
              </a:rPr>
              <a:t>yn</a:t>
            </a:r>
            <a:r>
              <a:rPr lang="en-GB" dirty="0">
                <a:solidFill>
                  <a:srgbClr val="FF0000"/>
                </a:solidFill>
              </a:rPr>
              <a:t> </a:t>
            </a:r>
            <a:r>
              <a:rPr lang="en-GB" dirty="0" err="1">
                <a:solidFill>
                  <a:srgbClr val="FF0000"/>
                </a:solidFill>
              </a:rPr>
              <a:t>wahanol</a:t>
            </a:r>
            <a:r>
              <a:rPr lang="en-GB" dirty="0">
                <a:solidFill>
                  <a:srgbClr val="FF0000"/>
                </a:solidFill>
              </a:rPr>
              <a:t>. Mae </a:t>
            </a:r>
            <a:r>
              <a:rPr lang="en-GB" dirty="0" err="1">
                <a:solidFill>
                  <a:srgbClr val="FF0000"/>
                </a:solidFill>
              </a:rPr>
              <a:t>syniad</a:t>
            </a:r>
            <a:r>
              <a:rPr lang="en-GB" dirty="0">
                <a:solidFill>
                  <a:srgbClr val="FF0000"/>
                </a:solidFill>
              </a:rPr>
              <a:t> </a:t>
            </a:r>
            <a:r>
              <a:rPr lang="en-GB" dirty="0" err="1">
                <a:solidFill>
                  <a:srgbClr val="FF0000"/>
                </a:solidFill>
              </a:rPr>
              <a:t>aneglur</a:t>
            </a:r>
            <a:r>
              <a:rPr lang="en-GB" dirty="0">
                <a:solidFill>
                  <a:srgbClr val="FF0000"/>
                </a:solidFill>
              </a:rPr>
              <a:t> am </a:t>
            </a:r>
            <a:r>
              <a:rPr lang="en-GB" dirty="0" err="1">
                <a:solidFill>
                  <a:srgbClr val="FF0000"/>
                </a:solidFill>
              </a:rPr>
              <a:t>reolau</a:t>
            </a:r>
            <a:r>
              <a:rPr lang="en-GB" dirty="0">
                <a:solidFill>
                  <a:srgbClr val="FF0000"/>
                </a:solidFill>
              </a:rPr>
              <a:t> </a:t>
            </a:r>
            <a:r>
              <a:rPr lang="en-GB" dirty="0" err="1">
                <a:solidFill>
                  <a:srgbClr val="FF0000"/>
                </a:solidFill>
              </a:rPr>
              <a:t>ganddynt</a:t>
            </a:r>
            <a:r>
              <a:rPr lang="en-GB" dirty="0">
                <a:solidFill>
                  <a:srgbClr val="FF0000"/>
                </a:solidFill>
              </a:rPr>
              <a:t> </a:t>
            </a:r>
            <a:r>
              <a:rPr lang="en-GB" dirty="0" err="1">
                <a:solidFill>
                  <a:srgbClr val="FF0000"/>
                </a:solidFill>
              </a:rPr>
              <a:t>fel</a:t>
            </a:r>
            <a:r>
              <a:rPr lang="en-GB" dirty="0">
                <a:solidFill>
                  <a:srgbClr val="FF0000"/>
                </a:solidFill>
              </a:rPr>
              <a:t> </a:t>
            </a:r>
            <a:r>
              <a:rPr lang="en-GB" dirty="0" err="1">
                <a:solidFill>
                  <a:srgbClr val="FF0000"/>
                </a:solidFill>
              </a:rPr>
              <a:t>arfer</a:t>
            </a:r>
            <a:r>
              <a:rPr lang="en-GB" dirty="0">
                <a:solidFill>
                  <a:srgbClr val="FF0000"/>
                </a:solidFill>
              </a:rPr>
              <a:t>. </a:t>
            </a:r>
            <a:r>
              <a:rPr lang="en-GB" dirty="0" err="1">
                <a:solidFill>
                  <a:srgbClr val="FF0000"/>
                </a:solidFill>
              </a:rPr>
              <a:t>Mae’r</a:t>
            </a:r>
            <a:r>
              <a:rPr lang="en-GB" dirty="0">
                <a:solidFill>
                  <a:srgbClr val="FF0000"/>
                </a:solidFill>
              </a:rPr>
              <a:t> </a:t>
            </a:r>
            <a:r>
              <a:rPr lang="en-GB" dirty="0" err="1">
                <a:solidFill>
                  <a:srgbClr val="FF0000"/>
                </a:solidFill>
              </a:rPr>
              <a:t>disgybl</a:t>
            </a:r>
            <a:r>
              <a:rPr lang="en-GB" dirty="0">
                <a:solidFill>
                  <a:srgbClr val="FF0000"/>
                </a:solidFill>
              </a:rPr>
              <a:t> </a:t>
            </a:r>
            <a:r>
              <a:rPr lang="en-GB" dirty="0" err="1">
                <a:solidFill>
                  <a:srgbClr val="FF0000"/>
                </a:solidFill>
              </a:rPr>
              <a:t>yn</a:t>
            </a:r>
            <a:r>
              <a:rPr lang="en-GB" dirty="0">
                <a:solidFill>
                  <a:srgbClr val="FF0000"/>
                </a:solidFill>
              </a:rPr>
              <a:t> </a:t>
            </a:r>
            <a:r>
              <a:rPr lang="en-GB" dirty="0" err="1">
                <a:solidFill>
                  <a:srgbClr val="FF0000"/>
                </a:solidFill>
              </a:rPr>
              <a:t>aros</a:t>
            </a:r>
            <a:r>
              <a:rPr lang="en-GB" dirty="0">
                <a:solidFill>
                  <a:srgbClr val="FF0000"/>
                </a:solidFill>
              </a:rPr>
              <a:t> </a:t>
            </a:r>
            <a:r>
              <a:rPr lang="en-GB" dirty="0" err="1" smtClean="0">
                <a:solidFill>
                  <a:srgbClr val="FF0000"/>
                </a:solidFill>
              </a:rPr>
              <a:t>i</a:t>
            </a:r>
            <a:r>
              <a:rPr lang="en-GB" dirty="0" smtClean="0">
                <a:solidFill>
                  <a:srgbClr val="FF0000"/>
                </a:solidFill>
              </a:rPr>
              <a:t> </a:t>
            </a:r>
            <a:r>
              <a:rPr lang="en-GB" dirty="0" err="1">
                <a:solidFill>
                  <a:srgbClr val="FF0000"/>
                </a:solidFill>
              </a:rPr>
              <a:t>ddanganfod</a:t>
            </a:r>
            <a:r>
              <a:rPr lang="en-GB" dirty="0">
                <a:solidFill>
                  <a:srgbClr val="FF0000"/>
                </a:solidFill>
              </a:rPr>
              <a:t> </a:t>
            </a:r>
            <a:r>
              <a:rPr lang="en-GB" dirty="0" err="1">
                <a:solidFill>
                  <a:srgbClr val="FF0000"/>
                </a:solidFill>
              </a:rPr>
              <a:t>rheolau’r</a:t>
            </a:r>
            <a:r>
              <a:rPr lang="en-GB" dirty="0">
                <a:solidFill>
                  <a:srgbClr val="FF0000"/>
                </a:solidFill>
              </a:rPr>
              <a:t> </a:t>
            </a:r>
            <a:r>
              <a:rPr lang="en-GB" dirty="0" err="1">
                <a:solidFill>
                  <a:srgbClr val="FF0000"/>
                </a:solidFill>
              </a:rPr>
              <a:t>athro</a:t>
            </a:r>
            <a:r>
              <a:rPr lang="en-GB" dirty="0">
                <a:solidFill>
                  <a:srgbClr val="FF0000"/>
                </a:solidFill>
              </a:rPr>
              <a:t>/</a:t>
            </a:r>
            <a:r>
              <a:rPr lang="en-GB" dirty="0" err="1">
                <a:solidFill>
                  <a:srgbClr val="FF0000"/>
                </a:solidFill>
              </a:rPr>
              <a:t>athrawes</a:t>
            </a:r>
            <a:r>
              <a:rPr lang="en-GB" dirty="0">
                <a:solidFill>
                  <a:srgbClr val="FF0000"/>
                </a:solidFill>
              </a:rPr>
              <a:t>. Tan bod y </a:t>
            </a:r>
            <a:r>
              <a:rPr lang="en-GB" dirty="0" err="1">
                <a:solidFill>
                  <a:srgbClr val="FF0000"/>
                </a:solidFill>
              </a:rPr>
              <a:t>rheolau’n</a:t>
            </a:r>
            <a:r>
              <a:rPr lang="en-GB" dirty="0">
                <a:solidFill>
                  <a:srgbClr val="FF0000"/>
                </a:solidFill>
              </a:rPr>
              <a:t> </a:t>
            </a:r>
            <a:r>
              <a:rPr lang="en-GB" dirty="0" err="1">
                <a:solidFill>
                  <a:srgbClr val="FF0000"/>
                </a:solidFill>
              </a:rPr>
              <a:t>glir</a:t>
            </a:r>
            <a:r>
              <a:rPr lang="en-GB" dirty="0">
                <a:solidFill>
                  <a:srgbClr val="FF0000"/>
                </a:solidFill>
              </a:rPr>
              <a:t> </a:t>
            </a:r>
            <a:r>
              <a:rPr lang="en-GB" dirty="0" err="1">
                <a:solidFill>
                  <a:srgbClr val="FF0000"/>
                </a:solidFill>
              </a:rPr>
              <a:t>yna</a:t>
            </a:r>
            <a:r>
              <a:rPr lang="en-GB" dirty="0">
                <a:solidFill>
                  <a:srgbClr val="FF0000"/>
                </a:solidFill>
              </a:rPr>
              <a:t> </a:t>
            </a:r>
            <a:r>
              <a:rPr lang="en-GB" dirty="0" err="1">
                <a:solidFill>
                  <a:srgbClr val="FF0000"/>
                </a:solidFill>
              </a:rPr>
              <a:t>bydd</a:t>
            </a:r>
            <a:r>
              <a:rPr lang="en-GB" dirty="0">
                <a:solidFill>
                  <a:srgbClr val="FF0000"/>
                </a:solidFill>
              </a:rPr>
              <a:t> </a:t>
            </a:r>
            <a:r>
              <a:rPr lang="en-GB" dirty="0" err="1">
                <a:solidFill>
                  <a:srgbClr val="FF0000"/>
                </a:solidFill>
              </a:rPr>
              <a:t>disgwyliadau’n</a:t>
            </a:r>
            <a:r>
              <a:rPr lang="en-GB" dirty="0">
                <a:solidFill>
                  <a:srgbClr val="FF0000"/>
                </a:solidFill>
              </a:rPr>
              <a:t> </a:t>
            </a:r>
            <a:r>
              <a:rPr lang="en-GB" dirty="0" err="1">
                <a:solidFill>
                  <a:srgbClr val="FF0000"/>
                </a:solidFill>
              </a:rPr>
              <a:t>aneglur</a:t>
            </a:r>
            <a:r>
              <a:rPr lang="en-GB" dirty="0">
                <a:solidFill>
                  <a:srgbClr val="FF0000"/>
                </a:solidFill>
              </a:rPr>
              <a:t>.</a:t>
            </a:r>
          </a:p>
          <a:p>
            <a:endParaRPr lang="en-GB" dirty="0" smtClean="0"/>
          </a:p>
        </p:txBody>
      </p:sp>
      <p:sp>
        <p:nvSpPr>
          <p:cNvPr id="4" name="Content Placeholder 3"/>
          <p:cNvSpPr>
            <a:spLocks noGrp="1"/>
          </p:cNvSpPr>
          <p:nvPr>
            <p:ph sz="half" idx="2"/>
          </p:nvPr>
        </p:nvSpPr>
        <p:spPr/>
        <p:txBody>
          <a:bodyPr>
            <a:normAutofit fontScale="92500"/>
          </a:bodyPr>
          <a:lstStyle/>
          <a:p>
            <a:r>
              <a:rPr lang="en-GB" dirty="0" smtClean="0"/>
              <a:t>Pupils should know how to behave in class by this time (year 6)</a:t>
            </a:r>
          </a:p>
          <a:p>
            <a:endParaRPr lang="en-GB" dirty="0"/>
          </a:p>
          <a:p>
            <a:r>
              <a:rPr lang="en-GB" dirty="0" smtClean="0">
                <a:solidFill>
                  <a:srgbClr val="FF0000"/>
                </a:solidFill>
              </a:rPr>
              <a:t>False. </a:t>
            </a:r>
            <a:r>
              <a:rPr lang="tr-TR" dirty="0">
                <a:solidFill>
                  <a:srgbClr val="FF0000"/>
                </a:solidFill>
              </a:rPr>
              <a:t>Each class is different. They usually have an unclear idea about rules. The students wait to find out “the teacher’s rules”. Until the rules are clarified, they go as far as they can to determine limits.</a:t>
            </a:r>
            <a:endParaRPr lang="en-GB" dirty="0">
              <a:solidFill>
                <a:srgbClr val="FF0000"/>
              </a:solidFill>
            </a:endParaRPr>
          </a:p>
        </p:txBody>
      </p:sp>
      <p:sp>
        <p:nvSpPr>
          <p:cNvPr id="5" name="Rectangle 4"/>
          <p:cNvSpPr/>
          <p:nvPr/>
        </p:nvSpPr>
        <p:spPr>
          <a:xfrm>
            <a:off x="6297559" y="3284984"/>
            <a:ext cx="5197453" cy="28872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981844" y="3284984"/>
            <a:ext cx="4968552" cy="28872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657340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796" y="76200"/>
            <a:ext cx="10724867" cy="1397000"/>
          </a:xfrm>
        </p:spPr>
        <p:txBody>
          <a:bodyPr/>
          <a:lstStyle/>
          <a:p>
            <a:r>
              <a:rPr lang="en-GB" dirty="0" err="1"/>
              <a:t>Cywir</a:t>
            </a:r>
            <a:r>
              <a:rPr lang="en-GB" dirty="0"/>
              <a:t> </a:t>
            </a:r>
            <a:r>
              <a:rPr lang="en-GB" dirty="0" err="1"/>
              <a:t>neu</a:t>
            </a:r>
            <a:r>
              <a:rPr lang="en-GB" dirty="0"/>
              <a:t> </a:t>
            </a:r>
            <a:r>
              <a:rPr lang="en-GB" dirty="0" err="1"/>
              <a:t>anghywir</a:t>
            </a:r>
            <a:r>
              <a:rPr lang="en-GB" dirty="0"/>
              <a:t>     True or false?</a:t>
            </a:r>
          </a:p>
        </p:txBody>
      </p:sp>
      <p:sp>
        <p:nvSpPr>
          <p:cNvPr id="3" name="Content Placeholder 2"/>
          <p:cNvSpPr>
            <a:spLocks noGrp="1"/>
          </p:cNvSpPr>
          <p:nvPr>
            <p:ph sz="half" idx="1"/>
          </p:nvPr>
        </p:nvSpPr>
        <p:spPr/>
        <p:txBody>
          <a:bodyPr/>
          <a:lstStyle/>
          <a:p>
            <a:r>
              <a:rPr lang="en-GB" dirty="0" err="1" smtClean="0"/>
              <a:t>Os</a:t>
            </a:r>
            <a:r>
              <a:rPr lang="en-GB" dirty="0" smtClean="0"/>
              <a:t> </a:t>
            </a:r>
            <a:r>
              <a:rPr lang="en-GB" dirty="0" err="1" smtClean="0"/>
              <a:t>yw</a:t>
            </a:r>
            <a:r>
              <a:rPr lang="en-GB" dirty="0" smtClean="0"/>
              <a:t> </a:t>
            </a:r>
            <a:r>
              <a:rPr lang="en-GB" dirty="0" err="1" smtClean="0"/>
              <a:t>rheolau’n</a:t>
            </a:r>
            <a:r>
              <a:rPr lang="en-GB" dirty="0" smtClean="0"/>
              <a:t> </a:t>
            </a:r>
            <a:r>
              <a:rPr lang="en-GB" dirty="0" err="1" smtClean="0"/>
              <a:t>cael</a:t>
            </a:r>
            <a:r>
              <a:rPr lang="en-GB" dirty="0" smtClean="0"/>
              <a:t> </a:t>
            </a:r>
            <a:r>
              <a:rPr lang="en-GB" dirty="0" err="1" smtClean="0"/>
              <a:t>eu</a:t>
            </a:r>
            <a:r>
              <a:rPr lang="en-GB" dirty="0" smtClean="0"/>
              <a:t> </a:t>
            </a:r>
            <a:r>
              <a:rPr lang="en-GB" dirty="0" err="1" smtClean="0"/>
              <a:t>cyhoeddi</a:t>
            </a:r>
            <a:r>
              <a:rPr lang="en-GB" dirty="0" smtClean="0"/>
              <a:t> </a:t>
            </a:r>
            <a:r>
              <a:rPr lang="en-GB" dirty="0" err="1" smtClean="0"/>
              <a:t>bydd</a:t>
            </a:r>
            <a:r>
              <a:rPr lang="en-GB" dirty="0" smtClean="0"/>
              <a:t> </a:t>
            </a:r>
            <a:r>
              <a:rPr lang="en-GB" dirty="0" err="1" smtClean="0"/>
              <a:t>disgyblion</a:t>
            </a:r>
            <a:r>
              <a:rPr lang="en-GB" dirty="0" smtClean="0"/>
              <a:t> </a:t>
            </a:r>
            <a:r>
              <a:rPr lang="en-GB" dirty="0" err="1" smtClean="0"/>
              <a:t>yn</a:t>
            </a:r>
            <a:r>
              <a:rPr lang="en-GB" dirty="0" smtClean="0"/>
              <a:t> </a:t>
            </a:r>
            <a:r>
              <a:rPr lang="en-GB" dirty="0" err="1" smtClean="0"/>
              <a:t>eu</a:t>
            </a:r>
            <a:r>
              <a:rPr lang="en-GB" dirty="0" smtClean="0"/>
              <a:t> deal</a:t>
            </a:r>
          </a:p>
          <a:p>
            <a:endParaRPr lang="en-GB" dirty="0"/>
          </a:p>
          <a:p>
            <a:pPr marL="0" indent="0">
              <a:buNone/>
            </a:pPr>
            <a:r>
              <a:rPr lang="en-GB" dirty="0" err="1" smtClean="0">
                <a:solidFill>
                  <a:srgbClr val="FF0000"/>
                </a:solidFill>
              </a:rPr>
              <a:t>Anghywir</a:t>
            </a:r>
            <a:r>
              <a:rPr lang="en-GB" dirty="0" smtClean="0">
                <a:solidFill>
                  <a:srgbClr val="FF0000"/>
                </a:solidFill>
              </a:rPr>
              <a:t>. </a:t>
            </a:r>
            <a:r>
              <a:rPr lang="en-GB" dirty="0" err="1" smtClean="0">
                <a:solidFill>
                  <a:srgbClr val="FF0000"/>
                </a:solidFill>
              </a:rPr>
              <a:t>Rhaid</a:t>
            </a:r>
            <a:r>
              <a:rPr lang="en-GB" dirty="0" smtClean="0">
                <a:solidFill>
                  <a:srgbClr val="FF0000"/>
                </a:solidFill>
              </a:rPr>
              <a:t> </a:t>
            </a:r>
            <a:r>
              <a:rPr lang="en-GB" dirty="0" err="1" smtClean="0">
                <a:solidFill>
                  <a:srgbClr val="FF0000"/>
                </a:solidFill>
              </a:rPr>
              <a:t>dysgu’r</a:t>
            </a:r>
            <a:r>
              <a:rPr lang="en-GB" dirty="0" smtClean="0">
                <a:solidFill>
                  <a:srgbClr val="FF0000"/>
                </a:solidFill>
              </a:rPr>
              <a:t> </a:t>
            </a:r>
            <a:r>
              <a:rPr lang="en-GB" dirty="0" err="1" smtClean="0">
                <a:solidFill>
                  <a:srgbClr val="FF0000"/>
                </a:solidFill>
              </a:rPr>
              <a:t>rheolau</a:t>
            </a:r>
            <a:r>
              <a:rPr lang="en-GB" dirty="0" smtClean="0">
                <a:solidFill>
                  <a:srgbClr val="FF0000"/>
                </a:solidFill>
              </a:rPr>
              <a:t>. </a:t>
            </a:r>
            <a:r>
              <a:rPr lang="en-GB" dirty="0" err="1" smtClean="0">
                <a:solidFill>
                  <a:srgbClr val="FF0000"/>
                </a:solidFill>
              </a:rPr>
              <a:t>Os</a:t>
            </a:r>
            <a:r>
              <a:rPr lang="en-GB" dirty="0" smtClean="0">
                <a:solidFill>
                  <a:srgbClr val="FF0000"/>
                </a:solidFill>
              </a:rPr>
              <a:t> </a:t>
            </a:r>
            <a:r>
              <a:rPr lang="en-GB" dirty="0" err="1" smtClean="0">
                <a:solidFill>
                  <a:srgbClr val="FF0000"/>
                </a:solidFill>
              </a:rPr>
              <a:t>bydd</a:t>
            </a:r>
            <a:r>
              <a:rPr lang="en-GB" dirty="0" smtClean="0">
                <a:solidFill>
                  <a:srgbClr val="FF0000"/>
                </a:solidFill>
              </a:rPr>
              <a:t> </a:t>
            </a:r>
            <a:r>
              <a:rPr lang="en-GB" dirty="0" err="1" smtClean="0">
                <a:solidFill>
                  <a:srgbClr val="FF0000"/>
                </a:solidFill>
              </a:rPr>
              <a:t>athro</a:t>
            </a:r>
            <a:r>
              <a:rPr lang="en-GB" dirty="0" smtClean="0">
                <a:solidFill>
                  <a:srgbClr val="FF0000"/>
                </a:solidFill>
              </a:rPr>
              <a:t>/</a:t>
            </a:r>
            <a:r>
              <a:rPr lang="en-GB" dirty="0" err="1" smtClean="0">
                <a:solidFill>
                  <a:srgbClr val="FF0000"/>
                </a:solidFill>
              </a:rPr>
              <a:t>athrawes</a:t>
            </a:r>
            <a:r>
              <a:rPr lang="en-GB" dirty="0" smtClean="0">
                <a:solidFill>
                  <a:srgbClr val="FF0000"/>
                </a:solidFill>
              </a:rPr>
              <a:t> </a:t>
            </a:r>
            <a:r>
              <a:rPr lang="en-GB" dirty="0" err="1" smtClean="0">
                <a:solidFill>
                  <a:srgbClr val="FF0000"/>
                </a:solidFill>
              </a:rPr>
              <a:t>ond</a:t>
            </a:r>
            <a:r>
              <a:rPr lang="en-GB" dirty="0" smtClean="0">
                <a:solidFill>
                  <a:srgbClr val="FF0000"/>
                </a:solidFill>
              </a:rPr>
              <a:t> </a:t>
            </a:r>
            <a:r>
              <a:rPr lang="en-GB" dirty="0" err="1" smtClean="0">
                <a:solidFill>
                  <a:srgbClr val="FF0000"/>
                </a:solidFill>
              </a:rPr>
              <a:t>yn</a:t>
            </a:r>
            <a:r>
              <a:rPr lang="en-GB" dirty="0" smtClean="0">
                <a:solidFill>
                  <a:srgbClr val="FF0000"/>
                </a:solidFill>
              </a:rPr>
              <a:t> </a:t>
            </a:r>
            <a:r>
              <a:rPr lang="en-GB" dirty="0" err="1" smtClean="0">
                <a:solidFill>
                  <a:srgbClr val="FF0000"/>
                </a:solidFill>
              </a:rPr>
              <a:t>rhoi</a:t>
            </a:r>
            <a:r>
              <a:rPr lang="en-GB" dirty="0" smtClean="0">
                <a:solidFill>
                  <a:srgbClr val="FF0000"/>
                </a:solidFill>
              </a:rPr>
              <a:t> </a:t>
            </a:r>
            <a:r>
              <a:rPr lang="en-GB" dirty="0" err="1" smtClean="0">
                <a:solidFill>
                  <a:srgbClr val="FF0000"/>
                </a:solidFill>
              </a:rPr>
              <a:t>gwybodaeth</a:t>
            </a:r>
            <a:r>
              <a:rPr lang="en-GB" dirty="0" smtClean="0">
                <a:solidFill>
                  <a:srgbClr val="FF0000"/>
                </a:solidFill>
              </a:rPr>
              <a:t> </a:t>
            </a:r>
            <a:r>
              <a:rPr lang="en-GB" dirty="0" err="1" smtClean="0">
                <a:solidFill>
                  <a:srgbClr val="FF0000"/>
                </a:solidFill>
              </a:rPr>
              <a:t>amdanynt</a:t>
            </a:r>
            <a:r>
              <a:rPr lang="en-GB" dirty="0" smtClean="0">
                <a:solidFill>
                  <a:srgbClr val="FF0000"/>
                </a:solidFill>
              </a:rPr>
              <a:t> </a:t>
            </a:r>
            <a:r>
              <a:rPr lang="en-GB" dirty="0" err="1" smtClean="0">
                <a:solidFill>
                  <a:srgbClr val="FF0000"/>
                </a:solidFill>
              </a:rPr>
              <a:t>ni</a:t>
            </a:r>
            <a:r>
              <a:rPr lang="en-GB" dirty="0" smtClean="0">
                <a:solidFill>
                  <a:srgbClr val="FF0000"/>
                </a:solidFill>
              </a:rPr>
              <a:t> </a:t>
            </a:r>
            <a:r>
              <a:rPr lang="en-GB" dirty="0" err="1" smtClean="0">
                <a:solidFill>
                  <a:srgbClr val="FF0000"/>
                </a:solidFill>
              </a:rPr>
              <a:t>fyddant</a:t>
            </a:r>
            <a:r>
              <a:rPr lang="en-GB" dirty="0" smtClean="0">
                <a:solidFill>
                  <a:srgbClr val="FF0000"/>
                </a:solidFill>
              </a:rPr>
              <a:t> </a:t>
            </a:r>
            <a:r>
              <a:rPr lang="en-GB" dirty="0" err="1" smtClean="0">
                <a:solidFill>
                  <a:srgbClr val="FF0000"/>
                </a:solidFill>
              </a:rPr>
              <a:t>yn</a:t>
            </a:r>
            <a:r>
              <a:rPr lang="en-GB" dirty="0" smtClean="0">
                <a:solidFill>
                  <a:srgbClr val="FF0000"/>
                </a:solidFill>
              </a:rPr>
              <a:t> </a:t>
            </a:r>
            <a:r>
              <a:rPr lang="en-GB" dirty="0" err="1" smtClean="0">
                <a:solidFill>
                  <a:srgbClr val="FF0000"/>
                </a:solidFill>
              </a:rPr>
              <a:t>cael</a:t>
            </a:r>
            <a:r>
              <a:rPr lang="en-GB" dirty="0" smtClean="0">
                <a:solidFill>
                  <a:srgbClr val="FF0000"/>
                </a:solidFill>
              </a:rPr>
              <a:t> </a:t>
            </a:r>
            <a:r>
              <a:rPr lang="en-GB" dirty="0" err="1" smtClean="0">
                <a:solidFill>
                  <a:srgbClr val="FF0000"/>
                </a:solidFill>
              </a:rPr>
              <a:t>eu</a:t>
            </a:r>
            <a:r>
              <a:rPr lang="en-GB" dirty="0" smtClean="0">
                <a:solidFill>
                  <a:srgbClr val="FF0000"/>
                </a:solidFill>
              </a:rPr>
              <a:t> deal </a:t>
            </a:r>
            <a:r>
              <a:rPr lang="en-GB" dirty="0" err="1" smtClean="0">
                <a:solidFill>
                  <a:srgbClr val="FF0000"/>
                </a:solidFill>
              </a:rPr>
              <a:t>yn</a:t>
            </a:r>
            <a:r>
              <a:rPr lang="en-GB" dirty="0" smtClean="0">
                <a:solidFill>
                  <a:srgbClr val="FF0000"/>
                </a:solidFill>
              </a:rPr>
              <a:t> </a:t>
            </a:r>
            <a:r>
              <a:rPr lang="en-GB" dirty="0" err="1" smtClean="0">
                <a:solidFill>
                  <a:srgbClr val="FF0000"/>
                </a:solidFill>
              </a:rPr>
              <a:t>iawn</a:t>
            </a:r>
            <a:r>
              <a:rPr lang="en-GB" dirty="0" smtClean="0">
                <a:solidFill>
                  <a:srgbClr val="FF0000"/>
                </a:solidFill>
              </a:rPr>
              <a:t> – </a:t>
            </a:r>
            <a:r>
              <a:rPr lang="en-GB" dirty="0" err="1" smtClean="0">
                <a:solidFill>
                  <a:srgbClr val="FF0000"/>
                </a:solidFill>
              </a:rPr>
              <a:t>rhaid</a:t>
            </a:r>
            <a:r>
              <a:rPr lang="en-GB" dirty="0" smtClean="0">
                <a:solidFill>
                  <a:srgbClr val="FF0000"/>
                </a:solidFill>
              </a:rPr>
              <a:t> </a:t>
            </a:r>
            <a:r>
              <a:rPr lang="en-GB" dirty="0" err="1" smtClean="0">
                <a:solidFill>
                  <a:srgbClr val="FF0000"/>
                </a:solidFill>
              </a:rPr>
              <a:t>trafod</a:t>
            </a:r>
            <a:r>
              <a:rPr lang="en-GB" dirty="0" smtClean="0">
                <a:solidFill>
                  <a:srgbClr val="FF0000"/>
                </a:solidFill>
              </a:rPr>
              <a:t> ac </a:t>
            </a:r>
            <a:r>
              <a:rPr lang="en-GB" dirty="0" err="1" smtClean="0">
                <a:solidFill>
                  <a:srgbClr val="FF0000"/>
                </a:solidFill>
              </a:rPr>
              <a:t>egluro</a:t>
            </a:r>
            <a:r>
              <a:rPr lang="en-GB" dirty="0" smtClean="0">
                <a:solidFill>
                  <a:srgbClr val="FF0000"/>
                </a:solidFill>
              </a:rPr>
              <a:t>.</a:t>
            </a:r>
            <a:endParaRPr lang="en-GB" dirty="0">
              <a:solidFill>
                <a:srgbClr val="FF0000"/>
              </a:solidFill>
            </a:endParaRPr>
          </a:p>
        </p:txBody>
      </p:sp>
      <p:sp>
        <p:nvSpPr>
          <p:cNvPr id="4" name="Content Placeholder 3"/>
          <p:cNvSpPr>
            <a:spLocks noGrp="1"/>
          </p:cNvSpPr>
          <p:nvPr>
            <p:ph sz="half" idx="2"/>
          </p:nvPr>
        </p:nvSpPr>
        <p:spPr/>
        <p:txBody>
          <a:bodyPr/>
          <a:lstStyle/>
          <a:p>
            <a:r>
              <a:rPr lang="en-GB" dirty="0" smtClean="0"/>
              <a:t>If rules are announced pupils will understand them</a:t>
            </a:r>
          </a:p>
          <a:p>
            <a:endParaRPr lang="en-GB" dirty="0"/>
          </a:p>
          <a:p>
            <a:r>
              <a:rPr lang="en-GB" dirty="0" smtClean="0">
                <a:solidFill>
                  <a:srgbClr val="FF0000"/>
                </a:solidFill>
              </a:rPr>
              <a:t>False. Rules </a:t>
            </a:r>
            <a:r>
              <a:rPr lang="en-GB" dirty="0">
                <a:solidFill>
                  <a:srgbClr val="FF0000"/>
                </a:solidFill>
              </a:rPr>
              <a:t>have to be taught. If the teachers only give information about the rules and if the rules are not discussed in the class, then they will not clearly understand the rules. </a:t>
            </a:r>
          </a:p>
        </p:txBody>
      </p:sp>
      <p:sp>
        <p:nvSpPr>
          <p:cNvPr id="5" name="Rectangle 4"/>
          <p:cNvSpPr/>
          <p:nvPr/>
        </p:nvSpPr>
        <p:spPr>
          <a:xfrm>
            <a:off x="981844" y="3284984"/>
            <a:ext cx="5112569" cy="28872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6297559" y="3284984"/>
            <a:ext cx="5197453" cy="28872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522290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1" nodeType="clickEffect">
                                  <p:stCondLst>
                                    <p:cond delay="0"/>
                                  </p:stCondLst>
                                  <p:childTnLst>
                                    <p:set>
                                      <p:cBhvr>
                                        <p:cTn id="14" dur="1" fill="hold">
                                          <p:stCondLst>
                                            <p:cond delay="0"/>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6" grpId="1"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780" y="76200"/>
            <a:ext cx="10868883" cy="1397000"/>
          </a:xfrm>
        </p:spPr>
        <p:txBody>
          <a:bodyPr/>
          <a:lstStyle/>
          <a:p>
            <a:r>
              <a:rPr lang="en-GB" dirty="0" err="1"/>
              <a:t>Cywir</a:t>
            </a:r>
            <a:r>
              <a:rPr lang="en-GB" dirty="0"/>
              <a:t> </a:t>
            </a:r>
            <a:r>
              <a:rPr lang="en-GB" dirty="0" err="1"/>
              <a:t>neu</a:t>
            </a:r>
            <a:r>
              <a:rPr lang="en-GB" dirty="0"/>
              <a:t> </a:t>
            </a:r>
            <a:r>
              <a:rPr lang="en-GB" dirty="0" err="1"/>
              <a:t>anghywir</a:t>
            </a:r>
            <a:r>
              <a:rPr lang="en-GB" dirty="0"/>
              <a:t>     True or false?</a:t>
            </a:r>
          </a:p>
        </p:txBody>
      </p:sp>
      <p:sp>
        <p:nvSpPr>
          <p:cNvPr id="3" name="Content Placeholder 2"/>
          <p:cNvSpPr>
            <a:spLocks noGrp="1"/>
          </p:cNvSpPr>
          <p:nvPr>
            <p:ph sz="half" idx="1"/>
          </p:nvPr>
        </p:nvSpPr>
        <p:spPr/>
        <p:txBody>
          <a:bodyPr/>
          <a:lstStyle/>
          <a:p>
            <a:r>
              <a:rPr lang="en-GB" dirty="0" err="1" smtClean="0"/>
              <a:t>Er</a:t>
            </a:r>
            <a:r>
              <a:rPr lang="en-GB" dirty="0" smtClean="0"/>
              <a:t> bod </a:t>
            </a:r>
            <a:r>
              <a:rPr lang="en-GB" dirty="0" err="1" smtClean="0"/>
              <a:t>llawer</a:t>
            </a:r>
            <a:r>
              <a:rPr lang="en-GB" dirty="0" smtClean="0"/>
              <a:t> o </a:t>
            </a:r>
            <a:r>
              <a:rPr lang="en-GB" dirty="0" err="1" smtClean="0"/>
              <a:t>waith</a:t>
            </a:r>
            <a:r>
              <a:rPr lang="en-GB" dirty="0" smtClean="0"/>
              <a:t> </a:t>
            </a:r>
            <a:r>
              <a:rPr lang="en-GB" dirty="0" err="1" smtClean="0"/>
              <a:t>gan</a:t>
            </a:r>
            <a:r>
              <a:rPr lang="en-GB" dirty="0" smtClean="0"/>
              <a:t> </a:t>
            </a:r>
            <a:r>
              <a:rPr lang="en-GB" dirty="0" err="1" smtClean="0"/>
              <a:t>yr</a:t>
            </a:r>
            <a:r>
              <a:rPr lang="en-GB" dirty="0" smtClean="0"/>
              <a:t> </a:t>
            </a:r>
            <a:r>
              <a:rPr lang="en-GB" dirty="0" err="1" smtClean="0"/>
              <a:t>athro</a:t>
            </a:r>
            <a:r>
              <a:rPr lang="en-GB" dirty="0" smtClean="0"/>
              <a:t>/</a:t>
            </a:r>
            <a:r>
              <a:rPr lang="en-GB" dirty="0" err="1" smtClean="0"/>
              <a:t>athrawes</a:t>
            </a:r>
            <a:r>
              <a:rPr lang="en-GB" dirty="0" smtClean="0"/>
              <a:t> </a:t>
            </a:r>
            <a:r>
              <a:rPr lang="en-GB" dirty="0" err="1"/>
              <a:t>i</a:t>
            </a:r>
            <a:r>
              <a:rPr lang="en-GB" dirty="0" err="1" smtClean="0"/>
              <a:t>’w</a:t>
            </a:r>
            <a:r>
              <a:rPr lang="en-GB" dirty="0" smtClean="0"/>
              <a:t> </a:t>
            </a:r>
            <a:r>
              <a:rPr lang="en-GB" dirty="0" err="1" smtClean="0"/>
              <a:t>gyflawni</a:t>
            </a:r>
            <a:r>
              <a:rPr lang="en-GB" dirty="0" smtClean="0"/>
              <a:t> </a:t>
            </a:r>
            <a:r>
              <a:rPr lang="en-GB" dirty="0" err="1" smtClean="0"/>
              <a:t>mae’n</a:t>
            </a:r>
            <a:r>
              <a:rPr lang="en-GB" dirty="0" smtClean="0"/>
              <a:t> </a:t>
            </a:r>
            <a:r>
              <a:rPr lang="en-GB" dirty="0" err="1" smtClean="0"/>
              <a:t>werth</a:t>
            </a:r>
            <a:r>
              <a:rPr lang="en-GB" dirty="0" smtClean="0"/>
              <a:t> </a:t>
            </a:r>
            <a:r>
              <a:rPr lang="en-GB" dirty="0" err="1" smtClean="0"/>
              <a:t>gwario</a:t>
            </a:r>
            <a:r>
              <a:rPr lang="en-GB" dirty="0" smtClean="0"/>
              <a:t> </a:t>
            </a:r>
            <a:r>
              <a:rPr lang="en-GB" dirty="0" err="1" smtClean="0"/>
              <a:t>amser</a:t>
            </a:r>
            <a:r>
              <a:rPr lang="en-GB" dirty="0" smtClean="0"/>
              <a:t> </a:t>
            </a:r>
            <a:r>
              <a:rPr lang="en-GB" dirty="0" err="1" smtClean="0"/>
              <a:t>ar</a:t>
            </a:r>
            <a:r>
              <a:rPr lang="en-GB" dirty="0" smtClean="0"/>
              <a:t> y </a:t>
            </a:r>
            <a:r>
              <a:rPr lang="en-GB" dirty="0" err="1" smtClean="0"/>
              <a:t>rheolau</a:t>
            </a:r>
            <a:endParaRPr lang="en-GB" dirty="0" smtClean="0"/>
          </a:p>
          <a:p>
            <a:pPr marL="0" indent="0">
              <a:buNone/>
            </a:pPr>
            <a:endParaRPr lang="en-GB" dirty="0" smtClean="0"/>
          </a:p>
          <a:p>
            <a:r>
              <a:rPr lang="en-GB" dirty="0" err="1" smtClean="0">
                <a:solidFill>
                  <a:srgbClr val="FF0000"/>
                </a:solidFill>
              </a:rPr>
              <a:t>Cywir</a:t>
            </a:r>
            <a:r>
              <a:rPr lang="en-GB" dirty="0" smtClean="0">
                <a:solidFill>
                  <a:srgbClr val="FF0000"/>
                </a:solidFill>
              </a:rPr>
              <a:t>. Mae </a:t>
            </a:r>
            <a:r>
              <a:rPr lang="en-GB" b="1" dirty="0" err="1" smtClean="0">
                <a:solidFill>
                  <a:srgbClr val="FF0000"/>
                </a:solidFill>
              </a:rPr>
              <a:t>disgyblaeth</a:t>
            </a:r>
            <a:r>
              <a:rPr lang="en-GB" b="1" dirty="0" smtClean="0">
                <a:solidFill>
                  <a:srgbClr val="FF0000"/>
                </a:solidFill>
              </a:rPr>
              <a:t> </a:t>
            </a:r>
            <a:r>
              <a:rPr lang="en-GB" b="1" dirty="0" err="1" smtClean="0">
                <a:solidFill>
                  <a:srgbClr val="FF0000"/>
                </a:solidFill>
              </a:rPr>
              <a:t>yn</a:t>
            </a:r>
            <a:r>
              <a:rPr lang="en-GB" b="1" dirty="0" smtClean="0">
                <a:solidFill>
                  <a:srgbClr val="FF0000"/>
                </a:solidFill>
              </a:rPr>
              <a:t> </a:t>
            </a:r>
            <a:r>
              <a:rPr lang="en-GB" b="1" dirty="0" err="1" smtClean="0">
                <a:solidFill>
                  <a:srgbClr val="FF0000"/>
                </a:solidFill>
              </a:rPr>
              <a:t>dod</a:t>
            </a:r>
            <a:r>
              <a:rPr lang="en-GB" b="1" dirty="0" smtClean="0">
                <a:solidFill>
                  <a:srgbClr val="FF0000"/>
                </a:solidFill>
              </a:rPr>
              <a:t> </a:t>
            </a:r>
            <a:r>
              <a:rPr lang="en-GB" b="1" dirty="0" err="1" smtClean="0">
                <a:solidFill>
                  <a:srgbClr val="FF0000"/>
                </a:solidFill>
              </a:rPr>
              <a:t>cyn</a:t>
            </a:r>
            <a:r>
              <a:rPr lang="en-GB" b="1" dirty="0" smtClean="0">
                <a:solidFill>
                  <a:srgbClr val="FF0000"/>
                </a:solidFill>
              </a:rPr>
              <a:t> </a:t>
            </a:r>
            <a:r>
              <a:rPr lang="en-GB" b="1" dirty="0" err="1" smtClean="0">
                <a:solidFill>
                  <a:srgbClr val="FF0000"/>
                </a:solidFill>
              </a:rPr>
              <a:t>cyfarwyddid</a:t>
            </a:r>
            <a:r>
              <a:rPr lang="en-GB" b="1" dirty="0" smtClean="0">
                <a:solidFill>
                  <a:srgbClr val="FF0000"/>
                </a:solidFill>
              </a:rPr>
              <a:t> </a:t>
            </a:r>
            <a:r>
              <a:rPr lang="en-GB" dirty="0" smtClean="0">
                <a:solidFill>
                  <a:srgbClr val="FF0000"/>
                </a:solidFill>
              </a:rPr>
              <a:t>– </a:t>
            </a:r>
            <a:r>
              <a:rPr lang="en-GB" dirty="0" err="1" smtClean="0">
                <a:solidFill>
                  <a:srgbClr val="FF0000"/>
                </a:solidFill>
              </a:rPr>
              <a:t>dyma</a:t>
            </a:r>
            <a:r>
              <a:rPr lang="en-GB" dirty="0" smtClean="0">
                <a:solidFill>
                  <a:srgbClr val="FF0000"/>
                </a:solidFill>
              </a:rPr>
              <a:t> </a:t>
            </a:r>
            <a:r>
              <a:rPr lang="en-GB" dirty="0" err="1" smtClean="0">
                <a:solidFill>
                  <a:srgbClr val="FF0000"/>
                </a:solidFill>
              </a:rPr>
              <a:t>rheol</a:t>
            </a:r>
            <a:r>
              <a:rPr lang="en-GB" dirty="0" smtClean="0">
                <a:solidFill>
                  <a:srgbClr val="FF0000"/>
                </a:solidFill>
              </a:rPr>
              <a:t> </a:t>
            </a:r>
            <a:r>
              <a:rPr lang="en-GB" dirty="0" err="1" smtClean="0">
                <a:solidFill>
                  <a:srgbClr val="FF0000"/>
                </a:solidFill>
              </a:rPr>
              <a:t>sylfaenol</a:t>
            </a:r>
            <a:r>
              <a:rPr lang="en-GB" dirty="0" smtClean="0">
                <a:solidFill>
                  <a:srgbClr val="FF0000"/>
                </a:solidFill>
              </a:rPr>
              <a:t> model Jones</a:t>
            </a:r>
            <a:endParaRPr lang="en-GB" dirty="0">
              <a:solidFill>
                <a:srgbClr val="FF0000"/>
              </a:solidFill>
            </a:endParaRPr>
          </a:p>
        </p:txBody>
      </p:sp>
      <p:sp>
        <p:nvSpPr>
          <p:cNvPr id="4" name="Content Placeholder 3"/>
          <p:cNvSpPr>
            <a:spLocks noGrp="1"/>
          </p:cNvSpPr>
          <p:nvPr>
            <p:ph sz="half" idx="2"/>
          </p:nvPr>
        </p:nvSpPr>
        <p:spPr/>
        <p:txBody>
          <a:bodyPr/>
          <a:lstStyle/>
          <a:p>
            <a:r>
              <a:rPr lang="en-GB" dirty="0" smtClean="0"/>
              <a:t>Even though the teacher has a lot of work to cover it is worth going over the rules</a:t>
            </a:r>
          </a:p>
          <a:p>
            <a:endParaRPr lang="en-GB" dirty="0"/>
          </a:p>
          <a:p>
            <a:endParaRPr lang="en-GB" dirty="0" smtClean="0"/>
          </a:p>
          <a:p>
            <a:r>
              <a:rPr lang="en-GB" dirty="0" smtClean="0">
                <a:solidFill>
                  <a:srgbClr val="FF0000"/>
                </a:solidFill>
              </a:rPr>
              <a:t>True. </a:t>
            </a:r>
            <a:r>
              <a:rPr lang="tr-TR" b="1" dirty="0">
                <a:solidFill>
                  <a:srgbClr val="FF0000"/>
                </a:solidFill>
              </a:rPr>
              <a:t>Discipline comes before instruction</a:t>
            </a:r>
            <a:r>
              <a:rPr lang="tr-TR" dirty="0">
                <a:solidFill>
                  <a:srgbClr val="FF0000"/>
                </a:solidFill>
              </a:rPr>
              <a:t> is the Jones model’s cardinal rule</a:t>
            </a:r>
            <a:endParaRPr lang="en-GB" dirty="0">
              <a:solidFill>
                <a:srgbClr val="FF0000"/>
              </a:solidFill>
            </a:endParaRPr>
          </a:p>
        </p:txBody>
      </p:sp>
      <p:sp>
        <p:nvSpPr>
          <p:cNvPr id="5" name="Rectangle 4"/>
          <p:cNvSpPr/>
          <p:nvPr/>
        </p:nvSpPr>
        <p:spPr>
          <a:xfrm>
            <a:off x="981844" y="3717032"/>
            <a:ext cx="5112569" cy="22322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6365240" y="3717032"/>
            <a:ext cx="5112569" cy="22322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563391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1" nodeType="clickEffect">
                                  <p:stCondLst>
                                    <p:cond delay="0"/>
                                  </p:stCondLst>
                                  <p:childTnLst>
                                    <p:set>
                                      <p:cBhvr>
                                        <p:cTn id="10" dur="1" fill="hold">
                                          <p:stCondLst>
                                            <p:cond delay="0"/>
                                          </p:stCondLst>
                                        </p:cTn>
                                        <p:tgtEl>
                                          <p:spTgt spid="5"/>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5" grpId="1" animBg="1"/>
      <p:bldP spid="6"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7788" y="76200"/>
            <a:ext cx="10796875" cy="1397000"/>
          </a:xfrm>
        </p:spPr>
        <p:txBody>
          <a:bodyPr/>
          <a:lstStyle/>
          <a:p>
            <a:r>
              <a:rPr lang="en-GB" dirty="0" err="1"/>
              <a:t>Cywir</a:t>
            </a:r>
            <a:r>
              <a:rPr lang="en-GB" dirty="0"/>
              <a:t> </a:t>
            </a:r>
            <a:r>
              <a:rPr lang="en-GB" dirty="0" err="1"/>
              <a:t>neu</a:t>
            </a:r>
            <a:r>
              <a:rPr lang="en-GB" dirty="0"/>
              <a:t> </a:t>
            </a:r>
            <a:r>
              <a:rPr lang="en-GB" dirty="0" err="1"/>
              <a:t>anghywir</a:t>
            </a:r>
            <a:r>
              <a:rPr lang="en-GB" dirty="0"/>
              <a:t>     True or false?</a:t>
            </a:r>
          </a:p>
        </p:txBody>
      </p:sp>
      <p:sp>
        <p:nvSpPr>
          <p:cNvPr id="3" name="Content Placeholder 2"/>
          <p:cNvSpPr>
            <a:spLocks noGrp="1"/>
          </p:cNvSpPr>
          <p:nvPr>
            <p:ph sz="half" idx="1"/>
          </p:nvPr>
        </p:nvSpPr>
        <p:spPr/>
        <p:txBody>
          <a:bodyPr/>
          <a:lstStyle/>
          <a:p>
            <a:r>
              <a:rPr lang="en-GB" dirty="0" err="1" smtClean="0"/>
              <a:t>Canllawiau</a:t>
            </a:r>
            <a:r>
              <a:rPr lang="en-GB" dirty="0" smtClean="0"/>
              <a:t> </a:t>
            </a:r>
            <a:r>
              <a:rPr lang="en-GB" dirty="0" err="1" smtClean="0"/>
              <a:t>cyffredinol</a:t>
            </a:r>
            <a:r>
              <a:rPr lang="en-GB" dirty="0" smtClean="0"/>
              <a:t> </a:t>
            </a:r>
            <a:r>
              <a:rPr lang="en-GB" dirty="0" err="1" smtClean="0"/>
              <a:t>yw</a:t>
            </a:r>
            <a:r>
              <a:rPr lang="en-GB" dirty="0" smtClean="0"/>
              <a:t> </a:t>
            </a:r>
            <a:r>
              <a:rPr lang="en-GB" dirty="0" err="1" smtClean="0"/>
              <a:t>rheolau</a:t>
            </a:r>
            <a:endParaRPr lang="en-GB" dirty="0" smtClean="0"/>
          </a:p>
          <a:p>
            <a:endParaRPr lang="en-GB" dirty="0" smtClean="0"/>
          </a:p>
          <a:p>
            <a:r>
              <a:rPr lang="en-GB" dirty="0" smtClean="0">
                <a:solidFill>
                  <a:srgbClr val="FF0000"/>
                </a:solidFill>
              </a:rPr>
              <a:t>Dim o </a:t>
            </a:r>
            <a:r>
              <a:rPr lang="en-GB" dirty="0" err="1" smtClean="0">
                <a:solidFill>
                  <a:srgbClr val="FF0000"/>
                </a:solidFill>
              </a:rPr>
              <a:t>angenrheidrwydd</a:t>
            </a:r>
            <a:r>
              <a:rPr lang="en-GB" dirty="0" smtClean="0">
                <a:solidFill>
                  <a:srgbClr val="FF0000"/>
                </a:solidFill>
              </a:rPr>
              <a:t>. Mae </a:t>
            </a:r>
            <a:r>
              <a:rPr lang="en-GB" dirty="0" err="1" smtClean="0">
                <a:solidFill>
                  <a:srgbClr val="FF0000"/>
                </a:solidFill>
              </a:rPr>
              <a:t>gan</a:t>
            </a:r>
            <a:r>
              <a:rPr lang="en-GB" dirty="0" smtClean="0">
                <a:solidFill>
                  <a:srgbClr val="FF0000"/>
                </a:solidFill>
              </a:rPr>
              <a:t> </a:t>
            </a:r>
            <a:r>
              <a:rPr lang="en-GB" dirty="0" err="1" smtClean="0">
                <a:solidFill>
                  <a:srgbClr val="FF0000"/>
                </a:solidFill>
              </a:rPr>
              <a:t>rhai</a:t>
            </a:r>
            <a:r>
              <a:rPr lang="en-GB" dirty="0" smtClean="0">
                <a:solidFill>
                  <a:srgbClr val="FF0000"/>
                </a:solidFill>
              </a:rPr>
              <a:t> </a:t>
            </a:r>
            <a:r>
              <a:rPr lang="en-GB" dirty="0" err="1" smtClean="0">
                <a:solidFill>
                  <a:srgbClr val="FF0000"/>
                </a:solidFill>
              </a:rPr>
              <a:t>athrawon</a:t>
            </a:r>
            <a:r>
              <a:rPr lang="en-GB" dirty="0" smtClean="0">
                <a:solidFill>
                  <a:srgbClr val="FF0000"/>
                </a:solidFill>
              </a:rPr>
              <a:t> </a:t>
            </a:r>
            <a:r>
              <a:rPr lang="en-GB" dirty="0" err="1" smtClean="0">
                <a:solidFill>
                  <a:srgbClr val="FF0000"/>
                </a:solidFill>
              </a:rPr>
              <a:t>reolau</a:t>
            </a:r>
            <a:r>
              <a:rPr lang="en-GB" dirty="0" smtClean="0">
                <a:solidFill>
                  <a:srgbClr val="FF0000"/>
                </a:solidFill>
              </a:rPr>
              <a:t> </a:t>
            </a:r>
            <a:r>
              <a:rPr lang="en-GB" dirty="0" err="1" smtClean="0">
                <a:solidFill>
                  <a:srgbClr val="FF0000"/>
                </a:solidFill>
              </a:rPr>
              <a:t>pwnc</a:t>
            </a:r>
            <a:r>
              <a:rPr lang="en-GB" dirty="0" smtClean="0">
                <a:solidFill>
                  <a:srgbClr val="FF0000"/>
                </a:solidFill>
              </a:rPr>
              <a:t> </a:t>
            </a:r>
            <a:r>
              <a:rPr lang="en-GB" dirty="0" err="1" smtClean="0">
                <a:solidFill>
                  <a:srgbClr val="FF0000"/>
                </a:solidFill>
              </a:rPr>
              <a:t>penodol</a:t>
            </a:r>
            <a:r>
              <a:rPr lang="en-GB" dirty="0" smtClean="0">
                <a:solidFill>
                  <a:srgbClr val="FF0000"/>
                </a:solidFill>
              </a:rPr>
              <a:t>, </a:t>
            </a:r>
            <a:r>
              <a:rPr lang="en-GB" dirty="0" err="1" smtClean="0">
                <a:solidFill>
                  <a:srgbClr val="FF0000"/>
                </a:solidFill>
              </a:rPr>
              <a:t>weithiau</a:t>
            </a:r>
            <a:r>
              <a:rPr lang="en-GB" dirty="0" smtClean="0">
                <a:solidFill>
                  <a:srgbClr val="FF0000"/>
                </a:solidFill>
              </a:rPr>
              <a:t> </a:t>
            </a:r>
            <a:r>
              <a:rPr lang="en-GB" dirty="0" err="1" smtClean="0">
                <a:solidFill>
                  <a:srgbClr val="FF0000"/>
                </a:solidFill>
              </a:rPr>
              <a:t>bydd</a:t>
            </a:r>
            <a:r>
              <a:rPr lang="en-GB" dirty="0" smtClean="0">
                <a:solidFill>
                  <a:srgbClr val="FF0000"/>
                </a:solidFill>
              </a:rPr>
              <a:t> y </a:t>
            </a:r>
            <a:r>
              <a:rPr lang="en-GB" dirty="0" err="1" smtClean="0">
                <a:solidFill>
                  <a:srgbClr val="FF0000"/>
                </a:solidFill>
              </a:rPr>
              <a:t>rheolau’n</a:t>
            </a:r>
            <a:r>
              <a:rPr lang="en-GB" dirty="0" smtClean="0">
                <a:solidFill>
                  <a:srgbClr val="FF0000"/>
                </a:solidFill>
              </a:rPr>
              <a:t> </a:t>
            </a:r>
            <a:r>
              <a:rPr lang="en-GB" dirty="0" err="1" smtClean="0">
                <a:solidFill>
                  <a:srgbClr val="FF0000"/>
                </a:solidFill>
              </a:rPr>
              <a:t>wahanol</a:t>
            </a:r>
            <a:r>
              <a:rPr lang="en-GB" dirty="0" smtClean="0">
                <a:solidFill>
                  <a:srgbClr val="FF0000"/>
                </a:solidFill>
              </a:rPr>
              <a:t> </a:t>
            </a:r>
            <a:r>
              <a:rPr lang="en-GB" dirty="0" err="1" smtClean="0">
                <a:solidFill>
                  <a:srgbClr val="FF0000"/>
                </a:solidFill>
              </a:rPr>
              <a:t>i</a:t>
            </a:r>
            <a:r>
              <a:rPr lang="en-GB" dirty="0" smtClean="0">
                <a:solidFill>
                  <a:srgbClr val="FF0000"/>
                </a:solidFill>
              </a:rPr>
              <a:t> </a:t>
            </a:r>
            <a:r>
              <a:rPr lang="en-GB" dirty="0" err="1" smtClean="0">
                <a:solidFill>
                  <a:srgbClr val="FF0000"/>
                </a:solidFill>
              </a:rPr>
              <a:t>athrawon</a:t>
            </a:r>
            <a:r>
              <a:rPr lang="en-GB" dirty="0" smtClean="0">
                <a:solidFill>
                  <a:srgbClr val="FF0000"/>
                </a:solidFill>
              </a:rPr>
              <a:t> </a:t>
            </a:r>
            <a:r>
              <a:rPr lang="en-GB" dirty="0" err="1" smtClean="0">
                <a:solidFill>
                  <a:srgbClr val="FF0000"/>
                </a:solidFill>
              </a:rPr>
              <a:t>eraill</a:t>
            </a:r>
            <a:endParaRPr lang="en-GB" dirty="0">
              <a:solidFill>
                <a:srgbClr val="FF0000"/>
              </a:solidFill>
            </a:endParaRPr>
          </a:p>
        </p:txBody>
      </p:sp>
      <p:sp>
        <p:nvSpPr>
          <p:cNvPr id="4" name="Content Placeholder 3"/>
          <p:cNvSpPr>
            <a:spLocks noGrp="1"/>
          </p:cNvSpPr>
          <p:nvPr>
            <p:ph sz="half" idx="2"/>
          </p:nvPr>
        </p:nvSpPr>
        <p:spPr/>
        <p:txBody>
          <a:bodyPr/>
          <a:lstStyle/>
          <a:p>
            <a:r>
              <a:rPr lang="en-GB" dirty="0" smtClean="0"/>
              <a:t>Rules are general guidelines</a:t>
            </a:r>
          </a:p>
          <a:p>
            <a:endParaRPr lang="en-GB" dirty="0" smtClean="0"/>
          </a:p>
          <a:p>
            <a:endParaRPr lang="en-GB" dirty="0"/>
          </a:p>
          <a:p>
            <a:r>
              <a:rPr lang="tr-TR" dirty="0" smtClean="0">
                <a:solidFill>
                  <a:srgbClr val="FF0000"/>
                </a:solidFill>
              </a:rPr>
              <a:t>Not </a:t>
            </a:r>
            <a:r>
              <a:rPr lang="tr-TR" dirty="0">
                <a:solidFill>
                  <a:srgbClr val="FF0000"/>
                </a:solidFill>
              </a:rPr>
              <a:t>necessarily. Some teachers have rules specific to their understanding of discipline, perhaps other teachers do not have the same rules. </a:t>
            </a:r>
            <a:endParaRPr lang="en-GB" dirty="0">
              <a:solidFill>
                <a:srgbClr val="FF0000"/>
              </a:solidFill>
            </a:endParaRPr>
          </a:p>
        </p:txBody>
      </p:sp>
      <p:sp>
        <p:nvSpPr>
          <p:cNvPr id="5" name="Rectangle 4"/>
          <p:cNvSpPr/>
          <p:nvPr/>
        </p:nvSpPr>
        <p:spPr>
          <a:xfrm>
            <a:off x="898167" y="3284984"/>
            <a:ext cx="5112569" cy="23762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6297559" y="3284984"/>
            <a:ext cx="5112569" cy="23762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90492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7788" y="76200"/>
            <a:ext cx="10796875" cy="1397000"/>
          </a:xfrm>
        </p:spPr>
        <p:txBody>
          <a:bodyPr/>
          <a:lstStyle/>
          <a:p>
            <a:r>
              <a:rPr lang="en-GB" dirty="0" err="1"/>
              <a:t>Cywir</a:t>
            </a:r>
            <a:r>
              <a:rPr lang="en-GB" dirty="0"/>
              <a:t> </a:t>
            </a:r>
            <a:r>
              <a:rPr lang="en-GB" dirty="0" err="1"/>
              <a:t>neu</a:t>
            </a:r>
            <a:r>
              <a:rPr lang="en-GB" dirty="0"/>
              <a:t> </a:t>
            </a:r>
            <a:r>
              <a:rPr lang="en-GB" dirty="0" err="1"/>
              <a:t>anghywir</a:t>
            </a:r>
            <a:r>
              <a:rPr lang="en-GB" dirty="0"/>
              <a:t>     True or false?</a:t>
            </a:r>
          </a:p>
        </p:txBody>
      </p:sp>
      <p:sp>
        <p:nvSpPr>
          <p:cNvPr id="3" name="Content Placeholder 2"/>
          <p:cNvSpPr>
            <a:spLocks noGrp="1"/>
          </p:cNvSpPr>
          <p:nvPr>
            <p:ph sz="half" idx="1"/>
          </p:nvPr>
        </p:nvSpPr>
        <p:spPr/>
        <p:txBody>
          <a:bodyPr>
            <a:normAutofit fontScale="92500"/>
          </a:bodyPr>
          <a:lstStyle/>
          <a:p>
            <a:r>
              <a:rPr lang="en-GB" dirty="0" err="1" smtClean="0"/>
              <a:t>Os</a:t>
            </a:r>
            <a:r>
              <a:rPr lang="en-GB" dirty="0" smtClean="0"/>
              <a:t> </a:t>
            </a:r>
            <a:r>
              <a:rPr lang="en-GB" dirty="0" err="1" smtClean="0"/>
              <a:t>yw’r</a:t>
            </a:r>
            <a:r>
              <a:rPr lang="en-GB" dirty="0" smtClean="0"/>
              <a:t> </a:t>
            </a:r>
            <a:r>
              <a:rPr lang="en-GB" dirty="0" err="1" smtClean="0"/>
              <a:t>athro’n</a:t>
            </a:r>
            <a:r>
              <a:rPr lang="en-GB" dirty="0" smtClean="0"/>
              <a:t> </a:t>
            </a:r>
            <a:r>
              <a:rPr lang="en-GB" dirty="0" err="1" smtClean="0"/>
              <a:t>trafod</a:t>
            </a:r>
            <a:r>
              <a:rPr lang="en-GB" dirty="0" smtClean="0"/>
              <a:t> y </a:t>
            </a:r>
            <a:r>
              <a:rPr lang="en-GB" dirty="0" err="1" smtClean="0"/>
              <a:t>rheolau’n</a:t>
            </a:r>
            <a:r>
              <a:rPr lang="en-GB" dirty="0" smtClean="0"/>
              <a:t> </a:t>
            </a:r>
            <a:r>
              <a:rPr lang="en-GB" dirty="0" err="1" smtClean="0"/>
              <a:t>fanwl</a:t>
            </a:r>
            <a:r>
              <a:rPr lang="en-GB" dirty="0" smtClean="0"/>
              <a:t> </a:t>
            </a:r>
            <a:r>
              <a:rPr lang="en-GB" dirty="0" err="1" smtClean="0"/>
              <a:t>ar</a:t>
            </a:r>
            <a:r>
              <a:rPr lang="en-GB" dirty="0" smtClean="0"/>
              <a:t> </a:t>
            </a:r>
            <a:r>
              <a:rPr lang="en-GB" dirty="0" err="1" smtClean="0"/>
              <a:t>ddechrau’r</a:t>
            </a:r>
            <a:r>
              <a:rPr lang="en-GB" dirty="0" smtClean="0"/>
              <a:t> </a:t>
            </a:r>
            <a:r>
              <a:rPr lang="en-GB" dirty="0" err="1" smtClean="0"/>
              <a:t>flwyddyn</a:t>
            </a:r>
            <a:r>
              <a:rPr lang="en-GB" dirty="0" smtClean="0"/>
              <a:t>, </a:t>
            </a:r>
            <a:r>
              <a:rPr lang="en-GB" dirty="0" err="1" smtClean="0"/>
              <a:t>ni</a:t>
            </a:r>
            <a:r>
              <a:rPr lang="en-GB" dirty="0" smtClean="0"/>
              <a:t> </a:t>
            </a:r>
            <a:r>
              <a:rPr lang="en-GB" dirty="0" err="1" smtClean="0"/>
              <a:t>fydd</a:t>
            </a:r>
            <a:r>
              <a:rPr lang="en-GB" dirty="0" smtClean="0"/>
              <a:t> </a:t>
            </a:r>
            <a:r>
              <a:rPr lang="en-GB" dirty="0" err="1" smtClean="0"/>
              <a:t>rhaid</a:t>
            </a:r>
            <a:r>
              <a:rPr lang="en-GB" dirty="0" smtClean="0"/>
              <a:t> ail </a:t>
            </a:r>
            <a:r>
              <a:rPr lang="en-GB" dirty="0" err="1" smtClean="0"/>
              <a:t>ymweld</a:t>
            </a:r>
            <a:r>
              <a:rPr lang="en-GB" dirty="0" smtClean="0"/>
              <a:t> a </a:t>
            </a:r>
            <a:r>
              <a:rPr lang="en-GB" dirty="0" err="1" smtClean="0"/>
              <a:t>nhw</a:t>
            </a:r>
            <a:r>
              <a:rPr lang="en-GB" dirty="0" smtClean="0"/>
              <a:t> </a:t>
            </a:r>
            <a:r>
              <a:rPr lang="en-GB" dirty="0" err="1" smtClean="0"/>
              <a:t>eto</a:t>
            </a:r>
            <a:endParaRPr lang="en-GB" dirty="0" smtClean="0"/>
          </a:p>
          <a:p>
            <a:endParaRPr lang="en-GB" dirty="0"/>
          </a:p>
          <a:p>
            <a:r>
              <a:rPr lang="en-GB" dirty="0" err="1" smtClean="0">
                <a:solidFill>
                  <a:srgbClr val="FF0000"/>
                </a:solidFill>
              </a:rPr>
              <a:t>Anghywir</a:t>
            </a:r>
            <a:r>
              <a:rPr lang="en-GB" dirty="0" smtClean="0">
                <a:solidFill>
                  <a:srgbClr val="FF0000"/>
                </a:solidFill>
              </a:rPr>
              <a:t>. Mae </a:t>
            </a:r>
            <a:r>
              <a:rPr lang="en-GB" dirty="0" err="1" smtClean="0">
                <a:solidFill>
                  <a:srgbClr val="FF0000"/>
                </a:solidFill>
              </a:rPr>
              <a:t>angen</a:t>
            </a:r>
            <a:r>
              <a:rPr lang="en-GB" dirty="0" smtClean="0">
                <a:solidFill>
                  <a:srgbClr val="FF0000"/>
                </a:solidFill>
              </a:rPr>
              <a:t> </a:t>
            </a:r>
            <a:r>
              <a:rPr lang="en-GB" dirty="0" err="1" smtClean="0">
                <a:solidFill>
                  <a:srgbClr val="FF0000"/>
                </a:solidFill>
              </a:rPr>
              <a:t>atgoffa</a:t>
            </a:r>
            <a:r>
              <a:rPr lang="en-GB" dirty="0" smtClean="0">
                <a:solidFill>
                  <a:srgbClr val="FF0000"/>
                </a:solidFill>
              </a:rPr>
              <a:t> </a:t>
            </a:r>
            <a:r>
              <a:rPr lang="en-GB" dirty="0" err="1" smtClean="0">
                <a:solidFill>
                  <a:srgbClr val="FF0000"/>
                </a:solidFill>
              </a:rPr>
              <a:t>disgyblion</a:t>
            </a:r>
            <a:r>
              <a:rPr lang="en-GB" dirty="0" smtClean="0">
                <a:solidFill>
                  <a:srgbClr val="FF0000"/>
                </a:solidFill>
              </a:rPr>
              <a:t> </a:t>
            </a:r>
            <a:r>
              <a:rPr lang="en-GB" dirty="0" err="1" smtClean="0">
                <a:solidFill>
                  <a:srgbClr val="FF0000"/>
                </a:solidFill>
              </a:rPr>
              <a:t>o’r</a:t>
            </a:r>
            <a:r>
              <a:rPr lang="en-GB" dirty="0" smtClean="0">
                <a:solidFill>
                  <a:srgbClr val="FF0000"/>
                </a:solidFill>
              </a:rPr>
              <a:t> </a:t>
            </a:r>
            <a:r>
              <a:rPr lang="en-GB" dirty="0" err="1" smtClean="0">
                <a:solidFill>
                  <a:srgbClr val="FF0000"/>
                </a:solidFill>
              </a:rPr>
              <a:t>rheolau’n</a:t>
            </a:r>
            <a:r>
              <a:rPr lang="en-GB" dirty="0" smtClean="0">
                <a:solidFill>
                  <a:srgbClr val="FF0000"/>
                </a:solidFill>
              </a:rPr>
              <a:t> </a:t>
            </a:r>
            <a:r>
              <a:rPr lang="en-GB" dirty="0" err="1" smtClean="0">
                <a:solidFill>
                  <a:srgbClr val="FF0000"/>
                </a:solidFill>
              </a:rPr>
              <a:t>gyson</a:t>
            </a:r>
            <a:r>
              <a:rPr lang="en-GB" dirty="0" smtClean="0">
                <a:solidFill>
                  <a:srgbClr val="FF0000"/>
                </a:solidFill>
              </a:rPr>
              <a:t> </a:t>
            </a:r>
            <a:r>
              <a:rPr lang="en-GB" dirty="0" err="1" smtClean="0">
                <a:solidFill>
                  <a:srgbClr val="FF0000"/>
                </a:solidFill>
              </a:rPr>
              <a:t>neu</a:t>
            </a:r>
            <a:r>
              <a:rPr lang="en-GB" dirty="0" smtClean="0">
                <a:solidFill>
                  <a:srgbClr val="FF0000"/>
                </a:solidFill>
              </a:rPr>
              <a:t> mi </a:t>
            </a:r>
            <a:r>
              <a:rPr lang="en-GB" dirty="0" err="1" smtClean="0">
                <a:solidFill>
                  <a:srgbClr val="FF0000"/>
                </a:solidFill>
              </a:rPr>
              <a:t>fydd</a:t>
            </a:r>
            <a:r>
              <a:rPr lang="en-GB" dirty="0" smtClean="0">
                <a:solidFill>
                  <a:srgbClr val="FF0000"/>
                </a:solidFill>
              </a:rPr>
              <a:t> </a:t>
            </a:r>
            <a:r>
              <a:rPr lang="en-GB" dirty="0" err="1" smtClean="0">
                <a:solidFill>
                  <a:srgbClr val="FF0000"/>
                </a:solidFill>
              </a:rPr>
              <a:t>tueddiad</a:t>
            </a:r>
            <a:r>
              <a:rPr lang="en-GB" dirty="0" smtClean="0">
                <a:solidFill>
                  <a:srgbClr val="FF0000"/>
                </a:solidFill>
              </a:rPr>
              <a:t> </a:t>
            </a:r>
            <a:r>
              <a:rPr lang="en-GB" dirty="0" err="1">
                <a:solidFill>
                  <a:srgbClr val="FF0000"/>
                </a:solidFill>
              </a:rPr>
              <a:t>i</a:t>
            </a:r>
            <a:r>
              <a:rPr lang="en-GB" dirty="0" err="1" smtClean="0">
                <a:solidFill>
                  <a:srgbClr val="FF0000"/>
                </a:solidFill>
              </a:rPr>
              <a:t>’w</a:t>
            </a:r>
            <a:r>
              <a:rPr lang="en-GB" dirty="0" smtClean="0">
                <a:solidFill>
                  <a:srgbClr val="FF0000"/>
                </a:solidFill>
              </a:rPr>
              <a:t> </a:t>
            </a:r>
            <a:r>
              <a:rPr lang="en-GB" dirty="0" err="1" smtClean="0">
                <a:solidFill>
                  <a:srgbClr val="FF0000"/>
                </a:solidFill>
              </a:rPr>
              <a:t>anghofio</a:t>
            </a:r>
            <a:r>
              <a:rPr lang="en-GB" dirty="0" smtClean="0">
                <a:solidFill>
                  <a:srgbClr val="FF0000"/>
                </a:solidFill>
              </a:rPr>
              <a:t>.</a:t>
            </a:r>
            <a:endParaRPr lang="en-GB" dirty="0">
              <a:solidFill>
                <a:srgbClr val="FF0000"/>
              </a:solidFill>
            </a:endParaRPr>
          </a:p>
        </p:txBody>
      </p:sp>
      <p:sp>
        <p:nvSpPr>
          <p:cNvPr id="4" name="Content Placeholder 3"/>
          <p:cNvSpPr>
            <a:spLocks noGrp="1"/>
          </p:cNvSpPr>
          <p:nvPr>
            <p:ph sz="half" idx="2"/>
          </p:nvPr>
        </p:nvSpPr>
        <p:spPr/>
        <p:txBody>
          <a:bodyPr>
            <a:normAutofit fontScale="92500"/>
          </a:bodyPr>
          <a:lstStyle/>
          <a:p>
            <a:r>
              <a:rPr lang="en-GB" dirty="0"/>
              <a:t>If the teacher does a good job with the rules at the beginning of the year, she will not have to deal with them </a:t>
            </a:r>
            <a:r>
              <a:rPr lang="en-GB" dirty="0" smtClean="0"/>
              <a:t>later</a:t>
            </a:r>
          </a:p>
          <a:p>
            <a:endParaRPr lang="en-GB" dirty="0"/>
          </a:p>
          <a:p>
            <a:r>
              <a:rPr lang="en-GB" dirty="0" smtClean="0">
                <a:solidFill>
                  <a:srgbClr val="FF0000"/>
                </a:solidFill>
              </a:rPr>
              <a:t>False. </a:t>
            </a:r>
            <a:r>
              <a:rPr lang="tr-TR" dirty="0" smtClean="0">
                <a:solidFill>
                  <a:srgbClr val="FF0000"/>
                </a:solidFill>
              </a:rPr>
              <a:t>The </a:t>
            </a:r>
            <a:r>
              <a:rPr lang="tr-TR" dirty="0">
                <a:solidFill>
                  <a:srgbClr val="FF0000"/>
                </a:solidFill>
              </a:rPr>
              <a:t>students may have the aim to forget the classroom rules in a year, and also they need to be reinforced occasionally. Otherwise, they will behave as if the rules were never given. </a:t>
            </a:r>
            <a:endParaRPr lang="en-GB" dirty="0">
              <a:solidFill>
                <a:srgbClr val="FF0000"/>
              </a:solidFill>
            </a:endParaRPr>
          </a:p>
        </p:txBody>
      </p:sp>
      <p:sp>
        <p:nvSpPr>
          <p:cNvPr id="5" name="Rectangle 4"/>
          <p:cNvSpPr/>
          <p:nvPr/>
        </p:nvSpPr>
        <p:spPr>
          <a:xfrm>
            <a:off x="981844" y="3717032"/>
            <a:ext cx="5112569" cy="24551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6454452" y="3717032"/>
            <a:ext cx="5112569" cy="24551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975933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796" y="76200"/>
            <a:ext cx="10724867" cy="1397000"/>
          </a:xfrm>
        </p:spPr>
        <p:txBody>
          <a:bodyPr/>
          <a:lstStyle/>
          <a:p>
            <a:r>
              <a:rPr lang="en-GB" dirty="0" err="1"/>
              <a:t>Cywir</a:t>
            </a:r>
            <a:r>
              <a:rPr lang="en-GB" dirty="0"/>
              <a:t> </a:t>
            </a:r>
            <a:r>
              <a:rPr lang="en-GB" dirty="0" err="1"/>
              <a:t>neu</a:t>
            </a:r>
            <a:r>
              <a:rPr lang="en-GB" dirty="0"/>
              <a:t> </a:t>
            </a:r>
            <a:r>
              <a:rPr lang="en-GB" dirty="0" err="1"/>
              <a:t>anghywir</a:t>
            </a:r>
            <a:r>
              <a:rPr lang="en-GB" dirty="0"/>
              <a:t>     True or false?</a:t>
            </a:r>
          </a:p>
        </p:txBody>
      </p:sp>
      <p:sp>
        <p:nvSpPr>
          <p:cNvPr id="3" name="Content Placeholder 2"/>
          <p:cNvSpPr>
            <a:spLocks noGrp="1"/>
          </p:cNvSpPr>
          <p:nvPr>
            <p:ph sz="half" idx="1"/>
          </p:nvPr>
        </p:nvSpPr>
        <p:spPr/>
        <p:txBody>
          <a:bodyPr/>
          <a:lstStyle/>
          <a:p>
            <a:r>
              <a:rPr lang="en-GB" dirty="0" smtClean="0"/>
              <a:t>Mater o </a:t>
            </a:r>
            <a:r>
              <a:rPr lang="en-GB" dirty="0" err="1" smtClean="0"/>
              <a:t>ddilyn</a:t>
            </a:r>
            <a:r>
              <a:rPr lang="en-GB" dirty="0" smtClean="0"/>
              <a:t> y </a:t>
            </a:r>
            <a:r>
              <a:rPr lang="en-GB" dirty="0" err="1" smtClean="0"/>
              <a:t>rheolau’n</a:t>
            </a:r>
            <a:r>
              <a:rPr lang="en-GB" dirty="0" smtClean="0"/>
              <a:t> </a:t>
            </a:r>
            <a:r>
              <a:rPr lang="en-GB" dirty="0" err="1" smtClean="0"/>
              <a:t>llym</a:t>
            </a:r>
            <a:r>
              <a:rPr lang="en-GB" dirty="0" smtClean="0"/>
              <a:t> </a:t>
            </a:r>
            <a:r>
              <a:rPr lang="en-GB" dirty="0" err="1" smtClean="0"/>
              <a:t>yw</a:t>
            </a:r>
            <a:r>
              <a:rPr lang="en-GB" dirty="0" smtClean="0"/>
              <a:t> </a:t>
            </a:r>
            <a:r>
              <a:rPr lang="en-GB" dirty="0" err="1" smtClean="0"/>
              <a:t>disgyblaeth</a:t>
            </a:r>
            <a:endParaRPr lang="en-GB" dirty="0" smtClean="0"/>
          </a:p>
          <a:p>
            <a:endParaRPr lang="en-GB" dirty="0"/>
          </a:p>
          <a:p>
            <a:r>
              <a:rPr lang="en-GB" dirty="0" err="1" smtClean="0">
                <a:solidFill>
                  <a:srgbClr val="FF0000"/>
                </a:solidFill>
              </a:rPr>
              <a:t>Anghywir</a:t>
            </a:r>
            <a:r>
              <a:rPr lang="en-GB" dirty="0" smtClean="0">
                <a:solidFill>
                  <a:srgbClr val="FF0000"/>
                </a:solidFill>
              </a:rPr>
              <a:t>. Ni </a:t>
            </a:r>
            <a:r>
              <a:rPr lang="en-GB" dirty="0" err="1" smtClean="0">
                <a:solidFill>
                  <a:srgbClr val="FF0000"/>
                </a:solidFill>
              </a:rPr>
              <a:t>ddylid</a:t>
            </a:r>
            <a:r>
              <a:rPr lang="en-GB" dirty="0" smtClean="0">
                <a:solidFill>
                  <a:srgbClr val="FF0000"/>
                </a:solidFill>
              </a:rPr>
              <a:t> </a:t>
            </a:r>
            <a:r>
              <a:rPr lang="en-GB" dirty="0" err="1" smtClean="0">
                <a:solidFill>
                  <a:srgbClr val="FF0000"/>
                </a:solidFill>
              </a:rPr>
              <a:t>gorfodi’r</a:t>
            </a:r>
            <a:r>
              <a:rPr lang="en-GB" dirty="0" smtClean="0">
                <a:solidFill>
                  <a:srgbClr val="FF0000"/>
                </a:solidFill>
              </a:rPr>
              <a:t> </a:t>
            </a:r>
            <a:r>
              <a:rPr lang="en-GB" dirty="0" err="1" smtClean="0">
                <a:solidFill>
                  <a:srgbClr val="FF0000"/>
                </a:solidFill>
              </a:rPr>
              <a:t>rheolau</a:t>
            </a:r>
            <a:r>
              <a:rPr lang="en-GB" dirty="0" smtClean="0">
                <a:solidFill>
                  <a:srgbClr val="FF0000"/>
                </a:solidFill>
              </a:rPr>
              <a:t> </a:t>
            </a:r>
            <a:r>
              <a:rPr lang="en-GB" dirty="0" err="1" smtClean="0">
                <a:solidFill>
                  <a:srgbClr val="FF0000"/>
                </a:solidFill>
              </a:rPr>
              <a:t>mewn</a:t>
            </a:r>
            <a:r>
              <a:rPr lang="en-GB" dirty="0" smtClean="0">
                <a:solidFill>
                  <a:srgbClr val="FF0000"/>
                </a:solidFill>
              </a:rPr>
              <a:t> </a:t>
            </a:r>
            <a:r>
              <a:rPr lang="en-GB" dirty="0" err="1" smtClean="0">
                <a:solidFill>
                  <a:srgbClr val="FF0000"/>
                </a:solidFill>
              </a:rPr>
              <a:t>modd</a:t>
            </a:r>
            <a:r>
              <a:rPr lang="en-GB" dirty="0" smtClean="0">
                <a:solidFill>
                  <a:srgbClr val="FF0000"/>
                </a:solidFill>
              </a:rPr>
              <a:t> </a:t>
            </a:r>
            <a:r>
              <a:rPr lang="en-GB" dirty="0" err="1" smtClean="0">
                <a:solidFill>
                  <a:srgbClr val="FF0000"/>
                </a:solidFill>
              </a:rPr>
              <a:t>unbennaethol</a:t>
            </a:r>
            <a:r>
              <a:rPr lang="en-GB" dirty="0" smtClean="0">
                <a:solidFill>
                  <a:srgbClr val="FF0000"/>
                </a:solidFill>
              </a:rPr>
              <a:t>. Mae </a:t>
            </a:r>
            <a:r>
              <a:rPr lang="en-GB" dirty="0" err="1" smtClean="0">
                <a:solidFill>
                  <a:srgbClr val="FF0000"/>
                </a:solidFill>
              </a:rPr>
              <a:t>disgyblwyr</a:t>
            </a:r>
            <a:r>
              <a:rPr lang="en-GB" dirty="0" smtClean="0">
                <a:solidFill>
                  <a:srgbClr val="FF0000"/>
                </a:solidFill>
              </a:rPr>
              <a:t> </a:t>
            </a:r>
            <a:r>
              <a:rPr lang="en-GB" dirty="0" err="1" smtClean="0">
                <a:solidFill>
                  <a:srgbClr val="FF0000"/>
                </a:solidFill>
              </a:rPr>
              <a:t>effeithiol</a:t>
            </a:r>
            <a:r>
              <a:rPr lang="en-GB" dirty="0" smtClean="0">
                <a:solidFill>
                  <a:srgbClr val="FF0000"/>
                </a:solidFill>
              </a:rPr>
              <a:t> </a:t>
            </a:r>
            <a:r>
              <a:rPr lang="en-GB" dirty="0" err="1" smtClean="0">
                <a:solidFill>
                  <a:srgbClr val="FF0000"/>
                </a:solidFill>
              </a:rPr>
              <a:t>yn</a:t>
            </a:r>
            <a:r>
              <a:rPr lang="en-GB" dirty="0" smtClean="0">
                <a:solidFill>
                  <a:srgbClr val="FF0000"/>
                </a:solidFill>
              </a:rPr>
              <a:t> </a:t>
            </a:r>
            <a:r>
              <a:rPr lang="en-GB" dirty="0" err="1" smtClean="0">
                <a:solidFill>
                  <a:srgbClr val="FF0000"/>
                </a:solidFill>
              </a:rPr>
              <a:t>hamddenol</a:t>
            </a:r>
            <a:r>
              <a:rPr lang="en-GB" dirty="0" smtClean="0">
                <a:solidFill>
                  <a:srgbClr val="FF0000"/>
                </a:solidFill>
              </a:rPr>
              <a:t> â </a:t>
            </a:r>
            <a:r>
              <a:rPr lang="en-GB" dirty="0" err="1" smtClean="0">
                <a:solidFill>
                  <a:srgbClr val="FF0000"/>
                </a:solidFill>
              </a:rPr>
              <a:t>pherthynas</a:t>
            </a:r>
            <a:r>
              <a:rPr lang="en-GB" dirty="0" smtClean="0">
                <a:solidFill>
                  <a:srgbClr val="FF0000"/>
                </a:solidFill>
              </a:rPr>
              <a:t> da </a:t>
            </a:r>
            <a:r>
              <a:rPr lang="en-GB" dirty="0" err="1" smtClean="0">
                <a:solidFill>
                  <a:srgbClr val="FF0000"/>
                </a:solidFill>
              </a:rPr>
              <a:t>gyda’r</a:t>
            </a:r>
            <a:r>
              <a:rPr lang="en-GB" dirty="0" smtClean="0">
                <a:solidFill>
                  <a:srgbClr val="FF0000"/>
                </a:solidFill>
              </a:rPr>
              <a:t> </a:t>
            </a:r>
            <a:r>
              <a:rPr lang="en-GB" dirty="0" err="1" smtClean="0">
                <a:solidFill>
                  <a:srgbClr val="FF0000"/>
                </a:solidFill>
              </a:rPr>
              <a:t>disgyblion</a:t>
            </a:r>
            <a:endParaRPr lang="en-GB" dirty="0">
              <a:solidFill>
                <a:srgbClr val="FF0000"/>
              </a:solidFill>
            </a:endParaRPr>
          </a:p>
        </p:txBody>
      </p:sp>
      <p:sp>
        <p:nvSpPr>
          <p:cNvPr id="4" name="Content Placeholder 3"/>
          <p:cNvSpPr>
            <a:spLocks noGrp="1"/>
          </p:cNvSpPr>
          <p:nvPr>
            <p:ph sz="half" idx="2"/>
          </p:nvPr>
        </p:nvSpPr>
        <p:spPr/>
        <p:txBody>
          <a:bodyPr/>
          <a:lstStyle/>
          <a:p>
            <a:r>
              <a:rPr lang="tr-TR" dirty="0"/>
              <a:t>Discipline is a matter of strictly enforcing the </a:t>
            </a:r>
            <a:r>
              <a:rPr lang="tr-TR" dirty="0" smtClean="0"/>
              <a:t>rules</a:t>
            </a:r>
            <a:endParaRPr lang="en-GB" dirty="0" smtClean="0"/>
          </a:p>
          <a:p>
            <a:endParaRPr lang="en-GB" dirty="0"/>
          </a:p>
          <a:p>
            <a:r>
              <a:rPr lang="en-GB" dirty="0" smtClean="0">
                <a:solidFill>
                  <a:srgbClr val="FF0000"/>
                </a:solidFill>
              </a:rPr>
              <a:t>False. </a:t>
            </a:r>
            <a:r>
              <a:rPr lang="tr-TR" i="1" dirty="0" smtClean="0">
                <a:solidFill>
                  <a:srgbClr val="FF0000"/>
                </a:solidFill>
              </a:rPr>
              <a:t>Rules</a:t>
            </a:r>
            <a:r>
              <a:rPr lang="tr-TR" dirty="0" smtClean="0">
                <a:solidFill>
                  <a:srgbClr val="FF0000"/>
                </a:solidFill>
              </a:rPr>
              <a:t> </a:t>
            </a:r>
            <a:r>
              <a:rPr lang="tr-TR" dirty="0">
                <a:solidFill>
                  <a:srgbClr val="FF0000"/>
                </a:solidFill>
              </a:rPr>
              <a:t>should not be enforced through dictatorial means. Good disciplinarians are relaxed and emotionally warm, not harsh. </a:t>
            </a:r>
            <a:endParaRPr lang="en-GB" dirty="0">
              <a:solidFill>
                <a:srgbClr val="FF0000"/>
              </a:solidFill>
            </a:endParaRPr>
          </a:p>
        </p:txBody>
      </p:sp>
      <p:sp>
        <p:nvSpPr>
          <p:cNvPr id="5" name="Rectangle 4"/>
          <p:cNvSpPr/>
          <p:nvPr/>
        </p:nvSpPr>
        <p:spPr>
          <a:xfrm>
            <a:off x="1016373" y="3140968"/>
            <a:ext cx="5112569" cy="28083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6388115" y="3140968"/>
            <a:ext cx="5112569" cy="28083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900729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780" y="76200"/>
            <a:ext cx="10868883" cy="1397000"/>
          </a:xfrm>
        </p:spPr>
        <p:txBody>
          <a:bodyPr/>
          <a:lstStyle/>
          <a:p>
            <a:r>
              <a:rPr lang="en-GB" dirty="0" err="1"/>
              <a:t>Cywir</a:t>
            </a:r>
            <a:r>
              <a:rPr lang="en-GB" dirty="0"/>
              <a:t> </a:t>
            </a:r>
            <a:r>
              <a:rPr lang="en-GB" dirty="0" err="1"/>
              <a:t>neu</a:t>
            </a:r>
            <a:r>
              <a:rPr lang="en-GB" dirty="0"/>
              <a:t> </a:t>
            </a:r>
            <a:r>
              <a:rPr lang="en-GB" dirty="0" err="1"/>
              <a:t>anghywir</a:t>
            </a:r>
            <a:r>
              <a:rPr lang="en-GB" dirty="0"/>
              <a:t>     True or false?</a:t>
            </a:r>
          </a:p>
        </p:txBody>
      </p:sp>
      <p:sp>
        <p:nvSpPr>
          <p:cNvPr id="3" name="Content Placeholder 2"/>
          <p:cNvSpPr>
            <a:spLocks noGrp="1"/>
          </p:cNvSpPr>
          <p:nvPr>
            <p:ph sz="half" idx="1"/>
          </p:nvPr>
        </p:nvSpPr>
        <p:spPr/>
        <p:txBody>
          <a:bodyPr>
            <a:normAutofit lnSpcReduction="10000"/>
          </a:bodyPr>
          <a:lstStyle/>
          <a:p>
            <a:r>
              <a:rPr lang="en-GB" dirty="0" err="1" smtClean="0"/>
              <a:t>Nid</a:t>
            </a:r>
            <a:r>
              <a:rPr lang="en-GB" dirty="0" smtClean="0"/>
              <a:t> </a:t>
            </a:r>
            <a:r>
              <a:rPr lang="en-GB" dirty="0" err="1" smtClean="0"/>
              <a:t>yw</a:t>
            </a:r>
            <a:r>
              <a:rPr lang="en-GB" dirty="0" smtClean="0"/>
              <a:t> </a:t>
            </a:r>
            <a:r>
              <a:rPr lang="en-GB" dirty="0" err="1" smtClean="0"/>
              <a:t>disgyblion</a:t>
            </a:r>
            <a:r>
              <a:rPr lang="en-GB" dirty="0" smtClean="0"/>
              <a:t> </a:t>
            </a:r>
            <a:r>
              <a:rPr lang="en-GB" dirty="0" err="1" smtClean="0"/>
              <a:t>yn</a:t>
            </a:r>
            <a:r>
              <a:rPr lang="en-GB" dirty="0" smtClean="0"/>
              <a:t> </a:t>
            </a:r>
            <a:r>
              <a:rPr lang="en-GB" dirty="0" err="1" smtClean="0"/>
              <a:t>hoffi</a:t>
            </a:r>
            <a:r>
              <a:rPr lang="en-GB" dirty="0" smtClean="0"/>
              <a:t> </a:t>
            </a:r>
            <a:r>
              <a:rPr lang="en-GB" dirty="0" err="1" smtClean="0"/>
              <a:t>rheolau’r</a:t>
            </a:r>
            <a:r>
              <a:rPr lang="en-GB" dirty="0" smtClean="0"/>
              <a:t> </a:t>
            </a:r>
            <a:r>
              <a:rPr lang="en-GB" dirty="0" err="1" smtClean="0"/>
              <a:t>dosbarth</a:t>
            </a:r>
            <a:endParaRPr lang="en-GB" dirty="0" smtClean="0"/>
          </a:p>
          <a:p>
            <a:endParaRPr lang="en-GB" dirty="0"/>
          </a:p>
          <a:p>
            <a:r>
              <a:rPr lang="en-GB" dirty="0" err="1" smtClean="0">
                <a:solidFill>
                  <a:srgbClr val="FF0000"/>
                </a:solidFill>
              </a:rPr>
              <a:t>Anghywir</a:t>
            </a:r>
            <a:r>
              <a:rPr lang="en-GB" dirty="0" smtClean="0">
                <a:solidFill>
                  <a:srgbClr val="FF0000"/>
                </a:solidFill>
              </a:rPr>
              <a:t>. </a:t>
            </a:r>
            <a:r>
              <a:rPr lang="en-GB" dirty="0" err="1" smtClean="0">
                <a:solidFill>
                  <a:srgbClr val="FF0000"/>
                </a:solidFill>
              </a:rPr>
              <a:t>I’r</a:t>
            </a:r>
            <a:r>
              <a:rPr lang="en-GB" dirty="0" smtClean="0">
                <a:solidFill>
                  <a:srgbClr val="FF0000"/>
                </a:solidFill>
              </a:rPr>
              <a:t> </a:t>
            </a:r>
            <a:r>
              <a:rPr lang="en-GB" dirty="0" err="1" smtClean="0">
                <a:solidFill>
                  <a:srgbClr val="FF0000"/>
                </a:solidFill>
              </a:rPr>
              <a:t>gwrthwyneb</a:t>
            </a:r>
            <a:r>
              <a:rPr lang="en-GB" dirty="0" smtClean="0">
                <a:solidFill>
                  <a:srgbClr val="FF0000"/>
                </a:solidFill>
              </a:rPr>
              <a:t>, </a:t>
            </a:r>
            <a:r>
              <a:rPr lang="en-GB" dirty="0" err="1" smtClean="0">
                <a:solidFill>
                  <a:srgbClr val="FF0000"/>
                </a:solidFill>
              </a:rPr>
              <a:t>mae</a:t>
            </a:r>
            <a:r>
              <a:rPr lang="en-GB" dirty="0" smtClean="0">
                <a:solidFill>
                  <a:srgbClr val="FF0000"/>
                </a:solidFill>
              </a:rPr>
              <a:t> </a:t>
            </a:r>
            <a:r>
              <a:rPr lang="en-GB" dirty="0" err="1" smtClean="0">
                <a:solidFill>
                  <a:srgbClr val="FF0000"/>
                </a:solidFill>
              </a:rPr>
              <a:t>disgyblion</a:t>
            </a:r>
            <a:r>
              <a:rPr lang="en-GB" dirty="0" smtClean="0">
                <a:solidFill>
                  <a:srgbClr val="FF0000"/>
                </a:solidFill>
              </a:rPr>
              <a:t> </a:t>
            </a:r>
            <a:r>
              <a:rPr lang="en-GB" dirty="0" err="1" smtClean="0">
                <a:solidFill>
                  <a:srgbClr val="FF0000"/>
                </a:solidFill>
              </a:rPr>
              <a:t>yn</a:t>
            </a:r>
            <a:r>
              <a:rPr lang="en-GB" dirty="0" smtClean="0">
                <a:solidFill>
                  <a:srgbClr val="FF0000"/>
                </a:solidFill>
              </a:rPr>
              <a:t> </a:t>
            </a:r>
            <a:r>
              <a:rPr lang="en-GB" dirty="0" err="1" smtClean="0">
                <a:solidFill>
                  <a:srgbClr val="FF0000"/>
                </a:solidFill>
              </a:rPr>
              <a:t>gwerthfawrogi</a:t>
            </a:r>
            <a:r>
              <a:rPr lang="en-GB" dirty="0" smtClean="0">
                <a:solidFill>
                  <a:srgbClr val="FF0000"/>
                </a:solidFill>
              </a:rPr>
              <a:t> </a:t>
            </a:r>
            <a:r>
              <a:rPr lang="en-GB" dirty="0" err="1" smtClean="0">
                <a:solidFill>
                  <a:srgbClr val="FF0000"/>
                </a:solidFill>
              </a:rPr>
              <a:t>athrawon</a:t>
            </a:r>
            <a:r>
              <a:rPr lang="en-GB" dirty="0" smtClean="0">
                <a:solidFill>
                  <a:srgbClr val="FF0000"/>
                </a:solidFill>
              </a:rPr>
              <a:t> </a:t>
            </a:r>
            <a:r>
              <a:rPr lang="en-GB" dirty="0" err="1" smtClean="0">
                <a:solidFill>
                  <a:srgbClr val="FF0000"/>
                </a:solidFill>
              </a:rPr>
              <a:t>sy’n</a:t>
            </a:r>
            <a:r>
              <a:rPr lang="en-GB" dirty="0" smtClean="0">
                <a:solidFill>
                  <a:srgbClr val="FF0000"/>
                </a:solidFill>
              </a:rPr>
              <a:t> </a:t>
            </a:r>
            <a:r>
              <a:rPr lang="en-GB" dirty="0" err="1" smtClean="0">
                <a:solidFill>
                  <a:srgbClr val="FF0000"/>
                </a:solidFill>
              </a:rPr>
              <a:t>trefnu</a:t>
            </a:r>
            <a:r>
              <a:rPr lang="en-GB" dirty="0" smtClean="0">
                <a:solidFill>
                  <a:srgbClr val="FF0000"/>
                </a:solidFill>
              </a:rPr>
              <a:t> </a:t>
            </a:r>
            <a:r>
              <a:rPr lang="en-GB" dirty="0" err="1" smtClean="0">
                <a:solidFill>
                  <a:srgbClr val="FF0000"/>
                </a:solidFill>
              </a:rPr>
              <a:t>eu</a:t>
            </a:r>
            <a:r>
              <a:rPr lang="en-GB" dirty="0" smtClean="0">
                <a:solidFill>
                  <a:srgbClr val="FF0000"/>
                </a:solidFill>
              </a:rPr>
              <a:t> </a:t>
            </a:r>
            <a:r>
              <a:rPr lang="en-GB" dirty="0" err="1" smtClean="0">
                <a:solidFill>
                  <a:srgbClr val="FF0000"/>
                </a:solidFill>
              </a:rPr>
              <a:t>dosbarthiadau’n</a:t>
            </a:r>
            <a:r>
              <a:rPr lang="en-GB" dirty="0" smtClean="0">
                <a:solidFill>
                  <a:srgbClr val="FF0000"/>
                </a:solidFill>
              </a:rPr>
              <a:t> </a:t>
            </a:r>
            <a:r>
              <a:rPr lang="en-GB" dirty="0" err="1" smtClean="0">
                <a:solidFill>
                  <a:srgbClr val="FF0000"/>
                </a:solidFill>
              </a:rPr>
              <a:t>effeithiol</a:t>
            </a:r>
            <a:r>
              <a:rPr lang="en-GB" dirty="0" smtClean="0">
                <a:solidFill>
                  <a:srgbClr val="FF0000"/>
                </a:solidFill>
              </a:rPr>
              <a:t>. </a:t>
            </a:r>
            <a:r>
              <a:rPr lang="en-GB" dirty="0" err="1" smtClean="0">
                <a:solidFill>
                  <a:srgbClr val="FF0000"/>
                </a:solidFill>
              </a:rPr>
              <a:t>Os</a:t>
            </a:r>
            <a:r>
              <a:rPr lang="en-GB" dirty="0" smtClean="0">
                <a:solidFill>
                  <a:srgbClr val="FF0000"/>
                </a:solidFill>
              </a:rPr>
              <a:t> </a:t>
            </a:r>
            <a:r>
              <a:rPr lang="en-GB" dirty="0" err="1" smtClean="0">
                <a:solidFill>
                  <a:srgbClr val="FF0000"/>
                </a:solidFill>
              </a:rPr>
              <a:t>oes</a:t>
            </a:r>
            <a:r>
              <a:rPr lang="en-GB" dirty="0" smtClean="0">
                <a:solidFill>
                  <a:srgbClr val="FF0000"/>
                </a:solidFill>
              </a:rPr>
              <a:t> </a:t>
            </a:r>
            <a:r>
              <a:rPr lang="en-GB" dirty="0" err="1" smtClean="0">
                <a:solidFill>
                  <a:srgbClr val="FF0000"/>
                </a:solidFill>
              </a:rPr>
              <a:t>diffyg</a:t>
            </a:r>
            <a:r>
              <a:rPr lang="en-GB" dirty="0" smtClean="0">
                <a:solidFill>
                  <a:srgbClr val="FF0000"/>
                </a:solidFill>
              </a:rPr>
              <a:t> </a:t>
            </a:r>
            <a:r>
              <a:rPr lang="en-GB" dirty="0" err="1" smtClean="0">
                <a:solidFill>
                  <a:srgbClr val="FF0000"/>
                </a:solidFill>
              </a:rPr>
              <a:t>trefn</a:t>
            </a:r>
            <a:r>
              <a:rPr lang="en-GB" dirty="0" smtClean="0">
                <a:solidFill>
                  <a:srgbClr val="FF0000"/>
                </a:solidFill>
              </a:rPr>
              <a:t> </a:t>
            </a:r>
            <a:r>
              <a:rPr lang="en-GB" dirty="0" err="1" smtClean="0">
                <a:solidFill>
                  <a:srgbClr val="FF0000"/>
                </a:solidFill>
              </a:rPr>
              <a:t>yn</a:t>
            </a:r>
            <a:r>
              <a:rPr lang="en-GB" dirty="0" smtClean="0">
                <a:solidFill>
                  <a:srgbClr val="FF0000"/>
                </a:solidFill>
              </a:rPr>
              <a:t> y </a:t>
            </a:r>
            <a:r>
              <a:rPr lang="en-GB" dirty="0" err="1" smtClean="0">
                <a:solidFill>
                  <a:srgbClr val="FF0000"/>
                </a:solidFill>
              </a:rPr>
              <a:t>dosbarth</a:t>
            </a:r>
            <a:r>
              <a:rPr lang="en-GB" dirty="0" smtClean="0">
                <a:solidFill>
                  <a:srgbClr val="FF0000"/>
                </a:solidFill>
              </a:rPr>
              <a:t> </a:t>
            </a:r>
            <a:r>
              <a:rPr lang="en-GB" dirty="0" err="1" smtClean="0">
                <a:solidFill>
                  <a:srgbClr val="FF0000"/>
                </a:solidFill>
              </a:rPr>
              <a:t>yna</a:t>
            </a:r>
            <a:r>
              <a:rPr lang="en-GB" dirty="0" smtClean="0">
                <a:solidFill>
                  <a:srgbClr val="FF0000"/>
                </a:solidFill>
              </a:rPr>
              <a:t> mi </a:t>
            </a:r>
            <a:r>
              <a:rPr lang="en-GB" dirty="0" err="1" smtClean="0">
                <a:solidFill>
                  <a:srgbClr val="FF0000"/>
                </a:solidFill>
              </a:rPr>
              <a:t>fydd</a:t>
            </a:r>
            <a:r>
              <a:rPr lang="en-GB" dirty="0" smtClean="0">
                <a:solidFill>
                  <a:srgbClr val="FF0000"/>
                </a:solidFill>
              </a:rPr>
              <a:t> y </a:t>
            </a:r>
            <a:r>
              <a:rPr lang="en-GB" dirty="0" err="1" smtClean="0">
                <a:solidFill>
                  <a:srgbClr val="FF0000"/>
                </a:solidFill>
              </a:rPr>
              <a:t>dysgu</a:t>
            </a:r>
            <a:r>
              <a:rPr lang="en-GB" dirty="0" smtClean="0">
                <a:solidFill>
                  <a:srgbClr val="FF0000"/>
                </a:solidFill>
              </a:rPr>
              <a:t> </a:t>
            </a:r>
            <a:r>
              <a:rPr lang="en-GB" dirty="0" err="1" smtClean="0">
                <a:solidFill>
                  <a:srgbClr val="FF0000"/>
                </a:solidFill>
              </a:rPr>
              <a:t>yn</a:t>
            </a:r>
            <a:r>
              <a:rPr lang="en-GB" dirty="0" smtClean="0">
                <a:solidFill>
                  <a:srgbClr val="FF0000"/>
                </a:solidFill>
              </a:rPr>
              <a:t> </a:t>
            </a:r>
            <a:r>
              <a:rPr lang="en-GB" dirty="0" err="1" smtClean="0">
                <a:solidFill>
                  <a:srgbClr val="FF0000"/>
                </a:solidFill>
              </a:rPr>
              <a:t>aneffeithiol</a:t>
            </a:r>
            <a:r>
              <a:rPr lang="en-GB" dirty="0" smtClean="0">
                <a:solidFill>
                  <a:srgbClr val="FF0000"/>
                </a:solidFill>
              </a:rPr>
              <a:t>. </a:t>
            </a:r>
            <a:endParaRPr lang="en-GB" dirty="0">
              <a:solidFill>
                <a:srgbClr val="FF0000"/>
              </a:solidFill>
            </a:endParaRPr>
          </a:p>
        </p:txBody>
      </p:sp>
      <p:sp>
        <p:nvSpPr>
          <p:cNvPr id="4" name="Content Placeholder 3"/>
          <p:cNvSpPr>
            <a:spLocks noGrp="1"/>
          </p:cNvSpPr>
          <p:nvPr>
            <p:ph sz="half" idx="2"/>
          </p:nvPr>
        </p:nvSpPr>
        <p:spPr/>
        <p:txBody>
          <a:bodyPr>
            <a:normAutofit lnSpcReduction="10000"/>
          </a:bodyPr>
          <a:lstStyle/>
          <a:p>
            <a:r>
              <a:rPr lang="tr-TR" dirty="0"/>
              <a:t>Students dislike classroom </a:t>
            </a:r>
            <a:r>
              <a:rPr lang="tr-TR" dirty="0" smtClean="0"/>
              <a:t>rules</a:t>
            </a:r>
            <a:endParaRPr lang="en-GB" dirty="0" smtClean="0"/>
          </a:p>
          <a:p>
            <a:endParaRPr lang="en-GB" dirty="0"/>
          </a:p>
          <a:p>
            <a:r>
              <a:rPr lang="en-GB" dirty="0" smtClean="0">
                <a:solidFill>
                  <a:srgbClr val="FF0000"/>
                </a:solidFill>
              </a:rPr>
              <a:t>False.</a:t>
            </a:r>
            <a:r>
              <a:rPr lang="tr-TR" i="1" dirty="0" smtClean="0">
                <a:solidFill>
                  <a:srgbClr val="FF0000"/>
                </a:solidFill>
              </a:rPr>
              <a:t> </a:t>
            </a:r>
            <a:r>
              <a:rPr lang="tr-TR" dirty="0">
                <a:solidFill>
                  <a:srgbClr val="FF0000"/>
                </a:solidFill>
              </a:rPr>
              <a:t>On the contrary, students appreciate teachers who systematically organize their classrooms. If there is a chaos in the classroom, the learning will be difficult. Most of the students recognize the benefits of an orderly classroom. </a:t>
            </a:r>
            <a:endParaRPr lang="en-GB" dirty="0">
              <a:solidFill>
                <a:srgbClr val="FF0000"/>
              </a:solidFill>
            </a:endParaRPr>
          </a:p>
        </p:txBody>
      </p:sp>
      <p:sp>
        <p:nvSpPr>
          <p:cNvPr id="5" name="Rectangle 4"/>
          <p:cNvSpPr/>
          <p:nvPr/>
        </p:nvSpPr>
        <p:spPr>
          <a:xfrm>
            <a:off x="981844" y="2996952"/>
            <a:ext cx="5112569" cy="29523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6365240" y="2996952"/>
            <a:ext cx="5112569" cy="29523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93088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6200"/>
            <a:ext cx="12188825" cy="1397000"/>
          </a:xfrm>
        </p:spPr>
        <p:txBody>
          <a:bodyPr>
            <a:normAutofit fontScale="90000"/>
          </a:bodyPr>
          <a:lstStyle/>
          <a:p>
            <a:r>
              <a:rPr lang="en-GB" dirty="0" err="1"/>
              <a:t>Disgyblaeth</a:t>
            </a:r>
            <a:r>
              <a:rPr lang="en-GB" dirty="0"/>
              <a:t> </a:t>
            </a:r>
            <a:r>
              <a:rPr lang="en-GB" dirty="0" err="1"/>
              <a:t>Dosbarth</a:t>
            </a:r>
            <a:r>
              <a:rPr lang="en-GB" dirty="0"/>
              <a:t> </a:t>
            </a:r>
            <a:r>
              <a:rPr lang="en-GB" dirty="0" err="1"/>
              <a:t>Gadarnhaol</a:t>
            </a:r>
            <a:r>
              <a:rPr lang="en-GB" dirty="0"/>
              <a:t>: Fred Jones</a:t>
            </a:r>
            <a:br>
              <a:rPr lang="en-GB" dirty="0"/>
            </a:br>
            <a:r>
              <a:rPr lang="en-GB" dirty="0"/>
              <a:t>Positive Classroom Discipline: Fred Jones</a:t>
            </a:r>
          </a:p>
        </p:txBody>
      </p:sp>
      <p:sp>
        <p:nvSpPr>
          <p:cNvPr id="3" name="Content Placeholder 2"/>
          <p:cNvSpPr>
            <a:spLocks noGrp="1"/>
          </p:cNvSpPr>
          <p:nvPr>
            <p:ph sz="half" idx="1"/>
          </p:nvPr>
        </p:nvSpPr>
        <p:spPr/>
        <p:txBody>
          <a:bodyPr>
            <a:normAutofit/>
          </a:bodyPr>
          <a:lstStyle/>
          <a:p>
            <a:r>
              <a:rPr lang="en-GB" dirty="0" err="1" smtClean="0"/>
              <a:t>Trefn</a:t>
            </a:r>
            <a:r>
              <a:rPr lang="en-GB" dirty="0" smtClean="0"/>
              <a:t> </a:t>
            </a:r>
            <a:r>
              <a:rPr lang="en-GB" dirty="0" err="1" smtClean="0"/>
              <a:t>eistedd</a:t>
            </a:r>
            <a:endParaRPr lang="en-GB" dirty="0" smtClean="0"/>
          </a:p>
          <a:p>
            <a:r>
              <a:rPr lang="en-GB" dirty="0" err="1" smtClean="0"/>
              <a:t>Technegau</a:t>
            </a:r>
            <a:r>
              <a:rPr lang="en-GB" dirty="0" smtClean="0"/>
              <a:t> </a:t>
            </a:r>
            <a:r>
              <a:rPr lang="en-GB" dirty="0" err="1" smtClean="0"/>
              <a:t>gosod</a:t>
            </a:r>
            <a:r>
              <a:rPr lang="en-GB" dirty="0" smtClean="0"/>
              <a:t> </a:t>
            </a:r>
            <a:r>
              <a:rPr lang="en-GB" dirty="0" err="1" smtClean="0"/>
              <a:t>terfyn</a:t>
            </a:r>
            <a:r>
              <a:rPr lang="en-GB" dirty="0" smtClean="0"/>
              <a:t> </a:t>
            </a:r>
            <a:r>
              <a:rPr lang="en-GB" dirty="0" err="1" smtClean="0"/>
              <a:t>e.e</a:t>
            </a:r>
            <a:r>
              <a:rPr lang="en-GB" dirty="0" smtClean="0"/>
              <a:t>. </a:t>
            </a:r>
            <a:r>
              <a:rPr lang="en-GB" dirty="0" err="1" smtClean="0"/>
              <a:t>iaith</a:t>
            </a:r>
            <a:r>
              <a:rPr lang="en-GB" dirty="0" smtClean="0"/>
              <a:t> y </a:t>
            </a:r>
            <a:r>
              <a:rPr lang="en-GB" dirty="0" err="1" smtClean="0"/>
              <a:t>corff</a:t>
            </a:r>
            <a:endParaRPr lang="en-GB" dirty="0" smtClean="0"/>
          </a:p>
          <a:p>
            <a:r>
              <a:rPr lang="en-GB" dirty="0" err="1" smtClean="0">
                <a:solidFill>
                  <a:srgbClr val="FF0000"/>
                </a:solidFill>
              </a:rPr>
              <a:t>Sut</a:t>
            </a:r>
            <a:r>
              <a:rPr lang="en-GB" dirty="0" smtClean="0">
                <a:solidFill>
                  <a:srgbClr val="FF0000"/>
                </a:solidFill>
              </a:rPr>
              <a:t> gall </a:t>
            </a:r>
            <a:r>
              <a:rPr lang="en-GB" dirty="0" err="1" smtClean="0">
                <a:solidFill>
                  <a:srgbClr val="FF0000"/>
                </a:solidFill>
              </a:rPr>
              <a:t>athro</a:t>
            </a:r>
            <a:r>
              <a:rPr lang="en-GB" dirty="0" smtClean="0">
                <a:solidFill>
                  <a:srgbClr val="FF0000"/>
                </a:solidFill>
              </a:rPr>
              <a:t> </a:t>
            </a:r>
            <a:r>
              <a:rPr lang="en-GB" dirty="0" err="1" smtClean="0">
                <a:solidFill>
                  <a:srgbClr val="FF0000"/>
                </a:solidFill>
              </a:rPr>
              <a:t>defnyddio</a:t>
            </a:r>
            <a:r>
              <a:rPr lang="en-GB" dirty="0" smtClean="0">
                <a:solidFill>
                  <a:srgbClr val="FF0000"/>
                </a:solidFill>
              </a:rPr>
              <a:t> </a:t>
            </a:r>
            <a:r>
              <a:rPr lang="en-GB" dirty="0" err="1" smtClean="0">
                <a:solidFill>
                  <a:srgbClr val="FF0000"/>
                </a:solidFill>
              </a:rPr>
              <a:t>iaith</a:t>
            </a:r>
            <a:r>
              <a:rPr lang="en-GB" dirty="0" smtClean="0">
                <a:solidFill>
                  <a:srgbClr val="FF0000"/>
                </a:solidFill>
              </a:rPr>
              <a:t>  </a:t>
            </a:r>
            <a:r>
              <a:rPr lang="en-GB" dirty="0" err="1" smtClean="0">
                <a:solidFill>
                  <a:srgbClr val="FF0000"/>
                </a:solidFill>
              </a:rPr>
              <a:t>corff</a:t>
            </a:r>
            <a:r>
              <a:rPr lang="en-GB" dirty="0" smtClean="0">
                <a:solidFill>
                  <a:srgbClr val="FF0000"/>
                </a:solidFill>
              </a:rPr>
              <a:t> </a:t>
            </a:r>
            <a:r>
              <a:rPr lang="en-GB" dirty="0" err="1" smtClean="0">
                <a:solidFill>
                  <a:srgbClr val="FF0000"/>
                </a:solidFill>
              </a:rPr>
              <a:t>yn</a:t>
            </a:r>
            <a:r>
              <a:rPr lang="en-GB" dirty="0" smtClean="0">
                <a:solidFill>
                  <a:srgbClr val="FF0000"/>
                </a:solidFill>
              </a:rPr>
              <a:t> </a:t>
            </a:r>
            <a:r>
              <a:rPr lang="en-GB" dirty="0" err="1" smtClean="0">
                <a:solidFill>
                  <a:srgbClr val="FF0000"/>
                </a:solidFill>
              </a:rPr>
              <a:t>effeithiol</a:t>
            </a:r>
            <a:r>
              <a:rPr lang="en-GB" dirty="0" smtClean="0">
                <a:solidFill>
                  <a:srgbClr val="FF0000"/>
                </a:solidFill>
              </a:rPr>
              <a:t> </a:t>
            </a:r>
            <a:r>
              <a:rPr lang="en-GB" dirty="0" err="1" smtClean="0">
                <a:solidFill>
                  <a:srgbClr val="FF0000"/>
                </a:solidFill>
              </a:rPr>
              <a:t>wrth</a:t>
            </a:r>
            <a:r>
              <a:rPr lang="en-GB" dirty="0" smtClean="0">
                <a:solidFill>
                  <a:srgbClr val="FF0000"/>
                </a:solidFill>
              </a:rPr>
              <a:t> </a:t>
            </a:r>
            <a:r>
              <a:rPr lang="en-GB" dirty="0" err="1" smtClean="0">
                <a:solidFill>
                  <a:srgbClr val="FF0000"/>
                </a:solidFill>
              </a:rPr>
              <a:t>reoli</a:t>
            </a:r>
            <a:r>
              <a:rPr lang="en-GB" dirty="0" smtClean="0">
                <a:solidFill>
                  <a:srgbClr val="FF0000"/>
                </a:solidFill>
              </a:rPr>
              <a:t> </a:t>
            </a:r>
            <a:r>
              <a:rPr lang="en-GB" dirty="0" err="1" smtClean="0">
                <a:solidFill>
                  <a:srgbClr val="FF0000"/>
                </a:solidFill>
              </a:rPr>
              <a:t>dosbarth</a:t>
            </a:r>
            <a:r>
              <a:rPr lang="en-GB" dirty="0" smtClean="0">
                <a:solidFill>
                  <a:srgbClr val="FF0000"/>
                </a:solidFill>
              </a:rPr>
              <a:t>?</a:t>
            </a:r>
            <a:endParaRPr lang="en-GB" dirty="0">
              <a:solidFill>
                <a:srgbClr val="FF0000"/>
              </a:solidFill>
            </a:endParaRPr>
          </a:p>
        </p:txBody>
      </p:sp>
      <p:sp>
        <p:nvSpPr>
          <p:cNvPr id="4" name="Content Placeholder 3"/>
          <p:cNvSpPr>
            <a:spLocks noGrp="1"/>
          </p:cNvSpPr>
          <p:nvPr>
            <p:ph sz="half" idx="2"/>
          </p:nvPr>
        </p:nvSpPr>
        <p:spPr/>
        <p:txBody>
          <a:bodyPr>
            <a:normAutofit/>
          </a:bodyPr>
          <a:lstStyle/>
          <a:p>
            <a:r>
              <a:rPr lang="en-GB" dirty="0" smtClean="0"/>
              <a:t>Seating arrangements</a:t>
            </a:r>
          </a:p>
          <a:p>
            <a:r>
              <a:rPr lang="en-GB" dirty="0" smtClean="0"/>
              <a:t>Limit setting techniques e.g. body language</a:t>
            </a:r>
          </a:p>
          <a:p>
            <a:r>
              <a:rPr lang="en-GB" dirty="0" smtClean="0">
                <a:solidFill>
                  <a:srgbClr val="FF0000"/>
                </a:solidFill>
              </a:rPr>
              <a:t>How can a teacher use body language to effectively manage a class?</a:t>
            </a:r>
          </a:p>
          <a:p>
            <a:endParaRPr lang="en-GB" dirty="0" smtClean="0"/>
          </a:p>
        </p:txBody>
      </p:sp>
    </p:spTree>
    <p:extLst>
      <p:ext uri="{BB962C8B-B14F-4D97-AF65-F5344CB8AC3E}">
        <p14:creationId xmlns:p14="http://schemas.microsoft.com/office/powerpoint/2010/main" val="22903956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6200"/>
            <a:ext cx="12188825" cy="1397000"/>
          </a:xfrm>
        </p:spPr>
        <p:txBody>
          <a:bodyPr>
            <a:normAutofit fontScale="90000"/>
          </a:bodyPr>
          <a:lstStyle/>
          <a:p>
            <a:r>
              <a:rPr lang="en-GB" dirty="0" err="1"/>
              <a:t>Disgyblaeth</a:t>
            </a:r>
            <a:r>
              <a:rPr lang="en-GB" dirty="0"/>
              <a:t> </a:t>
            </a:r>
            <a:r>
              <a:rPr lang="en-GB" dirty="0" err="1"/>
              <a:t>Dosbarth</a:t>
            </a:r>
            <a:r>
              <a:rPr lang="en-GB" dirty="0"/>
              <a:t> </a:t>
            </a:r>
            <a:r>
              <a:rPr lang="en-GB" dirty="0" err="1"/>
              <a:t>Gadarnhaol</a:t>
            </a:r>
            <a:r>
              <a:rPr lang="en-GB" dirty="0"/>
              <a:t>: Fred Jones</a:t>
            </a:r>
            <a:br>
              <a:rPr lang="en-GB" dirty="0"/>
            </a:br>
            <a:r>
              <a:rPr lang="en-GB" dirty="0"/>
              <a:t>Positive Classroom Discipline: Fred Jones</a:t>
            </a:r>
          </a:p>
        </p:txBody>
      </p:sp>
      <p:sp>
        <p:nvSpPr>
          <p:cNvPr id="3" name="Content Placeholder 2"/>
          <p:cNvSpPr>
            <a:spLocks noGrp="1"/>
          </p:cNvSpPr>
          <p:nvPr>
            <p:ph sz="half" idx="1"/>
          </p:nvPr>
        </p:nvSpPr>
        <p:spPr/>
        <p:txBody>
          <a:bodyPr>
            <a:noAutofit/>
          </a:bodyPr>
          <a:lstStyle/>
          <a:p>
            <a:r>
              <a:rPr lang="en-GB" sz="3200" dirty="0" err="1" smtClean="0"/>
              <a:t>Ysgogiad</a:t>
            </a:r>
            <a:r>
              <a:rPr lang="en-GB" sz="3200" dirty="0" smtClean="0"/>
              <a:t> </a:t>
            </a:r>
            <a:r>
              <a:rPr lang="en-GB" sz="3200" dirty="0" err="1" smtClean="0"/>
              <a:t>grwp</a:t>
            </a:r>
            <a:r>
              <a:rPr lang="en-GB" sz="3200" dirty="0" smtClean="0"/>
              <a:t> </a:t>
            </a:r>
            <a:r>
              <a:rPr lang="en-GB" sz="3200" dirty="0" err="1" smtClean="0"/>
              <a:t>neu</a:t>
            </a:r>
            <a:r>
              <a:rPr lang="en-GB" sz="3200" dirty="0" smtClean="0"/>
              <a:t> </a:t>
            </a:r>
            <a:r>
              <a:rPr lang="en-GB" sz="3200" dirty="0" err="1" smtClean="0"/>
              <a:t>ddosbarth</a:t>
            </a:r>
            <a:r>
              <a:rPr lang="en-GB" sz="3200" dirty="0" smtClean="0"/>
              <a:t> – </a:t>
            </a:r>
            <a:r>
              <a:rPr lang="en-GB" sz="3200" dirty="0" err="1" smtClean="0"/>
              <a:t>lleihau’r</a:t>
            </a:r>
            <a:r>
              <a:rPr lang="en-GB" sz="3200" dirty="0" smtClean="0"/>
              <a:t> </a:t>
            </a:r>
            <a:r>
              <a:rPr lang="en-GB" sz="3200" dirty="0" err="1" smtClean="0"/>
              <a:t>angen</a:t>
            </a:r>
            <a:r>
              <a:rPr lang="en-GB" sz="3200" dirty="0" smtClean="0"/>
              <a:t> am </a:t>
            </a:r>
            <a:r>
              <a:rPr lang="en-GB" sz="3200" dirty="0" err="1" smtClean="0"/>
              <a:t>ymdrech</a:t>
            </a:r>
            <a:r>
              <a:rPr lang="en-GB" sz="3200" dirty="0" smtClean="0"/>
              <a:t> </a:t>
            </a:r>
            <a:r>
              <a:rPr lang="en-GB" sz="3200" dirty="0" err="1" smtClean="0"/>
              <a:t>gan</a:t>
            </a:r>
            <a:r>
              <a:rPr lang="en-GB" sz="3200" dirty="0" smtClean="0"/>
              <a:t> </a:t>
            </a:r>
            <a:r>
              <a:rPr lang="en-GB" sz="3200" dirty="0" err="1" smtClean="0"/>
              <a:t>yr</a:t>
            </a:r>
            <a:r>
              <a:rPr lang="en-GB" sz="3200" dirty="0" smtClean="0"/>
              <a:t> </a:t>
            </a:r>
            <a:r>
              <a:rPr lang="en-GB" sz="3200" dirty="0" err="1" smtClean="0"/>
              <a:t>athro</a:t>
            </a:r>
            <a:endParaRPr lang="en-GB" sz="3200" dirty="0" smtClean="0"/>
          </a:p>
          <a:p>
            <a:r>
              <a:rPr lang="en-GB" sz="3200" dirty="0" err="1" smtClean="0"/>
              <a:t>Rheolau</a:t>
            </a:r>
            <a:r>
              <a:rPr lang="en-GB" sz="3200" dirty="0" smtClean="0"/>
              <a:t> – </a:t>
            </a:r>
            <a:r>
              <a:rPr lang="en-GB" sz="3200" dirty="0" err="1" smtClean="0"/>
              <a:t>gweledol</a:t>
            </a:r>
            <a:r>
              <a:rPr lang="en-GB" sz="3200" dirty="0" smtClean="0"/>
              <a:t>, </a:t>
            </a:r>
            <a:r>
              <a:rPr lang="en-GB" sz="3200" dirty="0" err="1" smtClean="0"/>
              <a:t>ychydig</a:t>
            </a:r>
            <a:r>
              <a:rPr lang="en-GB" sz="3200" dirty="0" smtClean="0"/>
              <a:t>, </a:t>
            </a:r>
            <a:r>
              <a:rPr lang="en-GB" sz="3200" dirty="0" err="1" smtClean="0"/>
              <a:t>dysgu</a:t>
            </a:r>
            <a:r>
              <a:rPr lang="en-GB" sz="3200" dirty="0" smtClean="0"/>
              <a:t>, </a:t>
            </a:r>
            <a:r>
              <a:rPr lang="en-GB" sz="3200" dirty="0" err="1" smtClean="0"/>
              <a:t>syml</a:t>
            </a:r>
            <a:r>
              <a:rPr lang="en-GB" sz="3200" dirty="0" smtClean="0"/>
              <a:t> a </a:t>
            </a:r>
            <a:r>
              <a:rPr lang="en-GB" sz="3200" dirty="0" err="1" smtClean="0"/>
              <a:t>chlir</a:t>
            </a:r>
            <a:endParaRPr lang="en-GB" sz="3200" dirty="0" smtClean="0"/>
          </a:p>
          <a:p>
            <a:r>
              <a:rPr lang="en-GB" sz="3200" dirty="0" err="1" smtClean="0"/>
              <a:t>Canlyniadau</a:t>
            </a:r>
            <a:r>
              <a:rPr lang="en-GB" sz="3200" dirty="0" smtClean="0"/>
              <a:t> am </a:t>
            </a:r>
            <a:r>
              <a:rPr lang="en-GB" sz="3200" dirty="0" err="1" smtClean="0"/>
              <a:t>dorri</a:t>
            </a:r>
            <a:r>
              <a:rPr lang="en-GB" sz="3200" dirty="0" smtClean="0"/>
              <a:t> </a:t>
            </a:r>
            <a:r>
              <a:rPr lang="en-GB" sz="3200" dirty="0" err="1" smtClean="0"/>
              <a:t>rheolau</a:t>
            </a:r>
            <a:endParaRPr lang="en-GB" sz="3200" dirty="0"/>
          </a:p>
        </p:txBody>
      </p:sp>
      <p:sp>
        <p:nvSpPr>
          <p:cNvPr id="4" name="Content Placeholder 3"/>
          <p:cNvSpPr>
            <a:spLocks noGrp="1"/>
          </p:cNvSpPr>
          <p:nvPr>
            <p:ph sz="half" idx="2"/>
          </p:nvPr>
        </p:nvSpPr>
        <p:spPr/>
        <p:txBody>
          <a:bodyPr>
            <a:noAutofit/>
          </a:bodyPr>
          <a:lstStyle/>
          <a:p>
            <a:r>
              <a:rPr lang="en-GB" sz="3200" dirty="0" smtClean="0"/>
              <a:t>Group or class incentives – reduce need for teacher effort</a:t>
            </a:r>
          </a:p>
          <a:p>
            <a:r>
              <a:rPr lang="en-GB" sz="3200" dirty="0" smtClean="0"/>
              <a:t>Rules – visible, few, taught, simple and clear</a:t>
            </a:r>
          </a:p>
          <a:p>
            <a:r>
              <a:rPr lang="en-GB" sz="3200" dirty="0" smtClean="0"/>
              <a:t>Consequences for breaking rules</a:t>
            </a:r>
            <a:endParaRPr lang="en-GB" sz="3200" dirty="0"/>
          </a:p>
        </p:txBody>
      </p:sp>
    </p:spTree>
    <p:extLst>
      <p:ext uri="{BB962C8B-B14F-4D97-AF65-F5344CB8AC3E}">
        <p14:creationId xmlns:p14="http://schemas.microsoft.com/office/powerpoint/2010/main" val="32871644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6200"/>
            <a:ext cx="12188825" cy="1397000"/>
          </a:xfrm>
        </p:spPr>
        <p:txBody>
          <a:bodyPr>
            <a:normAutofit fontScale="90000"/>
          </a:bodyPr>
          <a:lstStyle/>
          <a:p>
            <a:r>
              <a:rPr lang="en-GB" dirty="0" err="1"/>
              <a:t>Disgyblaeth</a:t>
            </a:r>
            <a:r>
              <a:rPr lang="en-GB" dirty="0"/>
              <a:t> </a:t>
            </a:r>
            <a:r>
              <a:rPr lang="en-GB" dirty="0" err="1"/>
              <a:t>Dosbarth</a:t>
            </a:r>
            <a:r>
              <a:rPr lang="en-GB" dirty="0"/>
              <a:t> </a:t>
            </a:r>
            <a:r>
              <a:rPr lang="en-GB" dirty="0" err="1"/>
              <a:t>Gadarnhaol</a:t>
            </a:r>
            <a:r>
              <a:rPr lang="en-GB" dirty="0"/>
              <a:t>: Fred Jones</a:t>
            </a:r>
            <a:br>
              <a:rPr lang="en-GB" dirty="0"/>
            </a:br>
            <a:r>
              <a:rPr lang="en-GB" dirty="0"/>
              <a:t>Positive Classroom Discipline: Fred Jones</a:t>
            </a:r>
          </a:p>
        </p:txBody>
      </p:sp>
      <p:sp>
        <p:nvSpPr>
          <p:cNvPr id="3" name="Content Placeholder 2"/>
          <p:cNvSpPr>
            <a:spLocks noGrp="1"/>
          </p:cNvSpPr>
          <p:nvPr>
            <p:ph sz="half" idx="1"/>
          </p:nvPr>
        </p:nvSpPr>
        <p:spPr/>
        <p:txBody>
          <a:bodyPr>
            <a:normAutofit/>
          </a:bodyPr>
          <a:lstStyle/>
          <a:p>
            <a:r>
              <a:rPr lang="en-GB" dirty="0" err="1" smtClean="0"/>
              <a:t>Hyfforddi</a:t>
            </a:r>
            <a:r>
              <a:rPr lang="en-GB" dirty="0" smtClean="0"/>
              <a:t> </a:t>
            </a:r>
            <a:r>
              <a:rPr lang="en-GB" dirty="0" err="1" smtClean="0"/>
              <a:t>cyfrifoldeb</a:t>
            </a:r>
            <a:r>
              <a:rPr lang="en-GB" dirty="0" smtClean="0"/>
              <a:t> </a:t>
            </a:r>
            <a:r>
              <a:rPr lang="en-GB" dirty="0" err="1" smtClean="0"/>
              <a:t>yn</a:t>
            </a:r>
            <a:r>
              <a:rPr lang="en-GB" dirty="0" smtClean="0"/>
              <a:t> </a:t>
            </a:r>
            <a:r>
              <a:rPr lang="en-GB" dirty="0" err="1" smtClean="0"/>
              <a:t>hytrach</a:t>
            </a:r>
            <a:r>
              <a:rPr lang="en-GB" dirty="0" smtClean="0"/>
              <a:t> </a:t>
            </a:r>
            <a:r>
              <a:rPr lang="en-GB" dirty="0" err="1" smtClean="0"/>
              <a:t>na</a:t>
            </a:r>
            <a:r>
              <a:rPr lang="en-GB" dirty="0" smtClean="0"/>
              <a:t> </a:t>
            </a:r>
            <a:r>
              <a:rPr lang="en-GB" dirty="0" err="1" smtClean="0"/>
              <a:t>chosb</a:t>
            </a:r>
            <a:endParaRPr lang="en-GB" dirty="0" smtClean="0"/>
          </a:p>
          <a:p>
            <a:r>
              <a:rPr lang="en-GB" dirty="0" smtClean="0"/>
              <a:t>System </a:t>
            </a:r>
            <a:r>
              <a:rPr lang="en-GB" dirty="0" err="1" smtClean="0"/>
              <a:t>wrth-gefn</a:t>
            </a:r>
            <a:r>
              <a:rPr lang="en-GB" dirty="0" smtClean="0"/>
              <a:t>:</a:t>
            </a:r>
          </a:p>
          <a:p>
            <a:r>
              <a:rPr lang="tr-TR" dirty="0"/>
              <a:t>“</a:t>
            </a:r>
            <a:r>
              <a:rPr lang="tr-TR" b="1" dirty="0"/>
              <a:t>a back-up system is a series of responses designed to meet force with force so that the uglier the student’s behavior becomes, the deeper he or she digs his or her hole with no escape.” </a:t>
            </a:r>
            <a:r>
              <a:rPr lang="en-GB" b="1" dirty="0"/>
              <a:t>(Jones, </a:t>
            </a:r>
            <a:r>
              <a:rPr lang="en-GB" b="1" dirty="0" smtClean="0"/>
              <a:t>2000)</a:t>
            </a:r>
            <a:endParaRPr lang="en-GB" dirty="0">
              <a:solidFill>
                <a:srgbClr val="FF0000"/>
              </a:solidFill>
            </a:endParaRPr>
          </a:p>
          <a:p>
            <a:endParaRPr lang="en-GB" dirty="0"/>
          </a:p>
        </p:txBody>
      </p:sp>
      <p:sp>
        <p:nvSpPr>
          <p:cNvPr id="4" name="Content Placeholder 3"/>
          <p:cNvSpPr>
            <a:spLocks noGrp="1"/>
          </p:cNvSpPr>
          <p:nvPr>
            <p:ph sz="half" idx="2"/>
          </p:nvPr>
        </p:nvSpPr>
        <p:spPr/>
        <p:txBody>
          <a:bodyPr>
            <a:normAutofit/>
          </a:bodyPr>
          <a:lstStyle/>
          <a:p>
            <a:r>
              <a:rPr lang="en-GB" dirty="0" smtClean="0"/>
              <a:t>Responsibility training rather than punishment</a:t>
            </a:r>
          </a:p>
          <a:p>
            <a:r>
              <a:rPr lang="en-GB" dirty="0" smtClean="0"/>
              <a:t>A back up system:</a:t>
            </a:r>
          </a:p>
          <a:p>
            <a:r>
              <a:rPr lang="tr-TR" dirty="0"/>
              <a:t>“</a:t>
            </a:r>
            <a:r>
              <a:rPr lang="tr-TR" b="1" dirty="0"/>
              <a:t>a back-up system is a series of responses designed to meet force with force so that the uglier the student’s behavior becomes, the deeper he or she digs his or her hole with no escape.” </a:t>
            </a:r>
            <a:r>
              <a:rPr lang="en-GB" b="1" dirty="0" smtClean="0"/>
              <a:t>(Jones, 2000)</a:t>
            </a:r>
            <a:endParaRPr lang="en-GB" dirty="0" smtClean="0">
              <a:solidFill>
                <a:srgbClr val="FF0000"/>
              </a:solidFill>
            </a:endParaRPr>
          </a:p>
          <a:p>
            <a:endParaRPr lang="en-GB" dirty="0" smtClean="0"/>
          </a:p>
        </p:txBody>
      </p:sp>
    </p:spTree>
    <p:extLst>
      <p:ext uri="{BB962C8B-B14F-4D97-AF65-F5344CB8AC3E}">
        <p14:creationId xmlns:p14="http://schemas.microsoft.com/office/powerpoint/2010/main" val="14558871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descr="C:\Users\Dave\AppData\Local\Microsoft\Windows\Temporary Internet Files\Content.IE5\Q54IWVZT\idea[1].jpg"/>
          <p:cNvPicPr>
            <a:picLocks noChangeAspect="1" noChangeArrowheads="1"/>
          </p:cNvPicPr>
          <p:nvPr/>
        </p:nvPicPr>
        <p:blipFill rotWithShape="1">
          <a:blip r:embed="rId3">
            <a:extLst>
              <a:ext uri="{28A0092B-C50C-407E-A947-70E740481C1C}">
                <a14:useLocalDpi xmlns:a14="http://schemas.microsoft.com/office/drawing/2010/main" val="0"/>
              </a:ext>
            </a:extLst>
          </a:blip>
          <a:srcRect l="17958" r="16921"/>
          <a:stretch/>
        </p:blipFill>
        <p:spPr bwMode="auto">
          <a:xfrm>
            <a:off x="4870276" y="5364614"/>
            <a:ext cx="2719754" cy="1500772"/>
          </a:xfrm>
          <a:prstGeom prst="rect">
            <a:avLst/>
          </a:prstGeom>
          <a:noFill/>
          <a:extLst>
            <a:ext uri="{909E8E84-426E-40DD-AFC4-6F175D3DCCD1}">
              <a14:hiddenFill xmlns:a14="http://schemas.microsoft.com/office/drawing/2010/main">
                <a:solidFill>
                  <a:srgbClr val="FFFFFF"/>
                </a:solidFill>
              </a14:hiddenFill>
            </a:ext>
          </a:extLst>
        </p:spPr>
      </p:pic>
      <p:sp>
        <p:nvSpPr>
          <p:cNvPr id="13" name="Title 12"/>
          <p:cNvSpPr>
            <a:spLocks noGrp="1"/>
          </p:cNvSpPr>
          <p:nvPr>
            <p:ph type="title"/>
          </p:nvPr>
        </p:nvSpPr>
        <p:spPr>
          <a:xfrm>
            <a:off x="261764" y="31122"/>
            <a:ext cx="11449272" cy="1397000"/>
          </a:xfrm>
        </p:spPr>
        <p:txBody>
          <a:bodyPr>
            <a:normAutofit/>
          </a:bodyPr>
          <a:lstStyle/>
          <a:p>
            <a:pPr algn="ctr"/>
            <a:r>
              <a:rPr lang="en-US" i="1" dirty="0" smtClean="0"/>
              <a:t>Alfie Kohn- </a:t>
            </a:r>
            <a:br>
              <a:rPr lang="en-US" i="1" dirty="0" smtClean="0"/>
            </a:br>
            <a:r>
              <a:rPr lang="en-US" i="1" dirty="0" err="1" smtClean="0"/>
              <a:t>Damcaniaethwr</a:t>
            </a:r>
            <a:r>
              <a:rPr lang="en-US" i="1" dirty="0" smtClean="0"/>
              <a:t> /</a:t>
            </a:r>
            <a:r>
              <a:rPr lang="en-US" i="1" dirty="0"/>
              <a:t>T</a:t>
            </a:r>
            <a:r>
              <a:rPr lang="en-US" i="1" dirty="0" smtClean="0"/>
              <a:t>heorist</a:t>
            </a:r>
            <a:endParaRPr lang="en-US" i="1" dirty="0"/>
          </a:p>
        </p:txBody>
      </p:sp>
      <p:sp>
        <p:nvSpPr>
          <p:cNvPr id="14" name="Content Placeholder 13"/>
          <p:cNvSpPr>
            <a:spLocks noGrp="1"/>
          </p:cNvSpPr>
          <p:nvPr>
            <p:ph sz="half" idx="1"/>
          </p:nvPr>
        </p:nvSpPr>
        <p:spPr/>
        <p:txBody>
          <a:bodyPr>
            <a:normAutofit lnSpcReduction="10000"/>
          </a:bodyPr>
          <a:lstStyle/>
          <a:p>
            <a:pPr marL="0" indent="0" fontAlgn="base" hangingPunct="0">
              <a:buNone/>
            </a:pPr>
            <a:endParaRPr lang="en-GB" sz="3200" dirty="0"/>
          </a:p>
          <a:p>
            <a:pPr lvl="0"/>
            <a:endParaRPr lang="en-GB" dirty="0"/>
          </a:p>
        </p:txBody>
      </p:sp>
      <p:sp>
        <p:nvSpPr>
          <p:cNvPr id="2" name="Content Placeholder 1"/>
          <p:cNvSpPr>
            <a:spLocks noGrp="1"/>
          </p:cNvSpPr>
          <p:nvPr>
            <p:ph sz="half" idx="2"/>
          </p:nvPr>
        </p:nvSpPr>
        <p:spPr>
          <a:xfrm>
            <a:off x="405780" y="1601936"/>
            <a:ext cx="4977104" cy="4470400"/>
          </a:xfrm>
        </p:spPr>
        <p:txBody>
          <a:bodyPr>
            <a:normAutofit lnSpcReduction="10000"/>
          </a:bodyPr>
          <a:lstStyle/>
          <a:p>
            <a:pPr fontAlgn="base" hangingPunct="0"/>
            <a:r>
              <a:rPr lang="en-GB" sz="3200" dirty="0" err="1" smtClean="0"/>
              <a:t>Cwestiynu’r</a:t>
            </a:r>
            <a:r>
              <a:rPr lang="en-GB" sz="3200" dirty="0" smtClean="0"/>
              <a:t> </a:t>
            </a:r>
            <a:r>
              <a:rPr lang="en-GB" sz="3200" dirty="0" err="1" smtClean="0"/>
              <a:t>ffordd</a:t>
            </a:r>
            <a:r>
              <a:rPr lang="en-GB" sz="3200" dirty="0" smtClean="0"/>
              <a:t> </a:t>
            </a:r>
            <a:r>
              <a:rPr lang="en-GB" sz="3200" dirty="0" err="1" smtClean="0"/>
              <a:t>mae</a:t>
            </a:r>
            <a:r>
              <a:rPr lang="en-GB" sz="3200" dirty="0" smtClean="0"/>
              <a:t> </a:t>
            </a:r>
            <a:r>
              <a:rPr lang="en-GB" sz="3200" dirty="0" err="1" smtClean="0"/>
              <a:t>athrawon</a:t>
            </a:r>
            <a:r>
              <a:rPr lang="en-GB" sz="3200" dirty="0" smtClean="0"/>
              <a:t> </a:t>
            </a:r>
            <a:r>
              <a:rPr lang="en-GB" sz="3200" dirty="0" err="1" smtClean="0"/>
              <a:t>yn</a:t>
            </a:r>
            <a:r>
              <a:rPr lang="en-GB" sz="3200" dirty="0" smtClean="0"/>
              <a:t> </a:t>
            </a:r>
            <a:r>
              <a:rPr lang="en-GB" sz="3200" dirty="0" err="1" smtClean="0"/>
              <a:t>dibynnu</a:t>
            </a:r>
            <a:r>
              <a:rPr lang="en-GB" sz="3200" dirty="0" smtClean="0"/>
              <a:t> </a:t>
            </a:r>
            <a:r>
              <a:rPr lang="en-GB" sz="3200" dirty="0" err="1" smtClean="0"/>
              <a:t>ar</a:t>
            </a:r>
            <a:r>
              <a:rPr lang="en-GB" sz="3200" dirty="0" smtClean="0"/>
              <a:t> </a:t>
            </a:r>
            <a:r>
              <a:rPr lang="en-GB" sz="3200" dirty="0" err="1" smtClean="0"/>
              <a:t>wobrau</a:t>
            </a:r>
            <a:r>
              <a:rPr lang="en-GB" sz="3200" dirty="0" smtClean="0"/>
              <a:t> </a:t>
            </a:r>
            <a:r>
              <a:rPr lang="en-GB" sz="3200" dirty="0" err="1" smtClean="0"/>
              <a:t>fel</a:t>
            </a:r>
            <a:r>
              <a:rPr lang="en-GB" sz="3200" dirty="0" smtClean="0"/>
              <a:t> </a:t>
            </a:r>
            <a:r>
              <a:rPr lang="en-GB" sz="3200" dirty="0" err="1" smtClean="0"/>
              <a:t>ffordd</a:t>
            </a:r>
            <a:r>
              <a:rPr lang="en-GB" sz="3200" dirty="0" smtClean="0"/>
              <a:t> o </a:t>
            </a:r>
            <a:r>
              <a:rPr lang="en-GB" sz="3200" dirty="0" err="1" smtClean="0"/>
              <a:t>ysgogi</a:t>
            </a:r>
            <a:r>
              <a:rPr lang="en-GB" sz="3200" dirty="0" smtClean="0"/>
              <a:t> plant.</a:t>
            </a:r>
          </a:p>
          <a:p>
            <a:pPr fontAlgn="base" hangingPunct="0"/>
            <a:r>
              <a:rPr lang="en-GB" sz="3200" dirty="0" err="1" smtClean="0"/>
              <a:t>Addo</a:t>
            </a:r>
            <a:r>
              <a:rPr lang="en-GB" sz="3200" dirty="0" smtClean="0"/>
              <a:t> </a:t>
            </a:r>
            <a:r>
              <a:rPr lang="en-GB" sz="3200" dirty="0" err="1" smtClean="0"/>
              <a:t>gwobrau</a:t>
            </a:r>
            <a:r>
              <a:rPr lang="en-GB" sz="3200" dirty="0" smtClean="0"/>
              <a:t> </a:t>
            </a:r>
            <a:r>
              <a:rPr lang="en-GB" sz="3200" dirty="0" err="1" smtClean="0"/>
              <a:t>yn</a:t>
            </a:r>
            <a:r>
              <a:rPr lang="en-GB" sz="3200" dirty="0" smtClean="0"/>
              <a:t> </a:t>
            </a:r>
            <a:r>
              <a:rPr lang="en-GB" sz="3200" dirty="0" err="1" smtClean="0"/>
              <a:t>creu</a:t>
            </a:r>
            <a:r>
              <a:rPr lang="en-GB" sz="3200" dirty="0" smtClean="0"/>
              <a:t> </a:t>
            </a:r>
            <a:r>
              <a:rPr lang="en-GB" sz="3200" dirty="0" err="1" smtClean="0"/>
              <a:t>ufudd</a:t>
            </a:r>
            <a:r>
              <a:rPr lang="en-GB" sz="3200" dirty="0" smtClean="0"/>
              <a:t> –</a:t>
            </a:r>
            <a:r>
              <a:rPr lang="en-GB" sz="3200" dirty="0" err="1" smtClean="0"/>
              <a:t>dod</a:t>
            </a:r>
            <a:r>
              <a:rPr lang="en-GB" sz="3200" dirty="0" smtClean="0"/>
              <a:t> </a:t>
            </a:r>
            <a:r>
              <a:rPr lang="en-GB" sz="3200" dirty="0" err="1" smtClean="0"/>
              <a:t>dros</a:t>
            </a:r>
            <a:r>
              <a:rPr lang="en-GB" sz="3200" dirty="0" smtClean="0"/>
              <a:t> </a:t>
            </a:r>
            <a:r>
              <a:rPr lang="en-GB" sz="3200" dirty="0" err="1" smtClean="0"/>
              <a:t>dro</a:t>
            </a:r>
            <a:endParaRPr lang="en-GB" sz="3200" dirty="0" smtClean="0"/>
          </a:p>
          <a:p>
            <a:pPr fontAlgn="base" hangingPunct="0"/>
            <a:r>
              <a:rPr lang="en-GB" sz="3200" dirty="0" err="1" smtClean="0"/>
              <a:t>Anghofio</a:t>
            </a:r>
            <a:r>
              <a:rPr lang="en-GB" sz="3200" dirty="0" smtClean="0"/>
              <a:t> bod </a:t>
            </a:r>
            <a:r>
              <a:rPr lang="en-GB" sz="3200" dirty="0" err="1" smtClean="0"/>
              <a:t>graddau</a:t>
            </a:r>
            <a:r>
              <a:rPr lang="en-GB" sz="3200" dirty="0" smtClean="0"/>
              <a:t> </a:t>
            </a:r>
            <a:r>
              <a:rPr lang="en-GB" sz="3200" dirty="0" err="1" smtClean="0"/>
              <a:t>yn</a:t>
            </a:r>
            <a:r>
              <a:rPr lang="en-GB" sz="3200" dirty="0" smtClean="0"/>
              <a:t> </a:t>
            </a:r>
            <a:r>
              <a:rPr lang="en-GB" sz="3200" dirty="0" err="1" smtClean="0"/>
              <a:t>bodoli</a:t>
            </a:r>
            <a:endParaRPr lang="en-GB" sz="3200" dirty="0"/>
          </a:p>
        </p:txBody>
      </p:sp>
      <p:sp>
        <p:nvSpPr>
          <p:cNvPr id="6" name="Content Placeholder 1"/>
          <p:cNvSpPr txBox="1">
            <a:spLocks/>
          </p:cNvSpPr>
          <p:nvPr/>
        </p:nvSpPr>
        <p:spPr>
          <a:xfrm>
            <a:off x="6886500" y="1637214"/>
            <a:ext cx="4977104" cy="4470400"/>
          </a:xfrm>
          <a:prstGeom prst="rect">
            <a:avLst/>
          </a:prstGeom>
        </p:spPr>
        <p:txBody>
          <a:bodyPr vert="horz" lIns="121899" tIns="60949" rIns="121899" bIns="60949" rtlCol="0">
            <a:normAutofit/>
          </a:bodyPr>
          <a:lst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a:lstStyle>
          <a:p>
            <a:pPr fontAlgn="base" hangingPunct="0"/>
            <a:r>
              <a:rPr lang="en-GB" sz="3200" i="1" smtClean="0"/>
              <a:t>Questions teachers’ reliance on motivational prizes</a:t>
            </a:r>
          </a:p>
          <a:p>
            <a:pPr fontAlgn="base" hangingPunct="0"/>
            <a:r>
              <a:rPr lang="en-GB" sz="3200" i="1" smtClean="0"/>
              <a:t>Promising rewards creates temporary obedience</a:t>
            </a:r>
          </a:p>
          <a:p>
            <a:pPr fontAlgn="base" hangingPunct="0"/>
            <a:r>
              <a:rPr lang="en-GB" sz="3200" i="1" smtClean="0"/>
              <a:t>Forget grades exist</a:t>
            </a:r>
            <a:endParaRPr lang="en-GB" sz="3200" i="1" dirty="0"/>
          </a:p>
        </p:txBody>
      </p:sp>
    </p:spTree>
    <p:extLst>
      <p:ext uri="{BB962C8B-B14F-4D97-AF65-F5344CB8AC3E}">
        <p14:creationId xmlns:p14="http://schemas.microsoft.com/office/powerpoint/2010/main" val="10126963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Beirniadaeth</a:t>
            </a:r>
            <a:r>
              <a:rPr lang="en-GB" dirty="0" smtClean="0"/>
              <a:t> </a:t>
            </a:r>
            <a:br>
              <a:rPr lang="en-GB" dirty="0" smtClean="0"/>
            </a:br>
            <a:r>
              <a:rPr lang="en-GB" i="1" dirty="0" smtClean="0"/>
              <a:t>Criticism </a:t>
            </a:r>
            <a:endParaRPr lang="en-GB" i="1" dirty="0"/>
          </a:p>
        </p:txBody>
      </p:sp>
      <p:sp>
        <p:nvSpPr>
          <p:cNvPr id="3" name="Content Placeholder 2"/>
          <p:cNvSpPr>
            <a:spLocks noGrp="1"/>
          </p:cNvSpPr>
          <p:nvPr>
            <p:ph sz="half" idx="1"/>
          </p:nvPr>
        </p:nvSpPr>
        <p:spPr/>
        <p:txBody>
          <a:bodyPr/>
          <a:lstStyle/>
          <a:p>
            <a:r>
              <a:rPr lang="en-GB" dirty="0"/>
              <a:t>Mae Dan Willingham </a:t>
            </a:r>
            <a:r>
              <a:rPr lang="en-GB" dirty="0" err="1"/>
              <a:t>yn</a:t>
            </a:r>
            <a:r>
              <a:rPr lang="en-GB" dirty="0"/>
              <a:t> </a:t>
            </a:r>
            <a:r>
              <a:rPr lang="en-GB" dirty="0" err="1"/>
              <a:t>feirniadol</a:t>
            </a:r>
            <a:r>
              <a:rPr lang="en-GB" dirty="0"/>
              <a:t> o </a:t>
            </a:r>
            <a:r>
              <a:rPr lang="en-GB" dirty="0" err="1"/>
              <a:t>waith</a:t>
            </a:r>
            <a:r>
              <a:rPr lang="en-GB" dirty="0"/>
              <a:t> Kohn. </a:t>
            </a:r>
            <a:endParaRPr lang="en-GB" dirty="0" smtClean="0"/>
          </a:p>
          <a:p>
            <a:r>
              <a:rPr lang="en-GB" dirty="0" err="1" smtClean="0"/>
              <a:t>Darllenwch</a:t>
            </a:r>
            <a:r>
              <a:rPr lang="en-GB" dirty="0" smtClean="0"/>
              <a:t> </a:t>
            </a:r>
            <a:r>
              <a:rPr lang="en-GB" dirty="0" err="1"/>
              <a:t>yr</a:t>
            </a:r>
            <a:r>
              <a:rPr lang="en-GB" dirty="0"/>
              <a:t> </a:t>
            </a:r>
            <a:r>
              <a:rPr lang="en-GB" dirty="0" err="1"/>
              <a:t>erthygl</a:t>
            </a:r>
            <a:r>
              <a:rPr lang="en-GB" dirty="0"/>
              <a:t> </a:t>
            </a:r>
            <a:r>
              <a:rPr lang="en-GB" dirty="0" err="1" smtClean="0"/>
              <a:t>yma</a:t>
            </a:r>
            <a:r>
              <a:rPr lang="en-GB" dirty="0" smtClean="0"/>
              <a:t>. </a:t>
            </a:r>
          </a:p>
          <a:p>
            <a:r>
              <a:rPr lang="en-GB" dirty="0" err="1"/>
              <a:t>Y</a:t>
            </a:r>
            <a:r>
              <a:rPr lang="en-GB" dirty="0" err="1" smtClean="0"/>
              <a:t>sgrifennwch</a:t>
            </a:r>
            <a:r>
              <a:rPr lang="en-GB" dirty="0" smtClean="0"/>
              <a:t> </a:t>
            </a:r>
            <a:r>
              <a:rPr lang="en-GB" dirty="0" err="1"/>
              <a:t>restr</a:t>
            </a:r>
            <a:r>
              <a:rPr lang="en-GB" dirty="0"/>
              <a:t> </a:t>
            </a:r>
            <a:r>
              <a:rPr lang="en-GB" dirty="0" err="1"/>
              <a:t>o’r</a:t>
            </a:r>
            <a:r>
              <a:rPr lang="en-GB" dirty="0"/>
              <a:t> </a:t>
            </a:r>
            <a:r>
              <a:rPr lang="en-GB" dirty="0" err="1"/>
              <a:t>feirniadaeth</a:t>
            </a:r>
            <a:r>
              <a:rPr lang="en-GB" dirty="0"/>
              <a:t>. </a:t>
            </a:r>
          </a:p>
          <a:p>
            <a:r>
              <a:rPr lang="en-GB" dirty="0">
                <a:hlinkClick r:id="rId3"/>
              </a:rPr>
              <a:t>http://blogs.britannica.com/2009/02/alfie-kohn-is-bad-for-you-and-dangerous-for-your-children/</a:t>
            </a:r>
            <a:r>
              <a:rPr lang="en-GB" dirty="0"/>
              <a:t> </a:t>
            </a:r>
          </a:p>
          <a:p>
            <a:endParaRPr lang="en-GB" dirty="0"/>
          </a:p>
        </p:txBody>
      </p:sp>
      <p:sp>
        <p:nvSpPr>
          <p:cNvPr id="4" name="Content Placeholder 3"/>
          <p:cNvSpPr>
            <a:spLocks noGrp="1"/>
          </p:cNvSpPr>
          <p:nvPr>
            <p:ph sz="half" idx="2"/>
          </p:nvPr>
        </p:nvSpPr>
        <p:spPr/>
        <p:txBody>
          <a:bodyPr/>
          <a:lstStyle/>
          <a:p>
            <a:r>
              <a:rPr lang="en-GB" dirty="0" smtClean="0"/>
              <a:t>Dan Willingham makes a number of criticisms of Kohn’s ideas. </a:t>
            </a:r>
          </a:p>
          <a:p>
            <a:r>
              <a:rPr lang="en-GB" dirty="0" smtClean="0"/>
              <a:t>Skim read the following article and make a list of criticisms.</a:t>
            </a:r>
          </a:p>
          <a:p>
            <a:r>
              <a:rPr lang="en-GB" dirty="0">
                <a:hlinkClick r:id="rId3"/>
              </a:rPr>
              <a:t>http://blogs.britannica.com/2009/02/alfie-kohn-is-bad-for-you-and-dangerous-for-your-children</a:t>
            </a:r>
            <a:r>
              <a:rPr lang="en-GB" dirty="0" smtClean="0">
                <a:hlinkClick r:id="rId3"/>
              </a:rPr>
              <a:t>/</a:t>
            </a:r>
            <a:r>
              <a:rPr lang="en-GB" dirty="0" smtClean="0"/>
              <a:t> </a:t>
            </a:r>
            <a:endParaRPr lang="en-GB" dirty="0"/>
          </a:p>
        </p:txBody>
      </p:sp>
    </p:spTree>
    <p:extLst>
      <p:ext uri="{BB962C8B-B14F-4D97-AF65-F5344CB8AC3E}">
        <p14:creationId xmlns:p14="http://schemas.microsoft.com/office/powerpoint/2010/main" val="27049128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Tasg</a:t>
            </a:r>
            <a:r>
              <a:rPr lang="en-GB" dirty="0" smtClean="0"/>
              <a:t>                        Task</a:t>
            </a:r>
            <a:endParaRPr lang="en-GB" dirty="0"/>
          </a:p>
        </p:txBody>
      </p:sp>
      <p:sp>
        <p:nvSpPr>
          <p:cNvPr id="3" name="Content Placeholder 2"/>
          <p:cNvSpPr>
            <a:spLocks noGrp="1"/>
          </p:cNvSpPr>
          <p:nvPr>
            <p:ph sz="half" idx="1"/>
          </p:nvPr>
        </p:nvSpPr>
        <p:spPr>
          <a:xfrm>
            <a:off x="477788" y="1701800"/>
            <a:ext cx="5616625" cy="4470400"/>
          </a:xfrm>
        </p:spPr>
        <p:txBody>
          <a:bodyPr>
            <a:noAutofit/>
          </a:bodyPr>
          <a:lstStyle/>
          <a:p>
            <a:r>
              <a:rPr lang="en-GB" sz="3200" dirty="0" err="1" smtClean="0"/>
              <a:t>Mewn</a:t>
            </a:r>
            <a:r>
              <a:rPr lang="en-GB" sz="3200" dirty="0" smtClean="0"/>
              <a:t> </a:t>
            </a:r>
            <a:r>
              <a:rPr lang="en-GB" sz="3200" dirty="0" err="1" smtClean="0"/>
              <a:t>grwpiau</a:t>
            </a:r>
            <a:r>
              <a:rPr lang="en-GB" sz="3200" dirty="0" smtClean="0"/>
              <a:t> </a:t>
            </a:r>
            <a:r>
              <a:rPr lang="en-GB" sz="3200" dirty="0" err="1" smtClean="0"/>
              <a:t>ymchwiliwch</a:t>
            </a:r>
            <a:r>
              <a:rPr lang="en-GB" sz="3200" dirty="0" smtClean="0"/>
              <a:t> </a:t>
            </a:r>
            <a:r>
              <a:rPr lang="en-GB" sz="3200" dirty="0" err="1" smtClean="0"/>
              <a:t>ymhellach</a:t>
            </a:r>
            <a:r>
              <a:rPr lang="en-GB" sz="3200" dirty="0" smtClean="0"/>
              <a:t> un </a:t>
            </a:r>
            <a:r>
              <a:rPr lang="en-GB" sz="3200" dirty="0" err="1" smtClean="0"/>
              <a:t>o’r</a:t>
            </a:r>
            <a:r>
              <a:rPr lang="en-GB" sz="3200" dirty="0" smtClean="0"/>
              <a:t> </a:t>
            </a:r>
            <a:r>
              <a:rPr lang="en-GB" sz="3200" dirty="0" err="1" smtClean="0"/>
              <a:t>modelau</a:t>
            </a:r>
            <a:endParaRPr lang="en-GB" sz="3200" dirty="0" smtClean="0"/>
          </a:p>
          <a:p>
            <a:r>
              <a:rPr lang="en-GB" sz="3200" dirty="0" smtClean="0"/>
              <a:t>Pa </a:t>
            </a:r>
            <a:r>
              <a:rPr lang="en-GB" sz="3200" dirty="0" err="1" smtClean="0"/>
              <a:t>ymchwil</a:t>
            </a:r>
            <a:r>
              <a:rPr lang="en-GB" sz="3200" dirty="0" smtClean="0"/>
              <a:t> a </a:t>
            </a:r>
            <a:r>
              <a:rPr lang="en-GB" sz="3200" dirty="0" err="1" smtClean="0"/>
              <a:t>pha</a:t>
            </a:r>
            <a:r>
              <a:rPr lang="en-GB" sz="3200" dirty="0" smtClean="0"/>
              <a:t> </a:t>
            </a:r>
            <a:r>
              <a:rPr lang="en-GB" sz="3200" dirty="0" err="1" smtClean="0"/>
              <a:t>feirniadaeth</a:t>
            </a:r>
            <a:r>
              <a:rPr lang="en-GB" sz="3200" dirty="0" smtClean="0"/>
              <a:t> </a:t>
            </a:r>
            <a:r>
              <a:rPr lang="en-GB" sz="3200" dirty="0" err="1" smtClean="0"/>
              <a:t>o’r</a:t>
            </a:r>
            <a:r>
              <a:rPr lang="en-GB" sz="3200" dirty="0" smtClean="0"/>
              <a:t> model </a:t>
            </a:r>
            <a:r>
              <a:rPr lang="en-GB" sz="3200" dirty="0" err="1" smtClean="0"/>
              <a:t>fedrwch</a:t>
            </a:r>
            <a:r>
              <a:rPr lang="en-GB" sz="3200" dirty="0" smtClean="0"/>
              <a:t> chi </a:t>
            </a:r>
            <a:r>
              <a:rPr lang="en-GB" sz="3200" dirty="0" err="1" smtClean="0"/>
              <a:t>ddarganfod</a:t>
            </a:r>
            <a:r>
              <a:rPr lang="en-GB" sz="3200" dirty="0" smtClean="0"/>
              <a:t>?</a:t>
            </a:r>
          </a:p>
          <a:p>
            <a:r>
              <a:rPr lang="en-GB" sz="3200" dirty="0" err="1" smtClean="0"/>
              <a:t>Cyflwynwch</a:t>
            </a:r>
            <a:r>
              <a:rPr lang="en-GB" sz="3200" dirty="0" smtClean="0"/>
              <a:t> </a:t>
            </a:r>
            <a:r>
              <a:rPr lang="en-GB" sz="3200" dirty="0" err="1"/>
              <a:t>i</a:t>
            </a:r>
            <a:r>
              <a:rPr lang="en-GB" sz="3200" dirty="0" err="1" smtClean="0"/>
              <a:t>’r</a:t>
            </a:r>
            <a:r>
              <a:rPr lang="en-GB" sz="3200" dirty="0" smtClean="0"/>
              <a:t> </a:t>
            </a:r>
            <a:r>
              <a:rPr lang="en-GB" sz="3200" dirty="0" err="1" smtClean="0"/>
              <a:t>dosbarth</a:t>
            </a:r>
            <a:endParaRPr lang="en-GB" sz="3200" dirty="0"/>
          </a:p>
        </p:txBody>
      </p:sp>
      <p:sp>
        <p:nvSpPr>
          <p:cNvPr id="4" name="Content Placeholder 3"/>
          <p:cNvSpPr>
            <a:spLocks noGrp="1"/>
          </p:cNvSpPr>
          <p:nvPr>
            <p:ph sz="half" idx="2"/>
          </p:nvPr>
        </p:nvSpPr>
        <p:spPr/>
        <p:txBody>
          <a:bodyPr>
            <a:normAutofit/>
          </a:bodyPr>
          <a:lstStyle/>
          <a:p>
            <a:r>
              <a:rPr lang="en-GB" sz="3200" dirty="0" smtClean="0"/>
              <a:t>In groups explore further one of the models.</a:t>
            </a:r>
          </a:p>
          <a:p>
            <a:r>
              <a:rPr lang="en-GB" sz="3200" dirty="0" smtClean="0"/>
              <a:t> Identify criticisms of the model and any research to support its impact</a:t>
            </a:r>
          </a:p>
          <a:p>
            <a:r>
              <a:rPr lang="en-GB" sz="3200" dirty="0" smtClean="0"/>
              <a:t>Present to the class</a:t>
            </a:r>
            <a:endParaRPr lang="en-GB" sz="3200" dirty="0"/>
          </a:p>
        </p:txBody>
      </p:sp>
      <p:pic>
        <p:nvPicPr>
          <p:cNvPr id="5" name="Picture 2" descr="C:\Users\Dave\AppData\Local\Microsoft\Windows\Temporary Internet Files\Content.IE5\18Y0NM93\team-work[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88761" y="63500"/>
            <a:ext cx="2100064" cy="1524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64074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err="1" smtClean="0"/>
              <a:t>Rhestr</a:t>
            </a:r>
            <a:r>
              <a:rPr lang="en-GB" dirty="0" smtClean="0"/>
              <a:t> </a:t>
            </a:r>
            <a:r>
              <a:rPr lang="en-GB" dirty="0" err="1" smtClean="0"/>
              <a:t>gyfeirnodi</a:t>
            </a:r>
            <a:r>
              <a:rPr lang="en-GB" dirty="0" smtClean="0"/>
              <a:t>      Reference list</a:t>
            </a:r>
            <a:endParaRPr lang="en-GB" dirty="0"/>
          </a:p>
        </p:txBody>
      </p:sp>
      <p:sp>
        <p:nvSpPr>
          <p:cNvPr id="6" name="Content Placeholder 5"/>
          <p:cNvSpPr>
            <a:spLocks noGrp="1"/>
          </p:cNvSpPr>
          <p:nvPr>
            <p:ph idx="1"/>
          </p:nvPr>
        </p:nvSpPr>
        <p:spPr/>
        <p:txBody>
          <a:bodyPr>
            <a:normAutofit fontScale="47500" lnSpcReduction="20000"/>
          </a:bodyPr>
          <a:lstStyle/>
          <a:p>
            <a:r>
              <a:rPr lang="en-GB" dirty="0"/>
              <a:t>Brown, D. (2005) The Clearing House.  The Significance of Congruent Communication in Effective Classroom Management 79 (1) pp.12 – 15 Available online: </a:t>
            </a:r>
            <a:r>
              <a:rPr lang="en-GB" dirty="0">
                <a:hlinkClick r:id="rId3"/>
              </a:rPr>
              <a:t>https://search-proquest-com.ezproxy.uwtsd.ac.uk/docview/196855145/1544716E5AA544CCPQ/3?accountid=130472</a:t>
            </a:r>
            <a:r>
              <a:rPr lang="en-GB" dirty="0"/>
              <a:t> (accessed 31/1/19</a:t>
            </a:r>
            <a:r>
              <a:rPr lang="en-GB" dirty="0" smtClean="0"/>
              <a:t>)</a:t>
            </a:r>
            <a:endParaRPr lang="en-GB" i="1" dirty="0"/>
          </a:p>
          <a:p>
            <a:r>
              <a:rPr lang="en-GB" dirty="0" smtClean="0"/>
              <a:t>Buckler, S. and Castle, P. (2014) </a:t>
            </a:r>
            <a:r>
              <a:rPr lang="en-GB" i="1" dirty="0" smtClean="0"/>
              <a:t>Psychology for Teachers, </a:t>
            </a:r>
            <a:r>
              <a:rPr lang="en-GB" dirty="0" smtClean="0"/>
              <a:t>London: Sage .</a:t>
            </a:r>
          </a:p>
          <a:p>
            <a:r>
              <a:rPr lang="en-GB" dirty="0" smtClean="0"/>
              <a:t>Burden, P.R. (2000) </a:t>
            </a:r>
            <a:r>
              <a:rPr lang="en-GB" i="1" dirty="0" smtClean="0"/>
              <a:t>Powerful classroom </a:t>
            </a:r>
            <a:r>
              <a:rPr lang="en-GB" i="1" dirty="0"/>
              <a:t>m</a:t>
            </a:r>
            <a:r>
              <a:rPr lang="en-GB" i="1" dirty="0" smtClean="0"/>
              <a:t>anagement </a:t>
            </a:r>
            <a:r>
              <a:rPr lang="en-GB" i="1" dirty="0"/>
              <a:t>s</a:t>
            </a:r>
            <a:r>
              <a:rPr lang="en-GB" i="1" dirty="0" smtClean="0"/>
              <a:t>trategies: Motivating students to learn, </a:t>
            </a:r>
            <a:r>
              <a:rPr lang="en-GB" dirty="0" smtClean="0"/>
              <a:t> California: Corwin Press Inc. </a:t>
            </a:r>
          </a:p>
          <a:p>
            <a:r>
              <a:rPr lang="en-GB" dirty="0" err="1" smtClean="0"/>
              <a:t>Evertson</a:t>
            </a:r>
            <a:r>
              <a:rPr lang="en-GB" dirty="0" smtClean="0"/>
              <a:t>, C.M. and Weinstein, C.S. (2011)</a:t>
            </a:r>
            <a:r>
              <a:rPr lang="en-GB" b="1" dirty="0"/>
              <a:t> </a:t>
            </a:r>
            <a:r>
              <a:rPr lang="en-GB" i="1" dirty="0"/>
              <a:t>Handbook of Classroom Management: Research, Practice, and Contemporary Issues</a:t>
            </a:r>
            <a:r>
              <a:rPr lang="en-GB" i="1" dirty="0" smtClean="0"/>
              <a:t>, </a:t>
            </a:r>
            <a:r>
              <a:rPr lang="en-GB" dirty="0" smtClean="0"/>
              <a:t>Oxon: Routledge</a:t>
            </a:r>
          </a:p>
          <a:p>
            <a:r>
              <a:rPr lang="en-GB" dirty="0" smtClean="0"/>
              <a:t>Flynn, S. Kennedy, H. </a:t>
            </a:r>
            <a:r>
              <a:rPr lang="en-GB" dirty="0" err="1" smtClean="0"/>
              <a:t>MacGrath</a:t>
            </a:r>
            <a:r>
              <a:rPr lang="en-GB" dirty="0" smtClean="0"/>
              <a:t>, M. (2003) Get their attention. Fulton Publishers : London</a:t>
            </a:r>
          </a:p>
          <a:p>
            <a:r>
              <a:rPr lang="en-GB" dirty="0" err="1" smtClean="0"/>
              <a:t>Ginott</a:t>
            </a:r>
            <a:r>
              <a:rPr lang="en-GB" dirty="0" smtClean="0"/>
              <a:t>, H. (1975) </a:t>
            </a:r>
            <a:r>
              <a:rPr lang="en-GB" i="1" dirty="0" smtClean="0"/>
              <a:t>Teacher and Child: A book for parents and teachers, </a:t>
            </a:r>
            <a:r>
              <a:rPr lang="en-GB" dirty="0" smtClean="0"/>
              <a:t>New York: Macmillan.</a:t>
            </a:r>
          </a:p>
          <a:p>
            <a:r>
              <a:rPr lang="en-GB" dirty="0" err="1" smtClean="0"/>
              <a:t>Grigg</a:t>
            </a:r>
            <a:r>
              <a:rPr lang="en-GB" dirty="0" smtClean="0"/>
              <a:t>, R. (2010) Becoming an Outstanding Primary School Teacher. </a:t>
            </a:r>
            <a:r>
              <a:rPr lang="en-GB" dirty="0"/>
              <a:t>Available online: </a:t>
            </a:r>
            <a:r>
              <a:rPr lang="en-GB" dirty="0">
                <a:hlinkClick r:id="rId4"/>
              </a:rPr>
              <a:t>https://</a:t>
            </a:r>
            <a:r>
              <a:rPr lang="en-GB" dirty="0" smtClean="0">
                <a:hlinkClick r:id="rId4"/>
              </a:rPr>
              <a:t>www-dawsonera-com.ezproxy.uwtsd.ac.uk/readonline/9781408263143</a:t>
            </a:r>
            <a:r>
              <a:rPr lang="en-GB" dirty="0" smtClean="0"/>
              <a:t> (accessed 31/1/19)</a:t>
            </a:r>
            <a:endParaRPr lang="en-GB" dirty="0"/>
          </a:p>
          <a:p>
            <a:r>
              <a:rPr lang="en-GB" dirty="0" err="1"/>
              <a:t>Gurcan</a:t>
            </a:r>
            <a:r>
              <a:rPr lang="en-GB" dirty="0"/>
              <a:t>, T. &amp; </a:t>
            </a:r>
            <a:r>
              <a:rPr lang="en-GB" dirty="0" err="1"/>
              <a:t>Tekin</a:t>
            </a:r>
            <a:r>
              <a:rPr lang="en-GB" dirty="0"/>
              <a:t>, E. (2018) Discipline models, Available online: </a:t>
            </a:r>
            <a:r>
              <a:rPr lang="en-GB" dirty="0">
                <a:hlinkClick r:id="rId5"/>
              </a:rPr>
              <a:t>http://users.metu.edu.tr/home303/e133376/wwwhome/project/index.htm</a:t>
            </a:r>
            <a:r>
              <a:rPr lang="en-GB" dirty="0"/>
              <a:t> (accessed 31/1/19</a:t>
            </a:r>
            <a:r>
              <a:rPr lang="en-GB" dirty="0" smtClean="0"/>
              <a:t>)</a:t>
            </a:r>
            <a:endParaRPr lang="en-GB" dirty="0" smtClean="0"/>
          </a:p>
          <a:p>
            <a:r>
              <a:rPr lang="en-GB" dirty="0" smtClean="0"/>
              <a:t>Manning</a:t>
            </a:r>
            <a:r>
              <a:rPr lang="en-GB" dirty="0"/>
              <a:t>, M. L. and Bucher, K. T. (2001) ‘Revisiting </a:t>
            </a:r>
            <a:r>
              <a:rPr lang="en-GB" dirty="0" err="1"/>
              <a:t>Ginott’s</a:t>
            </a:r>
            <a:r>
              <a:rPr lang="en-GB" dirty="0"/>
              <a:t> congruent communication after thirty years’, </a:t>
            </a:r>
            <a:r>
              <a:rPr lang="en-GB" i="1" dirty="0"/>
              <a:t>Clearing House</a:t>
            </a:r>
            <a:r>
              <a:rPr lang="en-GB" dirty="0"/>
              <a:t>, 74(4), pp. </a:t>
            </a:r>
            <a:r>
              <a:rPr lang="en-GB" dirty="0" smtClean="0"/>
              <a:t>215–218 </a:t>
            </a:r>
            <a:r>
              <a:rPr lang="en-GB" dirty="0"/>
              <a:t>Available online </a:t>
            </a:r>
            <a:r>
              <a:rPr lang="en-GB" dirty="0" smtClean="0"/>
              <a:t> </a:t>
            </a:r>
            <a:r>
              <a:rPr lang="en-GB" dirty="0" smtClean="0">
                <a:hlinkClick r:id="rId6"/>
              </a:rPr>
              <a:t>https</a:t>
            </a:r>
            <a:r>
              <a:rPr lang="en-GB" dirty="0">
                <a:hlinkClick r:id="rId6"/>
              </a:rPr>
              <a:t>://</a:t>
            </a:r>
            <a:r>
              <a:rPr lang="en-GB" dirty="0" smtClean="0">
                <a:hlinkClick r:id="rId6"/>
              </a:rPr>
              <a:t>search-proquest-com.ezproxy.uwtsd.ac.uk/docview/196853074/8F7B9B813CB24D9CPQ/3?accountid=130472</a:t>
            </a:r>
            <a:r>
              <a:rPr lang="en-GB" dirty="0" smtClean="0"/>
              <a:t>   (</a:t>
            </a:r>
            <a:r>
              <a:rPr lang="en-GB" dirty="0"/>
              <a:t>accessed </a:t>
            </a:r>
            <a:r>
              <a:rPr lang="en-GB" dirty="0" smtClean="0"/>
              <a:t>31/1/19) </a:t>
            </a:r>
          </a:p>
          <a:p>
            <a:r>
              <a:rPr lang="en-GB" dirty="0" smtClean="0"/>
              <a:t>Rogers, B. (2011) </a:t>
            </a:r>
            <a:r>
              <a:rPr lang="en-GB" i="1" dirty="0" smtClean="0"/>
              <a:t>Classroom Behaviour (3</a:t>
            </a:r>
            <a:r>
              <a:rPr lang="en-GB" i="1" baseline="30000" dirty="0" smtClean="0"/>
              <a:t>rd</a:t>
            </a:r>
            <a:r>
              <a:rPr lang="en-GB" i="1" dirty="0" smtClean="0"/>
              <a:t> edition), </a:t>
            </a:r>
            <a:r>
              <a:rPr lang="en-GB" dirty="0" smtClean="0"/>
              <a:t>London: Sage</a:t>
            </a:r>
          </a:p>
        </p:txBody>
      </p:sp>
    </p:spTree>
    <p:extLst>
      <p:ext uri="{BB962C8B-B14F-4D97-AF65-F5344CB8AC3E}">
        <p14:creationId xmlns:p14="http://schemas.microsoft.com/office/powerpoint/2010/main" val="24230584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Books 16x9">
  <a:themeElements>
    <a:clrScheme name="Books_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2.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3.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E1B558C7-619B-49BE-9097-7FCBDADD4EC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Blue bookstack presentation (widescreen)</Template>
  <TotalTime>0</TotalTime>
  <Words>2568</Words>
  <Application>Microsoft Office PowerPoint</Application>
  <PresentationFormat>Custom</PresentationFormat>
  <Paragraphs>328</Paragraphs>
  <Slides>36</Slides>
  <Notes>36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ＭＳ Ｐゴシック</vt:lpstr>
      <vt:lpstr>Arial</vt:lpstr>
      <vt:lpstr>Century Gothic</vt:lpstr>
      <vt:lpstr>Wingdings 3</vt:lpstr>
      <vt:lpstr>Books 16x9</vt:lpstr>
      <vt:lpstr>SJEU6007C  Classroom Management / Rheolaeth Dosbarth   4</vt:lpstr>
      <vt:lpstr>Heddiw/Today Amcan                    Aim</vt:lpstr>
      <vt:lpstr>         Deilliannau Dysgu    Learning Outcomes</vt:lpstr>
      <vt:lpstr>Recap from  previous learning: </vt:lpstr>
      <vt:lpstr>Heddiw Today</vt:lpstr>
      <vt:lpstr>PowerPoint Presentation</vt:lpstr>
      <vt:lpstr>Agenda Llywodraeth Cymru 2014                                                                                 Welsh Government Agenda 2014</vt:lpstr>
      <vt:lpstr>Damcaniaeth ymddygiad            Behaviour  Theory</vt:lpstr>
      <vt:lpstr>Damcaniaeth Ymddygiad            Behaviour  Theory</vt:lpstr>
      <vt:lpstr>Behaviour management models</vt:lpstr>
      <vt:lpstr>With-it-ness: Jacob Kounin</vt:lpstr>
      <vt:lpstr>Disgyblaeth heb ddagrau: Rudolph Dreikers Discipline without tears: Rudolph Dreikers</vt:lpstr>
      <vt:lpstr>Disgyblaeth heb ddagrau: Rudolph Dreikers Discipline without tears: Rudolph Dreikers</vt:lpstr>
      <vt:lpstr>Tasg        Task</vt:lpstr>
      <vt:lpstr>Damcaniaeth Cyfathrebu Cyfath: Haim Ginott Congruent Communication Theory: Haim Ginott</vt:lpstr>
      <vt:lpstr>Damcaniaeth Cyfathrebu Cyfath: Haim Ginott Congruent Communication Theory: Haim Ginott</vt:lpstr>
      <vt:lpstr>Damcaniaeth Dewis: William Glasser Choice theory: William Glasser</vt:lpstr>
      <vt:lpstr>PowerPoint Presentation</vt:lpstr>
      <vt:lpstr>Assertive Discipline: Canter and Canter</vt:lpstr>
      <vt:lpstr>Disgyblaeth Gadarnhaol: Canter and Canter Assertive Discipline: Canter and Canter</vt:lpstr>
      <vt:lpstr>Tasg    Task</vt:lpstr>
      <vt:lpstr>Disgyblaeth Dosbarth Gadarnhaol: Fred Jones Positive Classroom Discipline: Fred Jones</vt:lpstr>
      <vt:lpstr>Cywir neu anghywir     True or false?</vt:lpstr>
      <vt:lpstr>Cywir neu anghywir     True or false?</vt:lpstr>
      <vt:lpstr>Cywir neu anghywir     True or false?</vt:lpstr>
      <vt:lpstr>Cywir neu anghywir     True or false?</vt:lpstr>
      <vt:lpstr>Cywir neu anghywir     True or false?</vt:lpstr>
      <vt:lpstr>Cywir neu anghywir     True or false?</vt:lpstr>
      <vt:lpstr>Cywir neu anghywir     True or false?</vt:lpstr>
      <vt:lpstr>Disgyblaeth Dosbarth Gadarnhaol: Fred Jones Positive Classroom Discipline: Fred Jones</vt:lpstr>
      <vt:lpstr>Disgyblaeth Dosbarth Gadarnhaol: Fred Jones Positive Classroom Discipline: Fred Jones</vt:lpstr>
      <vt:lpstr>Disgyblaeth Dosbarth Gadarnhaol: Fred Jones Positive Classroom Discipline: Fred Jones</vt:lpstr>
      <vt:lpstr>Alfie Kohn-  Damcaniaethwr /Theorist</vt:lpstr>
      <vt:lpstr>Beirniadaeth  Criticism </vt:lpstr>
      <vt:lpstr>Tasg                        Task</vt:lpstr>
      <vt:lpstr>Rhestr gyfeirnodi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2015-01-04T10:10:18Z</dcterms:created>
  <dcterms:modified xsi:type="dcterms:W3CDTF">2019-02-20T10:59:15Z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TC027879409991</vt:lpwstr>
  </property>
</Properties>
</file>