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48" r:id="rId2"/>
    <p:sldMasterId id="2147483660" r:id="rId3"/>
  </p:sldMasterIdLst>
  <p:notesMasterIdLst>
    <p:notesMasterId r:id="rId37"/>
  </p:notesMasterIdLst>
  <p:sldIdLst>
    <p:sldId id="256" r:id="rId4"/>
    <p:sldId id="257" r:id="rId5"/>
    <p:sldId id="258" r:id="rId6"/>
    <p:sldId id="259" r:id="rId7"/>
    <p:sldId id="290" r:id="rId8"/>
    <p:sldId id="260" r:id="rId9"/>
    <p:sldId id="261" r:id="rId10"/>
    <p:sldId id="262" r:id="rId11"/>
    <p:sldId id="281" r:id="rId12"/>
    <p:sldId id="263" r:id="rId13"/>
    <p:sldId id="264" r:id="rId14"/>
    <p:sldId id="265" r:id="rId15"/>
    <p:sldId id="266" r:id="rId16"/>
    <p:sldId id="267" r:id="rId17"/>
    <p:sldId id="268" r:id="rId18"/>
    <p:sldId id="291" r:id="rId19"/>
    <p:sldId id="292" r:id="rId20"/>
    <p:sldId id="282" r:id="rId21"/>
    <p:sldId id="269" r:id="rId22"/>
    <p:sldId id="270" r:id="rId23"/>
    <p:sldId id="283" r:id="rId24"/>
    <p:sldId id="271" r:id="rId25"/>
    <p:sldId id="273" r:id="rId26"/>
    <p:sldId id="294" r:id="rId27"/>
    <p:sldId id="295" r:id="rId28"/>
    <p:sldId id="296" r:id="rId29"/>
    <p:sldId id="274" r:id="rId30"/>
    <p:sldId id="275" r:id="rId31"/>
    <p:sldId id="286" r:id="rId32"/>
    <p:sldId id="276" r:id="rId33"/>
    <p:sldId id="293" r:id="rId34"/>
    <p:sldId id="285" r:id="rId35"/>
    <p:sldId id="27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60569" autoAdjust="0"/>
  </p:normalViewPr>
  <p:slideViewPr>
    <p:cSldViewPr snapToGrid="0">
      <p:cViewPr>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diagrams/_rels/data4.xml.rels><?xml version="1.0" encoding="UTF-8" standalone="yes"?>
<Relationships xmlns="http://schemas.openxmlformats.org/package/2006/relationships"><Relationship Id="rId1" Type="http://schemas.openxmlformats.org/officeDocument/2006/relationships/hyperlink" Target="https://eclkc.ohs.acf.hhs.gov/mental-health/article/trauma-adverse-childhood-experiences-aces-understanding-basics"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eclkc.ohs.acf.hhs.gov/mental-health/article/trauma-adverse-childhood-experiences-aces-understanding-basics"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535568-8B04-442A-9401-62CAC0749E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5001DBA-E9F8-491E-B780-6851689F8F29}">
      <dgm:prSet/>
      <dgm:spPr/>
      <dgm:t>
        <a:bodyPr/>
        <a:lstStyle/>
        <a:p>
          <a:r>
            <a:rPr lang="en-GB"/>
            <a:t>Spend a few minutes considering the following questions:</a:t>
          </a:r>
          <a:endParaRPr lang="en-US"/>
        </a:p>
      </dgm:t>
    </dgm:pt>
    <dgm:pt modelId="{7AD1C464-CAE1-4FE9-A280-F6358CC8112B}" type="parTrans" cxnId="{13AB9274-FA68-4FF4-B9DC-791A5F2A6D6A}">
      <dgm:prSet/>
      <dgm:spPr/>
      <dgm:t>
        <a:bodyPr/>
        <a:lstStyle/>
        <a:p>
          <a:endParaRPr lang="en-US"/>
        </a:p>
      </dgm:t>
    </dgm:pt>
    <dgm:pt modelId="{B4920F9C-F9EC-4D22-9FD8-E82CFBFE6ABC}" type="sibTrans" cxnId="{13AB9274-FA68-4FF4-B9DC-791A5F2A6D6A}">
      <dgm:prSet/>
      <dgm:spPr/>
      <dgm:t>
        <a:bodyPr/>
        <a:lstStyle/>
        <a:p>
          <a:endParaRPr lang="en-US"/>
        </a:p>
      </dgm:t>
    </dgm:pt>
    <dgm:pt modelId="{2C03233A-06F8-434D-9998-AFFFB8167252}">
      <dgm:prSet/>
      <dgm:spPr/>
      <dgm:t>
        <a:bodyPr/>
        <a:lstStyle/>
        <a:p>
          <a:r>
            <a:rPr lang="en-GB"/>
            <a:t>What is trauma?</a:t>
          </a:r>
          <a:endParaRPr lang="en-US"/>
        </a:p>
      </dgm:t>
    </dgm:pt>
    <dgm:pt modelId="{60CA9BA7-3E9A-4A2D-B890-4D24024BEC1E}" type="parTrans" cxnId="{B012A59C-5AF7-47B9-BDD3-B4DE887EE914}">
      <dgm:prSet/>
      <dgm:spPr/>
      <dgm:t>
        <a:bodyPr/>
        <a:lstStyle/>
        <a:p>
          <a:endParaRPr lang="en-US"/>
        </a:p>
      </dgm:t>
    </dgm:pt>
    <dgm:pt modelId="{52B2E8B3-7BBD-437F-BB1E-27A721015DCC}" type="sibTrans" cxnId="{B012A59C-5AF7-47B9-BDD3-B4DE887EE914}">
      <dgm:prSet/>
      <dgm:spPr/>
      <dgm:t>
        <a:bodyPr/>
        <a:lstStyle/>
        <a:p>
          <a:endParaRPr lang="en-US"/>
        </a:p>
      </dgm:t>
    </dgm:pt>
    <dgm:pt modelId="{0F6A813D-FFFB-49A1-8927-E574B3C7215C}">
      <dgm:prSet/>
      <dgm:spPr/>
      <dgm:t>
        <a:bodyPr/>
        <a:lstStyle/>
        <a:p>
          <a:r>
            <a:rPr lang="en-GB"/>
            <a:t>How might this impact children?</a:t>
          </a:r>
          <a:endParaRPr lang="en-US"/>
        </a:p>
      </dgm:t>
    </dgm:pt>
    <dgm:pt modelId="{FC015B6E-CDE7-48DC-8E00-2A006D014079}" type="parTrans" cxnId="{97346527-A329-4C5B-8CFB-DE8B68AEC296}">
      <dgm:prSet/>
      <dgm:spPr/>
      <dgm:t>
        <a:bodyPr/>
        <a:lstStyle/>
        <a:p>
          <a:endParaRPr lang="en-US"/>
        </a:p>
      </dgm:t>
    </dgm:pt>
    <dgm:pt modelId="{E1FB108F-6B1C-42D2-8F73-4CC28940AB79}" type="sibTrans" cxnId="{97346527-A329-4C5B-8CFB-DE8B68AEC296}">
      <dgm:prSet/>
      <dgm:spPr/>
      <dgm:t>
        <a:bodyPr/>
        <a:lstStyle/>
        <a:p>
          <a:endParaRPr lang="en-US"/>
        </a:p>
      </dgm:t>
    </dgm:pt>
    <dgm:pt modelId="{E76F3F59-15F7-4382-B919-9C55A60F6F9E}">
      <dgm:prSet/>
      <dgm:spPr/>
      <dgm:t>
        <a:bodyPr/>
        <a:lstStyle/>
        <a:p>
          <a:r>
            <a:rPr lang="en-GB"/>
            <a:t>How might a traumatic childhood impact upon the adult?</a:t>
          </a:r>
          <a:endParaRPr lang="en-US"/>
        </a:p>
      </dgm:t>
    </dgm:pt>
    <dgm:pt modelId="{579C86AF-2E63-4443-B85C-023A78E059BB}" type="parTrans" cxnId="{0C6C4799-6E03-4C52-85D2-AB7CEC4D614C}">
      <dgm:prSet/>
      <dgm:spPr/>
      <dgm:t>
        <a:bodyPr/>
        <a:lstStyle/>
        <a:p>
          <a:endParaRPr lang="en-US"/>
        </a:p>
      </dgm:t>
    </dgm:pt>
    <dgm:pt modelId="{F4511D83-2FF5-4D69-B0CF-E2D9AE5C13D6}" type="sibTrans" cxnId="{0C6C4799-6E03-4C52-85D2-AB7CEC4D614C}">
      <dgm:prSet/>
      <dgm:spPr/>
      <dgm:t>
        <a:bodyPr/>
        <a:lstStyle/>
        <a:p>
          <a:endParaRPr lang="en-US"/>
        </a:p>
      </dgm:t>
    </dgm:pt>
    <dgm:pt modelId="{74C8F50A-DBDD-4214-A14D-80A39FBD43ED}">
      <dgm:prSet/>
      <dgm:spPr/>
      <dgm:t>
        <a:bodyPr/>
        <a:lstStyle/>
        <a:p>
          <a:r>
            <a:rPr lang="en-GB"/>
            <a:t>Either consider this on your own, or discuss these questions with your peers.</a:t>
          </a:r>
          <a:endParaRPr lang="en-US"/>
        </a:p>
      </dgm:t>
    </dgm:pt>
    <dgm:pt modelId="{6D5173D5-021D-477E-9A93-97BD3AC792F8}" type="parTrans" cxnId="{E0BFFF7D-E4B7-4790-803C-5147FEFE5552}">
      <dgm:prSet/>
      <dgm:spPr/>
      <dgm:t>
        <a:bodyPr/>
        <a:lstStyle/>
        <a:p>
          <a:endParaRPr lang="en-US"/>
        </a:p>
      </dgm:t>
    </dgm:pt>
    <dgm:pt modelId="{7AB48121-491E-403A-9F8A-C304EFB359FA}" type="sibTrans" cxnId="{E0BFFF7D-E4B7-4790-803C-5147FEFE5552}">
      <dgm:prSet/>
      <dgm:spPr/>
      <dgm:t>
        <a:bodyPr/>
        <a:lstStyle/>
        <a:p>
          <a:endParaRPr lang="en-US"/>
        </a:p>
      </dgm:t>
    </dgm:pt>
    <dgm:pt modelId="{62E45DC1-7F5F-427E-8555-2D1109E2F4D3}" type="pres">
      <dgm:prSet presAssocID="{96535568-8B04-442A-9401-62CAC0749E81}" presName="linear" presStyleCnt="0">
        <dgm:presLayoutVars>
          <dgm:animLvl val="lvl"/>
          <dgm:resizeHandles val="exact"/>
        </dgm:presLayoutVars>
      </dgm:prSet>
      <dgm:spPr/>
    </dgm:pt>
    <dgm:pt modelId="{255867DD-1B0A-4DA7-9D4D-D235F52ADDAC}" type="pres">
      <dgm:prSet presAssocID="{F5001DBA-E9F8-491E-B780-6851689F8F29}" presName="parentText" presStyleLbl="node1" presStyleIdx="0" presStyleCnt="5">
        <dgm:presLayoutVars>
          <dgm:chMax val="0"/>
          <dgm:bulletEnabled val="1"/>
        </dgm:presLayoutVars>
      </dgm:prSet>
      <dgm:spPr/>
    </dgm:pt>
    <dgm:pt modelId="{6C91F1A0-3B17-4614-998D-1EB039F7BAE6}" type="pres">
      <dgm:prSet presAssocID="{B4920F9C-F9EC-4D22-9FD8-E82CFBFE6ABC}" presName="spacer" presStyleCnt="0"/>
      <dgm:spPr/>
    </dgm:pt>
    <dgm:pt modelId="{1A66C883-43F3-461A-8D17-14C4AD32EEC1}" type="pres">
      <dgm:prSet presAssocID="{2C03233A-06F8-434D-9998-AFFFB8167252}" presName="parentText" presStyleLbl="node1" presStyleIdx="1" presStyleCnt="5">
        <dgm:presLayoutVars>
          <dgm:chMax val="0"/>
          <dgm:bulletEnabled val="1"/>
        </dgm:presLayoutVars>
      </dgm:prSet>
      <dgm:spPr/>
    </dgm:pt>
    <dgm:pt modelId="{C140472B-836A-4EA9-A159-3F5DA1C0BFE5}" type="pres">
      <dgm:prSet presAssocID="{52B2E8B3-7BBD-437F-BB1E-27A721015DCC}" presName="spacer" presStyleCnt="0"/>
      <dgm:spPr/>
    </dgm:pt>
    <dgm:pt modelId="{08B0F023-49C5-4D35-8E93-4FE2C1FB1322}" type="pres">
      <dgm:prSet presAssocID="{0F6A813D-FFFB-49A1-8927-E574B3C7215C}" presName="parentText" presStyleLbl="node1" presStyleIdx="2" presStyleCnt="5">
        <dgm:presLayoutVars>
          <dgm:chMax val="0"/>
          <dgm:bulletEnabled val="1"/>
        </dgm:presLayoutVars>
      </dgm:prSet>
      <dgm:spPr/>
    </dgm:pt>
    <dgm:pt modelId="{38FFBEAA-C73D-40F4-ADE5-7413BEFFC69C}" type="pres">
      <dgm:prSet presAssocID="{E1FB108F-6B1C-42D2-8F73-4CC28940AB79}" presName="spacer" presStyleCnt="0"/>
      <dgm:spPr/>
    </dgm:pt>
    <dgm:pt modelId="{7A1961BA-E0CB-4470-80B0-A35E1BD0654C}" type="pres">
      <dgm:prSet presAssocID="{E76F3F59-15F7-4382-B919-9C55A60F6F9E}" presName="parentText" presStyleLbl="node1" presStyleIdx="3" presStyleCnt="5">
        <dgm:presLayoutVars>
          <dgm:chMax val="0"/>
          <dgm:bulletEnabled val="1"/>
        </dgm:presLayoutVars>
      </dgm:prSet>
      <dgm:spPr/>
    </dgm:pt>
    <dgm:pt modelId="{DC7AD4BF-2258-4B06-B7F5-22077F13DA29}" type="pres">
      <dgm:prSet presAssocID="{F4511D83-2FF5-4D69-B0CF-E2D9AE5C13D6}" presName="spacer" presStyleCnt="0"/>
      <dgm:spPr/>
    </dgm:pt>
    <dgm:pt modelId="{769EB7DD-1B25-4C80-AB84-31AEB1CBCA6E}" type="pres">
      <dgm:prSet presAssocID="{74C8F50A-DBDD-4214-A14D-80A39FBD43ED}" presName="parentText" presStyleLbl="node1" presStyleIdx="4" presStyleCnt="5">
        <dgm:presLayoutVars>
          <dgm:chMax val="0"/>
          <dgm:bulletEnabled val="1"/>
        </dgm:presLayoutVars>
      </dgm:prSet>
      <dgm:spPr/>
    </dgm:pt>
  </dgm:ptLst>
  <dgm:cxnLst>
    <dgm:cxn modelId="{97346527-A329-4C5B-8CFB-DE8B68AEC296}" srcId="{96535568-8B04-442A-9401-62CAC0749E81}" destId="{0F6A813D-FFFB-49A1-8927-E574B3C7215C}" srcOrd="2" destOrd="0" parTransId="{FC015B6E-CDE7-48DC-8E00-2A006D014079}" sibTransId="{E1FB108F-6B1C-42D2-8F73-4CC28940AB79}"/>
    <dgm:cxn modelId="{6EE0606F-49F7-4BE4-93AA-14A31346F5A3}" type="presOf" srcId="{E76F3F59-15F7-4382-B919-9C55A60F6F9E}" destId="{7A1961BA-E0CB-4470-80B0-A35E1BD0654C}" srcOrd="0" destOrd="0" presId="urn:microsoft.com/office/officeart/2005/8/layout/vList2"/>
    <dgm:cxn modelId="{13AB9274-FA68-4FF4-B9DC-791A5F2A6D6A}" srcId="{96535568-8B04-442A-9401-62CAC0749E81}" destId="{F5001DBA-E9F8-491E-B780-6851689F8F29}" srcOrd="0" destOrd="0" parTransId="{7AD1C464-CAE1-4FE9-A280-F6358CC8112B}" sibTransId="{B4920F9C-F9EC-4D22-9FD8-E82CFBFE6ABC}"/>
    <dgm:cxn modelId="{E0BFFF7D-E4B7-4790-803C-5147FEFE5552}" srcId="{96535568-8B04-442A-9401-62CAC0749E81}" destId="{74C8F50A-DBDD-4214-A14D-80A39FBD43ED}" srcOrd="4" destOrd="0" parTransId="{6D5173D5-021D-477E-9A93-97BD3AC792F8}" sibTransId="{7AB48121-491E-403A-9F8A-C304EFB359FA}"/>
    <dgm:cxn modelId="{7D80B27F-4052-41D8-AC98-9A4FDB703CE5}" type="presOf" srcId="{2C03233A-06F8-434D-9998-AFFFB8167252}" destId="{1A66C883-43F3-461A-8D17-14C4AD32EEC1}" srcOrd="0" destOrd="0" presId="urn:microsoft.com/office/officeart/2005/8/layout/vList2"/>
    <dgm:cxn modelId="{F06A978B-9F5B-46B8-8908-3139029E37D7}" type="presOf" srcId="{74C8F50A-DBDD-4214-A14D-80A39FBD43ED}" destId="{769EB7DD-1B25-4C80-AB84-31AEB1CBCA6E}" srcOrd="0" destOrd="0" presId="urn:microsoft.com/office/officeart/2005/8/layout/vList2"/>
    <dgm:cxn modelId="{0C6C4799-6E03-4C52-85D2-AB7CEC4D614C}" srcId="{96535568-8B04-442A-9401-62CAC0749E81}" destId="{E76F3F59-15F7-4382-B919-9C55A60F6F9E}" srcOrd="3" destOrd="0" parTransId="{579C86AF-2E63-4443-B85C-023A78E059BB}" sibTransId="{F4511D83-2FF5-4D69-B0CF-E2D9AE5C13D6}"/>
    <dgm:cxn modelId="{B012A59C-5AF7-47B9-BDD3-B4DE887EE914}" srcId="{96535568-8B04-442A-9401-62CAC0749E81}" destId="{2C03233A-06F8-434D-9998-AFFFB8167252}" srcOrd="1" destOrd="0" parTransId="{60CA9BA7-3E9A-4A2D-B890-4D24024BEC1E}" sibTransId="{52B2E8B3-7BBD-437F-BB1E-27A721015DCC}"/>
    <dgm:cxn modelId="{65D943A8-943D-45E2-ACA2-5D3B4FE9A11D}" type="presOf" srcId="{96535568-8B04-442A-9401-62CAC0749E81}" destId="{62E45DC1-7F5F-427E-8555-2D1109E2F4D3}" srcOrd="0" destOrd="0" presId="urn:microsoft.com/office/officeart/2005/8/layout/vList2"/>
    <dgm:cxn modelId="{5B1854B6-B6C5-43DD-905D-EA63A3AE93E4}" type="presOf" srcId="{0F6A813D-FFFB-49A1-8927-E574B3C7215C}" destId="{08B0F023-49C5-4D35-8E93-4FE2C1FB1322}" srcOrd="0" destOrd="0" presId="urn:microsoft.com/office/officeart/2005/8/layout/vList2"/>
    <dgm:cxn modelId="{A434A4C0-1944-4040-953F-DBC3F0201113}" type="presOf" srcId="{F5001DBA-E9F8-491E-B780-6851689F8F29}" destId="{255867DD-1B0A-4DA7-9D4D-D235F52ADDAC}" srcOrd="0" destOrd="0" presId="urn:microsoft.com/office/officeart/2005/8/layout/vList2"/>
    <dgm:cxn modelId="{C45EFF38-D227-4A4F-A4F1-A88B9379BF51}" type="presParOf" srcId="{62E45DC1-7F5F-427E-8555-2D1109E2F4D3}" destId="{255867DD-1B0A-4DA7-9D4D-D235F52ADDAC}" srcOrd="0" destOrd="0" presId="urn:microsoft.com/office/officeart/2005/8/layout/vList2"/>
    <dgm:cxn modelId="{FE39B388-71B7-4519-98EF-BDF638AF2647}" type="presParOf" srcId="{62E45DC1-7F5F-427E-8555-2D1109E2F4D3}" destId="{6C91F1A0-3B17-4614-998D-1EB039F7BAE6}" srcOrd="1" destOrd="0" presId="urn:microsoft.com/office/officeart/2005/8/layout/vList2"/>
    <dgm:cxn modelId="{6AD96A15-ECC2-42F4-AE1A-DF1B5CC07E3D}" type="presParOf" srcId="{62E45DC1-7F5F-427E-8555-2D1109E2F4D3}" destId="{1A66C883-43F3-461A-8D17-14C4AD32EEC1}" srcOrd="2" destOrd="0" presId="urn:microsoft.com/office/officeart/2005/8/layout/vList2"/>
    <dgm:cxn modelId="{71B64064-7553-49BC-B0E2-5E98B6B51EE2}" type="presParOf" srcId="{62E45DC1-7F5F-427E-8555-2D1109E2F4D3}" destId="{C140472B-836A-4EA9-A159-3F5DA1C0BFE5}" srcOrd="3" destOrd="0" presId="urn:microsoft.com/office/officeart/2005/8/layout/vList2"/>
    <dgm:cxn modelId="{5CF25DF6-36DB-422E-8885-09E5E9C717CA}" type="presParOf" srcId="{62E45DC1-7F5F-427E-8555-2D1109E2F4D3}" destId="{08B0F023-49C5-4D35-8E93-4FE2C1FB1322}" srcOrd="4" destOrd="0" presId="urn:microsoft.com/office/officeart/2005/8/layout/vList2"/>
    <dgm:cxn modelId="{222AAE26-D449-4089-97CD-05BFED5484BE}" type="presParOf" srcId="{62E45DC1-7F5F-427E-8555-2D1109E2F4D3}" destId="{38FFBEAA-C73D-40F4-ADE5-7413BEFFC69C}" srcOrd="5" destOrd="0" presId="urn:microsoft.com/office/officeart/2005/8/layout/vList2"/>
    <dgm:cxn modelId="{559149E9-B816-4EEB-ACB6-C01B4BDD4968}" type="presParOf" srcId="{62E45DC1-7F5F-427E-8555-2D1109E2F4D3}" destId="{7A1961BA-E0CB-4470-80B0-A35E1BD0654C}" srcOrd="6" destOrd="0" presId="urn:microsoft.com/office/officeart/2005/8/layout/vList2"/>
    <dgm:cxn modelId="{F547DB3F-A6E5-414D-BAF2-189B27C7A212}" type="presParOf" srcId="{62E45DC1-7F5F-427E-8555-2D1109E2F4D3}" destId="{DC7AD4BF-2258-4B06-B7F5-22077F13DA29}" srcOrd="7" destOrd="0" presId="urn:microsoft.com/office/officeart/2005/8/layout/vList2"/>
    <dgm:cxn modelId="{FA26B4BF-230B-4CBA-BB34-E77190C2AD4E}" type="presParOf" srcId="{62E45DC1-7F5F-427E-8555-2D1109E2F4D3}" destId="{769EB7DD-1B25-4C80-AB84-31AEB1CBCA6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6ADF09-387D-4422-8471-99CEBD516B5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F04E66C-4849-47C2-AB8D-690E3C83E8B8}">
      <dgm:prSet/>
      <dgm:spPr/>
      <dgm:t>
        <a:bodyPr/>
        <a:lstStyle/>
        <a:p>
          <a:r>
            <a:rPr lang="en-GB"/>
            <a:t>Group Activity:</a:t>
          </a:r>
          <a:endParaRPr lang="en-US"/>
        </a:p>
      </dgm:t>
    </dgm:pt>
    <dgm:pt modelId="{D8BA7ED3-DBA3-4580-B64E-2011AE439513}" type="parTrans" cxnId="{B1354D42-7B07-4A46-BFA4-16A2AEFD2CC8}">
      <dgm:prSet/>
      <dgm:spPr/>
      <dgm:t>
        <a:bodyPr/>
        <a:lstStyle/>
        <a:p>
          <a:endParaRPr lang="en-US"/>
        </a:p>
      </dgm:t>
    </dgm:pt>
    <dgm:pt modelId="{3B5E3B19-25B1-428D-813B-789AE57942D7}" type="sibTrans" cxnId="{B1354D42-7B07-4A46-BFA4-16A2AEFD2CC8}">
      <dgm:prSet/>
      <dgm:spPr/>
      <dgm:t>
        <a:bodyPr/>
        <a:lstStyle/>
        <a:p>
          <a:endParaRPr lang="en-US"/>
        </a:p>
      </dgm:t>
    </dgm:pt>
    <dgm:pt modelId="{15D749A7-0B93-4836-88AE-855391F3B233}">
      <dgm:prSet/>
      <dgm:spPr/>
      <dgm:t>
        <a:bodyPr/>
        <a:lstStyle/>
        <a:p>
          <a:r>
            <a:rPr lang="en-GB"/>
            <a:t>The impact that a traumatic situation can have on a person is highly individual.</a:t>
          </a:r>
          <a:endParaRPr lang="en-US"/>
        </a:p>
      </dgm:t>
    </dgm:pt>
    <dgm:pt modelId="{383E11F2-64C3-44BF-A659-F9EBFB018B5C}" type="parTrans" cxnId="{5FEBAB00-0769-4FC2-8953-FA2B6566E112}">
      <dgm:prSet/>
      <dgm:spPr/>
      <dgm:t>
        <a:bodyPr/>
        <a:lstStyle/>
        <a:p>
          <a:endParaRPr lang="en-US"/>
        </a:p>
      </dgm:t>
    </dgm:pt>
    <dgm:pt modelId="{11AE8B6B-C414-4461-AD64-D2955715258E}" type="sibTrans" cxnId="{5FEBAB00-0769-4FC2-8953-FA2B6566E112}">
      <dgm:prSet/>
      <dgm:spPr/>
      <dgm:t>
        <a:bodyPr/>
        <a:lstStyle/>
        <a:p>
          <a:endParaRPr lang="en-US"/>
        </a:p>
      </dgm:t>
    </dgm:pt>
    <dgm:pt modelId="{0F516792-8E7A-46C4-8006-D81DE2A02977}">
      <dgm:prSet/>
      <dgm:spPr/>
      <dgm:t>
        <a:bodyPr/>
        <a:lstStyle/>
        <a:p>
          <a:r>
            <a:rPr lang="en-GB"/>
            <a:t>See if you can remember one of your first days at primary or secondary school or entering an unfamiliar situation as a child or young person. Think about the feelings that you had around that time. See if you can remember the memories and the emotions connected to that event. Write these down.</a:t>
          </a:r>
          <a:endParaRPr lang="en-US"/>
        </a:p>
      </dgm:t>
    </dgm:pt>
    <dgm:pt modelId="{206BE5B9-EB41-464E-8199-2748428B998A}" type="parTrans" cxnId="{D51AF110-A5E6-4A57-BDA1-9AEC5A16BB3B}">
      <dgm:prSet/>
      <dgm:spPr/>
      <dgm:t>
        <a:bodyPr/>
        <a:lstStyle/>
        <a:p>
          <a:endParaRPr lang="en-US"/>
        </a:p>
      </dgm:t>
    </dgm:pt>
    <dgm:pt modelId="{DE481E62-0B65-4CAF-906A-5DBDCC79FE5C}" type="sibTrans" cxnId="{D51AF110-A5E6-4A57-BDA1-9AEC5A16BB3B}">
      <dgm:prSet/>
      <dgm:spPr/>
      <dgm:t>
        <a:bodyPr/>
        <a:lstStyle/>
        <a:p>
          <a:endParaRPr lang="en-US"/>
        </a:p>
      </dgm:t>
    </dgm:pt>
    <dgm:pt modelId="{4394B43E-F264-4B5A-9681-50F68944D884}">
      <dgm:prSet/>
      <dgm:spPr/>
      <dgm:t>
        <a:bodyPr/>
        <a:lstStyle/>
        <a:p>
          <a:r>
            <a:rPr lang="en-GB"/>
            <a:t>In small groups share your experiences with others. Compare and contrast these events and see where you might have had similar emotions and experiences but also where they might have been different.</a:t>
          </a:r>
          <a:endParaRPr lang="en-US"/>
        </a:p>
      </dgm:t>
    </dgm:pt>
    <dgm:pt modelId="{6ED26E8C-2412-47F9-922C-59FC89AA5D65}" type="parTrans" cxnId="{FFB3027E-0051-4756-B1B3-DE2A957FF90B}">
      <dgm:prSet/>
      <dgm:spPr/>
      <dgm:t>
        <a:bodyPr/>
        <a:lstStyle/>
        <a:p>
          <a:endParaRPr lang="en-US"/>
        </a:p>
      </dgm:t>
    </dgm:pt>
    <dgm:pt modelId="{6FF92EA8-EF5E-4E87-9381-3BA60CD8D3AA}" type="sibTrans" cxnId="{FFB3027E-0051-4756-B1B3-DE2A957FF90B}">
      <dgm:prSet/>
      <dgm:spPr/>
      <dgm:t>
        <a:bodyPr/>
        <a:lstStyle/>
        <a:p>
          <a:endParaRPr lang="en-US"/>
        </a:p>
      </dgm:t>
    </dgm:pt>
    <dgm:pt modelId="{74D503A6-2A9B-49D0-820B-1574DA442C64}">
      <dgm:prSet/>
      <dgm:spPr/>
      <dgm:t>
        <a:bodyPr/>
        <a:lstStyle/>
        <a:p>
          <a:r>
            <a:rPr lang="en-GB"/>
            <a:t>Consider what support you had for those earliest days in a new school or a new situation. Who was there to support you?</a:t>
          </a:r>
          <a:endParaRPr lang="en-US"/>
        </a:p>
      </dgm:t>
    </dgm:pt>
    <dgm:pt modelId="{AA4EE80B-D080-47F8-BCA3-EED96069634F}" type="parTrans" cxnId="{8F0A15E7-21B5-48D4-BF01-A88190F39675}">
      <dgm:prSet/>
      <dgm:spPr/>
      <dgm:t>
        <a:bodyPr/>
        <a:lstStyle/>
        <a:p>
          <a:endParaRPr lang="en-US"/>
        </a:p>
      </dgm:t>
    </dgm:pt>
    <dgm:pt modelId="{D7490F7D-3FFD-416D-911F-45F9295AE58A}" type="sibTrans" cxnId="{8F0A15E7-21B5-48D4-BF01-A88190F39675}">
      <dgm:prSet/>
      <dgm:spPr/>
      <dgm:t>
        <a:bodyPr/>
        <a:lstStyle/>
        <a:p>
          <a:endParaRPr lang="en-US"/>
        </a:p>
      </dgm:t>
    </dgm:pt>
    <dgm:pt modelId="{D1A84E59-8D29-41E0-A65F-27D127290E1B}">
      <dgm:prSet/>
      <dgm:spPr/>
      <dgm:t>
        <a:bodyPr/>
        <a:lstStyle/>
        <a:p>
          <a:r>
            <a:rPr lang="en-GB"/>
            <a:t>These discussions will help to highlight the different emotional experiences that we have, even when a situation is similar. </a:t>
          </a:r>
          <a:endParaRPr lang="en-US"/>
        </a:p>
      </dgm:t>
    </dgm:pt>
    <dgm:pt modelId="{41197C95-C0A6-40D3-8758-68AC91CD6550}" type="parTrans" cxnId="{05BDFBEC-62A7-4176-BA0A-90E187D13BEC}">
      <dgm:prSet/>
      <dgm:spPr/>
      <dgm:t>
        <a:bodyPr/>
        <a:lstStyle/>
        <a:p>
          <a:endParaRPr lang="en-US"/>
        </a:p>
      </dgm:t>
    </dgm:pt>
    <dgm:pt modelId="{D4D0D6BA-0E7E-4293-932A-809406E40D4B}" type="sibTrans" cxnId="{05BDFBEC-62A7-4176-BA0A-90E187D13BEC}">
      <dgm:prSet/>
      <dgm:spPr/>
      <dgm:t>
        <a:bodyPr/>
        <a:lstStyle/>
        <a:p>
          <a:endParaRPr lang="en-US"/>
        </a:p>
      </dgm:t>
    </dgm:pt>
    <dgm:pt modelId="{11449B6C-420E-419F-8876-808744A9B4BF}" type="pres">
      <dgm:prSet presAssocID="{3D6ADF09-387D-4422-8471-99CEBD516B59}" presName="linear" presStyleCnt="0">
        <dgm:presLayoutVars>
          <dgm:animLvl val="lvl"/>
          <dgm:resizeHandles val="exact"/>
        </dgm:presLayoutVars>
      </dgm:prSet>
      <dgm:spPr/>
    </dgm:pt>
    <dgm:pt modelId="{09357115-8AC0-45FF-8CDA-BEBBB65467D5}" type="pres">
      <dgm:prSet presAssocID="{3F04E66C-4849-47C2-AB8D-690E3C83E8B8}" presName="parentText" presStyleLbl="node1" presStyleIdx="0" presStyleCnt="6">
        <dgm:presLayoutVars>
          <dgm:chMax val="0"/>
          <dgm:bulletEnabled val="1"/>
        </dgm:presLayoutVars>
      </dgm:prSet>
      <dgm:spPr/>
    </dgm:pt>
    <dgm:pt modelId="{E647E79A-A02F-4466-9569-7529A92744F8}" type="pres">
      <dgm:prSet presAssocID="{3B5E3B19-25B1-428D-813B-789AE57942D7}" presName="spacer" presStyleCnt="0"/>
      <dgm:spPr/>
    </dgm:pt>
    <dgm:pt modelId="{F8B253D4-F3BA-4CA5-863C-9A49DEA437D1}" type="pres">
      <dgm:prSet presAssocID="{15D749A7-0B93-4836-88AE-855391F3B233}" presName="parentText" presStyleLbl="node1" presStyleIdx="1" presStyleCnt="6">
        <dgm:presLayoutVars>
          <dgm:chMax val="0"/>
          <dgm:bulletEnabled val="1"/>
        </dgm:presLayoutVars>
      </dgm:prSet>
      <dgm:spPr/>
    </dgm:pt>
    <dgm:pt modelId="{941EF117-4DAB-48A2-8615-8FBE0381918F}" type="pres">
      <dgm:prSet presAssocID="{11AE8B6B-C414-4461-AD64-D2955715258E}" presName="spacer" presStyleCnt="0"/>
      <dgm:spPr/>
    </dgm:pt>
    <dgm:pt modelId="{CAB88A5A-05F1-4806-A7E2-4C32695B11BF}" type="pres">
      <dgm:prSet presAssocID="{0F516792-8E7A-46C4-8006-D81DE2A02977}" presName="parentText" presStyleLbl="node1" presStyleIdx="2" presStyleCnt="6">
        <dgm:presLayoutVars>
          <dgm:chMax val="0"/>
          <dgm:bulletEnabled val="1"/>
        </dgm:presLayoutVars>
      </dgm:prSet>
      <dgm:spPr/>
    </dgm:pt>
    <dgm:pt modelId="{6C9C4587-9D37-4AEE-8BB8-BEA4C2735883}" type="pres">
      <dgm:prSet presAssocID="{DE481E62-0B65-4CAF-906A-5DBDCC79FE5C}" presName="spacer" presStyleCnt="0"/>
      <dgm:spPr/>
    </dgm:pt>
    <dgm:pt modelId="{599F7EF4-C30A-4E39-915F-8B39ECDB48F5}" type="pres">
      <dgm:prSet presAssocID="{4394B43E-F264-4B5A-9681-50F68944D884}" presName="parentText" presStyleLbl="node1" presStyleIdx="3" presStyleCnt="6">
        <dgm:presLayoutVars>
          <dgm:chMax val="0"/>
          <dgm:bulletEnabled val="1"/>
        </dgm:presLayoutVars>
      </dgm:prSet>
      <dgm:spPr/>
    </dgm:pt>
    <dgm:pt modelId="{AF111D8C-2D88-4F7D-BD74-9B2BB109C287}" type="pres">
      <dgm:prSet presAssocID="{6FF92EA8-EF5E-4E87-9381-3BA60CD8D3AA}" presName="spacer" presStyleCnt="0"/>
      <dgm:spPr/>
    </dgm:pt>
    <dgm:pt modelId="{93DB51D1-E5E6-4AAC-93E7-BDD7BB8445F4}" type="pres">
      <dgm:prSet presAssocID="{74D503A6-2A9B-49D0-820B-1574DA442C64}" presName="parentText" presStyleLbl="node1" presStyleIdx="4" presStyleCnt="6">
        <dgm:presLayoutVars>
          <dgm:chMax val="0"/>
          <dgm:bulletEnabled val="1"/>
        </dgm:presLayoutVars>
      </dgm:prSet>
      <dgm:spPr/>
    </dgm:pt>
    <dgm:pt modelId="{741CA7FB-8850-4F8E-8D5A-672B793E2825}" type="pres">
      <dgm:prSet presAssocID="{D7490F7D-3FFD-416D-911F-45F9295AE58A}" presName="spacer" presStyleCnt="0"/>
      <dgm:spPr/>
    </dgm:pt>
    <dgm:pt modelId="{C192D5DC-4164-4949-A3BF-3581F5BC0659}" type="pres">
      <dgm:prSet presAssocID="{D1A84E59-8D29-41E0-A65F-27D127290E1B}" presName="parentText" presStyleLbl="node1" presStyleIdx="5" presStyleCnt="6">
        <dgm:presLayoutVars>
          <dgm:chMax val="0"/>
          <dgm:bulletEnabled val="1"/>
        </dgm:presLayoutVars>
      </dgm:prSet>
      <dgm:spPr/>
    </dgm:pt>
  </dgm:ptLst>
  <dgm:cxnLst>
    <dgm:cxn modelId="{5FEBAB00-0769-4FC2-8953-FA2B6566E112}" srcId="{3D6ADF09-387D-4422-8471-99CEBD516B59}" destId="{15D749A7-0B93-4836-88AE-855391F3B233}" srcOrd="1" destOrd="0" parTransId="{383E11F2-64C3-44BF-A659-F9EBFB018B5C}" sibTransId="{11AE8B6B-C414-4461-AD64-D2955715258E}"/>
    <dgm:cxn modelId="{776F8D07-891F-4FCB-BDDF-E6045F1AED1C}" type="presOf" srcId="{74D503A6-2A9B-49D0-820B-1574DA442C64}" destId="{93DB51D1-E5E6-4AAC-93E7-BDD7BB8445F4}" srcOrd="0" destOrd="0" presId="urn:microsoft.com/office/officeart/2005/8/layout/vList2"/>
    <dgm:cxn modelId="{D51AF110-A5E6-4A57-BDA1-9AEC5A16BB3B}" srcId="{3D6ADF09-387D-4422-8471-99CEBD516B59}" destId="{0F516792-8E7A-46C4-8006-D81DE2A02977}" srcOrd="2" destOrd="0" parTransId="{206BE5B9-EB41-464E-8199-2748428B998A}" sibTransId="{DE481E62-0B65-4CAF-906A-5DBDCC79FE5C}"/>
    <dgm:cxn modelId="{B8C6D826-93FC-45CD-8414-54021D09D82B}" type="presOf" srcId="{3F04E66C-4849-47C2-AB8D-690E3C83E8B8}" destId="{09357115-8AC0-45FF-8CDA-BEBBB65467D5}" srcOrd="0" destOrd="0" presId="urn:microsoft.com/office/officeart/2005/8/layout/vList2"/>
    <dgm:cxn modelId="{0B6A5C38-A6C8-4C46-908F-69119918A4DC}" type="presOf" srcId="{D1A84E59-8D29-41E0-A65F-27D127290E1B}" destId="{C192D5DC-4164-4949-A3BF-3581F5BC0659}" srcOrd="0" destOrd="0" presId="urn:microsoft.com/office/officeart/2005/8/layout/vList2"/>
    <dgm:cxn modelId="{B1354D42-7B07-4A46-BFA4-16A2AEFD2CC8}" srcId="{3D6ADF09-387D-4422-8471-99CEBD516B59}" destId="{3F04E66C-4849-47C2-AB8D-690E3C83E8B8}" srcOrd="0" destOrd="0" parTransId="{D8BA7ED3-DBA3-4580-B64E-2011AE439513}" sibTransId="{3B5E3B19-25B1-428D-813B-789AE57942D7}"/>
    <dgm:cxn modelId="{F858864C-7536-4198-977E-DE59584E5B4A}" type="presOf" srcId="{15D749A7-0B93-4836-88AE-855391F3B233}" destId="{F8B253D4-F3BA-4CA5-863C-9A49DEA437D1}" srcOrd="0" destOrd="0" presId="urn:microsoft.com/office/officeart/2005/8/layout/vList2"/>
    <dgm:cxn modelId="{74DF3551-A51D-4485-B1F1-B3ACF23F7D91}" type="presOf" srcId="{4394B43E-F264-4B5A-9681-50F68944D884}" destId="{599F7EF4-C30A-4E39-915F-8B39ECDB48F5}" srcOrd="0" destOrd="0" presId="urn:microsoft.com/office/officeart/2005/8/layout/vList2"/>
    <dgm:cxn modelId="{4D7A1C78-47C4-4094-A470-E332BD1D19AF}" type="presOf" srcId="{3D6ADF09-387D-4422-8471-99CEBD516B59}" destId="{11449B6C-420E-419F-8876-808744A9B4BF}" srcOrd="0" destOrd="0" presId="urn:microsoft.com/office/officeart/2005/8/layout/vList2"/>
    <dgm:cxn modelId="{FFB3027E-0051-4756-B1B3-DE2A957FF90B}" srcId="{3D6ADF09-387D-4422-8471-99CEBD516B59}" destId="{4394B43E-F264-4B5A-9681-50F68944D884}" srcOrd="3" destOrd="0" parTransId="{6ED26E8C-2412-47F9-922C-59FC89AA5D65}" sibTransId="{6FF92EA8-EF5E-4E87-9381-3BA60CD8D3AA}"/>
    <dgm:cxn modelId="{8F0A15E7-21B5-48D4-BF01-A88190F39675}" srcId="{3D6ADF09-387D-4422-8471-99CEBD516B59}" destId="{74D503A6-2A9B-49D0-820B-1574DA442C64}" srcOrd="4" destOrd="0" parTransId="{AA4EE80B-D080-47F8-BCA3-EED96069634F}" sibTransId="{D7490F7D-3FFD-416D-911F-45F9295AE58A}"/>
    <dgm:cxn modelId="{9453A0E8-AEF0-48EA-903E-61727AB8C6C3}" type="presOf" srcId="{0F516792-8E7A-46C4-8006-D81DE2A02977}" destId="{CAB88A5A-05F1-4806-A7E2-4C32695B11BF}" srcOrd="0" destOrd="0" presId="urn:microsoft.com/office/officeart/2005/8/layout/vList2"/>
    <dgm:cxn modelId="{05BDFBEC-62A7-4176-BA0A-90E187D13BEC}" srcId="{3D6ADF09-387D-4422-8471-99CEBD516B59}" destId="{D1A84E59-8D29-41E0-A65F-27D127290E1B}" srcOrd="5" destOrd="0" parTransId="{41197C95-C0A6-40D3-8758-68AC91CD6550}" sibTransId="{D4D0D6BA-0E7E-4293-932A-809406E40D4B}"/>
    <dgm:cxn modelId="{DF52B714-70D8-4436-AF96-95FCCA0BB7BE}" type="presParOf" srcId="{11449B6C-420E-419F-8876-808744A9B4BF}" destId="{09357115-8AC0-45FF-8CDA-BEBBB65467D5}" srcOrd="0" destOrd="0" presId="urn:microsoft.com/office/officeart/2005/8/layout/vList2"/>
    <dgm:cxn modelId="{4E2D5CFF-BC02-43BF-8F02-BCD9C134E123}" type="presParOf" srcId="{11449B6C-420E-419F-8876-808744A9B4BF}" destId="{E647E79A-A02F-4466-9569-7529A92744F8}" srcOrd="1" destOrd="0" presId="urn:microsoft.com/office/officeart/2005/8/layout/vList2"/>
    <dgm:cxn modelId="{EDE8DA23-EF8B-498A-AB39-9DF2C57A2CB2}" type="presParOf" srcId="{11449B6C-420E-419F-8876-808744A9B4BF}" destId="{F8B253D4-F3BA-4CA5-863C-9A49DEA437D1}" srcOrd="2" destOrd="0" presId="urn:microsoft.com/office/officeart/2005/8/layout/vList2"/>
    <dgm:cxn modelId="{EAB25D81-E82F-4334-BFCD-1DFC6CD9AF75}" type="presParOf" srcId="{11449B6C-420E-419F-8876-808744A9B4BF}" destId="{941EF117-4DAB-48A2-8615-8FBE0381918F}" srcOrd="3" destOrd="0" presId="urn:microsoft.com/office/officeart/2005/8/layout/vList2"/>
    <dgm:cxn modelId="{B74F6747-4075-4905-848C-0ED593316525}" type="presParOf" srcId="{11449B6C-420E-419F-8876-808744A9B4BF}" destId="{CAB88A5A-05F1-4806-A7E2-4C32695B11BF}" srcOrd="4" destOrd="0" presId="urn:microsoft.com/office/officeart/2005/8/layout/vList2"/>
    <dgm:cxn modelId="{8DF30D39-82D6-4097-AA3E-5FE6653EFE29}" type="presParOf" srcId="{11449B6C-420E-419F-8876-808744A9B4BF}" destId="{6C9C4587-9D37-4AEE-8BB8-BEA4C2735883}" srcOrd="5" destOrd="0" presId="urn:microsoft.com/office/officeart/2005/8/layout/vList2"/>
    <dgm:cxn modelId="{A95590D1-BD42-49F2-9F56-9575248980AA}" type="presParOf" srcId="{11449B6C-420E-419F-8876-808744A9B4BF}" destId="{599F7EF4-C30A-4E39-915F-8B39ECDB48F5}" srcOrd="6" destOrd="0" presId="urn:microsoft.com/office/officeart/2005/8/layout/vList2"/>
    <dgm:cxn modelId="{5ADAC336-9813-40ED-BD5B-9E3D1903252D}" type="presParOf" srcId="{11449B6C-420E-419F-8876-808744A9B4BF}" destId="{AF111D8C-2D88-4F7D-BD74-9B2BB109C287}" srcOrd="7" destOrd="0" presId="urn:microsoft.com/office/officeart/2005/8/layout/vList2"/>
    <dgm:cxn modelId="{7B533FFD-7FAC-49E3-B631-2B36C2D8BCD9}" type="presParOf" srcId="{11449B6C-420E-419F-8876-808744A9B4BF}" destId="{93DB51D1-E5E6-4AAC-93E7-BDD7BB8445F4}" srcOrd="8" destOrd="0" presId="urn:microsoft.com/office/officeart/2005/8/layout/vList2"/>
    <dgm:cxn modelId="{8E8D0F8B-AE13-415F-B9F1-CCD63A2895E1}" type="presParOf" srcId="{11449B6C-420E-419F-8876-808744A9B4BF}" destId="{741CA7FB-8850-4F8E-8D5A-672B793E2825}" srcOrd="9" destOrd="0" presId="urn:microsoft.com/office/officeart/2005/8/layout/vList2"/>
    <dgm:cxn modelId="{099CE818-2798-4D4E-AF1F-714C9E9E37AD}" type="presParOf" srcId="{11449B6C-420E-419F-8876-808744A9B4BF}" destId="{C192D5DC-4164-4949-A3BF-3581F5BC065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607A77-6D8C-4D6A-96AA-8849C32B295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CAA4D7B-17AC-4A14-9FF0-D8AD6CFAD684}">
      <dgm:prSet/>
      <dgm:spPr/>
      <dgm:t>
        <a:bodyPr/>
        <a:lstStyle/>
        <a:p>
          <a:r>
            <a:rPr lang="en-GB"/>
            <a:t>Who do you turn to when you are feeling stressed or worried?</a:t>
          </a:r>
          <a:endParaRPr lang="en-US"/>
        </a:p>
      </dgm:t>
    </dgm:pt>
    <dgm:pt modelId="{39D11F4E-B262-4C44-AD13-D968DF9A6B51}" type="parTrans" cxnId="{3D160265-528F-4433-B7AF-C50645902B0F}">
      <dgm:prSet/>
      <dgm:spPr/>
      <dgm:t>
        <a:bodyPr/>
        <a:lstStyle/>
        <a:p>
          <a:endParaRPr lang="en-US"/>
        </a:p>
      </dgm:t>
    </dgm:pt>
    <dgm:pt modelId="{D719F848-BD5F-41D0-85D1-D40174F07CC3}" type="sibTrans" cxnId="{3D160265-528F-4433-B7AF-C50645902B0F}">
      <dgm:prSet/>
      <dgm:spPr/>
      <dgm:t>
        <a:bodyPr/>
        <a:lstStyle/>
        <a:p>
          <a:endParaRPr lang="en-US"/>
        </a:p>
      </dgm:t>
    </dgm:pt>
    <dgm:pt modelId="{B1EB0F9D-32E7-4864-9A17-224ED0B2657F}">
      <dgm:prSet/>
      <dgm:spPr/>
      <dgm:t>
        <a:bodyPr/>
        <a:lstStyle/>
        <a:p>
          <a:r>
            <a:rPr lang="en-GB"/>
            <a:t>Do they help you when you are feeling anxious?</a:t>
          </a:r>
          <a:endParaRPr lang="en-US"/>
        </a:p>
      </dgm:t>
    </dgm:pt>
    <dgm:pt modelId="{7A16725D-7E87-4279-8B79-7CE8F49B3CFF}" type="parTrans" cxnId="{82F9BC58-7030-4945-91D1-313F48542DF7}">
      <dgm:prSet/>
      <dgm:spPr/>
      <dgm:t>
        <a:bodyPr/>
        <a:lstStyle/>
        <a:p>
          <a:endParaRPr lang="en-US"/>
        </a:p>
      </dgm:t>
    </dgm:pt>
    <dgm:pt modelId="{0BC80324-DA5A-4501-BB6F-61905B7959C3}" type="sibTrans" cxnId="{82F9BC58-7030-4945-91D1-313F48542DF7}">
      <dgm:prSet/>
      <dgm:spPr/>
      <dgm:t>
        <a:bodyPr/>
        <a:lstStyle/>
        <a:p>
          <a:endParaRPr lang="en-US"/>
        </a:p>
      </dgm:t>
    </dgm:pt>
    <dgm:pt modelId="{9979BB5C-81D5-491B-AD93-C6764C4AAE02}">
      <dgm:prSet/>
      <dgm:spPr/>
      <dgm:t>
        <a:bodyPr/>
        <a:lstStyle/>
        <a:p>
          <a:r>
            <a:rPr lang="en-GB"/>
            <a:t>After a stressful event, how do you feel? Are you able to relax, how long does it take you to unwind?</a:t>
          </a:r>
          <a:endParaRPr lang="en-US"/>
        </a:p>
      </dgm:t>
    </dgm:pt>
    <dgm:pt modelId="{72A0AF71-0E91-4E24-95C9-0A3813CFCD76}" type="parTrans" cxnId="{D21B8A73-FEB2-4977-B226-F8842AA4D26B}">
      <dgm:prSet/>
      <dgm:spPr/>
      <dgm:t>
        <a:bodyPr/>
        <a:lstStyle/>
        <a:p>
          <a:endParaRPr lang="en-US"/>
        </a:p>
      </dgm:t>
    </dgm:pt>
    <dgm:pt modelId="{3C08E9B1-4C9C-4516-932F-887618859D6F}" type="sibTrans" cxnId="{D21B8A73-FEB2-4977-B226-F8842AA4D26B}">
      <dgm:prSet/>
      <dgm:spPr/>
      <dgm:t>
        <a:bodyPr/>
        <a:lstStyle/>
        <a:p>
          <a:endParaRPr lang="en-US"/>
        </a:p>
      </dgm:t>
    </dgm:pt>
    <dgm:pt modelId="{43DA4E47-C75A-48F0-BDE0-87ADD7FBB97E}">
      <dgm:prSet/>
      <dgm:spPr/>
      <dgm:t>
        <a:bodyPr/>
        <a:lstStyle/>
        <a:p>
          <a:r>
            <a:rPr lang="en-GB"/>
            <a:t>Consider your own reactions to stress and then consider how this might be amplified for a young person who has experienced a stressful childhood.</a:t>
          </a:r>
          <a:endParaRPr lang="en-US"/>
        </a:p>
      </dgm:t>
    </dgm:pt>
    <dgm:pt modelId="{23B81659-F87E-4514-80A5-923B93EDA5C4}" type="parTrans" cxnId="{A529F361-02F1-4BF8-BC88-3D18A05713DE}">
      <dgm:prSet/>
      <dgm:spPr/>
      <dgm:t>
        <a:bodyPr/>
        <a:lstStyle/>
        <a:p>
          <a:endParaRPr lang="en-US"/>
        </a:p>
      </dgm:t>
    </dgm:pt>
    <dgm:pt modelId="{284B02D3-D18A-4762-A3D8-C609C1785C0C}" type="sibTrans" cxnId="{A529F361-02F1-4BF8-BC88-3D18A05713DE}">
      <dgm:prSet/>
      <dgm:spPr/>
      <dgm:t>
        <a:bodyPr/>
        <a:lstStyle/>
        <a:p>
          <a:endParaRPr lang="en-US"/>
        </a:p>
      </dgm:t>
    </dgm:pt>
    <dgm:pt modelId="{D77048B4-4217-4BFD-98AA-6823C359C559}" type="pres">
      <dgm:prSet presAssocID="{2A607A77-6D8C-4D6A-96AA-8849C32B295F}" presName="linear" presStyleCnt="0">
        <dgm:presLayoutVars>
          <dgm:animLvl val="lvl"/>
          <dgm:resizeHandles val="exact"/>
        </dgm:presLayoutVars>
      </dgm:prSet>
      <dgm:spPr/>
    </dgm:pt>
    <dgm:pt modelId="{2D02A8E2-1E6B-4DCC-B667-A7CE4DCB1F61}" type="pres">
      <dgm:prSet presAssocID="{ECAA4D7B-17AC-4A14-9FF0-D8AD6CFAD684}" presName="parentText" presStyleLbl="node1" presStyleIdx="0" presStyleCnt="4">
        <dgm:presLayoutVars>
          <dgm:chMax val="0"/>
          <dgm:bulletEnabled val="1"/>
        </dgm:presLayoutVars>
      </dgm:prSet>
      <dgm:spPr/>
    </dgm:pt>
    <dgm:pt modelId="{B635AFD6-E8F5-48AB-A6C0-403B544514E5}" type="pres">
      <dgm:prSet presAssocID="{D719F848-BD5F-41D0-85D1-D40174F07CC3}" presName="spacer" presStyleCnt="0"/>
      <dgm:spPr/>
    </dgm:pt>
    <dgm:pt modelId="{BCE690D3-5A89-4960-AC67-E3982CA5765C}" type="pres">
      <dgm:prSet presAssocID="{B1EB0F9D-32E7-4864-9A17-224ED0B2657F}" presName="parentText" presStyleLbl="node1" presStyleIdx="1" presStyleCnt="4">
        <dgm:presLayoutVars>
          <dgm:chMax val="0"/>
          <dgm:bulletEnabled val="1"/>
        </dgm:presLayoutVars>
      </dgm:prSet>
      <dgm:spPr/>
    </dgm:pt>
    <dgm:pt modelId="{F0019AB8-DE8B-42A7-8869-28C4B4B4F77E}" type="pres">
      <dgm:prSet presAssocID="{0BC80324-DA5A-4501-BB6F-61905B7959C3}" presName="spacer" presStyleCnt="0"/>
      <dgm:spPr/>
    </dgm:pt>
    <dgm:pt modelId="{0F200BE3-508E-445D-9BF7-B794C64D9241}" type="pres">
      <dgm:prSet presAssocID="{9979BB5C-81D5-491B-AD93-C6764C4AAE02}" presName="parentText" presStyleLbl="node1" presStyleIdx="2" presStyleCnt="4">
        <dgm:presLayoutVars>
          <dgm:chMax val="0"/>
          <dgm:bulletEnabled val="1"/>
        </dgm:presLayoutVars>
      </dgm:prSet>
      <dgm:spPr/>
    </dgm:pt>
    <dgm:pt modelId="{9B5A964A-C90D-45E9-953C-BA4510E3DF3C}" type="pres">
      <dgm:prSet presAssocID="{3C08E9B1-4C9C-4516-932F-887618859D6F}" presName="spacer" presStyleCnt="0"/>
      <dgm:spPr/>
    </dgm:pt>
    <dgm:pt modelId="{E4A8DCB2-30D3-4DC7-B122-B5B1803DF2E2}" type="pres">
      <dgm:prSet presAssocID="{43DA4E47-C75A-48F0-BDE0-87ADD7FBB97E}" presName="parentText" presStyleLbl="node1" presStyleIdx="3" presStyleCnt="4">
        <dgm:presLayoutVars>
          <dgm:chMax val="0"/>
          <dgm:bulletEnabled val="1"/>
        </dgm:presLayoutVars>
      </dgm:prSet>
      <dgm:spPr/>
    </dgm:pt>
  </dgm:ptLst>
  <dgm:cxnLst>
    <dgm:cxn modelId="{A529F361-02F1-4BF8-BC88-3D18A05713DE}" srcId="{2A607A77-6D8C-4D6A-96AA-8849C32B295F}" destId="{43DA4E47-C75A-48F0-BDE0-87ADD7FBB97E}" srcOrd="3" destOrd="0" parTransId="{23B81659-F87E-4514-80A5-923B93EDA5C4}" sibTransId="{284B02D3-D18A-4762-A3D8-C609C1785C0C}"/>
    <dgm:cxn modelId="{3D160265-528F-4433-B7AF-C50645902B0F}" srcId="{2A607A77-6D8C-4D6A-96AA-8849C32B295F}" destId="{ECAA4D7B-17AC-4A14-9FF0-D8AD6CFAD684}" srcOrd="0" destOrd="0" parTransId="{39D11F4E-B262-4C44-AD13-D968DF9A6B51}" sibTransId="{D719F848-BD5F-41D0-85D1-D40174F07CC3}"/>
    <dgm:cxn modelId="{D21B8A73-FEB2-4977-B226-F8842AA4D26B}" srcId="{2A607A77-6D8C-4D6A-96AA-8849C32B295F}" destId="{9979BB5C-81D5-491B-AD93-C6764C4AAE02}" srcOrd="2" destOrd="0" parTransId="{72A0AF71-0E91-4E24-95C9-0A3813CFCD76}" sibTransId="{3C08E9B1-4C9C-4516-932F-887618859D6F}"/>
    <dgm:cxn modelId="{82F9BC58-7030-4945-91D1-313F48542DF7}" srcId="{2A607A77-6D8C-4D6A-96AA-8849C32B295F}" destId="{B1EB0F9D-32E7-4864-9A17-224ED0B2657F}" srcOrd="1" destOrd="0" parTransId="{7A16725D-7E87-4279-8B79-7CE8F49B3CFF}" sibTransId="{0BC80324-DA5A-4501-BB6F-61905B7959C3}"/>
    <dgm:cxn modelId="{4EB76D95-76E4-476D-BC80-D4C4D416E1AE}" type="presOf" srcId="{9979BB5C-81D5-491B-AD93-C6764C4AAE02}" destId="{0F200BE3-508E-445D-9BF7-B794C64D9241}" srcOrd="0" destOrd="0" presId="urn:microsoft.com/office/officeart/2005/8/layout/vList2"/>
    <dgm:cxn modelId="{28277397-6C10-4AD7-A62B-6D3F7C1CC836}" type="presOf" srcId="{ECAA4D7B-17AC-4A14-9FF0-D8AD6CFAD684}" destId="{2D02A8E2-1E6B-4DCC-B667-A7CE4DCB1F61}" srcOrd="0" destOrd="0" presId="urn:microsoft.com/office/officeart/2005/8/layout/vList2"/>
    <dgm:cxn modelId="{0EAD60B6-B7BF-497E-A2A0-49F465461866}" type="presOf" srcId="{43DA4E47-C75A-48F0-BDE0-87ADD7FBB97E}" destId="{E4A8DCB2-30D3-4DC7-B122-B5B1803DF2E2}" srcOrd="0" destOrd="0" presId="urn:microsoft.com/office/officeart/2005/8/layout/vList2"/>
    <dgm:cxn modelId="{7455C6C4-316E-4AE5-B74A-E51402D09940}" type="presOf" srcId="{B1EB0F9D-32E7-4864-9A17-224ED0B2657F}" destId="{BCE690D3-5A89-4960-AC67-E3982CA5765C}" srcOrd="0" destOrd="0" presId="urn:microsoft.com/office/officeart/2005/8/layout/vList2"/>
    <dgm:cxn modelId="{7E3E99D8-EFEC-445F-9C8D-BA54E26CE900}" type="presOf" srcId="{2A607A77-6D8C-4D6A-96AA-8849C32B295F}" destId="{D77048B4-4217-4BFD-98AA-6823C359C559}" srcOrd="0" destOrd="0" presId="urn:microsoft.com/office/officeart/2005/8/layout/vList2"/>
    <dgm:cxn modelId="{CE0D433F-7E3D-4ED3-9FF5-43B9486113CB}" type="presParOf" srcId="{D77048B4-4217-4BFD-98AA-6823C359C559}" destId="{2D02A8E2-1E6B-4DCC-B667-A7CE4DCB1F61}" srcOrd="0" destOrd="0" presId="urn:microsoft.com/office/officeart/2005/8/layout/vList2"/>
    <dgm:cxn modelId="{A286F296-93D0-4493-8075-601B0CDFE7BC}" type="presParOf" srcId="{D77048B4-4217-4BFD-98AA-6823C359C559}" destId="{B635AFD6-E8F5-48AB-A6C0-403B544514E5}" srcOrd="1" destOrd="0" presId="urn:microsoft.com/office/officeart/2005/8/layout/vList2"/>
    <dgm:cxn modelId="{519706B1-F391-42E8-8B89-57A66F9EF8AD}" type="presParOf" srcId="{D77048B4-4217-4BFD-98AA-6823C359C559}" destId="{BCE690D3-5A89-4960-AC67-E3982CA5765C}" srcOrd="2" destOrd="0" presId="urn:microsoft.com/office/officeart/2005/8/layout/vList2"/>
    <dgm:cxn modelId="{6E48EF0F-263D-41EC-A147-0271EA52EE46}" type="presParOf" srcId="{D77048B4-4217-4BFD-98AA-6823C359C559}" destId="{F0019AB8-DE8B-42A7-8869-28C4B4B4F77E}" srcOrd="3" destOrd="0" presId="urn:microsoft.com/office/officeart/2005/8/layout/vList2"/>
    <dgm:cxn modelId="{10431FAA-B019-43EC-AD14-183C9C2CA58F}" type="presParOf" srcId="{D77048B4-4217-4BFD-98AA-6823C359C559}" destId="{0F200BE3-508E-445D-9BF7-B794C64D9241}" srcOrd="4" destOrd="0" presId="urn:microsoft.com/office/officeart/2005/8/layout/vList2"/>
    <dgm:cxn modelId="{CBB5360C-71DD-4407-97BA-857D57CB7783}" type="presParOf" srcId="{D77048B4-4217-4BFD-98AA-6823C359C559}" destId="{9B5A964A-C90D-45E9-953C-BA4510E3DF3C}" srcOrd="5" destOrd="0" presId="urn:microsoft.com/office/officeart/2005/8/layout/vList2"/>
    <dgm:cxn modelId="{08998D31-3DAB-4C3D-8CFA-106B98712A8B}" type="presParOf" srcId="{D77048B4-4217-4BFD-98AA-6823C359C559}" destId="{E4A8DCB2-30D3-4DC7-B122-B5B1803DF2E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9EB7AA-4C51-4811-9377-1104EF5F8C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CBE50F5-E848-45DE-9C7B-1D326242F0C4}">
      <dgm:prSet/>
      <dgm:spPr/>
      <dgm:t>
        <a:bodyPr/>
        <a:lstStyle/>
        <a:p>
          <a:r>
            <a:rPr lang="en-GB"/>
            <a:t>The previous slides highlighted some key neuro-biological information relating to trauma and toxic stress.</a:t>
          </a:r>
          <a:endParaRPr lang="en-US"/>
        </a:p>
      </dgm:t>
    </dgm:pt>
    <dgm:pt modelId="{E2626AFA-66D4-46E6-9C88-BD0055E28832}" type="parTrans" cxnId="{419850E2-BCE0-4F3C-85C4-178364466CE0}">
      <dgm:prSet/>
      <dgm:spPr/>
      <dgm:t>
        <a:bodyPr/>
        <a:lstStyle/>
        <a:p>
          <a:endParaRPr lang="en-US"/>
        </a:p>
      </dgm:t>
    </dgm:pt>
    <dgm:pt modelId="{DAF8E3F9-FD0A-4F96-B8A1-0E2C2A41B939}" type="sibTrans" cxnId="{419850E2-BCE0-4F3C-85C4-178364466CE0}">
      <dgm:prSet/>
      <dgm:spPr/>
      <dgm:t>
        <a:bodyPr/>
        <a:lstStyle/>
        <a:p>
          <a:endParaRPr lang="en-US"/>
        </a:p>
      </dgm:t>
    </dgm:pt>
    <dgm:pt modelId="{C5BD3D41-E85B-4918-B654-EA649AF1D596}">
      <dgm:prSet/>
      <dgm:spPr/>
      <dgm:t>
        <a:bodyPr/>
        <a:lstStyle/>
        <a:p>
          <a:r>
            <a:rPr lang="en-GB"/>
            <a:t>Just spend about five to ten minutes noting down the key points contained within the slides and the video. At this point it is a good idea to check your understanding. If you feel that you need further guidance on this material, the following website is a good place to start:</a:t>
          </a:r>
          <a:endParaRPr lang="en-US"/>
        </a:p>
      </dgm:t>
    </dgm:pt>
    <dgm:pt modelId="{5112FA79-5DD6-4915-8333-0EA81759E082}" type="parTrans" cxnId="{AADD8AF8-BFB0-4631-8059-36B6A34072D7}">
      <dgm:prSet/>
      <dgm:spPr/>
      <dgm:t>
        <a:bodyPr/>
        <a:lstStyle/>
        <a:p>
          <a:endParaRPr lang="en-US"/>
        </a:p>
      </dgm:t>
    </dgm:pt>
    <dgm:pt modelId="{622E70E0-0FBD-4CE3-9DC6-0E3562E16CF8}" type="sibTrans" cxnId="{AADD8AF8-BFB0-4631-8059-36B6A34072D7}">
      <dgm:prSet/>
      <dgm:spPr/>
      <dgm:t>
        <a:bodyPr/>
        <a:lstStyle/>
        <a:p>
          <a:endParaRPr lang="en-US"/>
        </a:p>
      </dgm:t>
    </dgm:pt>
    <dgm:pt modelId="{28A98E4D-8651-4D9C-AE2C-05AA6B0D3152}">
      <dgm:prSet/>
      <dgm:spPr/>
      <dgm:t>
        <a:bodyPr/>
        <a:lstStyle/>
        <a:p>
          <a:r>
            <a:rPr lang="en-GB"/>
            <a:t>Early Childhood Learning and Knowledge Center:</a:t>
          </a:r>
          <a:endParaRPr lang="en-US"/>
        </a:p>
      </dgm:t>
    </dgm:pt>
    <dgm:pt modelId="{2A2871F3-05D3-478D-B6EE-94C628F5527C}" type="parTrans" cxnId="{2A0DE892-109D-4AA7-B6D0-AA30FAFD9BA8}">
      <dgm:prSet/>
      <dgm:spPr/>
      <dgm:t>
        <a:bodyPr/>
        <a:lstStyle/>
        <a:p>
          <a:endParaRPr lang="en-US"/>
        </a:p>
      </dgm:t>
    </dgm:pt>
    <dgm:pt modelId="{F0B9571A-CB90-4C60-9563-7C324B7A0AAD}" type="sibTrans" cxnId="{2A0DE892-109D-4AA7-B6D0-AA30FAFD9BA8}">
      <dgm:prSet/>
      <dgm:spPr/>
      <dgm:t>
        <a:bodyPr/>
        <a:lstStyle/>
        <a:p>
          <a:endParaRPr lang="en-US"/>
        </a:p>
      </dgm:t>
    </dgm:pt>
    <dgm:pt modelId="{4987D985-F9E0-4965-A1BA-A53EA9367C37}">
      <dgm:prSet/>
      <dgm:spPr/>
      <dgm:t>
        <a:bodyPr/>
        <a:lstStyle/>
        <a:p>
          <a:r>
            <a:rPr lang="en-GB">
              <a:hlinkClick xmlns:r="http://schemas.openxmlformats.org/officeDocument/2006/relationships" r:id="rId1"/>
            </a:rPr>
            <a:t>https://eclkc.ohs.acf.hhs.gov/mental-health/article/trauma-adverse-childhood-experiences-aces-understanding-basics</a:t>
          </a:r>
          <a:endParaRPr lang="en-US"/>
        </a:p>
      </dgm:t>
    </dgm:pt>
    <dgm:pt modelId="{3FAF1546-C80D-474F-BB8A-2BA7926D602B}" type="parTrans" cxnId="{95D450F3-6E04-48F6-8DC1-BE60715B3005}">
      <dgm:prSet/>
      <dgm:spPr/>
      <dgm:t>
        <a:bodyPr/>
        <a:lstStyle/>
        <a:p>
          <a:endParaRPr lang="en-US"/>
        </a:p>
      </dgm:t>
    </dgm:pt>
    <dgm:pt modelId="{1A0AE98E-67AE-4690-A5F0-507F42939284}" type="sibTrans" cxnId="{95D450F3-6E04-48F6-8DC1-BE60715B3005}">
      <dgm:prSet/>
      <dgm:spPr/>
      <dgm:t>
        <a:bodyPr/>
        <a:lstStyle/>
        <a:p>
          <a:endParaRPr lang="en-US"/>
        </a:p>
      </dgm:t>
    </dgm:pt>
    <dgm:pt modelId="{C97D2A6D-46B4-4D9A-9177-961520C2E5FD}" type="pres">
      <dgm:prSet presAssocID="{E49EB7AA-4C51-4811-9377-1104EF5F8C27}" presName="linear" presStyleCnt="0">
        <dgm:presLayoutVars>
          <dgm:animLvl val="lvl"/>
          <dgm:resizeHandles val="exact"/>
        </dgm:presLayoutVars>
      </dgm:prSet>
      <dgm:spPr/>
    </dgm:pt>
    <dgm:pt modelId="{BE6A1BED-6B33-431A-8CEF-7ADD4CF1B303}" type="pres">
      <dgm:prSet presAssocID="{CCBE50F5-E848-45DE-9C7B-1D326242F0C4}" presName="parentText" presStyleLbl="node1" presStyleIdx="0" presStyleCnt="4">
        <dgm:presLayoutVars>
          <dgm:chMax val="0"/>
          <dgm:bulletEnabled val="1"/>
        </dgm:presLayoutVars>
      </dgm:prSet>
      <dgm:spPr/>
    </dgm:pt>
    <dgm:pt modelId="{15066B7A-E6A3-49BC-81A3-BB11F7C1E2CF}" type="pres">
      <dgm:prSet presAssocID="{DAF8E3F9-FD0A-4F96-B8A1-0E2C2A41B939}" presName="spacer" presStyleCnt="0"/>
      <dgm:spPr/>
    </dgm:pt>
    <dgm:pt modelId="{ACA71C6D-8821-42CF-9E53-F45724C4C71D}" type="pres">
      <dgm:prSet presAssocID="{C5BD3D41-E85B-4918-B654-EA649AF1D596}" presName="parentText" presStyleLbl="node1" presStyleIdx="1" presStyleCnt="4">
        <dgm:presLayoutVars>
          <dgm:chMax val="0"/>
          <dgm:bulletEnabled val="1"/>
        </dgm:presLayoutVars>
      </dgm:prSet>
      <dgm:spPr/>
    </dgm:pt>
    <dgm:pt modelId="{F7B4A28F-3ABF-43C2-B683-8F286F20C51E}" type="pres">
      <dgm:prSet presAssocID="{622E70E0-0FBD-4CE3-9DC6-0E3562E16CF8}" presName="spacer" presStyleCnt="0"/>
      <dgm:spPr/>
    </dgm:pt>
    <dgm:pt modelId="{DA3546B9-AFD2-4F80-90D2-BB8F39EC29BD}" type="pres">
      <dgm:prSet presAssocID="{28A98E4D-8651-4D9C-AE2C-05AA6B0D3152}" presName="parentText" presStyleLbl="node1" presStyleIdx="2" presStyleCnt="4">
        <dgm:presLayoutVars>
          <dgm:chMax val="0"/>
          <dgm:bulletEnabled val="1"/>
        </dgm:presLayoutVars>
      </dgm:prSet>
      <dgm:spPr/>
    </dgm:pt>
    <dgm:pt modelId="{D315D387-CBB8-4DDB-9658-E3AD705E86DD}" type="pres">
      <dgm:prSet presAssocID="{F0B9571A-CB90-4C60-9563-7C324B7A0AAD}" presName="spacer" presStyleCnt="0"/>
      <dgm:spPr/>
    </dgm:pt>
    <dgm:pt modelId="{B2446EB9-8048-4881-B807-7F75E3DE8FAA}" type="pres">
      <dgm:prSet presAssocID="{4987D985-F9E0-4965-A1BA-A53EA9367C37}" presName="parentText" presStyleLbl="node1" presStyleIdx="3" presStyleCnt="4">
        <dgm:presLayoutVars>
          <dgm:chMax val="0"/>
          <dgm:bulletEnabled val="1"/>
        </dgm:presLayoutVars>
      </dgm:prSet>
      <dgm:spPr/>
    </dgm:pt>
  </dgm:ptLst>
  <dgm:cxnLst>
    <dgm:cxn modelId="{AD14F051-46F5-4923-9031-527BC452ACA5}" type="presOf" srcId="{CCBE50F5-E848-45DE-9C7B-1D326242F0C4}" destId="{BE6A1BED-6B33-431A-8CEF-7ADD4CF1B303}" srcOrd="0" destOrd="0" presId="urn:microsoft.com/office/officeart/2005/8/layout/vList2"/>
    <dgm:cxn modelId="{BF44457F-0129-4984-95C5-83C618B139D5}" type="presOf" srcId="{C5BD3D41-E85B-4918-B654-EA649AF1D596}" destId="{ACA71C6D-8821-42CF-9E53-F45724C4C71D}" srcOrd="0" destOrd="0" presId="urn:microsoft.com/office/officeart/2005/8/layout/vList2"/>
    <dgm:cxn modelId="{2A0DE892-109D-4AA7-B6D0-AA30FAFD9BA8}" srcId="{E49EB7AA-4C51-4811-9377-1104EF5F8C27}" destId="{28A98E4D-8651-4D9C-AE2C-05AA6B0D3152}" srcOrd="2" destOrd="0" parTransId="{2A2871F3-05D3-478D-B6EE-94C628F5527C}" sibTransId="{F0B9571A-CB90-4C60-9563-7C324B7A0AAD}"/>
    <dgm:cxn modelId="{11EC0EA3-A19F-4683-B68F-44D61CBCD6BA}" type="presOf" srcId="{4987D985-F9E0-4965-A1BA-A53EA9367C37}" destId="{B2446EB9-8048-4881-B807-7F75E3DE8FAA}" srcOrd="0" destOrd="0" presId="urn:microsoft.com/office/officeart/2005/8/layout/vList2"/>
    <dgm:cxn modelId="{CEAEF9BB-CE1B-493E-829E-9260E9E6D181}" type="presOf" srcId="{E49EB7AA-4C51-4811-9377-1104EF5F8C27}" destId="{C97D2A6D-46B4-4D9A-9177-961520C2E5FD}" srcOrd="0" destOrd="0" presId="urn:microsoft.com/office/officeart/2005/8/layout/vList2"/>
    <dgm:cxn modelId="{7F0DCECE-CAF2-4E3C-A00E-80C4651243E8}" type="presOf" srcId="{28A98E4D-8651-4D9C-AE2C-05AA6B0D3152}" destId="{DA3546B9-AFD2-4F80-90D2-BB8F39EC29BD}" srcOrd="0" destOrd="0" presId="urn:microsoft.com/office/officeart/2005/8/layout/vList2"/>
    <dgm:cxn modelId="{419850E2-BCE0-4F3C-85C4-178364466CE0}" srcId="{E49EB7AA-4C51-4811-9377-1104EF5F8C27}" destId="{CCBE50F5-E848-45DE-9C7B-1D326242F0C4}" srcOrd="0" destOrd="0" parTransId="{E2626AFA-66D4-46E6-9C88-BD0055E28832}" sibTransId="{DAF8E3F9-FD0A-4F96-B8A1-0E2C2A41B939}"/>
    <dgm:cxn modelId="{95D450F3-6E04-48F6-8DC1-BE60715B3005}" srcId="{E49EB7AA-4C51-4811-9377-1104EF5F8C27}" destId="{4987D985-F9E0-4965-A1BA-A53EA9367C37}" srcOrd="3" destOrd="0" parTransId="{3FAF1546-C80D-474F-BB8A-2BA7926D602B}" sibTransId="{1A0AE98E-67AE-4690-A5F0-507F42939284}"/>
    <dgm:cxn modelId="{AADD8AF8-BFB0-4631-8059-36B6A34072D7}" srcId="{E49EB7AA-4C51-4811-9377-1104EF5F8C27}" destId="{C5BD3D41-E85B-4918-B654-EA649AF1D596}" srcOrd="1" destOrd="0" parTransId="{5112FA79-5DD6-4915-8333-0EA81759E082}" sibTransId="{622E70E0-0FBD-4CE3-9DC6-0E3562E16CF8}"/>
    <dgm:cxn modelId="{9C3B357A-9B8A-4419-AE3E-6D67F7191C14}" type="presParOf" srcId="{C97D2A6D-46B4-4D9A-9177-961520C2E5FD}" destId="{BE6A1BED-6B33-431A-8CEF-7ADD4CF1B303}" srcOrd="0" destOrd="0" presId="urn:microsoft.com/office/officeart/2005/8/layout/vList2"/>
    <dgm:cxn modelId="{A818B60D-7BE1-480E-AE8D-7A6D8DEEA093}" type="presParOf" srcId="{C97D2A6D-46B4-4D9A-9177-961520C2E5FD}" destId="{15066B7A-E6A3-49BC-81A3-BB11F7C1E2CF}" srcOrd="1" destOrd="0" presId="urn:microsoft.com/office/officeart/2005/8/layout/vList2"/>
    <dgm:cxn modelId="{E4CC5DC1-BC52-4659-96E0-5F97A8853EB4}" type="presParOf" srcId="{C97D2A6D-46B4-4D9A-9177-961520C2E5FD}" destId="{ACA71C6D-8821-42CF-9E53-F45724C4C71D}" srcOrd="2" destOrd="0" presId="urn:microsoft.com/office/officeart/2005/8/layout/vList2"/>
    <dgm:cxn modelId="{A7965F2B-BD3E-4C2E-86F1-7C0D0FEE49A8}" type="presParOf" srcId="{C97D2A6D-46B4-4D9A-9177-961520C2E5FD}" destId="{F7B4A28F-3ABF-43C2-B683-8F286F20C51E}" srcOrd="3" destOrd="0" presId="urn:microsoft.com/office/officeart/2005/8/layout/vList2"/>
    <dgm:cxn modelId="{DF43638D-7FB3-4F28-97E5-2A8651101BB7}" type="presParOf" srcId="{C97D2A6D-46B4-4D9A-9177-961520C2E5FD}" destId="{DA3546B9-AFD2-4F80-90D2-BB8F39EC29BD}" srcOrd="4" destOrd="0" presId="urn:microsoft.com/office/officeart/2005/8/layout/vList2"/>
    <dgm:cxn modelId="{EFB08CEC-C3F1-4F15-833C-5772A91606A1}" type="presParOf" srcId="{C97D2A6D-46B4-4D9A-9177-961520C2E5FD}" destId="{D315D387-CBB8-4DDB-9658-E3AD705E86DD}" srcOrd="5" destOrd="0" presId="urn:microsoft.com/office/officeart/2005/8/layout/vList2"/>
    <dgm:cxn modelId="{FCDEE915-CF46-458E-B242-05E53EF97440}" type="presParOf" srcId="{C97D2A6D-46B4-4D9A-9177-961520C2E5FD}" destId="{B2446EB9-8048-4881-B807-7F75E3DE8FA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F937FC-CF16-445D-BB47-AE9C2926206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4F5C6FD-12F0-4128-B4E7-B5431748B3F5}">
      <dgm:prSet/>
      <dgm:spPr/>
      <dgm:t>
        <a:bodyPr/>
        <a:lstStyle/>
        <a:p>
          <a:r>
            <a:rPr lang="en-GB"/>
            <a:t>Individual and/or Group Activity</a:t>
          </a:r>
          <a:endParaRPr lang="en-US"/>
        </a:p>
      </dgm:t>
    </dgm:pt>
    <dgm:pt modelId="{6A5F0A25-7842-4261-B752-B4E1F394A64B}" type="parTrans" cxnId="{FB4D6B6F-74BD-4687-9240-C26B15E63A34}">
      <dgm:prSet/>
      <dgm:spPr/>
      <dgm:t>
        <a:bodyPr/>
        <a:lstStyle/>
        <a:p>
          <a:endParaRPr lang="en-US"/>
        </a:p>
      </dgm:t>
    </dgm:pt>
    <dgm:pt modelId="{AB6FAB9B-BF54-42AC-A8E3-1F99044C6C54}" type="sibTrans" cxnId="{FB4D6B6F-74BD-4687-9240-C26B15E63A34}">
      <dgm:prSet/>
      <dgm:spPr/>
      <dgm:t>
        <a:bodyPr/>
        <a:lstStyle/>
        <a:p>
          <a:endParaRPr lang="en-US"/>
        </a:p>
      </dgm:t>
    </dgm:pt>
    <dgm:pt modelId="{4A624BF2-14D5-453C-A4A0-52D5B21635CB}">
      <dgm:prSet/>
      <dgm:spPr/>
      <dgm:t>
        <a:bodyPr/>
        <a:lstStyle/>
        <a:p>
          <a:r>
            <a:rPr lang="en-GB"/>
            <a:t>When we undertake Safeguarding Training, we are informed about the different types of abuse and how to recognise the signs and symptoms of a child or young person experiencing the abuse. Sometimes training courses will define the impact that the abuse will have on the individual.</a:t>
          </a:r>
          <a:endParaRPr lang="en-US"/>
        </a:p>
      </dgm:t>
    </dgm:pt>
    <dgm:pt modelId="{88A543C2-0A1A-4328-B216-3445C337624D}" type="parTrans" cxnId="{E950F5D3-8A03-4661-B4D9-62A61AE36AD4}">
      <dgm:prSet/>
      <dgm:spPr/>
      <dgm:t>
        <a:bodyPr/>
        <a:lstStyle/>
        <a:p>
          <a:endParaRPr lang="en-US"/>
        </a:p>
      </dgm:t>
    </dgm:pt>
    <dgm:pt modelId="{1D18A3E4-3C32-425C-ADED-7B043DBACA5A}" type="sibTrans" cxnId="{E950F5D3-8A03-4661-B4D9-62A61AE36AD4}">
      <dgm:prSet/>
      <dgm:spPr/>
      <dgm:t>
        <a:bodyPr/>
        <a:lstStyle/>
        <a:p>
          <a:endParaRPr lang="en-US"/>
        </a:p>
      </dgm:t>
    </dgm:pt>
    <dgm:pt modelId="{4D3F184C-A119-4E42-B5D7-9F7D2259BDBE}">
      <dgm:prSet/>
      <dgm:spPr/>
      <dgm:t>
        <a:bodyPr/>
        <a:lstStyle/>
        <a:p>
          <a:r>
            <a:rPr lang="en-GB"/>
            <a:t>Check your understanding relating specifically to neglect. Spend about five minutes writing down the key aspects of neglect. Then consider the impact that these areas will have on the biological development of the child.</a:t>
          </a:r>
          <a:endParaRPr lang="en-US"/>
        </a:p>
      </dgm:t>
    </dgm:pt>
    <dgm:pt modelId="{7FBFC580-5E17-4409-8701-F500FCF450FE}" type="parTrans" cxnId="{564BDAC9-5F87-4C7A-A11C-ADB08183E635}">
      <dgm:prSet/>
      <dgm:spPr/>
      <dgm:t>
        <a:bodyPr/>
        <a:lstStyle/>
        <a:p>
          <a:endParaRPr lang="en-US"/>
        </a:p>
      </dgm:t>
    </dgm:pt>
    <dgm:pt modelId="{0925D71A-FAAB-400C-8AF3-8458A9A430FB}" type="sibTrans" cxnId="{564BDAC9-5F87-4C7A-A11C-ADB08183E635}">
      <dgm:prSet/>
      <dgm:spPr/>
      <dgm:t>
        <a:bodyPr/>
        <a:lstStyle/>
        <a:p>
          <a:endParaRPr lang="en-US"/>
        </a:p>
      </dgm:t>
    </dgm:pt>
    <dgm:pt modelId="{DF61357C-96C2-4162-9007-F14924C803D2}">
      <dgm:prSet/>
      <dgm:spPr/>
      <dgm:t>
        <a:bodyPr/>
        <a:lstStyle/>
        <a:p>
          <a:r>
            <a:rPr lang="en-GB"/>
            <a:t>Share your thoughts in your group.</a:t>
          </a:r>
          <a:endParaRPr lang="en-US"/>
        </a:p>
      </dgm:t>
    </dgm:pt>
    <dgm:pt modelId="{4AB54DEA-F9AE-4889-83CD-1B1FB4081C6B}" type="parTrans" cxnId="{8BDD6134-1AA7-4C9E-A576-2734E52BD208}">
      <dgm:prSet/>
      <dgm:spPr/>
      <dgm:t>
        <a:bodyPr/>
        <a:lstStyle/>
        <a:p>
          <a:endParaRPr lang="en-US"/>
        </a:p>
      </dgm:t>
    </dgm:pt>
    <dgm:pt modelId="{E5B4F806-15AB-4B81-AA4D-9812D5843E6C}" type="sibTrans" cxnId="{8BDD6134-1AA7-4C9E-A576-2734E52BD208}">
      <dgm:prSet/>
      <dgm:spPr/>
      <dgm:t>
        <a:bodyPr/>
        <a:lstStyle/>
        <a:p>
          <a:endParaRPr lang="en-US"/>
        </a:p>
      </dgm:t>
    </dgm:pt>
    <dgm:pt modelId="{758D0495-B092-42D5-B09D-54544C388A18}">
      <dgm:prSet/>
      <dgm:spPr/>
      <dgm:t>
        <a:bodyPr/>
        <a:lstStyle/>
        <a:p>
          <a:r>
            <a:rPr lang="en-GB"/>
            <a:t>Following this, start to consider the emotional impact that abuse will have on the child or young person as they grow older. Consider how neglect might affect their confidence, self-esteem, relationships, social interaction and academic engagement and achievement.</a:t>
          </a:r>
          <a:endParaRPr lang="en-US"/>
        </a:p>
      </dgm:t>
    </dgm:pt>
    <dgm:pt modelId="{A8293087-7F53-4963-816F-A0653B069027}" type="parTrans" cxnId="{1D2FE612-45E1-4BA7-865F-A62F1D167693}">
      <dgm:prSet/>
      <dgm:spPr/>
      <dgm:t>
        <a:bodyPr/>
        <a:lstStyle/>
        <a:p>
          <a:endParaRPr lang="en-US"/>
        </a:p>
      </dgm:t>
    </dgm:pt>
    <dgm:pt modelId="{5DFADF96-AAF7-4C25-BB88-35CB5142D04D}" type="sibTrans" cxnId="{1D2FE612-45E1-4BA7-865F-A62F1D167693}">
      <dgm:prSet/>
      <dgm:spPr/>
      <dgm:t>
        <a:bodyPr/>
        <a:lstStyle/>
        <a:p>
          <a:endParaRPr lang="en-US"/>
        </a:p>
      </dgm:t>
    </dgm:pt>
    <dgm:pt modelId="{D644AD04-0F1F-44BC-9E26-9293BB4C5D36}">
      <dgm:prSet/>
      <dgm:spPr/>
      <dgm:t>
        <a:bodyPr/>
        <a:lstStyle/>
        <a:p>
          <a:r>
            <a:rPr lang="en-GB"/>
            <a:t>What might be the long-term effects of this?</a:t>
          </a:r>
          <a:endParaRPr lang="en-US"/>
        </a:p>
      </dgm:t>
    </dgm:pt>
    <dgm:pt modelId="{021686F1-692A-4A29-9569-F970C22BA605}" type="parTrans" cxnId="{75FCCC21-2800-4BC8-AD93-E2868BE32ADD}">
      <dgm:prSet/>
      <dgm:spPr/>
      <dgm:t>
        <a:bodyPr/>
        <a:lstStyle/>
        <a:p>
          <a:endParaRPr lang="en-US"/>
        </a:p>
      </dgm:t>
    </dgm:pt>
    <dgm:pt modelId="{AAD69ECD-4669-4449-BDA8-BD2A81DDBFE1}" type="sibTrans" cxnId="{75FCCC21-2800-4BC8-AD93-E2868BE32ADD}">
      <dgm:prSet/>
      <dgm:spPr/>
      <dgm:t>
        <a:bodyPr/>
        <a:lstStyle/>
        <a:p>
          <a:endParaRPr lang="en-US"/>
        </a:p>
      </dgm:t>
    </dgm:pt>
    <dgm:pt modelId="{A344358A-47E6-4363-8918-F0A0471FB49F}">
      <dgm:prSet/>
      <dgm:spPr/>
      <dgm:t>
        <a:bodyPr/>
        <a:lstStyle/>
        <a:p>
          <a:r>
            <a:rPr lang="en-GB"/>
            <a:t>Again, share your comments with your group.</a:t>
          </a:r>
          <a:endParaRPr lang="en-US"/>
        </a:p>
      </dgm:t>
    </dgm:pt>
    <dgm:pt modelId="{42F10792-595D-474C-A6C4-0039A20926F6}" type="parTrans" cxnId="{97715B10-ED61-46E3-BB25-7076E388ED5C}">
      <dgm:prSet/>
      <dgm:spPr/>
      <dgm:t>
        <a:bodyPr/>
        <a:lstStyle/>
        <a:p>
          <a:endParaRPr lang="en-US"/>
        </a:p>
      </dgm:t>
    </dgm:pt>
    <dgm:pt modelId="{9E172E10-AF12-42BC-9A93-72540348042B}" type="sibTrans" cxnId="{97715B10-ED61-46E3-BB25-7076E388ED5C}">
      <dgm:prSet/>
      <dgm:spPr/>
      <dgm:t>
        <a:bodyPr/>
        <a:lstStyle/>
        <a:p>
          <a:endParaRPr lang="en-US"/>
        </a:p>
      </dgm:t>
    </dgm:pt>
    <dgm:pt modelId="{56D80D3A-C068-4AA2-BA6D-1B0A637EDA7F}">
      <dgm:prSet/>
      <dgm:spPr/>
      <dgm:t>
        <a:bodyPr/>
        <a:lstStyle/>
        <a:p>
          <a:r>
            <a:rPr lang="en-GB"/>
            <a:t>What conclusions have been drawn?</a:t>
          </a:r>
          <a:endParaRPr lang="en-US"/>
        </a:p>
      </dgm:t>
    </dgm:pt>
    <dgm:pt modelId="{649DD4D7-4828-45BC-8739-F7210787040C}" type="parTrans" cxnId="{1EEE2443-7CF0-40C0-A45D-59C2EFA8A624}">
      <dgm:prSet/>
      <dgm:spPr/>
      <dgm:t>
        <a:bodyPr/>
        <a:lstStyle/>
        <a:p>
          <a:endParaRPr lang="en-US"/>
        </a:p>
      </dgm:t>
    </dgm:pt>
    <dgm:pt modelId="{7D72C18C-D302-4BD2-BC08-17AEA494E49A}" type="sibTrans" cxnId="{1EEE2443-7CF0-40C0-A45D-59C2EFA8A624}">
      <dgm:prSet/>
      <dgm:spPr/>
      <dgm:t>
        <a:bodyPr/>
        <a:lstStyle/>
        <a:p>
          <a:endParaRPr lang="en-US"/>
        </a:p>
      </dgm:t>
    </dgm:pt>
    <dgm:pt modelId="{445FC996-D118-48EB-9E36-F396894B03A5}" type="pres">
      <dgm:prSet presAssocID="{9CF937FC-CF16-445D-BB47-AE9C2926206C}" presName="linear" presStyleCnt="0">
        <dgm:presLayoutVars>
          <dgm:animLvl val="lvl"/>
          <dgm:resizeHandles val="exact"/>
        </dgm:presLayoutVars>
      </dgm:prSet>
      <dgm:spPr/>
    </dgm:pt>
    <dgm:pt modelId="{863B75FE-1380-46CD-A3AA-56B9578BFF58}" type="pres">
      <dgm:prSet presAssocID="{84F5C6FD-12F0-4128-B4E7-B5431748B3F5}" presName="parentText" presStyleLbl="node1" presStyleIdx="0" presStyleCnt="8">
        <dgm:presLayoutVars>
          <dgm:chMax val="0"/>
          <dgm:bulletEnabled val="1"/>
        </dgm:presLayoutVars>
      </dgm:prSet>
      <dgm:spPr/>
    </dgm:pt>
    <dgm:pt modelId="{162D21AD-28B1-417B-9546-9EE36138ED35}" type="pres">
      <dgm:prSet presAssocID="{AB6FAB9B-BF54-42AC-A8E3-1F99044C6C54}" presName="spacer" presStyleCnt="0"/>
      <dgm:spPr/>
    </dgm:pt>
    <dgm:pt modelId="{EE9B2C74-C65B-4B78-A717-C37585DC5513}" type="pres">
      <dgm:prSet presAssocID="{4A624BF2-14D5-453C-A4A0-52D5B21635CB}" presName="parentText" presStyleLbl="node1" presStyleIdx="1" presStyleCnt="8">
        <dgm:presLayoutVars>
          <dgm:chMax val="0"/>
          <dgm:bulletEnabled val="1"/>
        </dgm:presLayoutVars>
      </dgm:prSet>
      <dgm:spPr/>
    </dgm:pt>
    <dgm:pt modelId="{15B45E82-CA01-4A76-AAB1-3498547D97D2}" type="pres">
      <dgm:prSet presAssocID="{1D18A3E4-3C32-425C-ADED-7B043DBACA5A}" presName="spacer" presStyleCnt="0"/>
      <dgm:spPr/>
    </dgm:pt>
    <dgm:pt modelId="{C20D00E3-A53D-41CD-AFDE-AB5C9AF927B3}" type="pres">
      <dgm:prSet presAssocID="{4D3F184C-A119-4E42-B5D7-9F7D2259BDBE}" presName="parentText" presStyleLbl="node1" presStyleIdx="2" presStyleCnt="8">
        <dgm:presLayoutVars>
          <dgm:chMax val="0"/>
          <dgm:bulletEnabled val="1"/>
        </dgm:presLayoutVars>
      </dgm:prSet>
      <dgm:spPr/>
    </dgm:pt>
    <dgm:pt modelId="{49DB64B1-BE94-446F-9FDE-FD6974820B0C}" type="pres">
      <dgm:prSet presAssocID="{0925D71A-FAAB-400C-8AF3-8458A9A430FB}" presName="spacer" presStyleCnt="0"/>
      <dgm:spPr/>
    </dgm:pt>
    <dgm:pt modelId="{058EBB72-E8C1-4808-A28D-28108B1A2CF8}" type="pres">
      <dgm:prSet presAssocID="{DF61357C-96C2-4162-9007-F14924C803D2}" presName="parentText" presStyleLbl="node1" presStyleIdx="3" presStyleCnt="8">
        <dgm:presLayoutVars>
          <dgm:chMax val="0"/>
          <dgm:bulletEnabled val="1"/>
        </dgm:presLayoutVars>
      </dgm:prSet>
      <dgm:spPr/>
    </dgm:pt>
    <dgm:pt modelId="{F0668DBC-8020-4974-8EE5-BAC224E4B2C4}" type="pres">
      <dgm:prSet presAssocID="{E5B4F806-15AB-4B81-AA4D-9812D5843E6C}" presName="spacer" presStyleCnt="0"/>
      <dgm:spPr/>
    </dgm:pt>
    <dgm:pt modelId="{BA2D5FEC-E701-4237-AF0F-082DC72412D2}" type="pres">
      <dgm:prSet presAssocID="{758D0495-B092-42D5-B09D-54544C388A18}" presName="parentText" presStyleLbl="node1" presStyleIdx="4" presStyleCnt="8">
        <dgm:presLayoutVars>
          <dgm:chMax val="0"/>
          <dgm:bulletEnabled val="1"/>
        </dgm:presLayoutVars>
      </dgm:prSet>
      <dgm:spPr/>
    </dgm:pt>
    <dgm:pt modelId="{89B9C2BD-A3DC-42AF-B7AA-961F118216BB}" type="pres">
      <dgm:prSet presAssocID="{5DFADF96-AAF7-4C25-BB88-35CB5142D04D}" presName="spacer" presStyleCnt="0"/>
      <dgm:spPr/>
    </dgm:pt>
    <dgm:pt modelId="{13C500F1-66E1-40BF-AA4B-FD164E87E057}" type="pres">
      <dgm:prSet presAssocID="{D644AD04-0F1F-44BC-9E26-9293BB4C5D36}" presName="parentText" presStyleLbl="node1" presStyleIdx="5" presStyleCnt="8">
        <dgm:presLayoutVars>
          <dgm:chMax val="0"/>
          <dgm:bulletEnabled val="1"/>
        </dgm:presLayoutVars>
      </dgm:prSet>
      <dgm:spPr/>
    </dgm:pt>
    <dgm:pt modelId="{2C0EA339-0199-4B6A-A57A-9B3AB0E71334}" type="pres">
      <dgm:prSet presAssocID="{AAD69ECD-4669-4449-BDA8-BD2A81DDBFE1}" presName="spacer" presStyleCnt="0"/>
      <dgm:spPr/>
    </dgm:pt>
    <dgm:pt modelId="{FA36C480-F73D-4702-93BA-0A802E31767C}" type="pres">
      <dgm:prSet presAssocID="{A344358A-47E6-4363-8918-F0A0471FB49F}" presName="parentText" presStyleLbl="node1" presStyleIdx="6" presStyleCnt="8">
        <dgm:presLayoutVars>
          <dgm:chMax val="0"/>
          <dgm:bulletEnabled val="1"/>
        </dgm:presLayoutVars>
      </dgm:prSet>
      <dgm:spPr/>
    </dgm:pt>
    <dgm:pt modelId="{A8B1967D-BB10-47ED-AF35-3FF75742D118}" type="pres">
      <dgm:prSet presAssocID="{9E172E10-AF12-42BC-9A93-72540348042B}" presName="spacer" presStyleCnt="0"/>
      <dgm:spPr/>
    </dgm:pt>
    <dgm:pt modelId="{30F1C61D-376D-472E-94A9-6BAAE726781B}" type="pres">
      <dgm:prSet presAssocID="{56D80D3A-C068-4AA2-BA6D-1B0A637EDA7F}" presName="parentText" presStyleLbl="node1" presStyleIdx="7" presStyleCnt="8">
        <dgm:presLayoutVars>
          <dgm:chMax val="0"/>
          <dgm:bulletEnabled val="1"/>
        </dgm:presLayoutVars>
      </dgm:prSet>
      <dgm:spPr/>
    </dgm:pt>
  </dgm:ptLst>
  <dgm:cxnLst>
    <dgm:cxn modelId="{97715B10-ED61-46E3-BB25-7076E388ED5C}" srcId="{9CF937FC-CF16-445D-BB47-AE9C2926206C}" destId="{A344358A-47E6-4363-8918-F0A0471FB49F}" srcOrd="6" destOrd="0" parTransId="{42F10792-595D-474C-A6C4-0039A20926F6}" sibTransId="{9E172E10-AF12-42BC-9A93-72540348042B}"/>
    <dgm:cxn modelId="{1D2FE612-45E1-4BA7-865F-A62F1D167693}" srcId="{9CF937FC-CF16-445D-BB47-AE9C2926206C}" destId="{758D0495-B092-42D5-B09D-54544C388A18}" srcOrd="4" destOrd="0" parTransId="{A8293087-7F53-4963-816F-A0653B069027}" sibTransId="{5DFADF96-AAF7-4C25-BB88-35CB5142D04D}"/>
    <dgm:cxn modelId="{B4B3A51B-A970-42E7-94E3-8511DF3099F0}" type="presOf" srcId="{A344358A-47E6-4363-8918-F0A0471FB49F}" destId="{FA36C480-F73D-4702-93BA-0A802E31767C}" srcOrd="0" destOrd="0" presId="urn:microsoft.com/office/officeart/2005/8/layout/vList2"/>
    <dgm:cxn modelId="{75FCCC21-2800-4BC8-AD93-E2868BE32ADD}" srcId="{9CF937FC-CF16-445D-BB47-AE9C2926206C}" destId="{D644AD04-0F1F-44BC-9E26-9293BB4C5D36}" srcOrd="5" destOrd="0" parTransId="{021686F1-692A-4A29-9569-F970C22BA605}" sibTransId="{AAD69ECD-4669-4449-BDA8-BD2A81DDBFE1}"/>
    <dgm:cxn modelId="{B4F91231-B1FD-4E22-87B9-562365F85F88}" type="presOf" srcId="{56D80D3A-C068-4AA2-BA6D-1B0A637EDA7F}" destId="{30F1C61D-376D-472E-94A9-6BAAE726781B}" srcOrd="0" destOrd="0" presId="urn:microsoft.com/office/officeart/2005/8/layout/vList2"/>
    <dgm:cxn modelId="{8BDD6134-1AA7-4C9E-A576-2734E52BD208}" srcId="{9CF937FC-CF16-445D-BB47-AE9C2926206C}" destId="{DF61357C-96C2-4162-9007-F14924C803D2}" srcOrd="3" destOrd="0" parTransId="{4AB54DEA-F9AE-4889-83CD-1B1FB4081C6B}" sibTransId="{E5B4F806-15AB-4B81-AA4D-9812D5843E6C}"/>
    <dgm:cxn modelId="{930A0442-0E2A-4283-8E7B-343A2438BA80}" type="presOf" srcId="{9CF937FC-CF16-445D-BB47-AE9C2926206C}" destId="{445FC996-D118-48EB-9E36-F396894B03A5}" srcOrd="0" destOrd="0" presId="urn:microsoft.com/office/officeart/2005/8/layout/vList2"/>
    <dgm:cxn modelId="{1EEE2443-7CF0-40C0-A45D-59C2EFA8A624}" srcId="{9CF937FC-CF16-445D-BB47-AE9C2926206C}" destId="{56D80D3A-C068-4AA2-BA6D-1B0A637EDA7F}" srcOrd="7" destOrd="0" parTransId="{649DD4D7-4828-45BC-8739-F7210787040C}" sibTransId="{7D72C18C-D302-4BD2-BC08-17AEA494E49A}"/>
    <dgm:cxn modelId="{F3706C69-36FC-4E93-98CF-D29504A4B37F}" type="presOf" srcId="{4A624BF2-14D5-453C-A4A0-52D5B21635CB}" destId="{EE9B2C74-C65B-4B78-A717-C37585DC5513}" srcOrd="0" destOrd="0" presId="urn:microsoft.com/office/officeart/2005/8/layout/vList2"/>
    <dgm:cxn modelId="{FB4D6B6F-74BD-4687-9240-C26B15E63A34}" srcId="{9CF937FC-CF16-445D-BB47-AE9C2926206C}" destId="{84F5C6FD-12F0-4128-B4E7-B5431748B3F5}" srcOrd="0" destOrd="0" parTransId="{6A5F0A25-7842-4261-B752-B4E1F394A64B}" sibTransId="{AB6FAB9B-BF54-42AC-A8E3-1F99044C6C54}"/>
    <dgm:cxn modelId="{6DA2999B-B9DB-4921-933C-A1C3DDC14A0B}" type="presOf" srcId="{758D0495-B092-42D5-B09D-54544C388A18}" destId="{BA2D5FEC-E701-4237-AF0F-082DC72412D2}" srcOrd="0" destOrd="0" presId="urn:microsoft.com/office/officeart/2005/8/layout/vList2"/>
    <dgm:cxn modelId="{22BBDCAB-09EF-4EA7-9446-6FD5C2100010}" type="presOf" srcId="{DF61357C-96C2-4162-9007-F14924C803D2}" destId="{058EBB72-E8C1-4808-A28D-28108B1A2CF8}" srcOrd="0" destOrd="0" presId="urn:microsoft.com/office/officeart/2005/8/layout/vList2"/>
    <dgm:cxn modelId="{56C885C9-9100-4945-B590-4F03B7722DE2}" type="presOf" srcId="{84F5C6FD-12F0-4128-B4E7-B5431748B3F5}" destId="{863B75FE-1380-46CD-A3AA-56B9578BFF58}" srcOrd="0" destOrd="0" presId="urn:microsoft.com/office/officeart/2005/8/layout/vList2"/>
    <dgm:cxn modelId="{564BDAC9-5F87-4C7A-A11C-ADB08183E635}" srcId="{9CF937FC-CF16-445D-BB47-AE9C2926206C}" destId="{4D3F184C-A119-4E42-B5D7-9F7D2259BDBE}" srcOrd="2" destOrd="0" parTransId="{7FBFC580-5E17-4409-8701-F500FCF450FE}" sibTransId="{0925D71A-FAAB-400C-8AF3-8458A9A430FB}"/>
    <dgm:cxn modelId="{E950F5D3-8A03-4661-B4D9-62A61AE36AD4}" srcId="{9CF937FC-CF16-445D-BB47-AE9C2926206C}" destId="{4A624BF2-14D5-453C-A4A0-52D5B21635CB}" srcOrd="1" destOrd="0" parTransId="{88A543C2-0A1A-4328-B216-3445C337624D}" sibTransId="{1D18A3E4-3C32-425C-ADED-7B043DBACA5A}"/>
    <dgm:cxn modelId="{89999CED-E25D-4837-9848-CECA2759063E}" type="presOf" srcId="{D644AD04-0F1F-44BC-9E26-9293BB4C5D36}" destId="{13C500F1-66E1-40BF-AA4B-FD164E87E057}" srcOrd="0" destOrd="0" presId="urn:microsoft.com/office/officeart/2005/8/layout/vList2"/>
    <dgm:cxn modelId="{8396F3FC-4E98-4740-8C41-9974FC6EFE14}" type="presOf" srcId="{4D3F184C-A119-4E42-B5D7-9F7D2259BDBE}" destId="{C20D00E3-A53D-41CD-AFDE-AB5C9AF927B3}" srcOrd="0" destOrd="0" presId="urn:microsoft.com/office/officeart/2005/8/layout/vList2"/>
    <dgm:cxn modelId="{B20A11AF-206B-4065-BEEC-5F58A65E57F4}" type="presParOf" srcId="{445FC996-D118-48EB-9E36-F396894B03A5}" destId="{863B75FE-1380-46CD-A3AA-56B9578BFF58}" srcOrd="0" destOrd="0" presId="urn:microsoft.com/office/officeart/2005/8/layout/vList2"/>
    <dgm:cxn modelId="{4BC0D6A9-D5D4-49A3-B93F-9FFA4A2F4F7A}" type="presParOf" srcId="{445FC996-D118-48EB-9E36-F396894B03A5}" destId="{162D21AD-28B1-417B-9546-9EE36138ED35}" srcOrd="1" destOrd="0" presId="urn:microsoft.com/office/officeart/2005/8/layout/vList2"/>
    <dgm:cxn modelId="{4CFAACEF-4CB7-4E80-9BB4-C74501BE808A}" type="presParOf" srcId="{445FC996-D118-48EB-9E36-F396894B03A5}" destId="{EE9B2C74-C65B-4B78-A717-C37585DC5513}" srcOrd="2" destOrd="0" presId="urn:microsoft.com/office/officeart/2005/8/layout/vList2"/>
    <dgm:cxn modelId="{53181CDC-B252-4A32-A190-A367DF8B6A25}" type="presParOf" srcId="{445FC996-D118-48EB-9E36-F396894B03A5}" destId="{15B45E82-CA01-4A76-AAB1-3498547D97D2}" srcOrd="3" destOrd="0" presId="urn:microsoft.com/office/officeart/2005/8/layout/vList2"/>
    <dgm:cxn modelId="{4D1C9623-5F5B-48B4-A38F-710025C773D2}" type="presParOf" srcId="{445FC996-D118-48EB-9E36-F396894B03A5}" destId="{C20D00E3-A53D-41CD-AFDE-AB5C9AF927B3}" srcOrd="4" destOrd="0" presId="urn:microsoft.com/office/officeart/2005/8/layout/vList2"/>
    <dgm:cxn modelId="{8D03AF91-FC84-43BE-AB5D-CA21FE7268D3}" type="presParOf" srcId="{445FC996-D118-48EB-9E36-F396894B03A5}" destId="{49DB64B1-BE94-446F-9FDE-FD6974820B0C}" srcOrd="5" destOrd="0" presId="urn:microsoft.com/office/officeart/2005/8/layout/vList2"/>
    <dgm:cxn modelId="{E86FD154-4A99-4A95-9562-CFF0BA222A33}" type="presParOf" srcId="{445FC996-D118-48EB-9E36-F396894B03A5}" destId="{058EBB72-E8C1-4808-A28D-28108B1A2CF8}" srcOrd="6" destOrd="0" presId="urn:microsoft.com/office/officeart/2005/8/layout/vList2"/>
    <dgm:cxn modelId="{DBFCA33A-8CE9-490A-A280-5F5B091915C1}" type="presParOf" srcId="{445FC996-D118-48EB-9E36-F396894B03A5}" destId="{F0668DBC-8020-4974-8EE5-BAC224E4B2C4}" srcOrd="7" destOrd="0" presId="urn:microsoft.com/office/officeart/2005/8/layout/vList2"/>
    <dgm:cxn modelId="{5301D0E6-1988-4449-902F-A55D4C38F206}" type="presParOf" srcId="{445FC996-D118-48EB-9E36-F396894B03A5}" destId="{BA2D5FEC-E701-4237-AF0F-082DC72412D2}" srcOrd="8" destOrd="0" presId="urn:microsoft.com/office/officeart/2005/8/layout/vList2"/>
    <dgm:cxn modelId="{DF8EF0D5-85D7-4982-95AD-070CE8E73E45}" type="presParOf" srcId="{445FC996-D118-48EB-9E36-F396894B03A5}" destId="{89B9C2BD-A3DC-42AF-B7AA-961F118216BB}" srcOrd="9" destOrd="0" presId="urn:microsoft.com/office/officeart/2005/8/layout/vList2"/>
    <dgm:cxn modelId="{9F78C8F3-9EAF-4384-9A86-C85499BECA67}" type="presParOf" srcId="{445FC996-D118-48EB-9E36-F396894B03A5}" destId="{13C500F1-66E1-40BF-AA4B-FD164E87E057}" srcOrd="10" destOrd="0" presId="urn:microsoft.com/office/officeart/2005/8/layout/vList2"/>
    <dgm:cxn modelId="{8D4646F3-79A5-4BD3-964A-296934168321}" type="presParOf" srcId="{445FC996-D118-48EB-9E36-F396894B03A5}" destId="{2C0EA339-0199-4B6A-A57A-9B3AB0E71334}" srcOrd="11" destOrd="0" presId="urn:microsoft.com/office/officeart/2005/8/layout/vList2"/>
    <dgm:cxn modelId="{92E77A60-3F99-44F4-88B9-4F044C0C4D37}" type="presParOf" srcId="{445FC996-D118-48EB-9E36-F396894B03A5}" destId="{FA36C480-F73D-4702-93BA-0A802E31767C}" srcOrd="12" destOrd="0" presId="urn:microsoft.com/office/officeart/2005/8/layout/vList2"/>
    <dgm:cxn modelId="{D3A36C26-D27A-4713-B94A-02C13974C8A6}" type="presParOf" srcId="{445FC996-D118-48EB-9E36-F396894B03A5}" destId="{A8B1967D-BB10-47ED-AF35-3FF75742D118}" srcOrd="13" destOrd="0" presId="urn:microsoft.com/office/officeart/2005/8/layout/vList2"/>
    <dgm:cxn modelId="{D912A7B4-DE36-488A-8BF5-132AD126E23F}" type="presParOf" srcId="{445FC996-D118-48EB-9E36-F396894B03A5}" destId="{30F1C61D-376D-472E-94A9-6BAAE726781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867DD-1B0A-4DA7-9D4D-D235F52ADDAC}">
      <dsp:nvSpPr>
        <dsp:cNvPr id="0" name=""/>
        <dsp:cNvSpPr/>
      </dsp:nvSpPr>
      <dsp:spPr>
        <a:xfrm>
          <a:off x="0" y="151716"/>
          <a:ext cx="6367912" cy="1153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Spend a few minutes considering the following questions:</a:t>
          </a:r>
          <a:endParaRPr lang="en-US" sz="2900" kern="1200"/>
        </a:p>
      </dsp:txBody>
      <dsp:txXfrm>
        <a:off x="56315" y="208031"/>
        <a:ext cx="6255282" cy="1040990"/>
      </dsp:txXfrm>
    </dsp:sp>
    <dsp:sp modelId="{1A66C883-43F3-461A-8D17-14C4AD32EEC1}">
      <dsp:nvSpPr>
        <dsp:cNvPr id="0" name=""/>
        <dsp:cNvSpPr/>
      </dsp:nvSpPr>
      <dsp:spPr>
        <a:xfrm>
          <a:off x="0" y="1388856"/>
          <a:ext cx="6367912" cy="1153620"/>
        </a:xfrm>
        <a:prstGeom prst="round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What is trauma?</a:t>
          </a:r>
          <a:endParaRPr lang="en-US" sz="2900" kern="1200"/>
        </a:p>
      </dsp:txBody>
      <dsp:txXfrm>
        <a:off x="56315" y="1445171"/>
        <a:ext cx="6255282" cy="1040990"/>
      </dsp:txXfrm>
    </dsp:sp>
    <dsp:sp modelId="{08B0F023-49C5-4D35-8E93-4FE2C1FB1322}">
      <dsp:nvSpPr>
        <dsp:cNvPr id="0" name=""/>
        <dsp:cNvSpPr/>
      </dsp:nvSpPr>
      <dsp:spPr>
        <a:xfrm>
          <a:off x="0" y="2625996"/>
          <a:ext cx="6367912" cy="115362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How might this impact children?</a:t>
          </a:r>
          <a:endParaRPr lang="en-US" sz="2900" kern="1200"/>
        </a:p>
      </dsp:txBody>
      <dsp:txXfrm>
        <a:off x="56315" y="2682311"/>
        <a:ext cx="6255282" cy="1040990"/>
      </dsp:txXfrm>
    </dsp:sp>
    <dsp:sp modelId="{7A1961BA-E0CB-4470-80B0-A35E1BD0654C}">
      <dsp:nvSpPr>
        <dsp:cNvPr id="0" name=""/>
        <dsp:cNvSpPr/>
      </dsp:nvSpPr>
      <dsp:spPr>
        <a:xfrm>
          <a:off x="0" y="3863136"/>
          <a:ext cx="6367912" cy="1153620"/>
        </a:xfrm>
        <a:prstGeom prst="round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How might a traumatic childhood impact upon the adult?</a:t>
          </a:r>
          <a:endParaRPr lang="en-US" sz="2900" kern="1200"/>
        </a:p>
      </dsp:txBody>
      <dsp:txXfrm>
        <a:off x="56315" y="3919451"/>
        <a:ext cx="6255282" cy="1040990"/>
      </dsp:txXfrm>
    </dsp:sp>
    <dsp:sp modelId="{769EB7DD-1B25-4C80-AB84-31AEB1CBCA6E}">
      <dsp:nvSpPr>
        <dsp:cNvPr id="0" name=""/>
        <dsp:cNvSpPr/>
      </dsp:nvSpPr>
      <dsp:spPr>
        <a:xfrm>
          <a:off x="0" y="5100276"/>
          <a:ext cx="6367912" cy="115362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Either consider this on your own, or discuss these questions with your peers.</a:t>
          </a:r>
          <a:endParaRPr lang="en-US" sz="2900" kern="1200"/>
        </a:p>
      </dsp:txBody>
      <dsp:txXfrm>
        <a:off x="56315" y="5156591"/>
        <a:ext cx="6255282" cy="10409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57115-8AC0-45FF-8CDA-BEBBB65467D5}">
      <dsp:nvSpPr>
        <dsp:cNvPr id="0" name=""/>
        <dsp:cNvSpPr/>
      </dsp:nvSpPr>
      <dsp:spPr>
        <a:xfrm>
          <a:off x="0" y="142857"/>
          <a:ext cx="6367912" cy="9863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Group Activity:</a:t>
          </a:r>
          <a:endParaRPr lang="en-US" sz="1400" kern="1200"/>
        </a:p>
      </dsp:txBody>
      <dsp:txXfrm>
        <a:off x="48151" y="191008"/>
        <a:ext cx="6271610" cy="890081"/>
      </dsp:txXfrm>
    </dsp:sp>
    <dsp:sp modelId="{F8B253D4-F3BA-4CA5-863C-9A49DEA437D1}">
      <dsp:nvSpPr>
        <dsp:cNvPr id="0" name=""/>
        <dsp:cNvSpPr/>
      </dsp:nvSpPr>
      <dsp:spPr>
        <a:xfrm>
          <a:off x="0" y="1169560"/>
          <a:ext cx="6367912" cy="986383"/>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impact that a traumatic situation can have on a person is highly individual.</a:t>
          </a:r>
          <a:endParaRPr lang="en-US" sz="1400" kern="1200"/>
        </a:p>
      </dsp:txBody>
      <dsp:txXfrm>
        <a:off x="48151" y="1217711"/>
        <a:ext cx="6271610" cy="890081"/>
      </dsp:txXfrm>
    </dsp:sp>
    <dsp:sp modelId="{CAB88A5A-05F1-4806-A7E2-4C32695B11BF}">
      <dsp:nvSpPr>
        <dsp:cNvPr id="0" name=""/>
        <dsp:cNvSpPr/>
      </dsp:nvSpPr>
      <dsp:spPr>
        <a:xfrm>
          <a:off x="0" y="2196263"/>
          <a:ext cx="6367912" cy="986383"/>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See if you can remember one of your first days at primary or secondary school or entering an unfamiliar situation as a child or young person. Think about the feelings that you had around that time. See if you can remember the memories and the emotions connected to that event. Write these down.</a:t>
          </a:r>
          <a:endParaRPr lang="en-US" sz="1400" kern="1200"/>
        </a:p>
      </dsp:txBody>
      <dsp:txXfrm>
        <a:off x="48151" y="2244414"/>
        <a:ext cx="6271610" cy="890081"/>
      </dsp:txXfrm>
    </dsp:sp>
    <dsp:sp modelId="{599F7EF4-C30A-4E39-915F-8B39ECDB48F5}">
      <dsp:nvSpPr>
        <dsp:cNvPr id="0" name=""/>
        <dsp:cNvSpPr/>
      </dsp:nvSpPr>
      <dsp:spPr>
        <a:xfrm>
          <a:off x="0" y="3222966"/>
          <a:ext cx="6367912" cy="986383"/>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small groups share your experiences with others. Compare and contrast these events and see where you might have had similar emotions and experiences but also where they might have been different.</a:t>
          </a:r>
          <a:endParaRPr lang="en-US" sz="1400" kern="1200"/>
        </a:p>
      </dsp:txBody>
      <dsp:txXfrm>
        <a:off x="48151" y="3271117"/>
        <a:ext cx="6271610" cy="890081"/>
      </dsp:txXfrm>
    </dsp:sp>
    <dsp:sp modelId="{93DB51D1-E5E6-4AAC-93E7-BDD7BB8445F4}">
      <dsp:nvSpPr>
        <dsp:cNvPr id="0" name=""/>
        <dsp:cNvSpPr/>
      </dsp:nvSpPr>
      <dsp:spPr>
        <a:xfrm>
          <a:off x="0" y="4249669"/>
          <a:ext cx="6367912" cy="986383"/>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Consider what support you had for those earliest days in a new school or a new situation. Who was there to support you?</a:t>
          </a:r>
          <a:endParaRPr lang="en-US" sz="1400" kern="1200"/>
        </a:p>
      </dsp:txBody>
      <dsp:txXfrm>
        <a:off x="48151" y="4297820"/>
        <a:ext cx="6271610" cy="890081"/>
      </dsp:txXfrm>
    </dsp:sp>
    <dsp:sp modelId="{C192D5DC-4164-4949-A3BF-3581F5BC0659}">
      <dsp:nvSpPr>
        <dsp:cNvPr id="0" name=""/>
        <dsp:cNvSpPr/>
      </dsp:nvSpPr>
      <dsp:spPr>
        <a:xfrm>
          <a:off x="0" y="5276372"/>
          <a:ext cx="6367912" cy="98638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These discussions will help to highlight the different emotional experiences that we have, even when a situation is similar. </a:t>
          </a:r>
          <a:endParaRPr lang="en-US" sz="1400" kern="1200"/>
        </a:p>
      </dsp:txBody>
      <dsp:txXfrm>
        <a:off x="48151" y="5324523"/>
        <a:ext cx="6271610" cy="8900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02A8E2-1E6B-4DCC-B667-A7CE4DCB1F61}">
      <dsp:nvSpPr>
        <dsp:cNvPr id="0" name=""/>
        <dsp:cNvSpPr/>
      </dsp:nvSpPr>
      <dsp:spPr>
        <a:xfrm>
          <a:off x="0" y="195916"/>
          <a:ext cx="6263640" cy="123069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Who do you turn to when you are feeling stressed or worried?</a:t>
          </a:r>
          <a:endParaRPr lang="en-US" sz="2200" kern="1200"/>
        </a:p>
      </dsp:txBody>
      <dsp:txXfrm>
        <a:off x="60077" y="255993"/>
        <a:ext cx="6143486" cy="1110539"/>
      </dsp:txXfrm>
    </dsp:sp>
    <dsp:sp modelId="{BCE690D3-5A89-4960-AC67-E3982CA5765C}">
      <dsp:nvSpPr>
        <dsp:cNvPr id="0" name=""/>
        <dsp:cNvSpPr/>
      </dsp:nvSpPr>
      <dsp:spPr>
        <a:xfrm>
          <a:off x="0" y="1489970"/>
          <a:ext cx="6263640" cy="1230693"/>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they help you when you are feeling anxious?</a:t>
          </a:r>
          <a:endParaRPr lang="en-US" sz="2200" kern="1200"/>
        </a:p>
      </dsp:txBody>
      <dsp:txXfrm>
        <a:off x="60077" y="1550047"/>
        <a:ext cx="6143486" cy="1110539"/>
      </dsp:txXfrm>
    </dsp:sp>
    <dsp:sp modelId="{0F200BE3-508E-445D-9BF7-B794C64D9241}">
      <dsp:nvSpPr>
        <dsp:cNvPr id="0" name=""/>
        <dsp:cNvSpPr/>
      </dsp:nvSpPr>
      <dsp:spPr>
        <a:xfrm>
          <a:off x="0" y="2784023"/>
          <a:ext cx="6263640" cy="1230693"/>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After a stressful event, how do you feel? Are you able to relax, how long does it take you to unwind?</a:t>
          </a:r>
          <a:endParaRPr lang="en-US" sz="2200" kern="1200"/>
        </a:p>
      </dsp:txBody>
      <dsp:txXfrm>
        <a:off x="60077" y="2844100"/>
        <a:ext cx="6143486" cy="1110539"/>
      </dsp:txXfrm>
    </dsp:sp>
    <dsp:sp modelId="{E4A8DCB2-30D3-4DC7-B122-B5B1803DF2E2}">
      <dsp:nvSpPr>
        <dsp:cNvPr id="0" name=""/>
        <dsp:cNvSpPr/>
      </dsp:nvSpPr>
      <dsp:spPr>
        <a:xfrm>
          <a:off x="0" y="4078077"/>
          <a:ext cx="6263640" cy="1230693"/>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Consider your own reactions to stress and then consider how this might be amplified for a young person who has experienced a stressful childhood.</a:t>
          </a:r>
          <a:endParaRPr lang="en-US" sz="2200" kern="1200"/>
        </a:p>
      </dsp:txBody>
      <dsp:txXfrm>
        <a:off x="60077" y="4138154"/>
        <a:ext cx="6143486" cy="11105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A1BED-6B33-431A-8CEF-7ADD4CF1B303}">
      <dsp:nvSpPr>
        <dsp:cNvPr id="0" name=""/>
        <dsp:cNvSpPr/>
      </dsp:nvSpPr>
      <dsp:spPr>
        <a:xfrm>
          <a:off x="0" y="170728"/>
          <a:ext cx="6367912" cy="14793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previous slides highlighted some key neuro-biological information relating to trauma and toxic stress.</a:t>
          </a:r>
          <a:endParaRPr lang="en-US" sz="1700" kern="1200"/>
        </a:p>
      </dsp:txBody>
      <dsp:txXfrm>
        <a:off x="72214" y="242942"/>
        <a:ext cx="6223484" cy="1334890"/>
      </dsp:txXfrm>
    </dsp:sp>
    <dsp:sp modelId="{ACA71C6D-8821-42CF-9E53-F45724C4C71D}">
      <dsp:nvSpPr>
        <dsp:cNvPr id="0" name=""/>
        <dsp:cNvSpPr/>
      </dsp:nvSpPr>
      <dsp:spPr>
        <a:xfrm>
          <a:off x="0" y="1699007"/>
          <a:ext cx="6367912" cy="1479318"/>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Just spend about five to ten minutes noting down the key points contained within the slides and the video. At this point it is a good idea to check your understanding. If you feel that you need further guidance on this material, the following website is a good place to start:</a:t>
          </a:r>
          <a:endParaRPr lang="en-US" sz="1700" kern="1200"/>
        </a:p>
      </dsp:txBody>
      <dsp:txXfrm>
        <a:off x="72214" y="1771221"/>
        <a:ext cx="6223484" cy="1334890"/>
      </dsp:txXfrm>
    </dsp:sp>
    <dsp:sp modelId="{DA3546B9-AFD2-4F80-90D2-BB8F39EC29BD}">
      <dsp:nvSpPr>
        <dsp:cNvPr id="0" name=""/>
        <dsp:cNvSpPr/>
      </dsp:nvSpPr>
      <dsp:spPr>
        <a:xfrm>
          <a:off x="0" y="3227286"/>
          <a:ext cx="6367912" cy="1479318"/>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Early Childhood Learning and Knowledge Center:</a:t>
          </a:r>
          <a:endParaRPr lang="en-US" sz="1700" kern="1200"/>
        </a:p>
      </dsp:txBody>
      <dsp:txXfrm>
        <a:off x="72214" y="3299500"/>
        <a:ext cx="6223484" cy="1334890"/>
      </dsp:txXfrm>
    </dsp:sp>
    <dsp:sp modelId="{B2446EB9-8048-4881-B807-7F75E3DE8FAA}">
      <dsp:nvSpPr>
        <dsp:cNvPr id="0" name=""/>
        <dsp:cNvSpPr/>
      </dsp:nvSpPr>
      <dsp:spPr>
        <a:xfrm>
          <a:off x="0" y="4755565"/>
          <a:ext cx="6367912" cy="147931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hlinkClick xmlns:r="http://schemas.openxmlformats.org/officeDocument/2006/relationships" r:id="rId1"/>
            </a:rPr>
            <a:t>https://eclkc.ohs.acf.hhs.gov/mental-health/article/trauma-adverse-childhood-experiences-aces-understanding-basics</a:t>
          </a:r>
          <a:endParaRPr lang="en-US" sz="1700" kern="1200"/>
        </a:p>
      </dsp:txBody>
      <dsp:txXfrm>
        <a:off x="72214" y="4827779"/>
        <a:ext cx="6223484" cy="13348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B75FE-1380-46CD-A3AA-56B9578BFF58}">
      <dsp:nvSpPr>
        <dsp:cNvPr id="0" name=""/>
        <dsp:cNvSpPr/>
      </dsp:nvSpPr>
      <dsp:spPr>
        <a:xfrm>
          <a:off x="0" y="419511"/>
          <a:ext cx="6367912" cy="6655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Individual and/or Group Activity</a:t>
          </a:r>
          <a:endParaRPr lang="en-US" sz="1200" kern="1200"/>
        </a:p>
      </dsp:txBody>
      <dsp:txXfrm>
        <a:off x="32491" y="452002"/>
        <a:ext cx="6302930" cy="600601"/>
      </dsp:txXfrm>
    </dsp:sp>
    <dsp:sp modelId="{EE9B2C74-C65B-4B78-A717-C37585DC5513}">
      <dsp:nvSpPr>
        <dsp:cNvPr id="0" name=""/>
        <dsp:cNvSpPr/>
      </dsp:nvSpPr>
      <dsp:spPr>
        <a:xfrm>
          <a:off x="0" y="1119655"/>
          <a:ext cx="6367912" cy="665583"/>
        </a:xfrm>
        <a:prstGeom prst="round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When we undertake Safeguarding Training, we are informed about the different types of abuse and how to recognise the signs and symptoms of a child or young person experiencing the abuse. Sometimes training courses will define the impact that the abuse will have on the individual.</a:t>
          </a:r>
          <a:endParaRPr lang="en-US" sz="1200" kern="1200"/>
        </a:p>
      </dsp:txBody>
      <dsp:txXfrm>
        <a:off x="32491" y="1152146"/>
        <a:ext cx="6302930" cy="600601"/>
      </dsp:txXfrm>
    </dsp:sp>
    <dsp:sp modelId="{C20D00E3-A53D-41CD-AFDE-AB5C9AF927B3}">
      <dsp:nvSpPr>
        <dsp:cNvPr id="0" name=""/>
        <dsp:cNvSpPr/>
      </dsp:nvSpPr>
      <dsp:spPr>
        <a:xfrm>
          <a:off x="0" y="1819799"/>
          <a:ext cx="6367912" cy="665583"/>
        </a:xfrm>
        <a:prstGeom prst="round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Check your understanding relating specifically to neglect. Spend about five minutes writing down the key aspects of neglect. Then consider the impact that these areas will have on the biological development of the child.</a:t>
          </a:r>
          <a:endParaRPr lang="en-US" sz="1200" kern="1200"/>
        </a:p>
      </dsp:txBody>
      <dsp:txXfrm>
        <a:off x="32491" y="1852290"/>
        <a:ext cx="6302930" cy="600601"/>
      </dsp:txXfrm>
    </dsp:sp>
    <dsp:sp modelId="{058EBB72-E8C1-4808-A28D-28108B1A2CF8}">
      <dsp:nvSpPr>
        <dsp:cNvPr id="0" name=""/>
        <dsp:cNvSpPr/>
      </dsp:nvSpPr>
      <dsp:spPr>
        <a:xfrm>
          <a:off x="0" y="2519942"/>
          <a:ext cx="6367912" cy="665583"/>
        </a:xfrm>
        <a:prstGeom prst="round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Share your thoughts in your group.</a:t>
          </a:r>
          <a:endParaRPr lang="en-US" sz="1200" kern="1200"/>
        </a:p>
      </dsp:txBody>
      <dsp:txXfrm>
        <a:off x="32491" y="2552433"/>
        <a:ext cx="6302930" cy="600601"/>
      </dsp:txXfrm>
    </dsp:sp>
    <dsp:sp modelId="{BA2D5FEC-E701-4237-AF0F-082DC72412D2}">
      <dsp:nvSpPr>
        <dsp:cNvPr id="0" name=""/>
        <dsp:cNvSpPr/>
      </dsp:nvSpPr>
      <dsp:spPr>
        <a:xfrm>
          <a:off x="0" y="3220086"/>
          <a:ext cx="6367912" cy="665583"/>
        </a:xfrm>
        <a:prstGeom prst="round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Following this, start to consider the emotional impact that abuse will have on the child or young person as they grow older. Consider how neglect might affect their confidence, self-esteem, relationships, social interaction and academic engagement and achievement.</a:t>
          </a:r>
          <a:endParaRPr lang="en-US" sz="1200" kern="1200"/>
        </a:p>
      </dsp:txBody>
      <dsp:txXfrm>
        <a:off x="32491" y="3252577"/>
        <a:ext cx="6302930" cy="600601"/>
      </dsp:txXfrm>
    </dsp:sp>
    <dsp:sp modelId="{13C500F1-66E1-40BF-AA4B-FD164E87E057}">
      <dsp:nvSpPr>
        <dsp:cNvPr id="0" name=""/>
        <dsp:cNvSpPr/>
      </dsp:nvSpPr>
      <dsp:spPr>
        <a:xfrm>
          <a:off x="0" y="3920230"/>
          <a:ext cx="6367912" cy="665583"/>
        </a:xfrm>
        <a:prstGeom prst="round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What might be the long-term effects of this?</a:t>
          </a:r>
          <a:endParaRPr lang="en-US" sz="1200" kern="1200"/>
        </a:p>
      </dsp:txBody>
      <dsp:txXfrm>
        <a:off x="32491" y="3952721"/>
        <a:ext cx="6302930" cy="600601"/>
      </dsp:txXfrm>
    </dsp:sp>
    <dsp:sp modelId="{FA36C480-F73D-4702-93BA-0A802E31767C}">
      <dsp:nvSpPr>
        <dsp:cNvPr id="0" name=""/>
        <dsp:cNvSpPr/>
      </dsp:nvSpPr>
      <dsp:spPr>
        <a:xfrm>
          <a:off x="0" y="4620373"/>
          <a:ext cx="6367912" cy="665583"/>
        </a:xfrm>
        <a:prstGeom prst="round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Again, share your comments with your group.</a:t>
          </a:r>
          <a:endParaRPr lang="en-US" sz="1200" kern="1200"/>
        </a:p>
      </dsp:txBody>
      <dsp:txXfrm>
        <a:off x="32491" y="4652864"/>
        <a:ext cx="6302930" cy="600601"/>
      </dsp:txXfrm>
    </dsp:sp>
    <dsp:sp modelId="{30F1C61D-376D-472E-94A9-6BAAE726781B}">
      <dsp:nvSpPr>
        <dsp:cNvPr id="0" name=""/>
        <dsp:cNvSpPr/>
      </dsp:nvSpPr>
      <dsp:spPr>
        <a:xfrm>
          <a:off x="0" y="5320517"/>
          <a:ext cx="6367912" cy="66558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What conclusions have been drawn?</a:t>
          </a:r>
          <a:endParaRPr lang="en-US" sz="1200" kern="1200"/>
        </a:p>
      </dsp:txBody>
      <dsp:txXfrm>
        <a:off x="32491" y="5353008"/>
        <a:ext cx="6302930" cy="6006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E4DD4-1C93-484C-B26B-06CCDAFD5CD5}" type="datetimeFigureOut">
              <a:rPr lang="en-GB"/>
              <a:t>28/02/2022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A5A3C8-3D08-42CE-B83D-AD45B21CE5BD}" type="slidenum">
              <a:rPr lang="en-GB"/>
              <a:t>‹#›</a:t>
            </a:fld>
            <a:endParaRPr lang="en-GB"/>
          </a:p>
        </p:txBody>
      </p:sp>
    </p:spTree>
    <p:extLst>
      <p:ext uri="{BB962C8B-B14F-4D97-AF65-F5344CB8AC3E}">
        <p14:creationId xmlns:p14="http://schemas.microsoft.com/office/powerpoint/2010/main" val="1937873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Experiencing racism and community violence can also have a significant impact on the child and cause ‘toxic stress’ and exposure to these experiences can lead to long-lasting stresses into adulthood.</a:t>
            </a:r>
            <a:endParaRPr lang="en-US" dirty="0"/>
          </a:p>
          <a:p>
            <a:pPr marL="285750" indent="-285750">
              <a:lnSpc>
                <a:spcPct val="90000"/>
              </a:lnSpc>
              <a:spcBef>
                <a:spcPts val="1000"/>
              </a:spcBef>
              <a:buFont typeface="Arial"/>
              <a:buChar char="•"/>
            </a:pPr>
            <a:r>
              <a:rPr lang="en-GB" dirty="0"/>
              <a:t>Support for those who have experienced ACEs can include therapeutic work, physical exercise, spending time in nature and seeking support from others. Identifying support for children at an early age can reduce many of the long-term detrimental effects. Additionally, developing strong relationships (such as a key worker system) with children at risk of ACEs can help to support the child and avoid the long-term impact of toxic stress. </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3</a:t>
            </a:fld>
            <a:endParaRPr lang="en-GB"/>
          </a:p>
        </p:txBody>
      </p:sp>
    </p:spTree>
    <p:extLst>
      <p:ext uri="{BB962C8B-B14F-4D97-AF65-F5344CB8AC3E}">
        <p14:creationId xmlns:p14="http://schemas.microsoft.com/office/powerpoint/2010/main" val="1625017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the Council also expanded the categories to include such experiences as racism, community violence and poverty. These additional categories were added because the body does not distinguish between stress inside the home and outside in the community. It just recognises that stress is happening, and it responds to it by going into a state of high vigilance.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4</a:t>
            </a:fld>
            <a:endParaRPr lang="en-GB"/>
          </a:p>
        </p:txBody>
      </p:sp>
    </p:spTree>
    <p:extLst>
      <p:ext uri="{BB962C8B-B14F-4D97-AF65-F5344CB8AC3E}">
        <p14:creationId xmlns:p14="http://schemas.microsoft.com/office/powerpoint/2010/main" val="2959110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Proximity to the trauma: If an individual has been directly involved in the trauma, or has witnessed it, they are more likely to develop mental health problems at a later point. </a:t>
            </a:r>
            <a:endParaRPr lang="en-US" dirty="0"/>
          </a:p>
        </p:txBody>
      </p:sp>
      <p:sp>
        <p:nvSpPr>
          <p:cNvPr id="4" name="Slide Number Placeholder 3"/>
          <p:cNvSpPr>
            <a:spLocks noGrp="1"/>
          </p:cNvSpPr>
          <p:nvPr>
            <p:ph type="sldNum" sz="quarter" idx="5"/>
          </p:nvPr>
        </p:nvSpPr>
        <p:spPr/>
        <p:txBody>
          <a:bodyPr/>
          <a:lstStyle/>
          <a:p>
            <a:fld id="{FAA5A3C8-3D08-42CE-B83D-AD45B21CE5BD}" type="slidenum">
              <a:rPr lang="en-GB"/>
              <a:t>8</a:t>
            </a:fld>
            <a:endParaRPr lang="en-GB"/>
          </a:p>
        </p:txBody>
      </p:sp>
    </p:spTree>
    <p:extLst>
      <p:ext uri="{BB962C8B-B14F-4D97-AF65-F5344CB8AC3E}">
        <p14:creationId xmlns:p14="http://schemas.microsoft.com/office/powerpoint/2010/main" val="812686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are threatened our bodies prepare us to respond to the threat. Our heart rate will increase, as will our blood pressure and stress hormones, such as cortisol. If the child is experiencing a safe and supportive relationship (such as with parents, carers and teachers) the physiological effects of the threats will be buffered and brought back to a baseline. This will allow the healthy development of the stress response system. However, if the stressful or threatening situation is long-lasting and intense and there is no safe relationship for the child to turn to, the result can lead to a damaged and weakened immune system </a:t>
            </a:r>
            <a:r>
              <a:rPr lang="en-GB" dirty="0" err="1"/>
              <a:t>system</a:t>
            </a:r>
            <a:r>
              <a:rPr lang="en-GB" dirty="0"/>
              <a:t>, with long-term health implications. </a:t>
            </a:r>
            <a:endParaRPr lang="en-US" dirty="0"/>
          </a:p>
        </p:txBody>
      </p:sp>
      <p:sp>
        <p:nvSpPr>
          <p:cNvPr id="4" name="Slide Number Placeholder 3"/>
          <p:cNvSpPr>
            <a:spLocks noGrp="1"/>
          </p:cNvSpPr>
          <p:nvPr>
            <p:ph type="sldNum" sz="quarter" idx="5"/>
          </p:nvPr>
        </p:nvSpPr>
        <p:spPr/>
        <p:txBody>
          <a:bodyPr/>
          <a:lstStyle/>
          <a:p>
            <a:fld id="{FAA5A3C8-3D08-42CE-B83D-AD45B21CE5BD}" type="slidenum">
              <a:rPr lang="en-GB"/>
              <a:t>10</a:t>
            </a:fld>
            <a:endParaRPr lang="en-GB"/>
          </a:p>
        </p:txBody>
      </p:sp>
    </p:spTree>
    <p:extLst>
      <p:ext uri="{BB962C8B-B14F-4D97-AF65-F5344CB8AC3E}">
        <p14:creationId xmlns:p14="http://schemas.microsoft.com/office/powerpoint/2010/main" val="3717589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u="sng" dirty="0"/>
              <a:t>Positive stress response</a:t>
            </a:r>
            <a:r>
              <a:rPr lang="en-GB" dirty="0"/>
              <a:t>: This is a normal part of healthy development. During a stressful event an individual may have an heightened heart rate and an increase in hormone levels (cortisol). For example a child might experience this when attending a new school, or the first day of a new school year.</a:t>
            </a:r>
            <a:endParaRPr lang="en-US" dirty="0"/>
          </a:p>
          <a:p>
            <a:pPr marL="285750" indent="-285750">
              <a:lnSpc>
                <a:spcPct val="90000"/>
              </a:lnSpc>
              <a:spcBef>
                <a:spcPts val="1000"/>
              </a:spcBef>
              <a:buFont typeface="Arial"/>
              <a:buChar char="•"/>
            </a:pPr>
            <a:r>
              <a:rPr lang="en-GB" u="sng" dirty="0"/>
              <a:t>Tolerable stress response</a:t>
            </a:r>
            <a:r>
              <a:rPr lang="en-GB" dirty="0"/>
              <a:t>: This time the body is alerted to a greater degree of stress. It’s usually caused by longer-lasting events, such as bereavement or a life-changing illness or injury. If there is a supportive and caring adult available to nurture and care for the child, the long-term damage of this stress can be mitigated. If there is no support for the child there can be a long-term damaging response to these stressful events.</a:t>
            </a:r>
            <a:endParaRPr lang="en-US" dirty="0"/>
          </a:p>
          <a:p>
            <a:pPr marL="285750" indent="-285750">
              <a:lnSpc>
                <a:spcPct val="90000"/>
              </a:lnSpc>
              <a:spcBef>
                <a:spcPts val="1000"/>
              </a:spcBef>
              <a:buFont typeface="Arial"/>
              <a:buChar char="•"/>
            </a:pPr>
            <a:r>
              <a:rPr lang="en-GB" u="sng" dirty="0"/>
              <a:t>Toxic stress response</a:t>
            </a:r>
            <a:r>
              <a:rPr lang="en-GB" dirty="0"/>
              <a:t>: If the child is exposed to long-term difficulties, such as abuse, chronic neglect, or other adverse childhood experience, including poverty and racism, the long-term effect on the child can be significant. Including disruption of brain development and healthy development of the organ systems. In addition stress-related disease and mental health problems can develop and be sustained well into adulthood.</a:t>
            </a:r>
          </a:p>
        </p:txBody>
      </p:sp>
      <p:sp>
        <p:nvSpPr>
          <p:cNvPr id="4" name="Slide Number Placeholder 3"/>
          <p:cNvSpPr>
            <a:spLocks noGrp="1"/>
          </p:cNvSpPr>
          <p:nvPr>
            <p:ph type="sldNum" sz="quarter" idx="5"/>
          </p:nvPr>
        </p:nvSpPr>
        <p:spPr/>
        <p:txBody>
          <a:bodyPr/>
          <a:lstStyle/>
          <a:p>
            <a:fld id="{FAA5A3C8-3D08-42CE-B83D-AD45B21CE5BD}" type="slidenum">
              <a:rPr lang="en-GB"/>
              <a:t>11</a:t>
            </a:fld>
            <a:endParaRPr lang="en-GB"/>
          </a:p>
        </p:txBody>
      </p:sp>
    </p:spTree>
    <p:extLst>
      <p:ext uri="{BB962C8B-B14F-4D97-AF65-F5344CB8AC3E}">
        <p14:creationId xmlns:p14="http://schemas.microsoft.com/office/powerpoint/2010/main" val="891021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When we experience a new or potentially life-threatening situation, we need to know how we should respond, for example should we run or should we fight. This is essential for survival. Equally the body needs to know how to react to different experiences, for example how to heal wounds, injuries and infections.</a:t>
            </a:r>
            <a:endParaRPr lang="en-US" dirty="0"/>
          </a:p>
          <a:p>
            <a:pPr marL="285750" indent="-285750">
              <a:lnSpc>
                <a:spcPct val="90000"/>
              </a:lnSpc>
              <a:spcBef>
                <a:spcPts val="1000"/>
              </a:spcBef>
              <a:buFont typeface="Arial"/>
              <a:buChar char="•"/>
            </a:pPr>
            <a:r>
              <a:rPr lang="en-GB" dirty="0"/>
              <a:t>The body’s ability to react appropriately to psychological or physical threats develops at an early age. Healthy development will allow the psychological and physical wounds to heal appropriately.</a:t>
            </a:r>
            <a:endParaRPr lang="en-US" dirty="0"/>
          </a:p>
          <a:p>
            <a:pPr marL="285750" indent="-285750">
              <a:lnSpc>
                <a:spcPct val="90000"/>
              </a:lnSpc>
              <a:spcBef>
                <a:spcPts val="1000"/>
              </a:spcBef>
              <a:buFont typeface="Arial"/>
              <a:buChar char="•"/>
            </a:pPr>
            <a:r>
              <a:rPr lang="en-GB" dirty="0"/>
              <a:t>A poorly developed stress response system can inhibit this.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14</a:t>
            </a:fld>
            <a:endParaRPr lang="en-GB"/>
          </a:p>
        </p:txBody>
      </p:sp>
    </p:spTree>
    <p:extLst>
      <p:ext uri="{BB962C8B-B14F-4D97-AF65-F5344CB8AC3E}">
        <p14:creationId xmlns:p14="http://schemas.microsoft.com/office/powerpoint/2010/main" val="1532368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The stress hormone Cortisol is produced when an individual experiences a stressful event. It helps the body to cope with difficult and challenging situations. When it is released suddenly and turned off quickly (as you would expect within normal development) it can support the individual to react appropriately to the traumatic event.</a:t>
            </a:r>
            <a:br>
              <a:rPr lang="en-GB" dirty="0">
                <a:cs typeface="+mn-lt"/>
              </a:rPr>
            </a:br>
            <a:r>
              <a:rPr lang="en-GB" dirty="0"/>
              <a:t>However, if the heightened cortisol level does not quickly return to its baseline level it can cause chronic stress, inhibit immune functionality, and cause deficit mineral loss to the bones as well as a weakening of the muscles.</a:t>
            </a:r>
            <a:endParaRPr lang="en-US" dirty="0"/>
          </a:p>
          <a:p>
            <a:pPr marL="285750" indent="-285750">
              <a:lnSpc>
                <a:spcPct val="90000"/>
              </a:lnSpc>
              <a:spcBef>
                <a:spcPts val="1000"/>
              </a:spcBef>
              <a:buFont typeface="Arial"/>
              <a:buChar char="•"/>
            </a:pPr>
            <a:r>
              <a:rPr lang="en-GB" dirty="0"/>
              <a:t>When children experience toxic stress their cortisol levels remain heightened, they do not return to baseline levels for a prolonged period of time. Studies have indicated that this can impact the immune response as well as have an impact on academic engagement and achievement.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15</a:t>
            </a:fld>
            <a:endParaRPr lang="en-GB"/>
          </a:p>
        </p:txBody>
      </p:sp>
    </p:spTree>
    <p:extLst>
      <p:ext uri="{BB962C8B-B14F-4D97-AF65-F5344CB8AC3E}">
        <p14:creationId xmlns:p14="http://schemas.microsoft.com/office/powerpoint/2010/main" val="3555371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This allows children to have autonomy and be able to engage in the world, face challenges and allow stressful events to occur without being significantly impacted by the situation.</a:t>
            </a:r>
            <a:endParaRPr lang="en-US" dirty="0"/>
          </a:p>
          <a:p>
            <a:pPr marL="285750" indent="-285750">
              <a:lnSpc>
                <a:spcPct val="90000"/>
              </a:lnSpc>
              <a:spcBef>
                <a:spcPts val="1000"/>
              </a:spcBef>
              <a:buFont typeface="Arial"/>
              <a:buChar char="•"/>
            </a:pPr>
            <a:r>
              <a:rPr lang="en-GB" dirty="0"/>
              <a:t>However, children who are growing up in chaotic, unsafe households will have raised cortisol levels, even at times when risk is not present..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19</a:t>
            </a:fld>
            <a:endParaRPr lang="en-GB"/>
          </a:p>
        </p:txBody>
      </p:sp>
    </p:spTree>
    <p:extLst>
      <p:ext uri="{BB962C8B-B14F-4D97-AF65-F5344CB8AC3E}">
        <p14:creationId xmlns:p14="http://schemas.microsoft.com/office/powerpoint/2010/main" val="3124862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Severe deprivation can not only inhibit brain development and information processes, But also impacts on the ability to engage with others. Interpersonal difficulties, self-confidence, self-esteem and impulse control are all impacted if an individual has experienced severe neglect as a child.</a:t>
            </a:r>
            <a:endParaRPr lang="en-US" dirty="0"/>
          </a:p>
          <a:p>
            <a:pPr marL="285750" indent="-285750">
              <a:lnSpc>
                <a:spcPct val="90000"/>
              </a:lnSpc>
              <a:spcBef>
                <a:spcPts val="1000"/>
              </a:spcBef>
              <a:buFont typeface="Arial"/>
              <a:buChar char="•"/>
            </a:pPr>
            <a:r>
              <a:rPr lang="en-GB" dirty="0"/>
              <a:t>Neglect also has a detrimental impact on academic achievement, leading to poor reading skills, low academic attainment and lack of engagement within the school environment.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22</a:t>
            </a:fld>
            <a:endParaRPr lang="en-GB"/>
          </a:p>
        </p:txBody>
      </p:sp>
    </p:spTree>
    <p:extLst>
      <p:ext uri="{BB962C8B-B14F-4D97-AF65-F5344CB8AC3E}">
        <p14:creationId xmlns:p14="http://schemas.microsoft.com/office/powerpoint/2010/main" val="1477201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important aspects of supporting a child to develop resilience is enabling at least one supportive relationship. This relationship is key in enabling the child to feel trust and safety. It builds a foundation for the child who can then begin to develop independence and emotion regulation.</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23</a:t>
            </a:fld>
            <a:endParaRPr lang="en-GB"/>
          </a:p>
        </p:txBody>
      </p:sp>
    </p:spTree>
    <p:extLst>
      <p:ext uri="{BB962C8B-B14F-4D97-AF65-F5344CB8AC3E}">
        <p14:creationId xmlns:p14="http://schemas.microsoft.com/office/powerpoint/2010/main" val="3096858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00000"/>
                </a:solidFill>
                <a:effectLst/>
                <a:latin typeface="Lato" panose="020F0502020204030203" pitchFamily="34" charset="0"/>
              </a:rPr>
              <a:t>Part 1: My past sources of resilience</a:t>
            </a:r>
          </a:p>
          <a:p>
            <a:pPr algn="just"/>
            <a:r>
              <a:rPr lang="en-GB" b="1" i="0" dirty="0">
                <a:solidFill>
                  <a:srgbClr val="DA2128"/>
                </a:solidFill>
                <a:effectLst/>
                <a:latin typeface="Lato" panose="020F0502020204030203" pitchFamily="34" charset="0"/>
              </a:rPr>
              <a:t>Step 1: Recall a recent example of resilience</a:t>
            </a:r>
          </a:p>
          <a:p>
            <a:pPr algn="just"/>
            <a:r>
              <a:rPr lang="en-GB" b="0" i="0" dirty="0">
                <a:solidFill>
                  <a:srgbClr val="000000"/>
                </a:solidFill>
                <a:effectLst/>
                <a:latin typeface="Arial Regular"/>
              </a:rPr>
              <a:t>Think about a time recently when you overcame a challenge or a setback in your life. Perhaps you injured yourself, or received some negative feedback at work, or had an argument with a friend or family member. Briefly describe this difficulty below.</a:t>
            </a:r>
          </a:p>
          <a:p>
            <a:pPr algn="l"/>
            <a:r>
              <a:rPr lang="en-GB" b="1" i="0" dirty="0">
                <a:solidFill>
                  <a:srgbClr val="DA2128"/>
                </a:solidFill>
                <a:effectLst/>
                <a:latin typeface="Lato" panose="020F0502020204030203" pitchFamily="34" charset="0"/>
              </a:rPr>
              <a:t>Step 2: Identify supportive people</a:t>
            </a:r>
          </a:p>
          <a:p>
            <a:pPr algn="just"/>
            <a:r>
              <a:rPr lang="en-GB" b="0" i="0" dirty="0">
                <a:solidFill>
                  <a:srgbClr val="000000"/>
                </a:solidFill>
                <a:effectLst/>
                <a:latin typeface="Arial Regular"/>
              </a:rPr>
              <a:t>Which ‘people’ in your life supported you to keep standing when it would have been easier to fall? For instance, did you call an old friend or ask a teacher for advice? Perhaps a parent or grandparent gave you a pep talk. Write down who you called on for support in the top right cell of the table in Appendix A.</a:t>
            </a:r>
          </a:p>
          <a:p>
            <a:pPr algn="just"/>
            <a:r>
              <a:rPr lang="en-GB" b="1" i="0" dirty="0">
                <a:solidFill>
                  <a:srgbClr val="DA2128"/>
                </a:solidFill>
                <a:effectLst/>
                <a:latin typeface="Lato" panose="020F0502020204030203" pitchFamily="34" charset="0"/>
              </a:rPr>
              <a:t>Step 3: Identify strategies</a:t>
            </a:r>
          </a:p>
          <a:p>
            <a:pPr algn="just"/>
            <a:r>
              <a:rPr lang="en-GB" b="0" i="0" dirty="0">
                <a:solidFill>
                  <a:srgbClr val="000000"/>
                </a:solidFill>
                <a:effectLst/>
                <a:latin typeface="Arial Regular"/>
              </a:rPr>
              <a:t>What ‘strategies’ did you use to help yourself cope with any negative thoughts and feelings that showed up in response to the difficulty? For example, did you go for a walk, listen to a particular song or type of music, or have a massage to release tension? Write down the strategies you used in the bottom left cell of the table in Appendix A.</a:t>
            </a:r>
          </a:p>
          <a:p>
            <a:pPr algn="just"/>
            <a:r>
              <a:rPr lang="en-GB" b="1" i="0" dirty="0">
                <a:solidFill>
                  <a:srgbClr val="DA2128"/>
                </a:solidFill>
                <a:effectLst/>
                <a:latin typeface="Lato" panose="020F0502020204030203" pitchFamily="34" charset="0"/>
              </a:rPr>
              <a:t>Step 4: Identify sagacity</a:t>
            </a:r>
          </a:p>
          <a:p>
            <a:pPr algn="just"/>
            <a:r>
              <a:rPr lang="en-GB" b="0" i="0" dirty="0">
                <a:solidFill>
                  <a:srgbClr val="000000"/>
                </a:solidFill>
                <a:effectLst/>
                <a:latin typeface="Arial Regular"/>
              </a:rPr>
              <a:t>What ‘sagacity’ helped you bounce back from this difficulty? Sagacity is the wisdom and insight that you hold onto. It can come from song lyrics, novels, poetry, spiritual writings, quotes from the famous, the sayings of one’s grandparent, or learning from one’s experience. Write down your sagacity in the bottom right cell of the table in Appendix A.</a:t>
            </a:r>
          </a:p>
          <a:p>
            <a:endParaRPr lang="en-GB" dirty="0"/>
          </a:p>
        </p:txBody>
      </p:sp>
      <p:sp>
        <p:nvSpPr>
          <p:cNvPr id="4" name="Slide Number Placeholder 3"/>
          <p:cNvSpPr>
            <a:spLocks noGrp="1"/>
          </p:cNvSpPr>
          <p:nvPr>
            <p:ph type="sldNum" sz="quarter" idx="5"/>
          </p:nvPr>
        </p:nvSpPr>
        <p:spPr/>
        <p:txBody>
          <a:bodyPr/>
          <a:lstStyle/>
          <a:p>
            <a:fld id="{FAA5A3C8-3D08-42CE-B83D-AD45B21CE5BD}" type="slidenum">
              <a:rPr lang="en-GB" smtClean="0"/>
              <a:t>25</a:t>
            </a:fld>
            <a:endParaRPr lang="en-GB"/>
          </a:p>
        </p:txBody>
      </p:sp>
    </p:spTree>
    <p:extLst>
      <p:ext uri="{BB962C8B-B14F-4D97-AF65-F5344CB8AC3E}">
        <p14:creationId xmlns:p14="http://schemas.microsoft.com/office/powerpoint/2010/main" val="3145771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It is nature and nurture.</a:t>
            </a:r>
            <a:endParaRPr lang="en-US" dirty="0"/>
          </a:p>
          <a:p>
            <a:pPr marL="285750" indent="-285750">
              <a:lnSpc>
                <a:spcPct val="90000"/>
              </a:lnSpc>
              <a:spcBef>
                <a:spcPts val="1000"/>
              </a:spcBef>
              <a:buFont typeface="Arial"/>
              <a:buChar char="•"/>
            </a:pPr>
            <a:r>
              <a:rPr lang="en-GB" dirty="0"/>
              <a:t>There are, however, common factors that enable the child to cope with adversity:</a:t>
            </a:r>
            <a:endParaRPr lang="en-US" dirty="0"/>
          </a:p>
          <a:p>
            <a:pPr marL="285750" indent="-285750">
              <a:lnSpc>
                <a:spcPct val="90000"/>
              </a:lnSpc>
              <a:spcBef>
                <a:spcPts val="1000"/>
              </a:spcBef>
              <a:buFont typeface="Arial"/>
              <a:buChar char="•"/>
            </a:pPr>
            <a:r>
              <a:rPr lang="en-GB" dirty="0"/>
              <a:t>The development of a safe and stable adult-child relationship</a:t>
            </a:r>
            <a:endParaRPr lang="en-US" dirty="0"/>
          </a:p>
          <a:p>
            <a:pPr marL="285750" indent="-285750">
              <a:lnSpc>
                <a:spcPct val="90000"/>
              </a:lnSpc>
              <a:spcBef>
                <a:spcPts val="1000"/>
              </a:spcBef>
              <a:buFont typeface="Arial"/>
              <a:buChar char="•"/>
            </a:pPr>
            <a:r>
              <a:rPr lang="en-GB" dirty="0"/>
              <a:t>Enabling a child to have a sense of control and ownership of their life</a:t>
            </a:r>
            <a:endParaRPr lang="en-US" dirty="0"/>
          </a:p>
          <a:p>
            <a:pPr marL="285750" indent="-285750">
              <a:lnSpc>
                <a:spcPct val="90000"/>
              </a:lnSpc>
              <a:spcBef>
                <a:spcPts val="1000"/>
              </a:spcBef>
              <a:buFont typeface="Arial"/>
              <a:buChar char="•"/>
            </a:pPr>
            <a:r>
              <a:rPr lang="en-GB" dirty="0"/>
              <a:t>The provision of activities that enable the child to develop coping strategies and skills that will support regulation and the development of adaptive skills.</a:t>
            </a:r>
            <a:endParaRPr lang="en-US" dirty="0"/>
          </a:p>
          <a:p>
            <a:pPr marL="285750" indent="-285750">
              <a:lnSpc>
                <a:spcPct val="90000"/>
              </a:lnSpc>
              <a:spcBef>
                <a:spcPts val="1000"/>
              </a:spcBef>
              <a:buFont typeface="Arial"/>
              <a:buChar char="•"/>
            </a:pPr>
            <a:r>
              <a:rPr lang="en-GB" dirty="0"/>
              <a:t>Supporting the child to develop their own sense of hope, faith and cultural</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27</a:t>
            </a:fld>
            <a:endParaRPr lang="en-GB"/>
          </a:p>
        </p:txBody>
      </p:sp>
    </p:spTree>
    <p:extLst>
      <p:ext uri="{BB962C8B-B14F-4D97-AF65-F5344CB8AC3E}">
        <p14:creationId xmlns:p14="http://schemas.microsoft.com/office/powerpoint/2010/main" val="4178068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Engaging in age-appropriate activities will help the individual to over-come stressful events. Even as adults, engaging in such things as physical exercise can help to reduce stress and traumatic responses. This in turn can be modelled for younger children.</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AA5A3C8-3D08-42CE-B83D-AD45B21CE5BD}" type="slidenum">
              <a:rPr lang="en-GB"/>
              <a:t>28</a:t>
            </a:fld>
            <a:endParaRPr lang="en-GB"/>
          </a:p>
        </p:txBody>
      </p:sp>
    </p:spTree>
    <p:extLst>
      <p:ext uri="{BB962C8B-B14F-4D97-AF65-F5344CB8AC3E}">
        <p14:creationId xmlns:p14="http://schemas.microsoft.com/office/powerpoint/2010/main" val="11299037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programme is just a stepping stone to future learning. If you find that you are interested in finding out more it would be worth considering engaging with a 'Trauma-informed' learning programme to develop your knowledge further. </a:t>
            </a:r>
            <a:endParaRPr lang="en-US" dirty="0"/>
          </a:p>
        </p:txBody>
      </p:sp>
      <p:sp>
        <p:nvSpPr>
          <p:cNvPr id="4" name="Slide Number Placeholder 3"/>
          <p:cNvSpPr>
            <a:spLocks noGrp="1"/>
          </p:cNvSpPr>
          <p:nvPr>
            <p:ph type="sldNum" sz="quarter" idx="5"/>
          </p:nvPr>
        </p:nvSpPr>
        <p:spPr/>
        <p:txBody>
          <a:bodyPr/>
          <a:lstStyle/>
          <a:p>
            <a:fld id="{FAA5A3C8-3D08-42CE-B83D-AD45B21CE5BD}" type="slidenum">
              <a:rPr lang="en-GB"/>
              <a:t>30</a:t>
            </a:fld>
            <a:endParaRPr lang="en-GB"/>
          </a:p>
        </p:txBody>
      </p:sp>
    </p:spTree>
    <p:extLst>
      <p:ext uri="{BB962C8B-B14F-4D97-AF65-F5344CB8AC3E}">
        <p14:creationId xmlns:p14="http://schemas.microsoft.com/office/powerpoint/2010/main" val="17045126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DEBAAC-4B4C-4810-B971-2D6723EF6B95}"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2461745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EBAAC-4B4C-4810-B971-2D6723EF6B95}"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2460550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DEBAAC-4B4C-4810-B971-2D6723EF6B95}"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615065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DEBAAC-4B4C-4810-B971-2D6723EF6B95}"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958439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DEBAAC-4B4C-4810-B971-2D6723EF6B95}" type="datetimeFigureOut">
              <a:rPr lang="en-GB" smtClean="0"/>
              <a:t>28/02/2022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2837498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DEBAAC-4B4C-4810-B971-2D6723EF6B95}" type="datetimeFigureOut">
              <a:rPr lang="en-GB" smtClean="0"/>
              <a:t>28/02/2022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3348376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EBAAC-4B4C-4810-B971-2D6723EF6B95}" type="datetimeFigureOut">
              <a:rPr lang="en-GB" smtClean="0"/>
              <a:t>28/02/2022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3100729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DEBAAC-4B4C-4810-B971-2D6723EF6B95}"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1255730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DEBAAC-4B4C-4810-B971-2D6723EF6B95}"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3488657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EBAAC-4B4C-4810-B971-2D6723EF6B95}"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4012855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EBAAC-4B4C-4810-B971-2D6723EF6B95}"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C4FF89-E760-4CB2-BB7E-5D1269503BF2}" type="slidenum">
              <a:rPr lang="en-GB" smtClean="0"/>
              <a:t>‹#›</a:t>
            </a:fld>
            <a:endParaRPr lang="en-GB"/>
          </a:p>
        </p:txBody>
      </p:sp>
    </p:spTree>
    <p:extLst>
      <p:ext uri="{BB962C8B-B14F-4D97-AF65-F5344CB8AC3E}">
        <p14:creationId xmlns:p14="http://schemas.microsoft.com/office/powerpoint/2010/main" val="1500308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04862EA-EC85-4098-B841-136A988C581A}"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2581760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4862EA-EC85-4098-B841-136A988C581A}"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38278509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4862EA-EC85-4098-B841-136A988C581A}"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13376895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04862EA-EC85-4098-B841-136A988C581A}"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2355922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04862EA-EC85-4098-B841-136A988C581A}" type="datetimeFigureOut">
              <a:rPr lang="en-GB" smtClean="0"/>
              <a:t>28/02/2022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33066209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04862EA-EC85-4098-B841-136A988C581A}" type="datetimeFigureOut">
              <a:rPr lang="en-GB" smtClean="0"/>
              <a:t>28/02/2022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2366839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4862EA-EC85-4098-B841-136A988C581A}" type="datetimeFigureOut">
              <a:rPr lang="en-GB" smtClean="0"/>
              <a:t>28/02/2022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38986555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4862EA-EC85-4098-B841-136A988C581A}"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33539536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4862EA-EC85-4098-B841-136A988C581A}"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11828032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4862EA-EC85-4098-B841-136A988C581A}"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8515666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4862EA-EC85-4098-B841-136A988C581A}"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58F693-CBD3-4C58-9DF9-109EE4212CC6}" type="slidenum">
              <a:rPr lang="en-GB" smtClean="0"/>
              <a:t>‹#›</a:t>
            </a:fld>
            <a:endParaRPr lang="en-GB"/>
          </a:p>
        </p:txBody>
      </p:sp>
    </p:spTree>
    <p:extLst>
      <p:ext uri="{BB962C8B-B14F-4D97-AF65-F5344CB8AC3E}">
        <p14:creationId xmlns:p14="http://schemas.microsoft.com/office/powerpoint/2010/main" val="6801504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4353790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7580474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36974684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AF149A5-2CA2-480D-BA33-EB756A3966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527008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AF149A5-2CA2-480D-BA33-EB756A3966F1}" type="datetimeFigureOut">
              <a:rPr lang="en-GB" smtClean="0"/>
              <a:t>28/02/2022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33995382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AF149A5-2CA2-480D-BA33-EB756A3966F1}" type="datetimeFigureOut">
              <a:rPr lang="en-GB" smtClean="0"/>
              <a:t>28/02/2022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1822535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F149A5-2CA2-480D-BA33-EB756A3966F1}" type="datetimeFigureOut">
              <a:rPr lang="en-GB" smtClean="0"/>
              <a:t>28/02/2022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41779485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F149A5-2CA2-480D-BA33-EB756A3966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625584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F149A5-2CA2-480D-BA33-EB756A3966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2847141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40304605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717957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DEBAAC-4B4C-4810-B971-2D6723EF6B95}" type="datetimeFigureOut">
              <a:rPr lang="en-GB" smtClean="0"/>
              <a:t>28/02/2022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C4FF89-E760-4CB2-BB7E-5D1269503BF2}" type="slidenum">
              <a:rPr lang="en-GB" smtClean="0"/>
              <a:t>‹#›</a:t>
            </a:fld>
            <a:endParaRPr lang="en-GB"/>
          </a:p>
        </p:txBody>
      </p:sp>
    </p:spTree>
    <p:extLst>
      <p:ext uri="{BB962C8B-B14F-4D97-AF65-F5344CB8AC3E}">
        <p14:creationId xmlns:p14="http://schemas.microsoft.com/office/powerpoint/2010/main" val="27448401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4862EA-EC85-4098-B841-136A988C581A}" type="datetimeFigureOut">
              <a:rPr lang="en-GB" smtClean="0"/>
              <a:t>28/02/2022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58F693-CBD3-4C58-9DF9-109EE4212CC6}" type="slidenum">
              <a:rPr lang="en-GB" smtClean="0"/>
              <a:t>‹#›</a:t>
            </a:fld>
            <a:endParaRPr lang="en-GB"/>
          </a:p>
        </p:txBody>
      </p:sp>
    </p:spTree>
    <p:extLst>
      <p:ext uri="{BB962C8B-B14F-4D97-AF65-F5344CB8AC3E}">
        <p14:creationId xmlns:p14="http://schemas.microsoft.com/office/powerpoint/2010/main" val="999450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F149A5-2CA2-480D-BA33-EB756A3966F1}" type="datetimeFigureOut">
              <a:rPr lang="en-GB" smtClean="0"/>
              <a:t>28/02/2022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67EEB5-606B-4865-89EE-B99284B608FE}" type="slidenum">
              <a:rPr lang="en-GB" smtClean="0"/>
              <a:t>‹#›</a:t>
            </a:fld>
            <a:endParaRPr lang="en-GB"/>
          </a:p>
        </p:txBody>
      </p:sp>
    </p:spTree>
    <p:extLst>
      <p:ext uri="{BB962C8B-B14F-4D97-AF65-F5344CB8AC3E}">
        <p14:creationId xmlns:p14="http://schemas.microsoft.com/office/powerpoint/2010/main" val="41761665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GdqRP5zOAv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bF3j5UVCSCA"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developingchild.harvard.ed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a:bodyPr>
          <a:lstStyle/>
          <a:p>
            <a:r>
              <a:rPr lang="en-GB" sz="5200" b="1">
                <a:solidFill>
                  <a:schemeClr val="tx2"/>
                </a:solidFill>
              </a:rPr>
              <a:t>Causes of Mental Illness in CYP</a:t>
            </a:r>
            <a:endParaRPr lang="en-GB" sz="5200" b="1">
              <a:solidFill>
                <a:schemeClr val="tx2"/>
              </a:solidFill>
              <a:cs typeface="Calibri Light"/>
            </a:endParaRPr>
          </a:p>
        </p:txBody>
      </p:sp>
      <p:sp>
        <p:nvSpPr>
          <p:cNvPr id="3" name="Subtitle 2"/>
          <p:cNvSpPr>
            <a:spLocks noGrp="1"/>
          </p:cNvSpPr>
          <p:nvPr>
            <p:ph type="subTitle" idx="1"/>
          </p:nvPr>
        </p:nvSpPr>
        <p:spPr>
          <a:xfrm>
            <a:off x="3215729" y="4165152"/>
            <a:ext cx="5760846" cy="682079"/>
          </a:xfrm>
        </p:spPr>
        <p:txBody>
          <a:bodyPr vert="horz" lIns="91440" tIns="45720" rIns="91440" bIns="45720" rtlCol="0" anchor="t">
            <a:normAutofit/>
          </a:bodyPr>
          <a:lstStyle/>
          <a:p>
            <a:r>
              <a:rPr lang="en-GB" dirty="0">
                <a:solidFill>
                  <a:schemeClr val="tx2"/>
                </a:solidFill>
                <a:cs typeface="Calibri"/>
              </a:rPr>
              <a:t>Lecture 3</a:t>
            </a:r>
          </a:p>
        </p:txBody>
      </p:sp>
    </p:spTree>
    <p:extLst>
      <p:ext uri="{BB962C8B-B14F-4D97-AF65-F5344CB8AC3E}">
        <p14:creationId xmlns:p14="http://schemas.microsoft.com/office/powerpoint/2010/main" val="3069901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2F031E9-29F1-436F-AC20-63EA00A792D1}"/>
              </a:ext>
            </a:extLst>
          </p:cNvPr>
          <p:cNvPicPr>
            <a:picLocks noChangeAspect="1"/>
          </p:cNvPicPr>
          <p:nvPr/>
        </p:nvPicPr>
        <p:blipFill rotWithShape="1">
          <a:blip r:embed="rId2">
            <a:alphaModFix/>
          </a:blip>
          <a:srcRect l="22067" r="15697" b="-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GB">
                <a:solidFill>
                  <a:srgbClr val="000000"/>
                </a:solidFill>
              </a:rPr>
              <a:t>Introduction</a:t>
            </a:r>
            <a:br>
              <a:rPr lang="en-GB">
                <a:solidFill>
                  <a:srgbClr val="000000"/>
                </a:solidFill>
              </a:rPr>
            </a:br>
            <a:endParaRPr lang="en-GB">
              <a:solidFill>
                <a:srgbClr val="000000"/>
              </a:solidFill>
            </a:endParaRPr>
          </a:p>
        </p:txBody>
      </p:sp>
      <p:sp>
        <p:nvSpPr>
          <p:cNvPr id="3" name="Content Placeholder 2"/>
          <p:cNvSpPr>
            <a:spLocks noGrp="1"/>
          </p:cNvSpPr>
          <p:nvPr>
            <p:ph idx="1"/>
          </p:nvPr>
        </p:nvSpPr>
        <p:spPr>
          <a:xfrm>
            <a:off x="804997" y="2272143"/>
            <a:ext cx="4706803" cy="3788830"/>
          </a:xfrm>
        </p:spPr>
        <p:txBody>
          <a:bodyPr vert="horz" lIns="91440" tIns="45720" rIns="91440" bIns="45720" rtlCol="0" anchor="ctr">
            <a:normAutofit/>
          </a:bodyPr>
          <a:lstStyle/>
          <a:p>
            <a:pPr marL="0" indent="0" fontAlgn="base">
              <a:buNone/>
            </a:pPr>
            <a:r>
              <a:rPr lang="en-GB" sz="2000">
                <a:solidFill>
                  <a:srgbClr val="000000"/>
                </a:solidFill>
              </a:rPr>
              <a:t>This final level of Adverse Childhood Experiences will explore the relationship between toxic shock and childhood experiences. It will also explore the importance of building resilience in young children. In addition, it will also highlight the significance of stable relationships for children who are experiencing adverse childhood experiences. </a:t>
            </a:r>
          </a:p>
        </p:txBody>
      </p:sp>
    </p:spTree>
    <p:extLst>
      <p:ext uri="{BB962C8B-B14F-4D97-AF65-F5344CB8AC3E}">
        <p14:creationId xmlns:p14="http://schemas.microsoft.com/office/powerpoint/2010/main" val="3367036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5" descr="A picture containing person&#10;&#10;Description automatically generated">
            <a:extLst>
              <a:ext uri="{FF2B5EF4-FFF2-40B4-BE49-F238E27FC236}">
                <a16:creationId xmlns:a16="http://schemas.microsoft.com/office/drawing/2014/main" id="{0A558DA4-73A3-41A8-A6EF-771F2AA3D07E}"/>
              </a:ext>
            </a:extLst>
          </p:cNvPr>
          <p:cNvPicPr>
            <a:picLocks noChangeAspect="1"/>
          </p:cNvPicPr>
          <p:nvPr/>
        </p:nvPicPr>
        <p:blipFill rotWithShape="1">
          <a:blip r:embed="rId3"/>
          <a:srcRect l="4067" r="15678" b="2319"/>
          <a:stretch/>
        </p:blipFill>
        <p:spPr>
          <a:xfrm>
            <a:off x="3523488" y="10"/>
            <a:ext cx="8668512" cy="6857990"/>
          </a:xfrm>
          <a:prstGeom prst="rect">
            <a:avLst/>
          </a:prstGeom>
        </p:spPr>
      </p:pic>
      <p:sp>
        <p:nvSpPr>
          <p:cNvPr id="32" name="Rectangle 3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dirty="0"/>
              <a:t>Overview</a:t>
            </a:r>
          </a:p>
        </p:txBody>
      </p:sp>
      <p:sp>
        <p:nvSpPr>
          <p:cNvPr id="34" name="Rectangle 3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pPr marL="0" indent="0" fontAlgn="base">
              <a:buNone/>
            </a:pPr>
            <a:endParaRPr lang="en-GB" sz="1400"/>
          </a:p>
          <a:p>
            <a:pPr fontAlgn="base"/>
            <a:r>
              <a:rPr lang="en-GB" sz="1400"/>
              <a:t>Prior to exploring Trauma and ACEs it can be helpful to briefly refresh your knowledge about ACEs.</a:t>
            </a:r>
            <a:endParaRPr lang="en-GB" sz="1400">
              <a:cs typeface="Calibri"/>
            </a:endParaRPr>
          </a:p>
          <a:p>
            <a:pPr fontAlgn="base"/>
            <a:r>
              <a:rPr lang="en-GB" sz="1400"/>
              <a:t>“ACEs” stands for Adverse Childhood Experiences and can include such things as physical, sexual and emotional abuse as well as violence in the home or the mental illness of the caregiver.</a:t>
            </a:r>
            <a:endParaRPr lang="en-GB" sz="1400">
              <a:cs typeface="Calibri"/>
            </a:endParaRPr>
          </a:p>
          <a:p>
            <a:pPr fontAlgn="base"/>
            <a:r>
              <a:rPr lang="en-GB" sz="1400"/>
              <a:t>The more ACEs a child experiences, the more likely they are to have serious illness in adulthood or engage in health-harming or illegal behaviours.</a:t>
            </a:r>
            <a:endParaRPr lang="en-GB" sz="1400">
              <a:cs typeface="Calibri"/>
            </a:endParaRPr>
          </a:p>
        </p:txBody>
      </p:sp>
    </p:spTree>
    <p:extLst>
      <p:ext uri="{BB962C8B-B14F-4D97-AF65-F5344CB8AC3E}">
        <p14:creationId xmlns:p14="http://schemas.microsoft.com/office/powerpoint/2010/main" val="4065927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CEB0A9FB-C766-4DF2-88A7-BEDFE23CACC5}"/>
              </a:ext>
            </a:extLst>
          </p:cNvPr>
          <p:cNvPicPr>
            <a:picLocks noChangeAspect="1"/>
          </p:cNvPicPr>
          <p:nvPr/>
        </p:nvPicPr>
        <p:blipFill rotWithShape="1">
          <a:blip r:embed="rId3"/>
          <a:srcRect t="5637" r="23298" b="3454"/>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ACEs and Toxic Stress</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pPr fontAlgn="base"/>
            <a:r>
              <a:rPr lang="en-GB" sz="1700"/>
              <a:t>Research is indicating that adverse childhood experiences can have a detrimental impact on the individual, leading to significant problems across the lifespan. The term ‘Toxic Stress’ was a term coined in the early 2000s, by the National Scientific Council on the Developing Child and refers to the impact that these adverse experiences have on the stress response system on the child’s developing brain.</a:t>
            </a:r>
            <a:endParaRPr lang="en-GB" sz="1700">
              <a:cs typeface="Calibri"/>
            </a:endParaRPr>
          </a:p>
        </p:txBody>
      </p:sp>
    </p:spTree>
    <p:extLst>
      <p:ext uri="{BB962C8B-B14F-4D97-AF65-F5344CB8AC3E}">
        <p14:creationId xmlns:p14="http://schemas.microsoft.com/office/powerpoint/2010/main" val="3535708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6433932-BA39-4844-8BBA-2F7AACED8476}"/>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cs typeface="Calibri Light"/>
              </a:rPr>
              <a:t>Activity Two: What is Trauma?</a:t>
            </a: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4DF0B009-490B-41AF-888E-3170C7B0D8A3}"/>
              </a:ext>
            </a:extLst>
          </p:cNvPr>
          <p:cNvGraphicFramePr>
            <a:graphicFrameLocks noGrp="1"/>
          </p:cNvGraphicFramePr>
          <p:nvPr>
            <p:ph idx="1"/>
            <p:extLst>
              <p:ext uri="{D42A27DB-BD31-4B8C-83A1-F6EECF244321}">
                <p14:modId xmlns:p14="http://schemas.microsoft.com/office/powerpoint/2010/main" val="213002751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0389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erson sitting on a bench&#10;&#10;Description automatically generated">
            <a:extLst>
              <a:ext uri="{FF2B5EF4-FFF2-40B4-BE49-F238E27FC236}">
                <a16:creationId xmlns:a16="http://schemas.microsoft.com/office/drawing/2014/main" id="{F72FE72F-C273-4CAB-AD26-FEC8A5C37129}"/>
              </a:ext>
            </a:extLst>
          </p:cNvPr>
          <p:cNvPicPr>
            <a:picLocks noChangeAspect="1"/>
          </p:cNvPicPr>
          <p:nvPr/>
        </p:nvPicPr>
        <p:blipFill rotWithShape="1">
          <a:blip r:embed="rId2">
            <a:alphaModFix/>
          </a:blip>
          <a:srcRect l="12009" r="23891" b="-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GB">
                <a:solidFill>
                  <a:srgbClr val="000000"/>
                </a:solidFill>
              </a:rPr>
              <a:t>What is Trauma?</a:t>
            </a:r>
          </a:p>
        </p:txBody>
      </p:sp>
      <p:sp>
        <p:nvSpPr>
          <p:cNvPr id="3" name="Content Placeholder 2"/>
          <p:cNvSpPr>
            <a:spLocks noGrp="1"/>
          </p:cNvSpPr>
          <p:nvPr>
            <p:ph idx="1"/>
          </p:nvPr>
        </p:nvSpPr>
        <p:spPr>
          <a:xfrm>
            <a:off x="804997" y="2272143"/>
            <a:ext cx="4706803" cy="3788830"/>
          </a:xfrm>
        </p:spPr>
        <p:txBody>
          <a:bodyPr vert="horz" lIns="91440" tIns="45720" rIns="91440" bIns="45720" rtlCol="0" anchor="ctr">
            <a:normAutofit/>
          </a:bodyPr>
          <a:lstStyle/>
          <a:p>
            <a:pPr marL="0" indent="0" fontAlgn="base">
              <a:buNone/>
            </a:pPr>
            <a:r>
              <a:rPr lang="en-GB" sz="2000">
                <a:solidFill>
                  <a:srgbClr val="000000"/>
                </a:solidFill>
              </a:rPr>
              <a:t>Trauma refers to an experience that is life-threatening or terrifying. It can also refer to the emotional or psychological response to that experience. An individual does not need to physically experience an event for it to be traumatic, just the very real sense of an impending life-threatening experience can cause a traumatic response in an individual. </a:t>
            </a:r>
          </a:p>
        </p:txBody>
      </p:sp>
    </p:spTree>
    <p:extLst>
      <p:ext uri="{BB962C8B-B14F-4D97-AF65-F5344CB8AC3E}">
        <p14:creationId xmlns:p14="http://schemas.microsoft.com/office/powerpoint/2010/main" val="3877841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a:normAutofit/>
          </a:bodyPr>
          <a:lstStyle/>
          <a:p>
            <a:r>
              <a:rPr lang="en-GB" dirty="0"/>
              <a:t>The Impact of Trauma</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55321" y="2575034"/>
            <a:ext cx="5120113" cy="3462228"/>
          </a:xfrm>
        </p:spPr>
        <p:txBody>
          <a:bodyPr vert="horz" lIns="91440" tIns="45720" rIns="91440" bIns="45720" rtlCol="0">
            <a:normAutofit/>
          </a:bodyPr>
          <a:lstStyle/>
          <a:p>
            <a:pPr fontAlgn="base"/>
            <a:r>
              <a:rPr lang="en-GB" sz="1800"/>
              <a:t>Trauma is not experienced equally. One person’s experience of a traumatic event will be very different to another. In addition, adults may perceive a traumatic experience in a very different way to a child.</a:t>
            </a:r>
          </a:p>
          <a:p>
            <a:pPr fontAlgn="base"/>
            <a:r>
              <a:rPr lang="en-GB" sz="1800"/>
              <a:t>For example, an adult may experience localised flooding, which severely damages the home as traumatic. Whereas a child may be more traumatised by the family pet running away to escape the floods. Therefore, it is important that we try to understand the child’s point of view when we’re discussing trauma and stressful situations. </a:t>
            </a:r>
            <a:endParaRPr lang="en-GB" sz="1800">
              <a:cs typeface="Calibri"/>
            </a:endParaRPr>
          </a:p>
        </p:txBody>
      </p:sp>
      <p:pic>
        <p:nvPicPr>
          <p:cNvPr id="4" name="Picture 4">
            <a:extLst>
              <a:ext uri="{FF2B5EF4-FFF2-40B4-BE49-F238E27FC236}">
                <a16:creationId xmlns:a16="http://schemas.microsoft.com/office/drawing/2014/main" id="{F2434E4F-9908-425D-A933-98F15A68E22D}"/>
              </a:ext>
            </a:extLst>
          </p:cNvPr>
          <p:cNvPicPr>
            <a:picLocks noChangeAspect="1"/>
          </p:cNvPicPr>
          <p:nvPr/>
        </p:nvPicPr>
        <p:blipFill rotWithShape="1">
          <a:blip r:embed="rId2"/>
          <a:srcRect l="24731" r="13821"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10602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invertebrate, worm, ctenophore, hydrozoan&#10;&#10;Description automatically generated">
            <a:extLst>
              <a:ext uri="{FF2B5EF4-FFF2-40B4-BE49-F238E27FC236}">
                <a16:creationId xmlns:a16="http://schemas.microsoft.com/office/drawing/2014/main" id="{ED26E732-4B2E-464F-BB79-997CC82B6A9C}"/>
              </a:ext>
            </a:extLst>
          </p:cNvPr>
          <p:cNvPicPr>
            <a:picLocks noChangeAspect="1"/>
          </p:cNvPicPr>
          <p:nvPr/>
        </p:nvPicPr>
        <p:blipFill rotWithShape="1">
          <a:blip r:embed="rId3">
            <a:alphaModFix/>
          </a:blip>
          <a:srcRect l="22326" r="15437" b="-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GB" sz="3700">
                <a:solidFill>
                  <a:srgbClr val="000000"/>
                </a:solidFill>
              </a:rPr>
              <a:t>Factors that can impact traumatic experiences</a:t>
            </a:r>
          </a:p>
        </p:txBody>
      </p:sp>
      <p:sp>
        <p:nvSpPr>
          <p:cNvPr id="3" name="Content Placeholder 2"/>
          <p:cNvSpPr>
            <a:spLocks noGrp="1"/>
          </p:cNvSpPr>
          <p:nvPr>
            <p:ph idx="1"/>
          </p:nvPr>
        </p:nvSpPr>
        <p:spPr>
          <a:xfrm>
            <a:off x="804997" y="2272143"/>
            <a:ext cx="4706803" cy="3788830"/>
          </a:xfrm>
        </p:spPr>
        <p:txBody>
          <a:bodyPr vert="horz" lIns="91440" tIns="45720" rIns="91440" bIns="45720" rtlCol="0" anchor="ctr">
            <a:normAutofit/>
          </a:bodyPr>
          <a:lstStyle/>
          <a:p>
            <a:pPr fontAlgn="base"/>
            <a:r>
              <a:rPr lang="en-GB" sz="1700" dirty="0">
                <a:solidFill>
                  <a:srgbClr val="000000"/>
                </a:solidFill>
              </a:rPr>
              <a:t>History of previous trauma: Childhood trauma, or previous traumatic experiences can mean that an individual develops mental health concerns when faced with a similar traumatic experience.</a:t>
            </a:r>
          </a:p>
          <a:p>
            <a:pPr fontAlgn="base"/>
            <a:r>
              <a:rPr lang="en-GB" sz="1700" dirty="0">
                <a:solidFill>
                  <a:srgbClr val="000000"/>
                </a:solidFill>
              </a:rPr>
              <a:t>History of Mental Health Problems: If an individual already experiences a significant mental illness such as depression, anxiety or substance misuse, their ability to cope with trauma can be impacted.</a:t>
            </a:r>
            <a:endParaRPr lang="en-GB" sz="1700" dirty="0">
              <a:solidFill>
                <a:srgbClr val="000000"/>
              </a:solidFill>
              <a:cs typeface="Calibri"/>
            </a:endParaRPr>
          </a:p>
          <a:p>
            <a:pPr fontAlgn="base"/>
            <a:endParaRPr lang="en-GB" sz="1700" dirty="0">
              <a:solidFill>
                <a:srgbClr val="000000"/>
              </a:solidFill>
              <a:cs typeface="Calibri"/>
            </a:endParaRPr>
          </a:p>
        </p:txBody>
      </p:sp>
    </p:spTree>
    <p:extLst>
      <p:ext uri="{BB962C8B-B14F-4D97-AF65-F5344CB8AC3E}">
        <p14:creationId xmlns:p14="http://schemas.microsoft.com/office/powerpoint/2010/main" val="2569216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Activity Three: Consider your own Experiences..</a:t>
            </a:r>
          </a:p>
        </p:txBody>
      </p:sp>
      <p:graphicFrame>
        <p:nvGraphicFramePr>
          <p:cNvPr id="5" name="Content Placeholder 2">
            <a:extLst>
              <a:ext uri="{FF2B5EF4-FFF2-40B4-BE49-F238E27FC236}">
                <a16:creationId xmlns:a16="http://schemas.microsoft.com/office/drawing/2014/main" id="{B6705CDD-B7EC-4E62-8037-F9CB58ACF4BB}"/>
              </a:ext>
            </a:extLst>
          </p:cNvPr>
          <p:cNvGraphicFramePr>
            <a:graphicFrameLocks noGrp="1"/>
          </p:cNvGraphicFramePr>
          <p:nvPr>
            <p:ph idx="1"/>
            <p:extLst>
              <p:ext uri="{D42A27DB-BD31-4B8C-83A1-F6EECF244321}">
                <p14:modId xmlns:p14="http://schemas.microsoft.com/office/powerpoint/2010/main" val="382215086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647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outdoor, petting, building material&#10;&#10;Description automatically generated">
            <a:extLst>
              <a:ext uri="{FF2B5EF4-FFF2-40B4-BE49-F238E27FC236}">
                <a16:creationId xmlns:a16="http://schemas.microsoft.com/office/drawing/2014/main" id="{9E63C6E5-C5D8-4F7C-8756-9964929E5F8D}"/>
              </a:ext>
            </a:extLst>
          </p:cNvPr>
          <p:cNvPicPr>
            <a:picLocks noChangeAspect="1"/>
          </p:cNvPicPr>
          <p:nvPr/>
        </p:nvPicPr>
        <p:blipFill rotWithShape="1">
          <a:blip r:embed="rId3"/>
          <a:srcRect t="3654" r="23298" b="5437"/>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Toxic Stress</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pPr fontAlgn="base"/>
            <a:r>
              <a:rPr lang="en-GB" sz="1600"/>
              <a:t>Part of healthy childhood development is learning how to cope with adversity. Children learn these coping skills through education and experience in their home, their school and community.</a:t>
            </a:r>
          </a:p>
          <a:p>
            <a:pPr fontAlgn="base"/>
            <a:r>
              <a:rPr lang="en-GB" sz="1600">
                <a:ea typeface="+mn-lt"/>
                <a:cs typeface="+mn-lt"/>
              </a:rPr>
              <a:t>When we are threatened our bodies prepare us to respond to the threat. Our heart rate will increase, as will our blood pressure and stress hormones, such as cortisol. </a:t>
            </a:r>
            <a:endParaRPr lang="en-GB" sz="1600">
              <a:cs typeface="Calibri"/>
            </a:endParaRPr>
          </a:p>
        </p:txBody>
      </p:sp>
    </p:spTree>
    <p:extLst>
      <p:ext uri="{BB962C8B-B14F-4D97-AF65-F5344CB8AC3E}">
        <p14:creationId xmlns:p14="http://schemas.microsoft.com/office/powerpoint/2010/main" val="2697731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ground, outdoor, person, grass&#10;&#10;Description automatically generated">
            <a:extLst>
              <a:ext uri="{FF2B5EF4-FFF2-40B4-BE49-F238E27FC236}">
                <a16:creationId xmlns:a16="http://schemas.microsoft.com/office/drawing/2014/main" id="{9C30CE6D-E246-4B5C-A1E9-FD30B42CF553}"/>
              </a:ext>
            </a:extLst>
          </p:cNvPr>
          <p:cNvPicPr>
            <a:picLocks noChangeAspect="1"/>
          </p:cNvPicPr>
          <p:nvPr/>
        </p:nvPicPr>
        <p:blipFill rotWithShape="1">
          <a:blip r:embed="rId3">
            <a:alphaModFix/>
          </a:blip>
          <a:srcRect l="9764" r="27999" b="-1"/>
          <a:stretch/>
        </p:blipFill>
        <p:spPr>
          <a:xfrm>
            <a:off x="5797543" y="10"/>
            <a:ext cx="6394152" cy="6857990"/>
          </a:xfrm>
          <a:prstGeom prst="rect">
            <a:avLst/>
          </a:prstGeom>
        </p:spPr>
      </p:pic>
      <p:pic>
        <p:nvPicPr>
          <p:cNvPr id="25" name="Picture 24">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GB">
                <a:solidFill>
                  <a:srgbClr val="000000"/>
                </a:solidFill>
              </a:rPr>
              <a:t>The Three Stress Response Types</a:t>
            </a:r>
          </a:p>
        </p:txBody>
      </p:sp>
      <p:sp>
        <p:nvSpPr>
          <p:cNvPr id="3" name="Content Placeholder 2"/>
          <p:cNvSpPr>
            <a:spLocks noGrp="1"/>
          </p:cNvSpPr>
          <p:nvPr>
            <p:ph idx="1"/>
          </p:nvPr>
        </p:nvSpPr>
        <p:spPr>
          <a:xfrm>
            <a:off x="804997" y="2272143"/>
            <a:ext cx="4706803" cy="3788830"/>
          </a:xfrm>
        </p:spPr>
        <p:txBody>
          <a:bodyPr anchor="ctr">
            <a:normAutofit/>
          </a:bodyPr>
          <a:lstStyle/>
          <a:p>
            <a:pPr fontAlgn="base"/>
            <a:r>
              <a:rPr lang="en-GB" sz="1600">
                <a:solidFill>
                  <a:srgbClr val="000000"/>
                </a:solidFill>
              </a:rPr>
              <a:t>There are three different kinds of responses to stress:</a:t>
            </a:r>
          </a:p>
          <a:p>
            <a:pPr fontAlgn="base"/>
            <a:r>
              <a:rPr lang="en-GB" sz="1600">
                <a:solidFill>
                  <a:srgbClr val="000000"/>
                </a:solidFill>
              </a:rPr>
              <a:t>Positive, tolerable and toxic. These will be discussed below, however it is important to note that the terms refer to the stress response on the body.</a:t>
            </a:r>
            <a:endParaRPr lang="en-GB" sz="1600">
              <a:solidFill>
                <a:srgbClr val="000000"/>
              </a:solidFill>
              <a:cs typeface="Calibri"/>
            </a:endParaRPr>
          </a:p>
          <a:p>
            <a:pPr fontAlgn="base"/>
            <a:r>
              <a:rPr lang="en-GB" sz="1600" u="sng">
                <a:solidFill>
                  <a:srgbClr val="000000"/>
                </a:solidFill>
              </a:rPr>
              <a:t>Positive stress response</a:t>
            </a:r>
            <a:r>
              <a:rPr lang="en-GB" sz="1600">
                <a:solidFill>
                  <a:srgbClr val="000000"/>
                </a:solidFill>
              </a:rPr>
              <a:t>: This is a normal part of healthy development. </a:t>
            </a:r>
            <a:endParaRPr lang="en-GB" sz="1600">
              <a:solidFill>
                <a:srgbClr val="000000"/>
              </a:solidFill>
              <a:cs typeface="Calibri"/>
            </a:endParaRPr>
          </a:p>
          <a:p>
            <a:pPr fontAlgn="base"/>
            <a:r>
              <a:rPr lang="en-GB" sz="1600" u="sng">
                <a:solidFill>
                  <a:srgbClr val="000000"/>
                </a:solidFill>
              </a:rPr>
              <a:t>Tolerable stress response</a:t>
            </a:r>
            <a:r>
              <a:rPr lang="en-GB" sz="1600">
                <a:solidFill>
                  <a:srgbClr val="000000"/>
                </a:solidFill>
              </a:rPr>
              <a:t>: This time the body is alerted to a greater degree of stress..</a:t>
            </a:r>
            <a:endParaRPr lang="en-GB" sz="1600">
              <a:solidFill>
                <a:srgbClr val="000000"/>
              </a:solidFill>
              <a:cs typeface="Calibri"/>
            </a:endParaRPr>
          </a:p>
          <a:p>
            <a:pPr fontAlgn="base"/>
            <a:r>
              <a:rPr lang="en-GB" sz="1600" u="sng">
                <a:solidFill>
                  <a:srgbClr val="000000"/>
                </a:solidFill>
              </a:rPr>
              <a:t>Toxic stress response</a:t>
            </a:r>
            <a:r>
              <a:rPr lang="en-GB" sz="1600">
                <a:solidFill>
                  <a:srgbClr val="000000"/>
                </a:solidFill>
              </a:rPr>
              <a:t>: If the child is exposed to long-term difficulties, such as abuse, chronic neglect, or other adverse childhood experience, including poverty and racism, the long-term effect on the child can be significant. </a:t>
            </a:r>
            <a:endParaRPr lang="en-GB" sz="1600">
              <a:solidFill>
                <a:srgbClr val="000000"/>
              </a:solidFill>
              <a:cs typeface="Calibri"/>
            </a:endParaRPr>
          </a:p>
        </p:txBody>
      </p:sp>
    </p:spTree>
    <p:extLst>
      <p:ext uri="{BB962C8B-B14F-4D97-AF65-F5344CB8AC3E}">
        <p14:creationId xmlns:p14="http://schemas.microsoft.com/office/powerpoint/2010/main" val="2674249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grass, tree, outdoor, person&#10;&#10;Description automatically generated">
            <a:extLst>
              <a:ext uri="{FF2B5EF4-FFF2-40B4-BE49-F238E27FC236}">
                <a16:creationId xmlns:a16="http://schemas.microsoft.com/office/drawing/2014/main" id="{B655FB8F-25B4-486A-A63D-A547079028C0}"/>
              </a:ext>
            </a:extLst>
          </p:cNvPr>
          <p:cNvPicPr>
            <a:picLocks noChangeAspect="1"/>
          </p:cNvPicPr>
          <p:nvPr/>
        </p:nvPicPr>
        <p:blipFill rotWithShape="1">
          <a:blip r:embed="rId2">
            <a:alphaModFix/>
          </a:blip>
          <a:srcRect l="36809" r="954" b="-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GB">
                <a:solidFill>
                  <a:srgbClr val="000000"/>
                </a:solidFill>
              </a:rPr>
              <a:t>Toxic Stress</a:t>
            </a:r>
          </a:p>
        </p:txBody>
      </p:sp>
      <p:sp>
        <p:nvSpPr>
          <p:cNvPr id="3" name="Content Placeholder 2"/>
          <p:cNvSpPr>
            <a:spLocks noGrp="1"/>
          </p:cNvSpPr>
          <p:nvPr>
            <p:ph idx="1"/>
          </p:nvPr>
        </p:nvSpPr>
        <p:spPr>
          <a:xfrm>
            <a:off x="804997" y="2272143"/>
            <a:ext cx="4706803" cy="3788830"/>
          </a:xfrm>
        </p:spPr>
        <p:txBody>
          <a:bodyPr vert="horz" lIns="91440" tIns="45720" rIns="91440" bIns="45720" rtlCol="0" anchor="ctr">
            <a:normAutofit/>
          </a:bodyPr>
          <a:lstStyle/>
          <a:p>
            <a:pPr fontAlgn="base"/>
            <a:r>
              <a:rPr lang="en-GB" sz="2000">
                <a:solidFill>
                  <a:srgbClr val="000000"/>
                </a:solidFill>
              </a:rPr>
              <a:t>If a child continuously experiences adverse childhood events the impact that it can have on their physical and mental health can last for a lifetime. Developmental delays, health problems and chronic disease can be the result of continuous toxic stress.</a:t>
            </a:r>
          </a:p>
          <a:p>
            <a:pPr fontAlgn="base"/>
            <a:r>
              <a:rPr lang="en-GB" sz="2000">
                <a:solidFill>
                  <a:srgbClr val="000000"/>
                </a:solidFill>
              </a:rPr>
              <a:t>Research, however, continues to demonstrate that supportive, nurturing relationships can inhibit the impact, particularly if introduced at an early age. </a:t>
            </a:r>
            <a:endParaRPr lang="en-GB" sz="2000">
              <a:solidFill>
                <a:srgbClr val="000000"/>
              </a:solidFill>
              <a:cs typeface="Calibri"/>
            </a:endParaRPr>
          </a:p>
        </p:txBody>
      </p:sp>
    </p:spTree>
    <p:extLst>
      <p:ext uri="{BB962C8B-B14F-4D97-AF65-F5344CB8AC3E}">
        <p14:creationId xmlns:p14="http://schemas.microsoft.com/office/powerpoint/2010/main" val="503854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Video: Toxic Stress Derails Healthy Development</a:t>
            </a:r>
          </a:p>
        </p:txBody>
      </p:sp>
      <p:sp>
        <p:nvSpPr>
          <p:cNvPr id="3" name="Content Placeholder 2"/>
          <p:cNvSpPr>
            <a:spLocks noGrp="1"/>
          </p:cNvSpPr>
          <p:nvPr>
            <p:ph idx="1"/>
          </p:nvPr>
        </p:nvSpPr>
        <p:spPr/>
        <p:txBody>
          <a:bodyPr/>
          <a:lstStyle/>
          <a:p>
            <a:r>
              <a:rPr lang="en-GB" dirty="0"/>
              <a:t>A short video from the National Scientific Council on the Developing Child (1min 51secs).</a:t>
            </a:r>
          </a:p>
          <a:p>
            <a:r>
              <a:rPr lang="en-GB" dirty="0">
                <a:hlinkClick r:id="rId2"/>
              </a:rPr>
              <a:t>https://www.youtube.com/watch?v=GdqRP5zOAvE</a:t>
            </a:r>
            <a:endParaRPr lang="en-GB" dirty="0"/>
          </a:p>
        </p:txBody>
      </p:sp>
    </p:spTree>
    <p:extLst>
      <p:ext uri="{BB962C8B-B14F-4D97-AF65-F5344CB8AC3E}">
        <p14:creationId xmlns:p14="http://schemas.microsoft.com/office/powerpoint/2010/main" val="2010524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vertebrate&#10;&#10;Description automatically generated">
            <a:extLst>
              <a:ext uri="{FF2B5EF4-FFF2-40B4-BE49-F238E27FC236}">
                <a16:creationId xmlns:a16="http://schemas.microsoft.com/office/drawing/2014/main" id="{E84233A0-882B-4B6F-A808-FFF34FB95D6A}"/>
              </a:ext>
            </a:extLst>
          </p:cNvPr>
          <p:cNvPicPr>
            <a:picLocks noChangeAspect="1"/>
          </p:cNvPicPr>
          <p:nvPr/>
        </p:nvPicPr>
        <p:blipFill rotWithShape="1">
          <a:blip r:embed="rId3"/>
          <a:srcRect l="5430" r="28639" b="1119"/>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The Science of Toxic Stress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pPr fontAlgn="base"/>
            <a:r>
              <a:rPr lang="en-GB" sz="1700"/>
              <a:t>During childhood, the neural pathways that are developed for dealing with stress are still quite malleable, this means that they can be changed.</a:t>
            </a:r>
          </a:p>
          <a:p>
            <a:pPr fontAlgn="base"/>
            <a:r>
              <a:rPr lang="en-GB" sz="1700"/>
              <a:t>Healthy brain development will respond to stress appropriately. </a:t>
            </a:r>
            <a:endParaRPr lang="en-GB" sz="1700">
              <a:cs typeface="Calibri"/>
            </a:endParaRPr>
          </a:p>
        </p:txBody>
      </p:sp>
    </p:spTree>
    <p:extLst>
      <p:ext uri="{BB962C8B-B14F-4D97-AF65-F5344CB8AC3E}">
        <p14:creationId xmlns:p14="http://schemas.microsoft.com/office/powerpoint/2010/main" val="1440163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Stress and Cortisol Levels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fontAlgn="base"/>
            <a:r>
              <a:rPr lang="en-GB" sz="2000"/>
              <a:t>Stress and Cortisol Levels.</a:t>
            </a:r>
          </a:p>
          <a:p>
            <a:pPr fontAlgn="base"/>
            <a:r>
              <a:rPr lang="en-GB" sz="2000"/>
              <a:t>Prolonged events that heighten the stress activation system can lead to a range of behavioural and psychological disorders. These can include:</a:t>
            </a:r>
          </a:p>
          <a:p>
            <a:pPr fontAlgn="base"/>
            <a:r>
              <a:rPr lang="en-GB" sz="2000"/>
              <a:t>Cancer, diabetes, heart conditions as well as risk-taking behaviours including alcoholism and substance misuse. </a:t>
            </a:r>
            <a:endParaRPr lang="en-GB" sz="2000">
              <a:cs typeface="Calibri"/>
            </a:endParaRPr>
          </a:p>
        </p:txBody>
      </p:sp>
      <p:pic>
        <p:nvPicPr>
          <p:cNvPr id="4" name="Picture 4" descr="A picture containing indoor, arranged&#10;&#10;Description automatically generated">
            <a:extLst>
              <a:ext uri="{FF2B5EF4-FFF2-40B4-BE49-F238E27FC236}">
                <a16:creationId xmlns:a16="http://schemas.microsoft.com/office/drawing/2014/main" id="{B6360227-BFEB-42FF-BC3C-6315C4C456A7}"/>
              </a:ext>
            </a:extLst>
          </p:cNvPr>
          <p:cNvPicPr>
            <a:picLocks noChangeAspect="1"/>
          </p:cNvPicPr>
          <p:nvPr/>
        </p:nvPicPr>
        <p:blipFill rotWithShape="1">
          <a:blip r:embed="rId3"/>
          <a:srcRect l="12256" r="2079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48379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D0DD2-1F26-470E-B2D1-D309FB5DF018}"/>
              </a:ext>
            </a:extLst>
          </p:cNvPr>
          <p:cNvSpPr>
            <a:spLocks noGrp="1"/>
          </p:cNvSpPr>
          <p:nvPr>
            <p:ph type="title"/>
          </p:nvPr>
        </p:nvSpPr>
        <p:spPr>
          <a:xfrm>
            <a:off x="4965430" y="629268"/>
            <a:ext cx="6586491" cy="1286160"/>
          </a:xfrm>
        </p:spPr>
        <p:txBody>
          <a:bodyPr anchor="b">
            <a:normAutofit/>
          </a:bodyPr>
          <a:lstStyle/>
          <a:p>
            <a:r>
              <a:rPr lang="en-GB" sz="4100"/>
              <a:t>How do you respond to stress?</a:t>
            </a:r>
          </a:p>
        </p:txBody>
      </p:sp>
      <p:sp>
        <p:nvSpPr>
          <p:cNvPr id="3" name="Content Placeholder 2">
            <a:extLst>
              <a:ext uri="{FF2B5EF4-FFF2-40B4-BE49-F238E27FC236}">
                <a16:creationId xmlns:a16="http://schemas.microsoft.com/office/drawing/2014/main" id="{978DC6DE-07E7-45CA-981E-D99BE9311BEA}"/>
              </a:ext>
            </a:extLst>
          </p:cNvPr>
          <p:cNvSpPr>
            <a:spLocks noGrp="1"/>
          </p:cNvSpPr>
          <p:nvPr>
            <p:ph idx="1"/>
          </p:nvPr>
        </p:nvSpPr>
        <p:spPr>
          <a:xfrm>
            <a:off x="4965431" y="2438400"/>
            <a:ext cx="6586489" cy="3785419"/>
          </a:xfrm>
        </p:spPr>
        <p:txBody>
          <a:bodyPr>
            <a:normAutofit/>
          </a:bodyPr>
          <a:lstStyle/>
          <a:p>
            <a:pPr marL="0" indent="0">
              <a:buNone/>
            </a:pPr>
            <a:r>
              <a:rPr lang="en-GB" sz="2000"/>
              <a:t>What is your physical and mental response to the following situations?</a:t>
            </a:r>
          </a:p>
          <a:p>
            <a:r>
              <a:rPr lang="en-GB" sz="2000"/>
              <a:t>Exam or assignment stress</a:t>
            </a:r>
          </a:p>
          <a:p>
            <a:r>
              <a:rPr lang="en-GB" sz="2000"/>
              <a:t>Meeting new people</a:t>
            </a:r>
          </a:p>
          <a:p>
            <a:r>
              <a:rPr lang="en-GB" sz="2000"/>
              <a:t>Driving in a new area (or catching a bus/train to a new area)</a:t>
            </a:r>
          </a:p>
          <a:p>
            <a:r>
              <a:rPr lang="en-GB" sz="2000"/>
              <a:t>Unexpected events</a:t>
            </a:r>
          </a:p>
          <a:p>
            <a:r>
              <a:rPr lang="en-GB" sz="2000"/>
              <a:t>Negative feedback from peers or others.</a:t>
            </a:r>
          </a:p>
          <a:p>
            <a:endParaRPr lang="en-GB" sz="2000"/>
          </a:p>
          <a:p>
            <a:r>
              <a:rPr lang="en-GB" sz="2000"/>
              <a:t>What happens in your body, what happens in your mind?</a:t>
            </a:r>
          </a:p>
          <a:p>
            <a:endParaRPr lang="en-GB" sz="2000"/>
          </a:p>
          <a:p>
            <a:endParaRPr lang="en-GB" sz="2000"/>
          </a:p>
          <a:p>
            <a:endParaRPr lang="en-GB" sz="2000"/>
          </a:p>
          <a:p>
            <a:endParaRPr lang="en-GB" sz="2000"/>
          </a:p>
        </p:txBody>
      </p:sp>
      <p:pic>
        <p:nvPicPr>
          <p:cNvPr id="5" name="Picture 4" descr="Blurred motion traffic">
            <a:extLst>
              <a:ext uri="{FF2B5EF4-FFF2-40B4-BE49-F238E27FC236}">
                <a16:creationId xmlns:a16="http://schemas.microsoft.com/office/drawing/2014/main" id="{F0C93885-6F1C-4ED3-BC5F-3B817FEB6F32}"/>
              </a:ext>
            </a:extLst>
          </p:cNvPr>
          <p:cNvPicPr>
            <a:picLocks noChangeAspect="1"/>
          </p:cNvPicPr>
          <p:nvPr/>
        </p:nvPicPr>
        <p:blipFill rotWithShape="1">
          <a:blip r:embed="rId2"/>
          <a:srcRect l="38275" r="1660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39F4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809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C61AB-3E7C-4244-BA15-1F3DA7FEAFF8}"/>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Your support?</a:t>
            </a:r>
          </a:p>
        </p:txBody>
      </p:sp>
      <p:graphicFrame>
        <p:nvGraphicFramePr>
          <p:cNvPr id="5" name="Content Placeholder 2">
            <a:extLst>
              <a:ext uri="{FF2B5EF4-FFF2-40B4-BE49-F238E27FC236}">
                <a16:creationId xmlns:a16="http://schemas.microsoft.com/office/drawing/2014/main" id="{3758A2AE-576D-4D3D-A5E2-C0B827F491BB}"/>
              </a:ext>
            </a:extLst>
          </p:cNvPr>
          <p:cNvGraphicFramePr>
            <a:graphicFrameLocks noGrp="1"/>
          </p:cNvGraphicFramePr>
          <p:nvPr>
            <p:ph idx="1"/>
            <p:extLst>
              <p:ext uri="{D42A27DB-BD31-4B8C-83A1-F6EECF244321}">
                <p14:modId xmlns:p14="http://schemas.microsoft.com/office/powerpoint/2010/main" val="215606993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530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a:solidFill>
                  <a:schemeClr val="bg1"/>
                </a:solidFill>
              </a:rPr>
              <a:t>Activity Four: Check your Understanding</a:t>
            </a:r>
          </a:p>
        </p:txBody>
      </p:sp>
      <p:graphicFrame>
        <p:nvGraphicFramePr>
          <p:cNvPr id="5" name="Content Placeholder 2">
            <a:extLst>
              <a:ext uri="{FF2B5EF4-FFF2-40B4-BE49-F238E27FC236}">
                <a16:creationId xmlns:a16="http://schemas.microsoft.com/office/drawing/2014/main" id="{97FDDFD2-A9A2-4DB7-83E8-393770CCEA57}"/>
              </a:ext>
            </a:extLst>
          </p:cNvPr>
          <p:cNvGraphicFramePr>
            <a:graphicFrameLocks noGrp="1"/>
          </p:cNvGraphicFramePr>
          <p:nvPr>
            <p:ph idx="1"/>
            <p:extLst>
              <p:ext uri="{D42A27DB-BD31-4B8C-83A1-F6EECF244321}">
                <p14:modId xmlns:p14="http://schemas.microsoft.com/office/powerpoint/2010/main" val="1872177455"/>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1750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sz="5200"/>
              <a:t>Childhood Relationships</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pPr fontAlgn="base"/>
            <a:r>
              <a:rPr lang="en-GB" sz="2200"/>
              <a:t>Research indicates that relationships are key for all children.</a:t>
            </a:r>
            <a:endParaRPr lang="en-GB" sz="2200">
              <a:cs typeface="Calibri"/>
            </a:endParaRPr>
          </a:p>
          <a:p>
            <a:pPr fontAlgn="base"/>
            <a:r>
              <a:rPr lang="en-GB" sz="2200"/>
              <a:t>Children that have experienced safe and secure, nurturing relationships that foster independence as well as safety enable the development of a healthy stress hormone reaction when they are unsettled, scared or angry. </a:t>
            </a:r>
            <a:endParaRPr lang="en-GB" sz="2200">
              <a:cs typeface="Calibri"/>
            </a:endParaRPr>
          </a:p>
        </p:txBody>
      </p:sp>
      <p:pic>
        <p:nvPicPr>
          <p:cNvPr id="4" name="Picture 4" descr="A picture containing grass, person, outdoor, field&#10;&#10;Description automatically generated">
            <a:extLst>
              <a:ext uri="{FF2B5EF4-FFF2-40B4-BE49-F238E27FC236}">
                <a16:creationId xmlns:a16="http://schemas.microsoft.com/office/drawing/2014/main" id="{794CA1EA-D9B6-415C-8DF5-9BA24B667BB4}"/>
              </a:ext>
            </a:extLst>
          </p:cNvPr>
          <p:cNvPicPr>
            <a:picLocks noChangeAspect="1"/>
          </p:cNvPicPr>
          <p:nvPr/>
        </p:nvPicPr>
        <p:blipFill rotWithShape="1">
          <a:blip r:embed="rId3"/>
          <a:srcRect t="4919"/>
          <a:stretch/>
        </p:blipFill>
        <p:spPr>
          <a:xfrm>
            <a:off x="7684006" y="10"/>
            <a:ext cx="4507993" cy="6857990"/>
          </a:xfrm>
          <a:prstGeom prst="rect">
            <a:avLst/>
          </a:prstGeom>
        </p:spPr>
      </p:pic>
    </p:spTree>
    <p:extLst>
      <p:ext uri="{BB962C8B-B14F-4D97-AF65-F5344CB8AC3E}">
        <p14:creationId xmlns:p14="http://schemas.microsoft.com/office/powerpoint/2010/main" val="1634570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Video: </a:t>
            </a:r>
            <a:r>
              <a:rPr lang="en-GB" dirty="0" err="1"/>
              <a:t>InBrief</a:t>
            </a:r>
            <a:r>
              <a:rPr lang="en-GB" dirty="0"/>
              <a:t>: The Science of Neglect</a:t>
            </a:r>
          </a:p>
        </p:txBody>
      </p:sp>
      <p:sp>
        <p:nvSpPr>
          <p:cNvPr id="3" name="Content Placeholder 2"/>
          <p:cNvSpPr>
            <a:spLocks noGrp="1"/>
          </p:cNvSpPr>
          <p:nvPr>
            <p:ph idx="1"/>
          </p:nvPr>
        </p:nvSpPr>
        <p:spPr/>
        <p:txBody>
          <a:bodyPr/>
          <a:lstStyle/>
          <a:p>
            <a:r>
              <a:rPr lang="en-GB" dirty="0"/>
              <a:t>This short 6-minute video is produced in the U.S. and discusses the impact of neglect on the young child.</a:t>
            </a:r>
          </a:p>
          <a:p>
            <a:r>
              <a:rPr lang="en-GB" dirty="0">
                <a:hlinkClick r:id="rId2"/>
              </a:rPr>
              <a:t>https://www.youtube.com/watch?v=bF3j5UVCSCA</a:t>
            </a:r>
            <a:endParaRPr lang="en-GB" dirty="0"/>
          </a:p>
        </p:txBody>
      </p:sp>
    </p:spTree>
    <p:extLst>
      <p:ext uri="{BB962C8B-B14F-4D97-AF65-F5344CB8AC3E}">
        <p14:creationId xmlns:p14="http://schemas.microsoft.com/office/powerpoint/2010/main" val="42012173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Activity Five: Neglect</a:t>
            </a:r>
          </a:p>
        </p:txBody>
      </p:sp>
      <p:graphicFrame>
        <p:nvGraphicFramePr>
          <p:cNvPr id="5" name="Content Placeholder 2">
            <a:extLst>
              <a:ext uri="{FF2B5EF4-FFF2-40B4-BE49-F238E27FC236}">
                <a16:creationId xmlns:a16="http://schemas.microsoft.com/office/drawing/2014/main" id="{B0BFA965-8EF9-4B07-9B95-3C918B82D0A6}"/>
              </a:ext>
            </a:extLst>
          </p:cNvPr>
          <p:cNvGraphicFramePr>
            <a:graphicFrameLocks noGrp="1"/>
          </p:cNvGraphicFramePr>
          <p:nvPr>
            <p:ph idx="1"/>
            <p:extLst>
              <p:ext uri="{D42A27DB-BD31-4B8C-83A1-F6EECF244321}">
                <p14:modId xmlns:p14="http://schemas.microsoft.com/office/powerpoint/2010/main" val="81524960"/>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19812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outdoor, grass, person, little&#10;&#10;Description automatically generated">
            <a:extLst>
              <a:ext uri="{FF2B5EF4-FFF2-40B4-BE49-F238E27FC236}">
                <a16:creationId xmlns:a16="http://schemas.microsoft.com/office/drawing/2014/main" id="{1FB8C8CC-3FD2-422A-BCFB-1CC42107FD77}"/>
              </a:ext>
            </a:extLst>
          </p:cNvPr>
          <p:cNvPicPr>
            <a:picLocks noChangeAspect="1"/>
          </p:cNvPicPr>
          <p:nvPr/>
        </p:nvPicPr>
        <p:blipFill rotWithShape="1">
          <a:blip r:embed="rId3"/>
          <a:srcRect l="107" t="1511" r="16794"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600"/>
              <a:t>The impact of severe neglect and deprivation</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pPr fontAlgn="base"/>
            <a:r>
              <a:rPr lang="en-GB" sz="1700"/>
              <a:t>If a child experiences severe neglect, there will be negative repercussions on not only the individual but also the wider community. </a:t>
            </a:r>
          </a:p>
        </p:txBody>
      </p:sp>
    </p:spTree>
    <p:extLst>
      <p:ext uri="{BB962C8B-B14F-4D97-AF65-F5344CB8AC3E}">
        <p14:creationId xmlns:p14="http://schemas.microsoft.com/office/powerpoint/2010/main" val="40328081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dirty="0"/>
              <a:t>How can we help children to develop resilience?</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pPr fontAlgn="base"/>
            <a:r>
              <a:rPr lang="en-GB" sz="2200"/>
              <a:t>Resilience comes hand in hand with developing healthy bodies and healthy relationships.</a:t>
            </a:r>
          </a:p>
          <a:p>
            <a:pPr fontAlgn="base"/>
            <a:r>
              <a:rPr lang="en-GB" sz="2200"/>
              <a:t>It is an important part of childhood, but children are not born resilient, they need to learn how to become resilient. Just like they need to learn how to look after themselves, how to eat healthily and the importance of exercise. </a:t>
            </a:r>
            <a:endParaRPr lang="en-GB" sz="2200">
              <a:cs typeface="Calibri"/>
            </a:endParaRPr>
          </a:p>
        </p:txBody>
      </p:sp>
      <p:pic>
        <p:nvPicPr>
          <p:cNvPr id="4" name="Picture 4" descr="A picture containing grass, outdoor, tree, person&#10;&#10;Description automatically generated">
            <a:extLst>
              <a:ext uri="{FF2B5EF4-FFF2-40B4-BE49-F238E27FC236}">
                <a16:creationId xmlns:a16="http://schemas.microsoft.com/office/drawing/2014/main" id="{D81D563E-CBB5-4037-8897-C432E8935F1D}"/>
              </a:ext>
            </a:extLst>
          </p:cNvPr>
          <p:cNvPicPr>
            <a:picLocks noChangeAspect="1"/>
          </p:cNvPicPr>
          <p:nvPr/>
        </p:nvPicPr>
        <p:blipFill rotWithShape="1">
          <a:blip r:embed="rId3"/>
          <a:srcRect l="1495" r="28"/>
          <a:stretch/>
        </p:blipFill>
        <p:spPr>
          <a:xfrm>
            <a:off x="7684006" y="10"/>
            <a:ext cx="4507993" cy="6857990"/>
          </a:xfrm>
          <a:prstGeom prst="rect">
            <a:avLst/>
          </a:prstGeom>
        </p:spPr>
      </p:pic>
    </p:spTree>
    <p:extLst>
      <p:ext uri="{BB962C8B-B14F-4D97-AF65-F5344CB8AC3E}">
        <p14:creationId xmlns:p14="http://schemas.microsoft.com/office/powerpoint/2010/main" val="821413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104D6-50AB-4820-AB88-49EACC50FC2A}"/>
              </a:ext>
            </a:extLst>
          </p:cNvPr>
          <p:cNvSpPr>
            <a:spLocks noGrp="1"/>
          </p:cNvSpPr>
          <p:nvPr>
            <p:ph type="title"/>
          </p:nvPr>
        </p:nvSpPr>
        <p:spPr>
          <a:xfrm>
            <a:off x="4965430" y="629268"/>
            <a:ext cx="6586491" cy="1286160"/>
          </a:xfrm>
        </p:spPr>
        <p:txBody>
          <a:bodyPr anchor="b">
            <a:normAutofit/>
          </a:bodyPr>
          <a:lstStyle/>
          <a:p>
            <a:r>
              <a:rPr lang="en-GB" sz="4100"/>
              <a:t>What does resilience meant to you?</a:t>
            </a:r>
          </a:p>
        </p:txBody>
      </p:sp>
      <p:sp>
        <p:nvSpPr>
          <p:cNvPr id="3" name="Content Placeholder 2">
            <a:extLst>
              <a:ext uri="{FF2B5EF4-FFF2-40B4-BE49-F238E27FC236}">
                <a16:creationId xmlns:a16="http://schemas.microsoft.com/office/drawing/2014/main" id="{9086E7FE-5912-4759-A531-7CD7539944BB}"/>
              </a:ext>
            </a:extLst>
          </p:cNvPr>
          <p:cNvSpPr>
            <a:spLocks noGrp="1"/>
          </p:cNvSpPr>
          <p:nvPr>
            <p:ph idx="1"/>
          </p:nvPr>
        </p:nvSpPr>
        <p:spPr>
          <a:xfrm>
            <a:off x="4965431" y="2438400"/>
            <a:ext cx="6586489" cy="3785419"/>
          </a:xfrm>
        </p:spPr>
        <p:txBody>
          <a:bodyPr>
            <a:normAutofit/>
          </a:bodyPr>
          <a:lstStyle/>
          <a:p>
            <a:r>
              <a:rPr lang="en-GB" sz="2000" dirty="0"/>
              <a:t>How have you developed your own resilience?</a:t>
            </a:r>
          </a:p>
          <a:p>
            <a:r>
              <a:rPr lang="en-GB" sz="2000" dirty="0"/>
              <a:t>What has helped or hindered your development in the past?</a:t>
            </a:r>
          </a:p>
          <a:p>
            <a:r>
              <a:rPr lang="en-GB" sz="2000" dirty="0"/>
              <a:t>What would you do to support children and young people now?</a:t>
            </a:r>
          </a:p>
        </p:txBody>
      </p:sp>
      <p:pic>
        <p:nvPicPr>
          <p:cNvPr id="5" name="Picture 4" descr="A hand of two adults and a kid on top of each other">
            <a:extLst>
              <a:ext uri="{FF2B5EF4-FFF2-40B4-BE49-F238E27FC236}">
                <a16:creationId xmlns:a16="http://schemas.microsoft.com/office/drawing/2014/main" id="{FBB6C376-6D8F-4232-A22F-C4E0568194A0}"/>
              </a:ext>
            </a:extLst>
          </p:cNvPr>
          <p:cNvPicPr>
            <a:picLocks noChangeAspect="1"/>
          </p:cNvPicPr>
          <p:nvPr/>
        </p:nvPicPr>
        <p:blipFill rotWithShape="1">
          <a:blip r:embed="rId2"/>
          <a:srcRect l="31043" r="23838" b="-1"/>
          <a:stretch/>
        </p:blipFill>
        <p:spPr>
          <a:xfrm>
            <a:off x="20" y="-149619"/>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3148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19329-B363-4969-B5C3-14F87CB11713}"/>
              </a:ext>
            </a:extLst>
          </p:cNvPr>
          <p:cNvSpPr>
            <a:spLocks noGrp="1"/>
          </p:cNvSpPr>
          <p:nvPr>
            <p:ph type="title"/>
          </p:nvPr>
        </p:nvSpPr>
        <p:spPr>
          <a:xfrm>
            <a:off x="4965430" y="629268"/>
            <a:ext cx="6586491" cy="1286160"/>
          </a:xfrm>
        </p:spPr>
        <p:txBody>
          <a:bodyPr anchor="b">
            <a:normAutofit/>
          </a:bodyPr>
          <a:lstStyle/>
          <a:p>
            <a:r>
              <a:rPr lang="en-GB"/>
              <a:t>Resilience Strategies</a:t>
            </a:r>
            <a:endParaRPr lang="en-GB" dirty="0"/>
          </a:p>
        </p:txBody>
      </p:sp>
      <p:sp>
        <p:nvSpPr>
          <p:cNvPr id="17" name="Content Placeholder 2">
            <a:extLst>
              <a:ext uri="{FF2B5EF4-FFF2-40B4-BE49-F238E27FC236}">
                <a16:creationId xmlns:a16="http://schemas.microsoft.com/office/drawing/2014/main" id="{AD7DC5D6-A5D7-479B-8DD0-EF6F89873EEB}"/>
              </a:ext>
            </a:extLst>
          </p:cNvPr>
          <p:cNvSpPr>
            <a:spLocks noGrp="1"/>
          </p:cNvSpPr>
          <p:nvPr>
            <p:ph idx="1"/>
          </p:nvPr>
        </p:nvSpPr>
        <p:spPr>
          <a:xfrm>
            <a:off x="4965431" y="2438400"/>
            <a:ext cx="6586489" cy="3785419"/>
          </a:xfrm>
        </p:spPr>
        <p:txBody>
          <a:bodyPr>
            <a:normAutofit/>
          </a:bodyPr>
          <a:lstStyle/>
          <a:p>
            <a:r>
              <a:rPr lang="en-GB" sz="2000"/>
              <a:t>Supportive People </a:t>
            </a:r>
          </a:p>
          <a:p>
            <a:r>
              <a:rPr lang="en-GB" sz="2000"/>
              <a:t>Strategies (what helped you to cope?)</a:t>
            </a:r>
          </a:p>
          <a:p>
            <a:r>
              <a:rPr lang="en-GB" sz="2000"/>
              <a:t>Sagacities (wisdom and insight)</a:t>
            </a:r>
          </a:p>
          <a:p>
            <a:r>
              <a:rPr lang="en-GB" sz="2000"/>
              <a:t>Solution-seeking behaviours </a:t>
            </a:r>
          </a:p>
        </p:txBody>
      </p:sp>
      <p:pic>
        <p:nvPicPr>
          <p:cNvPr id="18" name="Picture 4" descr="One in a crowd">
            <a:extLst>
              <a:ext uri="{FF2B5EF4-FFF2-40B4-BE49-F238E27FC236}">
                <a16:creationId xmlns:a16="http://schemas.microsoft.com/office/drawing/2014/main" id="{149AAB04-77ED-4492-BD89-CD1BE10360CB}"/>
              </a:ext>
            </a:extLst>
          </p:cNvPr>
          <p:cNvPicPr>
            <a:picLocks noChangeAspect="1"/>
          </p:cNvPicPr>
          <p:nvPr/>
        </p:nvPicPr>
        <p:blipFill rotWithShape="1">
          <a:blip r:embed="rId3"/>
          <a:srcRect l="28748" r="20557"/>
          <a:stretch/>
        </p:blipFill>
        <p:spPr>
          <a:xfrm>
            <a:off x="20" y="10"/>
            <a:ext cx="4635571" cy="6857990"/>
          </a:xfrm>
          <a:prstGeom prst="rect">
            <a:avLst/>
          </a:prstGeom>
          <a:effectLst/>
        </p:spPr>
      </p:pic>
      <p:cxnSp>
        <p:nvCxnSpPr>
          <p:cNvPr id="1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27921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71932-2C56-41C5-A966-494657E47154}"/>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The Four S’s</a:t>
            </a:r>
          </a:p>
        </p:txBody>
      </p:sp>
      <p:pic>
        <p:nvPicPr>
          <p:cNvPr id="1026" name="Picture 2" descr="Past Sources of Resilience">
            <a:extLst>
              <a:ext uri="{FF2B5EF4-FFF2-40B4-BE49-F238E27FC236}">
                <a16:creationId xmlns:a16="http://schemas.microsoft.com/office/drawing/2014/main" id="{175E4547-6B65-4CF2-9081-351A973040F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07933" y="710899"/>
            <a:ext cx="7347537" cy="5437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020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ree, outdoor, ground&#10;&#10;Description automatically generated">
            <a:extLst>
              <a:ext uri="{FF2B5EF4-FFF2-40B4-BE49-F238E27FC236}">
                <a16:creationId xmlns:a16="http://schemas.microsoft.com/office/drawing/2014/main" id="{BA73A1AD-4489-4500-91BA-B99CFF17B708}"/>
              </a:ext>
            </a:extLst>
          </p:cNvPr>
          <p:cNvPicPr>
            <a:picLocks noChangeAspect="1"/>
          </p:cNvPicPr>
          <p:nvPr/>
        </p:nvPicPr>
        <p:blipFill rotWithShape="1">
          <a:blip r:embed="rId3"/>
          <a:srcRect l="6808" t="9091" r="2414"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Children who cope with difficulties…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pPr fontAlgn="base"/>
            <a:r>
              <a:rPr lang="en-GB" sz="1700"/>
              <a:t>Often have not only a biological resistance to trauma and hardship, but also a safe, nurturing and stable relationship with at least one adult. The safe relationship on its own is not enough, however. Research is indicating that there is a connection between biology and the environment that helps the child’s ability to cope with severe hardship. </a:t>
            </a:r>
            <a:endParaRPr lang="en-GB" sz="1700">
              <a:cs typeface="Calibri"/>
            </a:endParaRPr>
          </a:p>
          <a:p>
            <a:endParaRPr lang="en-GB" sz="1700"/>
          </a:p>
        </p:txBody>
      </p:sp>
    </p:spTree>
    <p:extLst>
      <p:ext uri="{BB962C8B-B14F-4D97-AF65-F5344CB8AC3E}">
        <p14:creationId xmlns:p14="http://schemas.microsoft.com/office/powerpoint/2010/main" val="1817060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sz="5200"/>
              <a:t>Not all stress is harmful.</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pPr fontAlgn="base"/>
            <a:r>
              <a:rPr lang="en-GB" sz="2200"/>
              <a:t>As has been noted within this programme, some stress can actually be a positive experience. It helps us to grow and develop and eventually will help us to develop skills that will enable us to cope in different situations as adults. These skills can be developed and strengthened at any age. It is never too late to support the development of resilience. </a:t>
            </a:r>
          </a:p>
        </p:txBody>
      </p:sp>
      <p:pic>
        <p:nvPicPr>
          <p:cNvPr id="4" name="Picture 4">
            <a:extLst>
              <a:ext uri="{FF2B5EF4-FFF2-40B4-BE49-F238E27FC236}">
                <a16:creationId xmlns:a16="http://schemas.microsoft.com/office/drawing/2014/main" id="{62BA68C0-17A4-48E5-A1A6-609EDB982E91}"/>
              </a:ext>
            </a:extLst>
          </p:cNvPr>
          <p:cNvPicPr>
            <a:picLocks noChangeAspect="1"/>
          </p:cNvPicPr>
          <p:nvPr/>
        </p:nvPicPr>
        <p:blipFill rotWithShape="1">
          <a:blip r:embed="rId3"/>
          <a:srcRect r="1523"/>
          <a:stretch/>
        </p:blipFill>
        <p:spPr>
          <a:xfrm>
            <a:off x="7684006" y="10"/>
            <a:ext cx="4507993" cy="6857990"/>
          </a:xfrm>
          <a:prstGeom prst="rect">
            <a:avLst/>
          </a:prstGeom>
        </p:spPr>
      </p:pic>
    </p:spTree>
    <p:extLst>
      <p:ext uri="{BB962C8B-B14F-4D97-AF65-F5344CB8AC3E}">
        <p14:creationId xmlns:p14="http://schemas.microsoft.com/office/powerpoint/2010/main" val="831267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Activity Seven: Check your understanding now.</a:t>
            </a:r>
          </a:p>
        </p:txBody>
      </p:sp>
      <p:sp>
        <p:nvSpPr>
          <p:cNvPr id="3" name="Content Placeholder 2"/>
          <p:cNvSpPr>
            <a:spLocks noGrp="1"/>
          </p:cNvSpPr>
          <p:nvPr>
            <p:ph idx="1"/>
          </p:nvPr>
        </p:nvSpPr>
        <p:spPr>
          <a:xfrm>
            <a:off x="6412302" y="891713"/>
            <a:ext cx="4584882" cy="5160790"/>
          </a:xfrm>
        </p:spPr>
        <p:txBody>
          <a:bodyPr anchor="ctr">
            <a:normAutofit/>
          </a:bodyPr>
          <a:lstStyle/>
          <a:p>
            <a:pPr marL="0" indent="0">
              <a:buNone/>
            </a:pPr>
            <a:r>
              <a:rPr lang="en-GB" sz="1800">
                <a:solidFill>
                  <a:schemeClr val="bg1"/>
                </a:solidFill>
              </a:rPr>
              <a:t>Spend about 5-10 minutes answering the following questions. This will allow you to consider your knowledge and understanding following the completion of the module:</a:t>
            </a:r>
          </a:p>
          <a:p>
            <a:pPr marL="514350" indent="-514350">
              <a:buAutoNum type="arabicPeriod"/>
            </a:pPr>
            <a:r>
              <a:rPr lang="en-GB" sz="1800">
                <a:solidFill>
                  <a:schemeClr val="bg1"/>
                </a:solidFill>
              </a:rPr>
              <a:t>What does Toxic Stress Mean?</a:t>
            </a:r>
          </a:p>
          <a:p>
            <a:pPr marL="514350" indent="-514350">
              <a:buAutoNum type="arabicPeriod"/>
            </a:pPr>
            <a:r>
              <a:rPr lang="en-GB" sz="1800">
                <a:solidFill>
                  <a:schemeClr val="bg1"/>
                </a:solidFill>
              </a:rPr>
              <a:t>What new areas are being considered as ACEs?</a:t>
            </a:r>
          </a:p>
          <a:p>
            <a:pPr marL="514350" indent="-514350">
              <a:buAutoNum type="arabicPeriod"/>
            </a:pPr>
            <a:r>
              <a:rPr lang="en-GB" sz="1800">
                <a:solidFill>
                  <a:schemeClr val="bg1"/>
                </a:solidFill>
              </a:rPr>
              <a:t>How can a history of previous trauma impact on new traumatic experiences?</a:t>
            </a:r>
          </a:p>
          <a:p>
            <a:pPr marL="514350" indent="-514350">
              <a:buAutoNum type="arabicPeriod"/>
            </a:pPr>
            <a:r>
              <a:rPr lang="en-GB" sz="1800">
                <a:solidFill>
                  <a:schemeClr val="bg1"/>
                </a:solidFill>
              </a:rPr>
              <a:t>What are the three stress response types?</a:t>
            </a:r>
          </a:p>
          <a:p>
            <a:pPr marL="514350" indent="-514350">
              <a:buAutoNum type="arabicPeriod"/>
            </a:pPr>
            <a:r>
              <a:rPr lang="en-GB" sz="1800">
                <a:solidFill>
                  <a:schemeClr val="bg1"/>
                </a:solidFill>
              </a:rPr>
              <a:t>How can severe neglect and deprivation impact the individual?</a:t>
            </a:r>
          </a:p>
        </p:txBody>
      </p:sp>
    </p:spTree>
    <p:extLst>
      <p:ext uri="{BB962C8B-B14F-4D97-AF65-F5344CB8AC3E}">
        <p14:creationId xmlns:p14="http://schemas.microsoft.com/office/powerpoint/2010/main" val="2933149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1D725FBB-3E20-4FB5-81DF-718675CB974B}"/>
              </a:ext>
            </a:extLst>
          </p:cNvPr>
          <p:cNvPicPr>
            <a:picLocks noChangeAspect="1"/>
          </p:cNvPicPr>
          <p:nvPr/>
        </p:nvPicPr>
        <p:blipFill rotWithShape="1">
          <a:blip r:embed="rId3"/>
          <a:srcRect t="9091" r="23585"/>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dirty="0"/>
              <a:t>Summary</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pPr fontAlgn="base"/>
            <a:r>
              <a:rPr lang="en-GB" sz="1700"/>
              <a:t>Within this programme we've looked at Adverse Childhood Experiences and Toxic stress. We've considered the impact of trauma and Stress on the body and how this can be problematic during adulthood.</a:t>
            </a:r>
          </a:p>
          <a:p>
            <a:pPr fontAlgn="base"/>
            <a:r>
              <a:rPr lang="en-GB" sz="1700"/>
              <a:t>We've also considered the importance of developing resilience in young children and the significance of supportive relationships. </a:t>
            </a:r>
            <a:endParaRPr lang="en-GB" sz="1700">
              <a:cs typeface="Calibri"/>
            </a:endParaRPr>
          </a:p>
          <a:p>
            <a:pPr fontAlgn="base"/>
            <a:endParaRPr lang="en-GB" sz="1700">
              <a:cs typeface="Calibri"/>
            </a:endParaRPr>
          </a:p>
        </p:txBody>
      </p:sp>
    </p:spTree>
    <p:extLst>
      <p:ext uri="{BB962C8B-B14F-4D97-AF65-F5344CB8AC3E}">
        <p14:creationId xmlns:p14="http://schemas.microsoft.com/office/powerpoint/2010/main" val="32622130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ibrant green forest">
            <a:extLst>
              <a:ext uri="{FF2B5EF4-FFF2-40B4-BE49-F238E27FC236}">
                <a16:creationId xmlns:a16="http://schemas.microsoft.com/office/drawing/2014/main" id="{A474210A-54C5-48E8-95FD-1596B0D32B22}"/>
              </a:ext>
            </a:extLst>
          </p:cNvPr>
          <p:cNvPicPr>
            <a:picLocks noChangeAspect="1"/>
          </p:cNvPicPr>
          <p:nvPr/>
        </p:nvPicPr>
        <p:blipFill rotWithShape="1">
          <a:blip r:embed="rId2"/>
          <a:srcRect t="8782" b="6948"/>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89F2C-1080-4D53-BBED-E0A070026DCC}"/>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Guided Imagery</a:t>
            </a:r>
          </a:p>
        </p:txBody>
      </p:sp>
      <p:sp>
        <p:nvSpPr>
          <p:cNvPr id="3" name="Content Placeholder 2">
            <a:extLst>
              <a:ext uri="{FF2B5EF4-FFF2-40B4-BE49-F238E27FC236}">
                <a16:creationId xmlns:a16="http://schemas.microsoft.com/office/drawing/2014/main" id="{0877C54E-5FA1-4ACD-BEB8-866519BC4DE5}"/>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dirty="0">
                <a:solidFill>
                  <a:srgbClr val="FFFFFF"/>
                </a:solidFill>
              </a:rPr>
              <a:t>Guided Imagery (Forest)</a:t>
            </a:r>
          </a:p>
        </p:txBody>
      </p:sp>
    </p:spTree>
    <p:extLst>
      <p:ext uri="{BB962C8B-B14F-4D97-AF65-F5344CB8AC3E}">
        <p14:creationId xmlns:p14="http://schemas.microsoft.com/office/powerpoint/2010/main" val="15620932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Final Activity: What Next?</a:t>
            </a:r>
          </a:p>
        </p:txBody>
      </p:sp>
      <p:sp>
        <p:nvSpPr>
          <p:cNvPr id="3" name="Content Placeholder 2"/>
          <p:cNvSpPr>
            <a:spLocks noGrp="1"/>
          </p:cNvSpPr>
          <p:nvPr>
            <p:ph idx="1"/>
          </p:nvPr>
        </p:nvSpPr>
        <p:spPr>
          <a:xfrm>
            <a:off x="4810259" y="649480"/>
            <a:ext cx="6555347" cy="5546047"/>
          </a:xfrm>
        </p:spPr>
        <p:txBody>
          <a:bodyPr vert="horz" lIns="91440" tIns="45720" rIns="91440" bIns="45720" rtlCol="0" anchor="ctr">
            <a:normAutofit/>
          </a:bodyPr>
          <a:lstStyle/>
          <a:p>
            <a:pPr fontAlgn="base"/>
            <a:r>
              <a:rPr lang="en-GB" sz="2000"/>
              <a:t>You are about to complete the final module in this ACEs suite of learning. Think about your own knowledge and understanding and where you think there might be gaps relating to ACEs. Consider your own learning needs. Where do you think you would like to go next for further development?</a:t>
            </a:r>
            <a:endParaRPr lang="en-US" sz="2000"/>
          </a:p>
          <a:p>
            <a:r>
              <a:rPr lang="en-GB" sz="2000"/>
              <a:t>Some areas that you might like to think about include:</a:t>
            </a:r>
            <a:endParaRPr lang="en-US" sz="2000">
              <a:cs typeface="Calibri"/>
            </a:endParaRPr>
          </a:p>
          <a:p>
            <a:pPr fontAlgn="base"/>
            <a:r>
              <a:rPr lang="en-GB" sz="2000"/>
              <a:t>Counselling Skills and Psychotherapeutic Training</a:t>
            </a:r>
          </a:p>
          <a:p>
            <a:pPr fontAlgn="base"/>
            <a:r>
              <a:rPr lang="en-GB" sz="2000"/>
              <a:t>Understanding Trauma</a:t>
            </a:r>
          </a:p>
          <a:p>
            <a:pPr fontAlgn="base"/>
            <a:r>
              <a:rPr lang="en-GB" sz="2000"/>
              <a:t>Understanding Attachment</a:t>
            </a:r>
          </a:p>
          <a:p>
            <a:pPr fontAlgn="base"/>
            <a:r>
              <a:rPr lang="en-GB" sz="2000"/>
              <a:t>Understanding Mental Illness</a:t>
            </a:r>
          </a:p>
          <a:p>
            <a:pPr fontAlgn="base"/>
            <a:r>
              <a:rPr lang="en-GB" sz="2000"/>
              <a:t>This might be a good time to start thinking about your own learning needs and where to go next.</a:t>
            </a:r>
          </a:p>
        </p:txBody>
      </p:sp>
    </p:spTree>
    <p:extLst>
      <p:ext uri="{BB962C8B-B14F-4D97-AF65-F5344CB8AC3E}">
        <p14:creationId xmlns:p14="http://schemas.microsoft.com/office/powerpoint/2010/main" val="4031153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85000" lnSpcReduction="10000"/>
          </a:bodyPr>
          <a:lstStyle/>
          <a:p>
            <a:pPr fontAlgn="base"/>
            <a:r>
              <a:rPr lang="en-GB" i="1" dirty="0"/>
              <a:t>Ashton, K., Bellis, M.,</a:t>
            </a:r>
            <a:r>
              <a:rPr lang="en-GB" dirty="0"/>
              <a:t> </a:t>
            </a:r>
            <a:r>
              <a:rPr lang="en-GB" i="1" dirty="0" err="1"/>
              <a:t>Hardcastle</a:t>
            </a:r>
            <a:r>
              <a:rPr lang="en-GB" i="1" dirty="0"/>
              <a:t>__,</a:t>
            </a:r>
            <a:r>
              <a:rPr lang="en-GB" dirty="0"/>
              <a:t> </a:t>
            </a:r>
            <a:r>
              <a:rPr lang="en-GB" i="1" dirty="0"/>
              <a:t>K.,</a:t>
            </a:r>
            <a:r>
              <a:rPr lang="en-GB" dirty="0"/>
              <a:t> </a:t>
            </a:r>
            <a:r>
              <a:rPr lang="en-GB" i="1" dirty="0"/>
              <a:t>Hughes__, K.,</a:t>
            </a:r>
            <a:r>
              <a:rPr lang="en-GB" dirty="0"/>
              <a:t> </a:t>
            </a:r>
            <a:r>
              <a:rPr lang="en-GB" i="1" dirty="0" err="1"/>
              <a:t>Mably</a:t>
            </a:r>
            <a:r>
              <a:rPr lang="en-GB" i="1" dirty="0"/>
              <a:t>__, S. &amp; Evans, M. (2016)</a:t>
            </a:r>
            <a:r>
              <a:rPr lang="en-GB" dirty="0"/>
              <a:t> </a:t>
            </a:r>
            <a:r>
              <a:rPr lang="en-GB" i="1" dirty="0"/>
              <a:t>Adverse Childhood Experiences and their association with Mental Well-being in the Welsh adult</a:t>
            </a:r>
            <a:r>
              <a:rPr lang="en-GB" dirty="0"/>
              <a:t> </a:t>
            </a:r>
            <a:r>
              <a:rPr lang="en-GB" i="1" dirty="0"/>
              <a:t>population. Public Health Wales NHS Trust</a:t>
            </a:r>
            <a:endParaRPr lang="en-GB" dirty="0"/>
          </a:p>
          <a:p>
            <a:pPr fontAlgn="base"/>
            <a:r>
              <a:rPr lang="en-GB" i="1" dirty="0"/>
              <a:t>Ashton, K., Bellis, M., Davies, A.,</a:t>
            </a:r>
            <a:r>
              <a:rPr lang="en-GB" dirty="0"/>
              <a:t> </a:t>
            </a:r>
            <a:r>
              <a:rPr lang="en-GB" i="1" dirty="0" err="1"/>
              <a:t>Hardcastle</a:t>
            </a:r>
            <a:r>
              <a:rPr lang="en-GB" i="1" dirty="0"/>
              <a:t>__, K. &amp;</a:t>
            </a:r>
            <a:r>
              <a:rPr lang="en-GB" dirty="0"/>
              <a:t> </a:t>
            </a:r>
            <a:r>
              <a:rPr lang="en-GB" i="1" dirty="0" err="1"/>
              <a:t>Hughes._K</a:t>
            </a:r>
            <a:r>
              <a:rPr lang="en-GB" i="1" dirty="0"/>
              <a:t>. (2016) _Adverse Childhood Experiences and their association with chronic disease and health service use in the Welsh adult</a:t>
            </a:r>
            <a:r>
              <a:rPr lang="en-GB" dirty="0"/>
              <a:t> </a:t>
            </a:r>
            <a:r>
              <a:rPr lang="en-GB" i="1" dirty="0"/>
              <a:t>population. Public Health Wales NHS Trust</a:t>
            </a:r>
            <a:endParaRPr lang="en-GB" dirty="0"/>
          </a:p>
          <a:p>
            <a:pPr fontAlgn="base"/>
            <a:r>
              <a:rPr lang="en-GB" dirty="0"/>
              <a:t>Bellis, M., Ashton, K., Hughes, K., Ford, K., Bishop, J., &amp; </a:t>
            </a:r>
            <a:r>
              <a:rPr lang="en-GB" dirty="0" err="1"/>
              <a:t>Paranjothy</a:t>
            </a:r>
            <a:r>
              <a:rPr lang="en-GB" dirty="0"/>
              <a:t>, S (2015) Adverse Childhood Experiences and their impact on health-harming behaviours in the Welsh adult population : Alcohol Use, Drug Use, Violence, Sexual Behaviour, Incarceration, Smoking and Poor Diet. Public Health Wales NHS Trust​</a:t>
            </a:r>
          </a:p>
          <a:p>
            <a:pPr fontAlgn="base"/>
            <a:r>
              <a:rPr lang="en-GB" dirty="0" err="1"/>
              <a:t>Center</a:t>
            </a:r>
            <a:r>
              <a:rPr lang="en-GB" dirty="0"/>
              <a:t> on the Developing Child. Harvard University. (2020). Available at </a:t>
            </a:r>
            <a:r>
              <a:rPr lang="en-GB" dirty="0">
                <a:hlinkClick r:id="rId2"/>
              </a:rPr>
              <a:t>https://developingchild.harvard.edu/</a:t>
            </a:r>
            <a:r>
              <a:rPr lang="en-GB" dirty="0"/>
              <a:t> (Accessed on November 1st 2020).</a:t>
            </a:r>
          </a:p>
        </p:txBody>
      </p:sp>
    </p:spTree>
    <p:extLst>
      <p:ext uri="{BB962C8B-B14F-4D97-AF65-F5344CB8AC3E}">
        <p14:creationId xmlns:p14="http://schemas.microsoft.com/office/powerpoint/2010/main" val="3985723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TotalTime>
  <Words>3722</Words>
  <Application>Microsoft Office PowerPoint</Application>
  <PresentationFormat>Widescreen</PresentationFormat>
  <Paragraphs>183</Paragraphs>
  <Slides>33</Slides>
  <Notes>14</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33</vt:i4>
      </vt:variant>
    </vt:vector>
  </HeadingPairs>
  <TitlesOfParts>
    <vt:vector size="41" baseType="lpstr">
      <vt:lpstr>Arial Regular</vt:lpstr>
      <vt:lpstr>Arial</vt:lpstr>
      <vt:lpstr>Calibri</vt:lpstr>
      <vt:lpstr>Calibri Light</vt:lpstr>
      <vt:lpstr>Lato</vt:lpstr>
      <vt:lpstr>Office Theme</vt:lpstr>
      <vt:lpstr>Office Theme</vt:lpstr>
      <vt:lpstr>Office Theme</vt:lpstr>
      <vt:lpstr>Causes of Mental Illness in CYP</vt:lpstr>
      <vt:lpstr>Introduction </vt:lpstr>
      <vt:lpstr>Overview</vt:lpstr>
      <vt:lpstr>ACEs and Toxic Stress</vt:lpstr>
      <vt:lpstr>Activity Two: What is Trauma?</vt:lpstr>
      <vt:lpstr>What is Trauma?</vt:lpstr>
      <vt:lpstr>The Impact of Trauma</vt:lpstr>
      <vt:lpstr>Factors that can impact traumatic experiences</vt:lpstr>
      <vt:lpstr>Activity Three: Consider your own Experiences..</vt:lpstr>
      <vt:lpstr>Toxic Stress</vt:lpstr>
      <vt:lpstr>The Three Stress Response Types</vt:lpstr>
      <vt:lpstr>Toxic Stress</vt:lpstr>
      <vt:lpstr>Video: Toxic Stress Derails Healthy Development</vt:lpstr>
      <vt:lpstr>The Science of Toxic Stress</vt:lpstr>
      <vt:lpstr>Stress and Cortisol Levels</vt:lpstr>
      <vt:lpstr>How do you respond to stress?</vt:lpstr>
      <vt:lpstr>Your support?</vt:lpstr>
      <vt:lpstr>Activity Four: Check your Understanding</vt:lpstr>
      <vt:lpstr>Childhood Relationships</vt:lpstr>
      <vt:lpstr>Video: InBrief: The Science of Neglect</vt:lpstr>
      <vt:lpstr>Activity Five: Neglect</vt:lpstr>
      <vt:lpstr>The impact of severe neglect and deprivation</vt:lpstr>
      <vt:lpstr>How can we help children to develop resilience?</vt:lpstr>
      <vt:lpstr>What does resilience meant to you?</vt:lpstr>
      <vt:lpstr>Resilience Strategies</vt:lpstr>
      <vt:lpstr>The Four S’s</vt:lpstr>
      <vt:lpstr>Children who cope with difficulties…</vt:lpstr>
      <vt:lpstr>Not all stress is harmful.</vt:lpstr>
      <vt:lpstr>Activity Seven: Check your understanding now.</vt:lpstr>
      <vt:lpstr>Summary</vt:lpstr>
      <vt:lpstr>Guided Imagery</vt:lpstr>
      <vt:lpstr>Final Activity: What Next?</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163</cp:revision>
  <dcterms:created xsi:type="dcterms:W3CDTF">2020-11-17T12:39:23Z</dcterms:created>
  <dcterms:modified xsi:type="dcterms:W3CDTF">2022-02-28T16:56:05Z</dcterms:modified>
</cp:coreProperties>
</file>