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92" r:id="rId7"/>
    <p:sldId id="262" r:id="rId8"/>
    <p:sldId id="264" r:id="rId9"/>
    <p:sldId id="263" r:id="rId10"/>
    <p:sldId id="265" r:id="rId11"/>
    <p:sldId id="266" r:id="rId12"/>
    <p:sldId id="267" r:id="rId13"/>
    <p:sldId id="268" r:id="rId14"/>
    <p:sldId id="269" r:id="rId15"/>
    <p:sldId id="271" r:id="rId16"/>
    <p:sldId id="270"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1" r:id="rId36"/>
    <p:sldId id="290" r:id="rId37"/>
    <p:sldId id="25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900F0-BA92-E3E6-09A9-F068F187150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1641E07-391E-8001-324D-BC2A0DE2F5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E03DB5E-0A41-A038-ACB4-8E227D954378}"/>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5" name="Footer Placeholder 4">
            <a:extLst>
              <a:ext uri="{FF2B5EF4-FFF2-40B4-BE49-F238E27FC236}">
                <a16:creationId xmlns:a16="http://schemas.microsoft.com/office/drawing/2014/main" id="{2608D6D4-317B-1B0E-6098-E75AD429F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73F3C1-685D-0265-9FD5-558C45325BB1}"/>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3377482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B47A1-6B3B-2198-1DF0-D24E742D2AE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981DDF1-6763-BC9E-E90E-8DF2E95D7C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894A3A-F67E-6314-4862-7714A54AFCED}"/>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5" name="Footer Placeholder 4">
            <a:extLst>
              <a:ext uri="{FF2B5EF4-FFF2-40B4-BE49-F238E27FC236}">
                <a16:creationId xmlns:a16="http://schemas.microsoft.com/office/drawing/2014/main" id="{A80D602D-996F-AA7D-4DFF-0846173B71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574D3-2F84-C958-65E9-3FE6A38DC5B3}"/>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1541746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91054-3594-2F97-01CC-6BD3DEBEE9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B40DE03-648F-993B-339F-11AA956511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1C71504-6272-2C23-3BBC-1BA10240C86E}"/>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5" name="Footer Placeholder 4">
            <a:extLst>
              <a:ext uri="{FF2B5EF4-FFF2-40B4-BE49-F238E27FC236}">
                <a16:creationId xmlns:a16="http://schemas.microsoft.com/office/drawing/2014/main" id="{375AFE12-0CCF-3009-D344-50C5ED14A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9A923-0367-9185-F6F4-5F20A09B177E}"/>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3840152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41078-BBA5-BB79-BD71-3DEA425518A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8EB91D-3123-0397-DB36-265D0C527B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650904F-4BFF-DBBB-3843-FE2486C56F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00986AB-2A2A-0E59-B36D-7C428F1E20E8}"/>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6" name="Footer Placeholder 5">
            <a:extLst>
              <a:ext uri="{FF2B5EF4-FFF2-40B4-BE49-F238E27FC236}">
                <a16:creationId xmlns:a16="http://schemas.microsoft.com/office/drawing/2014/main" id="{37B2BD76-3D18-1932-052E-D801601CA3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F14C71-7965-66A6-B91B-FB711CDD321C}"/>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2424212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95834-3F6E-A823-F8E6-EA088CFAF35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316042F-F6A1-B4BC-C74B-0E4E6DD39E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244295-7E06-41A0-8356-197EBE19F7E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3403B21-7BC7-1945-420D-795F97372A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FC101A-1DAA-114F-4D79-2B721437182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BA249E2-ECF6-AC4E-273F-08AC49948F37}"/>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8" name="Footer Placeholder 7">
            <a:extLst>
              <a:ext uri="{FF2B5EF4-FFF2-40B4-BE49-F238E27FC236}">
                <a16:creationId xmlns:a16="http://schemas.microsoft.com/office/drawing/2014/main" id="{F78E6075-0C79-8DDE-42DC-81C03A84C6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D4CF7B-9761-D1E1-7287-8D668192AD4D}"/>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2793933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95ED5-30C4-AF52-44D7-EDC616AA3B7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7C2104-8EA6-D6E1-4AB1-1522EB73F71E}"/>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4" name="Footer Placeholder 3">
            <a:extLst>
              <a:ext uri="{FF2B5EF4-FFF2-40B4-BE49-F238E27FC236}">
                <a16:creationId xmlns:a16="http://schemas.microsoft.com/office/drawing/2014/main" id="{D48EFD27-0F33-567D-DA6D-E0E44AF444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2D4FA2-BAA0-FCC0-BC38-2652E96E69F1}"/>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3002311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735745-DC6C-52E7-5BCF-AA7DDF5DD80F}"/>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3" name="Footer Placeholder 2">
            <a:extLst>
              <a:ext uri="{FF2B5EF4-FFF2-40B4-BE49-F238E27FC236}">
                <a16:creationId xmlns:a16="http://schemas.microsoft.com/office/drawing/2014/main" id="{7CB9D2CF-0C2B-2941-7B3F-9E322C08A9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46BF6D-A528-F5B6-B1A0-3E526B770DCE}"/>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312733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3B0A-19FE-C3FD-56EA-E9BFC21165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6B522C7-2973-2299-06D1-9EF8D7B59A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C8A67ED-1AC5-0786-F8B5-895ABE10F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65E480-8BA6-9503-2244-E5B74D4517C9}"/>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6" name="Footer Placeholder 5">
            <a:extLst>
              <a:ext uri="{FF2B5EF4-FFF2-40B4-BE49-F238E27FC236}">
                <a16:creationId xmlns:a16="http://schemas.microsoft.com/office/drawing/2014/main" id="{68B55C36-6959-1F0E-0C34-874E12B43C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38B001-390C-C43A-FBA4-895289AE9715}"/>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3237183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BE306-ED07-7D1D-7EC5-EA6A8FAE5D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D91478-8D54-5A9B-AFE3-6BC4CB01DE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EBD7FC-957E-5DC2-5C39-0DFAF5EF2A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D7424B-75EB-2A07-D127-D45C9EEE7E6D}"/>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6" name="Footer Placeholder 5">
            <a:extLst>
              <a:ext uri="{FF2B5EF4-FFF2-40B4-BE49-F238E27FC236}">
                <a16:creationId xmlns:a16="http://schemas.microsoft.com/office/drawing/2014/main" id="{A781A819-0B42-B1C5-2454-49E9F2CF58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E842D6-E701-7FD0-A9E5-1A87C895E148}"/>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2588229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392A7-F5A9-636F-60D4-6A1C1D008F5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32717D-4083-A545-AAD9-F05A5E8496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473F01-35E1-2ADA-9990-C66ACC374AAA}"/>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5" name="Footer Placeholder 4">
            <a:extLst>
              <a:ext uri="{FF2B5EF4-FFF2-40B4-BE49-F238E27FC236}">
                <a16:creationId xmlns:a16="http://schemas.microsoft.com/office/drawing/2014/main" id="{0583F231-34F2-2E28-44CE-C544354CB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877FD-5D05-5A08-7EC5-35ABAC0F0EC6}"/>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998313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38E67C-7C1A-7721-0E2D-7B2FA5AAD8D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578AF38-718B-692B-8CF8-7BB70E394F3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3CD7E8-1981-55AF-4180-CF6DBEA1A621}"/>
              </a:ext>
            </a:extLst>
          </p:cNvPr>
          <p:cNvSpPr>
            <a:spLocks noGrp="1"/>
          </p:cNvSpPr>
          <p:nvPr>
            <p:ph type="dt" sz="half" idx="10"/>
          </p:nvPr>
        </p:nvSpPr>
        <p:spPr/>
        <p:txBody>
          <a:bodyPr/>
          <a:lstStyle/>
          <a:p>
            <a:fld id="{3599A149-2D9C-491D-AA06-8CEB51C43E42}" type="datetimeFigureOut">
              <a:rPr lang="en-GB" smtClean="0"/>
              <a:t>09/02/2024</a:t>
            </a:fld>
            <a:endParaRPr lang="en-GB"/>
          </a:p>
        </p:txBody>
      </p:sp>
      <p:sp>
        <p:nvSpPr>
          <p:cNvPr id="5" name="Footer Placeholder 4">
            <a:extLst>
              <a:ext uri="{FF2B5EF4-FFF2-40B4-BE49-F238E27FC236}">
                <a16:creationId xmlns:a16="http://schemas.microsoft.com/office/drawing/2014/main" id="{D3698C8D-3D28-8EA9-E1B8-835A7CC8CC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020230-3FA6-A74D-66AA-4C299E8360CC}"/>
              </a:ext>
            </a:extLst>
          </p:cNvPr>
          <p:cNvSpPr>
            <a:spLocks noGrp="1"/>
          </p:cNvSpPr>
          <p:nvPr>
            <p:ph type="sldNum" sz="quarter" idx="12"/>
          </p:nvPr>
        </p:nvSpPr>
        <p:spPr/>
        <p:txBody>
          <a:bodyPr/>
          <a:lstStyle/>
          <a:p>
            <a:fld id="{37366F89-AD02-41F2-B3AD-D6B45FFA6655}" type="slidenum">
              <a:rPr lang="en-GB" smtClean="0"/>
              <a:t>‹#›</a:t>
            </a:fld>
            <a:endParaRPr lang="en-GB"/>
          </a:p>
        </p:txBody>
      </p:sp>
    </p:spTree>
    <p:extLst>
      <p:ext uri="{BB962C8B-B14F-4D97-AF65-F5344CB8AC3E}">
        <p14:creationId xmlns:p14="http://schemas.microsoft.com/office/powerpoint/2010/main" val="65898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234A4B-60D9-F666-4C8D-6623F365F9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4E18D4F-E63A-D03B-4C3E-8798963CFF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EB4F79-B4DB-2EA0-B10E-5DFFE37C3E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99A149-2D9C-491D-AA06-8CEB51C43E42}" type="datetimeFigureOut">
              <a:rPr lang="en-GB" smtClean="0"/>
              <a:t>09/02/2024</a:t>
            </a:fld>
            <a:endParaRPr lang="en-GB"/>
          </a:p>
        </p:txBody>
      </p:sp>
      <p:sp>
        <p:nvSpPr>
          <p:cNvPr id="5" name="Footer Placeholder 4">
            <a:extLst>
              <a:ext uri="{FF2B5EF4-FFF2-40B4-BE49-F238E27FC236}">
                <a16:creationId xmlns:a16="http://schemas.microsoft.com/office/drawing/2014/main" id="{8C8A78B2-8D05-32A2-AD3F-3FC811650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C937D3-FFEA-B632-8D0F-693E087674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7366F89-AD02-41F2-B3AD-D6B45FFA6655}" type="slidenum">
              <a:rPr lang="en-GB" smtClean="0"/>
              <a:t>‹#›</a:t>
            </a:fld>
            <a:endParaRPr lang="en-GB"/>
          </a:p>
        </p:txBody>
      </p:sp>
    </p:spTree>
    <p:extLst>
      <p:ext uri="{BB962C8B-B14F-4D97-AF65-F5344CB8AC3E}">
        <p14:creationId xmlns:p14="http://schemas.microsoft.com/office/powerpoint/2010/main" val="3831165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80DB4-32D6-B2D7-7E0F-D82EAB2C46A2}"/>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B8CF8729-24A2-AB44-93CD-1F08A4CA0767}"/>
              </a:ext>
            </a:extLst>
          </p:cNvPr>
          <p:cNvSpPr>
            <a:spLocks noGrp="1"/>
          </p:cNvSpPr>
          <p:nvPr>
            <p:ph type="subTitle" idx="1"/>
          </p:nvPr>
        </p:nvSpPr>
        <p:spPr/>
        <p:txBody>
          <a:bodyPr/>
          <a:lstStyle/>
          <a:p>
            <a:r>
              <a:rPr lang="en-GB" sz="4000" dirty="0"/>
              <a:t>Lecture 3: The Uniqueness of the American Democratic System</a:t>
            </a:r>
          </a:p>
          <a:p>
            <a:endParaRPr lang="en-GB" dirty="0"/>
          </a:p>
        </p:txBody>
      </p:sp>
    </p:spTree>
    <p:extLst>
      <p:ext uri="{BB962C8B-B14F-4D97-AF65-F5344CB8AC3E}">
        <p14:creationId xmlns:p14="http://schemas.microsoft.com/office/powerpoint/2010/main" val="3325283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3CA03-A544-67B9-C82A-B28600996451}"/>
              </a:ext>
            </a:extLst>
          </p:cNvPr>
          <p:cNvSpPr>
            <a:spLocks noGrp="1"/>
          </p:cNvSpPr>
          <p:nvPr>
            <p:ph type="title"/>
          </p:nvPr>
        </p:nvSpPr>
        <p:spPr/>
        <p:txBody>
          <a:bodyPr/>
          <a:lstStyle/>
          <a:p>
            <a:pPr algn="ctr"/>
            <a:r>
              <a:rPr lang="en-GB" dirty="0"/>
              <a:t>Four features of the US Constitution</a:t>
            </a:r>
          </a:p>
        </p:txBody>
      </p:sp>
      <p:sp>
        <p:nvSpPr>
          <p:cNvPr id="3" name="Content Placeholder 2">
            <a:extLst>
              <a:ext uri="{FF2B5EF4-FFF2-40B4-BE49-F238E27FC236}">
                <a16:creationId xmlns:a16="http://schemas.microsoft.com/office/drawing/2014/main" id="{1D60BFC2-605B-0DCD-5CDB-D337F57AB5C1}"/>
              </a:ext>
            </a:extLst>
          </p:cNvPr>
          <p:cNvSpPr>
            <a:spLocks noGrp="1"/>
          </p:cNvSpPr>
          <p:nvPr>
            <p:ph idx="1"/>
          </p:nvPr>
        </p:nvSpPr>
        <p:spPr/>
        <p:txBody>
          <a:bodyPr/>
          <a:lstStyle/>
          <a:p>
            <a:pPr marL="342900" marR="0" lvl="0" indent="-342900">
              <a:lnSpc>
                <a:spcPct val="107000"/>
              </a:lnSpc>
              <a:spcBef>
                <a:spcPts val="0"/>
              </a:spcBef>
              <a:spcAft>
                <a:spcPts val="0"/>
              </a:spcAft>
              <a:buFont typeface="+mj-lt"/>
              <a:buAutoNum type="arabicParen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A written constitution </a:t>
            </a:r>
          </a:p>
          <a:p>
            <a:pPr marL="342900" marR="0" lvl="0" indent="-342900">
              <a:lnSpc>
                <a:spcPct val="107000"/>
              </a:lnSpc>
              <a:spcBef>
                <a:spcPts val="0"/>
              </a:spcBef>
              <a:spcAft>
                <a:spcPts val="0"/>
              </a:spcAft>
              <a:buFont typeface="+mj-lt"/>
              <a:buAutoNum type="arabicParenR"/>
            </a:pPr>
            <a:r>
              <a:rPr lang="en-GB" sz="3200" kern="100" dirty="0">
                <a:latin typeface="Aptos" panose="020B0004020202020204" pitchFamily="34" charset="0"/>
                <a:ea typeface="Aptos" panose="020B0004020202020204" pitchFamily="34" charset="0"/>
                <a:cs typeface="Times New Roman" panose="02020603050405020304" pitchFamily="18" charset="0"/>
              </a:rPr>
              <a:t> 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republican government </a:t>
            </a:r>
          </a:p>
          <a:p>
            <a:pPr marL="342900" marR="0" lvl="0" indent="-342900">
              <a:lnSpc>
                <a:spcPct val="107000"/>
              </a:lnSpc>
              <a:spcBef>
                <a:spcPts val="0"/>
              </a:spcBef>
              <a:spcAft>
                <a:spcPts val="0"/>
              </a:spcAft>
              <a:buFont typeface="+mj-lt"/>
              <a:buAutoNum type="arabicParenR"/>
            </a:pPr>
            <a:r>
              <a:rPr lang="en-GB" sz="3200" kern="100" dirty="0">
                <a:latin typeface="Aptos" panose="020B0004020202020204" pitchFamily="34" charset="0"/>
                <a:ea typeface="Aptos" panose="020B0004020202020204" pitchFamily="34" charset="0"/>
                <a:cs typeface="Times New Roman" panose="02020603050405020304" pitchFamily="18" charset="0"/>
              </a:rPr>
              <a:t> 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eparation of powers (and checks and balances) between three branches of government</a:t>
            </a:r>
          </a:p>
          <a:p>
            <a:pPr marL="342900" marR="0" lvl="0" indent="-342900">
              <a:lnSpc>
                <a:spcPct val="107000"/>
              </a:lnSpc>
              <a:spcBef>
                <a:spcPts val="0"/>
              </a:spcBef>
              <a:spcAft>
                <a:spcPts val="800"/>
              </a:spcAft>
              <a:buFont typeface="+mj-lt"/>
              <a:buAutoNum type="arabicParen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Federalism, dividing power between the federal government and the state</a:t>
            </a:r>
          </a:p>
          <a:p>
            <a:endParaRPr lang="en-GB" dirty="0"/>
          </a:p>
        </p:txBody>
      </p:sp>
    </p:spTree>
    <p:extLst>
      <p:ext uri="{BB962C8B-B14F-4D97-AF65-F5344CB8AC3E}">
        <p14:creationId xmlns:p14="http://schemas.microsoft.com/office/powerpoint/2010/main" val="344874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0883B-2EA3-3D9F-A805-9A69DA4A2589}"/>
              </a:ext>
            </a:extLst>
          </p:cNvPr>
          <p:cNvSpPr>
            <a:spLocks noGrp="1"/>
          </p:cNvSpPr>
          <p:nvPr>
            <p:ph type="title"/>
          </p:nvPr>
        </p:nvSpPr>
        <p:spPr/>
        <p:txBody>
          <a:bodyPr/>
          <a:lstStyle/>
          <a:p>
            <a:pPr algn="ctr"/>
            <a:r>
              <a:rPr lang="en-GB" dirty="0"/>
              <a:t>A written Constitution</a:t>
            </a:r>
          </a:p>
        </p:txBody>
      </p:sp>
      <p:sp>
        <p:nvSpPr>
          <p:cNvPr id="3" name="Content Placeholder 2">
            <a:extLst>
              <a:ext uri="{FF2B5EF4-FFF2-40B4-BE49-F238E27FC236}">
                <a16:creationId xmlns:a16="http://schemas.microsoft.com/office/drawing/2014/main" id="{3AE14277-70CD-5041-BA2F-D99AD792F4C2}"/>
              </a:ext>
            </a:extLst>
          </p:cNvPr>
          <p:cNvSpPr>
            <a:spLocks noGrp="1"/>
          </p:cNvSpPr>
          <p:nvPr>
            <p:ph idx="1"/>
          </p:nvPr>
        </p:nvSpPr>
        <p:spPr/>
        <p:txBody>
          <a:bodyPr>
            <a:normAutofit/>
          </a:bodyPr>
          <a:lstStyle/>
          <a:p>
            <a:r>
              <a:rPr lang="en-GB" sz="4000" dirty="0"/>
              <a:t>The Supreme Law of the Land</a:t>
            </a:r>
          </a:p>
          <a:p>
            <a:r>
              <a:rPr lang="en-GB" sz="4000" dirty="0"/>
              <a:t>Defines government and its powers</a:t>
            </a:r>
          </a:p>
          <a:p>
            <a:r>
              <a:rPr lang="en-GB" sz="4000" dirty="0"/>
              <a:t>Defines the rights of the people</a:t>
            </a:r>
          </a:p>
        </p:txBody>
      </p:sp>
    </p:spTree>
    <p:extLst>
      <p:ext uri="{BB962C8B-B14F-4D97-AF65-F5344CB8AC3E}">
        <p14:creationId xmlns:p14="http://schemas.microsoft.com/office/powerpoint/2010/main" val="43303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3C451-C3A4-AFEF-FC84-049FA5631187}"/>
              </a:ext>
            </a:extLst>
          </p:cNvPr>
          <p:cNvSpPr>
            <a:spLocks noGrp="1"/>
          </p:cNvSpPr>
          <p:nvPr>
            <p:ph type="title"/>
          </p:nvPr>
        </p:nvSpPr>
        <p:spPr/>
        <p:txBody>
          <a:bodyPr/>
          <a:lstStyle/>
          <a:p>
            <a:pPr algn="ctr"/>
            <a:r>
              <a:rPr lang="en-GB" dirty="0"/>
              <a:t>The changing definition </a:t>
            </a:r>
            <a:br>
              <a:rPr lang="en-GB" dirty="0"/>
            </a:br>
            <a:r>
              <a:rPr lang="en-GB" dirty="0"/>
              <a:t>of the word “Constitution”</a:t>
            </a:r>
          </a:p>
        </p:txBody>
      </p:sp>
      <p:sp>
        <p:nvSpPr>
          <p:cNvPr id="3" name="Content Placeholder 2">
            <a:extLst>
              <a:ext uri="{FF2B5EF4-FFF2-40B4-BE49-F238E27FC236}">
                <a16:creationId xmlns:a16="http://schemas.microsoft.com/office/drawing/2014/main" id="{E54D9534-17F5-D941-E111-018FE63CB1D3}"/>
              </a:ext>
            </a:extLst>
          </p:cNvPr>
          <p:cNvSpPr>
            <a:spLocks noGrp="1"/>
          </p:cNvSpPr>
          <p:nvPr>
            <p:ph idx="1"/>
          </p:nvPr>
        </p:nvSpPr>
        <p:spPr/>
        <p:txBody>
          <a:bodyPr>
            <a:normAutofit/>
          </a:bodyPr>
          <a:lstStyle/>
          <a:p>
            <a:pPr marL="0" indent="0" algn="ctr">
              <a:buNone/>
            </a:pPr>
            <a:r>
              <a:rPr lang="en-GB" b="1" u="sng" dirty="0"/>
              <a:t>Before America’s Constitution: </a:t>
            </a:r>
          </a:p>
          <a:p>
            <a:pPr marL="0" indent="0" algn="ctr">
              <a:buNone/>
            </a:pPr>
            <a:r>
              <a:rPr lang="en-GB" dirty="0">
                <a:effectLst/>
                <a:latin typeface="Aptos" panose="020B0004020202020204" pitchFamily="34" charset="0"/>
                <a:ea typeface="Aptos" panose="020B0004020202020204" pitchFamily="34" charset="0"/>
                <a:cs typeface="Times New Roman" panose="02020603050405020304" pitchFamily="18" charset="0"/>
              </a:rPr>
              <a:t>“</a:t>
            </a:r>
            <a:r>
              <a:rPr lang="en-GB" dirty="0">
                <a:latin typeface="Aptos" panose="020B0004020202020204" pitchFamily="34" charset="0"/>
                <a:ea typeface="Aptos" panose="020B0004020202020204" pitchFamily="34" charset="0"/>
                <a:cs typeface="Times New Roman" panose="02020603050405020304" pitchFamily="18" charset="0"/>
              </a:rPr>
              <a:t>C</a:t>
            </a:r>
            <a:r>
              <a:rPr lang="en-GB" dirty="0">
                <a:effectLst/>
                <a:latin typeface="Aptos" panose="020B0004020202020204" pitchFamily="34" charset="0"/>
                <a:ea typeface="Aptos" panose="020B0004020202020204" pitchFamily="34" charset="0"/>
                <a:cs typeface="Times New Roman" panose="02020603050405020304" pitchFamily="18" charset="0"/>
              </a:rPr>
              <a:t>onstitution” referred to a country’s established, traditional pattern of government practice</a:t>
            </a:r>
          </a:p>
          <a:p>
            <a:pPr marL="0" indent="0">
              <a:buNone/>
            </a:pPr>
            <a:endParaRPr lang="en-GB"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b="1" u="sng" dirty="0">
                <a:latin typeface="Aptos" panose="020B0004020202020204" pitchFamily="34" charset="0"/>
                <a:cs typeface="Times New Roman" panose="02020603050405020304" pitchFamily="18" charset="0"/>
              </a:rPr>
              <a:t>After the establishment of America’s Constitution: </a:t>
            </a:r>
          </a:p>
          <a:p>
            <a:pPr marL="0" indent="0" algn="ctr">
              <a:buNone/>
            </a:pPr>
            <a:r>
              <a:rPr lang="en-GB" dirty="0">
                <a:latin typeface="Aptos" panose="020B0004020202020204" pitchFamily="34" charset="0"/>
                <a:cs typeface="Times New Roman" panose="02020603050405020304" pitchFamily="18" charset="0"/>
              </a:rPr>
              <a:t>“</a:t>
            </a:r>
            <a:r>
              <a:rPr lang="en-GB" dirty="0">
                <a:effectLst/>
                <a:latin typeface="Aptos" panose="020B0004020202020204" pitchFamily="34" charset="0"/>
                <a:ea typeface="Aptos" panose="020B0004020202020204" pitchFamily="34" charset="0"/>
                <a:cs typeface="Times New Roman" panose="02020603050405020304" pitchFamily="18" charset="0"/>
              </a:rPr>
              <a:t>Constitution” came to mean “a written charter of government, supreme over all other laws, limiting the actions of all government officials and setting forth the rights and liberties of the people.” </a:t>
            </a:r>
            <a:endParaRPr lang="en-GB" dirty="0"/>
          </a:p>
        </p:txBody>
      </p:sp>
    </p:spTree>
    <p:extLst>
      <p:ext uri="{BB962C8B-B14F-4D97-AF65-F5344CB8AC3E}">
        <p14:creationId xmlns:p14="http://schemas.microsoft.com/office/powerpoint/2010/main" val="2934759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60A99-CC30-45BA-59F0-F589F34419F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B37C391-384B-F401-A7E2-FF0B8EC33A18}"/>
              </a:ext>
            </a:extLst>
          </p:cNvPr>
          <p:cNvSpPr>
            <a:spLocks noGrp="1"/>
          </p:cNvSpPr>
          <p:nvPr>
            <p:ph idx="1"/>
          </p:nvPr>
        </p:nvSpPr>
        <p:spPr/>
        <p:txBody>
          <a:bodyPr/>
          <a:lstStyle/>
          <a:p>
            <a:pPr marL="0" indent="0" algn="ctr">
              <a:buNone/>
            </a:pPr>
            <a:r>
              <a:rPr lang="en-GB" sz="4000" kern="100" dirty="0">
                <a:effectLst/>
                <a:latin typeface="Aptos" panose="020B0004020202020204" pitchFamily="34" charset="0"/>
                <a:ea typeface="Aptos" panose="020B0004020202020204" pitchFamily="34" charset="0"/>
                <a:cs typeface="Times New Roman" panose="02020603050405020304" pitchFamily="18" charset="0"/>
              </a:rPr>
              <a:t>The ultimate purpose of a written constitution is to define what governments can and cannot do, thereby limiting the powers of the government to curb any potential violations on the rights of the people. </a:t>
            </a:r>
          </a:p>
          <a:p>
            <a:pPr marL="0" indent="0">
              <a:buNone/>
            </a:pPr>
            <a:endParaRPr lang="en-GB" dirty="0"/>
          </a:p>
        </p:txBody>
      </p:sp>
    </p:spTree>
    <p:extLst>
      <p:ext uri="{BB962C8B-B14F-4D97-AF65-F5344CB8AC3E}">
        <p14:creationId xmlns:p14="http://schemas.microsoft.com/office/powerpoint/2010/main" val="1063593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2EE37-15B7-1E56-667C-D0F3C8232F1E}"/>
              </a:ext>
            </a:extLst>
          </p:cNvPr>
          <p:cNvSpPr>
            <a:spLocks noGrp="1"/>
          </p:cNvSpPr>
          <p:nvPr>
            <p:ph type="title"/>
          </p:nvPr>
        </p:nvSpPr>
        <p:spPr/>
        <p:txBody>
          <a:bodyPr/>
          <a:lstStyle/>
          <a:p>
            <a:pPr algn="ctr"/>
            <a:r>
              <a:rPr lang="en-GB" dirty="0"/>
              <a:t>Article VI of the Constitution	</a:t>
            </a:r>
          </a:p>
        </p:txBody>
      </p:sp>
      <p:sp>
        <p:nvSpPr>
          <p:cNvPr id="3" name="Content Placeholder 2">
            <a:extLst>
              <a:ext uri="{FF2B5EF4-FFF2-40B4-BE49-F238E27FC236}">
                <a16:creationId xmlns:a16="http://schemas.microsoft.com/office/drawing/2014/main" id="{30CC9AAA-2E29-0EE7-252F-2C17CF848B5A}"/>
              </a:ext>
            </a:extLst>
          </p:cNvPr>
          <p:cNvSpPr>
            <a:spLocks noGrp="1"/>
          </p:cNvSpPr>
          <p:nvPr>
            <p:ph idx="1"/>
          </p:nvPr>
        </p:nvSpPr>
        <p:spPr/>
        <p:txBody>
          <a:bodyPr>
            <a:normAutofit/>
          </a:bodyPr>
          <a:lstStyle/>
          <a:p>
            <a:pPr marL="0" indent="0" algn="ctr">
              <a:buNone/>
            </a:pPr>
            <a:r>
              <a:rPr lang="en-GB" sz="3600" dirty="0">
                <a:effectLst/>
                <a:latin typeface="Aptos" panose="020B0004020202020204" pitchFamily="34" charset="0"/>
                <a:ea typeface="Aptos" panose="020B0004020202020204" pitchFamily="34" charset="0"/>
                <a:cs typeface="Times New Roman" panose="02020603050405020304" pitchFamily="18" charset="0"/>
              </a:rPr>
              <a:t>“This Constitution, and the Laws of the United States which shall be made in Pursuance thereof…shall be the supreme Law of the Land, and the judges in every State shall be bound thereby, any Thing in the Constitution or Laws of any State to the Contrary notwithstanding.” </a:t>
            </a:r>
            <a:endParaRPr lang="en-GB" sz="3600" dirty="0"/>
          </a:p>
        </p:txBody>
      </p:sp>
    </p:spTree>
    <p:extLst>
      <p:ext uri="{BB962C8B-B14F-4D97-AF65-F5344CB8AC3E}">
        <p14:creationId xmlns:p14="http://schemas.microsoft.com/office/powerpoint/2010/main" val="2823537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EF447-88EE-68E7-36C8-B32581043057}"/>
              </a:ext>
            </a:extLst>
          </p:cNvPr>
          <p:cNvSpPr>
            <a:spLocks noGrp="1"/>
          </p:cNvSpPr>
          <p:nvPr>
            <p:ph type="title"/>
          </p:nvPr>
        </p:nvSpPr>
        <p:spPr/>
        <p:txBody>
          <a:bodyPr/>
          <a:lstStyle/>
          <a:p>
            <a:pPr algn="ctr"/>
            <a:r>
              <a:rPr lang="en-GB" dirty="0"/>
              <a:t>Article VI of the Constitution	</a:t>
            </a:r>
          </a:p>
        </p:txBody>
      </p:sp>
      <p:sp>
        <p:nvSpPr>
          <p:cNvPr id="3" name="Content Placeholder 2">
            <a:extLst>
              <a:ext uri="{FF2B5EF4-FFF2-40B4-BE49-F238E27FC236}">
                <a16:creationId xmlns:a16="http://schemas.microsoft.com/office/drawing/2014/main" id="{32D9BAAF-9A88-D072-633C-4D580813D40E}"/>
              </a:ext>
            </a:extLst>
          </p:cNvPr>
          <p:cNvSpPr>
            <a:spLocks noGrp="1"/>
          </p:cNvSpPr>
          <p:nvPr>
            <p:ph idx="1"/>
          </p:nvPr>
        </p:nvSpPr>
        <p:spPr/>
        <p:txBody>
          <a:bodyPr>
            <a:normAutofit lnSpcReduction="10000"/>
          </a:bodyPr>
          <a:lstStyle/>
          <a:p>
            <a:r>
              <a:rPr lang="en-GB" sz="3200" dirty="0"/>
              <a:t>The constitution is the Supreme Law of the Land </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All branches of the federal government are equally bound by the Constitution. </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No branch of the federal government can act in ways contrary to the Constitution. </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Article VI requires that all government officials, from legislative, executive, and judicial, as well as both state and federal officials- “shall be bound by Oath or Affirmation in support of the Constitution.”  </a:t>
            </a:r>
          </a:p>
          <a:p>
            <a:endParaRPr lang="en-GB" sz="4000" dirty="0"/>
          </a:p>
        </p:txBody>
      </p:sp>
    </p:spTree>
    <p:extLst>
      <p:ext uri="{BB962C8B-B14F-4D97-AF65-F5344CB8AC3E}">
        <p14:creationId xmlns:p14="http://schemas.microsoft.com/office/powerpoint/2010/main" val="3747083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5E74B-0C04-C0D7-8469-60E8AB5F72A6}"/>
              </a:ext>
            </a:extLst>
          </p:cNvPr>
          <p:cNvSpPr>
            <a:spLocks noGrp="1"/>
          </p:cNvSpPr>
          <p:nvPr>
            <p:ph type="title"/>
          </p:nvPr>
        </p:nvSpPr>
        <p:spPr/>
        <p:txBody>
          <a:bodyPr/>
          <a:lstStyle/>
          <a:p>
            <a:pPr algn="ctr"/>
            <a:r>
              <a:rPr lang="en-GB" dirty="0"/>
              <a:t>Article VI of the Constitution	</a:t>
            </a:r>
          </a:p>
        </p:txBody>
      </p:sp>
      <p:sp>
        <p:nvSpPr>
          <p:cNvPr id="3" name="Content Placeholder 2">
            <a:extLst>
              <a:ext uri="{FF2B5EF4-FFF2-40B4-BE49-F238E27FC236}">
                <a16:creationId xmlns:a16="http://schemas.microsoft.com/office/drawing/2014/main" id="{ECF96C69-94BB-4786-3E2A-B3876057626D}"/>
              </a:ext>
            </a:extLst>
          </p:cNvPr>
          <p:cNvSpPr>
            <a:spLocks noGrp="1"/>
          </p:cNvSpPr>
          <p:nvPr>
            <p:ph idx="1"/>
          </p:nvPr>
        </p:nvSpPr>
        <p:spPr/>
        <p:txBody>
          <a:bodyPr>
            <a:normAutofit/>
          </a:bodyPr>
          <a:lstStyle/>
          <a:p>
            <a:pPr algn="ctr"/>
            <a:r>
              <a:rPr lang="en-GB" sz="3600" dirty="0">
                <a:latin typeface="Aptos" panose="020B0004020202020204" pitchFamily="34" charset="0"/>
                <a:ea typeface="Aptos" panose="020B0004020202020204" pitchFamily="34" charset="0"/>
                <a:cs typeface="Times New Roman" panose="02020603050405020304" pitchFamily="18" charset="0"/>
              </a:rPr>
              <a:t>N</a:t>
            </a:r>
            <a:r>
              <a:rPr lang="en-GB" sz="3600" dirty="0">
                <a:effectLst/>
                <a:latin typeface="Aptos" panose="020B0004020202020204" pitchFamily="34" charset="0"/>
                <a:ea typeface="Aptos" panose="020B0004020202020204" pitchFamily="34" charset="0"/>
                <a:cs typeface="Times New Roman" panose="02020603050405020304" pitchFamily="18" charset="0"/>
              </a:rPr>
              <a:t>o branch of government is supreme</a:t>
            </a:r>
          </a:p>
          <a:p>
            <a:pPr algn="ctr"/>
            <a:r>
              <a:rPr lang="en-GB" sz="3600" dirty="0">
                <a:latin typeface="Aptos" panose="020B0004020202020204" pitchFamily="34" charset="0"/>
                <a:ea typeface="Aptos" panose="020B0004020202020204" pitchFamily="34" charset="0"/>
                <a:cs typeface="Times New Roman" panose="02020603050405020304" pitchFamily="18" charset="0"/>
              </a:rPr>
              <a:t>N</a:t>
            </a:r>
            <a:r>
              <a:rPr lang="en-GB" sz="3600" dirty="0">
                <a:effectLst/>
                <a:latin typeface="Aptos" panose="020B0004020202020204" pitchFamily="34" charset="0"/>
                <a:ea typeface="Aptos" panose="020B0004020202020204" pitchFamily="34" charset="0"/>
                <a:cs typeface="Times New Roman" panose="02020603050405020304" pitchFamily="18" charset="0"/>
              </a:rPr>
              <a:t>or is the government as a whole supreme</a:t>
            </a:r>
          </a:p>
          <a:p>
            <a:pPr marL="0" indent="0" algn="ctr">
              <a:buNone/>
            </a:pPr>
            <a:endParaRPr lang="en-GB" sz="36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3600" dirty="0">
                <a:effectLst/>
                <a:latin typeface="Aptos" panose="020B0004020202020204" pitchFamily="34" charset="0"/>
                <a:ea typeface="Aptos" panose="020B0004020202020204" pitchFamily="34" charset="0"/>
                <a:cs typeface="Times New Roman" panose="02020603050405020304" pitchFamily="18" charset="0"/>
              </a:rPr>
              <a:t>The Constitution reigns supreme and prevails over all other sources of authority in the United States. </a:t>
            </a:r>
            <a:endParaRPr lang="en-GB" sz="3600" dirty="0"/>
          </a:p>
        </p:txBody>
      </p:sp>
    </p:spTree>
    <p:extLst>
      <p:ext uri="{BB962C8B-B14F-4D97-AF65-F5344CB8AC3E}">
        <p14:creationId xmlns:p14="http://schemas.microsoft.com/office/powerpoint/2010/main" val="1748103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7C65-8DA6-BFB6-FB5A-E641D66EEAA6}"/>
              </a:ext>
            </a:extLst>
          </p:cNvPr>
          <p:cNvSpPr>
            <a:spLocks noGrp="1"/>
          </p:cNvSpPr>
          <p:nvPr>
            <p:ph type="title"/>
          </p:nvPr>
        </p:nvSpPr>
        <p:spPr/>
        <p:txBody>
          <a:bodyPr/>
          <a:lstStyle/>
          <a:p>
            <a:pPr algn="ctr"/>
            <a:r>
              <a:rPr lang="en-GB" dirty="0"/>
              <a:t>Article VI of the Constitution	</a:t>
            </a:r>
          </a:p>
        </p:txBody>
      </p:sp>
      <p:sp>
        <p:nvSpPr>
          <p:cNvPr id="3" name="Content Placeholder 2">
            <a:extLst>
              <a:ext uri="{FF2B5EF4-FFF2-40B4-BE49-F238E27FC236}">
                <a16:creationId xmlns:a16="http://schemas.microsoft.com/office/drawing/2014/main" id="{2D985B60-1C1F-9F2B-E379-FAF699AACA76}"/>
              </a:ext>
            </a:extLst>
          </p:cNvPr>
          <p:cNvSpPr>
            <a:spLocks noGrp="1"/>
          </p:cNvSpPr>
          <p:nvPr>
            <p:ph idx="1"/>
          </p:nvPr>
        </p:nvSpPr>
        <p:spPr/>
        <p:txBody>
          <a:bodyPr/>
          <a:lstStyle/>
          <a:p>
            <a:pPr algn="ctr"/>
            <a:r>
              <a:rPr lang="en-GB" sz="3600" kern="100" dirty="0">
                <a:effectLst/>
                <a:latin typeface="Aptos" panose="020B0004020202020204" pitchFamily="34" charset="0"/>
                <a:ea typeface="Aptos" panose="020B0004020202020204" pitchFamily="34" charset="0"/>
                <a:cs typeface="Times New Roman" panose="02020603050405020304" pitchFamily="18" charset="0"/>
              </a:rPr>
              <a:t>Any departure by the government from the limitations as set forth by the Constitution are deemed unconstitutional and unlawful. </a:t>
            </a:r>
          </a:p>
          <a:p>
            <a:pPr algn="ctr"/>
            <a:r>
              <a:rPr lang="en-GB" sz="3600" kern="100" dirty="0">
                <a:effectLst/>
                <a:latin typeface="Aptos" panose="020B0004020202020204" pitchFamily="34" charset="0"/>
                <a:ea typeface="Aptos" panose="020B0004020202020204" pitchFamily="34" charset="0"/>
                <a:cs typeface="Times New Roman" panose="02020603050405020304" pitchFamily="18" charset="0"/>
              </a:rPr>
              <a:t>Actions of the government that infringe upon the rights of the people as written in the Constitution are unconstitutional and illegal.</a:t>
            </a:r>
          </a:p>
          <a:p>
            <a:endParaRPr lang="en-GB" dirty="0"/>
          </a:p>
        </p:txBody>
      </p:sp>
    </p:spTree>
    <p:extLst>
      <p:ext uri="{BB962C8B-B14F-4D97-AF65-F5344CB8AC3E}">
        <p14:creationId xmlns:p14="http://schemas.microsoft.com/office/powerpoint/2010/main" val="2198840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D83B8-43DC-8028-B995-B5BE5926E05F}"/>
              </a:ext>
            </a:extLst>
          </p:cNvPr>
          <p:cNvSpPr>
            <a:spLocks noGrp="1"/>
          </p:cNvSpPr>
          <p:nvPr>
            <p:ph type="title"/>
          </p:nvPr>
        </p:nvSpPr>
        <p:spPr/>
        <p:txBody>
          <a:bodyPr/>
          <a:lstStyle/>
          <a:p>
            <a:pPr algn="ctr"/>
            <a:r>
              <a:rPr lang="en-GB" dirty="0"/>
              <a:t>What can change about the Constitution over time?</a:t>
            </a:r>
          </a:p>
        </p:txBody>
      </p:sp>
      <p:sp>
        <p:nvSpPr>
          <p:cNvPr id="3" name="Content Placeholder 2">
            <a:extLst>
              <a:ext uri="{FF2B5EF4-FFF2-40B4-BE49-F238E27FC236}">
                <a16:creationId xmlns:a16="http://schemas.microsoft.com/office/drawing/2014/main" id="{2B175F36-FB57-4840-D50E-ED36B7FE7BFA}"/>
              </a:ext>
            </a:extLst>
          </p:cNvPr>
          <p:cNvSpPr>
            <a:spLocks noGrp="1"/>
          </p:cNvSpPr>
          <p:nvPr>
            <p:ph idx="1"/>
          </p:nvPr>
        </p:nvSpPr>
        <p:spPr/>
        <p:txBody>
          <a:bodyPr>
            <a:normAutofit/>
          </a:bodyPr>
          <a:lstStyle/>
          <a:p>
            <a:r>
              <a:rPr lang="en-GB" sz="3600" dirty="0"/>
              <a:t>The Constitution itself has changed: Between </a:t>
            </a:r>
            <a:r>
              <a:rPr lang="en-GB" sz="3600" dirty="0">
                <a:effectLst/>
                <a:latin typeface="Aptos" panose="020B0004020202020204" pitchFamily="34" charset="0"/>
                <a:ea typeface="Aptos" panose="020B0004020202020204" pitchFamily="34" charset="0"/>
                <a:cs typeface="Times New Roman" panose="02020603050405020304" pitchFamily="18" charset="0"/>
              </a:rPr>
              <a:t>1789 and 1992, 27 amendments were added under a process outlined by Article V of the Constitution</a:t>
            </a:r>
          </a:p>
          <a:p>
            <a:r>
              <a:rPr lang="en-GB" sz="3600" dirty="0">
                <a:latin typeface="Aptos" panose="020B0004020202020204" pitchFamily="34" charset="0"/>
                <a:cs typeface="Times New Roman" panose="02020603050405020304" pitchFamily="18" charset="0"/>
              </a:rPr>
              <a:t>The Interpretation of the Constitution </a:t>
            </a:r>
            <a:endParaRPr lang="en-GB" sz="3600" dirty="0"/>
          </a:p>
        </p:txBody>
      </p:sp>
    </p:spTree>
    <p:extLst>
      <p:ext uri="{BB962C8B-B14F-4D97-AF65-F5344CB8AC3E}">
        <p14:creationId xmlns:p14="http://schemas.microsoft.com/office/powerpoint/2010/main" val="366144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C491D-627B-D889-CCE2-06DD91077E95}"/>
              </a:ext>
            </a:extLst>
          </p:cNvPr>
          <p:cNvSpPr>
            <a:spLocks noGrp="1"/>
          </p:cNvSpPr>
          <p:nvPr>
            <p:ph type="title"/>
          </p:nvPr>
        </p:nvSpPr>
        <p:spPr/>
        <p:txBody>
          <a:bodyPr/>
          <a:lstStyle/>
          <a:p>
            <a:pPr algn="ctr"/>
            <a:r>
              <a:rPr lang="en-GB" dirty="0"/>
              <a:t>Republicanism </a:t>
            </a:r>
          </a:p>
        </p:txBody>
      </p:sp>
      <p:sp>
        <p:nvSpPr>
          <p:cNvPr id="3" name="Content Placeholder 2">
            <a:extLst>
              <a:ext uri="{FF2B5EF4-FFF2-40B4-BE49-F238E27FC236}">
                <a16:creationId xmlns:a16="http://schemas.microsoft.com/office/drawing/2014/main" id="{CBA3B100-78EA-04F1-29EA-73D3CD8E31BC}"/>
              </a:ext>
            </a:extLst>
          </p:cNvPr>
          <p:cNvSpPr>
            <a:spLocks noGrp="1"/>
          </p:cNvSpPr>
          <p:nvPr>
            <p:ph idx="1"/>
          </p:nvPr>
        </p:nvSpPr>
        <p:spPr/>
        <p:txBody>
          <a:bodyPr>
            <a:normAutofit/>
          </a:bodyPr>
          <a:lstStyle/>
          <a:p>
            <a:pPr marL="0" indent="0" algn="ctr">
              <a:buNone/>
            </a:pPr>
            <a:r>
              <a:rPr lang="en-GB" sz="3600" dirty="0"/>
              <a:t>What Republicanism is </a:t>
            </a:r>
            <a:r>
              <a:rPr lang="en-GB" sz="3600" b="1" u="sng" dirty="0"/>
              <a:t>NOT</a:t>
            </a:r>
            <a:r>
              <a:rPr lang="en-GB" sz="3600" dirty="0"/>
              <a:t>: </a:t>
            </a:r>
          </a:p>
          <a:p>
            <a:pPr algn="ctr"/>
            <a:r>
              <a:rPr lang="en-GB" sz="3600" dirty="0">
                <a:effectLst/>
                <a:latin typeface="Aptos" panose="020B0004020202020204" pitchFamily="34" charset="0"/>
                <a:ea typeface="Aptos" panose="020B0004020202020204" pitchFamily="34" charset="0"/>
                <a:cs typeface="Times New Roman" panose="02020603050405020304" pitchFamily="18" charset="0"/>
              </a:rPr>
              <a:t>A rule by a king or queen, a monarchy </a:t>
            </a:r>
          </a:p>
          <a:p>
            <a:pPr algn="ctr"/>
            <a:r>
              <a:rPr lang="en-GB" sz="3600" dirty="0">
                <a:latin typeface="Aptos" panose="020B0004020202020204" pitchFamily="34" charset="0"/>
                <a:ea typeface="Aptos" panose="020B0004020202020204" pitchFamily="34" charset="0"/>
                <a:cs typeface="Times New Roman" panose="02020603050405020304" pitchFamily="18" charset="0"/>
              </a:rPr>
              <a:t>A </a:t>
            </a:r>
            <a:r>
              <a:rPr lang="en-GB" sz="3600" dirty="0">
                <a:effectLst/>
                <a:latin typeface="Aptos" panose="020B0004020202020204" pitchFamily="34" charset="0"/>
                <a:ea typeface="Aptos" panose="020B0004020202020204" pitchFamily="34" charset="0"/>
                <a:cs typeface="Times New Roman" panose="02020603050405020304" pitchFamily="18" charset="0"/>
              </a:rPr>
              <a:t>rule by the elite, an aristocracy</a:t>
            </a:r>
          </a:p>
          <a:p>
            <a:pPr marL="0" indent="0" algn="ctr">
              <a:buNone/>
            </a:pPr>
            <a:endParaRPr lang="en-GB" sz="36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3600" dirty="0">
                <a:latin typeface="Aptos" panose="020B0004020202020204" pitchFamily="34" charset="0"/>
                <a:ea typeface="Aptos" panose="020B0004020202020204" pitchFamily="34" charset="0"/>
                <a:cs typeface="Times New Roman" panose="02020603050405020304" pitchFamily="18" charset="0"/>
              </a:rPr>
              <a:t>What Republicanism </a:t>
            </a:r>
            <a:r>
              <a:rPr lang="en-GB" sz="3600" b="1" u="sng" dirty="0">
                <a:latin typeface="Aptos" panose="020B0004020202020204" pitchFamily="34" charset="0"/>
                <a:ea typeface="Aptos" panose="020B0004020202020204" pitchFamily="34" charset="0"/>
                <a:cs typeface="Times New Roman" panose="02020603050405020304" pitchFamily="18" charset="0"/>
              </a:rPr>
              <a:t>is</a:t>
            </a:r>
            <a:r>
              <a:rPr lang="en-GB" sz="3600" dirty="0">
                <a:latin typeface="Aptos" panose="020B0004020202020204" pitchFamily="34" charset="0"/>
                <a:ea typeface="Aptos" panose="020B0004020202020204" pitchFamily="34" charset="0"/>
                <a:cs typeface="Times New Roman" panose="02020603050405020304" pitchFamily="18" charset="0"/>
              </a:rPr>
              <a:t>: </a:t>
            </a:r>
            <a:endParaRPr lang="en-GB" sz="3600" dirty="0">
              <a:effectLst/>
              <a:latin typeface="Aptos" panose="020B0004020202020204" pitchFamily="34" charset="0"/>
              <a:ea typeface="Aptos" panose="020B0004020202020204" pitchFamily="34" charset="0"/>
              <a:cs typeface="Times New Roman" panose="02020603050405020304" pitchFamily="18" charset="0"/>
            </a:endParaRPr>
          </a:p>
          <a:p>
            <a:pPr algn="ctr"/>
            <a:r>
              <a:rPr lang="en-GB" sz="3600" dirty="0">
                <a:latin typeface="Aptos" panose="020B0004020202020204" pitchFamily="34" charset="0"/>
                <a:ea typeface="Aptos" panose="020B0004020202020204" pitchFamily="34" charset="0"/>
                <a:cs typeface="Times New Roman" panose="02020603050405020304" pitchFamily="18" charset="0"/>
              </a:rPr>
              <a:t>A</a:t>
            </a:r>
            <a:r>
              <a:rPr lang="en-GB" sz="3600" dirty="0">
                <a:effectLst/>
                <a:latin typeface="Aptos" panose="020B0004020202020204" pitchFamily="34" charset="0"/>
                <a:ea typeface="Aptos" panose="020B0004020202020204" pitchFamily="34" charset="0"/>
                <a:cs typeface="Times New Roman" panose="02020603050405020304" pitchFamily="18" charset="0"/>
              </a:rPr>
              <a:t> rule by the people via elected representatives, a representative democracy. </a:t>
            </a:r>
            <a:endParaRPr lang="en-GB" sz="3600" dirty="0"/>
          </a:p>
        </p:txBody>
      </p:sp>
    </p:spTree>
    <p:extLst>
      <p:ext uri="{BB962C8B-B14F-4D97-AF65-F5344CB8AC3E}">
        <p14:creationId xmlns:p14="http://schemas.microsoft.com/office/powerpoint/2010/main" val="419030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2F82-24C9-4C9D-34FC-3EB0E1A3F1E7}"/>
              </a:ext>
            </a:extLst>
          </p:cNvPr>
          <p:cNvSpPr>
            <a:spLocks noGrp="1"/>
          </p:cNvSpPr>
          <p:nvPr>
            <p:ph type="title"/>
          </p:nvPr>
        </p:nvSpPr>
        <p:spPr/>
        <p:txBody>
          <a:bodyPr/>
          <a:lstStyle/>
          <a:p>
            <a:pPr algn="ctr"/>
            <a:r>
              <a:rPr lang="en-GB" dirty="0"/>
              <a:t>“We the People”</a:t>
            </a:r>
          </a:p>
        </p:txBody>
      </p:sp>
      <p:sp>
        <p:nvSpPr>
          <p:cNvPr id="3" name="Content Placeholder 2">
            <a:extLst>
              <a:ext uri="{FF2B5EF4-FFF2-40B4-BE49-F238E27FC236}">
                <a16:creationId xmlns:a16="http://schemas.microsoft.com/office/drawing/2014/main" id="{23F50243-E94C-E94D-E571-12EB399247F5}"/>
              </a:ext>
            </a:extLst>
          </p:cNvPr>
          <p:cNvSpPr>
            <a:spLocks noGrp="1"/>
          </p:cNvSpPr>
          <p:nvPr>
            <p:ph idx="1"/>
          </p:nvPr>
        </p:nvSpPr>
        <p:spPr/>
        <p:txBody>
          <a:bodyPr>
            <a:normAutofit/>
          </a:bodyPr>
          <a:lstStyle/>
          <a:p>
            <a:pPr algn="ctr"/>
            <a:endParaRPr lang="en-GB" sz="4000" dirty="0"/>
          </a:p>
          <a:p>
            <a:pPr marL="0" indent="0" algn="ctr">
              <a:buNone/>
            </a:pPr>
            <a:r>
              <a:rPr lang="en-GB" sz="4000" dirty="0"/>
              <a:t>Government of, for, and by the people </a:t>
            </a:r>
          </a:p>
        </p:txBody>
      </p:sp>
    </p:spTree>
    <p:extLst>
      <p:ext uri="{BB962C8B-B14F-4D97-AF65-F5344CB8AC3E}">
        <p14:creationId xmlns:p14="http://schemas.microsoft.com/office/powerpoint/2010/main" val="2797677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A4D48-3882-1BB6-A2E3-3BDD82FAB9F9}"/>
              </a:ext>
            </a:extLst>
          </p:cNvPr>
          <p:cNvSpPr>
            <a:spLocks noGrp="1"/>
          </p:cNvSpPr>
          <p:nvPr>
            <p:ph type="title"/>
          </p:nvPr>
        </p:nvSpPr>
        <p:spPr/>
        <p:txBody>
          <a:bodyPr/>
          <a:lstStyle/>
          <a:p>
            <a:pPr algn="ctr"/>
            <a:r>
              <a:rPr lang="en-GB" dirty="0"/>
              <a:t>Republicanism according to James Madison</a:t>
            </a:r>
          </a:p>
        </p:txBody>
      </p:sp>
      <p:sp>
        <p:nvSpPr>
          <p:cNvPr id="3" name="Content Placeholder 2">
            <a:extLst>
              <a:ext uri="{FF2B5EF4-FFF2-40B4-BE49-F238E27FC236}">
                <a16:creationId xmlns:a16="http://schemas.microsoft.com/office/drawing/2014/main" id="{2F32C90D-233F-0A21-D58D-7163C4597D33}"/>
              </a:ext>
            </a:extLst>
          </p:cNvPr>
          <p:cNvSpPr>
            <a:spLocks noGrp="1"/>
          </p:cNvSpPr>
          <p:nvPr>
            <p:ph idx="1"/>
          </p:nvPr>
        </p:nvSpPr>
        <p:spPr/>
        <p:txBody>
          <a:bodyPr>
            <a:normAutofit/>
          </a:bodyPr>
          <a:lstStyle/>
          <a:p>
            <a:pPr marL="0" indent="0">
              <a:buNone/>
            </a:pPr>
            <a:r>
              <a:rPr lang="en-GB" sz="3600" i="1" dirty="0"/>
              <a:t>The Federalist </a:t>
            </a:r>
            <a:r>
              <a:rPr lang="en-GB" sz="3600" dirty="0"/>
              <a:t>No. 39: </a:t>
            </a:r>
          </a:p>
          <a:p>
            <a:r>
              <a:rPr lang="en-GB" sz="3600" dirty="0">
                <a:effectLst/>
                <a:latin typeface="Aptos" panose="020B0004020202020204" pitchFamily="34" charset="0"/>
                <a:ea typeface="Aptos" panose="020B0004020202020204" pitchFamily="34" charset="0"/>
                <a:cs typeface="Times New Roman" panose="02020603050405020304" pitchFamily="18" charset="0"/>
              </a:rPr>
              <a:t>“It is essential to such a government that it be derived from the great body of the society, not from an inconsiderable proportion, or a favoured class of it.” </a:t>
            </a:r>
          </a:p>
          <a:p>
            <a:r>
              <a:rPr lang="en-GB" sz="3600" dirty="0">
                <a:effectLst/>
                <a:latin typeface="Aptos" panose="020B0004020202020204" pitchFamily="34" charset="0"/>
                <a:ea typeface="Aptos" panose="020B0004020202020204" pitchFamily="34" charset="0"/>
                <a:cs typeface="Times New Roman" panose="02020603050405020304" pitchFamily="18" charset="0"/>
              </a:rPr>
              <a:t>“It is sufficient for such a government that the persons administering it be appointed, either directly or indirectly, by the people.” </a:t>
            </a:r>
            <a:endParaRPr lang="en-GB" sz="3600" dirty="0"/>
          </a:p>
        </p:txBody>
      </p:sp>
    </p:spTree>
    <p:extLst>
      <p:ext uri="{BB962C8B-B14F-4D97-AF65-F5344CB8AC3E}">
        <p14:creationId xmlns:p14="http://schemas.microsoft.com/office/powerpoint/2010/main" val="333519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7715F-D10A-88C1-3E87-815E885E0475}"/>
              </a:ext>
            </a:extLst>
          </p:cNvPr>
          <p:cNvSpPr>
            <a:spLocks noGrp="1"/>
          </p:cNvSpPr>
          <p:nvPr>
            <p:ph type="title"/>
          </p:nvPr>
        </p:nvSpPr>
        <p:spPr/>
        <p:txBody>
          <a:bodyPr/>
          <a:lstStyle/>
          <a:p>
            <a:pPr algn="ctr"/>
            <a:r>
              <a:rPr lang="en-GB" dirty="0"/>
              <a:t>Republicanism</a:t>
            </a:r>
          </a:p>
        </p:txBody>
      </p:sp>
      <p:sp>
        <p:nvSpPr>
          <p:cNvPr id="3" name="Content Placeholder 2">
            <a:extLst>
              <a:ext uri="{FF2B5EF4-FFF2-40B4-BE49-F238E27FC236}">
                <a16:creationId xmlns:a16="http://schemas.microsoft.com/office/drawing/2014/main" id="{3F20B8D2-9A57-97AA-FDF1-9065884EF6E3}"/>
              </a:ext>
            </a:extLst>
          </p:cNvPr>
          <p:cNvSpPr>
            <a:spLocks noGrp="1"/>
          </p:cNvSpPr>
          <p:nvPr>
            <p:ph idx="1"/>
          </p:nvPr>
        </p:nvSpPr>
        <p:spPr/>
        <p:txBody>
          <a:bodyPr>
            <a:normAutofit lnSpcReduction="10000"/>
          </a:bodyPr>
          <a:lstStyle/>
          <a:p>
            <a:pPr marL="685800" marR="0" indent="0">
              <a:lnSpc>
                <a:spcPct val="107000"/>
              </a:lnSpc>
              <a:spcBef>
                <a:spcPts val="0"/>
              </a:spcBef>
              <a:spcAft>
                <a:spcPts val="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 </a:t>
            </a:r>
            <a:r>
              <a:rPr lang="en-GB" sz="2400" kern="100" dirty="0">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In a republican form of government, a</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ll government officials must therefore be either elected directly by the people or appointed by persons who are elected. </a:t>
            </a:r>
          </a:p>
          <a:p>
            <a:pPr marL="914400" marR="0" indent="228600">
              <a:lnSpc>
                <a:spcPct val="107000"/>
              </a:lnSpc>
              <a:spcBef>
                <a:spcPts val="0"/>
              </a:spcBef>
              <a:spcAft>
                <a:spcPts val="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 is entirely elected directly by the People. </a:t>
            </a:r>
          </a:p>
          <a:p>
            <a:pPr marL="1143000" marR="0">
              <a:lnSpc>
                <a:spcPct val="107000"/>
              </a:lnSpc>
              <a:spcBef>
                <a:spcPts val="0"/>
              </a:spcBef>
              <a:spcAft>
                <a:spcPts val="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Senate was originally selected by the legislatures of each state, but this was later changed to direct election by the 17</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Amendment (1913)</a:t>
            </a:r>
          </a:p>
          <a:p>
            <a:pPr marL="1143000" marR="0">
              <a:lnSpc>
                <a:spcPct val="107000"/>
              </a:lnSpc>
              <a:spcBef>
                <a:spcPts val="0"/>
              </a:spcBef>
              <a:spcAft>
                <a:spcPts val="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President is elected indirectly via electoral votes based on the popular votes of each state, but ultimately elected by the people. </a:t>
            </a:r>
          </a:p>
          <a:p>
            <a:pPr marL="11430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Supreme Court justices and other judges are appointed by the President subject to Senate confirmation</a:t>
            </a:r>
          </a:p>
          <a:p>
            <a:endParaRPr lang="en-GB" dirty="0"/>
          </a:p>
        </p:txBody>
      </p:sp>
    </p:spTree>
    <p:extLst>
      <p:ext uri="{BB962C8B-B14F-4D97-AF65-F5344CB8AC3E}">
        <p14:creationId xmlns:p14="http://schemas.microsoft.com/office/powerpoint/2010/main" val="64562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A4D48-3882-1BB6-A2E3-3BDD82FAB9F9}"/>
              </a:ext>
            </a:extLst>
          </p:cNvPr>
          <p:cNvSpPr>
            <a:spLocks noGrp="1"/>
          </p:cNvSpPr>
          <p:nvPr>
            <p:ph type="title"/>
          </p:nvPr>
        </p:nvSpPr>
        <p:spPr/>
        <p:txBody>
          <a:bodyPr/>
          <a:lstStyle/>
          <a:p>
            <a:pPr algn="ctr"/>
            <a:r>
              <a:rPr lang="en-GB" dirty="0"/>
              <a:t>Republicanism according to James Madison</a:t>
            </a:r>
          </a:p>
        </p:txBody>
      </p:sp>
      <p:sp>
        <p:nvSpPr>
          <p:cNvPr id="3" name="Content Placeholder 2">
            <a:extLst>
              <a:ext uri="{FF2B5EF4-FFF2-40B4-BE49-F238E27FC236}">
                <a16:creationId xmlns:a16="http://schemas.microsoft.com/office/drawing/2014/main" id="{2F32C90D-233F-0A21-D58D-7163C4597D33}"/>
              </a:ext>
            </a:extLst>
          </p:cNvPr>
          <p:cNvSpPr>
            <a:spLocks noGrp="1"/>
          </p:cNvSpPr>
          <p:nvPr>
            <p:ph idx="1"/>
          </p:nvPr>
        </p:nvSpPr>
        <p:spPr/>
        <p:txBody>
          <a:bodyPr>
            <a:normAutofit fontScale="70000" lnSpcReduction="20000"/>
          </a:bodyPr>
          <a:lstStyle/>
          <a:p>
            <a:pPr marL="0" indent="0">
              <a:buNone/>
            </a:pPr>
            <a:r>
              <a:rPr lang="en-GB" sz="4300" i="1" dirty="0"/>
              <a:t>The Federalist </a:t>
            </a:r>
            <a:r>
              <a:rPr lang="en-GB" sz="4300" dirty="0"/>
              <a:t>No. 10: </a:t>
            </a:r>
          </a:p>
          <a:p>
            <a:r>
              <a:rPr lang="en-GB" sz="4300" dirty="0">
                <a:effectLst/>
                <a:latin typeface="Aptos" panose="020B0004020202020204" pitchFamily="34" charset="0"/>
                <a:ea typeface="Aptos" panose="020B0004020202020204" pitchFamily="34" charset="0"/>
                <a:cs typeface="Times New Roman" panose="02020603050405020304" pitchFamily="18" charset="0"/>
              </a:rPr>
              <a:t>A republican system of government would better manage the “vices of faction,” “the tendency of special interests to pursue agendas adverse to the interests of the people as a whole.”</a:t>
            </a:r>
          </a:p>
          <a:p>
            <a:pPr marL="914400" marR="0">
              <a:lnSpc>
                <a:spcPct val="107000"/>
              </a:lnSpc>
              <a:spcBef>
                <a:spcPts val="0"/>
              </a:spcBef>
              <a:spcAft>
                <a:spcPts val="800"/>
              </a:spcAft>
            </a:pPr>
            <a:r>
              <a:rPr lang="en-GB" sz="4300" kern="100" dirty="0">
                <a:latin typeface="Aptos" panose="020B0004020202020204" pitchFamily="34" charset="0"/>
                <a:ea typeface="Aptos" panose="020B0004020202020204" pitchFamily="34" charset="0"/>
                <a:cs typeface="Times New Roman" panose="02020603050405020304" pitchFamily="18" charset="0"/>
              </a:rPr>
              <a:t>I</a:t>
            </a:r>
            <a:r>
              <a:rPr lang="en-GB" sz="4300" kern="100" dirty="0">
                <a:effectLst/>
                <a:latin typeface="Aptos" panose="020B0004020202020204" pitchFamily="34" charset="0"/>
                <a:ea typeface="Aptos" panose="020B0004020202020204" pitchFamily="34" charset="0"/>
                <a:cs typeface="Times New Roman" panose="02020603050405020304" pitchFamily="18" charset="0"/>
              </a:rPr>
              <a:t>t provides a broader, deeper pool of talented and virtuous persons from which representatives would be chosen</a:t>
            </a:r>
          </a:p>
          <a:p>
            <a:pPr marL="914400" marR="0">
              <a:lnSpc>
                <a:spcPct val="107000"/>
              </a:lnSpc>
              <a:spcBef>
                <a:spcPts val="0"/>
              </a:spcBef>
              <a:spcAft>
                <a:spcPts val="800"/>
              </a:spcAft>
            </a:pPr>
            <a:r>
              <a:rPr lang="en-GB" sz="4300" kern="100" dirty="0">
                <a:latin typeface="Aptos" panose="020B0004020202020204" pitchFamily="34" charset="0"/>
                <a:ea typeface="Aptos" panose="020B0004020202020204" pitchFamily="34" charset="0"/>
                <a:cs typeface="Times New Roman" panose="02020603050405020304" pitchFamily="18" charset="0"/>
              </a:rPr>
              <a:t>I</a:t>
            </a:r>
            <a:r>
              <a:rPr lang="en-GB" sz="4300" kern="100" dirty="0">
                <a:effectLst/>
                <a:latin typeface="Aptos" panose="020B0004020202020204" pitchFamily="34" charset="0"/>
                <a:ea typeface="Aptos" panose="020B0004020202020204" pitchFamily="34" charset="0"/>
                <a:cs typeface="Times New Roman" panose="02020603050405020304" pitchFamily="18" charset="0"/>
              </a:rPr>
              <a:t>t encompasses a broader and more diffuse group of interests, lessening the cohesiveness and strength of any particular faction </a:t>
            </a:r>
          </a:p>
          <a:p>
            <a:endParaRPr lang="en-GB" sz="3600" dirty="0"/>
          </a:p>
        </p:txBody>
      </p:sp>
    </p:spTree>
    <p:extLst>
      <p:ext uri="{BB962C8B-B14F-4D97-AF65-F5344CB8AC3E}">
        <p14:creationId xmlns:p14="http://schemas.microsoft.com/office/powerpoint/2010/main" val="3625496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2A799-4127-863A-4FF7-025FD0565669}"/>
              </a:ext>
            </a:extLst>
          </p:cNvPr>
          <p:cNvSpPr>
            <a:spLocks noGrp="1"/>
          </p:cNvSpPr>
          <p:nvPr>
            <p:ph type="title"/>
          </p:nvPr>
        </p:nvSpPr>
        <p:spPr/>
        <p:txBody>
          <a:bodyPr/>
          <a:lstStyle/>
          <a:p>
            <a:pPr algn="ctr"/>
            <a:r>
              <a:rPr lang="en-GB" dirty="0"/>
              <a:t>Republicanism	</a:t>
            </a:r>
          </a:p>
        </p:txBody>
      </p:sp>
      <p:sp>
        <p:nvSpPr>
          <p:cNvPr id="3" name="Content Placeholder 2">
            <a:extLst>
              <a:ext uri="{FF2B5EF4-FFF2-40B4-BE49-F238E27FC236}">
                <a16:creationId xmlns:a16="http://schemas.microsoft.com/office/drawing/2014/main" id="{D1B577F7-AB9C-ACB7-F336-BB564EA08A94}"/>
              </a:ext>
            </a:extLst>
          </p:cNvPr>
          <p:cNvSpPr>
            <a:spLocks noGrp="1"/>
          </p:cNvSpPr>
          <p:nvPr>
            <p:ph idx="1"/>
          </p:nvPr>
        </p:nvSpPr>
        <p:spPr/>
        <p:txBody>
          <a:bodyPr/>
          <a:lstStyle/>
          <a:p>
            <a:pPr marL="0" indent="0" algn="ctr">
              <a:buNone/>
            </a:pPr>
            <a:r>
              <a:rPr lang="en-GB" sz="3200" dirty="0"/>
              <a:t>No hereditary transfer of power</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Sections 9 and 10 of Article I of the Constitution forbid the government -both at national and state levels- from granting any titles of nobility. </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Article IV of the Constitution requires each state to maintain a “republican form of government” – a government representative of the people. </a:t>
            </a:r>
          </a:p>
          <a:p>
            <a:endParaRPr lang="en-GB" dirty="0"/>
          </a:p>
        </p:txBody>
      </p:sp>
    </p:spTree>
    <p:extLst>
      <p:ext uri="{BB962C8B-B14F-4D97-AF65-F5344CB8AC3E}">
        <p14:creationId xmlns:p14="http://schemas.microsoft.com/office/powerpoint/2010/main" val="3949779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1A67F-F9C4-5392-80ED-499A0EDCD86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1D7C462-C20C-4EF5-EDF2-5ACFE6DD2C9F}"/>
              </a:ext>
            </a:extLst>
          </p:cNvPr>
          <p:cNvSpPr>
            <a:spLocks noGrp="1"/>
          </p:cNvSpPr>
          <p:nvPr>
            <p:ph idx="1"/>
          </p:nvPr>
        </p:nvSpPr>
        <p:spPr/>
        <p:txBody>
          <a:bodyPr>
            <a:normAutofit/>
          </a:bodyPr>
          <a:lstStyle/>
          <a:p>
            <a:pPr algn="ctr"/>
            <a:r>
              <a:rPr lang="en-GB" sz="3600" dirty="0">
                <a:effectLst/>
                <a:latin typeface="Aptos" panose="020B0004020202020204" pitchFamily="34" charset="0"/>
                <a:ea typeface="Aptos" panose="020B0004020202020204" pitchFamily="34" charset="0"/>
                <a:cs typeface="Times New Roman" panose="02020603050405020304" pitchFamily="18" charset="0"/>
              </a:rPr>
              <a:t>Who exercises governing power and how is it to be divided? </a:t>
            </a:r>
          </a:p>
          <a:p>
            <a:pPr algn="ctr"/>
            <a:endParaRPr lang="en-GB" sz="3600" dirty="0">
              <a:effectLst/>
              <a:latin typeface="Aptos" panose="020B0004020202020204" pitchFamily="34" charset="0"/>
              <a:ea typeface="Aptos" panose="020B0004020202020204" pitchFamily="34" charset="0"/>
              <a:cs typeface="Times New Roman" panose="02020603050405020304" pitchFamily="18" charset="0"/>
            </a:endParaRPr>
          </a:p>
          <a:p>
            <a:pPr algn="ctr"/>
            <a:r>
              <a:rPr lang="en-GB" sz="3600" dirty="0">
                <a:effectLst/>
                <a:latin typeface="Aptos" panose="020B0004020202020204" pitchFamily="34" charset="0"/>
                <a:ea typeface="Aptos" panose="020B0004020202020204" pitchFamily="34" charset="0"/>
                <a:cs typeface="Times New Roman" panose="02020603050405020304" pitchFamily="18" charset="0"/>
              </a:rPr>
              <a:t>How should power be allotted to ensure its responsible exercise while protecting liberty, and avoiding too great a concentration of power in any one set of hands?</a:t>
            </a:r>
            <a:endParaRPr lang="en-GB" sz="3600" dirty="0"/>
          </a:p>
        </p:txBody>
      </p:sp>
    </p:spTree>
    <p:extLst>
      <p:ext uri="{BB962C8B-B14F-4D97-AF65-F5344CB8AC3E}">
        <p14:creationId xmlns:p14="http://schemas.microsoft.com/office/powerpoint/2010/main" val="2559425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2FC38-952D-AD5D-2E67-06F3C8532E74}"/>
              </a:ext>
            </a:extLst>
          </p:cNvPr>
          <p:cNvSpPr>
            <a:spLocks noGrp="1"/>
          </p:cNvSpPr>
          <p:nvPr>
            <p:ph type="title"/>
          </p:nvPr>
        </p:nvSpPr>
        <p:spPr/>
        <p:txBody>
          <a:bodyPr/>
          <a:lstStyle/>
          <a:p>
            <a:pPr algn="ctr"/>
            <a:r>
              <a:rPr lang="en-GB" dirty="0"/>
              <a:t>Separation of Powers </a:t>
            </a:r>
          </a:p>
        </p:txBody>
      </p:sp>
      <p:sp>
        <p:nvSpPr>
          <p:cNvPr id="3" name="Content Placeholder 2">
            <a:extLst>
              <a:ext uri="{FF2B5EF4-FFF2-40B4-BE49-F238E27FC236}">
                <a16:creationId xmlns:a16="http://schemas.microsoft.com/office/drawing/2014/main" id="{0E6C9E43-C680-5DFD-13B4-3C90984E76AF}"/>
              </a:ext>
            </a:extLst>
          </p:cNvPr>
          <p:cNvSpPr>
            <a:spLocks noGrp="1"/>
          </p:cNvSpPr>
          <p:nvPr>
            <p:ph idx="1"/>
          </p:nvPr>
        </p:nvSpPr>
        <p:spPr/>
        <p:txBody>
          <a:bodyPr>
            <a:normAutofit/>
          </a:bodyPr>
          <a:lstStyle/>
          <a:p>
            <a:pPr algn="ctr"/>
            <a:r>
              <a:rPr lang="en-GB" sz="3600" dirty="0">
                <a:effectLst/>
                <a:latin typeface="Aptos" panose="020B0004020202020204" pitchFamily="34" charset="0"/>
                <a:ea typeface="Aptos" panose="020B0004020202020204" pitchFamily="34" charset="0"/>
                <a:cs typeface="Times New Roman" panose="02020603050405020304" pitchFamily="18" charset="0"/>
              </a:rPr>
              <a:t>The division of government powers between three independent branches: legislative, judicial, executive. </a:t>
            </a:r>
            <a:endParaRPr lang="en-GB" sz="3600" dirty="0"/>
          </a:p>
        </p:txBody>
      </p:sp>
    </p:spTree>
    <p:extLst>
      <p:ext uri="{BB962C8B-B14F-4D97-AF65-F5344CB8AC3E}">
        <p14:creationId xmlns:p14="http://schemas.microsoft.com/office/powerpoint/2010/main" val="18533315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5B582-3DF5-FDE8-F982-63BC1993BBD8}"/>
              </a:ext>
            </a:extLst>
          </p:cNvPr>
          <p:cNvSpPr>
            <a:spLocks noGrp="1"/>
          </p:cNvSpPr>
          <p:nvPr>
            <p:ph type="title"/>
          </p:nvPr>
        </p:nvSpPr>
        <p:spPr/>
        <p:txBody>
          <a:bodyPr/>
          <a:lstStyle/>
          <a:p>
            <a:pPr algn="ctr"/>
            <a:r>
              <a:rPr lang="en-GB" dirty="0"/>
              <a:t>Federalism	</a:t>
            </a:r>
          </a:p>
        </p:txBody>
      </p:sp>
      <p:sp>
        <p:nvSpPr>
          <p:cNvPr id="3" name="Content Placeholder 2">
            <a:extLst>
              <a:ext uri="{FF2B5EF4-FFF2-40B4-BE49-F238E27FC236}">
                <a16:creationId xmlns:a16="http://schemas.microsoft.com/office/drawing/2014/main" id="{88E7FB42-79A3-0513-63F6-289DD45013E1}"/>
              </a:ext>
            </a:extLst>
          </p:cNvPr>
          <p:cNvSpPr>
            <a:spLocks noGrp="1"/>
          </p:cNvSpPr>
          <p:nvPr>
            <p:ph idx="1"/>
          </p:nvPr>
        </p:nvSpPr>
        <p:spPr/>
        <p:txBody>
          <a:bodyPr>
            <a:normAutofit/>
          </a:bodyPr>
          <a:lstStyle/>
          <a:p>
            <a:pPr marL="0" indent="0" algn="ctr">
              <a:buNone/>
            </a:pPr>
            <a:r>
              <a:rPr lang="en-GB" sz="3600" dirty="0">
                <a:latin typeface="Aptos" panose="020B0004020202020204" pitchFamily="34" charset="0"/>
                <a:ea typeface="Aptos" panose="020B0004020202020204" pitchFamily="34" charset="0"/>
                <a:cs typeface="Times New Roman" panose="02020603050405020304" pitchFamily="18" charset="0"/>
              </a:rPr>
              <a:t>T</a:t>
            </a:r>
            <a:r>
              <a:rPr lang="en-GB" sz="3600" dirty="0">
                <a:effectLst/>
                <a:latin typeface="Aptos" panose="020B0004020202020204" pitchFamily="34" charset="0"/>
                <a:ea typeface="Aptos" panose="020B0004020202020204" pitchFamily="34" charset="0"/>
                <a:cs typeface="Times New Roman" panose="02020603050405020304" pitchFamily="18" charset="0"/>
              </a:rPr>
              <a:t>he division of power between the federal and state governments. </a:t>
            </a:r>
            <a:endParaRPr lang="en-GB" sz="3600" dirty="0"/>
          </a:p>
        </p:txBody>
      </p:sp>
    </p:spTree>
    <p:extLst>
      <p:ext uri="{BB962C8B-B14F-4D97-AF65-F5344CB8AC3E}">
        <p14:creationId xmlns:p14="http://schemas.microsoft.com/office/powerpoint/2010/main" val="3578378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3D702-597D-4970-4A60-720BCE71DC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A66544-6F7A-FF74-33A8-323C2ABF5515}"/>
              </a:ext>
            </a:extLst>
          </p:cNvPr>
          <p:cNvSpPr>
            <a:spLocks noGrp="1"/>
          </p:cNvSpPr>
          <p:nvPr>
            <p:ph idx="1"/>
          </p:nvPr>
        </p:nvSpPr>
        <p:spPr/>
        <p:txBody>
          <a:bodyPr>
            <a:normAutofit/>
          </a:bodyPr>
          <a:lstStyle/>
          <a:p>
            <a:pPr marL="0" indent="0" algn="ctr">
              <a:buNone/>
            </a:pPr>
            <a:r>
              <a:rPr lang="en-GB" sz="4000" dirty="0">
                <a:effectLst/>
                <a:latin typeface="Aptos" panose="020B0004020202020204" pitchFamily="34" charset="0"/>
                <a:ea typeface="Aptos" panose="020B0004020202020204" pitchFamily="34" charset="0"/>
                <a:cs typeface="Times New Roman" panose="02020603050405020304" pitchFamily="18" charset="0"/>
              </a:rPr>
              <a:t>How should a national government be vested with the powers to function while being limited to avoid the danger of tyranny? </a:t>
            </a:r>
            <a:endParaRPr lang="en-GB" sz="4000" dirty="0"/>
          </a:p>
        </p:txBody>
      </p:sp>
    </p:spTree>
    <p:extLst>
      <p:ext uri="{BB962C8B-B14F-4D97-AF65-F5344CB8AC3E}">
        <p14:creationId xmlns:p14="http://schemas.microsoft.com/office/powerpoint/2010/main" val="14430584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A1AB7-43A0-867A-CF60-06DB055524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DA4320-196A-EF99-ACC5-29CE951C77D0}"/>
              </a:ext>
            </a:extLst>
          </p:cNvPr>
          <p:cNvSpPr>
            <a:spLocks noGrp="1"/>
          </p:cNvSpPr>
          <p:nvPr>
            <p:ph idx="1"/>
          </p:nvPr>
        </p:nvSpPr>
        <p:spPr/>
        <p:txBody>
          <a:bodyPr>
            <a:normAutofit/>
          </a:bodyPr>
          <a:lstStyle/>
          <a:p>
            <a:pPr marL="0" indent="0">
              <a:buNone/>
            </a:pPr>
            <a:r>
              <a:rPr lang="en-GB" i="1" dirty="0">
                <a:effectLst/>
                <a:latin typeface="Aptos" panose="020B0004020202020204" pitchFamily="34" charset="0"/>
                <a:ea typeface="Aptos" panose="020B0004020202020204" pitchFamily="34" charset="0"/>
                <a:cs typeface="Times New Roman" panose="02020603050405020304" pitchFamily="18" charset="0"/>
              </a:rPr>
              <a:t>The</a:t>
            </a:r>
            <a:r>
              <a:rPr lang="en-GB" dirty="0">
                <a:effectLst/>
                <a:latin typeface="Aptos" panose="020B0004020202020204" pitchFamily="34" charset="0"/>
                <a:ea typeface="Aptos" panose="020B0004020202020204" pitchFamily="34" charset="0"/>
                <a:cs typeface="Times New Roman" panose="02020603050405020304" pitchFamily="18" charset="0"/>
              </a:rPr>
              <a:t> </a:t>
            </a:r>
            <a:r>
              <a:rPr lang="en-GB" i="1" dirty="0">
                <a:effectLst/>
                <a:latin typeface="Aptos" panose="020B0004020202020204" pitchFamily="34" charset="0"/>
                <a:ea typeface="Aptos" panose="020B0004020202020204" pitchFamily="34" charset="0"/>
                <a:cs typeface="Times New Roman" panose="02020603050405020304" pitchFamily="18" charset="0"/>
              </a:rPr>
              <a:t>Federalist</a:t>
            </a:r>
            <a:r>
              <a:rPr lang="en-GB" dirty="0">
                <a:effectLst/>
                <a:latin typeface="Aptos" panose="020B0004020202020204" pitchFamily="34" charset="0"/>
                <a:ea typeface="Aptos" panose="020B0004020202020204" pitchFamily="34" charset="0"/>
                <a:cs typeface="Times New Roman" panose="02020603050405020304" pitchFamily="18" charset="0"/>
              </a:rPr>
              <a:t> No. 51: </a:t>
            </a:r>
          </a:p>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a single republic, all the power surrendered by the people, is submitted to the administration of a single government; and usurpations are guarded against by a division of the government into distinct and separate departments. In the compound republic of America, the power surrendered by the people, is first divided between two distinct governments, and then the portion allotted to each, subdivided among distinct and separate departments. Hence a double security arises to the rights of the people. The different governments will control each other; at the same time that each will be controlled by itself.” </a:t>
            </a:r>
          </a:p>
          <a:p>
            <a:pPr marL="0" indent="0">
              <a:buNone/>
            </a:pPr>
            <a:endParaRPr lang="en-GB" sz="3200" dirty="0"/>
          </a:p>
        </p:txBody>
      </p:sp>
    </p:spTree>
    <p:extLst>
      <p:ext uri="{BB962C8B-B14F-4D97-AF65-F5344CB8AC3E}">
        <p14:creationId xmlns:p14="http://schemas.microsoft.com/office/powerpoint/2010/main" val="3219513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37BA-F247-A5C1-4E31-1E87AFA4EF18}"/>
              </a:ext>
            </a:extLst>
          </p:cNvPr>
          <p:cNvSpPr>
            <a:spLocks noGrp="1"/>
          </p:cNvSpPr>
          <p:nvPr>
            <p:ph type="title"/>
          </p:nvPr>
        </p:nvSpPr>
        <p:spPr/>
        <p:txBody>
          <a:bodyPr/>
          <a:lstStyle/>
          <a:p>
            <a:pPr algn="ctr"/>
            <a:r>
              <a:rPr lang="en-GB" dirty="0"/>
              <a:t>Separation of Powers </a:t>
            </a:r>
          </a:p>
        </p:txBody>
      </p:sp>
      <p:sp>
        <p:nvSpPr>
          <p:cNvPr id="3" name="Content Placeholder 2">
            <a:extLst>
              <a:ext uri="{FF2B5EF4-FFF2-40B4-BE49-F238E27FC236}">
                <a16:creationId xmlns:a16="http://schemas.microsoft.com/office/drawing/2014/main" id="{DD54BEDA-2809-DEBF-CB7B-EE5CBF94C6E1}"/>
              </a:ext>
            </a:extLst>
          </p:cNvPr>
          <p:cNvSpPr>
            <a:spLocks noGrp="1"/>
          </p:cNvSpPr>
          <p:nvPr>
            <p:ph idx="1"/>
          </p:nvPr>
        </p:nvSpPr>
        <p:spPr/>
        <p:txBody>
          <a:bodyPr>
            <a:normAutofit/>
          </a:bodyPr>
          <a:lstStyle/>
          <a:p>
            <a:r>
              <a:rPr lang="en-GB" sz="3200" dirty="0">
                <a:latin typeface="Aptos" panose="020B0004020202020204" pitchFamily="34" charset="0"/>
                <a:ea typeface="Aptos" panose="020B0004020202020204" pitchFamily="34" charset="0"/>
                <a:cs typeface="Times New Roman" panose="02020603050405020304" pitchFamily="18" charset="0"/>
              </a:rPr>
              <a:t>T</a:t>
            </a:r>
            <a:r>
              <a:rPr lang="en-GB" sz="3200" dirty="0">
                <a:effectLst/>
                <a:latin typeface="Aptos" panose="020B0004020202020204" pitchFamily="34" charset="0"/>
                <a:ea typeface="Aptos" panose="020B0004020202020204" pitchFamily="34" charset="0"/>
                <a:cs typeface="Times New Roman" panose="02020603050405020304" pitchFamily="18" charset="0"/>
              </a:rPr>
              <a:t>he horizontal division of power amongst several branches of government, each serving to check or limit the powers of the others.</a:t>
            </a:r>
          </a:p>
          <a:p>
            <a:pPr marL="914400" lvl="2" indent="0">
              <a:buNone/>
            </a:pPr>
            <a:r>
              <a:rPr lang="en-GB" sz="2800" dirty="0">
                <a:latin typeface="Aptos" panose="020B0004020202020204" pitchFamily="34" charset="0"/>
                <a:ea typeface="Aptos" panose="020B0004020202020204" pitchFamily="34" charset="0"/>
                <a:cs typeface="Times New Roman" panose="02020603050405020304" pitchFamily="18" charset="0"/>
              </a:rPr>
              <a:t>-Legislative branch (making law)</a:t>
            </a:r>
          </a:p>
          <a:p>
            <a:pPr marL="914400" lvl="2" indent="0">
              <a:buNone/>
            </a:pPr>
            <a:r>
              <a:rPr lang="en-GB" sz="2800" dirty="0">
                <a:effectLst/>
                <a:latin typeface="Aptos" panose="020B0004020202020204" pitchFamily="34" charset="0"/>
                <a:ea typeface="Aptos" panose="020B0004020202020204" pitchFamily="34" charset="0"/>
                <a:cs typeface="Times New Roman" panose="02020603050405020304" pitchFamily="18" charset="0"/>
              </a:rPr>
              <a:t>-Executive branch (executing law)</a:t>
            </a:r>
          </a:p>
          <a:p>
            <a:pPr marL="914400" lvl="2" indent="0">
              <a:buNone/>
            </a:pPr>
            <a:r>
              <a:rPr lang="en-GB" sz="2800" dirty="0">
                <a:latin typeface="Aptos" panose="020B0004020202020204" pitchFamily="34" charset="0"/>
                <a:ea typeface="Aptos" panose="020B0004020202020204" pitchFamily="34" charset="0"/>
                <a:cs typeface="Times New Roman" panose="02020603050405020304" pitchFamily="18" charset="0"/>
              </a:rPr>
              <a:t>-Judicial branch (interpreting law) </a:t>
            </a:r>
            <a:endParaRPr lang="en-GB" sz="2800" dirty="0">
              <a:effectLst/>
              <a:latin typeface="Aptos" panose="020B0004020202020204" pitchFamily="34" charset="0"/>
              <a:ea typeface="Aptos" panose="020B0004020202020204" pitchFamily="34" charset="0"/>
              <a:cs typeface="Times New Roman" panose="02020603050405020304" pitchFamily="18" charset="0"/>
            </a:endParaRPr>
          </a:p>
          <a:p>
            <a:r>
              <a:rPr lang="en-GB" sz="3200" dirty="0"/>
              <a:t>Checks and balances: Overlapping powers between the three branches check each branch from unrestrained power and balances the government</a:t>
            </a:r>
          </a:p>
        </p:txBody>
      </p:sp>
    </p:spTree>
    <p:extLst>
      <p:ext uri="{BB962C8B-B14F-4D97-AF65-F5344CB8AC3E}">
        <p14:creationId xmlns:p14="http://schemas.microsoft.com/office/powerpoint/2010/main" val="748629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831D4-D64D-45EB-7B9A-1D5D4351976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79CE3F5-B24D-4E2E-C608-5EA410B5CEFA}"/>
              </a:ext>
            </a:extLst>
          </p:cNvPr>
          <p:cNvSpPr>
            <a:spLocks noGrp="1"/>
          </p:cNvSpPr>
          <p:nvPr>
            <p:ph idx="1"/>
          </p:nvPr>
        </p:nvSpPr>
        <p:spPr/>
        <p:txBody>
          <a:bodyPr>
            <a:normAutofit/>
          </a:bodyPr>
          <a:lstStyle/>
          <a:p>
            <a:pPr marL="0" indent="0">
              <a:buNone/>
            </a:pPr>
            <a:r>
              <a:rPr lang="en-GB" sz="3000" i="1" dirty="0">
                <a:effectLst/>
                <a:latin typeface="Aptos" panose="020B0004020202020204" pitchFamily="34" charset="0"/>
                <a:ea typeface="Aptos" panose="020B0004020202020204" pitchFamily="34" charset="0"/>
                <a:cs typeface="Times New Roman" panose="02020603050405020304" pitchFamily="18" charset="0"/>
              </a:rPr>
              <a:t>The</a:t>
            </a:r>
            <a:r>
              <a:rPr lang="en-GB" sz="3000" dirty="0">
                <a:effectLst/>
                <a:latin typeface="Aptos" panose="020B0004020202020204" pitchFamily="34" charset="0"/>
                <a:ea typeface="Aptos" panose="020B0004020202020204" pitchFamily="34" charset="0"/>
                <a:cs typeface="Times New Roman" panose="02020603050405020304" pitchFamily="18" charset="0"/>
              </a:rPr>
              <a:t> </a:t>
            </a:r>
            <a:r>
              <a:rPr lang="en-GB" sz="3000" i="1" dirty="0">
                <a:effectLst/>
                <a:latin typeface="Aptos" panose="020B0004020202020204" pitchFamily="34" charset="0"/>
                <a:ea typeface="Aptos" panose="020B0004020202020204" pitchFamily="34" charset="0"/>
                <a:cs typeface="Times New Roman" panose="02020603050405020304" pitchFamily="18" charset="0"/>
              </a:rPr>
              <a:t>Federalist</a:t>
            </a:r>
            <a:r>
              <a:rPr lang="en-GB" sz="3000" dirty="0">
                <a:effectLst/>
                <a:latin typeface="Aptos" panose="020B0004020202020204" pitchFamily="34" charset="0"/>
                <a:ea typeface="Aptos" panose="020B0004020202020204" pitchFamily="34" charset="0"/>
                <a:cs typeface="Times New Roman" panose="02020603050405020304" pitchFamily="18" charset="0"/>
              </a:rPr>
              <a:t> No. 47: </a:t>
            </a:r>
          </a:p>
          <a:p>
            <a:pPr marL="0" indent="0" algn="ctr">
              <a:buNone/>
            </a:pPr>
            <a:r>
              <a:rPr lang="en-GB" sz="3000" dirty="0">
                <a:effectLst/>
                <a:latin typeface="Aptos" panose="020B0004020202020204" pitchFamily="34" charset="0"/>
                <a:ea typeface="Aptos" panose="020B0004020202020204" pitchFamily="34" charset="0"/>
                <a:cs typeface="Times New Roman" panose="02020603050405020304" pitchFamily="18" charset="0"/>
              </a:rPr>
              <a:t>“The accumulation of all powers legislative, executive and judiciary in the same hands, whether of one, a few or many, and whether hereditary, self-appointed, or elective, may justly be pronounced the very definition of tyranny.” </a:t>
            </a:r>
            <a:endParaRPr lang="en-GB" sz="3000" dirty="0"/>
          </a:p>
        </p:txBody>
      </p:sp>
    </p:spTree>
    <p:extLst>
      <p:ext uri="{BB962C8B-B14F-4D97-AF65-F5344CB8AC3E}">
        <p14:creationId xmlns:p14="http://schemas.microsoft.com/office/powerpoint/2010/main" val="28381007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DD133-BCC4-25A7-9055-688120336435}"/>
              </a:ext>
            </a:extLst>
          </p:cNvPr>
          <p:cNvSpPr>
            <a:spLocks noGrp="1"/>
          </p:cNvSpPr>
          <p:nvPr>
            <p:ph type="title"/>
          </p:nvPr>
        </p:nvSpPr>
        <p:spPr/>
        <p:txBody>
          <a:bodyPr/>
          <a:lstStyle/>
          <a:p>
            <a:pPr algn="ctr"/>
            <a:r>
              <a:rPr lang="en-GB" dirty="0"/>
              <a:t>Separation of powers in the British system</a:t>
            </a:r>
          </a:p>
        </p:txBody>
      </p:sp>
      <p:sp>
        <p:nvSpPr>
          <p:cNvPr id="3" name="Content Placeholder 2">
            <a:extLst>
              <a:ext uri="{FF2B5EF4-FFF2-40B4-BE49-F238E27FC236}">
                <a16:creationId xmlns:a16="http://schemas.microsoft.com/office/drawing/2014/main" id="{60A1A372-9614-5F66-50E0-8EBCD8AC7B07}"/>
              </a:ext>
            </a:extLst>
          </p:cNvPr>
          <p:cNvSpPr>
            <a:spLocks noGrp="1"/>
          </p:cNvSpPr>
          <p:nvPr>
            <p:ph idx="1"/>
          </p:nvPr>
        </p:nvSpPr>
        <p:spPr/>
        <p:txBody>
          <a:bodyPr>
            <a:normAutofit/>
          </a:bodyPr>
          <a:lstStyle/>
          <a:p>
            <a:pPr algn="ctr"/>
            <a:r>
              <a:rPr lang="en-GB" sz="3600" dirty="0">
                <a:latin typeface="Aptos" panose="020B0004020202020204" pitchFamily="34" charset="0"/>
                <a:ea typeface="Aptos" panose="020B0004020202020204" pitchFamily="34" charset="0"/>
                <a:cs typeface="Times New Roman" panose="02020603050405020304" pitchFamily="18" charset="0"/>
              </a:rPr>
              <a:t>Division of power</a:t>
            </a:r>
            <a:r>
              <a:rPr lang="en-GB" sz="3600" dirty="0">
                <a:effectLst/>
                <a:latin typeface="Aptos" panose="020B0004020202020204" pitchFamily="34" charset="0"/>
                <a:ea typeface="Aptos" panose="020B0004020202020204" pitchFamily="34" charset="0"/>
                <a:cs typeface="Times New Roman" panose="02020603050405020304" pitchFamily="18" charset="0"/>
              </a:rPr>
              <a:t> between the monarch (the executive) and the Parliament (the legislative) </a:t>
            </a:r>
          </a:p>
          <a:p>
            <a:pPr algn="ctr"/>
            <a:r>
              <a:rPr lang="en-GB" sz="3600" dirty="0">
                <a:effectLst/>
                <a:latin typeface="Aptos" panose="020B0004020202020204" pitchFamily="34" charset="0"/>
                <a:ea typeface="Aptos" panose="020B0004020202020204" pitchFamily="34" charset="0"/>
                <a:cs typeface="Times New Roman" panose="02020603050405020304" pitchFamily="18" charset="0"/>
              </a:rPr>
              <a:t>Divisio</a:t>
            </a:r>
            <a:r>
              <a:rPr lang="en-GB" sz="3600" dirty="0">
                <a:latin typeface="Aptos" panose="020B0004020202020204" pitchFamily="34" charset="0"/>
                <a:ea typeface="Aptos" panose="020B0004020202020204" pitchFamily="34" charset="0"/>
                <a:cs typeface="Times New Roman" panose="02020603050405020304" pitchFamily="18" charset="0"/>
              </a:rPr>
              <a:t>n of power in </a:t>
            </a:r>
            <a:r>
              <a:rPr lang="en-GB" sz="3600" dirty="0">
                <a:effectLst/>
                <a:latin typeface="Aptos" panose="020B0004020202020204" pitchFamily="34" charset="0"/>
                <a:ea typeface="Aptos" panose="020B0004020202020204" pitchFamily="34" charset="0"/>
                <a:cs typeface="Times New Roman" panose="02020603050405020304" pitchFamily="18" charset="0"/>
              </a:rPr>
              <a:t>Parliament between a House of Lords and a House of Commons </a:t>
            </a:r>
          </a:p>
          <a:p>
            <a:pPr algn="ctr"/>
            <a:r>
              <a:rPr lang="en-GB" sz="3600" dirty="0">
                <a:latin typeface="Aptos" panose="020B0004020202020204" pitchFamily="34" charset="0"/>
                <a:ea typeface="Aptos" panose="020B0004020202020204" pitchFamily="34" charset="0"/>
                <a:cs typeface="Times New Roman" panose="02020603050405020304" pitchFamily="18" charset="0"/>
              </a:rPr>
              <a:t>Over time, the judiciary became independent of the monarch </a:t>
            </a:r>
          </a:p>
        </p:txBody>
      </p:sp>
    </p:spTree>
    <p:extLst>
      <p:ext uri="{BB962C8B-B14F-4D97-AF65-F5344CB8AC3E}">
        <p14:creationId xmlns:p14="http://schemas.microsoft.com/office/powerpoint/2010/main" val="1266666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AE74-212B-3EE1-F0A7-4BBB5018CE53}"/>
              </a:ext>
            </a:extLst>
          </p:cNvPr>
          <p:cNvSpPr>
            <a:spLocks noGrp="1"/>
          </p:cNvSpPr>
          <p:nvPr>
            <p:ph type="title"/>
          </p:nvPr>
        </p:nvSpPr>
        <p:spPr/>
        <p:txBody>
          <a:bodyPr/>
          <a:lstStyle/>
          <a:p>
            <a:pPr algn="ctr"/>
            <a:r>
              <a:rPr lang="en-GB" dirty="0"/>
              <a:t>Separation of powers in the British system</a:t>
            </a:r>
          </a:p>
        </p:txBody>
      </p:sp>
      <p:sp>
        <p:nvSpPr>
          <p:cNvPr id="3" name="Content Placeholder 2">
            <a:extLst>
              <a:ext uri="{FF2B5EF4-FFF2-40B4-BE49-F238E27FC236}">
                <a16:creationId xmlns:a16="http://schemas.microsoft.com/office/drawing/2014/main" id="{F501FEB1-C394-1422-D4B5-B5F90A15F8E8}"/>
              </a:ext>
            </a:extLst>
          </p:cNvPr>
          <p:cNvSpPr>
            <a:spLocks noGrp="1"/>
          </p:cNvSpPr>
          <p:nvPr>
            <p:ph idx="1"/>
          </p:nvPr>
        </p:nvSpPr>
        <p:spPr/>
        <p:txBody>
          <a:bodyPr/>
          <a:lstStyle/>
          <a:p>
            <a:pPr marL="0" indent="0" algn="ctr">
              <a:buNone/>
            </a:pPr>
            <a:r>
              <a:rPr lang="en-GB" kern="100" dirty="0">
                <a:latin typeface="Aptos" panose="020B0004020202020204" pitchFamily="34" charset="0"/>
                <a:ea typeface="Aptos" panose="020B0004020202020204" pitchFamily="34" charset="0"/>
                <a:cs typeface="Times New Roman" panose="02020603050405020304" pitchFamily="18" charset="0"/>
              </a:rPr>
              <a:t>T</a:t>
            </a:r>
            <a:r>
              <a:rPr lang="en-GB" kern="100" dirty="0">
                <a:effectLst/>
                <a:latin typeface="Aptos" panose="020B0004020202020204" pitchFamily="34" charset="0"/>
                <a:ea typeface="Aptos" panose="020B0004020202020204" pitchFamily="34" charset="0"/>
                <a:cs typeface="Times New Roman" panose="02020603050405020304" pitchFamily="18" charset="0"/>
              </a:rPr>
              <a:t>he separation of powers represented different levels of society: </a:t>
            </a:r>
          </a:p>
          <a:p>
            <a:pPr lvl="1" algn="ctr"/>
            <a:r>
              <a:rPr lang="en-GB" sz="2800" kern="100" dirty="0">
                <a:latin typeface="Aptos" panose="020B0004020202020204" pitchFamily="34" charset="0"/>
                <a:ea typeface="Aptos" panose="020B0004020202020204" pitchFamily="34" charset="0"/>
                <a:cs typeface="Times New Roman" panose="02020603050405020304" pitchFamily="18" charset="0"/>
              </a:rPr>
              <a:t>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he one (the Monarch)</a:t>
            </a:r>
          </a:p>
          <a:p>
            <a:pPr lvl="1" algn="ctr"/>
            <a:r>
              <a:rPr lang="en-GB" sz="2800" kern="100" dirty="0">
                <a:effectLst/>
                <a:latin typeface="Aptos" panose="020B0004020202020204" pitchFamily="34" charset="0"/>
                <a:ea typeface="Aptos" panose="020B0004020202020204" pitchFamily="34" charset="0"/>
                <a:cs typeface="Times New Roman" panose="02020603050405020304" pitchFamily="18" charset="0"/>
              </a:rPr>
              <a:t> The few (the Lords)</a:t>
            </a:r>
          </a:p>
          <a:p>
            <a:pPr lvl="1" algn="ctr"/>
            <a:r>
              <a:rPr lang="en-GB" sz="2800" kern="100" dirty="0">
                <a:effectLst/>
                <a:latin typeface="Aptos" panose="020B0004020202020204" pitchFamily="34" charset="0"/>
                <a:ea typeface="Aptos" panose="020B0004020202020204" pitchFamily="34" charset="0"/>
                <a:cs typeface="Times New Roman" panose="02020603050405020304" pitchFamily="18" charset="0"/>
              </a:rPr>
              <a:t>and The many (the Commons)</a:t>
            </a:r>
          </a:p>
          <a:p>
            <a:pPr marL="457200" lvl="1" indent="0" algn="ctr">
              <a:buNone/>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British system was therefore considered a “mixed government”:  </a:t>
            </a:r>
          </a:p>
          <a:p>
            <a:pPr algn="ctr"/>
            <a:r>
              <a:rPr lang="en-GB" kern="100" dirty="0">
                <a:effectLst/>
                <a:latin typeface="Aptos" panose="020B0004020202020204" pitchFamily="34" charset="0"/>
                <a:ea typeface="Aptos" panose="020B0004020202020204" pitchFamily="34" charset="0"/>
                <a:cs typeface="Times New Roman" panose="02020603050405020304" pitchFamily="18" charset="0"/>
              </a:rPr>
              <a:t>Monarchy</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gn="ctr"/>
            <a:r>
              <a:rPr lang="en-GB" kern="100" dirty="0">
                <a:effectLst/>
                <a:latin typeface="Aptos" panose="020B0004020202020204" pitchFamily="34" charset="0"/>
                <a:ea typeface="Aptos" panose="020B0004020202020204" pitchFamily="34" charset="0"/>
                <a:cs typeface="Times New Roman" panose="02020603050405020304" pitchFamily="18" charset="0"/>
              </a:rPr>
              <a:t> Aristocracy</a:t>
            </a:r>
          </a:p>
          <a:p>
            <a:pPr algn="ctr"/>
            <a:r>
              <a:rPr lang="en-GB" kern="100" dirty="0">
                <a:effectLst/>
                <a:latin typeface="Aptos" panose="020B0004020202020204" pitchFamily="34" charset="0"/>
                <a:ea typeface="Aptos" panose="020B0004020202020204" pitchFamily="34" charset="0"/>
                <a:cs typeface="Times New Roman" panose="02020603050405020304" pitchFamily="18" charset="0"/>
              </a:rPr>
              <a:t>and Democracy</a:t>
            </a:r>
          </a:p>
          <a:p>
            <a:endParaRPr lang="en-GB" dirty="0"/>
          </a:p>
        </p:txBody>
      </p:sp>
    </p:spTree>
    <p:extLst>
      <p:ext uri="{BB962C8B-B14F-4D97-AF65-F5344CB8AC3E}">
        <p14:creationId xmlns:p14="http://schemas.microsoft.com/office/powerpoint/2010/main" val="32365417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F2D18-7B03-11A4-4F81-BD9AA8349130}"/>
              </a:ext>
            </a:extLst>
          </p:cNvPr>
          <p:cNvSpPr>
            <a:spLocks noGrp="1"/>
          </p:cNvSpPr>
          <p:nvPr>
            <p:ph type="title"/>
          </p:nvPr>
        </p:nvSpPr>
        <p:spPr/>
        <p:txBody>
          <a:bodyPr/>
          <a:lstStyle/>
          <a:p>
            <a:pPr algn="ctr"/>
            <a:r>
              <a:rPr lang="en-GB" dirty="0"/>
              <a:t>The Three Branches of US Government </a:t>
            </a:r>
          </a:p>
        </p:txBody>
      </p:sp>
      <p:sp>
        <p:nvSpPr>
          <p:cNvPr id="3" name="Content Placeholder 2">
            <a:extLst>
              <a:ext uri="{FF2B5EF4-FFF2-40B4-BE49-F238E27FC236}">
                <a16:creationId xmlns:a16="http://schemas.microsoft.com/office/drawing/2014/main" id="{AFD44064-1FF9-8351-D024-7F360114CE68}"/>
              </a:ext>
            </a:extLst>
          </p:cNvPr>
          <p:cNvSpPr>
            <a:spLocks noGrp="1"/>
          </p:cNvSpPr>
          <p:nvPr>
            <p:ph idx="1"/>
          </p:nvPr>
        </p:nvSpPr>
        <p:spPr/>
        <p:txBody>
          <a:bodyPr/>
          <a:lstStyle/>
          <a:p>
            <a:pPr marL="685800" marR="0">
              <a:lnSpc>
                <a:spcPct val="107000"/>
              </a:lnSpc>
              <a:spcBef>
                <a:spcPts val="0"/>
              </a:spcBef>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a:t>
            </a:r>
            <a:r>
              <a:rPr lang="en-GB" kern="100" dirty="0">
                <a:effectLst/>
                <a:latin typeface="Aptos" panose="020B0004020202020204" pitchFamily="34" charset="0"/>
                <a:ea typeface="Aptos" panose="020B0004020202020204" pitchFamily="34" charset="0"/>
                <a:cs typeface="Times New Roman" panose="02020603050405020304" pitchFamily="18" charset="0"/>
              </a:rPr>
              <a:t>ower is separated between the three branches of government </a:t>
            </a:r>
          </a:p>
          <a:p>
            <a:pPr marL="685800" marR="0">
              <a:lnSpc>
                <a:spcPct val="107000"/>
              </a:lnSpc>
              <a:spcBef>
                <a:spcPts val="0"/>
              </a:spcBef>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E</a:t>
            </a:r>
            <a:r>
              <a:rPr lang="en-GB" kern="100" dirty="0">
                <a:effectLst/>
                <a:latin typeface="Aptos" panose="020B0004020202020204" pitchFamily="34" charset="0"/>
                <a:ea typeface="Aptos" panose="020B0004020202020204" pitchFamily="34" charset="0"/>
                <a:cs typeface="Times New Roman" panose="02020603050405020304" pitchFamily="18" charset="0"/>
              </a:rPr>
              <a:t>ach consisting of officials either directly or indirectly chosen by the people</a:t>
            </a:r>
          </a:p>
          <a:p>
            <a:pPr marL="685800" marR="0">
              <a:lnSpc>
                <a:spcPct val="107000"/>
              </a:lnSpc>
              <a:spcBef>
                <a:spcPts val="0"/>
              </a:spcBef>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All three branches are separately elected or appointed independent of each other </a:t>
            </a:r>
          </a:p>
          <a:p>
            <a:pPr marL="6858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All three branches are ultimately answerable to the people. </a:t>
            </a:r>
          </a:p>
          <a:p>
            <a:endParaRPr lang="en-GB" dirty="0"/>
          </a:p>
        </p:txBody>
      </p:sp>
    </p:spTree>
    <p:extLst>
      <p:ext uri="{BB962C8B-B14F-4D97-AF65-F5344CB8AC3E}">
        <p14:creationId xmlns:p14="http://schemas.microsoft.com/office/powerpoint/2010/main" val="17184459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1AAE0-7572-9D11-E58D-8A5B22073E3E}"/>
              </a:ext>
            </a:extLst>
          </p:cNvPr>
          <p:cNvSpPr>
            <a:spLocks noGrp="1"/>
          </p:cNvSpPr>
          <p:nvPr>
            <p:ph type="title"/>
          </p:nvPr>
        </p:nvSpPr>
        <p:spPr/>
        <p:txBody>
          <a:bodyPr/>
          <a:lstStyle/>
          <a:p>
            <a:pPr algn="ctr"/>
            <a:r>
              <a:rPr lang="en-GB" dirty="0"/>
              <a:t>The US System vs. the British System</a:t>
            </a:r>
          </a:p>
        </p:txBody>
      </p:sp>
      <p:sp>
        <p:nvSpPr>
          <p:cNvPr id="3" name="Content Placeholder 2">
            <a:extLst>
              <a:ext uri="{FF2B5EF4-FFF2-40B4-BE49-F238E27FC236}">
                <a16:creationId xmlns:a16="http://schemas.microsoft.com/office/drawing/2014/main" id="{AB1BD293-6390-E16F-2E4F-CBCD82B95944}"/>
              </a:ext>
            </a:extLst>
          </p:cNvPr>
          <p:cNvSpPr>
            <a:spLocks noGrp="1"/>
          </p:cNvSpPr>
          <p:nvPr>
            <p:ph idx="1"/>
          </p:nvPr>
        </p:nvSpPr>
        <p:spPr/>
        <p:txBody>
          <a:bodyPr>
            <a:normAutofit lnSpcReduction="10000"/>
          </a:bodyPr>
          <a:lstStyle/>
          <a:p>
            <a:pPr marL="914400" marR="0">
              <a:lnSpc>
                <a:spcPct val="107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President has no role in selecting members of Congress unlike the British monarch in the House of Lords</a:t>
            </a:r>
          </a:p>
          <a:p>
            <a:pPr marL="914400" marR="0">
              <a:lnSpc>
                <a:spcPct val="107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President cannot dissolve Congress, remove any members from office or call for new elections. Congress has the power to punish or expel its own members for misconduct.</a:t>
            </a:r>
          </a:p>
          <a:p>
            <a:pPr marL="914400" marR="0">
              <a:lnSpc>
                <a:spcPct val="107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Likewise, the legislative branch does not select the executive in the US system, unlike the Parliamentary system where the prime minister is a member of the legislature and chosen by its members. </a:t>
            </a:r>
          </a:p>
          <a:p>
            <a:pPr marL="914400" marR="0">
              <a:lnSpc>
                <a:spcPct val="107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Constitution specifically prohibits the President from being a member of the legislative branch. </a:t>
            </a:r>
          </a:p>
          <a:p>
            <a:pPr marL="914400" marR="0">
              <a:lnSpc>
                <a:spcPct val="107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 member of Congress can be an elector. </a:t>
            </a:r>
          </a:p>
          <a:p>
            <a:pPr marL="914400" marR="0">
              <a:lnSpc>
                <a:spcPct val="107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Congress does have the ability to remove the President by impeachment and conviction for “high crimes and misdemeanours.” </a:t>
            </a:r>
          </a:p>
          <a:p>
            <a:pPr marL="9144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President does have the ability to appoint judges and Supreme Court justices subject to Senate confirmation. Members of the judicial branch can only be removed by Congress through the impeachment process. </a:t>
            </a:r>
          </a:p>
          <a:p>
            <a:endParaRPr lang="en-GB" dirty="0"/>
          </a:p>
        </p:txBody>
      </p:sp>
    </p:spTree>
    <p:extLst>
      <p:ext uri="{BB962C8B-B14F-4D97-AF65-F5344CB8AC3E}">
        <p14:creationId xmlns:p14="http://schemas.microsoft.com/office/powerpoint/2010/main" val="20132053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714D7-BB8D-5388-ED01-7E88F650495C}"/>
              </a:ext>
            </a:extLst>
          </p:cNvPr>
          <p:cNvSpPr>
            <a:spLocks noGrp="1"/>
          </p:cNvSpPr>
          <p:nvPr>
            <p:ph type="title"/>
          </p:nvPr>
        </p:nvSpPr>
        <p:spPr/>
        <p:txBody>
          <a:bodyPr/>
          <a:lstStyle/>
          <a:p>
            <a:pPr algn="ctr"/>
            <a:r>
              <a:rPr lang="en-GB" dirty="0"/>
              <a:t>The Three Branches of the US Government</a:t>
            </a:r>
          </a:p>
        </p:txBody>
      </p:sp>
      <p:sp>
        <p:nvSpPr>
          <p:cNvPr id="3" name="Content Placeholder 2">
            <a:extLst>
              <a:ext uri="{FF2B5EF4-FFF2-40B4-BE49-F238E27FC236}">
                <a16:creationId xmlns:a16="http://schemas.microsoft.com/office/drawing/2014/main" id="{2010A5CF-7CC4-8541-90E1-F4332050460F}"/>
              </a:ext>
            </a:extLst>
          </p:cNvPr>
          <p:cNvSpPr>
            <a:spLocks noGrp="1"/>
          </p:cNvSpPr>
          <p:nvPr>
            <p:ph idx="1"/>
          </p:nvPr>
        </p:nvSpPr>
        <p:spPr/>
        <p:txBody>
          <a:bodyPr>
            <a:normAutofit/>
          </a:bodyPr>
          <a:lstStyle/>
          <a:p>
            <a:r>
              <a:rPr lang="en-GB" dirty="0">
                <a:effectLst/>
                <a:latin typeface="Aptos" panose="020B0004020202020204" pitchFamily="34" charset="0"/>
                <a:ea typeface="Aptos" panose="020B0004020202020204" pitchFamily="34" charset="0"/>
                <a:cs typeface="Times New Roman" panose="02020603050405020304" pitchFamily="18" charset="0"/>
              </a:rPr>
              <a:t>All branches are co-equal with some overlapping powers  </a:t>
            </a:r>
          </a:p>
          <a:p>
            <a:r>
              <a:rPr lang="en-GB" dirty="0">
                <a:latin typeface="Aptos" panose="020B0004020202020204" pitchFamily="34" charset="0"/>
                <a:ea typeface="Aptos" panose="020B0004020202020204" pitchFamily="34" charset="0"/>
                <a:cs typeface="Times New Roman" panose="02020603050405020304" pitchFamily="18" charset="0"/>
              </a:rPr>
              <a:t>A</a:t>
            </a:r>
            <a:r>
              <a:rPr lang="en-GB" dirty="0">
                <a:effectLst/>
                <a:latin typeface="Aptos" panose="020B0004020202020204" pitchFamily="34" charset="0"/>
                <a:ea typeface="Aptos" panose="020B0004020202020204" pitchFamily="34" charset="0"/>
                <a:cs typeface="Times New Roman" panose="02020603050405020304" pitchFamily="18" charset="0"/>
              </a:rPr>
              <a:t>ction often requires the agreement of at least two branches of government</a:t>
            </a:r>
          </a:p>
          <a:p>
            <a:r>
              <a:rPr lang="en-GB" dirty="0">
                <a:latin typeface="Aptos" panose="020B0004020202020204" pitchFamily="34" charset="0"/>
                <a:ea typeface="Aptos" panose="020B0004020202020204" pitchFamily="34" charset="0"/>
                <a:cs typeface="Times New Roman" panose="02020603050405020304" pitchFamily="18" charset="0"/>
              </a:rPr>
              <a:t>B</a:t>
            </a:r>
            <a:r>
              <a:rPr lang="en-GB" dirty="0">
                <a:effectLst/>
                <a:latin typeface="Aptos" panose="020B0004020202020204" pitchFamily="34" charset="0"/>
                <a:ea typeface="Aptos" panose="020B0004020202020204" pitchFamily="34" charset="0"/>
                <a:cs typeface="Times New Roman" panose="02020603050405020304" pitchFamily="18" charset="0"/>
              </a:rPr>
              <a:t>eing co-equal does not mean they have equal power</a:t>
            </a:r>
          </a:p>
          <a:p>
            <a:r>
              <a:rPr lang="en-GB" dirty="0">
                <a:effectLst/>
                <a:latin typeface="Aptos" panose="020B0004020202020204" pitchFamily="34" charset="0"/>
                <a:ea typeface="Aptos" panose="020B0004020202020204" pitchFamily="34" charset="0"/>
                <a:cs typeface="Times New Roman" panose="02020603050405020304" pitchFamily="18" charset="0"/>
              </a:rPr>
              <a:t>The legislative and executive branches, both directly elected, have more governing powers than the judicial branch which tends to be appointed </a:t>
            </a:r>
          </a:p>
          <a:p>
            <a:r>
              <a:rPr lang="en-GB" dirty="0">
                <a:effectLst/>
                <a:latin typeface="Aptos" panose="020B0004020202020204" pitchFamily="34" charset="0"/>
                <a:ea typeface="Aptos" panose="020B0004020202020204" pitchFamily="34" charset="0"/>
                <a:cs typeface="Times New Roman" panose="02020603050405020304" pitchFamily="18" charset="0"/>
              </a:rPr>
              <a:t>No one branch has supreme power or power over others. </a:t>
            </a:r>
          </a:p>
          <a:p>
            <a:r>
              <a:rPr lang="en-GB" dirty="0">
                <a:effectLst/>
                <a:latin typeface="Aptos" panose="020B0004020202020204" pitchFamily="34" charset="0"/>
                <a:ea typeface="Aptos" panose="020B0004020202020204" pitchFamily="34" charset="0"/>
                <a:cs typeface="Times New Roman" panose="02020603050405020304" pitchFamily="18" charset="0"/>
              </a:rPr>
              <a:t>Each branch serves to check the actions of the other branches. </a:t>
            </a:r>
            <a:endParaRPr lang="en-GB" dirty="0"/>
          </a:p>
        </p:txBody>
      </p:sp>
    </p:spTree>
    <p:extLst>
      <p:ext uri="{BB962C8B-B14F-4D97-AF65-F5344CB8AC3E}">
        <p14:creationId xmlns:p14="http://schemas.microsoft.com/office/powerpoint/2010/main" val="19742240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6E497-3728-263A-2919-D817D542C651}"/>
              </a:ext>
            </a:extLst>
          </p:cNvPr>
          <p:cNvSpPr>
            <a:spLocks noGrp="1"/>
          </p:cNvSpPr>
          <p:nvPr>
            <p:ph type="title"/>
          </p:nvPr>
        </p:nvSpPr>
        <p:spPr/>
        <p:txBody>
          <a:bodyPr/>
          <a:lstStyle/>
          <a:p>
            <a:pPr algn="ctr"/>
            <a:r>
              <a:rPr lang="en-GB" dirty="0"/>
              <a:t>Checks and Balances </a:t>
            </a:r>
          </a:p>
        </p:txBody>
      </p:sp>
      <p:sp>
        <p:nvSpPr>
          <p:cNvPr id="3" name="Content Placeholder 2">
            <a:extLst>
              <a:ext uri="{FF2B5EF4-FFF2-40B4-BE49-F238E27FC236}">
                <a16:creationId xmlns:a16="http://schemas.microsoft.com/office/drawing/2014/main" id="{308CB083-851E-90CA-896A-FD23734A8CAD}"/>
              </a:ext>
            </a:extLst>
          </p:cNvPr>
          <p:cNvSpPr>
            <a:spLocks noGrp="1"/>
          </p:cNvSpPr>
          <p:nvPr>
            <p:ph idx="1"/>
          </p:nvPr>
        </p:nvSpPr>
        <p:spPr/>
        <p:txBody>
          <a:bodyPr>
            <a:normAutofit fontScale="92500" lnSpcReduction="10000"/>
          </a:bodyPr>
          <a:lstStyle/>
          <a:p>
            <a:pPr marL="1428750" indent="-285750">
              <a:lnSpc>
                <a:spcPct val="107000"/>
              </a:lnSpc>
              <a:spcBef>
                <a:spcPts val="0"/>
              </a:spcBef>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Congress has all the legislative powers of the national government. The President cannot enact laws but he can check Congress via his ability to veto any bill passed by Congress. Only a two thirds majority of both the House and the Senate can override a presidential veto. </a:t>
            </a:r>
          </a:p>
          <a:p>
            <a:pPr marL="1428750" indent="-285750">
              <a:lnSpc>
                <a:spcPct val="107000"/>
              </a:lnSpc>
              <a:spcBef>
                <a:spcPts val="0"/>
              </a:spcBef>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War powers: The President may not legally start war on his own (unlike the monarch of England). Congress has the power to declare war. However, the President is Commander-in-Chief of the military, so once Congress has authorized war, it is up to the President to conduct the war. Congress also controls all funding, including for the military. War powers are divided between Congress and the President and are shared. </a:t>
            </a:r>
          </a:p>
          <a:p>
            <a:pPr marL="1428750" indent="-285750">
              <a:lnSpc>
                <a:spcPct val="107000"/>
              </a:lnSpc>
              <a:spcBef>
                <a:spcPts val="0"/>
              </a:spcBef>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judicial branch is relatively independent as neither the President or Congress can control the court’s decisions. Congress does control the courts’ jurisdiction- their authority to hear and decide cases. </a:t>
            </a:r>
          </a:p>
          <a:p>
            <a:pPr marL="1428750" indent="-28575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Additionally, Congress and the President have the power to disregard court decisions that are unconstitutional. The courts also have the power to check the Congress and President, although they do not have much wherewithal to enforce their decisions nor do they have the power to command the other two branches. In practice, however, Congress and the President do generally defer to the judgements of the Supreme Court. </a:t>
            </a:r>
          </a:p>
          <a:p>
            <a:endParaRPr lang="en-GB" dirty="0"/>
          </a:p>
        </p:txBody>
      </p:sp>
    </p:spTree>
    <p:extLst>
      <p:ext uri="{BB962C8B-B14F-4D97-AF65-F5344CB8AC3E}">
        <p14:creationId xmlns:p14="http://schemas.microsoft.com/office/powerpoint/2010/main" val="2263155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2FC38-952D-AD5D-2E67-06F3C8532E74}"/>
              </a:ext>
            </a:extLst>
          </p:cNvPr>
          <p:cNvSpPr>
            <a:spLocks noGrp="1"/>
          </p:cNvSpPr>
          <p:nvPr>
            <p:ph type="title"/>
          </p:nvPr>
        </p:nvSpPr>
        <p:spPr/>
        <p:txBody>
          <a:bodyPr/>
          <a:lstStyle/>
          <a:p>
            <a:pPr algn="ctr"/>
            <a:r>
              <a:rPr lang="en-GB" dirty="0"/>
              <a:t>Federalism</a:t>
            </a:r>
          </a:p>
        </p:txBody>
      </p:sp>
      <p:sp>
        <p:nvSpPr>
          <p:cNvPr id="3" name="Content Placeholder 2">
            <a:extLst>
              <a:ext uri="{FF2B5EF4-FFF2-40B4-BE49-F238E27FC236}">
                <a16:creationId xmlns:a16="http://schemas.microsoft.com/office/drawing/2014/main" id="{0E6C9E43-C680-5DFD-13B4-3C90984E76AF}"/>
              </a:ext>
            </a:extLst>
          </p:cNvPr>
          <p:cNvSpPr>
            <a:spLocks noGrp="1"/>
          </p:cNvSpPr>
          <p:nvPr>
            <p:ph idx="1"/>
          </p:nvPr>
        </p:nvSpPr>
        <p:spPr/>
        <p:txBody>
          <a:bodyPr>
            <a:normAutofit/>
          </a:bodyPr>
          <a:lstStyle/>
          <a:p>
            <a:pPr algn="ctr"/>
            <a:r>
              <a:rPr lang="en-GB" sz="3600" dirty="0">
                <a:effectLst/>
                <a:latin typeface="Aptos" panose="020B0004020202020204" pitchFamily="34" charset="0"/>
                <a:ea typeface="Aptos" panose="020B0004020202020204" pitchFamily="34" charset="0"/>
                <a:cs typeface="Times New Roman" panose="02020603050405020304" pitchFamily="18" charset="0"/>
              </a:rPr>
              <a:t>The vertical division of power between the federal government and the states.</a:t>
            </a:r>
            <a:endParaRPr lang="en-GB" sz="3600" dirty="0"/>
          </a:p>
        </p:txBody>
      </p:sp>
    </p:spTree>
    <p:extLst>
      <p:ext uri="{BB962C8B-B14F-4D97-AF65-F5344CB8AC3E}">
        <p14:creationId xmlns:p14="http://schemas.microsoft.com/office/powerpoint/2010/main" val="13539805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E162-4875-91F1-7800-E6F143EA06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E6B260-4A38-1828-FD47-62D3155F2C5F}"/>
              </a:ext>
            </a:extLst>
          </p:cNvPr>
          <p:cNvSpPr>
            <a:spLocks noGrp="1"/>
          </p:cNvSpPr>
          <p:nvPr>
            <p:ph idx="1"/>
          </p:nvPr>
        </p:nvSpPr>
        <p:spPr/>
        <p:txBody>
          <a:bodyPr/>
          <a:lstStyle/>
          <a:p>
            <a:pPr algn="ctr"/>
            <a:r>
              <a:rPr lang="en-GB" sz="3600" kern="100" dirty="0">
                <a:effectLst/>
                <a:latin typeface="Aptos" panose="020B0004020202020204" pitchFamily="34" charset="0"/>
                <a:ea typeface="Aptos" panose="020B0004020202020204" pitchFamily="34" charset="0"/>
                <a:cs typeface="Times New Roman" panose="02020603050405020304" pitchFamily="18" charset="0"/>
              </a:rPr>
              <a:t>The states are considered co-sovereign entities possessing all powers not delegated to the national government. </a:t>
            </a:r>
          </a:p>
          <a:p>
            <a:pPr algn="ct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algn="ctr"/>
            <a:r>
              <a:rPr lang="en-GB" sz="3600" kern="100" dirty="0">
                <a:effectLst/>
                <a:latin typeface="Aptos" panose="020B0004020202020204" pitchFamily="34" charset="0"/>
                <a:ea typeface="Aptos" panose="020B0004020202020204" pitchFamily="34" charset="0"/>
                <a:cs typeface="Times New Roman" panose="02020603050405020304" pitchFamily="18" charset="0"/>
              </a:rPr>
              <a:t>The Constitution </a:t>
            </a:r>
            <a:r>
              <a:rPr lang="en-GB" sz="3600" kern="100" dirty="0">
                <a:latin typeface="Aptos" panose="020B0004020202020204" pitchFamily="34" charset="0"/>
                <a:ea typeface="Aptos" panose="020B0004020202020204" pitchFamily="34" charset="0"/>
                <a:cs typeface="Times New Roman" panose="02020603050405020304" pitchFamily="18" charset="0"/>
              </a:rPr>
              <a:t>i</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s supreme, not the national or the state governments. </a:t>
            </a:r>
          </a:p>
          <a:p>
            <a:endParaRPr lang="en-GB" dirty="0"/>
          </a:p>
        </p:txBody>
      </p:sp>
    </p:spTree>
    <p:extLst>
      <p:ext uri="{BB962C8B-B14F-4D97-AF65-F5344CB8AC3E}">
        <p14:creationId xmlns:p14="http://schemas.microsoft.com/office/powerpoint/2010/main" val="30430361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C5849-66D6-D2BA-24C4-0B3BAD9CA21A}"/>
              </a:ext>
            </a:extLst>
          </p:cNvPr>
          <p:cNvSpPr>
            <a:spLocks noGrp="1"/>
          </p:cNvSpPr>
          <p:nvPr>
            <p:ph type="title"/>
          </p:nvPr>
        </p:nvSpPr>
        <p:spPr/>
        <p:txBody>
          <a:bodyPr/>
          <a:lstStyle/>
          <a:p>
            <a:pPr algn="ctr"/>
            <a:r>
              <a:rPr lang="en-GB" dirty="0"/>
              <a:t>Article VI, Clause 2 of the Constitution: </a:t>
            </a:r>
            <a:br>
              <a:rPr lang="en-GB" dirty="0"/>
            </a:br>
            <a:r>
              <a:rPr lang="en-GB" dirty="0"/>
              <a:t>The Supremacy Clause</a:t>
            </a:r>
          </a:p>
        </p:txBody>
      </p:sp>
      <p:sp>
        <p:nvSpPr>
          <p:cNvPr id="3" name="Content Placeholder 2">
            <a:extLst>
              <a:ext uri="{FF2B5EF4-FFF2-40B4-BE49-F238E27FC236}">
                <a16:creationId xmlns:a16="http://schemas.microsoft.com/office/drawing/2014/main" id="{41767D8D-378F-C8CA-0BAE-99D7BEB154EA}"/>
              </a:ext>
            </a:extLst>
          </p:cNvPr>
          <p:cNvSpPr>
            <a:spLocks noGrp="1"/>
          </p:cNvSpPr>
          <p:nvPr>
            <p:ph idx="1"/>
          </p:nvPr>
        </p:nvSpPr>
        <p:spPr/>
        <p:txBody>
          <a:bodyPr>
            <a:normAutofit/>
          </a:bodyPr>
          <a:lstStyle/>
          <a:p>
            <a:r>
              <a:rPr lang="en-GB" sz="3200" dirty="0">
                <a:latin typeface="Aptos" panose="020B0004020202020204" pitchFamily="34" charset="0"/>
                <a:ea typeface="Aptos" panose="020B0004020202020204" pitchFamily="34" charset="0"/>
                <a:cs typeface="Times New Roman" panose="02020603050405020304" pitchFamily="18" charset="0"/>
              </a:rPr>
              <a:t>W</a:t>
            </a:r>
            <a:r>
              <a:rPr lang="en-GB" sz="3200" dirty="0">
                <a:effectLst/>
                <a:latin typeface="Aptos" panose="020B0004020202020204" pitchFamily="34" charset="0"/>
                <a:ea typeface="Aptos" panose="020B0004020202020204" pitchFamily="34" charset="0"/>
                <a:cs typeface="Times New Roman" panose="02020603050405020304" pitchFamily="18" charset="0"/>
              </a:rPr>
              <a:t>here there were conflicting laws between the states and the national government, the Constitution and national laws prevail. </a:t>
            </a:r>
          </a:p>
          <a:p>
            <a:r>
              <a:rPr lang="en-GB" sz="3200" dirty="0">
                <a:latin typeface="Aptos" panose="020B0004020202020204" pitchFamily="34" charset="0"/>
                <a:ea typeface="Aptos" panose="020B0004020202020204" pitchFamily="34" charset="0"/>
                <a:cs typeface="Times New Roman" panose="02020603050405020304" pitchFamily="18" charset="0"/>
              </a:rPr>
              <a:t>T</a:t>
            </a:r>
            <a:r>
              <a:rPr lang="en-GB" sz="3200" dirty="0">
                <a:effectLst/>
                <a:latin typeface="Aptos" panose="020B0004020202020204" pitchFamily="34" charset="0"/>
                <a:ea typeface="Aptos" panose="020B0004020202020204" pitchFamily="34" charset="0"/>
                <a:cs typeface="Times New Roman" panose="02020603050405020304" pitchFamily="18" charset="0"/>
              </a:rPr>
              <a:t>he Constitution, federal laws, and national treaties </a:t>
            </a:r>
            <a:r>
              <a:rPr lang="en-GB" sz="3200" dirty="0">
                <a:latin typeface="Aptos" panose="020B0004020202020204" pitchFamily="34" charset="0"/>
                <a:ea typeface="Aptos" panose="020B0004020202020204" pitchFamily="34" charset="0"/>
                <a:cs typeface="Times New Roman" panose="02020603050405020304" pitchFamily="18" charset="0"/>
              </a:rPr>
              <a:t>are the supreme law of the land and binding on all states</a:t>
            </a:r>
          </a:p>
          <a:p>
            <a:r>
              <a:rPr lang="en-GB" sz="3200" dirty="0">
                <a:latin typeface="Aptos" panose="020B0004020202020204" pitchFamily="34" charset="0"/>
                <a:ea typeface="Aptos" panose="020B0004020202020204" pitchFamily="34" charset="0"/>
                <a:cs typeface="Times New Roman" panose="02020603050405020304" pitchFamily="18" charset="0"/>
              </a:rPr>
              <a:t>Spheres of power not given to the national government are reserved for the states </a:t>
            </a:r>
            <a:endParaRPr lang="en-GB" sz="3200" dirty="0"/>
          </a:p>
        </p:txBody>
      </p:sp>
    </p:spTree>
    <p:extLst>
      <p:ext uri="{BB962C8B-B14F-4D97-AF65-F5344CB8AC3E}">
        <p14:creationId xmlns:p14="http://schemas.microsoft.com/office/powerpoint/2010/main" val="4031801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B26BE-7247-B85C-C07E-2EA35738FE68}"/>
              </a:ext>
            </a:extLst>
          </p:cNvPr>
          <p:cNvSpPr>
            <a:spLocks noGrp="1"/>
          </p:cNvSpPr>
          <p:nvPr>
            <p:ph type="title"/>
          </p:nvPr>
        </p:nvSpPr>
        <p:spPr/>
        <p:txBody>
          <a:bodyPr/>
          <a:lstStyle/>
          <a:p>
            <a:pPr algn="ctr"/>
            <a:r>
              <a:rPr lang="en-GB" dirty="0"/>
              <a:t>The Tenth Amendment of the Constitution</a:t>
            </a:r>
          </a:p>
        </p:txBody>
      </p:sp>
      <p:sp>
        <p:nvSpPr>
          <p:cNvPr id="3" name="Content Placeholder 2">
            <a:extLst>
              <a:ext uri="{FF2B5EF4-FFF2-40B4-BE49-F238E27FC236}">
                <a16:creationId xmlns:a16="http://schemas.microsoft.com/office/drawing/2014/main" id="{2C1C89D3-59C8-0114-3E5B-611E2602C351}"/>
              </a:ext>
            </a:extLst>
          </p:cNvPr>
          <p:cNvSpPr>
            <a:spLocks noGrp="1"/>
          </p:cNvSpPr>
          <p:nvPr>
            <p:ph idx="1"/>
          </p:nvPr>
        </p:nvSpPr>
        <p:spPr/>
        <p:txBody>
          <a:bodyPr>
            <a:normAutofit/>
          </a:bodyPr>
          <a:lstStyle/>
          <a:p>
            <a:pPr marL="0" indent="0" algn="ctr">
              <a:buNone/>
            </a:pPr>
            <a:r>
              <a:rPr lang="en-GB" sz="3600" dirty="0">
                <a:effectLst/>
                <a:latin typeface="Aptos" panose="020B0004020202020204" pitchFamily="34" charset="0"/>
                <a:ea typeface="Aptos" panose="020B0004020202020204" pitchFamily="34" charset="0"/>
                <a:cs typeface="Times New Roman" panose="02020603050405020304" pitchFamily="18" charset="0"/>
              </a:rPr>
              <a:t>“The powers not granted to the national government, nor prohibited to the states, are reserved to the states respectively, or to the people.” </a:t>
            </a:r>
            <a:endParaRPr lang="en-GB" sz="3600" dirty="0"/>
          </a:p>
        </p:txBody>
      </p:sp>
    </p:spTree>
    <p:extLst>
      <p:ext uri="{BB962C8B-B14F-4D97-AF65-F5344CB8AC3E}">
        <p14:creationId xmlns:p14="http://schemas.microsoft.com/office/powerpoint/2010/main" val="24645299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BEBD-A6F3-BB5D-5445-F0AFD52EE81A}"/>
              </a:ext>
            </a:extLst>
          </p:cNvPr>
          <p:cNvSpPr>
            <a:spLocks noGrp="1"/>
          </p:cNvSpPr>
          <p:nvPr>
            <p:ph type="title"/>
          </p:nvPr>
        </p:nvSpPr>
        <p:spPr/>
        <p:txBody>
          <a:bodyPr/>
          <a:lstStyle/>
          <a:p>
            <a:pPr algn="ctr"/>
            <a:r>
              <a:rPr lang="en-GB" dirty="0"/>
              <a:t>Federalism </a:t>
            </a:r>
          </a:p>
        </p:txBody>
      </p:sp>
      <p:sp>
        <p:nvSpPr>
          <p:cNvPr id="3" name="Content Placeholder 2">
            <a:extLst>
              <a:ext uri="{FF2B5EF4-FFF2-40B4-BE49-F238E27FC236}">
                <a16:creationId xmlns:a16="http://schemas.microsoft.com/office/drawing/2014/main" id="{2E1D852A-D35F-38EA-9E60-570E17897D52}"/>
              </a:ext>
            </a:extLst>
          </p:cNvPr>
          <p:cNvSpPr>
            <a:spLocks noGrp="1"/>
          </p:cNvSpPr>
          <p:nvPr>
            <p:ph idx="1"/>
          </p:nvPr>
        </p:nvSpPr>
        <p:spPr/>
        <p:txBody>
          <a:bodyPr>
            <a:normAutofit/>
          </a:bodyPr>
          <a:lstStyle/>
          <a:p>
            <a:pPr marL="342900" marR="0" lvl="0" indent="-342900">
              <a:lnSpc>
                <a:spcPct val="107000"/>
              </a:lnSpc>
              <a:spcBef>
                <a:spcPts val="0"/>
              </a:spcBef>
              <a:spcAft>
                <a:spcPts val="80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federal government is one of limited and specifically “enumerated” powers. </a:t>
            </a:r>
          </a:p>
          <a:p>
            <a:pPr marL="1371600" marR="0">
              <a:lnSpc>
                <a:spcPct val="107000"/>
              </a:lnSpc>
              <a:spcBef>
                <a:spcPts val="0"/>
              </a:spcBef>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T</a:t>
            </a:r>
            <a:r>
              <a:rPr lang="en-GB" kern="100" dirty="0">
                <a:effectLst/>
                <a:latin typeface="Aptos" panose="020B0004020202020204" pitchFamily="34" charset="0"/>
                <a:ea typeface="Aptos" panose="020B0004020202020204" pitchFamily="34" charset="0"/>
                <a:cs typeface="Times New Roman" panose="02020603050405020304" pitchFamily="18" charset="0"/>
              </a:rPr>
              <a:t>he Constitution lists explicitly item by item the powers of the three branches of federal government. </a:t>
            </a:r>
          </a:p>
          <a:p>
            <a:pPr marL="13716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federal government is supreme over the states within the sphere of the powers it is given, while the states are supreme within the sphere of powers not given to the federal government.</a:t>
            </a:r>
          </a:p>
          <a:p>
            <a:pPr marL="0" indent="0">
              <a:buNone/>
            </a:pPr>
            <a:endParaRPr lang="en-GB" dirty="0"/>
          </a:p>
        </p:txBody>
      </p:sp>
    </p:spTree>
    <p:extLst>
      <p:ext uri="{BB962C8B-B14F-4D97-AF65-F5344CB8AC3E}">
        <p14:creationId xmlns:p14="http://schemas.microsoft.com/office/powerpoint/2010/main" val="3757128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86A70-42C0-044F-E446-E06F9A1D4581}"/>
              </a:ext>
            </a:extLst>
          </p:cNvPr>
          <p:cNvSpPr>
            <a:spLocks noGrp="1"/>
          </p:cNvSpPr>
          <p:nvPr>
            <p:ph type="title"/>
          </p:nvPr>
        </p:nvSpPr>
        <p:spPr/>
        <p:txBody>
          <a:bodyPr/>
          <a:lstStyle/>
          <a:p>
            <a:pPr algn="ctr"/>
            <a:r>
              <a:rPr lang="en-GB" dirty="0"/>
              <a:t>Federalism</a:t>
            </a:r>
          </a:p>
        </p:txBody>
      </p:sp>
      <p:sp>
        <p:nvSpPr>
          <p:cNvPr id="3" name="Content Placeholder 2">
            <a:extLst>
              <a:ext uri="{FF2B5EF4-FFF2-40B4-BE49-F238E27FC236}">
                <a16:creationId xmlns:a16="http://schemas.microsoft.com/office/drawing/2014/main" id="{A5E16BAA-6E56-182A-3F01-5BA22CFF77DC}"/>
              </a:ext>
            </a:extLst>
          </p:cNvPr>
          <p:cNvSpPr>
            <a:spLocks noGrp="1"/>
          </p:cNvSpPr>
          <p:nvPr>
            <p:ph idx="1"/>
          </p:nvPr>
        </p:nvSpPr>
        <p:spPr/>
        <p:txBody>
          <a:bodyPr>
            <a:normAutofit/>
          </a:bodyPr>
          <a:lstStyle/>
          <a:p>
            <a:pPr marL="0" marR="0" lvl="0" indent="0">
              <a:lnSpc>
                <a:spcPct val="107000"/>
              </a:lnSpc>
              <a:spcBef>
                <a:spcPts val="0"/>
              </a:spcBef>
              <a:spcAft>
                <a:spcPts val="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2) The governments serve as mutual checks on one another. The states check powers of the national government. Likewise, the national government checks state governments. </a:t>
            </a:r>
          </a:p>
          <a:p>
            <a:pPr lvl="1">
              <a:lnSpc>
                <a:spcPct val="107000"/>
              </a:lnSpc>
              <a:spcBef>
                <a:spcPts val="0"/>
              </a:spcBef>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In practice, the ability of the states to check national power came to be used for positive purposes, such as resisting federal laws that violated freedom of speech and press under President John Adams, as well as for negative purposes, such as secession, civil war, and opposition to civil rights. </a:t>
            </a:r>
          </a:p>
          <a:p>
            <a:endParaRPr lang="en-GB" dirty="0"/>
          </a:p>
        </p:txBody>
      </p:sp>
    </p:spTree>
    <p:extLst>
      <p:ext uri="{BB962C8B-B14F-4D97-AF65-F5344CB8AC3E}">
        <p14:creationId xmlns:p14="http://schemas.microsoft.com/office/powerpoint/2010/main" val="2505748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1DB7E-D9F4-84EA-64D9-0FE96D94FB34}"/>
              </a:ext>
            </a:extLst>
          </p:cNvPr>
          <p:cNvSpPr>
            <a:spLocks noGrp="1"/>
          </p:cNvSpPr>
          <p:nvPr>
            <p:ph type="title"/>
          </p:nvPr>
        </p:nvSpPr>
        <p:spPr/>
        <p:txBody>
          <a:bodyPr/>
          <a:lstStyle/>
          <a:p>
            <a:pPr algn="ctr"/>
            <a:r>
              <a:rPr lang="en-GB" dirty="0"/>
              <a:t>Federalism</a:t>
            </a:r>
          </a:p>
        </p:txBody>
      </p:sp>
      <p:sp>
        <p:nvSpPr>
          <p:cNvPr id="3" name="Content Placeholder 2">
            <a:extLst>
              <a:ext uri="{FF2B5EF4-FFF2-40B4-BE49-F238E27FC236}">
                <a16:creationId xmlns:a16="http://schemas.microsoft.com/office/drawing/2014/main" id="{ABBC3607-2E15-3819-D647-9D63866D60AD}"/>
              </a:ext>
            </a:extLst>
          </p:cNvPr>
          <p:cNvSpPr>
            <a:spLocks noGrp="1"/>
          </p:cNvSpPr>
          <p:nvPr>
            <p:ph idx="1"/>
          </p:nvPr>
        </p:nvSpPr>
        <p:spPr/>
        <p:txBody>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3) </a:t>
            </a:r>
            <a:r>
              <a:rPr lang="en-GB" dirty="0">
                <a:effectLst/>
                <a:latin typeface="Aptos" panose="020B0004020202020204" pitchFamily="34" charset="0"/>
                <a:ea typeface="Aptos" panose="020B0004020202020204" pitchFamily="34" charset="0"/>
                <a:cs typeface="Times New Roman" panose="02020603050405020304" pitchFamily="18" charset="0"/>
              </a:rPr>
              <a:t>The Constitution creates “a more perfect Union” of the states. </a:t>
            </a:r>
            <a:r>
              <a:rPr lang="en-GB" kern="100" dirty="0">
                <a:effectLst/>
                <a:latin typeface="Aptos" panose="020B0004020202020204" pitchFamily="34" charset="0"/>
                <a:ea typeface="Aptos" panose="020B0004020202020204" pitchFamily="34" charset="0"/>
                <a:cs typeface="Times New Roman" panose="02020603050405020304" pitchFamily="18" charset="0"/>
              </a:rPr>
              <a:t>It created a government for “We the People of the United States,” rather than for “We the States.” </a:t>
            </a:r>
          </a:p>
          <a:p>
            <a:pPr lvl="1"/>
            <a:r>
              <a:rPr lang="en-GB" sz="2800" kern="100" dirty="0">
                <a:effectLst/>
                <a:latin typeface="Aptos" panose="020B0004020202020204" pitchFamily="34" charset="0"/>
                <a:ea typeface="Aptos" panose="020B0004020202020204" pitchFamily="34" charset="0"/>
                <a:cs typeface="Times New Roman" panose="02020603050405020304" pitchFamily="18" charset="0"/>
              </a:rPr>
              <a:t>By establishing the Constitution as supreme and binding on all states and a strong national government not dependent on the states for ability to exercise its powers, federalism prevented the union from disintegrating into separate independent states. </a:t>
            </a:r>
          </a:p>
          <a:p>
            <a:pPr lvl="1"/>
            <a:r>
              <a:rPr lang="en-GB" sz="2800" kern="100" dirty="0">
                <a:effectLst/>
                <a:latin typeface="Aptos" panose="020B0004020202020204" pitchFamily="34" charset="0"/>
                <a:ea typeface="Aptos" panose="020B0004020202020204" pitchFamily="34" charset="0"/>
                <a:cs typeface="Times New Roman" panose="02020603050405020304" pitchFamily="18" charset="0"/>
              </a:rPr>
              <a:t>The idea of Union would become a crucial Constitutional theme during the Civil War and the Presidency of Abraham Lincoln.</a:t>
            </a:r>
          </a:p>
          <a:p>
            <a:endParaRPr lang="en-GB" dirty="0"/>
          </a:p>
        </p:txBody>
      </p:sp>
    </p:spTree>
    <p:extLst>
      <p:ext uri="{BB962C8B-B14F-4D97-AF65-F5344CB8AC3E}">
        <p14:creationId xmlns:p14="http://schemas.microsoft.com/office/powerpoint/2010/main" val="23515851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3CA03-A544-67B9-C82A-B28600996451}"/>
              </a:ext>
            </a:extLst>
          </p:cNvPr>
          <p:cNvSpPr>
            <a:spLocks noGrp="1"/>
          </p:cNvSpPr>
          <p:nvPr>
            <p:ph type="title"/>
          </p:nvPr>
        </p:nvSpPr>
        <p:spPr/>
        <p:txBody>
          <a:bodyPr/>
          <a:lstStyle/>
          <a:p>
            <a:pPr algn="ctr"/>
            <a:r>
              <a:rPr lang="en-GB" dirty="0"/>
              <a:t>Four features of the US Constitution</a:t>
            </a:r>
          </a:p>
        </p:txBody>
      </p:sp>
      <p:sp>
        <p:nvSpPr>
          <p:cNvPr id="3" name="Content Placeholder 2">
            <a:extLst>
              <a:ext uri="{FF2B5EF4-FFF2-40B4-BE49-F238E27FC236}">
                <a16:creationId xmlns:a16="http://schemas.microsoft.com/office/drawing/2014/main" id="{1D60BFC2-605B-0DCD-5CDB-D337F57AB5C1}"/>
              </a:ext>
            </a:extLst>
          </p:cNvPr>
          <p:cNvSpPr>
            <a:spLocks noGrp="1"/>
          </p:cNvSpPr>
          <p:nvPr>
            <p:ph idx="1"/>
          </p:nvPr>
        </p:nvSpPr>
        <p:spPr/>
        <p:txBody>
          <a:bodyPr/>
          <a:lstStyle/>
          <a:p>
            <a:pPr marL="342900" marR="0" lvl="0" indent="-342900">
              <a:lnSpc>
                <a:spcPct val="107000"/>
              </a:lnSpc>
              <a:spcBef>
                <a:spcPts val="0"/>
              </a:spcBef>
              <a:spcAft>
                <a:spcPts val="0"/>
              </a:spcAft>
              <a:buFont typeface="+mj-lt"/>
              <a:buAutoNum type="arabicParen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commitment to written constitutionalism </a:t>
            </a:r>
          </a:p>
          <a:p>
            <a:pPr marL="342900" marR="0" lvl="0" indent="-342900">
              <a:lnSpc>
                <a:spcPct val="107000"/>
              </a:lnSpc>
              <a:spcBef>
                <a:spcPts val="0"/>
              </a:spcBef>
              <a:spcAft>
                <a:spcPts val="0"/>
              </a:spcAft>
              <a:buFont typeface="+mj-lt"/>
              <a:buAutoNum type="arabicParen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insistence on republican government </a:t>
            </a:r>
          </a:p>
          <a:p>
            <a:pPr marL="342900" marR="0" lvl="0" indent="-342900">
              <a:lnSpc>
                <a:spcPct val="107000"/>
              </a:lnSpc>
              <a:spcBef>
                <a:spcPts val="0"/>
              </a:spcBef>
              <a:spcAft>
                <a:spcPts val="0"/>
              </a:spcAft>
              <a:buFont typeface="+mj-lt"/>
              <a:buAutoNum type="arabicParen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maintenance of separation of powers (and resulting checks and balances) amongst three branches of government</a:t>
            </a:r>
          </a:p>
          <a:p>
            <a:pPr marL="342900" marR="0" lvl="0" indent="-342900">
              <a:lnSpc>
                <a:spcPct val="107000"/>
              </a:lnSpc>
              <a:spcBef>
                <a:spcPts val="0"/>
              </a:spcBef>
              <a:spcAft>
                <a:spcPts val="800"/>
              </a:spcAft>
              <a:buFont typeface="+mj-lt"/>
              <a:buAutoNum type="arabicParen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distinctive feature of federalism, dividing power between two levels of governments</a:t>
            </a:r>
          </a:p>
          <a:p>
            <a:endParaRPr lang="en-GB" dirty="0"/>
          </a:p>
        </p:txBody>
      </p:sp>
    </p:spTree>
    <p:extLst>
      <p:ext uri="{BB962C8B-B14F-4D97-AF65-F5344CB8AC3E}">
        <p14:creationId xmlns:p14="http://schemas.microsoft.com/office/powerpoint/2010/main" val="2238168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TotalTime>
  <Words>2234</Words>
  <Application>Microsoft Office PowerPoint</Application>
  <PresentationFormat>Widescreen</PresentationFormat>
  <Paragraphs>149</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Aptos</vt:lpstr>
      <vt:lpstr>Aptos Display</vt:lpstr>
      <vt:lpstr>Arial</vt:lpstr>
      <vt:lpstr>Office Theme</vt:lpstr>
      <vt:lpstr>Understanding Democracy</vt:lpstr>
      <vt:lpstr>Four features of the US Constitution</vt:lpstr>
      <vt:lpstr>A written Constitution</vt:lpstr>
      <vt:lpstr>The changing definition  of the word “Constitution”</vt:lpstr>
      <vt:lpstr>PowerPoint Presentation</vt:lpstr>
      <vt:lpstr>Article VI of the Constitution </vt:lpstr>
      <vt:lpstr>Article VI of the Constitution </vt:lpstr>
      <vt:lpstr>Article VI of the Constitution </vt:lpstr>
      <vt:lpstr>Article VI of the Constitution </vt:lpstr>
      <vt:lpstr>What can change about the Constitution over time?</vt:lpstr>
      <vt:lpstr>Republicanism </vt:lpstr>
      <vt:lpstr>“We the People”</vt:lpstr>
      <vt:lpstr>Republicanism according to James Madison</vt:lpstr>
      <vt:lpstr>Republicanism</vt:lpstr>
      <vt:lpstr>Republicanism according to James Madison</vt:lpstr>
      <vt:lpstr>Republicanism </vt:lpstr>
      <vt:lpstr>PowerPoint Presentation</vt:lpstr>
      <vt:lpstr>Separation of Powers </vt:lpstr>
      <vt:lpstr>Federalism </vt:lpstr>
      <vt:lpstr>PowerPoint Presentation</vt:lpstr>
      <vt:lpstr>PowerPoint Presentation</vt:lpstr>
      <vt:lpstr>Separation of Powers </vt:lpstr>
      <vt:lpstr>PowerPoint Presentation</vt:lpstr>
      <vt:lpstr>Separation of powers in the British system</vt:lpstr>
      <vt:lpstr>Separation of powers in the British system</vt:lpstr>
      <vt:lpstr>The Three Branches of US Government </vt:lpstr>
      <vt:lpstr>The US System vs. the British System</vt:lpstr>
      <vt:lpstr>The Three Branches of the US Government</vt:lpstr>
      <vt:lpstr>Checks and Balances </vt:lpstr>
      <vt:lpstr>Federalism</vt:lpstr>
      <vt:lpstr>PowerPoint Presentation</vt:lpstr>
      <vt:lpstr>Article VI, Clause 2 of the Constitution:  The Supremacy Clause</vt:lpstr>
      <vt:lpstr>The Tenth Amendment of the Constitution</vt:lpstr>
      <vt:lpstr>Federalism </vt:lpstr>
      <vt:lpstr>Federalism</vt:lpstr>
      <vt:lpstr>Federalism</vt:lpstr>
      <vt:lpstr>Four features of the US Constitution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48</cp:revision>
  <dcterms:created xsi:type="dcterms:W3CDTF">2024-01-19T02:43:09Z</dcterms:created>
  <dcterms:modified xsi:type="dcterms:W3CDTF">2024-02-09T18:30:32Z</dcterms:modified>
</cp:coreProperties>
</file>