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7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810" y="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Threat Distribution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Phishing</c:v>
                </c:pt>
                <c:pt idx="1">
                  <c:v>Malware</c:v>
                </c:pt>
                <c:pt idx="2">
                  <c:v>Insider Threats</c:v>
                </c:pt>
                <c:pt idx="3">
                  <c:v>Unauthorized Access</c:v>
                </c:pt>
                <c:pt idx="4">
                  <c:v>Others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35</c:v>
                </c:pt>
                <c:pt idx="1">
                  <c:v>25</c:v>
                </c:pt>
                <c:pt idx="2">
                  <c:v>15</c:v>
                </c:pt>
                <c:pt idx="3">
                  <c:v>20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A6-4CA7-A191-E7DD804BC3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57,089 Cyber Threat Royalty-Free Photos and Stock Images | Shutterstock">
            <a:extLst>
              <a:ext uri="{FF2B5EF4-FFF2-40B4-BE49-F238E27FC236}">
                <a16:creationId xmlns:a16="http://schemas.microsoft.com/office/drawing/2014/main" id="{57D6F5BE-C682-5588-5FB0-C76EEED51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4" r="1822" b="6388"/>
          <a:stretch/>
        </p:blipFill>
        <p:spPr bwMode="auto">
          <a:xfrm>
            <a:off x="20" y="1"/>
            <a:ext cx="9143980" cy="6857999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2"/>
            <a:ext cx="6858000" cy="290051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Mitigation of Internal &amp; External Cyber Security Threats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159404"/>
            <a:ext cx="6858000" cy="109839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Cybersecurity Policy Proposal for FinSecure Ltd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/>
              <a:t>1. Introduction</a:t>
            </a:r>
          </a:p>
        </p:txBody>
      </p:sp>
      <p:pic>
        <p:nvPicPr>
          <p:cNvPr id="1026" name="Picture 2" descr="Introduction Photos and Images &amp; Pictures | Shutterstock">
            <a:extLst>
              <a:ext uri="{FF2B5EF4-FFF2-40B4-BE49-F238E27FC236}">
                <a16:creationId xmlns:a16="http://schemas.microsoft.com/office/drawing/2014/main" id="{04D06AB0-33B4-E776-2073-CF2CAA5E01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3" b="11697"/>
          <a:stretch/>
        </p:blipFill>
        <p:spPr bwMode="auto"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US" sz="1600"/>
              <a:t>• Cybercrime is targeting industries globally.</a:t>
            </a:r>
          </a:p>
          <a:p>
            <a:r>
              <a:rPr lang="en-US" sz="1600"/>
              <a:t>• FinSecure Ltd has faced phishing and unauthorized access.</a:t>
            </a:r>
          </a:p>
          <a:p>
            <a:r>
              <a:rPr lang="en-US" sz="1600"/>
              <a:t>• This policy aims to safeguard data, systems, and operations.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6" name="Rectangle 2065">
            <a:extLst>
              <a:ext uri="{FF2B5EF4-FFF2-40B4-BE49-F238E27FC236}">
                <a16:creationId xmlns:a16="http://schemas.microsoft.com/office/drawing/2014/main" id="{73AD41DB-DF9F-49BC-85AE-6AB1840A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669978"/>
            <a:ext cx="3293268" cy="1173700"/>
          </a:xfrm>
        </p:spPr>
        <p:txBody>
          <a:bodyPr anchor="t">
            <a:norm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2.1 External Threats</a:t>
            </a:r>
          </a:p>
        </p:txBody>
      </p:sp>
      <p:pic>
        <p:nvPicPr>
          <p:cNvPr id="2052" name="Picture 4" descr="External Threats In Cyber Security: A Guide | Net Consulting">
            <a:extLst>
              <a:ext uri="{FF2B5EF4-FFF2-40B4-BE49-F238E27FC236}">
                <a16:creationId xmlns:a16="http://schemas.microsoft.com/office/drawing/2014/main" id="{8E0AC144-702F-D9CF-0A2B-C6E1BA770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3" b="13986"/>
          <a:stretch/>
        </p:blipFill>
        <p:spPr bwMode="auto">
          <a:xfrm>
            <a:off x="20" y="-1"/>
            <a:ext cx="9143980" cy="3984912"/>
          </a:xfrm>
          <a:custGeom>
            <a:avLst/>
            <a:gdLst/>
            <a:ahLst/>
            <a:cxnLst/>
            <a:rect l="l" t="t" r="r" b="b"/>
            <a:pathLst>
              <a:path w="12192000" h="3984912">
                <a:moveTo>
                  <a:pt x="0" y="0"/>
                </a:moveTo>
                <a:lnTo>
                  <a:pt x="12192000" y="0"/>
                </a:lnTo>
                <a:lnTo>
                  <a:pt x="12192000" y="566059"/>
                </a:lnTo>
                <a:lnTo>
                  <a:pt x="12192000" y="794037"/>
                </a:lnTo>
                <a:lnTo>
                  <a:pt x="12192000" y="2336800"/>
                </a:lnTo>
                <a:lnTo>
                  <a:pt x="12192000" y="2631227"/>
                </a:lnTo>
                <a:lnTo>
                  <a:pt x="12192000" y="3908712"/>
                </a:lnTo>
                <a:lnTo>
                  <a:pt x="9439275" y="3984912"/>
                </a:lnTo>
                <a:lnTo>
                  <a:pt x="5572127" y="3737262"/>
                </a:lnTo>
                <a:lnTo>
                  <a:pt x="0" y="3908712"/>
                </a:lnTo>
                <a:lnTo>
                  <a:pt x="0" y="2631227"/>
                </a:lnTo>
                <a:lnTo>
                  <a:pt x="0" y="2336800"/>
                </a:lnTo>
                <a:lnTo>
                  <a:pt x="0" y="794037"/>
                </a:lnTo>
                <a:lnTo>
                  <a:pt x="0" y="56605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68" name="Group 2067">
            <a:extLst>
              <a:ext uri="{FF2B5EF4-FFF2-40B4-BE49-F238E27FC236}">
                <a16:creationId xmlns:a16="http://schemas.microsoft.com/office/drawing/2014/main" id="{A4AE1828-51FD-4AD7-BCF6-9AF5C696C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9144000" cy="757168"/>
            <a:chOff x="0" y="2959818"/>
            <a:chExt cx="12192000" cy="757168"/>
          </a:xfrm>
        </p:grpSpPr>
        <p:sp>
          <p:nvSpPr>
            <p:cNvPr id="2069" name="Freeform: Shape 2068">
              <a:extLst>
                <a:ext uri="{FF2B5EF4-FFF2-40B4-BE49-F238E27FC236}">
                  <a16:creationId xmlns:a16="http://schemas.microsoft.com/office/drawing/2014/main" id="{8542C7CD-02BE-4ADE-8D2F-DFB759D71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70" name="Freeform: Shape 2069">
              <a:extLst>
                <a:ext uri="{FF2B5EF4-FFF2-40B4-BE49-F238E27FC236}">
                  <a16:creationId xmlns:a16="http://schemas.microsoft.com/office/drawing/2014/main" id="{840A04EE-8E37-4C28-B09B-A9593A4AA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3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8150" y="4669978"/>
            <a:ext cx="4269581" cy="11737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Phishing &amp; malware (e.g., ransomware).</a:t>
            </a:r>
          </a:p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DDoS attacks.</a:t>
            </a:r>
          </a:p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Software vulnerabilities.</a:t>
            </a:r>
          </a:p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Third-party/supply chain risks.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73AD41DB-DF9F-49BC-85AE-6AB1840A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669978"/>
            <a:ext cx="3293268" cy="1173700"/>
          </a:xfrm>
        </p:spPr>
        <p:txBody>
          <a:bodyPr anchor="t">
            <a:norm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2.2 Internal Threats</a:t>
            </a:r>
          </a:p>
        </p:txBody>
      </p:sp>
      <p:pic>
        <p:nvPicPr>
          <p:cNvPr id="4098" name="Picture 2" descr="Cyber Attacks – Security From Internal &amp; External Threats">
            <a:extLst>
              <a:ext uri="{FF2B5EF4-FFF2-40B4-BE49-F238E27FC236}">
                <a16:creationId xmlns:a16="http://schemas.microsoft.com/office/drawing/2014/main" id="{6102736D-E68C-BFD7-A062-3D0FD25E0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5" b="20377"/>
          <a:stretch/>
        </p:blipFill>
        <p:spPr bwMode="auto">
          <a:xfrm>
            <a:off x="20" y="-1"/>
            <a:ext cx="9143980" cy="3984912"/>
          </a:xfrm>
          <a:custGeom>
            <a:avLst/>
            <a:gdLst/>
            <a:ahLst/>
            <a:cxnLst/>
            <a:rect l="l" t="t" r="r" b="b"/>
            <a:pathLst>
              <a:path w="12192000" h="3984912">
                <a:moveTo>
                  <a:pt x="0" y="0"/>
                </a:moveTo>
                <a:lnTo>
                  <a:pt x="12192000" y="0"/>
                </a:lnTo>
                <a:lnTo>
                  <a:pt x="12192000" y="566059"/>
                </a:lnTo>
                <a:lnTo>
                  <a:pt x="12192000" y="794037"/>
                </a:lnTo>
                <a:lnTo>
                  <a:pt x="12192000" y="2336800"/>
                </a:lnTo>
                <a:lnTo>
                  <a:pt x="12192000" y="2631227"/>
                </a:lnTo>
                <a:lnTo>
                  <a:pt x="12192000" y="3908712"/>
                </a:lnTo>
                <a:lnTo>
                  <a:pt x="9439275" y="3984912"/>
                </a:lnTo>
                <a:lnTo>
                  <a:pt x="5572127" y="3737262"/>
                </a:lnTo>
                <a:lnTo>
                  <a:pt x="0" y="3908712"/>
                </a:lnTo>
                <a:lnTo>
                  <a:pt x="0" y="2631227"/>
                </a:lnTo>
                <a:lnTo>
                  <a:pt x="0" y="2336800"/>
                </a:lnTo>
                <a:lnTo>
                  <a:pt x="0" y="794037"/>
                </a:lnTo>
                <a:lnTo>
                  <a:pt x="0" y="56605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05" name="Group 4104">
            <a:extLst>
              <a:ext uri="{FF2B5EF4-FFF2-40B4-BE49-F238E27FC236}">
                <a16:creationId xmlns:a16="http://schemas.microsoft.com/office/drawing/2014/main" id="{A4AE1828-51FD-4AD7-BCF6-9AF5C696C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9144000" cy="757168"/>
            <a:chOff x="0" y="2959818"/>
            <a:chExt cx="12192000" cy="757168"/>
          </a:xfrm>
        </p:grpSpPr>
        <p:sp>
          <p:nvSpPr>
            <p:cNvPr id="4106" name="Freeform: Shape 4105">
              <a:extLst>
                <a:ext uri="{FF2B5EF4-FFF2-40B4-BE49-F238E27FC236}">
                  <a16:creationId xmlns:a16="http://schemas.microsoft.com/office/drawing/2014/main" id="{8542C7CD-02BE-4ADE-8D2F-DFB759D71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07" name="Freeform: Shape 4106">
              <a:extLst>
                <a:ext uri="{FF2B5EF4-FFF2-40B4-BE49-F238E27FC236}">
                  <a16:creationId xmlns:a16="http://schemas.microsoft.com/office/drawing/2014/main" id="{840A04EE-8E37-4C28-B09B-A9593A4AA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3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8150" y="4669978"/>
            <a:ext cx="4269581" cy="11737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Insider threats (intentional or accidental).</a:t>
            </a:r>
          </a:p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Weak password practices.</a:t>
            </a:r>
          </a:p>
          <a:p>
            <a:pPr>
              <a:lnSpc>
                <a:spcPct val="90000"/>
              </a:lnSpc>
            </a:pPr>
            <a:r>
              <a:rPr lang="en-US" sz="1600">
                <a:solidFill>
                  <a:schemeClr val="bg1">
                    <a:alpha val="80000"/>
                  </a:schemeClr>
                </a:solidFill>
              </a:rPr>
              <a:t>• Shadow IT and unsecured devices.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Proportion of Cyber Threats by Type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009929"/>
              </p:ext>
            </p:extLst>
          </p:nvPr>
        </p:nvGraphicFramePr>
        <p:xfrm>
          <a:off x="3376821" y="467208"/>
          <a:ext cx="5419311" cy="5923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7A453D2-15D8-4403-815F-291FA1634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61EA6B-09CA-445B-AB0D-8DF76FA92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EA1DAFF-CECA-492F-BFA1-22C64956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75420"/>
            <a:ext cx="9036544" cy="4093306"/>
            <a:chOff x="1" y="2075420"/>
            <a:chExt cx="12048729" cy="409330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D3D3744-142C-4653-90AB-546FE6B84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BC69CAC-820B-41BA-BFCA-79B45576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D205E7A-88AB-4C4B-B8D1-5A76AA878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D4286E9-8501-4EBF-874C-74897B4B6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5586ADC-910E-45C9-BAB4-CB0EFBEE5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AB594C5-5BB0-49AE-8AAC-AE40A6F8A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B8114C98-A349-4111-A123-E8EAB86AB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479052" y="1131512"/>
            <a:ext cx="2796461" cy="53343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70FB431-AE18-414D-92F4-1D12D199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44654" y="317578"/>
            <a:ext cx="411480" cy="549007"/>
            <a:chOff x="7029447" y="3514725"/>
            <a:chExt cx="1285875" cy="54900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4467063-D74E-4D42-8790-B9F6D69584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1D19BAC-1681-47BC-AAF5-92FAFFF6F4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4347C2B-E846-452C-97AA-7E254FC1C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0EA2B35-7959-4C2A-84AA-FF5D94FED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2" descr="Cybersecurity Threats Call for a Global Response">
            <a:extLst>
              <a:ext uri="{FF2B5EF4-FFF2-40B4-BE49-F238E27FC236}">
                <a16:creationId xmlns:a16="http://schemas.microsoft.com/office/drawing/2014/main" id="{C40C5145-04E2-4BA8-B9DD-85B54B189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2" r="16349" b="1"/>
          <a:stretch/>
        </p:blipFill>
        <p:spPr bwMode="auto">
          <a:xfrm>
            <a:off x="469942" y="317578"/>
            <a:ext cx="8138333" cy="350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AF19A774-30A5-488B-9BAF-629C64402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317544" y="536210"/>
            <a:ext cx="304800" cy="322326"/>
            <a:chOff x="215328" y="-46937"/>
            <a:chExt cx="304800" cy="2773841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91EBF88-5B98-4258-A542-14C3AF2E5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FBC2D58-9E3C-490D-BD7A-61EF07EA79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6CF1BB4-1C1D-4EDE-BA26-0243FCF83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0C83729-E02F-4512-AFE7-F4792228B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2D3D3F2-ABBB-4453-B1C5-1BEBF7E4D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6140785"/>
            <a:ext cx="4571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214E4A5-A0D2-42C4-8D14-D2A7E495F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64578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7494D7A0-6B21-41E8-A7D3-0033BBB7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E141D7D-32B0-448E-A666-EA8703AFC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D87E268-6345-420F-8B97-B37ED0410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35E1622E-7FA6-4760-A2BF-A8105EBF7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4018137"/>
            <a:ext cx="3426795" cy="2129586"/>
          </a:xfrm>
          <a:noFill/>
        </p:spPr>
        <p:txBody>
          <a:bodyPr anchor="t">
            <a:normAutofit/>
          </a:bodyPr>
          <a:lstStyle/>
          <a:p>
            <a:pPr algn="l"/>
            <a:r>
              <a:rPr lang="en-US" sz="4200">
                <a:solidFill>
                  <a:schemeClr val="bg1"/>
                </a:solidFill>
              </a:rPr>
              <a:t>3. Security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560" y="4018143"/>
            <a:ext cx="4255578" cy="2129599"/>
          </a:xfrm>
          <a:noFill/>
        </p:spPr>
        <p:txBody>
          <a:bodyPr anchor="t">
            <a:norm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• Access controls with MFA (ISO 27001).</a:t>
            </a:r>
          </a:p>
          <a:p>
            <a:r>
              <a:rPr lang="en-US" sz="1600">
                <a:solidFill>
                  <a:schemeClr val="bg1"/>
                </a:solidFill>
              </a:rPr>
              <a:t>• Acceptable use policies.</a:t>
            </a:r>
          </a:p>
          <a:p>
            <a:r>
              <a:rPr lang="en-US" sz="1600">
                <a:solidFill>
                  <a:schemeClr val="bg1"/>
                </a:solidFill>
              </a:rPr>
              <a:t>• Data classification &amp; encryption (NIST).</a:t>
            </a:r>
          </a:p>
          <a:p>
            <a:r>
              <a:rPr lang="en-US" sz="1600">
                <a:solidFill>
                  <a:schemeClr val="bg1"/>
                </a:solidFill>
              </a:rPr>
              <a:t>• Remote work and BYOD guidelines.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Common Network Security Threats and How to Mitigate Them">
            <a:extLst>
              <a:ext uri="{FF2B5EF4-FFF2-40B4-BE49-F238E27FC236}">
                <a16:creationId xmlns:a16="http://schemas.microsoft.com/office/drawing/2014/main" id="{185AF333-AD65-E3DF-470B-0396DD93D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r="15729"/>
          <a:stretch/>
        </p:blipFill>
        <p:spPr bwMode="auto">
          <a:xfrm>
            <a:off x="1891767" y="10"/>
            <a:ext cx="725223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42696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2866641" cy="1899912"/>
          </a:xfrm>
        </p:spPr>
        <p:txBody>
          <a:bodyPr>
            <a:normAutofit/>
          </a:bodyPr>
          <a:lstStyle/>
          <a:p>
            <a:r>
              <a:rPr lang="en-US" sz="3500"/>
              <a:t>4. Mitigation 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434201"/>
            <a:ext cx="2866641" cy="3742762"/>
          </a:xfrm>
        </p:spPr>
        <p:txBody>
          <a:bodyPr>
            <a:normAutofit/>
          </a:bodyPr>
          <a:lstStyle/>
          <a:p>
            <a:r>
              <a:rPr lang="en-US" sz="1700"/>
              <a:t>• Security awareness training.</a:t>
            </a:r>
          </a:p>
          <a:p>
            <a:r>
              <a:rPr lang="en-US" sz="1700"/>
              <a:t>• Patch management.</a:t>
            </a:r>
          </a:p>
          <a:p>
            <a:r>
              <a:rPr lang="en-US" sz="1700"/>
              <a:t>• Endpoint protection and backups.</a:t>
            </a:r>
          </a:p>
          <a:p>
            <a:r>
              <a:rPr lang="en-US" sz="1700"/>
              <a:t>• Threat intelligence and zero trust architecture.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/>
              <a:t>5. Monitoring &amp; Incident Response</a:t>
            </a:r>
          </a:p>
        </p:txBody>
      </p:sp>
      <p:sp>
        <p:nvSpPr>
          <p:cNvPr id="308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r>
              <a:rPr lang="en-US" sz="1900"/>
              <a:t>• 24/7 system monitoring.</a:t>
            </a:r>
          </a:p>
          <a:p>
            <a:r>
              <a:rPr lang="en-US" sz="1900"/>
              <a:t>• Intrusion detection systems (IDS).</a:t>
            </a:r>
          </a:p>
          <a:p>
            <a:r>
              <a:rPr lang="en-US" sz="1900"/>
              <a:t>• Incident response steps:</a:t>
            </a:r>
          </a:p>
          <a:p>
            <a:r>
              <a:rPr lang="en-US" sz="1900"/>
              <a:t>   - Detection</a:t>
            </a:r>
          </a:p>
          <a:p>
            <a:r>
              <a:rPr lang="en-US" sz="1900"/>
              <a:t>   - Containment</a:t>
            </a:r>
          </a:p>
          <a:p>
            <a:r>
              <a:rPr lang="en-US" sz="1900"/>
              <a:t>   - Eradication</a:t>
            </a:r>
          </a:p>
          <a:p>
            <a:r>
              <a:rPr lang="en-US" sz="1900"/>
              <a:t>   - Recovery</a:t>
            </a:r>
          </a:p>
          <a:p>
            <a:r>
              <a:rPr lang="en-US" sz="1900"/>
              <a:t>   - Post-incident review</a:t>
            </a:r>
          </a:p>
        </p:txBody>
      </p:sp>
      <p:pic>
        <p:nvPicPr>
          <p:cNvPr id="3074" name="Picture 2" descr="Best Media Monitoring Tools: Stay Informed and Ahead - Aim Technologies">
            <a:extLst>
              <a:ext uri="{FF2B5EF4-FFF2-40B4-BE49-F238E27FC236}">
                <a16:creationId xmlns:a16="http://schemas.microsoft.com/office/drawing/2014/main" id="{83ED2B48-560B-3CC2-AB26-C91E909C6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2" r="23372"/>
          <a:stretch/>
        </p:blipFill>
        <p:spPr bwMode="auto"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>
            <a:extLst>
              <a:ext uri="{FF2B5EF4-FFF2-40B4-BE49-F238E27FC236}">
                <a16:creationId xmlns:a16="http://schemas.microsoft.com/office/drawing/2014/main" id="{3FC6B852-282F-29C6-0897-7FC2817F54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9" b="7306"/>
          <a:stretch/>
        </p:blipFill>
        <p:spPr bwMode="auto">
          <a:xfrm>
            <a:off x="1287127" y="2401824"/>
            <a:ext cx="6746530" cy="441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2990086" y="2296986"/>
            <a:ext cx="3878799" cy="812728"/>
          </a:xfrm>
          <a:prstGeom prst="roundRect">
            <a:avLst/>
          </a:prstGeom>
          <a:solidFill>
            <a:srgbClr val="5B9BD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600">
                <a:solidFill>
                  <a:srgbClr val="FFFFFF"/>
                </a:solidFill>
              </a:defRPr>
            </a:pPr>
            <a:r>
              <a:t>Detection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990086" y="3211386"/>
            <a:ext cx="3878799" cy="812728"/>
          </a:xfrm>
          <a:prstGeom prst="roundRect">
            <a:avLst/>
          </a:prstGeom>
          <a:solidFill>
            <a:srgbClr val="5B9BD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600">
                <a:solidFill>
                  <a:srgbClr val="FFFFFF"/>
                </a:solidFill>
              </a:defRPr>
            </a:pPr>
            <a:r>
              <a:t>Containment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90086" y="4125786"/>
            <a:ext cx="3878799" cy="812728"/>
          </a:xfrm>
          <a:prstGeom prst="roundRect">
            <a:avLst/>
          </a:prstGeom>
          <a:solidFill>
            <a:srgbClr val="5B9BD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600">
                <a:solidFill>
                  <a:srgbClr val="FFFFFF"/>
                </a:solidFill>
              </a:defRPr>
            </a:pPr>
            <a:r>
              <a:t>Eradication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990086" y="5040186"/>
            <a:ext cx="3878799" cy="812728"/>
          </a:xfrm>
          <a:prstGeom prst="roundRect">
            <a:avLst/>
          </a:prstGeom>
          <a:solidFill>
            <a:srgbClr val="5B9BD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600">
                <a:solidFill>
                  <a:srgbClr val="FFFFFF"/>
                </a:solidFill>
              </a:defRPr>
            </a:pPr>
            <a:r>
              <a:t>Recovery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90086" y="5954586"/>
            <a:ext cx="3878799" cy="812728"/>
          </a:xfrm>
          <a:prstGeom prst="roundRect">
            <a:avLst/>
          </a:prstGeom>
          <a:solidFill>
            <a:srgbClr val="5B9BD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600">
                <a:solidFill>
                  <a:srgbClr val="FFFFFF"/>
                </a:solidFill>
              </a:defRPr>
            </a:pPr>
            <a:r>
              <a:t>Post-Incident Review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85C6DDF-CDF0-5026-F7E4-138588559B53}"/>
              </a:ext>
            </a:extLst>
          </p:cNvPr>
          <p:cNvSpPr txBox="1">
            <a:spLocks/>
          </p:cNvSpPr>
          <p:nvPr/>
        </p:nvSpPr>
        <p:spPr>
          <a:xfrm>
            <a:off x="176784" y="10668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6. Incident Response Flowchart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798D1BB-5D37-0FA8-2DD0-2B39A431E77C}"/>
              </a:ext>
            </a:extLst>
          </p:cNvPr>
          <p:cNvSpPr txBox="1">
            <a:spLocks/>
          </p:cNvSpPr>
          <p:nvPr/>
        </p:nvSpPr>
        <p:spPr>
          <a:xfrm>
            <a:off x="457200" y="787908"/>
            <a:ext cx="8382000" cy="171602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• Visual diagram of incident response stages.</a:t>
            </a:r>
          </a:p>
          <a:p>
            <a:r>
              <a:rPr lang="en-US" dirty="0"/>
              <a:t>• Ensures a structured and rapid containment of threats.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/>
              <a:t>7. Training &amp; Awareness</a:t>
            </a:r>
          </a:p>
        </p:txBody>
      </p:sp>
      <p:pic>
        <p:nvPicPr>
          <p:cNvPr id="5122" name="Picture 2" descr="The Hidden Benefits of Awareness Training for MSPs - CyberHoot">
            <a:extLst>
              <a:ext uri="{FF2B5EF4-FFF2-40B4-BE49-F238E27FC236}">
                <a16:creationId xmlns:a16="http://schemas.microsoft.com/office/drawing/2014/main" id="{092FB5DC-F573-EBBA-159D-D87827644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86" b="8481"/>
          <a:stretch/>
        </p:blipFill>
        <p:spPr bwMode="auto"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US" sz="1600"/>
              <a:t>• Ongoing staff training on phishing and security protocols.</a:t>
            </a:r>
          </a:p>
          <a:p>
            <a:r>
              <a:rPr lang="en-US" sz="1600"/>
              <a:t>• Regular simulations and assessments.</a:t>
            </a:r>
          </a:p>
          <a:p>
            <a:r>
              <a:rPr lang="en-US" sz="1600"/>
              <a:t>• Awareness of social engineering and secure data handling.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39520"/>
            <a:ext cx="2571750" cy="171907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/>
              <a:t>8. Summary Table of Security Policies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58" y="2573756"/>
            <a:ext cx="2441321" cy="18288"/>
          </a:xfrm>
          <a:custGeom>
            <a:avLst/>
            <a:gdLst>
              <a:gd name="connsiteX0" fmla="*/ 0 w 2441321"/>
              <a:gd name="connsiteY0" fmla="*/ 0 h 18288"/>
              <a:gd name="connsiteX1" fmla="*/ 585917 w 2441321"/>
              <a:gd name="connsiteY1" fmla="*/ 0 h 18288"/>
              <a:gd name="connsiteX2" fmla="*/ 1196247 w 2441321"/>
              <a:gd name="connsiteY2" fmla="*/ 0 h 18288"/>
              <a:gd name="connsiteX3" fmla="*/ 1806578 w 2441321"/>
              <a:gd name="connsiteY3" fmla="*/ 0 h 18288"/>
              <a:gd name="connsiteX4" fmla="*/ 2441321 w 2441321"/>
              <a:gd name="connsiteY4" fmla="*/ 0 h 18288"/>
              <a:gd name="connsiteX5" fmla="*/ 2441321 w 2441321"/>
              <a:gd name="connsiteY5" fmla="*/ 18288 h 18288"/>
              <a:gd name="connsiteX6" fmla="*/ 1830991 w 2441321"/>
              <a:gd name="connsiteY6" fmla="*/ 18288 h 18288"/>
              <a:gd name="connsiteX7" fmla="*/ 1269487 w 2441321"/>
              <a:gd name="connsiteY7" fmla="*/ 18288 h 18288"/>
              <a:gd name="connsiteX8" fmla="*/ 707983 w 2441321"/>
              <a:gd name="connsiteY8" fmla="*/ 18288 h 18288"/>
              <a:gd name="connsiteX9" fmla="*/ 0 w 2441321"/>
              <a:gd name="connsiteY9" fmla="*/ 18288 h 18288"/>
              <a:gd name="connsiteX10" fmla="*/ 0 w 2441321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1321" h="18288" fill="none" extrusionOk="0">
                <a:moveTo>
                  <a:pt x="0" y="0"/>
                </a:moveTo>
                <a:cubicBezTo>
                  <a:pt x="273217" y="-17533"/>
                  <a:pt x="355785" y="-4171"/>
                  <a:pt x="585917" y="0"/>
                </a:cubicBezTo>
                <a:cubicBezTo>
                  <a:pt x="816049" y="4171"/>
                  <a:pt x="991446" y="-9419"/>
                  <a:pt x="1196247" y="0"/>
                </a:cubicBezTo>
                <a:cubicBezTo>
                  <a:pt x="1401048" y="9419"/>
                  <a:pt x="1589984" y="-731"/>
                  <a:pt x="1806578" y="0"/>
                </a:cubicBezTo>
                <a:cubicBezTo>
                  <a:pt x="2023172" y="731"/>
                  <a:pt x="2247754" y="8393"/>
                  <a:pt x="2441321" y="0"/>
                </a:cubicBezTo>
                <a:cubicBezTo>
                  <a:pt x="2441167" y="8655"/>
                  <a:pt x="2440437" y="9975"/>
                  <a:pt x="2441321" y="18288"/>
                </a:cubicBezTo>
                <a:cubicBezTo>
                  <a:pt x="2169723" y="30506"/>
                  <a:pt x="2045712" y="39140"/>
                  <a:pt x="1830991" y="18288"/>
                </a:cubicBezTo>
                <a:cubicBezTo>
                  <a:pt x="1616270" y="-2564"/>
                  <a:pt x="1505876" y="3949"/>
                  <a:pt x="1269487" y="18288"/>
                </a:cubicBezTo>
                <a:cubicBezTo>
                  <a:pt x="1033098" y="32627"/>
                  <a:pt x="908661" y="41191"/>
                  <a:pt x="707983" y="18288"/>
                </a:cubicBezTo>
                <a:cubicBezTo>
                  <a:pt x="507305" y="-4615"/>
                  <a:pt x="333592" y="20759"/>
                  <a:pt x="0" y="18288"/>
                </a:cubicBezTo>
                <a:cubicBezTo>
                  <a:pt x="-688" y="11716"/>
                  <a:pt x="875" y="6357"/>
                  <a:pt x="0" y="0"/>
                </a:cubicBezTo>
                <a:close/>
              </a:path>
              <a:path w="2441321" h="18288" stroke="0" extrusionOk="0">
                <a:moveTo>
                  <a:pt x="0" y="0"/>
                </a:moveTo>
                <a:cubicBezTo>
                  <a:pt x="207071" y="-14617"/>
                  <a:pt x="444194" y="-15606"/>
                  <a:pt x="585917" y="0"/>
                </a:cubicBezTo>
                <a:cubicBezTo>
                  <a:pt x="727640" y="15606"/>
                  <a:pt x="904326" y="-79"/>
                  <a:pt x="1123008" y="0"/>
                </a:cubicBezTo>
                <a:cubicBezTo>
                  <a:pt x="1341690" y="79"/>
                  <a:pt x="1600014" y="10401"/>
                  <a:pt x="1782164" y="0"/>
                </a:cubicBezTo>
                <a:cubicBezTo>
                  <a:pt x="1964314" y="-10401"/>
                  <a:pt x="2143537" y="-21488"/>
                  <a:pt x="2441321" y="0"/>
                </a:cubicBezTo>
                <a:cubicBezTo>
                  <a:pt x="2441735" y="5928"/>
                  <a:pt x="2441551" y="11133"/>
                  <a:pt x="2441321" y="18288"/>
                </a:cubicBezTo>
                <a:cubicBezTo>
                  <a:pt x="2166745" y="28773"/>
                  <a:pt x="2078726" y="15476"/>
                  <a:pt x="1879817" y="18288"/>
                </a:cubicBezTo>
                <a:cubicBezTo>
                  <a:pt x="1680908" y="21100"/>
                  <a:pt x="1548770" y="-4127"/>
                  <a:pt x="1318313" y="18288"/>
                </a:cubicBezTo>
                <a:cubicBezTo>
                  <a:pt x="1087856" y="40703"/>
                  <a:pt x="894613" y="3927"/>
                  <a:pt x="659157" y="18288"/>
                </a:cubicBezTo>
                <a:cubicBezTo>
                  <a:pt x="423701" y="32649"/>
                  <a:pt x="246611" y="33975"/>
                  <a:pt x="0" y="18288"/>
                </a:cubicBezTo>
                <a:cubicBezTo>
                  <a:pt x="-348" y="10388"/>
                  <a:pt x="-12" y="39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202" y="2807208"/>
            <a:ext cx="2571750" cy="3410712"/>
          </a:xfrm>
        </p:spPr>
        <p:txBody>
          <a:bodyPr anchor="t">
            <a:normAutofit/>
          </a:bodyPr>
          <a:lstStyle/>
          <a:p>
            <a:r>
              <a:rPr lang="en-US" sz="1900"/>
              <a:t>• Lists each policy</a:t>
            </a:r>
          </a:p>
          <a:p>
            <a:r>
              <a:rPr lang="en-US" sz="1900"/>
              <a:t>• Includes implementation details</a:t>
            </a:r>
          </a:p>
          <a:p>
            <a:r>
              <a:rPr lang="en-US" sz="1900"/>
              <a:t>• References standards (ISO 27001, NIST, GDPR)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F59E50-1A4F-1F6A-0114-9A9906421F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23734"/>
              </p:ext>
            </p:extLst>
          </p:nvPr>
        </p:nvGraphicFramePr>
        <p:xfrm>
          <a:off x="3490722" y="862429"/>
          <a:ext cx="5177792" cy="5133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9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7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99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9483">
                <a:tc>
                  <a:txBody>
                    <a:bodyPr/>
                    <a:lstStyle/>
                    <a:p>
                      <a:r>
                        <a:rPr lang="en-US" sz="1700"/>
                        <a:t>Policy Area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Implementation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Industry Standard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8732">
                <a:tc>
                  <a:txBody>
                    <a:bodyPr/>
                    <a:lstStyle/>
                    <a:p>
                      <a:r>
                        <a:rPr lang="en-US" sz="1700"/>
                        <a:t>Access Control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Use of MFA and role-based access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ISO 27001, NIST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8732">
                <a:tc>
                  <a:txBody>
                    <a:bodyPr/>
                    <a:lstStyle/>
                    <a:p>
                      <a:r>
                        <a:rPr lang="en-US" sz="1700"/>
                        <a:t>Data Encryption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End-to-end encryption in transit and at rest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ISO 27001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8732">
                <a:tc>
                  <a:txBody>
                    <a:bodyPr/>
                    <a:lstStyle/>
                    <a:p>
                      <a:r>
                        <a:rPr lang="en-US" sz="1700"/>
                        <a:t>Endpoint Protection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Antivirus, patch management, MDM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NIST SP 800-53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8732">
                <a:tc>
                  <a:txBody>
                    <a:bodyPr/>
                    <a:lstStyle/>
                    <a:p>
                      <a:r>
                        <a:rPr lang="en-US" sz="1700"/>
                        <a:t>Incident Response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Defined IR plan with training and simulations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NIST SP 800-61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8732">
                <a:tc>
                  <a:txBody>
                    <a:bodyPr/>
                    <a:lstStyle/>
                    <a:p>
                      <a:r>
                        <a:rPr lang="en-US" sz="1700"/>
                        <a:t>Monitoring &amp; Logging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Use of IDS, SIEM tools, audit trails</a:t>
                      </a:r>
                    </a:p>
                  </a:txBody>
                  <a:tcPr marL="86417" marR="86417" marT="43208" marB="43208"/>
                </a:tc>
                <a:tc>
                  <a:txBody>
                    <a:bodyPr/>
                    <a:lstStyle/>
                    <a:p>
                      <a:r>
                        <a:rPr lang="en-US" sz="1700"/>
                        <a:t>ISO 27002</a:t>
                      </a:r>
                    </a:p>
                  </a:txBody>
                  <a:tcPr marL="86417" marR="86417" marT="43208" marB="4320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85" name="Rectangle 6184">
            <a:extLst>
              <a:ext uri="{FF2B5EF4-FFF2-40B4-BE49-F238E27FC236}">
                <a16:creationId xmlns:a16="http://schemas.microsoft.com/office/drawing/2014/main" id="{C681C32C-7AFC-4BB3-9088-65CBDFC5D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56" y="4583953"/>
            <a:ext cx="3514393" cy="1465973"/>
          </a:xfrm>
        </p:spPr>
        <p:txBody>
          <a:bodyPr anchor="t">
            <a:normAutofit/>
          </a:bodyPr>
          <a:lstStyle/>
          <a:p>
            <a:r>
              <a:rPr lang="en-US" sz="3500"/>
              <a:t>9. Conclusion</a:t>
            </a:r>
          </a:p>
        </p:txBody>
      </p:sp>
      <p:pic>
        <p:nvPicPr>
          <p:cNvPr id="6146" name="Picture 2" descr="Breaking the Bond of Trust Between Leaders and the Workforce, 2040's Ideas  and Innovations Newsletter, Issue">
            <a:extLst>
              <a:ext uri="{FF2B5EF4-FFF2-40B4-BE49-F238E27FC236}">
                <a16:creationId xmlns:a16="http://schemas.microsoft.com/office/drawing/2014/main" id="{201B2155-7796-AC0F-3A90-ADBE00241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52" b="4263"/>
          <a:stretch/>
        </p:blipFill>
        <p:spPr bwMode="auto">
          <a:xfrm>
            <a:off x="20" y="432"/>
            <a:ext cx="9143980" cy="424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4583953"/>
            <a:ext cx="4229100" cy="1465973"/>
          </a:xfrm>
        </p:spPr>
        <p:txBody>
          <a:bodyPr>
            <a:normAutofit/>
          </a:bodyPr>
          <a:lstStyle/>
          <a:p>
            <a:r>
              <a:rPr lang="en-US" sz="1600"/>
              <a:t>• Comprehensive policy required to secure FSL assets.</a:t>
            </a:r>
          </a:p>
          <a:p>
            <a:r>
              <a:rPr lang="en-US" sz="1600"/>
              <a:t>• Combines threat awareness, clear protocols, and staff training.</a:t>
            </a:r>
          </a:p>
          <a:p>
            <a:r>
              <a:rPr lang="en-US" sz="1600"/>
              <a:t>• Builds trust with clients and stakeholders.</a:t>
            </a:r>
          </a:p>
        </p:txBody>
      </p:sp>
      <p:sp>
        <p:nvSpPr>
          <p:cNvPr id="6186" name="Rectangle 6185">
            <a:extLst>
              <a:ext uri="{FF2B5EF4-FFF2-40B4-BE49-F238E27FC236}">
                <a16:creationId xmlns:a16="http://schemas.microsoft.com/office/drawing/2014/main" id="{199C0ED0-69DE-4C31-A5CF-E2A46FD30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87" name="Rectangle 6186">
            <a:extLst>
              <a:ext uri="{FF2B5EF4-FFF2-40B4-BE49-F238E27FC236}">
                <a16:creationId xmlns:a16="http://schemas.microsoft.com/office/drawing/2014/main" id="{8D42B8BD-40AF-488E-8A79-D7256C917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2765</TotalTime>
  <Words>389</Words>
  <Application>Microsoft Office PowerPoint</Application>
  <PresentationFormat>On-screen Show (4:3)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Mitigation of Internal &amp; External Cyber Security Threats</vt:lpstr>
      <vt:lpstr>1. Introduction</vt:lpstr>
      <vt:lpstr>2.1 External Threats</vt:lpstr>
      <vt:lpstr>2.2 Internal Threats</vt:lpstr>
      <vt:lpstr>Proportion of Cyber Threats by Type</vt:lpstr>
      <vt:lpstr>3. Security Policies</vt:lpstr>
      <vt:lpstr>4. Mitigation Measures</vt:lpstr>
      <vt:lpstr>5. Monitoring &amp; Incident Response</vt:lpstr>
      <vt:lpstr>PowerPoint Presentation</vt:lpstr>
      <vt:lpstr>7. Training &amp; Awareness</vt:lpstr>
      <vt:lpstr>8. Summary Table of Security Policies</vt:lpstr>
      <vt:lpstr>9. 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Donnavon Furbert</dc:creator>
  <cp:keywords/>
  <dc:description>generated using python-pptx</dc:description>
  <cp:lastModifiedBy>Donnavon Furbert</cp:lastModifiedBy>
  <cp:revision>6</cp:revision>
  <dcterms:created xsi:type="dcterms:W3CDTF">2013-01-27T09:14:16Z</dcterms:created>
  <dcterms:modified xsi:type="dcterms:W3CDTF">2025-04-29T16:45:29Z</dcterms:modified>
  <cp:category/>
</cp:coreProperties>
</file>