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12C85-4297-8119-732D-45F066ED2DB9}" v="441" dt="2024-05-01T16:26:44.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763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285144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701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6944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58313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287975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49034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10725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421823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197313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5/1/2024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08696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5/1/2024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097210600"/>
      </p:ext>
    </p:extLst>
  </p:cSld>
  <p:clrMap bg1="dk1" tx1="lt1" bg2="dk2" tx2="lt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3376605B-B311-4691-9B2A-1684D1F5F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50C40FC6-F06C-437F-A877-019DFC43F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34482" y="0"/>
            <a:ext cx="9957519" cy="6858000"/>
          </a:xfrm>
          <a:custGeom>
            <a:avLst/>
            <a:gdLst>
              <a:gd name="connsiteX0" fmla="*/ 6878624 w 9957519"/>
              <a:gd name="connsiteY0" fmla="*/ 0 h 6858000"/>
              <a:gd name="connsiteX1" fmla="*/ 9957519 w 9957519"/>
              <a:gd name="connsiteY1" fmla="*/ 0 h 6858000"/>
              <a:gd name="connsiteX2" fmla="*/ 9957519 w 9957519"/>
              <a:gd name="connsiteY2" fmla="*/ 1557082 h 6858000"/>
              <a:gd name="connsiteX3" fmla="*/ 5311608 w 9957519"/>
              <a:gd name="connsiteY3" fmla="*/ 6858000 h 6858000"/>
              <a:gd name="connsiteX4" fmla="*/ 868032 w 9957519"/>
              <a:gd name="connsiteY4" fmla="*/ 6858000 h 6858000"/>
              <a:gd name="connsiteX5" fmla="*/ 0 w 9957519"/>
              <a:gd name="connsiteY5" fmla="*/ 0 h 6858000"/>
              <a:gd name="connsiteX6" fmla="*/ 6878624 w 9957519"/>
              <a:gd name="connsiteY6" fmla="*/ 0 h 6858000"/>
              <a:gd name="connsiteX7" fmla="*/ 0 w 9957519"/>
              <a:gd name="connsiteY7"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57519" h="6858000">
                <a:moveTo>
                  <a:pt x="6878624" y="0"/>
                </a:moveTo>
                <a:lnTo>
                  <a:pt x="9957519" y="0"/>
                </a:lnTo>
                <a:lnTo>
                  <a:pt x="9957519" y="1557082"/>
                </a:lnTo>
                <a:lnTo>
                  <a:pt x="5311608" y="6858000"/>
                </a:lnTo>
                <a:lnTo>
                  <a:pt x="868032" y="6858000"/>
                </a:lnTo>
                <a:close/>
                <a:moveTo>
                  <a:pt x="0" y="0"/>
                </a:moveTo>
                <a:lnTo>
                  <a:pt x="6878624" y="0"/>
                </a:lnTo>
                <a:lnTo>
                  <a:pt x="0" y="1"/>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43000" y="1181101"/>
            <a:ext cx="5202381" cy="2247899"/>
          </a:xfrm>
        </p:spPr>
        <p:txBody>
          <a:bodyPr>
            <a:normAutofit/>
          </a:bodyPr>
          <a:lstStyle/>
          <a:p>
            <a:pPr>
              <a:lnSpc>
                <a:spcPct val="90000"/>
              </a:lnSpc>
            </a:pPr>
            <a:r>
              <a:rPr lang="en-US" sz="4400">
                <a:latin typeface="Times New Roman"/>
                <a:cs typeface="Times New Roman"/>
              </a:rPr>
              <a:t>Digital Technologies Module</a:t>
            </a:r>
          </a:p>
        </p:txBody>
      </p:sp>
      <p:sp>
        <p:nvSpPr>
          <p:cNvPr id="3" name="Subtitle 2"/>
          <p:cNvSpPr>
            <a:spLocks noGrp="1"/>
          </p:cNvSpPr>
          <p:nvPr>
            <p:ph type="subTitle" idx="1"/>
          </p:nvPr>
        </p:nvSpPr>
        <p:spPr>
          <a:xfrm>
            <a:off x="1143001" y="4010891"/>
            <a:ext cx="2632586" cy="1814946"/>
          </a:xfrm>
        </p:spPr>
        <p:txBody>
          <a:bodyPr vert="horz" lIns="91440" tIns="45720" rIns="91440" bIns="45720" rtlCol="0" anchor="b">
            <a:normAutofit/>
          </a:bodyPr>
          <a:lstStyle/>
          <a:p>
            <a:r>
              <a:rPr lang="en-US">
                <a:latin typeface="Times New Roman"/>
                <a:ea typeface="Calibri"/>
                <a:cs typeface="Calibri"/>
              </a:rPr>
              <a:t>Silviu </a:t>
            </a:r>
            <a:r>
              <a:rPr lang="en-US" err="1">
                <a:latin typeface="Times New Roman"/>
                <a:ea typeface="Calibri"/>
                <a:cs typeface="Calibri"/>
              </a:rPr>
              <a:t>Tobescu</a:t>
            </a:r>
            <a:r>
              <a:rPr lang="en-US">
                <a:latin typeface="Times New Roman"/>
                <a:ea typeface="Calibri"/>
                <a:cs typeface="Calibri"/>
              </a:rPr>
              <a:t> (2317780)</a:t>
            </a:r>
          </a:p>
          <a:p>
            <a:r>
              <a:rPr lang="en-US">
                <a:latin typeface="Times New Roman"/>
                <a:ea typeface="Calibri"/>
                <a:cs typeface="Calibri"/>
              </a:rPr>
              <a:t>ACCA4030</a:t>
            </a:r>
          </a:p>
        </p:txBody>
      </p:sp>
      <p:pic>
        <p:nvPicPr>
          <p:cNvPr id="5" name="Picture 4" descr="A close-up of black text&#10;&#10;Description automatically generated">
            <a:extLst>
              <a:ext uri="{FF2B5EF4-FFF2-40B4-BE49-F238E27FC236}">
                <a16:creationId xmlns:a16="http://schemas.microsoft.com/office/drawing/2014/main" id="{8C636C3A-B12A-4F09-B6B5-118FDF08F56A}"/>
              </a:ext>
            </a:extLst>
          </p:cNvPr>
          <p:cNvPicPr>
            <a:picLocks noChangeAspect="1"/>
          </p:cNvPicPr>
          <p:nvPr/>
        </p:nvPicPr>
        <p:blipFill>
          <a:blip r:embed="rId2"/>
          <a:stretch>
            <a:fillRect/>
          </a:stretch>
        </p:blipFill>
        <p:spPr>
          <a:xfrm>
            <a:off x="7527606" y="2106862"/>
            <a:ext cx="2894592" cy="1157836"/>
          </a:xfrm>
          <a:prstGeom prst="rect">
            <a:avLst/>
          </a:prstGeom>
        </p:spPr>
      </p:pic>
      <p:pic>
        <p:nvPicPr>
          <p:cNvPr id="4" name="Picture 3" descr="Close-up of circuit board">
            <a:extLst>
              <a:ext uri="{FF2B5EF4-FFF2-40B4-BE49-F238E27FC236}">
                <a16:creationId xmlns:a16="http://schemas.microsoft.com/office/drawing/2014/main" id="{E456CB04-DCB2-12BF-8583-FC1EE7B6A3C1}"/>
              </a:ext>
            </a:extLst>
          </p:cNvPr>
          <p:cNvPicPr>
            <a:picLocks noChangeAspect="1"/>
          </p:cNvPicPr>
          <p:nvPr/>
        </p:nvPicPr>
        <p:blipFill rotWithShape="1">
          <a:blip r:embed="rId3"/>
          <a:srcRect t="10641" b="5090"/>
          <a:stretch/>
        </p:blipFill>
        <p:spPr>
          <a:xfrm>
            <a:off x="5886326" y="3735182"/>
            <a:ext cx="2894592" cy="162819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86713-0C44-8436-AC9A-3153B81BD36E}"/>
              </a:ext>
            </a:extLst>
          </p:cNvPr>
          <p:cNvSpPr>
            <a:spLocks noGrp="1"/>
          </p:cNvSpPr>
          <p:nvPr>
            <p:ph type="title"/>
          </p:nvPr>
        </p:nvSpPr>
        <p:spPr>
          <a:xfrm>
            <a:off x="1143000" y="872937"/>
            <a:ext cx="8088406" cy="1360898"/>
          </a:xfrm>
        </p:spPr>
        <p:txBody>
          <a:bodyPr>
            <a:normAutofit/>
          </a:bodyPr>
          <a:lstStyle/>
          <a:p>
            <a:r>
              <a:rPr lang="en-US" dirty="0">
                <a:latin typeface="Times New Roman"/>
                <a:cs typeface="Times New Roman"/>
              </a:rPr>
              <a:t>Introduction</a:t>
            </a:r>
          </a:p>
        </p:txBody>
      </p:sp>
      <p:pic>
        <p:nvPicPr>
          <p:cNvPr id="4" name="Picture 3" descr="A close-up of words&#10;&#10;Description automatically generated">
            <a:extLst>
              <a:ext uri="{FF2B5EF4-FFF2-40B4-BE49-F238E27FC236}">
                <a16:creationId xmlns:a16="http://schemas.microsoft.com/office/drawing/2014/main" id="{D7A1B8D0-CDA7-7E43-E037-1B5EF4C4A345}"/>
              </a:ext>
            </a:extLst>
          </p:cNvPr>
          <p:cNvPicPr>
            <a:picLocks noChangeAspect="1"/>
          </p:cNvPicPr>
          <p:nvPr/>
        </p:nvPicPr>
        <p:blipFill rotWithShape="1">
          <a:blip r:embed="rId2"/>
          <a:srcRect l="19245" r="17361"/>
          <a:stretch/>
        </p:blipFill>
        <p:spPr>
          <a:xfrm>
            <a:off x="4462998" y="10"/>
            <a:ext cx="7729002" cy="6857990"/>
          </a:xfrm>
          <a:custGeom>
            <a:avLst/>
            <a:gdLst/>
            <a:ahLst/>
            <a:cxnLst/>
            <a:rect l="l" t="t" r="r" b="b"/>
            <a:pathLst>
              <a:path w="7729002" h="6858000">
                <a:moveTo>
                  <a:pt x="6878624" y="0"/>
                </a:moveTo>
                <a:lnTo>
                  <a:pt x="7729002" y="0"/>
                </a:lnTo>
                <a:lnTo>
                  <a:pt x="7729002" y="4099788"/>
                </a:lnTo>
                <a:lnTo>
                  <a:pt x="5311608" y="6858000"/>
                </a:lnTo>
                <a:lnTo>
                  <a:pt x="868032" y="6858000"/>
                </a:lnTo>
                <a:close/>
                <a:moveTo>
                  <a:pt x="0" y="0"/>
                </a:moveTo>
                <a:lnTo>
                  <a:pt x="6878624" y="0"/>
                </a:lnTo>
                <a:lnTo>
                  <a:pt x="0" y="1"/>
                </a:lnTo>
                <a:close/>
              </a:path>
            </a:pathLst>
          </a:custGeom>
        </p:spPr>
      </p:pic>
      <p:sp>
        <p:nvSpPr>
          <p:cNvPr id="3" name="Content Placeholder 2">
            <a:extLst>
              <a:ext uri="{FF2B5EF4-FFF2-40B4-BE49-F238E27FC236}">
                <a16:creationId xmlns:a16="http://schemas.microsoft.com/office/drawing/2014/main" id="{2AF0DA7C-C62C-7465-793A-A07856411AC8}"/>
              </a:ext>
            </a:extLst>
          </p:cNvPr>
          <p:cNvSpPr>
            <a:spLocks noGrp="1"/>
          </p:cNvSpPr>
          <p:nvPr>
            <p:ph idx="1"/>
          </p:nvPr>
        </p:nvSpPr>
        <p:spPr>
          <a:xfrm>
            <a:off x="1142999" y="2332030"/>
            <a:ext cx="5080632" cy="3443482"/>
          </a:xfrm>
        </p:spPr>
        <p:txBody>
          <a:bodyPr vert="horz" lIns="91440" tIns="45720" rIns="91440" bIns="45720" rtlCol="0" anchor="t">
            <a:noAutofit/>
          </a:bodyPr>
          <a:lstStyle/>
          <a:p>
            <a:pPr>
              <a:lnSpc>
                <a:spcPct val="110000"/>
              </a:lnSpc>
            </a:pPr>
            <a:r>
              <a:rPr lang="en-US" sz="1700" dirty="0">
                <a:latin typeface="Times New Roman"/>
                <a:ea typeface="+mn-lt"/>
                <a:cs typeface="+mn-lt"/>
              </a:rPr>
              <a:t>Greetings, My name is Silviu </a:t>
            </a:r>
            <a:r>
              <a:rPr lang="en-US" sz="1700" dirty="0" err="1">
                <a:latin typeface="Times New Roman"/>
                <a:ea typeface="+mn-lt"/>
                <a:cs typeface="+mn-lt"/>
              </a:rPr>
              <a:t>Tobescu</a:t>
            </a:r>
            <a:r>
              <a:rPr lang="en-US" sz="1700" dirty="0">
                <a:latin typeface="Times New Roman"/>
                <a:ea typeface="+mn-lt"/>
                <a:cs typeface="+mn-lt"/>
              </a:rPr>
              <a:t> and I am currently a student in the Digital Skills course. This presentation will provide an overview of the topics covered in the Digital Technologies Module, the knowledge and skills gained, and the digital tools and applications used throughout the module. This subject focuses on the analysis of fundamental concepts and principles that constitute the foundation of the digital environment. This session provides a thorough examination of the impact of digital technology on our society, with subjects that span from the basics of coding and programming to the latest developments. </a:t>
            </a:r>
            <a:endParaRPr lang="en-US" sz="1700" dirty="0">
              <a:latin typeface="Times New Roman"/>
              <a:cs typeface="Times New Roman"/>
            </a:endParaRPr>
          </a:p>
          <a:p>
            <a:pPr>
              <a:lnSpc>
                <a:spcPct val="110000"/>
              </a:lnSpc>
            </a:pPr>
            <a:endParaRPr lang="en-US" sz="1700" dirty="0">
              <a:latin typeface="Times New Roman"/>
              <a:cs typeface="Times New Roman"/>
            </a:endParaRPr>
          </a:p>
          <a:p>
            <a:pPr>
              <a:lnSpc>
                <a:spcPct val="110000"/>
              </a:lnSpc>
            </a:pPr>
            <a:endParaRPr lang="en-US" sz="1700" dirty="0">
              <a:latin typeface="Times New Roman"/>
              <a:cs typeface="Times New Roman"/>
            </a:endParaRPr>
          </a:p>
          <a:p>
            <a:pPr>
              <a:lnSpc>
                <a:spcPct val="110000"/>
              </a:lnSpc>
            </a:pPr>
            <a:endParaRPr lang="en-US" sz="1700" dirty="0">
              <a:latin typeface="Times New Roman"/>
              <a:cs typeface="Times New Roman"/>
            </a:endParaRPr>
          </a:p>
        </p:txBody>
      </p:sp>
      <p:cxnSp>
        <p:nvCxnSpPr>
          <p:cNvPr id="30" name="Straight Connector 29">
            <a:extLst>
              <a:ext uri="{FF2B5EF4-FFF2-40B4-BE49-F238E27FC236}">
                <a16:creationId xmlns:a16="http://schemas.microsoft.com/office/drawing/2014/main" id="{2AD042BA-B482-486E-9E0C-75374069BB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066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0CC10FC-6518-423B-A972-3E4F7A4A8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8FC12C0-26A5-495A-9358-36220BD53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55"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Picture 16" descr="Abstract background">
            <a:extLst>
              <a:ext uri="{FF2B5EF4-FFF2-40B4-BE49-F238E27FC236}">
                <a16:creationId xmlns:a16="http://schemas.microsoft.com/office/drawing/2014/main" id="{EF5F55A5-96B7-7A78-C234-2F4C18E76F43}"/>
              </a:ext>
            </a:extLst>
          </p:cNvPr>
          <p:cNvPicPr>
            <a:picLocks noChangeAspect="1"/>
          </p:cNvPicPr>
          <p:nvPr/>
        </p:nvPicPr>
        <p:blipFill rotWithShape="1">
          <a:blip r:embed="rId2">
            <a:alphaModFix amt="60000"/>
          </a:blip>
          <a:srcRect l="39540" r="221"/>
          <a:stretch/>
        </p:blipFill>
        <p:spPr>
          <a:xfrm>
            <a:off x="10887" y="10"/>
            <a:ext cx="6885325" cy="6857990"/>
          </a:xfrm>
          <a:custGeom>
            <a:avLst/>
            <a:gdLst/>
            <a:ahLst/>
            <a:cxnLst/>
            <a:rect l="l" t="t" r="r" b="b"/>
            <a:pathLst>
              <a:path w="6885325" h="6858000">
                <a:moveTo>
                  <a:pt x="6885325" y="0"/>
                </a:moveTo>
                <a:lnTo>
                  <a:pt x="874733" y="6858000"/>
                </a:lnTo>
                <a:lnTo>
                  <a:pt x="0" y="6858000"/>
                </a:lnTo>
                <a:lnTo>
                  <a:pt x="0" y="1"/>
                </a:lnTo>
                <a:close/>
              </a:path>
            </a:pathLst>
          </a:custGeom>
        </p:spPr>
      </p:pic>
      <p:sp>
        <p:nvSpPr>
          <p:cNvPr id="2" name="Title 1">
            <a:extLst>
              <a:ext uri="{FF2B5EF4-FFF2-40B4-BE49-F238E27FC236}">
                <a16:creationId xmlns:a16="http://schemas.microsoft.com/office/drawing/2014/main" id="{25F16C01-2525-F27A-A367-157390611099}"/>
              </a:ext>
            </a:extLst>
          </p:cNvPr>
          <p:cNvSpPr>
            <a:spLocks noGrp="1"/>
          </p:cNvSpPr>
          <p:nvPr>
            <p:ph type="title"/>
          </p:nvPr>
        </p:nvSpPr>
        <p:spPr>
          <a:xfrm>
            <a:off x="1143001" y="1207629"/>
            <a:ext cx="3497580" cy="1958340"/>
          </a:xfrm>
        </p:spPr>
        <p:txBody>
          <a:bodyPr anchor="t">
            <a:normAutofit/>
          </a:bodyPr>
          <a:lstStyle/>
          <a:p>
            <a:r>
              <a:rPr lang="en-US" dirty="0">
                <a:solidFill>
                  <a:srgbClr val="FFFFFF"/>
                </a:solidFill>
                <a:latin typeface="Times New Roman"/>
                <a:cs typeface="Times New Roman"/>
              </a:rPr>
              <a:t>The experience </a:t>
            </a:r>
          </a:p>
        </p:txBody>
      </p:sp>
      <p:sp>
        <p:nvSpPr>
          <p:cNvPr id="3" name="Content Placeholder 2">
            <a:extLst>
              <a:ext uri="{FF2B5EF4-FFF2-40B4-BE49-F238E27FC236}">
                <a16:creationId xmlns:a16="http://schemas.microsoft.com/office/drawing/2014/main" id="{4E9A52AB-BA73-DE9F-2B26-2AD813432FE4}"/>
              </a:ext>
            </a:extLst>
          </p:cNvPr>
          <p:cNvSpPr>
            <a:spLocks noGrp="1"/>
          </p:cNvSpPr>
          <p:nvPr>
            <p:ph idx="1"/>
          </p:nvPr>
        </p:nvSpPr>
        <p:spPr>
          <a:xfrm>
            <a:off x="7093130" y="1209108"/>
            <a:ext cx="3912327" cy="4658292"/>
          </a:xfrm>
        </p:spPr>
        <p:txBody>
          <a:bodyPr vert="horz" lIns="91440" tIns="45720" rIns="91440" bIns="45720" rtlCol="0" anchor="t">
            <a:normAutofit/>
          </a:bodyPr>
          <a:lstStyle/>
          <a:p>
            <a:pPr marL="0" indent="0">
              <a:lnSpc>
                <a:spcPct val="110000"/>
              </a:lnSpc>
              <a:buNone/>
            </a:pPr>
            <a:endParaRPr lang="en-US" sz="1700" dirty="0">
              <a:latin typeface="Times New Roman"/>
              <a:cs typeface="Times New Roman"/>
            </a:endParaRPr>
          </a:p>
          <a:p>
            <a:pPr>
              <a:lnSpc>
                <a:spcPct val="110000"/>
              </a:lnSpc>
            </a:pPr>
            <a:r>
              <a:rPr lang="en-US" sz="1700" dirty="0">
                <a:latin typeface="Times New Roman"/>
                <a:ea typeface="+mn-lt"/>
                <a:cs typeface="+mn-lt"/>
              </a:rPr>
              <a:t>At the beginning of the module, my own IT experience was solely acquired through self-teaching methods such as viewing videos, reading books, and conducting experiments on my own. Acquiring knowledge on building personal computers, installing software and applications, as well as performing Windows installation and computer formatting. My early passion for gaming sparked a greater interest in the field of information technology.</a:t>
            </a:r>
            <a:endParaRPr lang="en-US" sz="1700">
              <a:latin typeface="Times New Roman"/>
              <a:ea typeface="+mn-lt"/>
              <a:cs typeface="Times New Roman"/>
            </a:endParaRPr>
          </a:p>
        </p:txBody>
      </p:sp>
      <p:cxnSp>
        <p:nvCxnSpPr>
          <p:cNvPr id="19" name="Straight Connector 18">
            <a:extLst>
              <a:ext uri="{FF2B5EF4-FFF2-40B4-BE49-F238E27FC236}">
                <a16:creationId xmlns:a16="http://schemas.microsoft.com/office/drawing/2014/main" id="{25F94957-FA6A-49F1-B474-9B199C91C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6688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CC10FC-6518-423B-A972-3E4F7A4A8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C12C0-26A5-495A-9358-36220BD53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55"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Programming data on computer monitor">
            <a:extLst>
              <a:ext uri="{FF2B5EF4-FFF2-40B4-BE49-F238E27FC236}">
                <a16:creationId xmlns:a16="http://schemas.microsoft.com/office/drawing/2014/main" id="{69FD29D1-E08C-2350-7BB1-7C51D751DA99}"/>
              </a:ext>
            </a:extLst>
          </p:cNvPr>
          <p:cNvPicPr>
            <a:picLocks noChangeAspect="1"/>
          </p:cNvPicPr>
          <p:nvPr/>
        </p:nvPicPr>
        <p:blipFill rotWithShape="1">
          <a:blip r:embed="rId2">
            <a:alphaModFix amt="60000"/>
          </a:blip>
          <a:srcRect l="32984" r="-1" b="-1"/>
          <a:stretch/>
        </p:blipFill>
        <p:spPr>
          <a:xfrm>
            <a:off x="1" y="10"/>
            <a:ext cx="6885325" cy="6857990"/>
          </a:xfrm>
          <a:custGeom>
            <a:avLst/>
            <a:gdLst/>
            <a:ahLst/>
            <a:cxnLst/>
            <a:rect l="l" t="t" r="r" b="b"/>
            <a:pathLst>
              <a:path w="6885325" h="6858000">
                <a:moveTo>
                  <a:pt x="6885325" y="0"/>
                </a:moveTo>
                <a:lnTo>
                  <a:pt x="874733" y="6858000"/>
                </a:lnTo>
                <a:lnTo>
                  <a:pt x="0" y="6858000"/>
                </a:lnTo>
                <a:lnTo>
                  <a:pt x="0" y="1"/>
                </a:lnTo>
                <a:close/>
              </a:path>
            </a:pathLst>
          </a:custGeom>
        </p:spPr>
      </p:pic>
      <p:sp>
        <p:nvSpPr>
          <p:cNvPr id="2" name="Title 1">
            <a:extLst>
              <a:ext uri="{FF2B5EF4-FFF2-40B4-BE49-F238E27FC236}">
                <a16:creationId xmlns:a16="http://schemas.microsoft.com/office/drawing/2014/main" id="{04944C00-42B4-C6D0-2137-A0D64BB26D8B}"/>
              </a:ext>
            </a:extLst>
          </p:cNvPr>
          <p:cNvSpPr>
            <a:spLocks noGrp="1"/>
          </p:cNvSpPr>
          <p:nvPr>
            <p:ph type="title"/>
          </p:nvPr>
        </p:nvSpPr>
        <p:spPr>
          <a:xfrm>
            <a:off x="1143001" y="1207629"/>
            <a:ext cx="3497580" cy="1958340"/>
          </a:xfrm>
        </p:spPr>
        <p:txBody>
          <a:bodyPr anchor="t">
            <a:normAutofit/>
          </a:bodyPr>
          <a:lstStyle/>
          <a:p>
            <a:r>
              <a:rPr lang="en-US" dirty="0">
                <a:solidFill>
                  <a:srgbClr val="FFFFFF"/>
                </a:solidFill>
              </a:rPr>
              <a:t>The </a:t>
            </a:r>
            <a:r>
              <a:rPr lang="en-US" dirty="0">
                <a:solidFill>
                  <a:srgbClr val="FFFFFF"/>
                </a:solidFill>
                <a:latin typeface="Times New Roman"/>
                <a:cs typeface="Times New Roman"/>
              </a:rPr>
              <a:t>Journey</a:t>
            </a:r>
          </a:p>
        </p:txBody>
      </p:sp>
      <p:sp>
        <p:nvSpPr>
          <p:cNvPr id="3" name="Content Placeholder 2">
            <a:extLst>
              <a:ext uri="{FF2B5EF4-FFF2-40B4-BE49-F238E27FC236}">
                <a16:creationId xmlns:a16="http://schemas.microsoft.com/office/drawing/2014/main" id="{F2A023FD-CC08-4522-30A7-34108822A650}"/>
              </a:ext>
            </a:extLst>
          </p:cNvPr>
          <p:cNvSpPr>
            <a:spLocks noGrp="1"/>
          </p:cNvSpPr>
          <p:nvPr>
            <p:ph idx="1"/>
          </p:nvPr>
        </p:nvSpPr>
        <p:spPr>
          <a:xfrm>
            <a:off x="5394960" y="1513908"/>
            <a:ext cx="5654039" cy="4201093"/>
          </a:xfrm>
        </p:spPr>
        <p:txBody>
          <a:bodyPr vert="horz" lIns="91440" tIns="45720" rIns="91440" bIns="45720" rtlCol="0" anchor="b">
            <a:normAutofit/>
          </a:bodyPr>
          <a:lstStyle/>
          <a:p>
            <a:pPr>
              <a:lnSpc>
                <a:spcPct val="110000"/>
              </a:lnSpc>
            </a:pPr>
            <a:r>
              <a:rPr lang="en-US" sz="1700" dirty="0">
                <a:latin typeface="Times New Roman"/>
                <a:ea typeface="+mn-lt"/>
                <a:cs typeface="+mn-lt"/>
              </a:rPr>
              <a:t>By studying digital technologies, I've been able to learn a wide range of ideas and skills which are essential for understanding and using digital systems, devices and applications. Developing expertise in the fundamental ideas of computing, computer operation, and data representation; learning programming languages, algorithms, data structures, and software development processes; and storing, processing, and analyzing data using databases, information retrieval systems, and data analytics tools. Learn about artificial intelligence concepts, machine learning methods, neural networks, and applications of AI in many domains. Through studies and practical exercises, I can gain practical skills and lay a strong foundation in digital technologies, preparing me for a career in a variety of sectors.</a:t>
            </a:r>
            <a:endParaRPr lang="en-US" sz="1700" dirty="0">
              <a:latin typeface="Times New Roman"/>
              <a:cs typeface="Times New Roman"/>
            </a:endParaRPr>
          </a:p>
        </p:txBody>
      </p:sp>
      <p:cxnSp>
        <p:nvCxnSpPr>
          <p:cNvPr id="13" name="Straight Connector 12">
            <a:extLst>
              <a:ext uri="{FF2B5EF4-FFF2-40B4-BE49-F238E27FC236}">
                <a16:creationId xmlns:a16="http://schemas.microsoft.com/office/drawing/2014/main" id="{25F94957-FA6A-49F1-B474-9B199C91C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485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ines of code">
            <a:extLst>
              <a:ext uri="{FF2B5EF4-FFF2-40B4-BE49-F238E27FC236}">
                <a16:creationId xmlns:a16="http://schemas.microsoft.com/office/drawing/2014/main" id="{F3E5E7BC-B371-01A0-455C-992B0B1E49A4}"/>
              </a:ext>
            </a:extLst>
          </p:cNvPr>
          <p:cNvPicPr>
            <a:picLocks noChangeAspect="1"/>
          </p:cNvPicPr>
          <p:nvPr/>
        </p:nvPicPr>
        <p:blipFill rotWithShape="1">
          <a:blip r:embed="rId2"/>
          <a:srcRect l="8527" r="17839"/>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0B473-82AF-C0C5-EDE5-8379DA59BDB4}"/>
              </a:ext>
            </a:extLst>
          </p:cNvPr>
          <p:cNvSpPr>
            <a:spLocks noGrp="1"/>
          </p:cNvSpPr>
          <p:nvPr>
            <p:ph type="title"/>
          </p:nvPr>
        </p:nvSpPr>
        <p:spPr>
          <a:xfrm>
            <a:off x="239487" y="165366"/>
            <a:ext cx="5920740" cy="1545955"/>
          </a:xfrm>
        </p:spPr>
        <p:txBody>
          <a:bodyPr>
            <a:normAutofit/>
          </a:bodyPr>
          <a:lstStyle/>
          <a:p>
            <a:r>
              <a:rPr lang="en-US" dirty="0">
                <a:latin typeface="Times New Roman"/>
                <a:cs typeface="Times New Roman"/>
              </a:rPr>
              <a:t>Digital Resources and Software</a:t>
            </a:r>
          </a:p>
        </p:txBody>
      </p:sp>
      <p:sp>
        <p:nvSpPr>
          <p:cNvPr id="3" name="Content Placeholder 2">
            <a:extLst>
              <a:ext uri="{FF2B5EF4-FFF2-40B4-BE49-F238E27FC236}">
                <a16:creationId xmlns:a16="http://schemas.microsoft.com/office/drawing/2014/main" id="{9A49A872-9556-5703-7AC8-B73356EB0F7D}"/>
              </a:ext>
            </a:extLst>
          </p:cNvPr>
          <p:cNvSpPr>
            <a:spLocks noGrp="1"/>
          </p:cNvSpPr>
          <p:nvPr>
            <p:ph idx="1"/>
          </p:nvPr>
        </p:nvSpPr>
        <p:spPr>
          <a:xfrm>
            <a:off x="239488" y="1602686"/>
            <a:ext cx="4249534" cy="4547742"/>
          </a:xfrm>
        </p:spPr>
        <p:txBody>
          <a:bodyPr vert="horz" lIns="91440" tIns="45720" rIns="91440" bIns="45720" rtlCol="0" anchor="t">
            <a:noAutofit/>
          </a:bodyPr>
          <a:lstStyle/>
          <a:p>
            <a:pPr>
              <a:lnSpc>
                <a:spcPct val="110000"/>
              </a:lnSpc>
            </a:pPr>
            <a:r>
              <a:rPr lang="en-US" sz="1700" dirty="0">
                <a:latin typeface="Times New Roman"/>
                <a:ea typeface="+mn-lt"/>
                <a:cs typeface="+mn-lt"/>
              </a:rPr>
              <a:t>Digital and Electronics professionals use a variety of digital resources and software tools to boost productivity, streamline design, and develop electronic systems and gadgets. Staying current and using new technology efficiently helps professionals innovate and fulfil the expectations of the continually changing industry landscape. The planning, development, testing, and optimization of electronic systems as well as devices are greatly facilitated by a wide range of digital resources and software tools utilized by the digital and technology sector. To improve efficiency and introduce new items to market, experts in this field use a wide variety of specialized tools.</a:t>
            </a:r>
            <a:endParaRPr lang="en-US" sz="1700" dirty="0">
              <a:latin typeface="Times New Roman"/>
              <a:cs typeface="Times New Roman"/>
            </a:endParaRPr>
          </a:p>
        </p:txBody>
      </p:sp>
    </p:spTree>
    <p:extLst>
      <p:ext uri="{BB962C8B-B14F-4D97-AF65-F5344CB8AC3E}">
        <p14:creationId xmlns:p14="http://schemas.microsoft.com/office/powerpoint/2010/main" val="541117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43594-071C-8575-4EC7-B7B5E584B86D}"/>
              </a:ext>
            </a:extLst>
          </p:cNvPr>
          <p:cNvSpPr>
            <a:spLocks noGrp="1"/>
          </p:cNvSpPr>
          <p:nvPr>
            <p:ph type="title"/>
          </p:nvPr>
        </p:nvSpPr>
        <p:spPr>
          <a:xfrm>
            <a:off x="1143000" y="872937"/>
            <a:ext cx="8088406" cy="1360898"/>
          </a:xfrm>
        </p:spPr>
        <p:txBody>
          <a:bodyPr>
            <a:normAutofit/>
          </a:bodyPr>
          <a:lstStyle/>
          <a:p>
            <a:r>
              <a:rPr lang="en-US" dirty="0">
                <a:latin typeface="Times New Roman"/>
                <a:cs typeface="Times New Roman"/>
              </a:rPr>
              <a:t>a.</a:t>
            </a:r>
          </a:p>
        </p:txBody>
      </p:sp>
      <p:pic>
        <p:nvPicPr>
          <p:cNvPr id="4" name="Picture 3" descr="Illustration of programming code">
            <a:extLst>
              <a:ext uri="{FF2B5EF4-FFF2-40B4-BE49-F238E27FC236}">
                <a16:creationId xmlns:a16="http://schemas.microsoft.com/office/drawing/2014/main" id="{CE118754-2C61-E6FD-570F-705840DA9920}"/>
              </a:ext>
            </a:extLst>
          </p:cNvPr>
          <p:cNvPicPr>
            <a:picLocks noChangeAspect="1"/>
          </p:cNvPicPr>
          <p:nvPr/>
        </p:nvPicPr>
        <p:blipFill rotWithShape="1">
          <a:blip r:embed="rId2"/>
          <a:srcRect l="17623" r="26027"/>
          <a:stretch/>
        </p:blipFill>
        <p:spPr>
          <a:xfrm>
            <a:off x="4462998" y="10"/>
            <a:ext cx="7729002" cy="6857990"/>
          </a:xfrm>
          <a:custGeom>
            <a:avLst/>
            <a:gdLst/>
            <a:ahLst/>
            <a:cxnLst/>
            <a:rect l="l" t="t" r="r" b="b"/>
            <a:pathLst>
              <a:path w="7729002" h="6858000">
                <a:moveTo>
                  <a:pt x="6878624" y="0"/>
                </a:moveTo>
                <a:lnTo>
                  <a:pt x="7729002" y="0"/>
                </a:lnTo>
                <a:lnTo>
                  <a:pt x="7729002" y="4099788"/>
                </a:lnTo>
                <a:lnTo>
                  <a:pt x="5311608" y="6858000"/>
                </a:lnTo>
                <a:lnTo>
                  <a:pt x="868032" y="6858000"/>
                </a:lnTo>
                <a:close/>
                <a:moveTo>
                  <a:pt x="0" y="0"/>
                </a:moveTo>
                <a:lnTo>
                  <a:pt x="6878624" y="0"/>
                </a:lnTo>
                <a:lnTo>
                  <a:pt x="0" y="1"/>
                </a:lnTo>
                <a:close/>
              </a:path>
            </a:pathLst>
          </a:custGeom>
        </p:spPr>
      </p:pic>
      <p:sp>
        <p:nvSpPr>
          <p:cNvPr id="3" name="Content Placeholder 2">
            <a:extLst>
              <a:ext uri="{FF2B5EF4-FFF2-40B4-BE49-F238E27FC236}">
                <a16:creationId xmlns:a16="http://schemas.microsoft.com/office/drawing/2014/main" id="{5E17C5E6-4982-039F-FA08-93087CCB1C3D}"/>
              </a:ext>
            </a:extLst>
          </p:cNvPr>
          <p:cNvSpPr>
            <a:spLocks noGrp="1"/>
          </p:cNvSpPr>
          <p:nvPr>
            <p:ph idx="1"/>
          </p:nvPr>
        </p:nvSpPr>
        <p:spPr>
          <a:xfrm>
            <a:off x="1142999" y="2332030"/>
            <a:ext cx="5668460" cy="3443482"/>
          </a:xfrm>
        </p:spPr>
        <p:txBody>
          <a:bodyPr vert="horz" lIns="91440" tIns="45720" rIns="91440" bIns="45720" rtlCol="0">
            <a:normAutofit/>
          </a:bodyPr>
          <a:lstStyle/>
          <a:p>
            <a:pPr>
              <a:lnSpc>
                <a:spcPct val="110000"/>
              </a:lnSpc>
            </a:pPr>
            <a:r>
              <a:rPr lang="en-US" sz="1700" dirty="0">
                <a:latin typeface="Times New Roman"/>
                <a:ea typeface="+mn-lt"/>
                <a:cs typeface="+mn-lt"/>
              </a:rPr>
              <a:t>Professionals increase their job efficiency and productivity with a wide choice of digital resources. Among popular online resources are:</a:t>
            </a:r>
            <a:endParaRPr lang="en-US" sz="1700">
              <a:latin typeface="Times New Roman"/>
              <a:cs typeface="Times New Roman"/>
            </a:endParaRPr>
          </a:p>
          <a:p>
            <a:pPr>
              <a:lnSpc>
                <a:spcPct val="110000"/>
              </a:lnSpc>
            </a:pPr>
            <a:r>
              <a:rPr lang="en-US" sz="1700" dirty="0">
                <a:latin typeface="Times New Roman"/>
                <a:ea typeface="+mn-lt"/>
                <a:cs typeface="+mn-lt"/>
              </a:rPr>
              <a:t>They use messaging apps, emails, and video conferencing technologies; among of them are Goole Meet, Microsoft Team, Slack, and Zoom. For storage, Google Drive, OneDrive, or Dropbox; for management tools, Asana. They use Google Workspace or Microsoft Office for teamwork and document, spreadsheet, and presentation sharing. Among the many tools employed in various domains, they are only a handful.</a:t>
            </a:r>
            <a:endParaRPr lang="en-US" sz="1700">
              <a:latin typeface="Times New Roman"/>
              <a:cs typeface="Times New Roman"/>
            </a:endParaRPr>
          </a:p>
        </p:txBody>
      </p:sp>
      <p:cxnSp>
        <p:nvCxnSpPr>
          <p:cNvPr id="11" name="Straight Connector 10">
            <a:extLst>
              <a:ext uri="{FF2B5EF4-FFF2-40B4-BE49-F238E27FC236}">
                <a16:creationId xmlns:a16="http://schemas.microsoft.com/office/drawing/2014/main" id="{2AD042BA-B482-486E-9E0C-75374069BB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2091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514F4-C7AA-1021-4535-B44C29547D43}"/>
              </a:ext>
            </a:extLst>
          </p:cNvPr>
          <p:cNvSpPr>
            <a:spLocks noGrp="1"/>
          </p:cNvSpPr>
          <p:nvPr>
            <p:ph type="title"/>
          </p:nvPr>
        </p:nvSpPr>
        <p:spPr>
          <a:xfrm>
            <a:off x="511629" y="350423"/>
            <a:ext cx="8088406" cy="1360898"/>
          </a:xfrm>
        </p:spPr>
        <p:txBody>
          <a:bodyPr>
            <a:normAutofit/>
          </a:bodyPr>
          <a:lstStyle/>
          <a:p>
            <a:r>
              <a:rPr lang="en-US" dirty="0">
                <a:latin typeface="Times New Roman"/>
                <a:cs typeface="Times New Roman"/>
              </a:rPr>
              <a:t>b.</a:t>
            </a:r>
          </a:p>
        </p:txBody>
      </p:sp>
      <p:pic>
        <p:nvPicPr>
          <p:cNvPr id="4" name="Picture 3" descr="Illustration of programming code">
            <a:extLst>
              <a:ext uri="{FF2B5EF4-FFF2-40B4-BE49-F238E27FC236}">
                <a16:creationId xmlns:a16="http://schemas.microsoft.com/office/drawing/2014/main" id="{B7F0DC7F-90F4-0654-1B86-40B07C902365}"/>
              </a:ext>
            </a:extLst>
          </p:cNvPr>
          <p:cNvPicPr>
            <a:picLocks noChangeAspect="1"/>
          </p:cNvPicPr>
          <p:nvPr/>
        </p:nvPicPr>
        <p:blipFill rotWithShape="1">
          <a:blip r:embed="rId2"/>
          <a:srcRect l="17623" r="26027"/>
          <a:stretch/>
        </p:blipFill>
        <p:spPr>
          <a:xfrm>
            <a:off x="4462998" y="10"/>
            <a:ext cx="7729002" cy="6857990"/>
          </a:xfrm>
          <a:custGeom>
            <a:avLst/>
            <a:gdLst/>
            <a:ahLst/>
            <a:cxnLst/>
            <a:rect l="l" t="t" r="r" b="b"/>
            <a:pathLst>
              <a:path w="7729002" h="6858000">
                <a:moveTo>
                  <a:pt x="6878624" y="0"/>
                </a:moveTo>
                <a:lnTo>
                  <a:pt x="7729002" y="0"/>
                </a:lnTo>
                <a:lnTo>
                  <a:pt x="7729002" y="4099788"/>
                </a:lnTo>
                <a:lnTo>
                  <a:pt x="5311608" y="6858000"/>
                </a:lnTo>
                <a:lnTo>
                  <a:pt x="868032" y="6858000"/>
                </a:lnTo>
                <a:close/>
                <a:moveTo>
                  <a:pt x="0" y="0"/>
                </a:moveTo>
                <a:lnTo>
                  <a:pt x="6878624" y="0"/>
                </a:lnTo>
                <a:lnTo>
                  <a:pt x="0" y="1"/>
                </a:lnTo>
                <a:close/>
              </a:path>
            </a:pathLst>
          </a:custGeom>
        </p:spPr>
      </p:pic>
      <p:sp>
        <p:nvSpPr>
          <p:cNvPr id="3" name="Content Placeholder 2">
            <a:extLst>
              <a:ext uri="{FF2B5EF4-FFF2-40B4-BE49-F238E27FC236}">
                <a16:creationId xmlns:a16="http://schemas.microsoft.com/office/drawing/2014/main" id="{BEBC2583-10C1-8B42-8A2D-B8C395C6F39E}"/>
              </a:ext>
            </a:extLst>
          </p:cNvPr>
          <p:cNvSpPr>
            <a:spLocks noGrp="1"/>
          </p:cNvSpPr>
          <p:nvPr>
            <p:ph idx="1"/>
          </p:nvPr>
        </p:nvSpPr>
        <p:spPr>
          <a:xfrm>
            <a:off x="511628" y="1874830"/>
            <a:ext cx="6822345" cy="3443482"/>
          </a:xfrm>
        </p:spPr>
        <p:txBody>
          <a:bodyPr vert="horz" lIns="91440" tIns="45720" rIns="91440" bIns="45720" rtlCol="0" anchor="t">
            <a:noAutofit/>
          </a:bodyPr>
          <a:lstStyle/>
          <a:p>
            <a:pPr>
              <a:lnSpc>
                <a:spcPct val="110000"/>
              </a:lnSpc>
            </a:pPr>
            <a:r>
              <a:rPr lang="en-US" sz="1700" dirty="0">
                <a:latin typeface="Times New Roman"/>
                <a:ea typeface="+mn-lt"/>
                <a:cs typeface="+mn-lt"/>
              </a:rPr>
              <a:t>Professionals and corporations employ several digital software. Some examples are:</a:t>
            </a:r>
            <a:endParaRPr lang="en-US" sz="1700" dirty="0">
              <a:latin typeface="Times New Roman"/>
              <a:cs typeface="Times New Roman"/>
            </a:endParaRPr>
          </a:p>
          <a:p>
            <a:pPr>
              <a:lnSpc>
                <a:spcPct val="110000"/>
              </a:lnSpc>
            </a:pPr>
            <a:r>
              <a:rPr lang="en-US" sz="1700" dirty="0">
                <a:latin typeface="Times New Roman"/>
                <a:ea typeface="+mn-lt"/>
                <a:cs typeface="+mn-lt"/>
              </a:rPr>
              <a:t>Microsoft Office Suite: Professionals utilize Word, Excel, PowerPoint, and Outlook for email and scheduling. Adobe Creative Cloud: Designers, marketers, and creatives </a:t>
            </a:r>
            <a:r>
              <a:rPr lang="en-US" sz="1700" dirty="0" err="1">
                <a:latin typeface="Times New Roman"/>
                <a:ea typeface="+mn-lt"/>
                <a:cs typeface="+mn-lt"/>
              </a:rPr>
              <a:t>utilise</a:t>
            </a:r>
            <a:r>
              <a:rPr lang="en-US" sz="1700" dirty="0">
                <a:latin typeface="Times New Roman"/>
                <a:ea typeface="+mn-lt"/>
                <a:cs typeface="+mn-lt"/>
              </a:rPr>
              <a:t> Photoshop, Illustrator, and InDesign for image processing, vector graphics, and desktop publishing.  AutoCAD: Engineers, architects, and designers use AutoCAD for CAD and drafting. Accountants and financiers use QuickBooks for bookkeeping, accounting, and financial management. Salesforce: Sales and customer service professionals use Salesforce for CRM and sales automation. Google Analytics: Marketers track website traffic, user </a:t>
            </a:r>
            <a:r>
              <a:rPr lang="en-US" sz="1700" dirty="0" err="1">
                <a:latin typeface="Times New Roman"/>
                <a:ea typeface="+mn-lt"/>
                <a:cs typeface="+mn-lt"/>
              </a:rPr>
              <a:t>behaviour</a:t>
            </a:r>
            <a:r>
              <a:rPr lang="en-US" sz="1700" dirty="0">
                <a:latin typeface="Times New Roman"/>
                <a:ea typeface="+mn-lt"/>
                <a:cs typeface="+mn-lt"/>
              </a:rPr>
              <a:t>, and marketing performance with Google Analytics. Professionals use Canva to develop social media graphics, presentations, and marketing materials.</a:t>
            </a:r>
            <a:endParaRPr lang="en-US" sz="1700" dirty="0">
              <a:latin typeface="Times New Roman"/>
              <a:cs typeface="Times New Roman"/>
            </a:endParaRPr>
          </a:p>
        </p:txBody>
      </p:sp>
      <p:cxnSp>
        <p:nvCxnSpPr>
          <p:cNvPr id="11" name="Straight Connector 10">
            <a:extLst>
              <a:ext uri="{FF2B5EF4-FFF2-40B4-BE49-F238E27FC236}">
                <a16:creationId xmlns:a16="http://schemas.microsoft.com/office/drawing/2014/main" id="{2AD042BA-B482-486E-9E0C-75374069BB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4506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CF398-C067-B1E6-2FC4-62BDED6E8640}"/>
              </a:ext>
            </a:extLst>
          </p:cNvPr>
          <p:cNvSpPr>
            <a:spLocks noGrp="1"/>
          </p:cNvSpPr>
          <p:nvPr>
            <p:ph type="title"/>
          </p:nvPr>
        </p:nvSpPr>
        <p:spPr>
          <a:xfrm>
            <a:off x="76200" y="2078"/>
            <a:ext cx="2971799" cy="881927"/>
          </a:xfrm>
        </p:spPr>
        <p:txBody>
          <a:bodyPr/>
          <a:lstStyle/>
          <a:p>
            <a:r>
              <a:rPr lang="en-US" dirty="0">
                <a:latin typeface="Times New Roman"/>
                <a:cs typeface="Times New Roman"/>
              </a:rPr>
              <a:t>Certificates</a:t>
            </a:r>
            <a:endParaRPr lang="en-US" dirty="0"/>
          </a:p>
        </p:txBody>
      </p:sp>
      <p:pic>
        <p:nvPicPr>
          <p:cNvPr id="4" name="Content Placeholder 3" descr="A computer screen shot of a certificate&#10;&#10;Description automatically generated">
            <a:extLst>
              <a:ext uri="{FF2B5EF4-FFF2-40B4-BE49-F238E27FC236}">
                <a16:creationId xmlns:a16="http://schemas.microsoft.com/office/drawing/2014/main" id="{F43B3CD7-528E-8DBF-2A77-A0513FB1C041}"/>
              </a:ext>
            </a:extLst>
          </p:cNvPr>
          <p:cNvPicPr>
            <a:picLocks noGrp="1" noChangeAspect="1"/>
          </p:cNvPicPr>
          <p:nvPr>
            <p:ph idx="1"/>
          </p:nvPr>
        </p:nvPicPr>
        <p:blipFill rotWithShape="1">
          <a:blip r:embed="rId2"/>
          <a:srcRect l="22037" t="15815" r="20998" b="4185"/>
          <a:stretch/>
        </p:blipFill>
        <p:spPr>
          <a:xfrm>
            <a:off x="255812" y="881167"/>
            <a:ext cx="3385451" cy="2473228"/>
          </a:xfrm>
        </p:spPr>
      </p:pic>
      <p:pic>
        <p:nvPicPr>
          <p:cNvPr id="5" name="Picture 4" descr="A computer screen shot of a certificate&#10;&#10;Description automatically generated">
            <a:extLst>
              <a:ext uri="{FF2B5EF4-FFF2-40B4-BE49-F238E27FC236}">
                <a16:creationId xmlns:a16="http://schemas.microsoft.com/office/drawing/2014/main" id="{22F699B5-AAD3-5B7D-B945-1E25BD03BD70}"/>
              </a:ext>
            </a:extLst>
          </p:cNvPr>
          <p:cNvPicPr>
            <a:picLocks noChangeAspect="1"/>
          </p:cNvPicPr>
          <p:nvPr/>
        </p:nvPicPr>
        <p:blipFill rotWithShape="1">
          <a:blip r:embed="rId3"/>
          <a:srcRect l="21978" t="15658" r="22344" b="4693"/>
          <a:stretch/>
        </p:blipFill>
        <p:spPr>
          <a:xfrm>
            <a:off x="4441372" y="887185"/>
            <a:ext cx="3308944" cy="2464535"/>
          </a:xfrm>
          <a:prstGeom prst="rect">
            <a:avLst/>
          </a:prstGeom>
        </p:spPr>
      </p:pic>
      <p:pic>
        <p:nvPicPr>
          <p:cNvPr id="6" name="Picture 5" descr="A computer screen shot of a certificate&#10;&#10;Description automatically generated">
            <a:extLst>
              <a:ext uri="{FF2B5EF4-FFF2-40B4-BE49-F238E27FC236}">
                <a16:creationId xmlns:a16="http://schemas.microsoft.com/office/drawing/2014/main" id="{9B716642-A955-37F3-19CB-0C4FE9708AC3}"/>
              </a:ext>
            </a:extLst>
          </p:cNvPr>
          <p:cNvPicPr>
            <a:picLocks noChangeAspect="1"/>
          </p:cNvPicPr>
          <p:nvPr/>
        </p:nvPicPr>
        <p:blipFill rotWithShape="1">
          <a:blip r:embed="rId4"/>
          <a:srcRect l="21467" t="15513" r="22004" b="4234"/>
          <a:stretch/>
        </p:blipFill>
        <p:spPr>
          <a:xfrm>
            <a:off x="8479972" y="887185"/>
            <a:ext cx="3304532" cy="2468591"/>
          </a:xfrm>
          <a:prstGeom prst="rect">
            <a:avLst/>
          </a:prstGeom>
        </p:spPr>
      </p:pic>
      <p:pic>
        <p:nvPicPr>
          <p:cNvPr id="7" name="Picture 6" descr="A computer screen shot of a computer screen&#10;&#10;Description automatically generated">
            <a:extLst>
              <a:ext uri="{FF2B5EF4-FFF2-40B4-BE49-F238E27FC236}">
                <a16:creationId xmlns:a16="http://schemas.microsoft.com/office/drawing/2014/main" id="{4F066A0E-B1F3-79B3-72E5-F4527C8A3F55}"/>
              </a:ext>
            </a:extLst>
          </p:cNvPr>
          <p:cNvPicPr>
            <a:picLocks noChangeAspect="1"/>
          </p:cNvPicPr>
          <p:nvPr/>
        </p:nvPicPr>
        <p:blipFill rotWithShape="1">
          <a:blip r:embed="rId5"/>
          <a:srcRect l="21739" t="14992" r="21920" b="4823"/>
          <a:stretch/>
        </p:blipFill>
        <p:spPr>
          <a:xfrm>
            <a:off x="6781801" y="3423558"/>
            <a:ext cx="3385465" cy="2708082"/>
          </a:xfrm>
          <a:prstGeom prst="rect">
            <a:avLst/>
          </a:prstGeom>
        </p:spPr>
      </p:pic>
      <p:pic>
        <p:nvPicPr>
          <p:cNvPr id="8" name="Picture 7" descr="A computer screen shot of a computer screen&#10;&#10;Description automatically generated">
            <a:extLst>
              <a:ext uri="{FF2B5EF4-FFF2-40B4-BE49-F238E27FC236}">
                <a16:creationId xmlns:a16="http://schemas.microsoft.com/office/drawing/2014/main" id="{D8D564DD-BCFB-2101-392C-22E0DE8DDB52}"/>
              </a:ext>
            </a:extLst>
          </p:cNvPr>
          <p:cNvPicPr>
            <a:picLocks noChangeAspect="1"/>
          </p:cNvPicPr>
          <p:nvPr/>
        </p:nvPicPr>
        <p:blipFill rotWithShape="1">
          <a:blip r:embed="rId6"/>
          <a:srcRect l="21467" t="15839" r="22719" b="3379"/>
          <a:stretch/>
        </p:blipFill>
        <p:spPr>
          <a:xfrm>
            <a:off x="2220686" y="3434443"/>
            <a:ext cx="3402422" cy="2693068"/>
          </a:xfrm>
          <a:prstGeom prst="rect">
            <a:avLst/>
          </a:prstGeom>
        </p:spPr>
      </p:pic>
    </p:spTree>
    <p:extLst>
      <p:ext uri="{BB962C8B-B14F-4D97-AF65-F5344CB8AC3E}">
        <p14:creationId xmlns:p14="http://schemas.microsoft.com/office/powerpoint/2010/main" val="365650241"/>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RegattaVTI</vt:lpstr>
      <vt:lpstr>Digital Technologies Module</vt:lpstr>
      <vt:lpstr>Introduction</vt:lpstr>
      <vt:lpstr>The experience </vt:lpstr>
      <vt:lpstr>The Journey</vt:lpstr>
      <vt:lpstr>Digital Resources and Software</vt:lpstr>
      <vt:lpstr>a.</vt:lpstr>
      <vt:lpstr>b.</vt:lpstr>
      <vt:lpstr>Certificates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291</cp:revision>
  <dcterms:created xsi:type="dcterms:W3CDTF">2024-05-01T09:58:45Z</dcterms:created>
  <dcterms:modified xsi:type="dcterms:W3CDTF">2024-05-01T16:30:23Z</dcterms:modified>
</cp:coreProperties>
</file>