
<file path=[Content_Types].xml><?xml version="1.0" encoding="utf-8"?>
<Types xmlns="http://schemas.openxmlformats.org/package/2006/content-types">
  <Default Extension="jfif" ContentType="image/jpeg"/>
  <Default Extension="jpeg" ContentType="image/jpeg"/>
  <Default Extension="jp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353" autoAdjust="0"/>
  </p:normalViewPr>
  <p:slideViewPr>
    <p:cSldViewPr snapToGrid="0">
      <p:cViewPr varScale="1">
        <p:scale>
          <a:sx n="69" d="100"/>
          <a:sy n="69" d="100"/>
        </p:scale>
        <p:origin x="7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_rels/data2.xml.rels><?xml version="1.0" encoding="UTF-8" standalone="yes"?>
<Relationships xmlns="http://schemas.openxmlformats.org/package/2006/relationships"><Relationship Id="rId3" Type="http://schemas.openxmlformats.org/officeDocument/2006/relationships/hyperlink" Target="https://www.wuth.nhs.uk/media/16312/wuth_strategy_doc_v12.pdf" TargetMode="External"/><Relationship Id="rId2" Type="http://schemas.openxmlformats.org/officeDocument/2006/relationships/hyperlink" Target="https://www.england.nhs.uk/wp-content/uploads/2016/11/nhse-access-info-comms-policy.pdf" TargetMode="External"/><Relationship Id="rId1" Type="http://schemas.openxmlformats.org/officeDocument/2006/relationships/hyperlink" Target="https://www.nhsbsa.nhs.uk/sites/default/files/2018-05/Strategy%202018-21%20%28V2%29%2005.2018.pdf" TargetMode="External"/><Relationship Id="rId6" Type="http://schemas.openxmlformats.org/officeDocument/2006/relationships/hyperlink" Target="https://www.tutorialspoint.com/effective_communication/effective_communication_models.htm" TargetMode="External"/><Relationship Id="rId5" Type="http://schemas.openxmlformats.org/officeDocument/2006/relationships/hyperlink" Target="https://www.managementstudyguide.com/communication-models.htm" TargetMode="External"/><Relationship Id="rId4" Type="http://schemas.openxmlformats.org/officeDocument/2006/relationships/hyperlink" Target="https://www.nhs.uk/conditions/social-care-and-support-guide/practical-tips-if-you-care-for-someone/how-to-care-for-someone-with-communication-difficulties/" TargetMode="External"/></Relationships>
</file>

<file path=ppt/diagrams/_rels/drawing2.xml.rels><?xml version="1.0" encoding="UTF-8" standalone="yes"?>
<Relationships xmlns="http://schemas.openxmlformats.org/package/2006/relationships"><Relationship Id="rId3" Type="http://schemas.openxmlformats.org/officeDocument/2006/relationships/hyperlink" Target="https://www.wuth.nhs.uk/media/16312/wuth_strategy_doc_v12.pdf" TargetMode="External"/><Relationship Id="rId2" Type="http://schemas.openxmlformats.org/officeDocument/2006/relationships/hyperlink" Target="https://www.england.nhs.uk/wp-content/uploads/2016/11/nhse-access-info-comms-policy.pdf" TargetMode="External"/><Relationship Id="rId1" Type="http://schemas.openxmlformats.org/officeDocument/2006/relationships/hyperlink" Target="https://www.nhsbsa.nhs.uk/sites/default/files/2018-05/Strategy%202018-21%20%28V2%29%2005.2018.pdf" TargetMode="External"/><Relationship Id="rId6" Type="http://schemas.openxmlformats.org/officeDocument/2006/relationships/hyperlink" Target="https://www.tutorialspoint.com/effective_communication/effective_communication_models.htm" TargetMode="External"/><Relationship Id="rId5" Type="http://schemas.openxmlformats.org/officeDocument/2006/relationships/hyperlink" Target="https://www.managementstudyguide.com/communication-models.htm" TargetMode="External"/><Relationship Id="rId4" Type="http://schemas.openxmlformats.org/officeDocument/2006/relationships/hyperlink" Target="https://www.nhs.uk/conditions/social-care-and-support-guide/practical-tips-if-you-care-for-someone/how-to-care-for-someone-with-communication-difficulties/" TargetMode="Externa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C459B45-64F1-453D-AA43-2A8DA4EF56C1}" type="doc">
      <dgm:prSet loTypeId="urn:microsoft.com/office/officeart/2005/8/layout/vList2" loCatId="list" qsTypeId="urn:microsoft.com/office/officeart/2005/8/quickstyle/simple5" qsCatId="simple" csTypeId="urn:microsoft.com/office/officeart/2005/8/colors/accent0_3" csCatId="mainScheme" phldr="1"/>
      <dgm:spPr/>
      <dgm:t>
        <a:bodyPr/>
        <a:lstStyle/>
        <a:p>
          <a:endParaRPr lang="en-US"/>
        </a:p>
      </dgm:t>
    </dgm:pt>
    <dgm:pt modelId="{6B35BBD7-995E-4DDC-BEFF-366E8A80EE7D}">
      <dgm:prSet/>
      <dgm:spPr/>
      <dgm:t>
        <a:bodyPr/>
        <a:lstStyle/>
        <a:p>
          <a:r>
            <a:rPr lang="en-GB"/>
            <a:t>An Overview of the organisation: their business model and clients</a:t>
          </a:r>
          <a:endParaRPr lang="en-US"/>
        </a:p>
      </dgm:t>
    </dgm:pt>
    <dgm:pt modelId="{4D25E248-C724-4FE8-97C8-C064ACF2455F}" type="parTrans" cxnId="{34B1F2D7-8BC5-42B1-818C-99A1C3F8FD10}">
      <dgm:prSet/>
      <dgm:spPr/>
      <dgm:t>
        <a:bodyPr/>
        <a:lstStyle/>
        <a:p>
          <a:endParaRPr lang="en-US"/>
        </a:p>
      </dgm:t>
    </dgm:pt>
    <dgm:pt modelId="{A5C81981-B4E0-4C20-AE4D-C57A712E6EE3}" type="sibTrans" cxnId="{34B1F2D7-8BC5-42B1-818C-99A1C3F8FD10}">
      <dgm:prSet/>
      <dgm:spPr/>
      <dgm:t>
        <a:bodyPr/>
        <a:lstStyle/>
        <a:p>
          <a:endParaRPr lang="en-US"/>
        </a:p>
      </dgm:t>
    </dgm:pt>
    <dgm:pt modelId="{863F43EE-C161-44EC-A752-9F32EFD97B15}">
      <dgm:prSet/>
      <dgm:spPr/>
      <dgm:t>
        <a:bodyPr/>
        <a:lstStyle/>
        <a:p>
          <a:r>
            <a:rPr lang="en-GB" dirty="0"/>
            <a:t>The communication methods,</a:t>
          </a:r>
        </a:p>
        <a:p>
          <a:r>
            <a:rPr lang="en-GB" dirty="0"/>
            <a:t>strategies</a:t>
          </a:r>
          <a:endParaRPr lang="en-US" dirty="0"/>
        </a:p>
      </dgm:t>
    </dgm:pt>
    <dgm:pt modelId="{53E61BAE-9061-4E70-BE34-27211CA10541}" type="parTrans" cxnId="{DA523CA7-92EA-41FA-B443-6A7ECE41AA23}">
      <dgm:prSet/>
      <dgm:spPr/>
      <dgm:t>
        <a:bodyPr/>
        <a:lstStyle/>
        <a:p>
          <a:endParaRPr lang="en-US"/>
        </a:p>
      </dgm:t>
    </dgm:pt>
    <dgm:pt modelId="{D79BB828-840D-4675-A8C0-BF26A3450CD2}" type="sibTrans" cxnId="{DA523CA7-92EA-41FA-B443-6A7ECE41AA23}">
      <dgm:prSet/>
      <dgm:spPr/>
      <dgm:t>
        <a:bodyPr/>
        <a:lstStyle/>
        <a:p>
          <a:endParaRPr lang="en-US"/>
        </a:p>
      </dgm:t>
    </dgm:pt>
    <dgm:pt modelId="{A7951FCC-147A-4689-AC30-1A8618229814}">
      <dgm:prSet/>
      <dgm:spPr/>
      <dgm:t>
        <a:bodyPr/>
        <a:lstStyle/>
        <a:p>
          <a:r>
            <a:rPr lang="en-GB" dirty="0"/>
            <a:t>The communication barriers between NHS and their residents</a:t>
          </a:r>
          <a:endParaRPr lang="en-US" dirty="0"/>
        </a:p>
      </dgm:t>
    </dgm:pt>
    <dgm:pt modelId="{DB621E17-0200-4D53-8495-F628EDF5ACED}" type="parTrans" cxnId="{C139CF7B-7FE7-433D-9B60-140575DF5BD8}">
      <dgm:prSet/>
      <dgm:spPr/>
      <dgm:t>
        <a:bodyPr/>
        <a:lstStyle/>
        <a:p>
          <a:endParaRPr lang="en-US"/>
        </a:p>
      </dgm:t>
    </dgm:pt>
    <dgm:pt modelId="{0540E7FF-C413-49E5-9830-9651AA9803A0}" type="sibTrans" cxnId="{C139CF7B-7FE7-433D-9B60-140575DF5BD8}">
      <dgm:prSet/>
      <dgm:spPr/>
      <dgm:t>
        <a:bodyPr/>
        <a:lstStyle/>
        <a:p>
          <a:endParaRPr lang="en-US"/>
        </a:p>
      </dgm:t>
    </dgm:pt>
    <dgm:pt modelId="{5947AD0D-1242-4B72-9941-6D5A11D81DA1}">
      <dgm:prSet/>
      <dgm:spPr/>
      <dgm:t>
        <a:bodyPr/>
        <a:lstStyle/>
        <a:p>
          <a:r>
            <a:rPr lang="en-GB" dirty="0"/>
            <a:t>Models that could help improve communication</a:t>
          </a:r>
          <a:endParaRPr lang="en-US" dirty="0"/>
        </a:p>
      </dgm:t>
    </dgm:pt>
    <dgm:pt modelId="{445A47BC-19B9-4297-8B29-B7E8267B94CA}" type="parTrans" cxnId="{A78C6425-F6DF-488D-8E48-131664181A93}">
      <dgm:prSet/>
      <dgm:spPr/>
      <dgm:t>
        <a:bodyPr/>
        <a:lstStyle/>
        <a:p>
          <a:endParaRPr lang="en-US"/>
        </a:p>
      </dgm:t>
    </dgm:pt>
    <dgm:pt modelId="{B39468F2-FC23-4C62-B8ED-82B7A2C4DF4D}" type="sibTrans" cxnId="{A78C6425-F6DF-488D-8E48-131664181A93}">
      <dgm:prSet/>
      <dgm:spPr/>
      <dgm:t>
        <a:bodyPr/>
        <a:lstStyle/>
        <a:p>
          <a:endParaRPr lang="en-US"/>
        </a:p>
      </dgm:t>
    </dgm:pt>
    <dgm:pt modelId="{3F239AF7-F370-4695-B905-0C761441B1CC}" type="pres">
      <dgm:prSet presAssocID="{FC459B45-64F1-453D-AA43-2A8DA4EF56C1}" presName="linear" presStyleCnt="0">
        <dgm:presLayoutVars>
          <dgm:animLvl val="lvl"/>
          <dgm:resizeHandles val="exact"/>
        </dgm:presLayoutVars>
      </dgm:prSet>
      <dgm:spPr/>
    </dgm:pt>
    <dgm:pt modelId="{D08173CB-EDF6-4354-9DD1-161D41E2E99A}" type="pres">
      <dgm:prSet presAssocID="{6B35BBD7-995E-4DDC-BEFF-366E8A80EE7D}" presName="parentText" presStyleLbl="node1" presStyleIdx="0" presStyleCnt="4">
        <dgm:presLayoutVars>
          <dgm:chMax val="0"/>
          <dgm:bulletEnabled val="1"/>
        </dgm:presLayoutVars>
      </dgm:prSet>
      <dgm:spPr/>
    </dgm:pt>
    <dgm:pt modelId="{E071018D-6EA9-46BD-B084-5E41C7F87455}" type="pres">
      <dgm:prSet presAssocID="{A5C81981-B4E0-4C20-AE4D-C57A712E6EE3}" presName="spacer" presStyleCnt="0"/>
      <dgm:spPr/>
    </dgm:pt>
    <dgm:pt modelId="{1F05E5DC-C5B2-4424-805D-D4945145B172}" type="pres">
      <dgm:prSet presAssocID="{863F43EE-C161-44EC-A752-9F32EFD97B15}" presName="parentText" presStyleLbl="node1" presStyleIdx="1" presStyleCnt="4">
        <dgm:presLayoutVars>
          <dgm:chMax val="0"/>
          <dgm:bulletEnabled val="1"/>
        </dgm:presLayoutVars>
      </dgm:prSet>
      <dgm:spPr/>
    </dgm:pt>
    <dgm:pt modelId="{A5351FCC-E833-4BC8-A0B8-22DC4C3E4988}" type="pres">
      <dgm:prSet presAssocID="{D79BB828-840D-4675-A8C0-BF26A3450CD2}" presName="spacer" presStyleCnt="0"/>
      <dgm:spPr/>
    </dgm:pt>
    <dgm:pt modelId="{1E4B3BA1-3039-41B7-BAB0-8B3B221C0290}" type="pres">
      <dgm:prSet presAssocID="{A7951FCC-147A-4689-AC30-1A8618229814}" presName="parentText" presStyleLbl="node1" presStyleIdx="2" presStyleCnt="4">
        <dgm:presLayoutVars>
          <dgm:chMax val="0"/>
          <dgm:bulletEnabled val="1"/>
        </dgm:presLayoutVars>
      </dgm:prSet>
      <dgm:spPr/>
    </dgm:pt>
    <dgm:pt modelId="{4F11F9C3-6385-4BCF-811C-646FA13D8C0C}" type="pres">
      <dgm:prSet presAssocID="{0540E7FF-C413-49E5-9830-9651AA9803A0}" presName="spacer" presStyleCnt="0"/>
      <dgm:spPr/>
    </dgm:pt>
    <dgm:pt modelId="{D2FCD28C-34D7-46D0-985B-41D56DF1217F}" type="pres">
      <dgm:prSet presAssocID="{5947AD0D-1242-4B72-9941-6D5A11D81DA1}" presName="parentText" presStyleLbl="node1" presStyleIdx="3" presStyleCnt="4">
        <dgm:presLayoutVars>
          <dgm:chMax val="0"/>
          <dgm:bulletEnabled val="1"/>
        </dgm:presLayoutVars>
      </dgm:prSet>
      <dgm:spPr/>
    </dgm:pt>
  </dgm:ptLst>
  <dgm:cxnLst>
    <dgm:cxn modelId="{AC2DFC21-69C0-45D7-9F04-EC331A694DD4}" type="presOf" srcId="{FC459B45-64F1-453D-AA43-2A8DA4EF56C1}" destId="{3F239AF7-F370-4695-B905-0C761441B1CC}" srcOrd="0" destOrd="0" presId="urn:microsoft.com/office/officeart/2005/8/layout/vList2"/>
    <dgm:cxn modelId="{A78C6425-F6DF-488D-8E48-131664181A93}" srcId="{FC459B45-64F1-453D-AA43-2A8DA4EF56C1}" destId="{5947AD0D-1242-4B72-9941-6D5A11D81DA1}" srcOrd="3" destOrd="0" parTransId="{445A47BC-19B9-4297-8B29-B7E8267B94CA}" sibTransId="{B39468F2-FC23-4C62-B8ED-82B7A2C4DF4D}"/>
    <dgm:cxn modelId="{F8469E49-A0E8-40AF-878A-274D9E3C2779}" type="presOf" srcId="{6B35BBD7-995E-4DDC-BEFF-366E8A80EE7D}" destId="{D08173CB-EDF6-4354-9DD1-161D41E2E99A}" srcOrd="0" destOrd="0" presId="urn:microsoft.com/office/officeart/2005/8/layout/vList2"/>
    <dgm:cxn modelId="{C139CF7B-7FE7-433D-9B60-140575DF5BD8}" srcId="{FC459B45-64F1-453D-AA43-2A8DA4EF56C1}" destId="{A7951FCC-147A-4689-AC30-1A8618229814}" srcOrd="2" destOrd="0" parTransId="{DB621E17-0200-4D53-8495-F628EDF5ACED}" sibTransId="{0540E7FF-C413-49E5-9830-9651AA9803A0}"/>
    <dgm:cxn modelId="{3787BD96-C80F-4A2C-ABAE-690B3ACA787B}" type="presOf" srcId="{5947AD0D-1242-4B72-9941-6D5A11D81DA1}" destId="{D2FCD28C-34D7-46D0-985B-41D56DF1217F}" srcOrd="0" destOrd="0" presId="urn:microsoft.com/office/officeart/2005/8/layout/vList2"/>
    <dgm:cxn modelId="{DA523CA7-92EA-41FA-B443-6A7ECE41AA23}" srcId="{FC459B45-64F1-453D-AA43-2A8DA4EF56C1}" destId="{863F43EE-C161-44EC-A752-9F32EFD97B15}" srcOrd="1" destOrd="0" parTransId="{53E61BAE-9061-4E70-BE34-27211CA10541}" sibTransId="{D79BB828-840D-4675-A8C0-BF26A3450CD2}"/>
    <dgm:cxn modelId="{E7121DC6-F4C5-4066-B07C-C8722FC4D3A1}" type="presOf" srcId="{A7951FCC-147A-4689-AC30-1A8618229814}" destId="{1E4B3BA1-3039-41B7-BAB0-8B3B221C0290}" srcOrd="0" destOrd="0" presId="urn:microsoft.com/office/officeart/2005/8/layout/vList2"/>
    <dgm:cxn modelId="{A26344D0-2FA6-4292-AAA2-6280D32A0350}" type="presOf" srcId="{863F43EE-C161-44EC-A752-9F32EFD97B15}" destId="{1F05E5DC-C5B2-4424-805D-D4945145B172}" srcOrd="0" destOrd="0" presId="urn:microsoft.com/office/officeart/2005/8/layout/vList2"/>
    <dgm:cxn modelId="{34B1F2D7-8BC5-42B1-818C-99A1C3F8FD10}" srcId="{FC459B45-64F1-453D-AA43-2A8DA4EF56C1}" destId="{6B35BBD7-995E-4DDC-BEFF-366E8A80EE7D}" srcOrd="0" destOrd="0" parTransId="{4D25E248-C724-4FE8-97C8-C064ACF2455F}" sibTransId="{A5C81981-B4E0-4C20-AE4D-C57A712E6EE3}"/>
    <dgm:cxn modelId="{077A126D-8AFF-4C1E-8020-AFC143F83871}" type="presParOf" srcId="{3F239AF7-F370-4695-B905-0C761441B1CC}" destId="{D08173CB-EDF6-4354-9DD1-161D41E2E99A}" srcOrd="0" destOrd="0" presId="urn:microsoft.com/office/officeart/2005/8/layout/vList2"/>
    <dgm:cxn modelId="{77F62294-AC57-4728-B118-7F28A8A04E03}" type="presParOf" srcId="{3F239AF7-F370-4695-B905-0C761441B1CC}" destId="{E071018D-6EA9-46BD-B084-5E41C7F87455}" srcOrd="1" destOrd="0" presId="urn:microsoft.com/office/officeart/2005/8/layout/vList2"/>
    <dgm:cxn modelId="{74D583DA-D2CC-4B40-BBA2-0F91D07047D6}" type="presParOf" srcId="{3F239AF7-F370-4695-B905-0C761441B1CC}" destId="{1F05E5DC-C5B2-4424-805D-D4945145B172}" srcOrd="2" destOrd="0" presId="urn:microsoft.com/office/officeart/2005/8/layout/vList2"/>
    <dgm:cxn modelId="{E0783F59-DFF8-478A-8C26-2615A525BDCE}" type="presParOf" srcId="{3F239AF7-F370-4695-B905-0C761441B1CC}" destId="{A5351FCC-E833-4BC8-A0B8-22DC4C3E4988}" srcOrd="3" destOrd="0" presId="urn:microsoft.com/office/officeart/2005/8/layout/vList2"/>
    <dgm:cxn modelId="{04B8365C-BC87-46C3-A4D8-87A2BC8B37A1}" type="presParOf" srcId="{3F239AF7-F370-4695-B905-0C761441B1CC}" destId="{1E4B3BA1-3039-41B7-BAB0-8B3B221C0290}" srcOrd="4" destOrd="0" presId="urn:microsoft.com/office/officeart/2005/8/layout/vList2"/>
    <dgm:cxn modelId="{BBCD6C3B-1E26-4467-8BE0-D5669C73984B}" type="presParOf" srcId="{3F239AF7-F370-4695-B905-0C761441B1CC}" destId="{4F11F9C3-6385-4BCF-811C-646FA13D8C0C}" srcOrd="5" destOrd="0" presId="urn:microsoft.com/office/officeart/2005/8/layout/vList2"/>
    <dgm:cxn modelId="{D5A84068-2B6B-4E7C-948A-7ADCAFF6E20A}" type="presParOf" srcId="{3F239AF7-F370-4695-B905-0C761441B1CC}" destId="{D2FCD28C-34D7-46D0-985B-41D56DF1217F}"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AF64821-7048-4260-9AE3-DB133CC7327A}"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1D4D4301-0D0B-43DF-8201-71BD25DC5DD1}">
      <dgm:prSet/>
      <dgm:spPr/>
      <dgm:t>
        <a:bodyPr/>
        <a:lstStyle/>
        <a:p>
          <a:r>
            <a:rPr lang="en-GB" b="0" i="0"/>
            <a:t>Squires M. (2014). Is the NHS a business?. </a:t>
          </a:r>
          <a:r>
            <a:rPr lang="en-GB" b="0" i="1"/>
            <a:t>The British journal of general practice : the journal of the Royal College of General Practitioners</a:t>
          </a:r>
          <a:r>
            <a:rPr lang="en-GB" b="0" i="0"/>
            <a:t>, </a:t>
          </a:r>
          <a:r>
            <a:rPr lang="en-GB" b="0" i="1"/>
            <a:t>64</a:t>
          </a:r>
          <a:r>
            <a:rPr lang="en-GB" b="0" i="0"/>
            <a:t>(622), 257–258.</a:t>
          </a:r>
          <a:endParaRPr lang="en-US"/>
        </a:p>
      </dgm:t>
    </dgm:pt>
    <dgm:pt modelId="{C706B820-3623-4D79-AE7E-C8E4760030BC}" type="parTrans" cxnId="{47FBCBD9-D098-4B92-A4F8-CBD6603BA81C}">
      <dgm:prSet/>
      <dgm:spPr/>
      <dgm:t>
        <a:bodyPr/>
        <a:lstStyle/>
        <a:p>
          <a:endParaRPr lang="en-US"/>
        </a:p>
      </dgm:t>
    </dgm:pt>
    <dgm:pt modelId="{D7C2CAD2-B187-4D37-9E6F-5B557B938291}" type="sibTrans" cxnId="{47FBCBD9-D098-4B92-A4F8-CBD6603BA81C}">
      <dgm:prSet/>
      <dgm:spPr/>
      <dgm:t>
        <a:bodyPr/>
        <a:lstStyle/>
        <a:p>
          <a:endParaRPr lang="en-US"/>
        </a:p>
      </dgm:t>
    </dgm:pt>
    <dgm:pt modelId="{FCDBD3C2-99C6-4E05-8A3E-88147A31C20D}">
      <dgm:prSet/>
      <dgm:spPr/>
      <dgm:t>
        <a:bodyPr/>
        <a:lstStyle/>
        <a:p>
          <a:r>
            <a:rPr lang="en-GB" b="0" i="0"/>
            <a:t>"NHSBSA Business Strategy 2018-21" 2018, , vol. 2, accessed 23 July 2022, </a:t>
          </a:r>
          <a:r>
            <a:rPr lang="en-GB" b="0" i="0">
              <a:hlinkClick xmlns:r="http://schemas.openxmlformats.org/officeDocument/2006/relationships" r:id="rId1"/>
            </a:rPr>
            <a:t>https://www.nhsbsa.nhs.uk/sites/default/files/2018-05/Strategy%202018-21%20%28V2%29%2005.2018.pdf</a:t>
          </a:r>
          <a:endParaRPr lang="en-US"/>
        </a:p>
      </dgm:t>
    </dgm:pt>
    <dgm:pt modelId="{A89D4059-90A5-4ADE-9DC7-FF1EC4FDFD8D}" type="parTrans" cxnId="{44AAF626-28B8-4AE5-9914-16A6A36D985F}">
      <dgm:prSet/>
      <dgm:spPr/>
      <dgm:t>
        <a:bodyPr/>
        <a:lstStyle/>
        <a:p>
          <a:endParaRPr lang="en-US"/>
        </a:p>
      </dgm:t>
    </dgm:pt>
    <dgm:pt modelId="{4934F72C-7C3B-49C1-9D5C-85F715C9FC86}" type="sibTrans" cxnId="{44AAF626-28B8-4AE5-9914-16A6A36D985F}">
      <dgm:prSet/>
      <dgm:spPr/>
      <dgm:t>
        <a:bodyPr/>
        <a:lstStyle/>
        <a:p>
          <a:endParaRPr lang="en-US"/>
        </a:p>
      </dgm:t>
    </dgm:pt>
    <dgm:pt modelId="{81181495-3A46-45F0-AC22-36136FE39AFC}">
      <dgm:prSet/>
      <dgm:spPr/>
      <dgm:t>
        <a:bodyPr/>
        <a:lstStyle/>
        <a:p>
          <a:r>
            <a:rPr lang="en-GB" b="0" i="0"/>
            <a:t>NHS England Accessible Information and Communication Policy 2022, accessed 23 July 2022, </a:t>
          </a:r>
          <a:r>
            <a:rPr lang="en-GB" b="0" i="0">
              <a:hlinkClick xmlns:r="http://schemas.openxmlformats.org/officeDocument/2006/relationships" r:id="rId2"/>
            </a:rPr>
            <a:t>https://www.england.nhs.uk/wp-content/uploads/2016/11/nhse-access-info-comms-policy.pdf</a:t>
          </a:r>
          <a:endParaRPr lang="en-US"/>
        </a:p>
      </dgm:t>
    </dgm:pt>
    <dgm:pt modelId="{E50D6071-D568-408A-8104-F636F8458CD1}" type="parTrans" cxnId="{454D5C59-7F01-4A9E-9E3A-6B250FE9F952}">
      <dgm:prSet/>
      <dgm:spPr/>
      <dgm:t>
        <a:bodyPr/>
        <a:lstStyle/>
        <a:p>
          <a:endParaRPr lang="en-US"/>
        </a:p>
      </dgm:t>
    </dgm:pt>
    <dgm:pt modelId="{C1FC941E-E65D-45F0-8AD6-F026A2E0293E}" type="sibTrans" cxnId="{454D5C59-7F01-4A9E-9E3A-6B250FE9F952}">
      <dgm:prSet/>
      <dgm:spPr/>
      <dgm:t>
        <a:bodyPr/>
        <a:lstStyle/>
        <a:p>
          <a:endParaRPr lang="en-US"/>
        </a:p>
      </dgm:t>
    </dgm:pt>
    <dgm:pt modelId="{B1F56462-369C-438D-B96D-1FA9ADCE8592}">
      <dgm:prSet/>
      <dgm:spPr/>
      <dgm:t>
        <a:bodyPr/>
        <a:lstStyle/>
        <a:p>
          <a:r>
            <a:rPr lang="en-GB" b="0" i="0"/>
            <a:t>2021-2026 Our Strategy Improving the health of the communities we serve 2021, accessed 23 July 2022,  </a:t>
          </a:r>
          <a:r>
            <a:rPr lang="en-GB" b="0" i="0">
              <a:hlinkClick xmlns:r="http://schemas.openxmlformats.org/officeDocument/2006/relationships" r:id="rId3"/>
            </a:rPr>
            <a:t>https://www.wuth.nhs.uk/media/16312/wuth_strategy_doc_v12.pdf</a:t>
          </a:r>
          <a:endParaRPr lang="en-US"/>
        </a:p>
      </dgm:t>
    </dgm:pt>
    <dgm:pt modelId="{B38B1997-4B29-4A7B-9882-C8AF8CCA6BE9}" type="parTrans" cxnId="{4EE7331C-2901-4708-8AFD-FB5698C3702E}">
      <dgm:prSet/>
      <dgm:spPr/>
      <dgm:t>
        <a:bodyPr/>
        <a:lstStyle/>
        <a:p>
          <a:endParaRPr lang="en-US"/>
        </a:p>
      </dgm:t>
    </dgm:pt>
    <dgm:pt modelId="{CEA3CCBD-5F32-43E7-A476-1F1B25E2C70B}" type="sibTrans" cxnId="{4EE7331C-2901-4708-8AFD-FB5698C3702E}">
      <dgm:prSet/>
      <dgm:spPr/>
      <dgm:t>
        <a:bodyPr/>
        <a:lstStyle/>
        <a:p>
          <a:endParaRPr lang="en-US"/>
        </a:p>
      </dgm:t>
    </dgm:pt>
    <dgm:pt modelId="{1527979F-3B34-4E91-B3E6-BD2DA030C56D}">
      <dgm:prSet/>
      <dgm:spPr/>
      <dgm:t>
        <a:bodyPr/>
        <a:lstStyle/>
        <a:p>
          <a:r>
            <a:rPr lang="en-GB" b="0" i="0"/>
            <a:t>Ali M (2017) Communication skills 2</a:t>
          </a:r>
          <a:r>
            <a:rPr lang="en-GB" b="0" i="1"/>
            <a:t>: Overcoming barriers to effective communication Nursing Times</a:t>
          </a:r>
          <a:r>
            <a:rPr lang="en-GB" b="0" i="0"/>
            <a:t>; 114: 1, 40-42.</a:t>
          </a:r>
          <a:endParaRPr lang="en-US"/>
        </a:p>
      </dgm:t>
    </dgm:pt>
    <dgm:pt modelId="{476ECA5B-36AA-4459-B9A7-0209D70EC5BD}" type="parTrans" cxnId="{CBBC9ED7-AC9E-431E-9E3D-ADACC505EBBD}">
      <dgm:prSet/>
      <dgm:spPr/>
      <dgm:t>
        <a:bodyPr/>
        <a:lstStyle/>
        <a:p>
          <a:endParaRPr lang="en-US"/>
        </a:p>
      </dgm:t>
    </dgm:pt>
    <dgm:pt modelId="{994D7B54-81B3-48DE-A2FE-A5B62651E37E}" type="sibTrans" cxnId="{CBBC9ED7-AC9E-431E-9E3D-ADACC505EBBD}">
      <dgm:prSet/>
      <dgm:spPr/>
      <dgm:t>
        <a:bodyPr/>
        <a:lstStyle/>
        <a:p>
          <a:endParaRPr lang="en-US"/>
        </a:p>
      </dgm:t>
    </dgm:pt>
    <dgm:pt modelId="{B71E17E8-AA82-46B1-966E-28482B1593EA}">
      <dgm:prSet/>
      <dgm:spPr/>
      <dgm:t>
        <a:bodyPr/>
        <a:lstStyle/>
        <a:p>
          <a:r>
            <a:rPr lang="en-GB" b="0" i="0"/>
            <a:t>How to care for someone with communication difficulties 2022, accessed 23 July 2022, </a:t>
          </a:r>
          <a:r>
            <a:rPr lang="en-GB" b="0" i="0">
              <a:hlinkClick xmlns:r="http://schemas.openxmlformats.org/officeDocument/2006/relationships" r:id="rId4"/>
            </a:rPr>
            <a:t>https://www.nhs.uk/conditions/social-care-and-support-guide/practical-tips-if-you-care-for-someone/how-to-care-for-someone-with-communication-difficulties/</a:t>
          </a:r>
          <a:endParaRPr lang="en-US"/>
        </a:p>
      </dgm:t>
    </dgm:pt>
    <dgm:pt modelId="{B4B8D0A4-5CD2-4C81-B4E2-BBF58DCD0A02}" type="parTrans" cxnId="{A2648EE2-5B9F-4FA4-945C-20C21E961B17}">
      <dgm:prSet/>
      <dgm:spPr/>
      <dgm:t>
        <a:bodyPr/>
        <a:lstStyle/>
        <a:p>
          <a:endParaRPr lang="en-US"/>
        </a:p>
      </dgm:t>
    </dgm:pt>
    <dgm:pt modelId="{26530A3D-2BAB-43C4-A575-F7B078C84086}" type="sibTrans" cxnId="{A2648EE2-5B9F-4FA4-945C-20C21E961B17}">
      <dgm:prSet/>
      <dgm:spPr/>
      <dgm:t>
        <a:bodyPr/>
        <a:lstStyle/>
        <a:p>
          <a:endParaRPr lang="en-US"/>
        </a:p>
      </dgm:t>
    </dgm:pt>
    <dgm:pt modelId="{884DE0A0-174A-46AB-B6BD-A53C5452D213}">
      <dgm:prSet/>
      <dgm:spPr/>
      <dgm:t>
        <a:bodyPr/>
        <a:lstStyle/>
        <a:p>
          <a:r>
            <a:rPr lang="en-GB" b="0" i="0"/>
            <a:t>Juneja, P n.d., accessed 23 July 2022, </a:t>
          </a:r>
          <a:r>
            <a:rPr lang="en-GB" b="0" i="0">
              <a:hlinkClick xmlns:r="http://schemas.openxmlformats.org/officeDocument/2006/relationships" r:id="rId5"/>
            </a:rPr>
            <a:t>https://www.managementstudyguide.com/communication-models.htm</a:t>
          </a:r>
          <a:endParaRPr lang="en-US"/>
        </a:p>
      </dgm:t>
    </dgm:pt>
    <dgm:pt modelId="{4E620174-DDD2-4B93-A1F5-B7F9DE630957}" type="parTrans" cxnId="{F089DD74-A732-45A9-8B72-CFD485C31E47}">
      <dgm:prSet/>
      <dgm:spPr/>
      <dgm:t>
        <a:bodyPr/>
        <a:lstStyle/>
        <a:p>
          <a:endParaRPr lang="en-US"/>
        </a:p>
      </dgm:t>
    </dgm:pt>
    <dgm:pt modelId="{9F3F8CBD-9227-49B5-ABF9-35A225643CE3}" type="sibTrans" cxnId="{F089DD74-A732-45A9-8B72-CFD485C31E47}">
      <dgm:prSet/>
      <dgm:spPr/>
      <dgm:t>
        <a:bodyPr/>
        <a:lstStyle/>
        <a:p>
          <a:endParaRPr lang="en-US"/>
        </a:p>
      </dgm:t>
    </dgm:pt>
    <dgm:pt modelId="{062B16B9-11FB-4562-9CEF-9DB1D57213C7}">
      <dgm:prSet/>
      <dgm:spPr/>
      <dgm:t>
        <a:bodyPr/>
        <a:lstStyle/>
        <a:p>
          <a:r>
            <a:rPr lang="en-GB" b="0" i="0"/>
            <a:t>Effective Communication - Models 2022, accessed 23 July 2022, </a:t>
          </a:r>
          <a:r>
            <a:rPr lang="en-GB" b="0" i="0">
              <a:hlinkClick xmlns:r="http://schemas.openxmlformats.org/officeDocument/2006/relationships" r:id="rId6"/>
            </a:rPr>
            <a:t>https://www.tutorialspoint.com/effective_communication/effective_communication_models.htm</a:t>
          </a:r>
          <a:endParaRPr lang="en-US"/>
        </a:p>
      </dgm:t>
    </dgm:pt>
    <dgm:pt modelId="{83D697D1-C636-4E36-A93F-E84F2F2F9AA6}" type="parTrans" cxnId="{CD760BE5-982A-4E71-8472-805B693DD107}">
      <dgm:prSet/>
      <dgm:spPr/>
      <dgm:t>
        <a:bodyPr/>
        <a:lstStyle/>
        <a:p>
          <a:endParaRPr lang="en-US"/>
        </a:p>
      </dgm:t>
    </dgm:pt>
    <dgm:pt modelId="{4EF5140D-D05B-4EB8-9E45-E2CE60D17846}" type="sibTrans" cxnId="{CD760BE5-982A-4E71-8472-805B693DD107}">
      <dgm:prSet/>
      <dgm:spPr/>
      <dgm:t>
        <a:bodyPr/>
        <a:lstStyle/>
        <a:p>
          <a:endParaRPr lang="en-US"/>
        </a:p>
      </dgm:t>
    </dgm:pt>
    <dgm:pt modelId="{B2A5BC4A-C57A-4F99-98EF-1085A18DF626}" type="pres">
      <dgm:prSet presAssocID="{8AF64821-7048-4260-9AE3-DB133CC7327A}" presName="vert0" presStyleCnt="0">
        <dgm:presLayoutVars>
          <dgm:dir/>
          <dgm:animOne val="branch"/>
          <dgm:animLvl val="lvl"/>
        </dgm:presLayoutVars>
      </dgm:prSet>
      <dgm:spPr/>
    </dgm:pt>
    <dgm:pt modelId="{55B40379-EA3A-4BCF-88C4-62CB5BC9128D}" type="pres">
      <dgm:prSet presAssocID="{1D4D4301-0D0B-43DF-8201-71BD25DC5DD1}" presName="thickLine" presStyleLbl="alignNode1" presStyleIdx="0" presStyleCnt="8"/>
      <dgm:spPr/>
    </dgm:pt>
    <dgm:pt modelId="{AED375C7-09B4-420F-85A9-081885E5E1A9}" type="pres">
      <dgm:prSet presAssocID="{1D4D4301-0D0B-43DF-8201-71BD25DC5DD1}" presName="horz1" presStyleCnt="0"/>
      <dgm:spPr/>
    </dgm:pt>
    <dgm:pt modelId="{25479BA9-2D72-47A9-AB51-0C14797B3EDF}" type="pres">
      <dgm:prSet presAssocID="{1D4D4301-0D0B-43DF-8201-71BD25DC5DD1}" presName="tx1" presStyleLbl="revTx" presStyleIdx="0" presStyleCnt="8"/>
      <dgm:spPr/>
    </dgm:pt>
    <dgm:pt modelId="{D815BF52-3BF1-4543-8C4D-6393E1E3BB2D}" type="pres">
      <dgm:prSet presAssocID="{1D4D4301-0D0B-43DF-8201-71BD25DC5DD1}" presName="vert1" presStyleCnt="0"/>
      <dgm:spPr/>
    </dgm:pt>
    <dgm:pt modelId="{4EC62E60-3F71-42C3-8551-D35D6B0D34CC}" type="pres">
      <dgm:prSet presAssocID="{FCDBD3C2-99C6-4E05-8A3E-88147A31C20D}" presName="thickLine" presStyleLbl="alignNode1" presStyleIdx="1" presStyleCnt="8"/>
      <dgm:spPr/>
    </dgm:pt>
    <dgm:pt modelId="{3DFB5FD9-2D08-4E05-99BB-1D0FDE9C4823}" type="pres">
      <dgm:prSet presAssocID="{FCDBD3C2-99C6-4E05-8A3E-88147A31C20D}" presName="horz1" presStyleCnt="0"/>
      <dgm:spPr/>
    </dgm:pt>
    <dgm:pt modelId="{62E4F394-96C3-4BC7-8243-7952B6A6C8F7}" type="pres">
      <dgm:prSet presAssocID="{FCDBD3C2-99C6-4E05-8A3E-88147A31C20D}" presName="tx1" presStyleLbl="revTx" presStyleIdx="1" presStyleCnt="8"/>
      <dgm:spPr/>
    </dgm:pt>
    <dgm:pt modelId="{9004B363-568D-4314-AD39-BEAA77A47815}" type="pres">
      <dgm:prSet presAssocID="{FCDBD3C2-99C6-4E05-8A3E-88147A31C20D}" presName="vert1" presStyleCnt="0"/>
      <dgm:spPr/>
    </dgm:pt>
    <dgm:pt modelId="{5BF0CA5D-4A9C-4A16-B692-41DAD41A54F4}" type="pres">
      <dgm:prSet presAssocID="{81181495-3A46-45F0-AC22-36136FE39AFC}" presName="thickLine" presStyleLbl="alignNode1" presStyleIdx="2" presStyleCnt="8"/>
      <dgm:spPr/>
    </dgm:pt>
    <dgm:pt modelId="{7A83C8BC-C2E7-44FE-BEB7-CF1C2EEFF68A}" type="pres">
      <dgm:prSet presAssocID="{81181495-3A46-45F0-AC22-36136FE39AFC}" presName="horz1" presStyleCnt="0"/>
      <dgm:spPr/>
    </dgm:pt>
    <dgm:pt modelId="{7C8ED241-A670-48AE-920E-BCA1004EF16B}" type="pres">
      <dgm:prSet presAssocID="{81181495-3A46-45F0-AC22-36136FE39AFC}" presName="tx1" presStyleLbl="revTx" presStyleIdx="2" presStyleCnt="8"/>
      <dgm:spPr/>
    </dgm:pt>
    <dgm:pt modelId="{53A17693-9AD9-473E-A82C-A95B8F86C0CE}" type="pres">
      <dgm:prSet presAssocID="{81181495-3A46-45F0-AC22-36136FE39AFC}" presName="vert1" presStyleCnt="0"/>
      <dgm:spPr/>
    </dgm:pt>
    <dgm:pt modelId="{0BD1CF36-4390-4D66-A69A-1C282728014E}" type="pres">
      <dgm:prSet presAssocID="{B1F56462-369C-438D-B96D-1FA9ADCE8592}" presName="thickLine" presStyleLbl="alignNode1" presStyleIdx="3" presStyleCnt="8"/>
      <dgm:spPr/>
    </dgm:pt>
    <dgm:pt modelId="{E5288E56-BF37-4800-A138-3D39535ABE16}" type="pres">
      <dgm:prSet presAssocID="{B1F56462-369C-438D-B96D-1FA9ADCE8592}" presName="horz1" presStyleCnt="0"/>
      <dgm:spPr/>
    </dgm:pt>
    <dgm:pt modelId="{5119903E-8D61-465A-8B55-C5EB20721025}" type="pres">
      <dgm:prSet presAssocID="{B1F56462-369C-438D-B96D-1FA9ADCE8592}" presName="tx1" presStyleLbl="revTx" presStyleIdx="3" presStyleCnt="8"/>
      <dgm:spPr/>
    </dgm:pt>
    <dgm:pt modelId="{8EF40401-0123-4967-B453-763E11F3BF19}" type="pres">
      <dgm:prSet presAssocID="{B1F56462-369C-438D-B96D-1FA9ADCE8592}" presName="vert1" presStyleCnt="0"/>
      <dgm:spPr/>
    </dgm:pt>
    <dgm:pt modelId="{55E428B4-1E69-478D-930E-321D06EA3AA5}" type="pres">
      <dgm:prSet presAssocID="{1527979F-3B34-4E91-B3E6-BD2DA030C56D}" presName="thickLine" presStyleLbl="alignNode1" presStyleIdx="4" presStyleCnt="8"/>
      <dgm:spPr/>
    </dgm:pt>
    <dgm:pt modelId="{91CA46C5-C972-44E8-A449-2EA8893BD2B7}" type="pres">
      <dgm:prSet presAssocID="{1527979F-3B34-4E91-B3E6-BD2DA030C56D}" presName="horz1" presStyleCnt="0"/>
      <dgm:spPr/>
    </dgm:pt>
    <dgm:pt modelId="{3C75E311-1F1F-4C7F-8285-1AE421E2B813}" type="pres">
      <dgm:prSet presAssocID="{1527979F-3B34-4E91-B3E6-BD2DA030C56D}" presName="tx1" presStyleLbl="revTx" presStyleIdx="4" presStyleCnt="8"/>
      <dgm:spPr/>
    </dgm:pt>
    <dgm:pt modelId="{E8567506-10A4-4B73-9E1D-32CFFB9CE725}" type="pres">
      <dgm:prSet presAssocID="{1527979F-3B34-4E91-B3E6-BD2DA030C56D}" presName="vert1" presStyleCnt="0"/>
      <dgm:spPr/>
    </dgm:pt>
    <dgm:pt modelId="{05F27EAF-D7C9-4DD9-9E2E-311D1061B8A0}" type="pres">
      <dgm:prSet presAssocID="{B71E17E8-AA82-46B1-966E-28482B1593EA}" presName="thickLine" presStyleLbl="alignNode1" presStyleIdx="5" presStyleCnt="8"/>
      <dgm:spPr/>
    </dgm:pt>
    <dgm:pt modelId="{8FE5E981-B1EF-4748-AB39-F0A81619D2CB}" type="pres">
      <dgm:prSet presAssocID="{B71E17E8-AA82-46B1-966E-28482B1593EA}" presName="horz1" presStyleCnt="0"/>
      <dgm:spPr/>
    </dgm:pt>
    <dgm:pt modelId="{CFDAEBC5-A47E-4397-B4FA-1782B6FBEFDD}" type="pres">
      <dgm:prSet presAssocID="{B71E17E8-AA82-46B1-966E-28482B1593EA}" presName="tx1" presStyleLbl="revTx" presStyleIdx="5" presStyleCnt="8"/>
      <dgm:spPr/>
    </dgm:pt>
    <dgm:pt modelId="{CC0DD449-9082-4E24-8FCE-F6461E304D1C}" type="pres">
      <dgm:prSet presAssocID="{B71E17E8-AA82-46B1-966E-28482B1593EA}" presName="vert1" presStyleCnt="0"/>
      <dgm:spPr/>
    </dgm:pt>
    <dgm:pt modelId="{D1A688AB-C295-43B6-8A4A-3C32F07285FA}" type="pres">
      <dgm:prSet presAssocID="{884DE0A0-174A-46AB-B6BD-A53C5452D213}" presName="thickLine" presStyleLbl="alignNode1" presStyleIdx="6" presStyleCnt="8"/>
      <dgm:spPr/>
    </dgm:pt>
    <dgm:pt modelId="{94A20F36-743D-4753-809B-32D97A1A3885}" type="pres">
      <dgm:prSet presAssocID="{884DE0A0-174A-46AB-B6BD-A53C5452D213}" presName="horz1" presStyleCnt="0"/>
      <dgm:spPr/>
    </dgm:pt>
    <dgm:pt modelId="{25E14D5F-35DC-4565-A088-94FB2C205F72}" type="pres">
      <dgm:prSet presAssocID="{884DE0A0-174A-46AB-B6BD-A53C5452D213}" presName="tx1" presStyleLbl="revTx" presStyleIdx="6" presStyleCnt="8"/>
      <dgm:spPr/>
    </dgm:pt>
    <dgm:pt modelId="{8B5177BB-5323-4C77-A72E-9A5DC33F92D1}" type="pres">
      <dgm:prSet presAssocID="{884DE0A0-174A-46AB-B6BD-A53C5452D213}" presName="vert1" presStyleCnt="0"/>
      <dgm:spPr/>
    </dgm:pt>
    <dgm:pt modelId="{00E8DA01-84CA-4476-A2ED-5FB1C875EC00}" type="pres">
      <dgm:prSet presAssocID="{062B16B9-11FB-4562-9CEF-9DB1D57213C7}" presName="thickLine" presStyleLbl="alignNode1" presStyleIdx="7" presStyleCnt="8"/>
      <dgm:spPr/>
    </dgm:pt>
    <dgm:pt modelId="{11AE738E-F8A7-4328-91CC-55454B33621A}" type="pres">
      <dgm:prSet presAssocID="{062B16B9-11FB-4562-9CEF-9DB1D57213C7}" presName="horz1" presStyleCnt="0"/>
      <dgm:spPr/>
    </dgm:pt>
    <dgm:pt modelId="{A01F0645-232E-4400-BD1D-C9BDFFA5FAD8}" type="pres">
      <dgm:prSet presAssocID="{062B16B9-11FB-4562-9CEF-9DB1D57213C7}" presName="tx1" presStyleLbl="revTx" presStyleIdx="7" presStyleCnt="8"/>
      <dgm:spPr/>
    </dgm:pt>
    <dgm:pt modelId="{470BCA7F-2F7C-4DB9-BC9E-DE8F8BEBD5AE}" type="pres">
      <dgm:prSet presAssocID="{062B16B9-11FB-4562-9CEF-9DB1D57213C7}" presName="vert1" presStyleCnt="0"/>
      <dgm:spPr/>
    </dgm:pt>
  </dgm:ptLst>
  <dgm:cxnLst>
    <dgm:cxn modelId="{D62ADB0D-E044-47FD-B445-899930B667F7}" type="presOf" srcId="{81181495-3A46-45F0-AC22-36136FE39AFC}" destId="{7C8ED241-A670-48AE-920E-BCA1004EF16B}" srcOrd="0" destOrd="0" presId="urn:microsoft.com/office/officeart/2008/layout/LinedList"/>
    <dgm:cxn modelId="{373F8019-F092-4F61-8B9E-849252566B02}" type="presOf" srcId="{1D4D4301-0D0B-43DF-8201-71BD25DC5DD1}" destId="{25479BA9-2D72-47A9-AB51-0C14797B3EDF}" srcOrd="0" destOrd="0" presId="urn:microsoft.com/office/officeart/2008/layout/LinedList"/>
    <dgm:cxn modelId="{4EE7331C-2901-4708-8AFD-FB5698C3702E}" srcId="{8AF64821-7048-4260-9AE3-DB133CC7327A}" destId="{B1F56462-369C-438D-B96D-1FA9ADCE8592}" srcOrd="3" destOrd="0" parTransId="{B38B1997-4B29-4A7B-9882-C8AF8CCA6BE9}" sibTransId="{CEA3CCBD-5F32-43E7-A476-1F1B25E2C70B}"/>
    <dgm:cxn modelId="{44AAF626-28B8-4AE5-9914-16A6A36D985F}" srcId="{8AF64821-7048-4260-9AE3-DB133CC7327A}" destId="{FCDBD3C2-99C6-4E05-8A3E-88147A31C20D}" srcOrd="1" destOrd="0" parTransId="{A89D4059-90A5-4ADE-9DC7-FF1EC4FDFD8D}" sibTransId="{4934F72C-7C3B-49C1-9D5C-85F715C9FC86}"/>
    <dgm:cxn modelId="{3E849137-270B-4911-8867-12E522F11D59}" type="presOf" srcId="{FCDBD3C2-99C6-4E05-8A3E-88147A31C20D}" destId="{62E4F394-96C3-4BC7-8243-7952B6A6C8F7}" srcOrd="0" destOrd="0" presId="urn:microsoft.com/office/officeart/2008/layout/LinedList"/>
    <dgm:cxn modelId="{EA97D66F-8616-43A4-A2B4-8799AD098BA7}" type="presOf" srcId="{1527979F-3B34-4E91-B3E6-BD2DA030C56D}" destId="{3C75E311-1F1F-4C7F-8285-1AE421E2B813}" srcOrd="0" destOrd="0" presId="urn:microsoft.com/office/officeart/2008/layout/LinedList"/>
    <dgm:cxn modelId="{F089DD74-A732-45A9-8B72-CFD485C31E47}" srcId="{8AF64821-7048-4260-9AE3-DB133CC7327A}" destId="{884DE0A0-174A-46AB-B6BD-A53C5452D213}" srcOrd="6" destOrd="0" parTransId="{4E620174-DDD2-4B93-A1F5-B7F9DE630957}" sibTransId="{9F3F8CBD-9227-49B5-ABF9-35A225643CE3}"/>
    <dgm:cxn modelId="{454D5C59-7F01-4A9E-9E3A-6B250FE9F952}" srcId="{8AF64821-7048-4260-9AE3-DB133CC7327A}" destId="{81181495-3A46-45F0-AC22-36136FE39AFC}" srcOrd="2" destOrd="0" parTransId="{E50D6071-D568-408A-8104-F636F8458CD1}" sibTransId="{C1FC941E-E65D-45F0-8AD6-F026A2E0293E}"/>
    <dgm:cxn modelId="{54877DAB-F452-46FF-9DDE-482090118EBE}" type="presOf" srcId="{B1F56462-369C-438D-B96D-1FA9ADCE8592}" destId="{5119903E-8D61-465A-8B55-C5EB20721025}" srcOrd="0" destOrd="0" presId="urn:microsoft.com/office/officeart/2008/layout/LinedList"/>
    <dgm:cxn modelId="{9559A8AB-382A-45E1-B3EF-155798C7972D}" type="presOf" srcId="{062B16B9-11FB-4562-9CEF-9DB1D57213C7}" destId="{A01F0645-232E-4400-BD1D-C9BDFFA5FAD8}" srcOrd="0" destOrd="0" presId="urn:microsoft.com/office/officeart/2008/layout/LinedList"/>
    <dgm:cxn modelId="{83BCBEB6-895E-4EF9-836D-5C68FFEF1904}" type="presOf" srcId="{8AF64821-7048-4260-9AE3-DB133CC7327A}" destId="{B2A5BC4A-C57A-4F99-98EF-1085A18DF626}" srcOrd="0" destOrd="0" presId="urn:microsoft.com/office/officeart/2008/layout/LinedList"/>
    <dgm:cxn modelId="{B964B9B8-6006-4981-A8BF-944C844A9F11}" type="presOf" srcId="{B71E17E8-AA82-46B1-966E-28482B1593EA}" destId="{CFDAEBC5-A47E-4397-B4FA-1782B6FBEFDD}" srcOrd="0" destOrd="0" presId="urn:microsoft.com/office/officeart/2008/layout/LinedList"/>
    <dgm:cxn modelId="{11BD9CD3-867F-4995-B0CE-0CA09834A3CA}" type="presOf" srcId="{884DE0A0-174A-46AB-B6BD-A53C5452D213}" destId="{25E14D5F-35DC-4565-A088-94FB2C205F72}" srcOrd="0" destOrd="0" presId="urn:microsoft.com/office/officeart/2008/layout/LinedList"/>
    <dgm:cxn modelId="{CBBC9ED7-AC9E-431E-9E3D-ADACC505EBBD}" srcId="{8AF64821-7048-4260-9AE3-DB133CC7327A}" destId="{1527979F-3B34-4E91-B3E6-BD2DA030C56D}" srcOrd="4" destOrd="0" parTransId="{476ECA5B-36AA-4459-B9A7-0209D70EC5BD}" sibTransId="{994D7B54-81B3-48DE-A2FE-A5B62651E37E}"/>
    <dgm:cxn modelId="{47FBCBD9-D098-4B92-A4F8-CBD6603BA81C}" srcId="{8AF64821-7048-4260-9AE3-DB133CC7327A}" destId="{1D4D4301-0D0B-43DF-8201-71BD25DC5DD1}" srcOrd="0" destOrd="0" parTransId="{C706B820-3623-4D79-AE7E-C8E4760030BC}" sibTransId="{D7C2CAD2-B187-4D37-9E6F-5B557B938291}"/>
    <dgm:cxn modelId="{A2648EE2-5B9F-4FA4-945C-20C21E961B17}" srcId="{8AF64821-7048-4260-9AE3-DB133CC7327A}" destId="{B71E17E8-AA82-46B1-966E-28482B1593EA}" srcOrd="5" destOrd="0" parTransId="{B4B8D0A4-5CD2-4C81-B4E2-BBF58DCD0A02}" sibTransId="{26530A3D-2BAB-43C4-A575-F7B078C84086}"/>
    <dgm:cxn modelId="{CD760BE5-982A-4E71-8472-805B693DD107}" srcId="{8AF64821-7048-4260-9AE3-DB133CC7327A}" destId="{062B16B9-11FB-4562-9CEF-9DB1D57213C7}" srcOrd="7" destOrd="0" parTransId="{83D697D1-C636-4E36-A93F-E84F2F2F9AA6}" sibTransId="{4EF5140D-D05B-4EB8-9E45-E2CE60D17846}"/>
    <dgm:cxn modelId="{0E7222B5-15CA-44A2-8803-3DE95AD97BA1}" type="presParOf" srcId="{B2A5BC4A-C57A-4F99-98EF-1085A18DF626}" destId="{55B40379-EA3A-4BCF-88C4-62CB5BC9128D}" srcOrd="0" destOrd="0" presId="urn:microsoft.com/office/officeart/2008/layout/LinedList"/>
    <dgm:cxn modelId="{0402DF66-DC93-486D-90F7-023DD8C62385}" type="presParOf" srcId="{B2A5BC4A-C57A-4F99-98EF-1085A18DF626}" destId="{AED375C7-09B4-420F-85A9-081885E5E1A9}" srcOrd="1" destOrd="0" presId="urn:microsoft.com/office/officeart/2008/layout/LinedList"/>
    <dgm:cxn modelId="{6AC0DEE0-32A9-4044-AC0B-6162A5AA0347}" type="presParOf" srcId="{AED375C7-09B4-420F-85A9-081885E5E1A9}" destId="{25479BA9-2D72-47A9-AB51-0C14797B3EDF}" srcOrd="0" destOrd="0" presId="urn:microsoft.com/office/officeart/2008/layout/LinedList"/>
    <dgm:cxn modelId="{2B36B0EB-072A-4992-99C3-3B4741A4CAD0}" type="presParOf" srcId="{AED375C7-09B4-420F-85A9-081885E5E1A9}" destId="{D815BF52-3BF1-4543-8C4D-6393E1E3BB2D}" srcOrd="1" destOrd="0" presId="urn:microsoft.com/office/officeart/2008/layout/LinedList"/>
    <dgm:cxn modelId="{E574B424-8ACE-410D-988A-87F449359F55}" type="presParOf" srcId="{B2A5BC4A-C57A-4F99-98EF-1085A18DF626}" destId="{4EC62E60-3F71-42C3-8551-D35D6B0D34CC}" srcOrd="2" destOrd="0" presId="urn:microsoft.com/office/officeart/2008/layout/LinedList"/>
    <dgm:cxn modelId="{85751235-1BAE-49D8-B2ED-16D8DCFC3FC0}" type="presParOf" srcId="{B2A5BC4A-C57A-4F99-98EF-1085A18DF626}" destId="{3DFB5FD9-2D08-4E05-99BB-1D0FDE9C4823}" srcOrd="3" destOrd="0" presId="urn:microsoft.com/office/officeart/2008/layout/LinedList"/>
    <dgm:cxn modelId="{1C5CE932-D3CC-43C6-822C-11989395CDBF}" type="presParOf" srcId="{3DFB5FD9-2D08-4E05-99BB-1D0FDE9C4823}" destId="{62E4F394-96C3-4BC7-8243-7952B6A6C8F7}" srcOrd="0" destOrd="0" presId="urn:microsoft.com/office/officeart/2008/layout/LinedList"/>
    <dgm:cxn modelId="{925FBB74-8193-4FC8-99B2-019B90330729}" type="presParOf" srcId="{3DFB5FD9-2D08-4E05-99BB-1D0FDE9C4823}" destId="{9004B363-568D-4314-AD39-BEAA77A47815}" srcOrd="1" destOrd="0" presId="urn:microsoft.com/office/officeart/2008/layout/LinedList"/>
    <dgm:cxn modelId="{1ACF81E2-9F77-4551-8B17-5B526F6291E9}" type="presParOf" srcId="{B2A5BC4A-C57A-4F99-98EF-1085A18DF626}" destId="{5BF0CA5D-4A9C-4A16-B692-41DAD41A54F4}" srcOrd="4" destOrd="0" presId="urn:microsoft.com/office/officeart/2008/layout/LinedList"/>
    <dgm:cxn modelId="{3526F418-89F8-4C37-9D3D-753C5E316517}" type="presParOf" srcId="{B2A5BC4A-C57A-4F99-98EF-1085A18DF626}" destId="{7A83C8BC-C2E7-44FE-BEB7-CF1C2EEFF68A}" srcOrd="5" destOrd="0" presId="urn:microsoft.com/office/officeart/2008/layout/LinedList"/>
    <dgm:cxn modelId="{B8C2E3E2-47F8-4002-9B8C-41CBB455CCBA}" type="presParOf" srcId="{7A83C8BC-C2E7-44FE-BEB7-CF1C2EEFF68A}" destId="{7C8ED241-A670-48AE-920E-BCA1004EF16B}" srcOrd="0" destOrd="0" presId="urn:microsoft.com/office/officeart/2008/layout/LinedList"/>
    <dgm:cxn modelId="{5CA19919-B629-47D6-897D-8E26452ACE67}" type="presParOf" srcId="{7A83C8BC-C2E7-44FE-BEB7-CF1C2EEFF68A}" destId="{53A17693-9AD9-473E-A82C-A95B8F86C0CE}" srcOrd="1" destOrd="0" presId="urn:microsoft.com/office/officeart/2008/layout/LinedList"/>
    <dgm:cxn modelId="{EE53EADE-B2C3-4B11-83CB-A2605B5D0776}" type="presParOf" srcId="{B2A5BC4A-C57A-4F99-98EF-1085A18DF626}" destId="{0BD1CF36-4390-4D66-A69A-1C282728014E}" srcOrd="6" destOrd="0" presId="urn:microsoft.com/office/officeart/2008/layout/LinedList"/>
    <dgm:cxn modelId="{32B97AE9-482D-4B35-9C0B-1DCB22DBCF0D}" type="presParOf" srcId="{B2A5BC4A-C57A-4F99-98EF-1085A18DF626}" destId="{E5288E56-BF37-4800-A138-3D39535ABE16}" srcOrd="7" destOrd="0" presId="urn:microsoft.com/office/officeart/2008/layout/LinedList"/>
    <dgm:cxn modelId="{6AC0069E-65DC-4C4D-AE83-E97381378438}" type="presParOf" srcId="{E5288E56-BF37-4800-A138-3D39535ABE16}" destId="{5119903E-8D61-465A-8B55-C5EB20721025}" srcOrd="0" destOrd="0" presId="urn:microsoft.com/office/officeart/2008/layout/LinedList"/>
    <dgm:cxn modelId="{79B98116-3082-4490-9421-D9DC145AE57A}" type="presParOf" srcId="{E5288E56-BF37-4800-A138-3D39535ABE16}" destId="{8EF40401-0123-4967-B453-763E11F3BF19}" srcOrd="1" destOrd="0" presId="urn:microsoft.com/office/officeart/2008/layout/LinedList"/>
    <dgm:cxn modelId="{E0A2F0D6-7EAD-4A29-A04E-30F82E289C60}" type="presParOf" srcId="{B2A5BC4A-C57A-4F99-98EF-1085A18DF626}" destId="{55E428B4-1E69-478D-930E-321D06EA3AA5}" srcOrd="8" destOrd="0" presId="urn:microsoft.com/office/officeart/2008/layout/LinedList"/>
    <dgm:cxn modelId="{74B7A602-3ABC-4EE2-817A-6866A3CD5AB5}" type="presParOf" srcId="{B2A5BC4A-C57A-4F99-98EF-1085A18DF626}" destId="{91CA46C5-C972-44E8-A449-2EA8893BD2B7}" srcOrd="9" destOrd="0" presId="urn:microsoft.com/office/officeart/2008/layout/LinedList"/>
    <dgm:cxn modelId="{52DFD817-0A58-453E-90EE-8435DDAAE434}" type="presParOf" srcId="{91CA46C5-C972-44E8-A449-2EA8893BD2B7}" destId="{3C75E311-1F1F-4C7F-8285-1AE421E2B813}" srcOrd="0" destOrd="0" presId="urn:microsoft.com/office/officeart/2008/layout/LinedList"/>
    <dgm:cxn modelId="{5E6421A7-C089-4D04-9570-0229FB8B1C17}" type="presParOf" srcId="{91CA46C5-C972-44E8-A449-2EA8893BD2B7}" destId="{E8567506-10A4-4B73-9E1D-32CFFB9CE725}" srcOrd="1" destOrd="0" presId="urn:microsoft.com/office/officeart/2008/layout/LinedList"/>
    <dgm:cxn modelId="{BD255925-AB76-4881-BB89-CAB4864F78FC}" type="presParOf" srcId="{B2A5BC4A-C57A-4F99-98EF-1085A18DF626}" destId="{05F27EAF-D7C9-4DD9-9E2E-311D1061B8A0}" srcOrd="10" destOrd="0" presId="urn:microsoft.com/office/officeart/2008/layout/LinedList"/>
    <dgm:cxn modelId="{99B88E63-5EC0-4935-A0F3-D6DF839BF6C7}" type="presParOf" srcId="{B2A5BC4A-C57A-4F99-98EF-1085A18DF626}" destId="{8FE5E981-B1EF-4748-AB39-F0A81619D2CB}" srcOrd="11" destOrd="0" presId="urn:microsoft.com/office/officeart/2008/layout/LinedList"/>
    <dgm:cxn modelId="{4870B401-7F0F-4C5E-81C5-2B6F0CA3579A}" type="presParOf" srcId="{8FE5E981-B1EF-4748-AB39-F0A81619D2CB}" destId="{CFDAEBC5-A47E-4397-B4FA-1782B6FBEFDD}" srcOrd="0" destOrd="0" presId="urn:microsoft.com/office/officeart/2008/layout/LinedList"/>
    <dgm:cxn modelId="{8E1C4FCD-3D31-455F-A5A4-9A85818D269E}" type="presParOf" srcId="{8FE5E981-B1EF-4748-AB39-F0A81619D2CB}" destId="{CC0DD449-9082-4E24-8FCE-F6461E304D1C}" srcOrd="1" destOrd="0" presId="urn:microsoft.com/office/officeart/2008/layout/LinedList"/>
    <dgm:cxn modelId="{D84E091E-3C18-433C-BFFE-36A6B9386902}" type="presParOf" srcId="{B2A5BC4A-C57A-4F99-98EF-1085A18DF626}" destId="{D1A688AB-C295-43B6-8A4A-3C32F07285FA}" srcOrd="12" destOrd="0" presId="urn:microsoft.com/office/officeart/2008/layout/LinedList"/>
    <dgm:cxn modelId="{7FA71880-573D-4B8A-A11D-6B862867A193}" type="presParOf" srcId="{B2A5BC4A-C57A-4F99-98EF-1085A18DF626}" destId="{94A20F36-743D-4753-809B-32D97A1A3885}" srcOrd="13" destOrd="0" presId="urn:microsoft.com/office/officeart/2008/layout/LinedList"/>
    <dgm:cxn modelId="{E5CE9879-3B63-4BB4-8E89-9A8C7758412E}" type="presParOf" srcId="{94A20F36-743D-4753-809B-32D97A1A3885}" destId="{25E14D5F-35DC-4565-A088-94FB2C205F72}" srcOrd="0" destOrd="0" presId="urn:microsoft.com/office/officeart/2008/layout/LinedList"/>
    <dgm:cxn modelId="{37962D6A-516D-4EBB-ADD6-365FC95ACA01}" type="presParOf" srcId="{94A20F36-743D-4753-809B-32D97A1A3885}" destId="{8B5177BB-5323-4C77-A72E-9A5DC33F92D1}" srcOrd="1" destOrd="0" presId="urn:microsoft.com/office/officeart/2008/layout/LinedList"/>
    <dgm:cxn modelId="{241F017D-7D79-426A-BEEC-EFF1CBAA66C6}" type="presParOf" srcId="{B2A5BC4A-C57A-4F99-98EF-1085A18DF626}" destId="{00E8DA01-84CA-4476-A2ED-5FB1C875EC00}" srcOrd="14" destOrd="0" presId="urn:microsoft.com/office/officeart/2008/layout/LinedList"/>
    <dgm:cxn modelId="{9593D8A9-F161-4018-AA1C-EEE362BBA461}" type="presParOf" srcId="{B2A5BC4A-C57A-4F99-98EF-1085A18DF626}" destId="{11AE738E-F8A7-4328-91CC-55454B33621A}" srcOrd="15" destOrd="0" presId="urn:microsoft.com/office/officeart/2008/layout/LinedList"/>
    <dgm:cxn modelId="{6E859EDF-6C5C-4D23-91A2-D63DF26C852A}" type="presParOf" srcId="{11AE738E-F8A7-4328-91CC-55454B33621A}" destId="{A01F0645-232E-4400-BD1D-C9BDFFA5FAD8}" srcOrd="0" destOrd="0" presId="urn:microsoft.com/office/officeart/2008/layout/LinedList"/>
    <dgm:cxn modelId="{6D08186B-2700-432A-B337-F711DF9BFA84}" type="presParOf" srcId="{11AE738E-F8A7-4328-91CC-55454B33621A}" destId="{470BCA7F-2F7C-4DB9-BC9E-DE8F8BEBD5A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8173CB-EDF6-4354-9DD1-161D41E2E99A}">
      <dsp:nvSpPr>
        <dsp:cNvPr id="0" name=""/>
        <dsp:cNvSpPr/>
      </dsp:nvSpPr>
      <dsp:spPr>
        <a:xfrm>
          <a:off x="0" y="69061"/>
          <a:ext cx="5016860" cy="848213"/>
        </a:xfrm>
        <a:prstGeom prst="roundRect">
          <a:avLst/>
        </a:prstGeom>
        <a:gradFill rotWithShape="0">
          <a:gsLst>
            <a:gs pos="0">
              <a:schemeClr val="dk2">
                <a:hueOff val="0"/>
                <a:satOff val="0"/>
                <a:lumOff val="0"/>
                <a:alphaOff val="0"/>
                <a:tint val="94000"/>
                <a:satMod val="100000"/>
                <a:lumMod val="104000"/>
              </a:schemeClr>
            </a:gs>
            <a:gs pos="69000">
              <a:schemeClr val="dk2">
                <a:hueOff val="0"/>
                <a:satOff val="0"/>
                <a:lumOff val="0"/>
                <a:alphaOff val="0"/>
                <a:shade val="86000"/>
                <a:satMod val="130000"/>
                <a:lumMod val="102000"/>
              </a:schemeClr>
            </a:gs>
            <a:gs pos="100000">
              <a:schemeClr val="dk2">
                <a:hueOff val="0"/>
                <a:satOff val="0"/>
                <a:lumOff val="0"/>
                <a:alphaOff val="0"/>
                <a:shade val="72000"/>
                <a:satMod val="130000"/>
                <a:lumMod val="100000"/>
              </a:schemeClr>
            </a:gs>
          </a:gsLst>
          <a:lin ang="5400000" scaled="0"/>
        </a:gradFill>
        <a:ln>
          <a:noFill/>
        </a:ln>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An Overview of the organisation: their business model and clients</a:t>
          </a:r>
          <a:endParaRPr lang="en-US" sz="1900" kern="1200"/>
        </a:p>
      </dsp:txBody>
      <dsp:txXfrm>
        <a:off x="41406" y="110467"/>
        <a:ext cx="4934048" cy="765401"/>
      </dsp:txXfrm>
    </dsp:sp>
    <dsp:sp modelId="{1F05E5DC-C5B2-4424-805D-D4945145B172}">
      <dsp:nvSpPr>
        <dsp:cNvPr id="0" name=""/>
        <dsp:cNvSpPr/>
      </dsp:nvSpPr>
      <dsp:spPr>
        <a:xfrm>
          <a:off x="0" y="971994"/>
          <a:ext cx="5016860" cy="848213"/>
        </a:xfrm>
        <a:prstGeom prst="roundRect">
          <a:avLst/>
        </a:prstGeom>
        <a:gradFill rotWithShape="0">
          <a:gsLst>
            <a:gs pos="0">
              <a:schemeClr val="dk2">
                <a:hueOff val="0"/>
                <a:satOff val="0"/>
                <a:lumOff val="0"/>
                <a:alphaOff val="0"/>
                <a:tint val="94000"/>
                <a:satMod val="100000"/>
                <a:lumMod val="104000"/>
              </a:schemeClr>
            </a:gs>
            <a:gs pos="69000">
              <a:schemeClr val="dk2">
                <a:hueOff val="0"/>
                <a:satOff val="0"/>
                <a:lumOff val="0"/>
                <a:alphaOff val="0"/>
                <a:shade val="86000"/>
                <a:satMod val="130000"/>
                <a:lumMod val="102000"/>
              </a:schemeClr>
            </a:gs>
            <a:gs pos="100000">
              <a:schemeClr val="dk2">
                <a:hueOff val="0"/>
                <a:satOff val="0"/>
                <a:lumOff val="0"/>
                <a:alphaOff val="0"/>
                <a:shade val="72000"/>
                <a:satMod val="130000"/>
                <a:lumMod val="100000"/>
              </a:schemeClr>
            </a:gs>
          </a:gsLst>
          <a:lin ang="5400000" scaled="0"/>
        </a:gradFill>
        <a:ln>
          <a:noFill/>
        </a:ln>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The communication methods,</a:t>
          </a:r>
        </a:p>
        <a:p>
          <a:pPr marL="0" lvl="0" indent="0" algn="l" defTabSz="844550">
            <a:lnSpc>
              <a:spcPct val="90000"/>
            </a:lnSpc>
            <a:spcBef>
              <a:spcPct val="0"/>
            </a:spcBef>
            <a:spcAft>
              <a:spcPct val="35000"/>
            </a:spcAft>
            <a:buNone/>
          </a:pPr>
          <a:r>
            <a:rPr lang="en-GB" sz="1900" kern="1200" dirty="0"/>
            <a:t>strategies</a:t>
          </a:r>
          <a:endParaRPr lang="en-US" sz="1900" kern="1200" dirty="0"/>
        </a:p>
      </dsp:txBody>
      <dsp:txXfrm>
        <a:off x="41406" y="1013400"/>
        <a:ext cx="4934048" cy="765401"/>
      </dsp:txXfrm>
    </dsp:sp>
    <dsp:sp modelId="{1E4B3BA1-3039-41B7-BAB0-8B3B221C0290}">
      <dsp:nvSpPr>
        <dsp:cNvPr id="0" name=""/>
        <dsp:cNvSpPr/>
      </dsp:nvSpPr>
      <dsp:spPr>
        <a:xfrm>
          <a:off x="0" y="1874928"/>
          <a:ext cx="5016860" cy="848213"/>
        </a:xfrm>
        <a:prstGeom prst="roundRect">
          <a:avLst/>
        </a:prstGeom>
        <a:gradFill rotWithShape="0">
          <a:gsLst>
            <a:gs pos="0">
              <a:schemeClr val="dk2">
                <a:hueOff val="0"/>
                <a:satOff val="0"/>
                <a:lumOff val="0"/>
                <a:alphaOff val="0"/>
                <a:tint val="94000"/>
                <a:satMod val="100000"/>
                <a:lumMod val="104000"/>
              </a:schemeClr>
            </a:gs>
            <a:gs pos="69000">
              <a:schemeClr val="dk2">
                <a:hueOff val="0"/>
                <a:satOff val="0"/>
                <a:lumOff val="0"/>
                <a:alphaOff val="0"/>
                <a:shade val="86000"/>
                <a:satMod val="130000"/>
                <a:lumMod val="102000"/>
              </a:schemeClr>
            </a:gs>
            <a:gs pos="100000">
              <a:schemeClr val="dk2">
                <a:hueOff val="0"/>
                <a:satOff val="0"/>
                <a:lumOff val="0"/>
                <a:alphaOff val="0"/>
                <a:shade val="72000"/>
                <a:satMod val="130000"/>
                <a:lumMod val="100000"/>
              </a:schemeClr>
            </a:gs>
          </a:gsLst>
          <a:lin ang="5400000" scaled="0"/>
        </a:gradFill>
        <a:ln>
          <a:noFill/>
        </a:ln>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The communication barriers between NHS and their residents</a:t>
          </a:r>
          <a:endParaRPr lang="en-US" sz="1900" kern="1200" dirty="0"/>
        </a:p>
      </dsp:txBody>
      <dsp:txXfrm>
        <a:off x="41406" y="1916334"/>
        <a:ext cx="4934048" cy="765401"/>
      </dsp:txXfrm>
    </dsp:sp>
    <dsp:sp modelId="{D2FCD28C-34D7-46D0-985B-41D56DF1217F}">
      <dsp:nvSpPr>
        <dsp:cNvPr id="0" name=""/>
        <dsp:cNvSpPr/>
      </dsp:nvSpPr>
      <dsp:spPr>
        <a:xfrm>
          <a:off x="0" y="2777861"/>
          <a:ext cx="5016860" cy="848213"/>
        </a:xfrm>
        <a:prstGeom prst="roundRect">
          <a:avLst/>
        </a:prstGeom>
        <a:gradFill rotWithShape="0">
          <a:gsLst>
            <a:gs pos="0">
              <a:schemeClr val="dk2">
                <a:hueOff val="0"/>
                <a:satOff val="0"/>
                <a:lumOff val="0"/>
                <a:alphaOff val="0"/>
                <a:tint val="94000"/>
                <a:satMod val="100000"/>
                <a:lumMod val="104000"/>
              </a:schemeClr>
            </a:gs>
            <a:gs pos="69000">
              <a:schemeClr val="dk2">
                <a:hueOff val="0"/>
                <a:satOff val="0"/>
                <a:lumOff val="0"/>
                <a:alphaOff val="0"/>
                <a:shade val="86000"/>
                <a:satMod val="130000"/>
                <a:lumMod val="102000"/>
              </a:schemeClr>
            </a:gs>
            <a:gs pos="100000">
              <a:schemeClr val="dk2">
                <a:hueOff val="0"/>
                <a:satOff val="0"/>
                <a:lumOff val="0"/>
                <a:alphaOff val="0"/>
                <a:shade val="72000"/>
                <a:satMod val="130000"/>
                <a:lumMod val="100000"/>
              </a:schemeClr>
            </a:gs>
          </a:gsLst>
          <a:lin ang="5400000" scaled="0"/>
        </a:gradFill>
        <a:ln>
          <a:noFill/>
        </a:ln>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Models that could help improve communication</a:t>
          </a:r>
          <a:endParaRPr lang="en-US" sz="1900" kern="1200" dirty="0"/>
        </a:p>
      </dsp:txBody>
      <dsp:txXfrm>
        <a:off x="41406" y="2819267"/>
        <a:ext cx="4934048" cy="7654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B40379-EA3A-4BCF-88C4-62CB5BC9128D}">
      <dsp:nvSpPr>
        <dsp:cNvPr id="0" name=""/>
        <dsp:cNvSpPr/>
      </dsp:nvSpPr>
      <dsp:spPr>
        <a:xfrm>
          <a:off x="0" y="0"/>
          <a:ext cx="10353761"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5479BA9-2D72-47A9-AB51-0C14797B3EDF}">
      <dsp:nvSpPr>
        <dsp:cNvPr id="0" name=""/>
        <dsp:cNvSpPr/>
      </dsp:nvSpPr>
      <dsp:spPr>
        <a:xfrm>
          <a:off x="0" y="0"/>
          <a:ext cx="10353761" cy="665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0" i="0" kern="1200"/>
            <a:t>Squires M. (2014). Is the NHS a business?. </a:t>
          </a:r>
          <a:r>
            <a:rPr lang="en-GB" sz="1400" b="0" i="1" kern="1200"/>
            <a:t>The British journal of general practice : the journal of the Royal College of General Practitioners</a:t>
          </a:r>
          <a:r>
            <a:rPr lang="en-GB" sz="1400" b="0" i="0" kern="1200"/>
            <a:t>, </a:t>
          </a:r>
          <a:r>
            <a:rPr lang="en-GB" sz="1400" b="0" i="1" kern="1200"/>
            <a:t>64</a:t>
          </a:r>
          <a:r>
            <a:rPr lang="en-GB" sz="1400" b="0" i="0" kern="1200"/>
            <a:t>(622), 257–258.</a:t>
          </a:r>
          <a:endParaRPr lang="en-US" sz="1400" kern="1200"/>
        </a:p>
      </dsp:txBody>
      <dsp:txXfrm>
        <a:off x="0" y="0"/>
        <a:ext cx="10353761" cy="665992"/>
      </dsp:txXfrm>
    </dsp:sp>
    <dsp:sp modelId="{4EC62E60-3F71-42C3-8551-D35D6B0D34CC}">
      <dsp:nvSpPr>
        <dsp:cNvPr id="0" name=""/>
        <dsp:cNvSpPr/>
      </dsp:nvSpPr>
      <dsp:spPr>
        <a:xfrm>
          <a:off x="0" y="665992"/>
          <a:ext cx="10353761"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2E4F394-96C3-4BC7-8243-7952B6A6C8F7}">
      <dsp:nvSpPr>
        <dsp:cNvPr id="0" name=""/>
        <dsp:cNvSpPr/>
      </dsp:nvSpPr>
      <dsp:spPr>
        <a:xfrm>
          <a:off x="0" y="665992"/>
          <a:ext cx="10353761" cy="665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0" i="0" kern="1200"/>
            <a:t>"NHSBSA Business Strategy 2018-21" 2018, , vol. 2, accessed 23 July 2022, </a:t>
          </a:r>
          <a:r>
            <a:rPr lang="en-GB" sz="1400" b="0" i="0" kern="1200">
              <a:hlinkClick xmlns:r="http://schemas.openxmlformats.org/officeDocument/2006/relationships" r:id="rId1"/>
            </a:rPr>
            <a:t>https://www.nhsbsa.nhs.uk/sites/default/files/2018-05/Strategy%202018-21%20%28V2%29%2005.2018.pdf</a:t>
          </a:r>
          <a:endParaRPr lang="en-US" sz="1400" kern="1200"/>
        </a:p>
      </dsp:txBody>
      <dsp:txXfrm>
        <a:off x="0" y="665992"/>
        <a:ext cx="10353761" cy="665992"/>
      </dsp:txXfrm>
    </dsp:sp>
    <dsp:sp modelId="{5BF0CA5D-4A9C-4A16-B692-41DAD41A54F4}">
      <dsp:nvSpPr>
        <dsp:cNvPr id="0" name=""/>
        <dsp:cNvSpPr/>
      </dsp:nvSpPr>
      <dsp:spPr>
        <a:xfrm>
          <a:off x="0" y="1331984"/>
          <a:ext cx="10353761"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8ED241-A670-48AE-920E-BCA1004EF16B}">
      <dsp:nvSpPr>
        <dsp:cNvPr id="0" name=""/>
        <dsp:cNvSpPr/>
      </dsp:nvSpPr>
      <dsp:spPr>
        <a:xfrm>
          <a:off x="0" y="1331984"/>
          <a:ext cx="10353761" cy="665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0" i="0" kern="1200"/>
            <a:t>NHS England Accessible Information and Communication Policy 2022, accessed 23 July 2022, </a:t>
          </a:r>
          <a:r>
            <a:rPr lang="en-GB" sz="1400" b="0" i="0" kern="1200">
              <a:hlinkClick xmlns:r="http://schemas.openxmlformats.org/officeDocument/2006/relationships" r:id="rId2"/>
            </a:rPr>
            <a:t>https://www.england.nhs.uk/wp-content/uploads/2016/11/nhse-access-info-comms-policy.pdf</a:t>
          </a:r>
          <a:endParaRPr lang="en-US" sz="1400" kern="1200"/>
        </a:p>
      </dsp:txBody>
      <dsp:txXfrm>
        <a:off x="0" y="1331984"/>
        <a:ext cx="10353761" cy="665992"/>
      </dsp:txXfrm>
    </dsp:sp>
    <dsp:sp modelId="{0BD1CF36-4390-4D66-A69A-1C282728014E}">
      <dsp:nvSpPr>
        <dsp:cNvPr id="0" name=""/>
        <dsp:cNvSpPr/>
      </dsp:nvSpPr>
      <dsp:spPr>
        <a:xfrm>
          <a:off x="0" y="1997976"/>
          <a:ext cx="10353761"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119903E-8D61-465A-8B55-C5EB20721025}">
      <dsp:nvSpPr>
        <dsp:cNvPr id="0" name=""/>
        <dsp:cNvSpPr/>
      </dsp:nvSpPr>
      <dsp:spPr>
        <a:xfrm>
          <a:off x="0" y="1997976"/>
          <a:ext cx="10353761" cy="665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0" i="0" kern="1200"/>
            <a:t>2021-2026 Our Strategy Improving the health of the communities we serve 2021, accessed 23 July 2022,  </a:t>
          </a:r>
          <a:r>
            <a:rPr lang="en-GB" sz="1400" b="0" i="0" kern="1200">
              <a:hlinkClick xmlns:r="http://schemas.openxmlformats.org/officeDocument/2006/relationships" r:id="rId3"/>
            </a:rPr>
            <a:t>https://www.wuth.nhs.uk/media/16312/wuth_strategy_doc_v12.pdf</a:t>
          </a:r>
          <a:endParaRPr lang="en-US" sz="1400" kern="1200"/>
        </a:p>
      </dsp:txBody>
      <dsp:txXfrm>
        <a:off x="0" y="1997976"/>
        <a:ext cx="10353761" cy="665992"/>
      </dsp:txXfrm>
    </dsp:sp>
    <dsp:sp modelId="{55E428B4-1E69-478D-930E-321D06EA3AA5}">
      <dsp:nvSpPr>
        <dsp:cNvPr id="0" name=""/>
        <dsp:cNvSpPr/>
      </dsp:nvSpPr>
      <dsp:spPr>
        <a:xfrm>
          <a:off x="0" y="2663968"/>
          <a:ext cx="10353761"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C75E311-1F1F-4C7F-8285-1AE421E2B813}">
      <dsp:nvSpPr>
        <dsp:cNvPr id="0" name=""/>
        <dsp:cNvSpPr/>
      </dsp:nvSpPr>
      <dsp:spPr>
        <a:xfrm>
          <a:off x="0" y="2663968"/>
          <a:ext cx="10353761" cy="665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0" i="0" kern="1200"/>
            <a:t>Ali M (2017) Communication skills 2</a:t>
          </a:r>
          <a:r>
            <a:rPr lang="en-GB" sz="1400" b="0" i="1" kern="1200"/>
            <a:t>: Overcoming barriers to effective communication Nursing Times</a:t>
          </a:r>
          <a:r>
            <a:rPr lang="en-GB" sz="1400" b="0" i="0" kern="1200"/>
            <a:t>; 114: 1, 40-42.</a:t>
          </a:r>
          <a:endParaRPr lang="en-US" sz="1400" kern="1200"/>
        </a:p>
      </dsp:txBody>
      <dsp:txXfrm>
        <a:off x="0" y="2663968"/>
        <a:ext cx="10353761" cy="665992"/>
      </dsp:txXfrm>
    </dsp:sp>
    <dsp:sp modelId="{05F27EAF-D7C9-4DD9-9E2E-311D1061B8A0}">
      <dsp:nvSpPr>
        <dsp:cNvPr id="0" name=""/>
        <dsp:cNvSpPr/>
      </dsp:nvSpPr>
      <dsp:spPr>
        <a:xfrm>
          <a:off x="0" y="3329960"/>
          <a:ext cx="10353761"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FDAEBC5-A47E-4397-B4FA-1782B6FBEFDD}">
      <dsp:nvSpPr>
        <dsp:cNvPr id="0" name=""/>
        <dsp:cNvSpPr/>
      </dsp:nvSpPr>
      <dsp:spPr>
        <a:xfrm>
          <a:off x="0" y="3329960"/>
          <a:ext cx="10353761" cy="665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0" i="0" kern="1200"/>
            <a:t>How to care for someone with communication difficulties 2022, accessed 23 July 2022, </a:t>
          </a:r>
          <a:r>
            <a:rPr lang="en-GB" sz="1400" b="0" i="0" kern="1200">
              <a:hlinkClick xmlns:r="http://schemas.openxmlformats.org/officeDocument/2006/relationships" r:id="rId4"/>
            </a:rPr>
            <a:t>https://www.nhs.uk/conditions/social-care-and-support-guide/practical-tips-if-you-care-for-someone/how-to-care-for-someone-with-communication-difficulties/</a:t>
          </a:r>
          <a:endParaRPr lang="en-US" sz="1400" kern="1200"/>
        </a:p>
      </dsp:txBody>
      <dsp:txXfrm>
        <a:off x="0" y="3329960"/>
        <a:ext cx="10353761" cy="665992"/>
      </dsp:txXfrm>
    </dsp:sp>
    <dsp:sp modelId="{D1A688AB-C295-43B6-8A4A-3C32F07285FA}">
      <dsp:nvSpPr>
        <dsp:cNvPr id="0" name=""/>
        <dsp:cNvSpPr/>
      </dsp:nvSpPr>
      <dsp:spPr>
        <a:xfrm>
          <a:off x="0" y="3995952"/>
          <a:ext cx="10353761"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5E14D5F-35DC-4565-A088-94FB2C205F72}">
      <dsp:nvSpPr>
        <dsp:cNvPr id="0" name=""/>
        <dsp:cNvSpPr/>
      </dsp:nvSpPr>
      <dsp:spPr>
        <a:xfrm>
          <a:off x="0" y="3995952"/>
          <a:ext cx="10353761" cy="665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0" i="0" kern="1200"/>
            <a:t>Juneja, P n.d., accessed 23 July 2022, </a:t>
          </a:r>
          <a:r>
            <a:rPr lang="en-GB" sz="1400" b="0" i="0" kern="1200">
              <a:hlinkClick xmlns:r="http://schemas.openxmlformats.org/officeDocument/2006/relationships" r:id="rId5"/>
            </a:rPr>
            <a:t>https://www.managementstudyguide.com/communication-models.htm</a:t>
          </a:r>
          <a:endParaRPr lang="en-US" sz="1400" kern="1200"/>
        </a:p>
      </dsp:txBody>
      <dsp:txXfrm>
        <a:off x="0" y="3995952"/>
        <a:ext cx="10353761" cy="665992"/>
      </dsp:txXfrm>
    </dsp:sp>
    <dsp:sp modelId="{00E8DA01-84CA-4476-A2ED-5FB1C875EC00}">
      <dsp:nvSpPr>
        <dsp:cNvPr id="0" name=""/>
        <dsp:cNvSpPr/>
      </dsp:nvSpPr>
      <dsp:spPr>
        <a:xfrm>
          <a:off x="0" y="4661944"/>
          <a:ext cx="10353761"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01F0645-232E-4400-BD1D-C9BDFFA5FAD8}">
      <dsp:nvSpPr>
        <dsp:cNvPr id="0" name=""/>
        <dsp:cNvSpPr/>
      </dsp:nvSpPr>
      <dsp:spPr>
        <a:xfrm>
          <a:off x="0" y="4661944"/>
          <a:ext cx="10353761" cy="665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0" i="0" kern="1200"/>
            <a:t>Effective Communication - Models 2022, accessed 23 July 2022, </a:t>
          </a:r>
          <a:r>
            <a:rPr lang="en-GB" sz="1400" b="0" i="0" kern="1200">
              <a:hlinkClick xmlns:r="http://schemas.openxmlformats.org/officeDocument/2006/relationships" r:id="rId6"/>
            </a:rPr>
            <a:t>https://www.tutorialspoint.com/effective_communication/effective_communication_models.htm</a:t>
          </a:r>
          <a:endParaRPr lang="en-US" sz="1400" kern="1200"/>
        </a:p>
      </dsp:txBody>
      <dsp:txXfrm>
        <a:off x="0" y="4661944"/>
        <a:ext cx="10353761" cy="66599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BE16E4-6FF5-45ED-9198-94038FB158ED}" type="datetimeFigureOut">
              <a:rPr lang="en-GB" smtClean="0"/>
              <a:t>23/07/2022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5F5934-53A2-40B1-BBF2-BFE7004F053E}" type="slidenum">
              <a:rPr lang="en-GB" smtClean="0"/>
              <a:t>‹#›</a:t>
            </a:fld>
            <a:endParaRPr lang="en-GB"/>
          </a:p>
        </p:txBody>
      </p:sp>
    </p:spTree>
    <p:extLst>
      <p:ext uri="{BB962C8B-B14F-4D97-AF65-F5344CB8AC3E}">
        <p14:creationId xmlns:p14="http://schemas.microsoft.com/office/powerpoint/2010/main" val="30291776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word reference meaning of a business is, 'business action, or a business association'. Trade is portrayed as, 'the action of trading, particularly for a huge scope' and business movement as, 'making, or meaning to create a gain'. This arrangement of definitions barely portrays the NHS.</a:t>
            </a:r>
          </a:p>
          <a:p>
            <a:r>
              <a:rPr lang="en-GB" b="0" i="0" dirty="0">
                <a:solidFill>
                  <a:srgbClr val="212121"/>
                </a:solidFill>
                <a:effectLst/>
                <a:latin typeface="Cambria" panose="02040503050406030204" pitchFamily="18" charset="0"/>
              </a:rPr>
              <a:t>In 1948 when the NHS was established its founders had no problem with the title, it was to be what the name implied — a health service that would cover the nation. No one ever suggested calling it a business. A service is described as a, ‘department of royal or public employ or of work done to meet some general need.’</a:t>
            </a:r>
          </a:p>
          <a:p>
            <a:r>
              <a:rPr lang="en-GB" dirty="0"/>
              <a:t>Our clients are at the core of all that we do. Doing the nuts and bolts splendidly and utilizing knowledge are the establishments for conveying an extraordinary help to our clients. From taking care of business first opportunity to settling questions at the primary resource, we can be relied upon to put our client first and convey what we say we will. </a:t>
            </a:r>
            <a:r>
              <a:rPr lang="en-GB" b="0" i="0" dirty="0">
                <a:solidFill>
                  <a:srgbClr val="000000"/>
                </a:solidFill>
                <a:effectLst/>
                <a:latin typeface="Open Sans" panose="020B0606030504020204" pitchFamily="34" charset="0"/>
              </a:rPr>
              <a:t>("NHSBSA Business Strategy 2018-21" 2018)</a:t>
            </a:r>
            <a:endParaRPr lang="en-GB" dirty="0"/>
          </a:p>
        </p:txBody>
      </p:sp>
      <p:sp>
        <p:nvSpPr>
          <p:cNvPr id="4" name="Slide Number Placeholder 3"/>
          <p:cNvSpPr>
            <a:spLocks noGrp="1"/>
          </p:cNvSpPr>
          <p:nvPr>
            <p:ph type="sldNum" sz="quarter" idx="5"/>
          </p:nvPr>
        </p:nvSpPr>
        <p:spPr/>
        <p:txBody>
          <a:bodyPr/>
          <a:lstStyle/>
          <a:p>
            <a:fld id="{725F5934-53A2-40B1-BBF2-BFE7004F053E}" type="slidenum">
              <a:rPr lang="en-GB" smtClean="0"/>
              <a:t>3</a:t>
            </a:fld>
            <a:endParaRPr lang="en-GB"/>
          </a:p>
        </p:txBody>
      </p:sp>
    </p:spTree>
    <p:extLst>
      <p:ext uri="{BB962C8B-B14F-4D97-AF65-F5344CB8AC3E}">
        <p14:creationId xmlns:p14="http://schemas.microsoft.com/office/powerpoint/2010/main" val="27292852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NHS England believes that:  All staff have a responsibility to make information and online content accessible and inclusive.  Staff should make all reasonable efforts to ensure that everyone can find out about and engage with NHS England, including identifying and removing barriers caused by inaccessible information and / or a need for interpretation or communication support.  Where appropriate (and as outlined in this policy), individuals who need access to an interpreter, advocate or other communication professional to enable them to engage with NHS England will be provided with such support, arranged and funded by NHS England.  Where policies, publications or events are targeted at, or are particularly relevant to, people with particular communication needs, proactive steps should be taken to ensure that information and activities are accessible for relevant group(s).  Information will be provided in alternative formats and languages as quickly as possible following acceptance of a request and without unreasonable delay.</a:t>
            </a:r>
          </a:p>
        </p:txBody>
      </p:sp>
      <p:sp>
        <p:nvSpPr>
          <p:cNvPr id="4" name="Slide Number Placeholder 3"/>
          <p:cNvSpPr>
            <a:spLocks noGrp="1"/>
          </p:cNvSpPr>
          <p:nvPr>
            <p:ph type="sldNum" sz="quarter" idx="5"/>
          </p:nvPr>
        </p:nvSpPr>
        <p:spPr/>
        <p:txBody>
          <a:bodyPr/>
          <a:lstStyle/>
          <a:p>
            <a:fld id="{725F5934-53A2-40B1-BBF2-BFE7004F053E}" type="slidenum">
              <a:rPr lang="en-GB" smtClean="0"/>
              <a:t>4</a:t>
            </a:fld>
            <a:endParaRPr lang="en-GB"/>
          </a:p>
        </p:txBody>
      </p:sp>
    </p:spTree>
    <p:extLst>
      <p:ext uri="{BB962C8B-B14F-4D97-AF65-F5344CB8AC3E}">
        <p14:creationId xmlns:p14="http://schemas.microsoft.com/office/powerpoint/2010/main" val="26095343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adult or child you're caring for may find it difficult to communicate because of a physical health problem – such as a hearing difficulty, a problem with their eyesight or a developmental disorder – or because of a disorder affecting their brain, such as Alzheimer's disease or stroke.</a:t>
            </a:r>
          </a:p>
          <a:p>
            <a:endParaRPr lang="en-GB" dirty="0"/>
          </a:p>
          <a:p>
            <a:r>
              <a:rPr lang="en-GB" dirty="0"/>
              <a:t>Communication problems can come on gradually or happen overnight. If they're sudden, you will need to re-evaluate how you communicate with the person you care for.</a:t>
            </a:r>
          </a:p>
          <a:p>
            <a:endParaRPr lang="en-GB" dirty="0"/>
          </a:p>
          <a:p>
            <a:r>
              <a:rPr lang="en-GB" dirty="0"/>
              <a:t>Consider your tone of voice, how quickly you speak, and how you use body language and gestures to emphasise what you are saying. Find out what helps them or makes your communication clearer.</a:t>
            </a:r>
          </a:p>
          <a:p>
            <a:endParaRPr lang="en-GB" dirty="0"/>
          </a:p>
          <a:p>
            <a:r>
              <a:rPr lang="en-GB" dirty="0"/>
              <a:t>Someone who has a physical or mental illness or disability may be affected by your own and other people's reactions to their condition. This could change their ability to communicate. </a:t>
            </a:r>
            <a:r>
              <a:rPr lang="en-GB" b="0" i="0" dirty="0">
                <a:solidFill>
                  <a:srgbClr val="000000"/>
                </a:solidFill>
                <a:effectLst/>
                <a:latin typeface="Open Sans" panose="020B0606030504020204" pitchFamily="34" charset="0"/>
              </a:rPr>
              <a:t>(</a:t>
            </a:r>
            <a:r>
              <a:rPr lang="en-GB" b="0" i="1" dirty="0">
                <a:solidFill>
                  <a:srgbClr val="000000"/>
                </a:solidFill>
                <a:effectLst/>
                <a:latin typeface="Open Sans" panose="020B0606030504020204" pitchFamily="34" charset="0"/>
              </a:rPr>
              <a:t>How to care for someone with communication difficulties</a:t>
            </a:r>
            <a:r>
              <a:rPr lang="en-GB" b="0" i="0" dirty="0">
                <a:solidFill>
                  <a:srgbClr val="000000"/>
                </a:solidFill>
                <a:effectLst/>
                <a:latin typeface="Open Sans" panose="020B0606030504020204" pitchFamily="34" charset="0"/>
              </a:rPr>
              <a:t> 2022)</a:t>
            </a:r>
            <a:endParaRPr lang="en-GB" dirty="0"/>
          </a:p>
          <a:p>
            <a:endParaRPr lang="en-GB" dirty="0"/>
          </a:p>
        </p:txBody>
      </p:sp>
      <p:sp>
        <p:nvSpPr>
          <p:cNvPr id="4" name="Slide Number Placeholder 3"/>
          <p:cNvSpPr>
            <a:spLocks noGrp="1"/>
          </p:cNvSpPr>
          <p:nvPr>
            <p:ph type="sldNum" sz="quarter" idx="5"/>
          </p:nvPr>
        </p:nvSpPr>
        <p:spPr/>
        <p:txBody>
          <a:bodyPr/>
          <a:lstStyle/>
          <a:p>
            <a:fld id="{725F5934-53A2-40B1-BBF2-BFE7004F053E}" type="slidenum">
              <a:rPr lang="en-GB" smtClean="0"/>
              <a:t>5</a:t>
            </a:fld>
            <a:endParaRPr lang="en-GB"/>
          </a:p>
        </p:txBody>
      </p:sp>
    </p:spTree>
    <p:extLst>
      <p:ext uri="{BB962C8B-B14F-4D97-AF65-F5344CB8AC3E}">
        <p14:creationId xmlns:p14="http://schemas.microsoft.com/office/powerpoint/2010/main" val="15104375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a wide range of correspondence models, some of which are now exceptionally old, however which have by and by held their legitimacy in the time of current, computerized correspondence. At times, they have even acquired in significance with regards to fostering an ideal correspondence idea for inside and outer corporate correspondence.</a:t>
            </a:r>
          </a:p>
          <a:p>
            <a:r>
              <a:rPr lang="en-GB" dirty="0">
                <a:effectLst/>
              </a:rPr>
              <a:t>A model is widely used to depict any idea, thought or a concept in a more simpler way through diagrams, pictorial representations etc. Models go a long way in making the understanding of any concept easy and clear. Through a model one can easily understand a process and draw conclusions from it. In simpler words a model makes the learning simple.( </a:t>
            </a:r>
            <a:r>
              <a:rPr lang="en-GB" dirty="0" err="1">
                <a:effectLst/>
              </a:rPr>
              <a:t>Juneja</a:t>
            </a:r>
            <a:r>
              <a:rPr lang="en-GB" dirty="0">
                <a:effectLst/>
              </a:rPr>
              <a:t> </a:t>
            </a:r>
            <a:r>
              <a:rPr lang="en-GB" dirty="0" err="1">
                <a:effectLst/>
              </a:rPr>
              <a:t>n.d</a:t>
            </a:r>
            <a:r>
              <a:rPr lang="en-GB" dirty="0">
                <a:effectLst/>
              </a:rPr>
              <a:t>)</a:t>
            </a:r>
            <a:endParaRPr lang="en-GB" dirty="0"/>
          </a:p>
          <a:p>
            <a:endParaRPr lang="en-GB" dirty="0"/>
          </a:p>
        </p:txBody>
      </p:sp>
      <p:sp>
        <p:nvSpPr>
          <p:cNvPr id="4" name="Slide Number Placeholder 3"/>
          <p:cNvSpPr>
            <a:spLocks noGrp="1"/>
          </p:cNvSpPr>
          <p:nvPr>
            <p:ph type="sldNum" sz="quarter" idx="5"/>
          </p:nvPr>
        </p:nvSpPr>
        <p:spPr/>
        <p:txBody>
          <a:bodyPr/>
          <a:lstStyle/>
          <a:p>
            <a:fld id="{725F5934-53A2-40B1-BBF2-BFE7004F053E}" type="slidenum">
              <a:rPr lang="en-GB" smtClean="0"/>
              <a:t>6</a:t>
            </a:fld>
            <a:endParaRPr lang="en-GB"/>
          </a:p>
        </p:txBody>
      </p:sp>
    </p:spTree>
    <p:extLst>
      <p:ext uri="{BB962C8B-B14F-4D97-AF65-F5344CB8AC3E}">
        <p14:creationId xmlns:p14="http://schemas.microsoft.com/office/powerpoint/2010/main" val="33577533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25F5934-53A2-40B1-BBF2-BFE7004F053E}" type="slidenum">
              <a:rPr lang="en-GB" smtClean="0"/>
              <a:t>7</a:t>
            </a:fld>
            <a:endParaRPr lang="en-GB"/>
          </a:p>
        </p:txBody>
      </p:sp>
    </p:spTree>
    <p:extLst>
      <p:ext uri="{BB962C8B-B14F-4D97-AF65-F5344CB8AC3E}">
        <p14:creationId xmlns:p14="http://schemas.microsoft.com/office/powerpoint/2010/main" val="24665229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00425FB-4221-4F6F-A597-EC40F1414DF0}" type="datetimeFigureOut">
              <a:rPr lang="en-GB" smtClean="0"/>
              <a:t>23/07/2022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825A3A-D446-43E0-99EF-F24B6C797C2D}" type="slidenum">
              <a:rPr lang="en-GB" smtClean="0"/>
              <a:t>‹#›</a:t>
            </a:fld>
            <a:endParaRPr lang="en-GB"/>
          </a:p>
        </p:txBody>
      </p:sp>
    </p:spTree>
    <p:extLst>
      <p:ext uri="{BB962C8B-B14F-4D97-AF65-F5344CB8AC3E}">
        <p14:creationId xmlns:p14="http://schemas.microsoft.com/office/powerpoint/2010/main" val="11831730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00425FB-4221-4F6F-A597-EC40F1414DF0}" type="datetimeFigureOut">
              <a:rPr lang="en-GB" smtClean="0"/>
              <a:t>23/07/2022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825A3A-D446-43E0-99EF-F24B6C797C2D}" type="slidenum">
              <a:rPr lang="en-GB" smtClean="0"/>
              <a:t>‹#›</a:t>
            </a:fld>
            <a:endParaRPr lang="en-GB"/>
          </a:p>
        </p:txBody>
      </p:sp>
    </p:spTree>
    <p:extLst>
      <p:ext uri="{BB962C8B-B14F-4D97-AF65-F5344CB8AC3E}">
        <p14:creationId xmlns:p14="http://schemas.microsoft.com/office/powerpoint/2010/main" val="19012795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00425FB-4221-4F6F-A597-EC40F1414DF0}" type="datetimeFigureOut">
              <a:rPr lang="en-GB" smtClean="0"/>
              <a:t>23/07/2022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825A3A-D446-43E0-99EF-F24B6C797C2D}" type="slidenum">
              <a:rPr lang="en-GB" smtClean="0"/>
              <a:t>‹#›</a:t>
            </a:fld>
            <a:endParaRPr lang="en-GB"/>
          </a:p>
        </p:txBody>
      </p:sp>
    </p:spTree>
    <p:extLst>
      <p:ext uri="{BB962C8B-B14F-4D97-AF65-F5344CB8AC3E}">
        <p14:creationId xmlns:p14="http://schemas.microsoft.com/office/powerpoint/2010/main" val="27846711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00425FB-4221-4F6F-A597-EC40F1414DF0}" type="datetimeFigureOut">
              <a:rPr lang="en-GB" smtClean="0"/>
              <a:t>23/07/2022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825A3A-D446-43E0-99EF-F24B6C797C2D}" type="slidenum">
              <a:rPr lang="en-GB" smtClean="0"/>
              <a:t>‹#›</a:t>
            </a:fld>
            <a:endParaRPr lang="en-GB"/>
          </a:p>
        </p:txBody>
      </p:sp>
    </p:spTree>
    <p:extLst>
      <p:ext uri="{BB962C8B-B14F-4D97-AF65-F5344CB8AC3E}">
        <p14:creationId xmlns:p14="http://schemas.microsoft.com/office/powerpoint/2010/main" val="26824637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00425FB-4221-4F6F-A597-EC40F1414DF0}" type="datetimeFigureOut">
              <a:rPr lang="en-GB" smtClean="0"/>
              <a:t>23/07/2022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B825A3A-D446-43E0-99EF-F24B6C797C2D}" type="slidenum">
              <a:rPr lang="en-GB" smtClean="0"/>
              <a:t>‹#›</a:t>
            </a:fld>
            <a:endParaRPr lang="en-GB"/>
          </a:p>
        </p:txBody>
      </p:sp>
    </p:spTree>
    <p:extLst>
      <p:ext uri="{BB962C8B-B14F-4D97-AF65-F5344CB8AC3E}">
        <p14:creationId xmlns:p14="http://schemas.microsoft.com/office/powerpoint/2010/main" val="1400200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00425FB-4221-4F6F-A597-EC40F1414DF0}" type="datetimeFigureOut">
              <a:rPr lang="en-GB" smtClean="0"/>
              <a:t>23/07/2022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B825A3A-D446-43E0-99EF-F24B6C797C2D}" type="slidenum">
              <a:rPr lang="en-GB" smtClean="0"/>
              <a:t>‹#›</a:t>
            </a:fld>
            <a:endParaRPr lang="en-GB"/>
          </a:p>
        </p:txBody>
      </p:sp>
    </p:spTree>
    <p:extLst>
      <p:ext uri="{BB962C8B-B14F-4D97-AF65-F5344CB8AC3E}">
        <p14:creationId xmlns:p14="http://schemas.microsoft.com/office/powerpoint/2010/main" val="34420243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0425FB-4221-4F6F-A597-EC40F1414DF0}" type="datetimeFigureOut">
              <a:rPr lang="en-GB" smtClean="0"/>
              <a:t>23/07/2022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B825A3A-D446-43E0-99EF-F24B6C797C2D}" type="slidenum">
              <a:rPr lang="en-GB" smtClean="0"/>
              <a:t>‹#›</a:t>
            </a:fld>
            <a:endParaRPr lang="en-GB"/>
          </a:p>
        </p:txBody>
      </p:sp>
    </p:spTree>
    <p:extLst>
      <p:ext uri="{BB962C8B-B14F-4D97-AF65-F5344CB8AC3E}">
        <p14:creationId xmlns:p14="http://schemas.microsoft.com/office/powerpoint/2010/main" val="3966175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00425FB-4221-4F6F-A597-EC40F1414DF0}" type="datetimeFigureOut">
              <a:rPr lang="en-GB" smtClean="0"/>
              <a:t>23/07/2022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825A3A-D446-43E0-99EF-F24B6C797C2D}" type="slidenum">
              <a:rPr lang="en-GB" smtClean="0"/>
              <a:t>‹#›</a:t>
            </a:fld>
            <a:endParaRPr lang="en-GB"/>
          </a:p>
        </p:txBody>
      </p:sp>
    </p:spTree>
    <p:extLst>
      <p:ext uri="{BB962C8B-B14F-4D97-AF65-F5344CB8AC3E}">
        <p14:creationId xmlns:p14="http://schemas.microsoft.com/office/powerpoint/2010/main" val="40236177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00425FB-4221-4F6F-A597-EC40F1414DF0}" type="datetimeFigureOut">
              <a:rPr lang="en-GB" smtClean="0"/>
              <a:t>23/07/2022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825A3A-D446-43E0-99EF-F24B6C797C2D}" type="slidenum">
              <a:rPr lang="en-GB" smtClean="0"/>
              <a:t>‹#›</a:t>
            </a:fld>
            <a:endParaRPr lang="en-GB"/>
          </a:p>
        </p:txBody>
      </p:sp>
    </p:spTree>
    <p:extLst>
      <p:ext uri="{BB962C8B-B14F-4D97-AF65-F5344CB8AC3E}">
        <p14:creationId xmlns:p14="http://schemas.microsoft.com/office/powerpoint/2010/main" val="29091328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00425FB-4221-4F6F-A597-EC40F1414DF0}" type="datetimeFigureOut">
              <a:rPr lang="en-GB" smtClean="0"/>
              <a:t>23/07/2022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825A3A-D446-43E0-99EF-F24B6C797C2D}" type="slidenum">
              <a:rPr lang="en-GB" smtClean="0"/>
              <a:t>‹#›</a:t>
            </a:fld>
            <a:endParaRPr lang="en-GB"/>
          </a:p>
        </p:txBody>
      </p:sp>
    </p:spTree>
    <p:extLst>
      <p:ext uri="{BB962C8B-B14F-4D97-AF65-F5344CB8AC3E}">
        <p14:creationId xmlns:p14="http://schemas.microsoft.com/office/powerpoint/2010/main" val="12320744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00425FB-4221-4F6F-A597-EC40F1414DF0}" type="datetimeFigureOut">
              <a:rPr lang="en-GB" smtClean="0"/>
              <a:t>23/07/2022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825A3A-D446-43E0-99EF-F24B6C797C2D}" type="slidenum">
              <a:rPr lang="en-GB" smtClean="0"/>
              <a:t>‹#›</a:t>
            </a:fld>
            <a:endParaRPr lang="en-GB"/>
          </a:p>
        </p:txBody>
      </p:sp>
    </p:spTree>
    <p:extLst>
      <p:ext uri="{BB962C8B-B14F-4D97-AF65-F5344CB8AC3E}">
        <p14:creationId xmlns:p14="http://schemas.microsoft.com/office/powerpoint/2010/main" val="11664572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00425FB-4221-4F6F-A597-EC40F1414DF0}" type="datetimeFigureOut">
              <a:rPr lang="en-GB" smtClean="0"/>
              <a:t>23/07/2022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825A3A-D446-43E0-99EF-F24B6C797C2D}" type="slidenum">
              <a:rPr lang="en-GB" smtClean="0"/>
              <a:t>‹#›</a:t>
            </a:fld>
            <a:endParaRPr lang="en-GB"/>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1365215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00425FB-4221-4F6F-A597-EC40F1414DF0}" type="datetimeFigureOut">
              <a:rPr lang="en-GB" smtClean="0"/>
              <a:t>23/07/2022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825A3A-D446-43E0-99EF-F24B6C797C2D}" type="slidenum">
              <a:rPr lang="en-GB" smtClean="0"/>
              <a:t>‹#›</a:t>
            </a:fld>
            <a:endParaRPr lang="en-GB"/>
          </a:p>
        </p:txBody>
      </p:sp>
    </p:spTree>
    <p:extLst>
      <p:ext uri="{BB962C8B-B14F-4D97-AF65-F5344CB8AC3E}">
        <p14:creationId xmlns:p14="http://schemas.microsoft.com/office/powerpoint/2010/main" val="41544027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00425FB-4221-4F6F-A597-EC40F1414DF0}" type="datetimeFigureOut">
              <a:rPr lang="en-GB" smtClean="0"/>
              <a:t>23/07/2022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B825A3A-D446-43E0-99EF-F24B6C797C2D}" type="slidenum">
              <a:rPr lang="en-GB" smtClean="0"/>
              <a:t>‹#›</a:t>
            </a:fld>
            <a:endParaRPr lang="en-GB"/>
          </a:p>
        </p:txBody>
      </p:sp>
    </p:spTree>
    <p:extLst>
      <p:ext uri="{BB962C8B-B14F-4D97-AF65-F5344CB8AC3E}">
        <p14:creationId xmlns:p14="http://schemas.microsoft.com/office/powerpoint/2010/main" val="38038709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00425FB-4221-4F6F-A597-EC40F1414DF0}" type="datetimeFigureOut">
              <a:rPr lang="en-GB" smtClean="0"/>
              <a:t>23/07/2022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B825A3A-D446-43E0-99EF-F24B6C797C2D}" type="slidenum">
              <a:rPr lang="en-GB" smtClean="0"/>
              <a:t>‹#›</a:t>
            </a:fld>
            <a:endParaRPr lang="en-GB"/>
          </a:p>
        </p:txBody>
      </p:sp>
    </p:spTree>
    <p:extLst>
      <p:ext uri="{BB962C8B-B14F-4D97-AF65-F5344CB8AC3E}">
        <p14:creationId xmlns:p14="http://schemas.microsoft.com/office/powerpoint/2010/main" val="39894303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00425FB-4221-4F6F-A597-EC40F1414DF0}" type="datetimeFigureOut">
              <a:rPr lang="en-GB" smtClean="0"/>
              <a:t>23/07/2022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825A3A-D446-43E0-99EF-F24B6C797C2D}" type="slidenum">
              <a:rPr lang="en-GB" smtClean="0"/>
              <a:t>‹#›</a:t>
            </a:fld>
            <a:endParaRPr lang="en-GB"/>
          </a:p>
        </p:txBody>
      </p:sp>
    </p:spTree>
    <p:extLst>
      <p:ext uri="{BB962C8B-B14F-4D97-AF65-F5344CB8AC3E}">
        <p14:creationId xmlns:p14="http://schemas.microsoft.com/office/powerpoint/2010/main" val="18183377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00425FB-4221-4F6F-A597-EC40F1414DF0}" type="datetimeFigureOut">
              <a:rPr lang="en-GB" smtClean="0"/>
              <a:t>23/07/2022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825A3A-D446-43E0-99EF-F24B6C797C2D}" type="slidenum">
              <a:rPr lang="en-GB" smtClean="0"/>
              <a:t>‹#›</a:t>
            </a:fld>
            <a:endParaRPr lang="en-GB"/>
          </a:p>
        </p:txBody>
      </p:sp>
    </p:spTree>
    <p:extLst>
      <p:ext uri="{BB962C8B-B14F-4D97-AF65-F5344CB8AC3E}">
        <p14:creationId xmlns:p14="http://schemas.microsoft.com/office/powerpoint/2010/main" val="1362400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D00425FB-4221-4F6F-A597-EC40F1414DF0}" type="datetimeFigureOut">
              <a:rPr lang="en-GB" smtClean="0"/>
              <a:t>23/07/2022</a:t>
            </a:fld>
            <a:endParaRPr lang="en-GB"/>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3B825A3A-D446-43E0-99EF-F24B6C797C2D}" type="slidenum">
              <a:rPr lang="en-GB" smtClean="0"/>
              <a:t>‹#›</a:t>
            </a:fld>
            <a:endParaRPr lang="en-GB"/>
          </a:p>
        </p:txBody>
      </p:sp>
    </p:spTree>
    <p:extLst>
      <p:ext uri="{BB962C8B-B14F-4D97-AF65-F5344CB8AC3E}">
        <p14:creationId xmlns:p14="http://schemas.microsoft.com/office/powerpoint/2010/main" val="600290477"/>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jpeg"/><Relationship Id="rId7" Type="http://schemas.openxmlformats.org/officeDocument/2006/relationships/diagramColors" Target="../diagrams/colors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jfif"/></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jpg"/><Relationship Id="rId5" Type="http://schemas.openxmlformats.org/officeDocument/2006/relationships/hyperlink" Target="http://www.icancharity.org.uk/" TargetMode="External"/><Relationship Id="rId4" Type="http://schemas.openxmlformats.org/officeDocument/2006/relationships/hyperlink" Target="https://acecentre.org.uk/"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6CFCBA-8DD5-8875-C813-6C8E67C7D3BC}"/>
              </a:ext>
            </a:extLst>
          </p:cNvPr>
          <p:cNvSpPr>
            <a:spLocks noGrp="1"/>
          </p:cNvSpPr>
          <p:nvPr>
            <p:ph type="ctrTitle"/>
          </p:nvPr>
        </p:nvSpPr>
        <p:spPr>
          <a:xfrm>
            <a:off x="1135781" y="830206"/>
            <a:ext cx="5896391" cy="1276625"/>
          </a:xfrm>
        </p:spPr>
        <p:txBody>
          <a:bodyPr>
            <a:normAutofit/>
          </a:bodyPr>
          <a:lstStyle/>
          <a:p>
            <a:r>
              <a:rPr lang="en-GB" sz="2800" dirty="0">
                <a:latin typeface="+mn-lt"/>
              </a:rPr>
              <a:t>Effective Team Working and Communication</a:t>
            </a:r>
            <a:br>
              <a:rPr lang="en-GB" sz="2800" dirty="0">
                <a:latin typeface="+mn-lt"/>
              </a:rPr>
            </a:br>
            <a:r>
              <a:rPr lang="en-GB" sz="2800" dirty="0">
                <a:latin typeface="+mn-lt"/>
              </a:rPr>
              <a:t>BMSW4002</a:t>
            </a:r>
          </a:p>
        </p:txBody>
      </p:sp>
      <p:sp>
        <p:nvSpPr>
          <p:cNvPr id="3" name="Subtitle 2">
            <a:extLst>
              <a:ext uri="{FF2B5EF4-FFF2-40B4-BE49-F238E27FC236}">
                <a16:creationId xmlns:a16="http://schemas.microsoft.com/office/drawing/2014/main" id="{D1E7C398-ECA5-ED74-2503-EBE6F1E4368B}"/>
              </a:ext>
            </a:extLst>
          </p:cNvPr>
          <p:cNvSpPr>
            <a:spLocks noGrp="1"/>
          </p:cNvSpPr>
          <p:nvPr>
            <p:ph type="subTitle" idx="1"/>
          </p:nvPr>
        </p:nvSpPr>
        <p:spPr>
          <a:xfrm>
            <a:off x="1135781" y="2435881"/>
            <a:ext cx="5896391" cy="1655762"/>
          </a:xfrm>
        </p:spPr>
        <p:txBody>
          <a:bodyPr>
            <a:normAutofit fontScale="92500" lnSpcReduction="10000"/>
          </a:bodyPr>
          <a:lstStyle/>
          <a:p>
            <a:r>
              <a:rPr lang="en-GB" sz="3200" i="1" dirty="0"/>
              <a:t>Strategies for Effective Communication in a Business Setting</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pic>
        <p:nvPicPr>
          <p:cNvPr id="5" name="Picture 4" descr="Hands-on top of each other">
            <a:extLst>
              <a:ext uri="{FF2B5EF4-FFF2-40B4-BE49-F238E27FC236}">
                <a16:creationId xmlns:a16="http://schemas.microsoft.com/office/drawing/2014/main" id="{C3E3EBBA-89F1-1628-A1D8-E142737D636F}"/>
              </a:ext>
            </a:extLst>
          </p:cNvPr>
          <p:cNvPicPr>
            <a:picLocks noChangeAspect="1"/>
          </p:cNvPicPr>
          <p:nvPr/>
        </p:nvPicPr>
        <p:blipFill rotWithShape="1">
          <a:blip r:embed="rId3"/>
          <a:srcRect l="22199"/>
          <a:stretch/>
        </p:blipFill>
        <p:spPr>
          <a:xfrm>
            <a:off x="6902246" y="830206"/>
            <a:ext cx="5147186" cy="4375976"/>
          </a:xfrm>
          <a:prstGeom prst="rect">
            <a:avLst/>
          </a:prstGeom>
          <a:ln w="190500" cap="sq">
            <a:solidFill>
              <a:srgbClr val="FFFFFF"/>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p:spPr>
      </p:pic>
      <p:sp>
        <p:nvSpPr>
          <p:cNvPr id="4" name="TextBox 3">
            <a:extLst>
              <a:ext uri="{FF2B5EF4-FFF2-40B4-BE49-F238E27FC236}">
                <a16:creationId xmlns:a16="http://schemas.microsoft.com/office/drawing/2014/main" id="{82FCFA3B-84EC-D0FC-4F38-0C39794B33FD}"/>
              </a:ext>
            </a:extLst>
          </p:cNvPr>
          <p:cNvSpPr txBox="1"/>
          <p:nvPr/>
        </p:nvSpPr>
        <p:spPr>
          <a:xfrm>
            <a:off x="471055" y="4433455"/>
            <a:ext cx="4818700" cy="1754326"/>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Lecturer name: Obinna Nkwocha</a:t>
            </a:r>
          </a:p>
          <a:p>
            <a:r>
              <a:rPr lang="en-GB" dirty="0">
                <a:latin typeface="Arial" panose="020B0604020202020204" pitchFamily="34" charset="0"/>
                <a:cs typeface="Arial" panose="020B0604020202020204" pitchFamily="34" charset="0"/>
              </a:rPr>
              <a:t>Student: </a:t>
            </a:r>
            <a:r>
              <a:rPr lang="en-GB" dirty="0" err="1">
                <a:latin typeface="Arial" panose="020B0604020202020204" pitchFamily="34" charset="0"/>
                <a:cs typeface="Arial" panose="020B0604020202020204" pitchFamily="34" charset="0"/>
              </a:rPr>
              <a:t>Neli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Aktar</a:t>
            </a:r>
            <a:r>
              <a:rPr lang="en-GB" dirty="0">
                <a:latin typeface="Arial" panose="020B0604020202020204" pitchFamily="34" charset="0"/>
                <a:cs typeface="Arial" panose="020B0604020202020204" pitchFamily="34" charset="0"/>
              </a:rPr>
              <a:t> 2124110</a:t>
            </a:r>
          </a:p>
          <a:p>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Quratulain</a:t>
            </a:r>
            <a:r>
              <a:rPr lang="en-GB" dirty="0">
                <a:latin typeface="Arial" panose="020B0604020202020204" pitchFamily="34" charset="0"/>
                <a:cs typeface="Arial" panose="020B0604020202020204" pitchFamily="34" charset="0"/>
              </a:rPr>
              <a:t> Kayani 2118247</a:t>
            </a:r>
          </a:p>
          <a:p>
            <a:r>
              <a:rPr lang="en-GB" dirty="0">
                <a:latin typeface="Arial" panose="020B0604020202020204" pitchFamily="34" charset="0"/>
                <a:cs typeface="Arial" panose="020B0604020202020204" pitchFamily="34" charset="0"/>
              </a:rPr>
              <a:t>                Steliana Stan 2123020</a:t>
            </a:r>
          </a:p>
          <a:p>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Beauti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Aktar</a:t>
            </a:r>
            <a:r>
              <a:rPr lang="en-GB" dirty="0">
                <a:latin typeface="Arial" panose="020B0604020202020204" pitchFamily="34" charset="0"/>
                <a:cs typeface="Arial" panose="020B0604020202020204" pitchFamily="34" charset="0"/>
              </a:rPr>
              <a:t>  2124111</a:t>
            </a:r>
          </a:p>
          <a:p>
            <a:endParaRPr lang="en-GB" dirty="0"/>
          </a:p>
        </p:txBody>
      </p:sp>
    </p:spTree>
    <p:extLst>
      <p:ext uri="{BB962C8B-B14F-4D97-AF65-F5344CB8AC3E}">
        <p14:creationId xmlns:p14="http://schemas.microsoft.com/office/powerpoint/2010/main" val="3525848628"/>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234353-982F-367B-809B-419FBDC3A356}"/>
              </a:ext>
            </a:extLst>
          </p:cNvPr>
          <p:cNvSpPr>
            <a:spLocks noGrp="1"/>
          </p:cNvSpPr>
          <p:nvPr>
            <p:ph type="title"/>
          </p:nvPr>
        </p:nvSpPr>
        <p:spPr>
          <a:xfrm>
            <a:off x="913795" y="609600"/>
            <a:ext cx="10353761" cy="1326321"/>
          </a:xfrm>
        </p:spPr>
        <p:txBody>
          <a:bodyPr>
            <a:normAutofit/>
          </a:bodyPr>
          <a:lstStyle/>
          <a:p>
            <a:r>
              <a:rPr lang="en-GB"/>
              <a:t>Table of Content</a:t>
            </a:r>
          </a:p>
        </p:txBody>
      </p:sp>
      <p:pic>
        <p:nvPicPr>
          <p:cNvPr id="6" name="Picture 5" descr="A picture containing blue, scissors, pair, bicycle&#10;&#10;Description automatically generated">
            <a:extLst>
              <a:ext uri="{FF2B5EF4-FFF2-40B4-BE49-F238E27FC236}">
                <a16:creationId xmlns:a16="http://schemas.microsoft.com/office/drawing/2014/main" id="{F886AF47-E298-47DC-981D-51D6D4F23DA6}"/>
              </a:ext>
            </a:extLst>
          </p:cNvPr>
          <p:cNvPicPr>
            <a:picLocks noChangeAspect="1"/>
          </p:cNvPicPr>
          <p:nvPr/>
        </p:nvPicPr>
        <p:blipFill rotWithShape="1">
          <a:blip r:embed="rId3">
            <a:extLst>
              <a:ext uri="{28A0092B-C50C-407E-A947-70E740481C1C}">
                <a14:useLocalDpi xmlns:a14="http://schemas.microsoft.com/office/drawing/2010/main" val="0"/>
              </a:ext>
            </a:extLst>
          </a:blip>
          <a:srcRect t="1827" b="23196"/>
          <a:stretch/>
        </p:blipFill>
        <p:spPr>
          <a:xfrm>
            <a:off x="6357257" y="2598588"/>
            <a:ext cx="4833257" cy="2717873"/>
          </a:xfrm>
          <a:prstGeom prst="rect">
            <a:avLst/>
          </a:prstGeom>
          <a:ln w="190500" cap="sq">
            <a:solidFill>
              <a:srgbClr val="FFFFFF"/>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p:spPr>
      </p:pic>
      <p:graphicFrame>
        <p:nvGraphicFramePr>
          <p:cNvPr id="7" name="Content Placeholder 2">
            <a:extLst>
              <a:ext uri="{FF2B5EF4-FFF2-40B4-BE49-F238E27FC236}">
                <a16:creationId xmlns:a16="http://schemas.microsoft.com/office/drawing/2014/main" id="{4EF65784-2696-5BB3-9CA8-0E7AB2E7E0A0}"/>
              </a:ext>
            </a:extLst>
          </p:cNvPr>
          <p:cNvGraphicFramePr>
            <a:graphicFrameLocks noGrp="1"/>
          </p:cNvGraphicFramePr>
          <p:nvPr>
            <p:ph idx="1"/>
            <p:extLst>
              <p:ext uri="{D42A27DB-BD31-4B8C-83A1-F6EECF244321}">
                <p14:modId xmlns:p14="http://schemas.microsoft.com/office/powerpoint/2010/main" val="203104123"/>
              </p:ext>
            </p:extLst>
          </p:nvPr>
        </p:nvGraphicFramePr>
        <p:xfrm>
          <a:off x="913795" y="2096064"/>
          <a:ext cx="5016860" cy="369513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3707201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691802-E17F-F192-F21D-970727549638}"/>
              </a:ext>
            </a:extLst>
          </p:cNvPr>
          <p:cNvSpPr>
            <a:spLocks noGrp="1"/>
          </p:cNvSpPr>
          <p:nvPr>
            <p:ph type="title"/>
          </p:nvPr>
        </p:nvSpPr>
        <p:spPr>
          <a:xfrm>
            <a:off x="330471" y="199696"/>
            <a:ext cx="10353761" cy="1326321"/>
          </a:xfrm>
        </p:spPr>
        <p:txBody>
          <a:bodyPr>
            <a:normAutofit/>
          </a:bodyPr>
          <a:lstStyle/>
          <a:p>
            <a:r>
              <a:rPr lang="en-GB" dirty="0"/>
              <a:t>NHS England- Business model and clients</a:t>
            </a:r>
          </a:p>
        </p:txBody>
      </p:sp>
      <p:sp>
        <p:nvSpPr>
          <p:cNvPr id="3" name="Content Placeholder 2">
            <a:extLst>
              <a:ext uri="{FF2B5EF4-FFF2-40B4-BE49-F238E27FC236}">
                <a16:creationId xmlns:a16="http://schemas.microsoft.com/office/drawing/2014/main" id="{A7FE3707-E4D4-E13C-2C92-B297BCF5BD6B}"/>
              </a:ext>
            </a:extLst>
          </p:cNvPr>
          <p:cNvSpPr>
            <a:spLocks noGrp="1"/>
          </p:cNvSpPr>
          <p:nvPr>
            <p:ph idx="1"/>
          </p:nvPr>
        </p:nvSpPr>
        <p:spPr>
          <a:xfrm>
            <a:off x="157655" y="2096064"/>
            <a:ext cx="7108964" cy="4761936"/>
          </a:xfrm>
        </p:spPr>
        <p:txBody>
          <a:bodyPr>
            <a:normAutofit/>
          </a:bodyPr>
          <a:lstStyle/>
          <a:p>
            <a:pPr>
              <a:lnSpc>
                <a:spcPct val="110000"/>
              </a:lnSpc>
              <a:spcBef>
                <a:spcPts val="2000"/>
              </a:spcBef>
              <a:spcAft>
                <a:spcPts val="2000"/>
              </a:spcAft>
            </a:pPr>
            <a:r>
              <a:rPr lang="en-GB" sz="1400" b="0" i="0" dirty="0">
                <a:effectLst/>
                <a:latin typeface="Calibri" panose="020F0502020204030204" pitchFamily="34" charset="0"/>
                <a:cs typeface="Calibri" panose="020F0502020204030204" pitchFamily="34" charset="0"/>
              </a:rPr>
              <a:t>The main purpose of the NHS is not to buy or sell. It certainly doesn’t seek to make a profit from its activities, that is not its intention. Indeed, the NHS is none of the above, so it is not a business in the actual sense of the word.(Squires M. 2014)</a:t>
            </a:r>
          </a:p>
          <a:p>
            <a:pPr>
              <a:lnSpc>
                <a:spcPct val="110000"/>
              </a:lnSpc>
              <a:spcBef>
                <a:spcPts val="2000"/>
              </a:spcBef>
              <a:spcAft>
                <a:spcPts val="2000"/>
              </a:spcAft>
            </a:pPr>
            <a:r>
              <a:rPr lang="en-GB" sz="1400" b="0" i="0" dirty="0">
                <a:effectLst/>
                <a:latin typeface="Calibri" panose="020F0502020204030204" pitchFamily="34" charset="0"/>
                <a:cs typeface="Calibri" panose="020F0502020204030204" pitchFamily="34" charset="0"/>
              </a:rPr>
              <a:t>It depends on widespread need. That is, every individual who pays annual expense contributes towards the NHS, however some who contribute may rarely utilize the help, while others might be reliant upon it from the day they are conceived. We as a whole compensation in yet some might take out more than others.</a:t>
            </a:r>
          </a:p>
          <a:p>
            <a:pPr>
              <a:lnSpc>
                <a:spcPct val="110000"/>
              </a:lnSpc>
              <a:spcBef>
                <a:spcPts val="2000"/>
              </a:spcBef>
              <a:spcAft>
                <a:spcPts val="2000"/>
              </a:spcAft>
            </a:pPr>
            <a:r>
              <a:rPr lang="en-GB" sz="1400" dirty="0">
                <a:latin typeface="Calibri" panose="020F0502020204030204" pitchFamily="34" charset="0"/>
                <a:cs typeface="Calibri" panose="020F0502020204030204" pitchFamily="34" charset="0"/>
              </a:rPr>
              <a:t>NHS England suggests: ”We care about our people. We know that how we approach our work contributes to our colleagues’ health, wellbeing and sense of connection to the business. And we know how important our people and our culture are to our success. We aspire to become a brilliant place to work and an inclusive organisation.” ("NHSBSA Business Strategy 2018-21" 2018)</a:t>
            </a:r>
            <a:endParaRPr lang="en-GB" sz="1400" b="0" i="0" dirty="0">
              <a:effectLst/>
              <a:latin typeface="Calibri" panose="020F0502020204030204" pitchFamily="34" charset="0"/>
              <a:cs typeface="Calibri" panose="020F0502020204030204" pitchFamily="34" charset="0"/>
            </a:endParaRPr>
          </a:p>
          <a:p>
            <a:pPr>
              <a:lnSpc>
                <a:spcPct val="110000"/>
              </a:lnSpc>
              <a:spcBef>
                <a:spcPts val="2000"/>
              </a:spcBef>
              <a:spcAft>
                <a:spcPts val="2000"/>
              </a:spcAft>
            </a:pPr>
            <a:endParaRPr lang="en-GB" sz="1100" b="0" i="0" dirty="0">
              <a:effectLst/>
              <a:latin typeface="Calibri" panose="020F0502020204030204" pitchFamily="34" charset="0"/>
              <a:cs typeface="Calibri" panose="020F0502020204030204" pitchFamily="34" charset="0"/>
            </a:endParaRPr>
          </a:p>
          <a:p>
            <a:pPr>
              <a:lnSpc>
                <a:spcPct val="110000"/>
              </a:lnSpc>
              <a:spcBef>
                <a:spcPts val="2000"/>
              </a:spcBef>
              <a:spcAft>
                <a:spcPts val="2000"/>
              </a:spcAft>
            </a:pPr>
            <a:endParaRPr lang="en-GB" sz="1100" b="0" i="0" dirty="0">
              <a:effectLst/>
              <a:latin typeface="Calibri" panose="020F0502020204030204" pitchFamily="34" charset="0"/>
              <a:cs typeface="Calibri" panose="020F0502020204030204" pitchFamily="34" charset="0"/>
            </a:endParaRPr>
          </a:p>
          <a:p>
            <a:pPr>
              <a:lnSpc>
                <a:spcPct val="110000"/>
              </a:lnSpc>
              <a:spcBef>
                <a:spcPts val="2000"/>
              </a:spcBef>
              <a:spcAft>
                <a:spcPts val="2000"/>
              </a:spcAft>
            </a:pPr>
            <a:endParaRPr lang="en-GB" sz="1100" b="0" i="0" dirty="0">
              <a:effectLst/>
              <a:latin typeface="Cambria" panose="02040503050406030204" pitchFamily="18" charset="0"/>
            </a:endParaRPr>
          </a:p>
          <a:p>
            <a:pPr>
              <a:lnSpc>
                <a:spcPct val="110000"/>
              </a:lnSpc>
            </a:pPr>
            <a:endParaRPr lang="en-GB" sz="1100" dirty="0"/>
          </a:p>
        </p:txBody>
      </p:sp>
      <p:pic>
        <p:nvPicPr>
          <p:cNvPr id="5" name="Picture 4" descr="Diagram&#10;&#10;Description automatically generated">
            <a:extLst>
              <a:ext uri="{FF2B5EF4-FFF2-40B4-BE49-F238E27FC236}">
                <a16:creationId xmlns:a16="http://schemas.microsoft.com/office/drawing/2014/main" id="{7C0EF05A-F7D5-3E55-E92C-C69662D223D6}"/>
              </a:ext>
            </a:extLst>
          </p:cNvPr>
          <p:cNvPicPr>
            <a:picLocks noChangeAspect="1"/>
          </p:cNvPicPr>
          <p:nvPr/>
        </p:nvPicPr>
        <p:blipFill rotWithShape="1">
          <a:blip r:embed="rId4">
            <a:extLst>
              <a:ext uri="{28A0092B-C50C-407E-A947-70E740481C1C}">
                <a14:useLocalDpi xmlns:a14="http://schemas.microsoft.com/office/drawing/2010/main" val="0"/>
              </a:ext>
            </a:extLst>
          </a:blip>
          <a:srcRect t="14632" r="-3" b="10266"/>
          <a:stretch/>
        </p:blipFill>
        <p:spPr>
          <a:xfrm>
            <a:off x="7678736" y="2210935"/>
            <a:ext cx="3511778" cy="3493180"/>
          </a:xfrm>
          <a:prstGeom prst="rect">
            <a:avLst/>
          </a:prstGeom>
          <a:ln w="190500" cap="sq">
            <a:solidFill>
              <a:srgbClr val="FFFFFF"/>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p:spPr>
      </p:pic>
    </p:spTree>
    <p:extLst>
      <p:ext uri="{BB962C8B-B14F-4D97-AF65-F5344CB8AC3E}">
        <p14:creationId xmlns:p14="http://schemas.microsoft.com/office/powerpoint/2010/main" val="20474051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71C73F-C29E-B598-E5C9-E587E46AFCD3}"/>
              </a:ext>
            </a:extLst>
          </p:cNvPr>
          <p:cNvSpPr>
            <a:spLocks noGrp="1"/>
          </p:cNvSpPr>
          <p:nvPr>
            <p:ph type="title"/>
          </p:nvPr>
        </p:nvSpPr>
        <p:spPr>
          <a:xfrm>
            <a:off x="913795" y="609600"/>
            <a:ext cx="10353761" cy="1326321"/>
          </a:xfrm>
        </p:spPr>
        <p:txBody>
          <a:bodyPr>
            <a:normAutofit/>
          </a:bodyPr>
          <a:lstStyle/>
          <a:p>
            <a:r>
              <a:rPr lang="en-GB" sz="3100"/>
              <a:t>The communication methods ,strategies</a:t>
            </a:r>
            <a:br>
              <a:rPr lang="en-US" sz="3100"/>
            </a:br>
            <a:endParaRPr lang="en-GB" sz="3100"/>
          </a:p>
        </p:txBody>
      </p:sp>
      <p:sp>
        <p:nvSpPr>
          <p:cNvPr id="3" name="Content Placeholder 2">
            <a:extLst>
              <a:ext uri="{FF2B5EF4-FFF2-40B4-BE49-F238E27FC236}">
                <a16:creationId xmlns:a16="http://schemas.microsoft.com/office/drawing/2014/main" id="{B9D11448-75C7-63B9-8C76-D2CB097A0DFF}"/>
              </a:ext>
            </a:extLst>
          </p:cNvPr>
          <p:cNvSpPr>
            <a:spLocks noGrp="1"/>
          </p:cNvSpPr>
          <p:nvPr>
            <p:ph idx="1"/>
          </p:nvPr>
        </p:nvSpPr>
        <p:spPr>
          <a:xfrm>
            <a:off x="913795" y="2096064"/>
            <a:ext cx="5737728" cy="4393226"/>
          </a:xfrm>
        </p:spPr>
        <p:txBody>
          <a:bodyPr>
            <a:normAutofit lnSpcReduction="10000"/>
          </a:bodyPr>
          <a:lstStyle/>
          <a:p>
            <a:pPr marL="342900" indent="-342900">
              <a:lnSpc>
                <a:spcPct val="110000"/>
              </a:lnSpc>
              <a:buFont typeface="+mj-lt"/>
              <a:buAutoNum type="arabicPeriod"/>
            </a:pPr>
            <a:r>
              <a:rPr lang="en-GB" sz="1200" dirty="0">
                <a:latin typeface="Arial" panose="020B0604020202020204" pitchFamily="34" charset="0"/>
                <a:cs typeface="Arial" panose="020B0604020202020204" pitchFamily="34" charset="0"/>
              </a:rPr>
              <a:t>NHS England believes that providing accessible information will help to improve access to services, promote social inclusion and enable people to make more informed choices about their care. For staff, the provision of accessible information will aid communication with service users, support effective engagement activity, and support choice, personalisation and empowerment. (NHS England Accessible Information and Communication Policy 2022)</a:t>
            </a:r>
          </a:p>
          <a:p>
            <a:pPr marL="342900" indent="-342900">
              <a:lnSpc>
                <a:spcPct val="110000"/>
              </a:lnSpc>
              <a:buFont typeface="+mj-lt"/>
              <a:buAutoNum type="arabicPeriod"/>
            </a:pPr>
            <a:r>
              <a:rPr lang="en-GB" sz="1200" dirty="0">
                <a:latin typeface="Arial" panose="020B0604020202020204" pitchFamily="34" charset="0"/>
                <a:cs typeface="Arial" panose="020B0604020202020204" pitchFamily="34" charset="0"/>
              </a:rPr>
              <a:t>It is important, therefore, that information is presented in an accessible way, and where appropriate in a range of languages and formats that are easily used and understood by the intended audience.</a:t>
            </a:r>
          </a:p>
          <a:p>
            <a:pPr marL="342900" indent="-342900">
              <a:lnSpc>
                <a:spcPct val="110000"/>
              </a:lnSpc>
              <a:buFont typeface="+mj-lt"/>
              <a:buAutoNum type="arabicPeriod"/>
            </a:pPr>
            <a:r>
              <a:rPr lang="en-GB" sz="1200" dirty="0">
                <a:latin typeface="Arial" panose="020B0604020202020204" pitchFamily="34" charset="0"/>
                <a:cs typeface="Arial" panose="020B0604020202020204" pitchFamily="34" charset="0"/>
              </a:rPr>
              <a:t>NHS England's standards about open data and correspondence reflect the mission of "Top notch care for all… " NHS  additionally accepts that arranged also, proper utilization of restricted assets will make this care supportable "… presently and for people in the future. </a:t>
            </a:r>
          </a:p>
          <a:p>
            <a:pPr marL="342900" indent="-342900">
              <a:lnSpc>
                <a:spcPct val="110000"/>
              </a:lnSpc>
              <a:buFont typeface="+mj-lt"/>
              <a:buAutoNum type="arabicPeriod"/>
            </a:pPr>
            <a:r>
              <a:rPr lang="en-GB" sz="1200" dirty="0">
                <a:latin typeface="Arial" panose="020B0604020202020204" pitchFamily="34" charset="0"/>
                <a:cs typeface="Arial" panose="020B0604020202020204" pitchFamily="34" charset="0"/>
              </a:rPr>
              <a:t>The 2021-26 Trust Procedure sets out our desire over the course of the following five years, enumerating the manners by which we will work on the conveyance and nature of care, support our labour force and install a culture of progress across the association. Significantly, it additionally depicts the qualities and ways of behaving that are required from all of us. (2021-2026 Our Strategy Improving the health of the communities we serve 2021)</a:t>
            </a:r>
          </a:p>
          <a:p>
            <a:pPr marL="342900" indent="-342900">
              <a:lnSpc>
                <a:spcPct val="110000"/>
              </a:lnSpc>
              <a:buFont typeface="+mj-lt"/>
              <a:buAutoNum type="arabicPeriod"/>
            </a:pPr>
            <a:endParaRPr lang="en-GB" sz="1200" dirty="0">
              <a:latin typeface="Arial" panose="020B0604020202020204" pitchFamily="34" charset="0"/>
              <a:cs typeface="Arial" panose="020B0604020202020204" pitchFamily="34" charset="0"/>
            </a:endParaRPr>
          </a:p>
          <a:p>
            <a:pPr marL="0" indent="0">
              <a:lnSpc>
                <a:spcPct val="110000"/>
              </a:lnSpc>
              <a:buNone/>
            </a:pPr>
            <a:endParaRPr lang="en-GB" sz="1000" dirty="0"/>
          </a:p>
          <a:p>
            <a:pPr marL="0" indent="0">
              <a:lnSpc>
                <a:spcPct val="110000"/>
              </a:lnSpc>
              <a:buNone/>
            </a:pPr>
            <a:endParaRPr lang="en-GB" sz="1000" dirty="0"/>
          </a:p>
          <a:p>
            <a:pPr marL="0" indent="0">
              <a:lnSpc>
                <a:spcPct val="110000"/>
              </a:lnSpc>
              <a:buNone/>
            </a:pPr>
            <a:endParaRPr lang="en-GB" sz="1000" dirty="0"/>
          </a:p>
        </p:txBody>
      </p:sp>
      <p:pic>
        <p:nvPicPr>
          <p:cNvPr id="5" name="Picture 4" descr="Diagram&#10;&#10;Description automatically generated">
            <a:extLst>
              <a:ext uri="{FF2B5EF4-FFF2-40B4-BE49-F238E27FC236}">
                <a16:creationId xmlns:a16="http://schemas.microsoft.com/office/drawing/2014/main" id="{02B4764D-3CFC-D68D-A85F-0899691E02C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40045" y="1519084"/>
            <a:ext cx="5016859" cy="4852219"/>
          </a:xfrm>
          <a:prstGeom prst="rect">
            <a:avLst/>
          </a:prstGeom>
          <a:ln w="190500" cap="sq">
            <a:solidFill>
              <a:srgbClr val="FFFFFF"/>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p:spPr>
      </p:pic>
    </p:spTree>
    <p:extLst>
      <p:ext uri="{BB962C8B-B14F-4D97-AF65-F5344CB8AC3E}">
        <p14:creationId xmlns:p14="http://schemas.microsoft.com/office/powerpoint/2010/main" val="1410168655"/>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7B244-2C7A-963A-E809-3AB74616D9DB}"/>
              </a:ext>
            </a:extLst>
          </p:cNvPr>
          <p:cNvSpPr>
            <a:spLocks noGrp="1"/>
          </p:cNvSpPr>
          <p:nvPr>
            <p:ph type="title"/>
          </p:nvPr>
        </p:nvSpPr>
        <p:spPr>
          <a:xfrm>
            <a:off x="913795" y="609600"/>
            <a:ext cx="10353761" cy="1326321"/>
          </a:xfrm>
        </p:spPr>
        <p:txBody>
          <a:bodyPr>
            <a:normAutofit/>
          </a:bodyPr>
          <a:lstStyle/>
          <a:p>
            <a:r>
              <a:rPr lang="en-GB" sz="2900"/>
              <a:t>The communication barriers between NHS and their residents</a:t>
            </a:r>
            <a:br>
              <a:rPr lang="en-GB" sz="2900"/>
            </a:br>
            <a:endParaRPr lang="en-GB" sz="2900"/>
          </a:p>
        </p:txBody>
      </p:sp>
      <p:sp>
        <p:nvSpPr>
          <p:cNvPr id="3" name="Content Placeholder 2">
            <a:extLst>
              <a:ext uri="{FF2B5EF4-FFF2-40B4-BE49-F238E27FC236}">
                <a16:creationId xmlns:a16="http://schemas.microsoft.com/office/drawing/2014/main" id="{08977A10-4088-1711-DE80-01463CAC968F}"/>
              </a:ext>
            </a:extLst>
          </p:cNvPr>
          <p:cNvSpPr>
            <a:spLocks noGrp="1"/>
          </p:cNvSpPr>
          <p:nvPr>
            <p:ph idx="1"/>
          </p:nvPr>
        </p:nvSpPr>
        <p:spPr>
          <a:xfrm>
            <a:off x="328613" y="1504950"/>
            <a:ext cx="6938006" cy="4286250"/>
          </a:xfrm>
        </p:spPr>
        <p:txBody>
          <a:bodyPr>
            <a:normAutofit/>
          </a:bodyPr>
          <a:lstStyle/>
          <a:p>
            <a:pPr>
              <a:lnSpc>
                <a:spcPct val="110000"/>
              </a:lnSpc>
              <a:buFont typeface="Wingdings" panose="05000000000000000000" pitchFamily="2" charset="2"/>
              <a:buChar char="v"/>
            </a:pPr>
            <a:r>
              <a:rPr lang="en-GB" sz="1400" dirty="0">
                <a:latin typeface="Arial" panose="020B0604020202020204" pitchFamily="34" charset="0"/>
                <a:cs typeface="Arial" panose="020B0604020202020204" pitchFamily="34" charset="0"/>
              </a:rPr>
              <a:t>Communication barriers are something that keeps us from accurately getting and tolerating the messages others use to convey their data, considerations and thoughts. A portion of the instances of correspondence boundaries are data over-burden, finicky insights, work environment tattles, semantics, distinctions in sexual orientation, and so on..</a:t>
            </a:r>
          </a:p>
          <a:p>
            <a:pPr>
              <a:lnSpc>
                <a:spcPct val="110000"/>
              </a:lnSpc>
              <a:buFont typeface="Wingdings" panose="05000000000000000000" pitchFamily="2" charset="2"/>
              <a:buChar char="v"/>
            </a:pPr>
            <a:r>
              <a:rPr lang="en-GB" sz="1400" dirty="0">
                <a:latin typeface="Arial" panose="020B0604020202020204" pitchFamily="34" charset="0"/>
                <a:cs typeface="Arial" panose="020B0604020202020204" pitchFamily="34" charset="0"/>
              </a:rPr>
              <a:t>Ali M. (2017) suggests that “Competing demands, lack of privacy, and background noise are all potential barriers to effective communication between nurses and patients. Patients’ ability to communicate effectively may also be affected by their condition, medication, pain and/or anxiety. Nurses’ and patients’ cultural values and beliefs can also lead to misinterpretation or reinterpretation of key messages”.</a:t>
            </a:r>
          </a:p>
          <a:p>
            <a:pPr>
              <a:lnSpc>
                <a:spcPct val="110000"/>
              </a:lnSpc>
              <a:buFont typeface="Wingdings" panose="05000000000000000000" pitchFamily="2" charset="2"/>
              <a:buChar char="v"/>
            </a:pPr>
            <a:r>
              <a:rPr lang="en-GB" sz="1400" b="0" i="0" dirty="0">
                <a:effectLst/>
                <a:latin typeface="Arial" panose="020B0604020202020204" pitchFamily="34" charset="0"/>
                <a:cs typeface="Arial" panose="020B0604020202020204" pitchFamily="34" charset="0"/>
              </a:rPr>
              <a:t>The </a:t>
            </a:r>
            <a:r>
              <a:rPr lang="en-GB" sz="1400" b="0" i="0" dirty="0">
                <a:effectLst/>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Ace Centre</a:t>
            </a:r>
            <a:r>
              <a:rPr lang="en-GB" sz="1400" b="0" i="0" dirty="0">
                <a:effectLst/>
                <a:latin typeface="Arial" panose="020B0604020202020204" pitchFamily="34" charset="0"/>
                <a:cs typeface="Arial" panose="020B0604020202020204" pitchFamily="34" charset="0"/>
              </a:rPr>
              <a:t> offers help and support for children who have complex physical and communication difficulties, and for their parents, carers or therapists. The charity </a:t>
            </a:r>
            <a:r>
              <a:rPr lang="en-GB" sz="1400" b="0" i="0" dirty="0">
                <a:effectLst/>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I CAN</a:t>
            </a:r>
            <a:r>
              <a:rPr lang="en-GB" sz="1400" b="0" i="0" dirty="0">
                <a:effectLst/>
                <a:latin typeface="Arial" panose="020B0604020202020204" pitchFamily="34" charset="0"/>
                <a:cs typeface="Arial" panose="020B0604020202020204" pitchFamily="34" charset="0"/>
              </a:rPr>
              <a:t> helps children develop speech, language and communication skills, with a special focus on children with a communication disability. (How to care for someone with communication difficulties 2022</a:t>
            </a:r>
            <a:r>
              <a:rPr lang="en-GB" sz="1100" b="0" i="0" dirty="0">
                <a:effectLst/>
                <a:latin typeface="Frutiger W01"/>
              </a:rPr>
              <a:t>)</a:t>
            </a:r>
          </a:p>
          <a:p>
            <a:pPr>
              <a:lnSpc>
                <a:spcPct val="110000"/>
              </a:lnSpc>
              <a:buFont typeface="Wingdings" panose="05000000000000000000" pitchFamily="2" charset="2"/>
              <a:buChar char="v"/>
            </a:pPr>
            <a:endParaRPr lang="en-GB" sz="1100" dirty="0"/>
          </a:p>
          <a:p>
            <a:pPr>
              <a:lnSpc>
                <a:spcPct val="110000"/>
              </a:lnSpc>
              <a:buFont typeface="Wingdings" panose="05000000000000000000" pitchFamily="2" charset="2"/>
              <a:buChar char="v"/>
            </a:pPr>
            <a:endParaRPr lang="en-GB" sz="1100" dirty="0"/>
          </a:p>
          <a:p>
            <a:pPr>
              <a:lnSpc>
                <a:spcPct val="110000"/>
              </a:lnSpc>
              <a:buFont typeface="Wingdings" panose="05000000000000000000" pitchFamily="2" charset="2"/>
              <a:buChar char="v"/>
            </a:pPr>
            <a:endParaRPr lang="en-GB" sz="1100" dirty="0"/>
          </a:p>
          <a:p>
            <a:pPr>
              <a:lnSpc>
                <a:spcPct val="110000"/>
              </a:lnSpc>
              <a:buFont typeface="Wingdings" panose="05000000000000000000" pitchFamily="2" charset="2"/>
              <a:buChar char="v"/>
            </a:pPr>
            <a:endParaRPr lang="en-GB" sz="1100" dirty="0"/>
          </a:p>
        </p:txBody>
      </p:sp>
      <p:pic>
        <p:nvPicPr>
          <p:cNvPr id="7" name="Picture 6" descr="Chart, bubble chart&#10;&#10;Description automatically generated">
            <a:extLst>
              <a:ext uri="{FF2B5EF4-FFF2-40B4-BE49-F238E27FC236}">
                <a16:creationId xmlns:a16="http://schemas.microsoft.com/office/drawing/2014/main" id="{513A11D5-6538-C386-92A8-7BEFA5539AD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266619" y="1504950"/>
            <a:ext cx="4705350" cy="5105400"/>
          </a:xfrm>
          <a:prstGeom prst="rect">
            <a:avLst/>
          </a:prstGeom>
        </p:spPr>
      </p:pic>
    </p:spTree>
    <p:extLst>
      <p:ext uri="{BB962C8B-B14F-4D97-AF65-F5344CB8AC3E}">
        <p14:creationId xmlns:p14="http://schemas.microsoft.com/office/powerpoint/2010/main" val="19844725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1DB49-DE28-1379-EDB6-57DA3F3F539D}"/>
              </a:ext>
            </a:extLst>
          </p:cNvPr>
          <p:cNvSpPr>
            <a:spLocks noGrp="1"/>
          </p:cNvSpPr>
          <p:nvPr>
            <p:ph type="title"/>
          </p:nvPr>
        </p:nvSpPr>
        <p:spPr>
          <a:xfrm>
            <a:off x="913795" y="609600"/>
            <a:ext cx="10353761" cy="1326321"/>
          </a:xfrm>
        </p:spPr>
        <p:txBody>
          <a:bodyPr>
            <a:normAutofit/>
          </a:bodyPr>
          <a:lstStyle/>
          <a:p>
            <a:r>
              <a:rPr lang="en-GB" sz="2900"/>
              <a:t>Models that could help improve communication</a:t>
            </a:r>
            <a:br>
              <a:rPr lang="en-GB" sz="2900"/>
            </a:br>
            <a:endParaRPr lang="en-GB" sz="2900"/>
          </a:p>
        </p:txBody>
      </p:sp>
      <p:sp>
        <p:nvSpPr>
          <p:cNvPr id="3" name="Content Placeholder 2">
            <a:extLst>
              <a:ext uri="{FF2B5EF4-FFF2-40B4-BE49-F238E27FC236}">
                <a16:creationId xmlns:a16="http://schemas.microsoft.com/office/drawing/2014/main" id="{B3F4CB25-1964-3624-E80D-DB944D7143C1}"/>
              </a:ext>
            </a:extLst>
          </p:cNvPr>
          <p:cNvSpPr>
            <a:spLocks noGrp="1"/>
          </p:cNvSpPr>
          <p:nvPr>
            <p:ph idx="1"/>
          </p:nvPr>
        </p:nvSpPr>
        <p:spPr>
          <a:xfrm>
            <a:off x="349004" y="1554480"/>
            <a:ext cx="6006075" cy="4693920"/>
          </a:xfrm>
        </p:spPr>
        <p:txBody>
          <a:bodyPr>
            <a:normAutofit lnSpcReduction="10000"/>
          </a:bodyPr>
          <a:lstStyle/>
          <a:p>
            <a:pPr>
              <a:lnSpc>
                <a:spcPct val="110000"/>
              </a:lnSpc>
            </a:pPr>
            <a:r>
              <a:rPr lang="en-GB" sz="1400" dirty="0"/>
              <a:t>A model is widely used to depict any idea, thought or a concept in a more simpler way through diagrams, pictorial representations etc. Models go a long way in making the understanding of any concept easy and clear. Through a model one can easily understand a process and draw conclusions from it. In simpler words a model makes the learning simple.</a:t>
            </a:r>
          </a:p>
          <a:p>
            <a:pPr>
              <a:lnSpc>
                <a:spcPct val="110000"/>
              </a:lnSpc>
            </a:pPr>
            <a:r>
              <a:rPr lang="en-GB" sz="1400" dirty="0"/>
              <a:t>Models of correspondence give contributions to setting a standard correspondence framework and guaranteeing powerful correspondence in a business association. (Effective Communication - Models 2022)</a:t>
            </a:r>
          </a:p>
          <a:p>
            <a:pPr>
              <a:lnSpc>
                <a:spcPct val="110000"/>
              </a:lnSpc>
            </a:pPr>
            <a:r>
              <a:rPr lang="en-GB" sz="1400" dirty="0"/>
              <a:t>5 of the most effective communication models are:</a:t>
            </a:r>
          </a:p>
          <a:p>
            <a:pPr marL="457200" indent="-457200">
              <a:lnSpc>
                <a:spcPct val="110000"/>
              </a:lnSpc>
              <a:buFont typeface="+mj-lt"/>
              <a:buAutoNum type="arabicPeriod"/>
            </a:pPr>
            <a:r>
              <a:rPr lang="en-GB" sz="1400" b="0" i="0" dirty="0">
                <a:effectLst/>
                <a:latin typeface="arial" panose="020B0604020202020204" pitchFamily="34" charset="0"/>
              </a:rPr>
              <a:t>Aristotle Model of Communication.</a:t>
            </a:r>
          </a:p>
          <a:p>
            <a:pPr marL="457200" indent="-457200">
              <a:lnSpc>
                <a:spcPct val="110000"/>
              </a:lnSpc>
              <a:buFont typeface="+mj-lt"/>
              <a:buAutoNum type="arabicPeriod"/>
            </a:pPr>
            <a:r>
              <a:rPr lang="en-GB" sz="1400" b="0" i="0" dirty="0" err="1">
                <a:effectLst/>
                <a:latin typeface="arial" panose="020B0604020202020204" pitchFamily="34" charset="0"/>
              </a:rPr>
              <a:t>Berlo's</a:t>
            </a:r>
            <a:r>
              <a:rPr lang="en-GB" sz="1400" b="0" i="0" dirty="0">
                <a:effectLst/>
                <a:latin typeface="arial" panose="020B0604020202020204" pitchFamily="34" charset="0"/>
              </a:rPr>
              <a:t> Model of Communication</a:t>
            </a:r>
          </a:p>
          <a:p>
            <a:pPr marL="457200" indent="-457200">
              <a:lnSpc>
                <a:spcPct val="110000"/>
              </a:lnSpc>
              <a:buFont typeface="+mj-lt"/>
              <a:buAutoNum type="arabicPeriod"/>
            </a:pPr>
            <a:r>
              <a:rPr lang="en-GB" sz="1400" b="0" i="0" dirty="0">
                <a:effectLst/>
                <a:latin typeface="arial" panose="020B0604020202020204" pitchFamily="34" charset="0"/>
              </a:rPr>
              <a:t>Shannon and Weaver Model of Communication.</a:t>
            </a:r>
          </a:p>
          <a:p>
            <a:pPr marL="457200" indent="-457200">
              <a:lnSpc>
                <a:spcPct val="110000"/>
              </a:lnSpc>
              <a:buFont typeface="+mj-lt"/>
              <a:buAutoNum type="arabicPeriod"/>
            </a:pPr>
            <a:r>
              <a:rPr lang="en-GB" sz="1400" b="0" i="0" dirty="0">
                <a:effectLst/>
                <a:latin typeface="arial" panose="020B0604020202020204" pitchFamily="34" charset="0"/>
              </a:rPr>
              <a:t>Schramm's Model of Communication.</a:t>
            </a:r>
          </a:p>
          <a:p>
            <a:pPr marL="457200" indent="-457200">
              <a:lnSpc>
                <a:spcPct val="110000"/>
              </a:lnSpc>
              <a:buFont typeface="+mj-lt"/>
              <a:buAutoNum type="arabicPeriod"/>
            </a:pPr>
            <a:r>
              <a:rPr lang="en-GB" sz="1400" b="0" i="0" dirty="0">
                <a:effectLst/>
                <a:latin typeface="arial" panose="020B0604020202020204" pitchFamily="34" charset="0"/>
              </a:rPr>
              <a:t>Helical Model of Communication. (</a:t>
            </a:r>
            <a:r>
              <a:rPr lang="en-GB" sz="1400" b="0" i="0" dirty="0" err="1">
                <a:effectLst/>
                <a:latin typeface="arial" panose="020B0604020202020204" pitchFamily="34" charset="0"/>
              </a:rPr>
              <a:t>Juneja</a:t>
            </a:r>
            <a:r>
              <a:rPr lang="en-GB" sz="1400" b="0" i="0" dirty="0">
                <a:effectLst/>
                <a:latin typeface="arial" panose="020B0604020202020204" pitchFamily="34" charset="0"/>
              </a:rPr>
              <a:t> n.d.)</a:t>
            </a:r>
          </a:p>
          <a:p>
            <a:pPr marL="457200" indent="-457200">
              <a:lnSpc>
                <a:spcPct val="110000"/>
              </a:lnSpc>
              <a:buFont typeface="+mj-lt"/>
              <a:buAutoNum type="arabicPeriod"/>
            </a:pPr>
            <a:endParaRPr lang="en-GB" sz="1400" b="0" i="0" dirty="0">
              <a:effectLst/>
              <a:latin typeface="arial" panose="020B0604020202020204" pitchFamily="34" charset="0"/>
            </a:endParaRPr>
          </a:p>
          <a:p>
            <a:pPr marL="457200" indent="-457200">
              <a:lnSpc>
                <a:spcPct val="110000"/>
              </a:lnSpc>
              <a:buFont typeface="+mj-lt"/>
              <a:buAutoNum type="arabicPeriod"/>
            </a:pPr>
            <a:endParaRPr lang="en-GB" sz="1000" dirty="0"/>
          </a:p>
        </p:txBody>
      </p:sp>
      <p:pic>
        <p:nvPicPr>
          <p:cNvPr id="7" name="Picture 6" descr="Timeline&#10;&#10;Description automatically generated">
            <a:extLst>
              <a:ext uri="{FF2B5EF4-FFF2-40B4-BE49-F238E27FC236}">
                <a16:creationId xmlns:a16="http://schemas.microsoft.com/office/drawing/2014/main" id="{58C0A2F6-3CBB-807F-5541-B863FC27B5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90335" y="1935920"/>
            <a:ext cx="5581650" cy="3855279"/>
          </a:xfrm>
          <a:prstGeom prst="rect">
            <a:avLst/>
          </a:prstGeom>
        </p:spPr>
      </p:pic>
    </p:spTree>
    <p:extLst>
      <p:ext uri="{BB962C8B-B14F-4D97-AF65-F5344CB8AC3E}">
        <p14:creationId xmlns:p14="http://schemas.microsoft.com/office/powerpoint/2010/main" val="40682829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768332-C6F3-CF04-B492-74D4AA26495C}"/>
              </a:ext>
            </a:extLst>
          </p:cNvPr>
          <p:cNvSpPr>
            <a:spLocks noGrp="1"/>
          </p:cNvSpPr>
          <p:nvPr>
            <p:ph type="title"/>
          </p:nvPr>
        </p:nvSpPr>
        <p:spPr>
          <a:xfrm>
            <a:off x="643467" y="643467"/>
            <a:ext cx="3361498" cy="1267810"/>
          </a:xfrm>
        </p:spPr>
        <p:txBody>
          <a:bodyPr anchor="b">
            <a:normAutofit/>
          </a:bodyPr>
          <a:lstStyle/>
          <a:p>
            <a:pPr algn="l"/>
            <a:r>
              <a:rPr lang="en-GB" sz="2400"/>
              <a:t>CONCLUSION</a:t>
            </a:r>
          </a:p>
        </p:txBody>
      </p:sp>
      <p:sp>
        <p:nvSpPr>
          <p:cNvPr id="3" name="Content Placeholder 2">
            <a:extLst>
              <a:ext uri="{FF2B5EF4-FFF2-40B4-BE49-F238E27FC236}">
                <a16:creationId xmlns:a16="http://schemas.microsoft.com/office/drawing/2014/main" id="{87F7E102-DF3A-D39A-5645-685456D4CA53}"/>
              </a:ext>
            </a:extLst>
          </p:cNvPr>
          <p:cNvSpPr>
            <a:spLocks noGrp="1"/>
          </p:cNvSpPr>
          <p:nvPr>
            <p:ph idx="1"/>
          </p:nvPr>
        </p:nvSpPr>
        <p:spPr>
          <a:xfrm>
            <a:off x="643467" y="2096063"/>
            <a:ext cx="3361498" cy="4028512"/>
          </a:xfrm>
        </p:spPr>
        <p:txBody>
          <a:bodyPr>
            <a:normAutofit/>
          </a:bodyPr>
          <a:lstStyle/>
          <a:p>
            <a:pPr marL="0" indent="0">
              <a:buNone/>
            </a:pPr>
            <a:r>
              <a:rPr lang="en-GB" sz="1400"/>
              <a:t>NHS, one of the most important health-care organisation in UK it is not about business as much as it is for people needs. Through years, NHS has improved its strategies and communication ways in order to help and to offer the best services to the stakeholders.</a:t>
            </a:r>
          </a:p>
          <a:p>
            <a:pPr marL="0" indent="0">
              <a:buNone/>
            </a:pPr>
            <a:r>
              <a:rPr lang="en-GB" sz="1400"/>
              <a:t>Also, NHS provides help centres and charity associations for helping people with communication problems or disability, support and patience for all the residents.</a:t>
            </a:r>
          </a:p>
          <a:p>
            <a:pPr marL="0" indent="0">
              <a:buNone/>
            </a:pPr>
            <a:endParaRPr lang="en-GB" sz="1400"/>
          </a:p>
        </p:txBody>
      </p:sp>
      <p:sp>
        <p:nvSpPr>
          <p:cNvPr id="10" name="Rectangle 9">
            <a:extLst>
              <a:ext uri="{FF2B5EF4-FFF2-40B4-BE49-F238E27FC236}">
                <a16:creationId xmlns:a16="http://schemas.microsoft.com/office/drawing/2014/main" id="{B1007713-5891-46A9-BACA-FAD760FE23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8793" y="733425"/>
            <a:ext cx="6696075" cy="5391150"/>
          </a:xfrm>
          <a:prstGeom prst="rect">
            <a:avLst/>
          </a:prstGeom>
          <a:solidFill>
            <a:schemeClr val="bg2">
              <a:lumMod val="75000"/>
            </a:schemeClr>
          </a:solidFill>
          <a:ln w="190500" cap="sq">
            <a:solidFill>
              <a:schemeClr val="bg2">
                <a:lumMod val="75000"/>
              </a:schemeClr>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BB6AA7-7EAD-4D3B-9335-B6E8BD7E68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3972" y="799817"/>
            <a:ext cx="6565717" cy="5258367"/>
          </a:xfrm>
          <a:prstGeom prst="rect">
            <a:avLst/>
          </a:prstGeom>
          <a:noFill/>
          <a:ln w="127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ext, whiteboard&#10;&#10;Description automatically generated">
            <a:extLst>
              <a:ext uri="{FF2B5EF4-FFF2-40B4-BE49-F238E27FC236}">
                <a16:creationId xmlns:a16="http://schemas.microsoft.com/office/drawing/2014/main" id="{A93402F5-ACDB-0DC3-917C-8999FA89EDD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70931" y="1727188"/>
            <a:ext cx="5895257" cy="3433985"/>
          </a:xfrm>
          <a:prstGeom prst="rect">
            <a:avLst/>
          </a:prstGeom>
        </p:spPr>
      </p:pic>
    </p:spTree>
    <p:extLst>
      <p:ext uri="{BB962C8B-B14F-4D97-AF65-F5344CB8AC3E}">
        <p14:creationId xmlns:p14="http://schemas.microsoft.com/office/powerpoint/2010/main" val="36256101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CEE030-C051-BDDF-495C-697CDA33597D}"/>
              </a:ext>
            </a:extLst>
          </p:cNvPr>
          <p:cNvSpPr>
            <a:spLocks noGrp="1"/>
          </p:cNvSpPr>
          <p:nvPr>
            <p:ph type="title"/>
          </p:nvPr>
        </p:nvSpPr>
        <p:spPr>
          <a:xfrm>
            <a:off x="514784" y="946"/>
            <a:ext cx="10353761" cy="871892"/>
          </a:xfrm>
        </p:spPr>
        <p:txBody>
          <a:bodyPr/>
          <a:lstStyle/>
          <a:p>
            <a:r>
              <a:rPr lang="en-GB"/>
              <a:t>REFERENCES</a:t>
            </a:r>
            <a:endParaRPr lang="en-GB" dirty="0"/>
          </a:p>
        </p:txBody>
      </p:sp>
      <p:graphicFrame>
        <p:nvGraphicFramePr>
          <p:cNvPr id="5" name="Content Placeholder 2">
            <a:extLst>
              <a:ext uri="{FF2B5EF4-FFF2-40B4-BE49-F238E27FC236}">
                <a16:creationId xmlns:a16="http://schemas.microsoft.com/office/drawing/2014/main" id="{403E476C-39C1-D390-3374-BDDF8C761A10}"/>
              </a:ext>
            </a:extLst>
          </p:cNvPr>
          <p:cNvGraphicFramePr>
            <a:graphicFrameLocks noGrp="1"/>
          </p:cNvGraphicFramePr>
          <p:nvPr>
            <p:ph idx="1"/>
          </p:nvPr>
        </p:nvGraphicFramePr>
        <p:xfrm>
          <a:off x="514783" y="872838"/>
          <a:ext cx="10353762" cy="53279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065445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BD5CE5-EA0D-B4E1-8542-F6DA2826AA83}"/>
              </a:ext>
            </a:extLst>
          </p:cNvPr>
          <p:cNvSpPr>
            <a:spLocks noGrp="1"/>
          </p:cNvSpPr>
          <p:nvPr>
            <p:ph type="title"/>
          </p:nvPr>
        </p:nvSpPr>
        <p:spPr>
          <a:xfrm>
            <a:off x="880761" y="0"/>
            <a:ext cx="10353761" cy="775854"/>
          </a:xfrm>
        </p:spPr>
        <p:txBody>
          <a:bodyPr/>
          <a:lstStyle/>
          <a:p>
            <a:r>
              <a:rPr lang="en-GB" dirty="0"/>
              <a:t>TEAMWORK EVALUATION</a:t>
            </a:r>
          </a:p>
        </p:txBody>
      </p:sp>
      <p:graphicFrame>
        <p:nvGraphicFramePr>
          <p:cNvPr id="4" name="Table 4">
            <a:extLst>
              <a:ext uri="{FF2B5EF4-FFF2-40B4-BE49-F238E27FC236}">
                <a16:creationId xmlns:a16="http://schemas.microsoft.com/office/drawing/2014/main" id="{EBBB653C-98FD-BBC2-F832-796B637C55C7}"/>
              </a:ext>
            </a:extLst>
          </p:cNvPr>
          <p:cNvGraphicFramePr>
            <a:graphicFrameLocks noGrp="1"/>
          </p:cNvGraphicFramePr>
          <p:nvPr>
            <p:ph idx="1"/>
            <p:extLst>
              <p:ext uri="{D42A27DB-BD31-4B8C-83A1-F6EECF244321}">
                <p14:modId xmlns:p14="http://schemas.microsoft.com/office/powerpoint/2010/main" val="3105782407"/>
              </p:ext>
            </p:extLst>
          </p:nvPr>
        </p:nvGraphicFramePr>
        <p:xfrm>
          <a:off x="880761" y="548640"/>
          <a:ext cx="10106107" cy="6309360"/>
        </p:xfrm>
        <a:graphic>
          <a:graphicData uri="http://schemas.openxmlformats.org/drawingml/2006/table">
            <a:tbl>
              <a:tblPr firstRow="1" bandRow="1">
                <a:tableStyleId>{F5AB1C69-6EDB-4FF4-983F-18BD219EF322}</a:tableStyleId>
              </a:tblPr>
              <a:tblGrid>
                <a:gridCol w="5183046">
                  <a:extLst>
                    <a:ext uri="{9D8B030D-6E8A-4147-A177-3AD203B41FA5}">
                      <a16:colId xmlns:a16="http://schemas.microsoft.com/office/drawing/2014/main" val="3575635143"/>
                    </a:ext>
                  </a:extLst>
                </a:gridCol>
                <a:gridCol w="4923061">
                  <a:extLst>
                    <a:ext uri="{9D8B030D-6E8A-4147-A177-3AD203B41FA5}">
                      <a16:colId xmlns:a16="http://schemas.microsoft.com/office/drawing/2014/main" val="3355911048"/>
                    </a:ext>
                  </a:extLst>
                </a:gridCol>
              </a:tblGrid>
              <a:tr h="165451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solidFill>
                            <a:schemeClr val="bg1"/>
                          </a:solidFill>
                        </a:rPr>
                        <a:t>Who was in your team?</a:t>
                      </a:r>
                    </a:p>
                    <a:p>
                      <a:endParaRPr lang="en-GB" dirty="0"/>
                    </a:p>
                  </a:txBody>
                  <a:tcPr/>
                </a:tc>
                <a:tc>
                  <a:txBody>
                    <a:bodyPr/>
                    <a:lstStyle/>
                    <a:p>
                      <a:r>
                        <a:rPr lang="en-GB" sz="2400" b="1" dirty="0" err="1">
                          <a:solidFill>
                            <a:schemeClr val="bg1"/>
                          </a:solidFill>
                          <a:latin typeface="Arabic Typesetting" panose="020B0604020202020204" pitchFamily="66" charset="-78"/>
                          <a:cs typeface="Arabic Typesetting" panose="020B0604020202020204" pitchFamily="66" charset="-78"/>
                        </a:rPr>
                        <a:t>Neli</a:t>
                      </a:r>
                      <a:r>
                        <a:rPr lang="en-GB" sz="2400" b="1" dirty="0">
                          <a:solidFill>
                            <a:schemeClr val="bg1"/>
                          </a:solidFill>
                          <a:latin typeface="Arabic Typesetting" panose="020B0604020202020204" pitchFamily="66" charset="-78"/>
                          <a:cs typeface="Arabic Typesetting" panose="020B0604020202020204" pitchFamily="66" charset="-78"/>
                        </a:rPr>
                        <a:t> </a:t>
                      </a:r>
                      <a:r>
                        <a:rPr lang="en-GB" sz="2400" b="1" dirty="0" err="1">
                          <a:solidFill>
                            <a:schemeClr val="bg1"/>
                          </a:solidFill>
                          <a:latin typeface="Arabic Typesetting" panose="020B0604020202020204" pitchFamily="66" charset="-78"/>
                          <a:cs typeface="Arabic Typesetting" panose="020B0604020202020204" pitchFamily="66" charset="-78"/>
                        </a:rPr>
                        <a:t>Aktar</a:t>
                      </a:r>
                      <a:r>
                        <a:rPr lang="en-GB" sz="2400" b="1" dirty="0">
                          <a:solidFill>
                            <a:schemeClr val="bg1"/>
                          </a:solidFill>
                          <a:latin typeface="Arabic Typesetting" panose="020B0604020202020204" pitchFamily="66" charset="-78"/>
                          <a:cs typeface="Arabic Typesetting" panose="020B0604020202020204" pitchFamily="66" charset="-78"/>
                        </a:rPr>
                        <a:t> 2124110, </a:t>
                      </a:r>
                    </a:p>
                    <a:p>
                      <a:r>
                        <a:rPr lang="en-GB" sz="2400" b="1" dirty="0" err="1">
                          <a:solidFill>
                            <a:schemeClr val="bg1"/>
                          </a:solidFill>
                          <a:latin typeface="Arabic Typesetting" panose="020B0604020202020204" pitchFamily="66" charset="-78"/>
                          <a:cs typeface="Arabic Typesetting" panose="020B0604020202020204" pitchFamily="66" charset="-78"/>
                        </a:rPr>
                        <a:t>Quratulain</a:t>
                      </a:r>
                      <a:r>
                        <a:rPr lang="en-GB" sz="2400" b="1" dirty="0">
                          <a:solidFill>
                            <a:schemeClr val="bg1"/>
                          </a:solidFill>
                          <a:latin typeface="Arabic Typesetting" panose="020B0604020202020204" pitchFamily="66" charset="-78"/>
                          <a:cs typeface="Arabic Typesetting" panose="020B0604020202020204" pitchFamily="66" charset="-78"/>
                        </a:rPr>
                        <a:t> Kayani 2118247, </a:t>
                      </a:r>
                    </a:p>
                    <a:p>
                      <a:r>
                        <a:rPr lang="en-GB" sz="2400" b="1" dirty="0">
                          <a:solidFill>
                            <a:schemeClr val="bg1"/>
                          </a:solidFill>
                          <a:latin typeface="Arabic Typesetting" panose="020B0604020202020204" pitchFamily="66" charset="-78"/>
                          <a:cs typeface="Arabic Typesetting" panose="020B0604020202020204" pitchFamily="66" charset="-78"/>
                        </a:rPr>
                        <a:t>Steliana Stan 2123020, </a:t>
                      </a:r>
                    </a:p>
                    <a:p>
                      <a:r>
                        <a:rPr lang="en-GB" sz="2400" b="1" dirty="0" err="1">
                          <a:solidFill>
                            <a:schemeClr val="bg1"/>
                          </a:solidFill>
                          <a:latin typeface="Arabic Typesetting" panose="020B0604020202020204" pitchFamily="66" charset="-78"/>
                          <a:cs typeface="Arabic Typesetting" panose="020B0604020202020204" pitchFamily="66" charset="-78"/>
                        </a:rPr>
                        <a:t>Beauti</a:t>
                      </a:r>
                      <a:r>
                        <a:rPr lang="en-GB" sz="2400" b="1" dirty="0">
                          <a:solidFill>
                            <a:schemeClr val="bg1"/>
                          </a:solidFill>
                          <a:latin typeface="Arabic Typesetting" panose="020B0604020202020204" pitchFamily="66" charset="-78"/>
                          <a:cs typeface="Arabic Typesetting" panose="020B0604020202020204" pitchFamily="66" charset="-78"/>
                        </a:rPr>
                        <a:t> </a:t>
                      </a:r>
                      <a:r>
                        <a:rPr lang="en-GB" sz="2400" b="1" dirty="0" err="1">
                          <a:solidFill>
                            <a:schemeClr val="bg1"/>
                          </a:solidFill>
                          <a:latin typeface="Arabic Typesetting" panose="020B0604020202020204" pitchFamily="66" charset="-78"/>
                          <a:cs typeface="Arabic Typesetting" panose="020B0604020202020204" pitchFamily="66" charset="-78"/>
                        </a:rPr>
                        <a:t>Aktar</a:t>
                      </a:r>
                      <a:r>
                        <a:rPr lang="en-GB" sz="2400" b="1" dirty="0">
                          <a:solidFill>
                            <a:schemeClr val="bg1"/>
                          </a:solidFill>
                          <a:latin typeface="Arabic Typesetting" panose="020B0604020202020204" pitchFamily="66" charset="-78"/>
                          <a:cs typeface="Arabic Typesetting" panose="020B0604020202020204" pitchFamily="66" charset="-78"/>
                        </a:rPr>
                        <a:t> 2124111</a:t>
                      </a:r>
                    </a:p>
                    <a:p>
                      <a:endParaRPr lang="en-GB" dirty="0"/>
                    </a:p>
                  </a:txBody>
                  <a:tcPr/>
                </a:tc>
                <a:extLst>
                  <a:ext uri="{0D108BD9-81ED-4DB2-BD59-A6C34878D82A}">
                    <a16:rowId xmlns:a16="http://schemas.microsoft.com/office/drawing/2014/main" val="1127026363"/>
                  </a:ext>
                </a:extLst>
              </a:tr>
              <a:tr h="5790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What were the key strength of</a:t>
                      </a:r>
                      <a:r>
                        <a:rPr lang="en-US" baseline="0" dirty="0"/>
                        <a:t> your team?</a:t>
                      </a:r>
                    </a:p>
                    <a:p>
                      <a:endParaRPr lang="en-GB" dirty="0"/>
                    </a:p>
                  </a:txBody>
                  <a:tcPr/>
                </a:tc>
                <a:tc>
                  <a:txBody>
                    <a:bodyPr/>
                    <a:lstStyle/>
                    <a:p>
                      <a:r>
                        <a:rPr lang="en-GB" dirty="0"/>
                        <a:t>Good communication</a:t>
                      </a:r>
                    </a:p>
                    <a:p>
                      <a:r>
                        <a:rPr lang="en-GB" dirty="0"/>
                        <a:t>Strong points of view</a:t>
                      </a:r>
                    </a:p>
                  </a:txBody>
                  <a:tcPr/>
                </a:tc>
                <a:extLst>
                  <a:ext uri="{0D108BD9-81ED-4DB2-BD59-A6C34878D82A}">
                    <a16:rowId xmlns:a16="http://schemas.microsoft.com/office/drawing/2014/main" val="3897256046"/>
                  </a:ext>
                </a:extLst>
              </a:tr>
              <a:tr h="132361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What were the challenges that you overcame as a team </a:t>
                      </a:r>
                    </a:p>
                    <a:p>
                      <a:endParaRPr lang="en-GB" dirty="0"/>
                    </a:p>
                  </a:txBody>
                  <a:tcPr/>
                </a:tc>
                <a:tc>
                  <a:txBody>
                    <a:bodyPr/>
                    <a:lstStyle/>
                    <a:p>
                      <a:r>
                        <a:rPr lang="en-GB" dirty="0"/>
                        <a:t>Understanding the task</a:t>
                      </a:r>
                    </a:p>
                    <a:p>
                      <a:r>
                        <a:rPr lang="en-GB" dirty="0"/>
                        <a:t>Using Power Point</a:t>
                      </a:r>
                    </a:p>
                    <a:p>
                      <a:r>
                        <a:rPr lang="en-GB" dirty="0"/>
                        <a:t>Finding Sources </a:t>
                      </a:r>
                    </a:p>
                    <a:p>
                      <a:r>
                        <a:rPr lang="en-GB" dirty="0"/>
                        <a:t>Time</a:t>
                      </a:r>
                    </a:p>
                    <a:p>
                      <a:endParaRPr lang="en-GB" dirty="0"/>
                    </a:p>
                  </a:txBody>
                  <a:tcPr/>
                </a:tc>
                <a:extLst>
                  <a:ext uri="{0D108BD9-81ED-4DB2-BD59-A6C34878D82A}">
                    <a16:rowId xmlns:a16="http://schemas.microsoft.com/office/drawing/2014/main" val="495743067"/>
                  </a:ext>
                </a:extLst>
              </a:tr>
              <a:tr h="132361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What would you do differently if you worked as a team?</a:t>
                      </a:r>
                    </a:p>
                    <a:p>
                      <a:endParaRPr lang="en-GB" dirty="0"/>
                    </a:p>
                  </a:txBody>
                  <a:tcPr/>
                </a:tc>
                <a:tc>
                  <a:txBody>
                    <a:bodyPr/>
                    <a:lstStyle/>
                    <a:p>
                      <a:r>
                        <a:rPr lang="en-GB" dirty="0"/>
                        <a:t> Split the tasks as soon as we got our brief</a:t>
                      </a:r>
                    </a:p>
                    <a:p>
                      <a:r>
                        <a:rPr lang="en-GB" dirty="0"/>
                        <a:t> Start searching and writing our parts in the class </a:t>
                      </a:r>
                    </a:p>
                    <a:p>
                      <a:r>
                        <a:rPr lang="en-GB" dirty="0"/>
                        <a:t>Giving more attention and patience at the courses </a:t>
                      </a:r>
                    </a:p>
                  </a:txBody>
                  <a:tcPr/>
                </a:tc>
                <a:extLst>
                  <a:ext uri="{0D108BD9-81ED-4DB2-BD59-A6C34878D82A}">
                    <a16:rowId xmlns:a16="http://schemas.microsoft.com/office/drawing/2014/main" val="3084727599"/>
                  </a:ext>
                </a:extLst>
              </a:tr>
              <a:tr h="82725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How would you rate your team working?</a:t>
                      </a:r>
                      <a:r>
                        <a:rPr lang="en-US" baseline="0" dirty="0"/>
                        <a:t> Out of 10?</a:t>
                      </a:r>
                      <a:endParaRPr lang="en-US" dirty="0"/>
                    </a:p>
                    <a:p>
                      <a:endParaRPr lang="en-GB" dirty="0"/>
                    </a:p>
                  </a:txBody>
                  <a:tcPr/>
                </a:tc>
                <a:tc>
                  <a:txBody>
                    <a:bodyPr/>
                    <a:lstStyle/>
                    <a:p>
                      <a:r>
                        <a:rPr lang="en-GB" dirty="0"/>
                        <a:t>8</a:t>
                      </a:r>
                    </a:p>
                  </a:txBody>
                  <a:tcPr/>
                </a:tc>
                <a:extLst>
                  <a:ext uri="{0D108BD9-81ED-4DB2-BD59-A6C34878D82A}">
                    <a16:rowId xmlns:a16="http://schemas.microsoft.com/office/drawing/2014/main" val="1569230469"/>
                  </a:ext>
                </a:extLst>
              </a:tr>
            </a:tbl>
          </a:graphicData>
        </a:graphic>
      </p:graphicFrame>
    </p:spTree>
    <p:extLst>
      <p:ext uri="{BB962C8B-B14F-4D97-AF65-F5344CB8AC3E}">
        <p14:creationId xmlns:p14="http://schemas.microsoft.com/office/powerpoint/2010/main" val="109978933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Damask</Template>
  <TotalTime>293</TotalTime>
  <Words>1956</Words>
  <Application>Microsoft Office PowerPoint</Application>
  <PresentationFormat>Widescreen</PresentationFormat>
  <Paragraphs>97</Paragraphs>
  <Slides>9</Slides>
  <Notes>5</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9</vt:i4>
      </vt:variant>
    </vt:vector>
  </HeadingPairs>
  <TitlesOfParts>
    <vt:vector size="20" baseType="lpstr">
      <vt:lpstr>Arabic Typesetting</vt:lpstr>
      <vt:lpstr>Arial</vt:lpstr>
      <vt:lpstr>Arial</vt:lpstr>
      <vt:lpstr>Bookman Old Style</vt:lpstr>
      <vt:lpstr>Calibri</vt:lpstr>
      <vt:lpstr>Cambria</vt:lpstr>
      <vt:lpstr>Frutiger W01</vt:lpstr>
      <vt:lpstr>Open Sans</vt:lpstr>
      <vt:lpstr>Rockwell</vt:lpstr>
      <vt:lpstr>Wingdings</vt:lpstr>
      <vt:lpstr>Damask</vt:lpstr>
      <vt:lpstr>Effective Team Working and Communication BMSW4002</vt:lpstr>
      <vt:lpstr>Table of Content</vt:lpstr>
      <vt:lpstr>NHS England- Business model and clients</vt:lpstr>
      <vt:lpstr>The communication methods ,strategies </vt:lpstr>
      <vt:lpstr>The communication barriers between NHS and their residents </vt:lpstr>
      <vt:lpstr>Models that could help improve communication </vt:lpstr>
      <vt:lpstr>CONCLUSION</vt:lpstr>
      <vt:lpstr>REFERENCES</vt:lpstr>
      <vt:lpstr>TEAMWORK EVALUATION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Effective TeamWorking and Communication BMSW4002</dc:title>
  <dc:creator>Steliana Stan (2123020)</dc:creator>
  <cp:lastModifiedBy>Steliana Stan (2123020)</cp:lastModifiedBy>
  <cp:revision>6</cp:revision>
  <dcterms:created xsi:type="dcterms:W3CDTF">2022-07-22T17:12:38Z</dcterms:created>
  <dcterms:modified xsi:type="dcterms:W3CDTF">2022-07-23T16:46:26Z</dcterms:modified>
</cp:coreProperties>
</file>