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bookmarkIdSeed="2">
  <p:sldMasterIdLst>
    <p:sldMasterId id="2147483649" r:id="rId1"/>
  </p:sldMasterIdLst>
  <p:notesMasterIdLst>
    <p:notesMasterId r:id="rId84"/>
  </p:notesMasterIdLst>
  <p:handoutMasterIdLst>
    <p:handoutMasterId r:id="rId85"/>
  </p:handoutMasterIdLst>
  <p:sldIdLst>
    <p:sldId id="314" r:id="rId2"/>
    <p:sldId id="1200" r:id="rId3"/>
    <p:sldId id="956" r:id="rId4"/>
    <p:sldId id="1019" r:id="rId5"/>
    <p:sldId id="1375" r:id="rId6"/>
    <p:sldId id="932" r:id="rId7"/>
    <p:sldId id="1018" r:id="rId8"/>
    <p:sldId id="1020" r:id="rId9"/>
    <p:sldId id="1043" r:id="rId10"/>
    <p:sldId id="1186" r:id="rId11"/>
    <p:sldId id="1187" r:id="rId12"/>
    <p:sldId id="1195" r:id="rId13"/>
    <p:sldId id="1199" r:id="rId14"/>
    <p:sldId id="1188" r:id="rId15"/>
    <p:sldId id="1190" r:id="rId16"/>
    <p:sldId id="1196" r:id="rId17"/>
    <p:sldId id="946" r:id="rId18"/>
    <p:sldId id="1044" r:id="rId19"/>
    <p:sldId id="1004" r:id="rId20"/>
    <p:sldId id="362" r:id="rId21"/>
    <p:sldId id="1021" r:id="rId22"/>
    <p:sldId id="1022" r:id="rId23"/>
    <p:sldId id="1023" r:id="rId24"/>
    <p:sldId id="1024" r:id="rId25"/>
    <p:sldId id="1025" r:id="rId26"/>
    <p:sldId id="1209" r:id="rId27"/>
    <p:sldId id="963" r:id="rId28"/>
    <p:sldId id="975" r:id="rId29"/>
    <p:sldId id="976" r:id="rId30"/>
    <p:sldId id="1038" r:id="rId31"/>
    <p:sldId id="1041" r:id="rId32"/>
    <p:sldId id="1040" r:id="rId33"/>
    <p:sldId id="1031" r:id="rId34"/>
    <p:sldId id="1388" r:id="rId35"/>
    <p:sldId id="1400" r:id="rId36"/>
    <p:sldId id="1037" r:id="rId37"/>
    <p:sldId id="1032" r:id="rId38"/>
    <p:sldId id="1033" r:id="rId39"/>
    <p:sldId id="1035" r:id="rId40"/>
    <p:sldId id="1042" r:id="rId41"/>
    <p:sldId id="1201" r:id="rId42"/>
    <p:sldId id="943" r:id="rId43"/>
    <p:sldId id="941" r:id="rId44"/>
    <p:sldId id="931" r:id="rId45"/>
    <p:sldId id="1202" r:id="rId46"/>
    <p:sldId id="1203" r:id="rId47"/>
    <p:sldId id="1210" r:id="rId48"/>
    <p:sldId id="1386" r:id="rId49"/>
    <p:sldId id="1206" r:id="rId50"/>
    <p:sldId id="1204" r:id="rId51"/>
    <p:sldId id="1207" r:id="rId52"/>
    <p:sldId id="1208" r:id="rId53"/>
    <p:sldId id="1205" r:id="rId54"/>
    <p:sldId id="1212" r:id="rId55"/>
    <p:sldId id="1213" r:id="rId56"/>
    <p:sldId id="1211" r:id="rId57"/>
    <p:sldId id="1374" r:id="rId58"/>
    <p:sldId id="1214" r:id="rId59"/>
    <p:sldId id="1366" r:id="rId60"/>
    <p:sldId id="1370" r:id="rId61"/>
    <p:sldId id="1376" r:id="rId62"/>
    <p:sldId id="1351" r:id="rId63"/>
    <p:sldId id="1367" r:id="rId64"/>
    <p:sldId id="1401" r:id="rId65"/>
    <p:sldId id="1373" r:id="rId66"/>
    <p:sldId id="1377" r:id="rId67"/>
    <p:sldId id="1378" r:id="rId68"/>
    <p:sldId id="1379" r:id="rId69"/>
    <p:sldId id="1381" r:id="rId70"/>
    <p:sldId id="1396" r:id="rId71"/>
    <p:sldId id="1397" r:id="rId72"/>
    <p:sldId id="1398" r:id="rId73"/>
    <p:sldId id="1382" r:id="rId74"/>
    <p:sldId id="1383" r:id="rId75"/>
    <p:sldId id="1384" r:id="rId76"/>
    <p:sldId id="1391" r:id="rId77"/>
    <p:sldId id="1389" r:id="rId78"/>
    <p:sldId id="1390" r:id="rId79"/>
    <p:sldId id="1399" r:id="rId80"/>
    <p:sldId id="1392" r:id="rId81"/>
    <p:sldId id="1393" r:id="rId82"/>
    <p:sldId id="1394" r:id="rId83"/>
  </p:sldIdLst>
  <p:sldSz cx="9144000" cy="6858000" type="screen4x3"/>
  <p:notesSz cx="7302500" cy="9588500"/>
  <p:defaultTex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p:defaultTextStyle>
  <p:extLst>
    <p:ext uri="{521415D9-36F7-43E2-AB2F-B90AF26B5E84}">
      <p14:sectionLst xmlns:p14="http://schemas.microsoft.com/office/powerpoint/2010/main">
        <p14:section name="Default Section" id="{A40789CF-04C3-4F9F-B261-665585167B4D}">
          <p14:sldIdLst>
            <p14:sldId id="314"/>
            <p14:sldId id="1200"/>
            <p14:sldId id="956"/>
            <p14:sldId id="1019"/>
            <p14:sldId id="1375"/>
            <p14:sldId id="932"/>
            <p14:sldId id="1018"/>
            <p14:sldId id="1020"/>
          </p14:sldIdLst>
        </p14:section>
        <p14:section name="Azure App Services" id="{B7A40144-A0AF-4437-B0F7-ED63DE79B33C}">
          <p14:sldIdLst>
            <p14:sldId id="1043"/>
            <p14:sldId id="1186"/>
            <p14:sldId id="1187"/>
            <p14:sldId id="1195"/>
            <p14:sldId id="1199"/>
            <p14:sldId id="1188"/>
            <p14:sldId id="1190"/>
            <p14:sldId id="1196"/>
            <p14:sldId id="946"/>
          </p14:sldIdLst>
        </p14:section>
        <p14:section name="Deploy directly from DockerHub" id="{645E474F-CF68-4964-AAD6-B930E16E163E}">
          <p14:sldIdLst>
            <p14:sldId id="1044"/>
            <p14:sldId id="1004"/>
            <p14:sldId id="362"/>
            <p14:sldId id="1021"/>
            <p14:sldId id="1022"/>
            <p14:sldId id="1023"/>
            <p14:sldId id="1024"/>
            <p14:sldId id="1025"/>
          </p14:sldIdLst>
        </p14:section>
        <p14:section name="Azure Container Registry" id="{E7AB96F9-2805-4799-8887-C7D4A39C39B1}">
          <p14:sldIdLst>
            <p14:sldId id="1209"/>
            <p14:sldId id="963"/>
            <p14:sldId id="975"/>
            <p14:sldId id="976"/>
            <p14:sldId id="1038"/>
            <p14:sldId id="1041"/>
            <p14:sldId id="1040"/>
            <p14:sldId id="1031"/>
            <p14:sldId id="1388"/>
            <p14:sldId id="1400"/>
            <p14:sldId id="1037"/>
            <p14:sldId id="1032"/>
            <p14:sldId id="1033"/>
            <p14:sldId id="1035"/>
            <p14:sldId id="1042"/>
          </p14:sldIdLst>
        </p14:section>
        <p14:section name="Serverless Functions" id="{268FF9F2-3F45-4226-9FFD-79262F49DE23}">
          <p14:sldIdLst>
            <p14:sldId id="1201"/>
            <p14:sldId id="943"/>
            <p14:sldId id="941"/>
            <p14:sldId id="931"/>
            <p14:sldId id="1202"/>
            <p14:sldId id="1203"/>
          </p14:sldIdLst>
        </p14:section>
        <p14:section name="Exercise C# Function" id="{2BEE7C47-F168-411C-A951-D0BF76D9B325}">
          <p14:sldIdLst>
            <p14:sldId id="1210"/>
            <p14:sldId id="1386"/>
            <p14:sldId id="1206"/>
            <p14:sldId id="1204"/>
            <p14:sldId id="1207"/>
            <p14:sldId id="1208"/>
            <p14:sldId id="1205"/>
            <p14:sldId id="1212"/>
            <p14:sldId id="1213"/>
            <p14:sldId id="1211"/>
            <p14:sldId id="1374"/>
            <p14:sldId id="1214"/>
            <p14:sldId id="1366"/>
            <p14:sldId id="1370"/>
            <p14:sldId id="1376"/>
            <p14:sldId id="1351"/>
            <p14:sldId id="1367"/>
            <p14:sldId id="1401"/>
            <p14:sldId id="1373"/>
            <p14:sldId id="1377"/>
            <p14:sldId id="1378"/>
            <p14:sldId id="1379"/>
            <p14:sldId id="1381"/>
            <p14:sldId id="1396"/>
            <p14:sldId id="1397"/>
            <p14:sldId id="1398"/>
            <p14:sldId id="1382"/>
            <p14:sldId id="1383"/>
            <p14:sldId id="1384"/>
            <p14:sldId id="1391"/>
            <p14:sldId id="1389"/>
            <p14:sldId id="1390"/>
            <p14:sldId id="1399"/>
            <p14:sldId id="1392"/>
            <p14:sldId id="1393"/>
            <p14:sldId id="1394"/>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ichael Dacey" initials="" lastIdx="0" clrIdx="0"/>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6F8FA"/>
    <a:srgbClr val="000000"/>
    <a:srgbClr val="F9ECFA"/>
    <a:srgbClr val="00487E"/>
    <a:srgbClr val="00589A"/>
    <a:srgbClr val="0067B4"/>
    <a:srgbClr val="0075CC"/>
    <a:srgbClr val="3399FF"/>
    <a:srgbClr val="CCFF99"/>
    <a:srgbClr val="0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262" autoAdjust="0"/>
    <p:restoredTop sz="96433" autoAdjust="0"/>
  </p:normalViewPr>
  <p:slideViewPr>
    <p:cSldViewPr snapToGrid="0">
      <p:cViewPr varScale="1">
        <p:scale>
          <a:sx n="115" d="100"/>
          <a:sy n="115" d="100"/>
        </p:scale>
        <p:origin x="114" y="115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74" d="100"/>
          <a:sy n="74" d="100"/>
        </p:scale>
        <p:origin x="1893" y="45"/>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notesMaster" Target="notesMasters/notesMaster1.xml"/><Relationship Id="rId89" Type="http://schemas.openxmlformats.org/officeDocument/2006/relationships/theme" Target="theme/theme1.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tableStyles" Target="tableStyles.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handoutMaster" Target="handoutMasters/handout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presProps" Target="presProps.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l">
              <a:defRPr sz="1200" smtClean="0"/>
            </a:lvl1pPr>
          </a:lstStyle>
          <a:p>
            <a:pPr>
              <a:defRPr/>
            </a:pPr>
            <a:endParaRPr lang="en-US" alt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r">
              <a:defRPr sz="1200" smtClean="0"/>
            </a:lvl1pPr>
          </a:lstStyle>
          <a:p>
            <a:pPr>
              <a:defRPr/>
            </a:pPr>
            <a:endParaRPr lang="en-US" alt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smtClean="0"/>
            </a:lvl1pPr>
          </a:lstStyle>
          <a:p>
            <a:pPr>
              <a:defRPr/>
            </a:pPr>
            <a:endParaRPr lang="en-US" alt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smtClean="0"/>
            </a:lvl1pPr>
          </a:lstStyle>
          <a:p>
            <a:pPr>
              <a:defRPr/>
            </a:pPr>
            <a:fld id="{085AE3E6-3B06-4DEE-8B65-79A38B662D6E}" type="slidenum">
              <a:rPr lang="en-US" altLang="en-US"/>
              <a:pPr>
                <a:defRPr/>
              </a:pPr>
              <a:t>‹#›</a:t>
            </a:fld>
            <a:endParaRPr lang="en-US" altLang="en-US"/>
          </a:p>
        </p:txBody>
      </p:sp>
    </p:spTree>
    <p:extLst>
      <p:ext uri="{BB962C8B-B14F-4D97-AF65-F5344CB8AC3E}">
        <p14:creationId xmlns:p14="http://schemas.microsoft.com/office/powerpoint/2010/main" val="40646287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47" name="Rectangle 3"/>
          <p:cNvSpPr>
            <a:spLocks noGrp="1" noChangeArrowheads="1"/>
          </p:cNvSpPr>
          <p:nvPr>
            <p:ph type="dt" idx="1"/>
          </p:nvPr>
        </p:nvSpPr>
        <p:spPr bwMode="auto">
          <a:xfrm>
            <a:off x="4138613" y="0"/>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r" defTabSz="965200">
              <a:defRPr sz="1300" smtClean="0">
                <a:latin typeface="Times New Roman" panose="02020603050405020304" pitchFamily="18" charset="0"/>
              </a:defRPr>
            </a:lvl1pPr>
          </a:lstStyle>
          <a:p>
            <a:pPr>
              <a:defRPr/>
            </a:pPr>
            <a:endParaRPr lang="en-US" altLang="en-US"/>
          </a:p>
        </p:txBody>
      </p:sp>
      <p:sp>
        <p:nvSpPr>
          <p:cNvPr id="3076"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73138" y="4554538"/>
            <a:ext cx="5356225" cy="43148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r" defTabSz="965200">
              <a:defRPr sz="1300" smtClean="0">
                <a:latin typeface="Times New Roman" panose="02020603050405020304" pitchFamily="18" charset="0"/>
              </a:defRPr>
            </a:lvl1pPr>
          </a:lstStyle>
          <a:p>
            <a:pPr>
              <a:defRPr/>
            </a:pPr>
            <a:fld id="{91D68F69-EA38-4BF2-AACB-9A80CFE5F833}" type="slidenum">
              <a:rPr lang="en-US" altLang="en-US"/>
              <a:pPr>
                <a:defRPr/>
              </a:pPr>
              <a:t>‹#›</a:t>
            </a:fld>
            <a:endParaRPr lang="en-US" altLang="en-US"/>
          </a:p>
        </p:txBody>
      </p:sp>
    </p:spTree>
    <p:extLst>
      <p:ext uri="{BB962C8B-B14F-4D97-AF65-F5344CB8AC3E}">
        <p14:creationId xmlns:p14="http://schemas.microsoft.com/office/powerpoint/2010/main" val="170480367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white">
          <a:xfrm>
            <a:off x="0" y="0"/>
            <a:ext cx="9144000" cy="2540000"/>
          </a:xfrm>
          <a:prstGeom prst="rect">
            <a:avLst/>
          </a:prstGeom>
          <a:gradFill rotWithShape="0">
            <a:gsLst>
              <a:gs pos="0">
                <a:schemeClr val="hlink"/>
              </a:gs>
              <a:gs pos="100000">
                <a:schemeClr val="bg2"/>
              </a:gs>
            </a:gsLst>
            <a:lin ang="540000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5" name="Rectangle 3"/>
          <p:cNvSpPr>
            <a:spLocks noChangeArrowheads="1"/>
          </p:cNvSpPr>
          <p:nvPr/>
        </p:nvSpPr>
        <p:spPr bwMode="white">
          <a:xfrm>
            <a:off x="0" y="2540000"/>
            <a:ext cx="9144000" cy="4318000"/>
          </a:xfrm>
          <a:prstGeom prst="rect">
            <a:avLst/>
          </a:prstGeom>
          <a:gradFill rotWithShape="0">
            <a:gsLst>
              <a:gs pos="0">
                <a:schemeClr val="bg2"/>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6" name="Rectangle 4"/>
          <p:cNvSpPr>
            <a:spLocks noChangeArrowheads="1"/>
          </p:cNvSpPr>
          <p:nvPr/>
        </p:nvSpPr>
        <p:spPr bwMode="ltGray">
          <a:xfrm flipV="1">
            <a:off x="0" y="2595563"/>
            <a:ext cx="6816725" cy="254000"/>
          </a:xfrm>
          <a:prstGeom prst="rect">
            <a:avLst/>
          </a:prstGeom>
          <a:gradFill rotWithShape="0">
            <a:gsLst>
              <a:gs pos="0">
                <a:schemeClr val="hlink"/>
              </a:gs>
              <a:gs pos="100000">
                <a:schemeClr val="bg2"/>
              </a:gs>
            </a:gsLst>
            <a:lin ang="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33797" name="Rectangle 5"/>
          <p:cNvSpPr>
            <a:spLocks noGrp="1" noChangeArrowheads="1"/>
          </p:cNvSpPr>
          <p:nvPr>
            <p:ph type="ctrTitle"/>
          </p:nvPr>
        </p:nvSpPr>
        <p:spPr>
          <a:xfrm>
            <a:off x="1179513" y="182563"/>
            <a:ext cx="7772400" cy="706437"/>
          </a:xfrm>
          <a:extLst>
            <a:ext uri="{AF507438-7753-43E0-B8FC-AC1667EBCBE1}">
              <a14:hiddenEffects xmlns:a14="http://schemas.microsoft.com/office/drawing/2010/main">
                <a:effectLst>
                  <a:outerShdw dist="35921" dir="2700000" algn="ctr" rotWithShape="0">
                    <a:schemeClr val="tx1"/>
                  </a:outerShdw>
                </a:effectLst>
              </a14:hiddenEffects>
            </a:ext>
          </a:extLst>
        </p:spPr>
        <p:txBody>
          <a:bodyPr/>
          <a:lstStyle>
            <a:lvl1pPr>
              <a:defRPr sz="2000" b="0">
                <a:latin typeface="Helvetica-Narrow" pitchFamily="34" charset="0"/>
              </a:defRPr>
            </a:lvl1pPr>
          </a:lstStyle>
          <a:p>
            <a:pPr lvl="0"/>
            <a:r>
              <a:rPr lang="en-US" altLang="en-US" noProof="0"/>
              <a:t>Click to edit Master title style</a:t>
            </a:r>
          </a:p>
        </p:txBody>
      </p:sp>
      <p:sp>
        <p:nvSpPr>
          <p:cNvPr id="33798" name="Rectangle 6"/>
          <p:cNvSpPr>
            <a:spLocks noGrp="1" noChangeArrowheads="1"/>
          </p:cNvSpPr>
          <p:nvPr>
            <p:ph type="subTitle" idx="1"/>
          </p:nvPr>
        </p:nvSpPr>
        <p:spPr>
          <a:xfrm>
            <a:off x="1371600" y="3886200"/>
            <a:ext cx="6400800" cy="1752600"/>
          </a:xfrm>
        </p:spPr>
        <p:txBody>
          <a:bodyPr/>
          <a:lstStyle>
            <a:lvl1pPr marL="0" indent="0">
              <a:buFont typeface="Monotype Sorts" pitchFamily="2" charset="2"/>
              <a:buNone/>
              <a:defRPr/>
            </a:lvl1pPr>
          </a:lstStyle>
          <a:p>
            <a:pPr lvl="0"/>
            <a:r>
              <a:rPr lang="en-US" altLang="en-US" noProof="0"/>
              <a:t>Click to edit Master subtitle style</a:t>
            </a:r>
          </a:p>
        </p:txBody>
      </p:sp>
      <p:sp>
        <p:nvSpPr>
          <p:cNvPr id="7" name="Rectangle 7"/>
          <p:cNvSpPr>
            <a:spLocks noGrp="1" noChangeArrowheads="1"/>
          </p:cNvSpPr>
          <p:nvPr>
            <p:ph type="dt" sz="half" idx="10"/>
          </p:nvPr>
        </p:nvSpPr>
        <p:spPr bwMode="auto">
          <a:xfrm>
            <a:off x="6858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l">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8" name="Rectangle 8"/>
          <p:cNvSpPr>
            <a:spLocks noGrp="1" noChangeArrowheads="1"/>
          </p:cNvSpPr>
          <p:nvPr>
            <p:ph type="ftr" sz="quarter" idx="11"/>
          </p:nvPr>
        </p:nvSpPr>
        <p:spPr>
          <a:xfrm>
            <a:off x="3124200" y="6248400"/>
            <a:ext cx="2895600" cy="457200"/>
          </a:xfrm>
        </p:spPr>
        <p:txBody>
          <a:bodyPr/>
          <a:lstStyle>
            <a:lvl1pPr algn="ctr">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9" name="Rectangle 9"/>
          <p:cNvSpPr>
            <a:spLocks noGrp="1" noChangeArrowheads="1"/>
          </p:cNvSpPr>
          <p:nvPr>
            <p:ph type="sldNum" sz="quarter" idx="12"/>
          </p:nvPr>
        </p:nvSpPr>
        <p:spPr bwMode="auto">
          <a:xfrm>
            <a:off x="65532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smtClean="0">
                <a:solidFill>
                  <a:srgbClr val="660066"/>
                </a:solidFill>
                <a:latin typeface="Impact" panose="020B0806030902050204" pitchFamily="34" charset="0"/>
              </a:defRPr>
            </a:lvl1pPr>
          </a:lstStyle>
          <a:p>
            <a:pPr>
              <a:defRPr/>
            </a:pPr>
            <a:fld id="{23E998F6-3482-401C-B7FE-C90059762FA7}" type="slidenum">
              <a:rPr lang="en-US" altLang="en-US"/>
              <a:pPr>
                <a:defRPr/>
              </a:pPr>
              <a:t>‹#›</a:t>
            </a:fld>
            <a:endParaRPr lang="en-US" altLang="en-US"/>
          </a:p>
        </p:txBody>
      </p:sp>
    </p:spTree>
    <p:extLst>
      <p:ext uri="{BB962C8B-B14F-4D97-AF65-F5344CB8AC3E}">
        <p14:creationId xmlns:p14="http://schemas.microsoft.com/office/powerpoint/2010/main" val="301544405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dirty="0"/>
              <a:t>WEB</a:t>
            </a:r>
          </a:p>
        </p:txBody>
      </p:sp>
    </p:spTree>
    <p:extLst>
      <p:ext uri="{BB962C8B-B14F-4D97-AF65-F5344CB8AC3E}">
        <p14:creationId xmlns:p14="http://schemas.microsoft.com/office/powerpoint/2010/main" val="2259016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827785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047750"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38675"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966181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129313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605257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4222065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814641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593714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357622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2275" y="0"/>
            <a:ext cx="2171700" cy="58388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257175" y="0"/>
            <a:ext cx="6362700" cy="58388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311537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auto">
          <a:xfrm>
            <a:off x="0" y="0"/>
            <a:ext cx="9144000" cy="6858000"/>
          </a:xfrm>
          <a:prstGeom prst="rect">
            <a:avLst/>
          </a:prstGeom>
          <a:gradFill rotWithShape="0">
            <a:gsLst>
              <a:gs pos="0">
                <a:srgbClr val="99CCFF"/>
              </a:gs>
              <a:gs pos="100000">
                <a:schemeClr val="bg2"/>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1027" name="Rectangle 3"/>
          <p:cNvSpPr>
            <a:spLocks noGrp="1" noChangeArrowheads="1"/>
          </p:cNvSpPr>
          <p:nvPr>
            <p:ph type="title"/>
          </p:nvPr>
        </p:nvSpPr>
        <p:spPr bwMode="auto">
          <a:xfrm>
            <a:off x="257175" y="0"/>
            <a:ext cx="8686800" cy="84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8" name="Rectangle 69"/>
          <p:cNvSpPr>
            <a:spLocks noChangeArrowheads="1"/>
          </p:cNvSpPr>
          <p:nvPr/>
        </p:nvSpPr>
        <p:spPr bwMode="auto">
          <a:xfrm>
            <a:off x="7934325" y="6537325"/>
            <a:ext cx="1209675"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r>
              <a:rPr lang="en-US" altLang="en-US" sz="1000"/>
              <a:t>Mike Dacey</a:t>
            </a:r>
            <a:endParaRPr lang="en-US" altLang="en-US" sz="1400">
              <a:latin typeface="Times New Roman" panose="02020603050405020304" pitchFamily="18" charset="0"/>
            </a:endParaRPr>
          </a:p>
        </p:txBody>
      </p:sp>
      <p:sp>
        <p:nvSpPr>
          <p:cNvPr id="1029" name="Text Box 70"/>
          <p:cNvSpPr txBox="1">
            <a:spLocks noChangeArrowheads="1"/>
          </p:cNvSpPr>
          <p:nvPr/>
        </p:nvSpPr>
        <p:spPr bwMode="auto">
          <a:xfrm>
            <a:off x="4268788" y="6546850"/>
            <a:ext cx="33972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spcBef>
                <a:spcPct val="50000"/>
              </a:spcBef>
            </a:pPr>
            <a:fld id="{A8AD1263-4F9C-453B-B47E-27E02C13953D}" type="slidenum">
              <a:rPr lang="en-US" altLang="en-US" sz="1000"/>
              <a:pPr>
                <a:spcBef>
                  <a:spcPct val="50000"/>
                </a:spcBef>
              </a:pPr>
              <a:t>‹#›</a:t>
            </a:fld>
            <a:endParaRPr lang="en-US" altLang="en-US" sz="1000"/>
          </a:p>
        </p:txBody>
      </p:sp>
      <p:sp>
        <p:nvSpPr>
          <p:cNvPr id="32923" name="Rectangle 155"/>
          <p:cNvSpPr>
            <a:spLocks noGrp="1" noChangeArrowheads="1"/>
          </p:cNvSpPr>
          <p:nvPr>
            <p:ph type="ftr" sz="quarter" idx="3"/>
          </p:nvPr>
        </p:nvSpPr>
        <p:spPr bwMode="auto">
          <a:xfrm>
            <a:off x="79375" y="6537325"/>
            <a:ext cx="2895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000" smtClean="0"/>
            </a:lvl1pPr>
          </a:lstStyle>
          <a:p>
            <a:pPr>
              <a:defRPr/>
            </a:pPr>
            <a:r>
              <a:rPr lang="en-US" altLang="en-US" dirty="0"/>
              <a:t>WEB</a:t>
            </a:r>
          </a:p>
        </p:txBody>
      </p:sp>
      <p:sp>
        <p:nvSpPr>
          <p:cNvPr id="1031" name="Freeform 233"/>
          <p:cNvSpPr>
            <a:spLocks/>
          </p:cNvSpPr>
          <p:nvPr/>
        </p:nvSpPr>
        <p:spPr bwMode="auto">
          <a:xfrm>
            <a:off x="930275" y="1852613"/>
            <a:ext cx="34925" cy="17462"/>
          </a:xfrm>
          <a:custGeom>
            <a:avLst/>
            <a:gdLst>
              <a:gd name="T0" fmla="*/ 9284 w 79"/>
              <a:gd name="T1" fmla="*/ 14451 h 29"/>
              <a:gd name="T2" fmla="*/ 11494 w 79"/>
              <a:gd name="T3" fmla="*/ 15053 h 29"/>
              <a:gd name="T4" fmla="*/ 15031 w 79"/>
              <a:gd name="T5" fmla="*/ 15656 h 29"/>
              <a:gd name="T6" fmla="*/ 18568 w 79"/>
              <a:gd name="T7" fmla="*/ 16258 h 29"/>
              <a:gd name="T8" fmla="*/ 22547 w 79"/>
              <a:gd name="T9" fmla="*/ 16860 h 29"/>
              <a:gd name="T10" fmla="*/ 26083 w 79"/>
              <a:gd name="T11" fmla="*/ 17462 h 29"/>
              <a:gd name="T12" fmla="*/ 30062 w 79"/>
              <a:gd name="T13" fmla="*/ 17462 h 29"/>
              <a:gd name="T14" fmla="*/ 31830 w 79"/>
              <a:gd name="T15" fmla="*/ 17462 h 29"/>
              <a:gd name="T16" fmla="*/ 33599 w 79"/>
              <a:gd name="T17" fmla="*/ 16258 h 29"/>
              <a:gd name="T18" fmla="*/ 34483 w 79"/>
              <a:gd name="T19" fmla="*/ 13849 h 29"/>
              <a:gd name="T20" fmla="*/ 34925 w 79"/>
              <a:gd name="T21" fmla="*/ 11441 h 29"/>
              <a:gd name="T22" fmla="*/ 34925 w 79"/>
              <a:gd name="T23" fmla="*/ 9634 h 29"/>
              <a:gd name="T24" fmla="*/ 34925 w 79"/>
              <a:gd name="T25" fmla="*/ 9032 h 29"/>
              <a:gd name="T26" fmla="*/ 32715 w 79"/>
              <a:gd name="T27" fmla="*/ 7828 h 29"/>
              <a:gd name="T28" fmla="*/ 28736 w 79"/>
              <a:gd name="T29" fmla="*/ 6624 h 29"/>
              <a:gd name="T30" fmla="*/ 24315 w 79"/>
              <a:gd name="T31" fmla="*/ 5419 h 29"/>
              <a:gd name="T32" fmla="*/ 20778 w 79"/>
              <a:gd name="T33" fmla="*/ 3613 h 29"/>
              <a:gd name="T34" fmla="*/ 17684 w 79"/>
              <a:gd name="T35" fmla="*/ 1806 h 29"/>
              <a:gd name="T36" fmla="*/ 13705 w 79"/>
              <a:gd name="T37" fmla="*/ 602 h 29"/>
              <a:gd name="T38" fmla="*/ 9284 w 79"/>
              <a:gd name="T39" fmla="*/ 0 h 29"/>
              <a:gd name="T40" fmla="*/ 6631 w 79"/>
              <a:gd name="T41" fmla="*/ 1204 h 29"/>
              <a:gd name="T42" fmla="*/ 3979 w 79"/>
              <a:gd name="T43" fmla="*/ 4817 h 29"/>
              <a:gd name="T44" fmla="*/ 1326 w 79"/>
              <a:gd name="T45" fmla="*/ 7828 h 29"/>
              <a:gd name="T46" fmla="*/ 0 w 79"/>
              <a:gd name="T47" fmla="*/ 10838 h 29"/>
              <a:gd name="T48" fmla="*/ 442 w 79"/>
              <a:gd name="T49" fmla="*/ 12645 h 29"/>
              <a:gd name="T50" fmla="*/ 2210 w 79"/>
              <a:gd name="T51" fmla="*/ 13849 h 29"/>
              <a:gd name="T52" fmla="*/ 4863 w 79"/>
              <a:gd name="T53" fmla="*/ 13849 h 29"/>
              <a:gd name="T54" fmla="*/ 7516 w 79"/>
              <a:gd name="T55" fmla="*/ 14451 h 29"/>
              <a:gd name="T56" fmla="*/ 9284 w 79"/>
              <a:gd name="T57" fmla="*/ 14451 h 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79" h="29">
                <a:moveTo>
                  <a:pt x="21" y="24"/>
                </a:moveTo>
                <a:lnTo>
                  <a:pt x="26" y="25"/>
                </a:lnTo>
                <a:lnTo>
                  <a:pt x="34" y="26"/>
                </a:lnTo>
                <a:lnTo>
                  <a:pt x="42" y="27"/>
                </a:lnTo>
                <a:lnTo>
                  <a:pt x="51" y="28"/>
                </a:lnTo>
                <a:lnTo>
                  <a:pt x="59" y="29"/>
                </a:lnTo>
                <a:lnTo>
                  <a:pt x="68" y="29"/>
                </a:lnTo>
                <a:lnTo>
                  <a:pt x="72" y="29"/>
                </a:lnTo>
                <a:lnTo>
                  <a:pt x="76" y="27"/>
                </a:lnTo>
                <a:lnTo>
                  <a:pt x="78" y="23"/>
                </a:lnTo>
                <a:lnTo>
                  <a:pt x="79" y="19"/>
                </a:lnTo>
                <a:lnTo>
                  <a:pt x="79" y="16"/>
                </a:lnTo>
                <a:lnTo>
                  <a:pt x="79" y="15"/>
                </a:lnTo>
                <a:lnTo>
                  <a:pt x="74" y="13"/>
                </a:lnTo>
                <a:lnTo>
                  <a:pt x="65" y="11"/>
                </a:lnTo>
                <a:lnTo>
                  <a:pt x="55" y="9"/>
                </a:lnTo>
                <a:lnTo>
                  <a:pt x="47" y="6"/>
                </a:ln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close/>
              </a:path>
            </a:pathLst>
          </a:custGeom>
          <a:solidFill>
            <a:srgbClr val="284C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2" name="Freeform 234"/>
          <p:cNvSpPr>
            <a:spLocks/>
          </p:cNvSpPr>
          <p:nvPr/>
        </p:nvSpPr>
        <p:spPr bwMode="auto">
          <a:xfrm>
            <a:off x="930275" y="1852613"/>
            <a:ext cx="28575" cy="17462"/>
          </a:xfrm>
          <a:custGeom>
            <a:avLst/>
            <a:gdLst>
              <a:gd name="T0" fmla="*/ 20985 w 64"/>
              <a:gd name="T1" fmla="*/ 3880 h 27"/>
              <a:gd name="T2" fmla="*/ 17859 w 64"/>
              <a:gd name="T3" fmla="*/ 1940 h 27"/>
              <a:gd name="T4" fmla="*/ 13841 w 64"/>
              <a:gd name="T5" fmla="*/ 647 h 27"/>
              <a:gd name="T6" fmla="*/ 9376 w 64"/>
              <a:gd name="T7" fmla="*/ 0 h 27"/>
              <a:gd name="T8" fmla="*/ 6697 w 64"/>
              <a:gd name="T9" fmla="*/ 1293 h 27"/>
              <a:gd name="T10" fmla="*/ 4018 w 64"/>
              <a:gd name="T11" fmla="*/ 5174 h 27"/>
              <a:gd name="T12" fmla="*/ 1339 w 64"/>
              <a:gd name="T13" fmla="*/ 8408 h 27"/>
              <a:gd name="T14" fmla="*/ 0 w 64"/>
              <a:gd name="T15" fmla="*/ 11641 h 27"/>
              <a:gd name="T16" fmla="*/ 446 w 64"/>
              <a:gd name="T17" fmla="*/ 13582 h 27"/>
              <a:gd name="T18" fmla="*/ 2232 w 64"/>
              <a:gd name="T19" fmla="*/ 14875 h 27"/>
              <a:gd name="T20" fmla="*/ 4911 w 64"/>
              <a:gd name="T21" fmla="*/ 14875 h 27"/>
              <a:gd name="T22" fmla="*/ 7590 w 64"/>
              <a:gd name="T23" fmla="*/ 15522 h 27"/>
              <a:gd name="T24" fmla="*/ 9376 w 64"/>
              <a:gd name="T25" fmla="*/ 15522 h 27"/>
              <a:gd name="T26" fmla="*/ 11609 w 64"/>
              <a:gd name="T27" fmla="*/ 16169 h 27"/>
              <a:gd name="T28" fmla="*/ 14288 w 64"/>
              <a:gd name="T29" fmla="*/ 16815 h 27"/>
              <a:gd name="T30" fmla="*/ 17413 w 64"/>
              <a:gd name="T31" fmla="*/ 16815 h 27"/>
              <a:gd name="T32" fmla="*/ 20538 w 64"/>
              <a:gd name="T33" fmla="*/ 17462 h 27"/>
              <a:gd name="T34" fmla="*/ 22771 w 64"/>
              <a:gd name="T35" fmla="*/ 17462 h 27"/>
              <a:gd name="T36" fmla="*/ 25450 w 64"/>
              <a:gd name="T37" fmla="*/ 16815 h 27"/>
              <a:gd name="T38" fmla="*/ 27682 w 64"/>
              <a:gd name="T39" fmla="*/ 16815 h 27"/>
              <a:gd name="T40" fmla="*/ 28575 w 64"/>
              <a:gd name="T41" fmla="*/ 15522 h 27"/>
              <a:gd name="T42" fmla="*/ 28575 w 64"/>
              <a:gd name="T43" fmla="*/ 13582 h 27"/>
              <a:gd name="T44" fmla="*/ 28129 w 64"/>
              <a:gd name="T45" fmla="*/ 10995 h 27"/>
              <a:gd name="T46" fmla="*/ 25450 w 64"/>
              <a:gd name="T47" fmla="*/ 7114 h 27"/>
              <a:gd name="T48" fmla="*/ 20985 w 64"/>
              <a:gd name="T49" fmla="*/ 3880 h 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4" h="27">
                <a:moveTo>
                  <a:pt x="47" y="6"/>
                </a:move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lnTo>
                  <a:pt x="26" y="25"/>
                </a:lnTo>
                <a:lnTo>
                  <a:pt x="32" y="26"/>
                </a:lnTo>
                <a:lnTo>
                  <a:pt x="39" y="26"/>
                </a:lnTo>
                <a:lnTo>
                  <a:pt x="46" y="27"/>
                </a:lnTo>
                <a:lnTo>
                  <a:pt x="51" y="27"/>
                </a:lnTo>
                <a:lnTo>
                  <a:pt x="57" y="26"/>
                </a:lnTo>
                <a:lnTo>
                  <a:pt x="62" y="26"/>
                </a:lnTo>
                <a:lnTo>
                  <a:pt x="64" y="24"/>
                </a:lnTo>
                <a:lnTo>
                  <a:pt x="64" y="21"/>
                </a:lnTo>
                <a:lnTo>
                  <a:pt x="63" y="17"/>
                </a:lnTo>
                <a:lnTo>
                  <a:pt x="57" y="11"/>
                </a:lnTo>
                <a:lnTo>
                  <a:pt x="47" y="6"/>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3" name="Freeform 235"/>
          <p:cNvSpPr>
            <a:spLocks/>
          </p:cNvSpPr>
          <p:nvPr/>
        </p:nvSpPr>
        <p:spPr bwMode="auto">
          <a:xfrm>
            <a:off x="1485900" y="1817688"/>
            <a:ext cx="44450" cy="30162"/>
          </a:xfrm>
          <a:custGeom>
            <a:avLst/>
            <a:gdLst>
              <a:gd name="T0" fmla="*/ 35387 w 103"/>
              <a:gd name="T1" fmla="*/ 29593 h 53"/>
              <a:gd name="T2" fmla="*/ 34093 w 103"/>
              <a:gd name="T3" fmla="*/ 30162 h 53"/>
              <a:gd name="T4" fmla="*/ 31503 w 103"/>
              <a:gd name="T5" fmla="*/ 29593 h 53"/>
              <a:gd name="T6" fmla="*/ 27619 w 103"/>
              <a:gd name="T7" fmla="*/ 29024 h 53"/>
              <a:gd name="T8" fmla="*/ 22872 w 103"/>
              <a:gd name="T9" fmla="*/ 28455 h 53"/>
              <a:gd name="T10" fmla="*/ 18557 w 103"/>
              <a:gd name="T11" fmla="*/ 27317 h 53"/>
              <a:gd name="T12" fmla="*/ 14673 w 103"/>
              <a:gd name="T13" fmla="*/ 25609 h 53"/>
              <a:gd name="T14" fmla="*/ 11652 w 103"/>
              <a:gd name="T15" fmla="*/ 24471 h 53"/>
              <a:gd name="T16" fmla="*/ 9494 w 103"/>
              <a:gd name="T17" fmla="*/ 23333 h 53"/>
              <a:gd name="T18" fmla="*/ 7768 w 103"/>
              <a:gd name="T19" fmla="*/ 21626 h 53"/>
              <a:gd name="T20" fmla="*/ 6042 w 103"/>
              <a:gd name="T21" fmla="*/ 20487 h 53"/>
              <a:gd name="T22" fmla="*/ 3452 w 103"/>
              <a:gd name="T23" fmla="*/ 20487 h 53"/>
              <a:gd name="T24" fmla="*/ 0 w 103"/>
              <a:gd name="T25" fmla="*/ 20487 h 53"/>
              <a:gd name="T26" fmla="*/ 2158 w 103"/>
              <a:gd name="T27" fmla="*/ 19349 h 53"/>
              <a:gd name="T28" fmla="*/ 4316 w 103"/>
              <a:gd name="T29" fmla="*/ 17642 h 53"/>
              <a:gd name="T30" fmla="*/ 5610 w 103"/>
              <a:gd name="T31" fmla="*/ 15935 h 53"/>
              <a:gd name="T32" fmla="*/ 7768 w 103"/>
              <a:gd name="T33" fmla="*/ 13089 h 53"/>
              <a:gd name="T34" fmla="*/ 9494 w 103"/>
              <a:gd name="T35" fmla="*/ 10813 h 53"/>
              <a:gd name="T36" fmla="*/ 12083 w 103"/>
              <a:gd name="T37" fmla="*/ 7967 h 53"/>
              <a:gd name="T38" fmla="*/ 14241 w 103"/>
              <a:gd name="T39" fmla="*/ 5691 h 53"/>
              <a:gd name="T40" fmla="*/ 16399 w 103"/>
              <a:gd name="T41" fmla="*/ 2845 h 53"/>
              <a:gd name="T42" fmla="*/ 18988 w 103"/>
              <a:gd name="T43" fmla="*/ 569 h 53"/>
              <a:gd name="T44" fmla="*/ 22009 w 103"/>
              <a:gd name="T45" fmla="*/ 0 h 53"/>
              <a:gd name="T46" fmla="*/ 24599 w 103"/>
              <a:gd name="T47" fmla="*/ 0 h 53"/>
              <a:gd name="T48" fmla="*/ 27619 w 103"/>
              <a:gd name="T49" fmla="*/ 1707 h 53"/>
              <a:gd name="T50" fmla="*/ 30209 w 103"/>
              <a:gd name="T51" fmla="*/ 2845 h 53"/>
              <a:gd name="T52" fmla="*/ 32367 w 103"/>
              <a:gd name="T53" fmla="*/ 3984 h 53"/>
              <a:gd name="T54" fmla="*/ 34956 w 103"/>
              <a:gd name="T55" fmla="*/ 6260 h 53"/>
              <a:gd name="T56" fmla="*/ 37114 w 103"/>
              <a:gd name="T57" fmla="*/ 7967 h 53"/>
              <a:gd name="T58" fmla="*/ 40134 w 103"/>
              <a:gd name="T59" fmla="*/ 11382 h 53"/>
              <a:gd name="T60" fmla="*/ 42724 w 103"/>
              <a:gd name="T61" fmla="*/ 14796 h 53"/>
              <a:gd name="T62" fmla="*/ 44450 w 103"/>
              <a:gd name="T63" fmla="*/ 17073 h 53"/>
              <a:gd name="T64" fmla="*/ 42292 w 103"/>
              <a:gd name="T65" fmla="*/ 17642 h 53"/>
              <a:gd name="T66" fmla="*/ 38840 w 103"/>
              <a:gd name="T67" fmla="*/ 18780 h 53"/>
              <a:gd name="T68" fmla="*/ 36682 w 103"/>
              <a:gd name="T69" fmla="*/ 19918 h 53"/>
              <a:gd name="T70" fmla="*/ 35387 w 103"/>
              <a:gd name="T71" fmla="*/ 23902 h 53"/>
              <a:gd name="T72" fmla="*/ 35387 w 103"/>
              <a:gd name="T73" fmla="*/ 29593 h 5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03" h="53">
                <a:moveTo>
                  <a:pt x="82" y="52"/>
                </a:moveTo>
                <a:lnTo>
                  <a:pt x="79" y="53"/>
                </a:lnTo>
                <a:lnTo>
                  <a:pt x="73" y="52"/>
                </a:lnTo>
                <a:lnTo>
                  <a:pt x="64" y="51"/>
                </a:lnTo>
                <a:lnTo>
                  <a:pt x="53" y="50"/>
                </a:lnTo>
                <a:lnTo>
                  <a:pt x="43" y="48"/>
                </a:lnTo>
                <a:lnTo>
                  <a:pt x="34" y="45"/>
                </a:lnTo>
                <a:lnTo>
                  <a:pt x="27" y="43"/>
                </a:lnTo>
                <a:lnTo>
                  <a:pt x="22" y="41"/>
                </a:lnTo>
                <a:lnTo>
                  <a:pt x="18" y="38"/>
                </a:lnTo>
                <a:lnTo>
                  <a:pt x="14" y="36"/>
                </a:lnTo>
                <a:lnTo>
                  <a:pt x="8" y="36"/>
                </a:lnTo>
                <a:lnTo>
                  <a:pt x="0" y="36"/>
                </a:lnTo>
                <a:lnTo>
                  <a:pt x="5" y="34"/>
                </a:lnTo>
                <a:lnTo>
                  <a:pt x="10" y="31"/>
                </a:lnTo>
                <a:lnTo>
                  <a:pt x="13" y="28"/>
                </a:lnTo>
                <a:lnTo>
                  <a:pt x="18" y="23"/>
                </a:lnTo>
                <a:lnTo>
                  <a:pt x="22" y="19"/>
                </a:lnTo>
                <a:lnTo>
                  <a:pt x="28" y="14"/>
                </a:lnTo>
                <a:lnTo>
                  <a:pt x="33" y="10"/>
                </a:lnTo>
                <a:lnTo>
                  <a:pt x="38" y="5"/>
                </a:lnTo>
                <a:lnTo>
                  <a:pt x="44" y="1"/>
                </a:lnTo>
                <a:lnTo>
                  <a:pt x="51" y="0"/>
                </a:lnTo>
                <a:lnTo>
                  <a:pt x="57" y="0"/>
                </a:lnTo>
                <a:lnTo>
                  <a:pt x="64" y="3"/>
                </a:lnTo>
                <a:lnTo>
                  <a:pt x="70" y="5"/>
                </a:lnTo>
                <a:lnTo>
                  <a:pt x="75" y="7"/>
                </a:lnTo>
                <a:lnTo>
                  <a:pt x="81" y="11"/>
                </a:lnTo>
                <a:lnTo>
                  <a:pt x="86" y="14"/>
                </a:lnTo>
                <a:lnTo>
                  <a:pt x="93" y="20"/>
                </a:lnTo>
                <a:lnTo>
                  <a:pt x="99" y="26"/>
                </a:lnTo>
                <a:lnTo>
                  <a:pt x="103" y="30"/>
                </a:lnTo>
                <a:lnTo>
                  <a:pt x="98" y="31"/>
                </a:lnTo>
                <a:lnTo>
                  <a:pt x="90" y="33"/>
                </a:lnTo>
                <a:lnTo>
                  <a:pt x="85" y="35"/>
                </a:lnTo>
                <a:lnTo>
                  <a:pt x="82" y="42"/>
                </a:lnTo>
                <a:lnTo>
                  <a:pt x="82" y="52"/>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4" name="Rectangle 312"/>
          <p:cNvSpPr>
            <a:spLocks noGrp="1" noChangeArrowheads="1"/>
          </p:cNvSpPr>
          <p:nvPr>
            <p:ph type="body" idx="1"/>
          </p:nvPr>
        </p:nvSpPr>
        <p:spPr bwMode="auto">
          <a:xfrm>
            <a:off x="1047750" y="1724025"/>
            <a:ext cx="702945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Tree>
  </p:cSld>
  <p:clrMap bg1="lt1" tx1="dk1" bg2="lt2" tx2="dk2" accent1="accent1" accent2="accent2" accent3="accent3" accent4="accent4" accent5="accent5" accent6="accent6" hlink="hlink" folHlink="folHlink"/>
  <p:sldLayoutIdLst>
    <p:sldLayoutId id="2147483672"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rtl="0" eaLnBrk="0" fontAlgn="base" hangingPunct="0">
        <a:spcBef>
          <a:spcPct val="0"/>
        </a:spcBef>
        <a:spcAft>
          <a:spcPct val="0"/>
        </a:spcAft>
        <a:defRPr kumimoji="1" sz="3200" b="1" kern="1200">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anose="020B0604020202020204" pitchFamily="34" charset="0"/>
        </a:defRPr>
      </a:lvl2pPr>
      <a:lvl3pPr algn="ctr" rtl="0" eaLnBrk="0" fontAlgn="base" hangingPunct="0">
        <a:spcBef>
          <a:spcPct val="0"/>
        </a:spcBef>
        <a:spcAft>
          <a:spcPct val="0"/>
        </a:spcAft>
        <a:defRPr kumimoji="1" sz="3200" b="1">
          <a:solidFill>
            <a:schemeClr val="tx2"/>
          </a:solidFill>
          <a:latin typeface="Helvetica" panose="020B0604020202020204" pitchFamily="34" charset="0"/>
        </a:defRPr>
      </a:lvl3pPr>
      <a:lvl4pPr algn="ctr" rtl="0" eaLnBrk="0" fontAlgn="base" hangingPunct="0">
        <a:spcBef>
          <a:spcPct val="0"/>
        </a:spcBef>
        <a:spcAft>
          <a:spcPct val="0"/>
        </a:spcAft>
        <a:defRPr kumimoji="1" sz="3200" b="1">
          <a:solidFill>
            <a:schemeClr val="tx2"/>
          </a:solidFill>
          <a:latin typeface="Helvetica" panose="020B0604020202020204" pitchFamily="34" charset="0"/>
        </a:defRPr>
      </a:lvl4pPr>
      <a:lvl5pPr algn="ctr" rtl="0" eaLnBrk="0" fontAlgn="base" hangingPunct="0">
        <a:spcBef>
          <a:spcPct val="0"/>
        </a:spcBef>
        <a:spcAft>
          <a:spcPct val="0"/>
        </a:spcAft>
        <a:defRPr kumimoji="1" sz="3200" b="1">
          <a:solidFill>
            <a:schemeClr val="tx2"/>
          </a:solidFill>
          <a:latin typeface="Helvetica" panose="020B0604020202020204" pitchFamily="34" charset="0"/>
        </a:defRPr>
      </a:lvl5pPr>
      <a:lvl6pPr marL="457200" algn="ctr" rtl="0" eaLnBrk="0" fontAlgn="base" hangingPunct="0">
        <a:spcBef>
          <a:spcPct val="0"/>
        </a:spcBef>
        <a:spcAft>
          <a:spcPct val="0"/>
        </a:spcAft>
        <a:defRPr kumimoji="1" sz="3200" b="1">
          <a:solidFill>
            <a:schemeClr val="tx2"/>
          </a:solidFill>
          <a:latin typeface="Helvetica" panose="020B0604020202020204" pitchFamily="34" charset="0"/>
        </a:defRPr>
      </a:lvl6pPr>
      <a:lvl7pPr marL="914400" algn="ctr" rtl="0" eaLnBrk="0" fontAlgn="base" hangingPunct="0">
        <a:spcBef>
          <a:spcPct val="0"/>
        </a:spcBef>
        <a:spcAft>
          <a:spcPct val="0"/>
        </a:spcAft>
        <a:defRPr kumimoji="1" sz="3200" b="1">
          <a:solidFill>
            <a:schemeClr val="tx2"/>
          </a:solidFill>
          <a:latin typeface="Helvetica" panose="020B0604020202020204" pitchFamily="34" charset="0"/>
        </a:defRPr>
      </a:lvl7pPr>
      <a:lvl8pPr marL="1371600" algn="ctr" rtl="0" eaLnBrk="0" fontAlgn="base" hangingPunct="0">
        <a:spcBef>
          <a:spcPct val="0"/>
        </a:spcBef>
        <a:spcAft>
          <a:spcPct val="0"/>
        </a:spcAft>
        <a:defRPr kumimoji="1" sz="3200" b="1">
          <a:solidFill>
            <a:schemeClr val="tx2"/>
          </a:solidFill>
          <a:latin typeface="Helvetica" panose="020B0604020202020204" pitchFamily="34" charset="0"/>
        </a:defRPr>
      </a:lvl8pPr>
      <a:lvl9pPr marL="1828800" algn="ctr" rtl="0" eaLnBrk="0" fontAlgn="base" hangingPunct="0">
        <a:spcBef>
          <a:spcPct val="0"/>
        </a:spcBef>
        <a:spcAft>
          <a:spcPct val="0"/>
        </a:spcAft>
        <a:defRPr kumimoji="1" sz="3200" b="1">
          <a:solidFill>
            <a:schemeClr val="tx2"/>
          </a:solidFill>
          <a:latin typeface="Helvetica" panose="020B0604020202020204" pitchFamily="34" charset="0"/>
        </a:defRPr>
      </a:lvl9pPr>
    </p:titleStyle>
    <p:body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5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23.svg"/><Relationship Id="rId7" Type="http://schemas.openxmlformats.org/officeDocument/2006/relationships/image" Target="../media/image27.svg"/><Relationship Id="rId2" Type="http://schemas.openxmlformats.org/officeDocument/2006/relationships/image" Target="../media/image22.png"/><Relationship Id="rId1" Type="http://schemas.openxmlformats.org/officeDocument/2006/relationships/slideLayout" Target="../slideLayouts/slideLayout2.xml"/><Relationship Id="rId6" Type="http://schemas.openxmlformats.org/officeDocument/2006/relationships/image" Target="../media/image26.png"/><Relationship Id="rId11" Type="http://schemas.openxmlformats.org/officeDocument/2006/relationships/image" Target="../media/image31.svg"/><Relationship Id="rId5" Type="http://schemas.openxmlformats.org/officeDocument/2006/relationships/image" Target="../media/image25.svg"/><Relationship Id="rId10" Type="http://schemas.openxmlformats.org/officeDocument/2006/relationships/image" Target="../media/image30.png"/><Relationship Id="rId4" Type="http://schemas.openxmlformats.org/officeDocument/2006/relationships/image" Target="../media/image24.png"/><Relationship Id="rId9" Type="http://schemas.openxmlformats.org/officeDocument/2006/relationships/image" Target="../media/image29.svg"/></Relationships>
</file>

<file path=ppt/slides/_rels/slide5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63.xml.rels><?xml version="1.0" encoding="UTF-8" standalone="yes"?>
<Relationships xmlns="http://schemas.openxmlformats.org/package/2006/relationships"><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png"/><Relationship Id="rId1" Type="http://schemas.openxmlformats.org/officeDocument/2006/relationships/slideLayout" Target="../slideLayouts/slideLayout2.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9.png"/></Relationships>
</file>

<file path=ppt/slides/_rels/slide64.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2.xml"/><Relationship Id="rId5" Type="http://schemas.openxmlformats.org/officeDocument/2006/relationships/image" Target="../media/image44.svg"/><Relationship Id="rId4" Type="http://schemas.openxmlformats.org/officeDocument/2006/relationships/image" Target="../media/image43.png"/></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47.png"/><Relationship Id="rId7" Type="http://schemas.openxmlformats.org/officeDocument/2006/relationships/image" Target="../media/image51.png"/><Relationship Id="rId2" Type="http://schemas.openxmlformats.org/officeDocument/2006/relationships/image" Target="../media/image46.png"/><Relationship Id="rId1" Type="http://schemas.openxmlformats.org/officeDocument/2006/relationships/slideLayout" Target="../slideLayouts/slideLayout2.xml"/><Relationship Id="rId6" Type="http://schemas.openxmlformats.org/officeDocument/2006/relationships/image" Target="../media/image50.png"/><Relationship Id="rId5" Type="http://schemas.openxmlformats.org/officeDocument/2006/relationships/image" Target="../media/image49.png"/><Relationship Id="rId4" Type="http://schemas.openxmlformats.org/officeDocument/2006/relationships/image" Target="../media/image48.png"/></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a:t>WEB</a:t>
            </a:r>
          </a:p>
        </p:txBody>
      </p:sp>
      <p:sp>
        <p:nvSpPr>
          <p:cNvPr id="5123" name="Rectangle 2"/>
          <p:cNvSpPr>
            <a:spLocks noGrp="1" noChangeArrowheads="1"/>
          </p:cNvSpPr>
          <p:nvPr>
            <p:ph type="title"/>
          </p:nvPr>
        </p:nvSpPr>
        <p:spPr>
          <a:xfrm>
            <a:off x="266700" y="688975"/>
            <a:ext cx="8686800" cy="844550"/>
          </a:xfrm>
        </p:spPr>
        <p:txBody>
          <a:bodyPr/>
          <a:lstStyle/>
          <a:p>
            <a:r>
              <a:rPr lang="en-US" altLang="en-US" sz="4000" dirty="0"/>
              <a:t>Azure Serverless</a:t>
            </a:r>
          </a:p>
        </p:txBody>
      </p:sp>
      <p:sp>
        <p:nvSpPr>
          <p:cNvPr id="5124" name="Rectangle 3"/>
          <p:cNvSpPr>
            <a:spLocks noGrp="1" noChangeArrowheads="1"/>
          </p:cNvSpPr>
          <p:nvPr>
            <p:ph type="body" idx="1"/>
          </p:nvPr>
        </p:nvSpPr>
        <p:spPr>
          <a:xfrm>
            <a:off x="1036638" y="2103438"/>
            <a:ext cx="7029450" cy="4114800"/>
          </a:xfrm>
        </p:spPr>
        <p:txBody>
          <a:bodyPr/>
          <a:lstStyle/>
          <a:p>
            <a:pPr>
              <a:buFont typeface="Monotype Sorts" pitchFamily="2" charset="2"/>
              <a:buNone/>
            </a:pPr>
            <a:r>
              <a:rPr lang="en-US" altLang="en-US" sz="3200" dirty="0"/>
              <a:t>Lecturer: Michael Dacey</a:t>
            </a:r>
          </a:p>
          <a:p>
            <a:pPr>
              <a:buFont typeface="Monotype Sorts" pitchFamily="2" charset="2"/>
              <a:buNone/>
            </a:pPr>
            <a:endParaRPr lang="en-US" altLang="en-US" sz="3200" dirty="0"/>
          </a:p>
          <a:p>
            <a:pPr>
              <a:buFont typeface="Monotype Sorts" pitchFamily="2" charset="2"/>
              <a:buNone/>
            </a:pPr>
            <a:r>
              <a:rPr lang="en-US" altLang="en-US" sz="3200" dirty="0"/>
              <a:t>E-mail: michael.dacey@uwtsd.ac.uk</a:t>
            </a:r>
          </a:p>
          <a:p>
            <a:pPr>
              <a:buFont typeface="Monotype Sorts" pitchFamily="2" charset="2"/>
              <a:buNone/>
            </a:pPr>
            <a:endParaRPr lang="en-US" altLang="en-US" sz="3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8AB30-7699-01B9-02DD-3F50DFC43F4E}"/>
              </a:ext>
            </a:extLst>
          </p:cNvPr>
          <p:cNvSpPr>
            <a:spLocks noGrp="1"/>
          </p:cNvSpPr>
          <p:nvPr>
            <p:ph type="title"/>
          </p:nvPr>
        </p:nvSpPr>
        <p:spPr/>
        <p:txBody>
          <a:bodyPr/>
          <a:lstStyle/>
          <a:p>
            <a:r>
              <a:rPr lang="en-GB" dirty="0"/>
              <a:t>Serverless????</a:t>
            </a:r>
          </a:p>
        </p:txBody>
      </p:sp>
      <p:sp>
        <p:nvSpPr>
          <p:cNvPr id="3" name="Content Placeholder 2">
            <a:extLst>
              <a:ext uri="{FF2B5EF4-FFF2-40B4-BE49-F238E27FC236}">
                <a16:creationId xmlns:a16="http://schemas.microsoft.com/office/drawing/2014/main" id="{A94FEB20-DCC4-00FD-7946-5D453BE22C68}"/>
              </a:ext>
            </a:extLst>
          </p:cNvPr>
          <p:cNvSpPr>
            <a:spLocks noGrp="1"/>
          </p:cNvSpPr>
          <p:nvPr>
            <p:ph idx="1"/>
          </p:nvPr>
        </p:nvSpPr>
        <p:spPr/>
        <p:txBody>
          <a:bodyPr/>
          <a:lstStyle/>
          <a:p>
            <a:r>
              <a:rPr lang="en-GB" dirty="0"/>
              <a:t>It doesn’t mean there are no servers, just that the developer has no need to worry about the infrastructure whether it is compute, storage or networks</a:t>
            </a:r>
          </a:p>
          <a:p>
            <a:endParaRPr lang="en-GB" dirty="0"/>
          </a:p>
        </p:txBody>
      </p:sp>
      <p:sp>
        <p:nvSpPr>
          <p:cNvPr id="4" name="Footer Placeholder 3">
            <a:extLst>
              <a:ext uri="{FF2B5EF4-FFF2-40B4-BE49-F238E27FC236}">
                <a16:creationId xmlns:a16="http://schemas.microsoft.com/office/drawing/2014/main" id="{89173DAA-006A-7E43-5EE8-BD120C484BA1}"/>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6307565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F52BD-34DA-540D-C514-99304EB9D4B3}"/>
              </a:ext>
            </a:extLst>
          </p:cNvPr>
          <p:cNvSpPr>
            <a:spLocks noGrp="1"/>
          </p:cNvSpPr>
          <p:nvPr>
            <p:ph type="title"/>
          </p:nvPr>
        </p:nvSpPr>
        <p:spPr/>
        <p:txBody>
          <a:bodyPr/>
          <a:lstStyle/>
          <a:p>
            <a:r>
              <a:rPr lang="en-GB" dirty="0"/>
              <a:t>Where do we use Serverless?</a:t>
            </a:r>
          </a:p>
        </p:txBody>
      </p:sp>
      <p:sp>
        <p:nvSpPr>
          <p:cNvPr id="3" name="Content Placeholder 2">
            <a:extLst>
              <a:ext uri="{FF2B5EF4-FFF2-40B4-BE49-F238E27FC236}">
                <a16:creationId xmlns:a16="http://schemas.microsoft.com/office/drawing/2014/main" id="{24793CC1-56F7-9B4A-A9F2-3B8E76975B29}"/>
              </a:ext>
            </a:extLst>
          </p:cNvPr>
          <p:cNvSpPr>
            <a:spLocks noGrp="1"/>
          </p:cNvSpPr>
          <p:nvPr>
            <p:ph idx="1"/>
          </p:nvPr>
        </p:nvSpPr>
        <p:spPr>
          <a:xfrm>
            <a:off x="1047750" y="1724025"/>
            <a:ext cx="7029450" cy="1985333"/>
          </a:xfrm>
        </p:spPr>
        <p:txBody>
          <a:bodyPr/>
          <a:lstStyle/>
          <a:p>
            <a:r>
              <a:rPr lang="en-GB" dirty="0"/>
              <a:t>“</a:t>
            </a:r>
            <a:r>
              <a:rPr lang="en-GB" i="1" dirty="0"/>
              <a:t>Serverless computing is ordinarily used to handle back-end scenarios. In other words, serverless computing is responsible for sending messages from one system to another, or processing messages that were sent from other systems. It's not used for user-facing systems</a:t>
            </a:r>
            <a:r>
              <a:rPr lang="en-GB" i="1" baseline="30000" dirty="0"/>
              <a:t>#</a:t>
            </a:r>
            <a:r>
              <a:rPr lang="en-GB" i="1" dirty="0"/>
              <a:t> but, rather, it works in the background.”</a:t>
            </a:r>
          </a:p>
        </p:txBody>
      </p:sp>
      <p:sp>
        <p:nvSpPr>
          <p:cNvPr id="4" name="Footer Placeholder 3">
            <a:extLst>
              <a:ext uri="{FF2B5EF4-FFF2-40B4-BE49-F238E27FC236}">
                <a16:creationId xmlns:a16="http://schemas.microsoft.com/office/drawing/2014/main" id="{B68DBF97-4789-5A89-305E-3D83999642C5}"/>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250BD30D-9DA5-CC3A-0E0B-5BFC21914618}"/>
              </a:ext>
            </a:extLst>
          </p:cNvPr>
          <p:cNvSpPr txBox="1"/>
          <p:nvPr/>
        </p:nvSpPr>
        <p:spPr>
          <a:xfrm>
            <a:off x="3700732" y="5469493"/>
            <a:ext cx="4882551" cy="738664"/>
          </a:xfrm>
          <a:prstGeom prst="rect">
            <a:avLst/>
          </a:prstGeom>
          <a:noFill/>
        </p:spPr>
        <p:txBody>
          <a:bodyPr wrap="square" rtlCol="0">
            <a:spAutoFit/>
          </a:bodyPr>
          <a:lstStyle/>
          <a:p>
            <a:r>
              <a:rPr lang="en-GB" sz="1400" i="1" dirty="0"/>
              <a:t>https://learn.microsoft.com/en-us/training/modules/serverless-fundamentals/2-identify-product-options</a:t>
            </a:r>
          </a:p>
        </p:txBody>
      </p:sp>
      <p:sp>
        <p:nvSpPr>
          <p:cNvPr id="6" name="TextBox 5">
            <a:extLst>
              <a:ext uri="{FF2B5EF4-FFF2-40B4-BE49-F238E27FC236}">
                <a16:creationId xmlns:a16="http://schemas.microsoft.com/office/drawing/2014/main" id="{06DFC2C1-1C55-87FC-5D1A-9C7D2B5D7C7E}"/>
              </a:ext>
            </a:extLst>
          </p:cNvPr>
          <p:cNvSpPr txBox="1"/>
          <p:nvPr/>
        </p:nvSpPr>
        <p:spPr>
          <a:xfrm>
            <a:off x="6048522" y="3896928"/>
            <a:ext cx="2784928" cy="461665"/>
          </a:xfrm>
          <a:prstGeom prst="rect">
            <a:avLst/>
          </a:prstGeom>
          <a:noFill/>
        </p:spPr>
        <p:txBody>
          <a:bodyPr wrap="square" rtlCol="0">
            <a:spAutoFit/>
          </a:bodyPr>
          <a:lstStyle/>
          <a:p>
            <a:r>
              <a:rPr lang="en-GB" sz="1200" dirty="0"/>
              <a:t># </a:t>
            </a:r>
            <a:r>
              <a:rPr lang="en-GB" sz="1200" i="1" dirty="0"/>
              <a:t>Although we can as we will see in an upcoming example</a:t>
            </a:r>
          </a:p>
        </p:txBody>
      </p:sp>
    </p:spTree>
    <p:extLst>
      <p:ext uri="{BB962C8B-B14F-4D97-AF65-F5344CB8AC3E}">
        <p14:creationId xmlns:p14="http://schemas.microsoft.com/office/powerpoint/2010/main" val="163352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CA15C43-AA0F-ABF6-DCF3-EE3BA56D7583}"/>
              </a:ext>
            </a:extLst>
          </p:cNvPr>
          <p:cNvSpPr/>
          <p:nvPr/>
        </p:nvSpPr>
        <p:spPr bwMode="auto">
          <a:xfrm>
            <a:off x="4169527" y="791565"/>
            <a:ext cx="1655219" cy="1774190"/>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Kubernetes</a:t>
            </a:r>
            <a:br>
              <a:rPr kumimoji="0" lang="en-GB" sz="1800" b="0" i="0" u="none" strike="noStrike" cap="none" normalizeH="0" baseline="0" dirty="0">
                <a:ln>
                  <a:noFill/>
                </a:ln>
                <a:solidFill>
                  <a:schemeClr val="tx1"/>
                </a:solidFill>
                <a:effectLst/>
                <a:latin typeface="Helvetica" panose="020B0604020202020204" pitchFamily="34" charset="0"/>
              </a:rPr>
            </a:b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2" name="Title 1">
            <a:extLst>
              <a:ext uri="{FF2B5EF4-FFF2-40B4-BE49-F238E27FC236}">
                <a16:creationId xmlns:a16="http://schemas.microsoft.com/office/drawing/2014/main" id="{657A7646-56A0-F782-5729-8CD52A0F658A}"/>
              </a:ext>
            </a:extLst>
          </p:cNvPr>
          <p:cNvSpPr>
            <a:spLocks noGrp="1"/>
          </p:cNvSpPr>
          <p:nvPr>
            <p:ph type="title"/>
          </p:nvPr>
        </p:nvSpPr>
        <p:spPr>
          <a:xfrm>
            <a:off x="257175" y="-1"/>
            <a:ext cx="8686800" cy="669783"/>
          </a:xfrm>
        </p:spPr>
        <p:txBody>
          <a:bodyPr/>
          <a:lstStyle/>
          <a:p>
            <a:r>
              <a:rPr lang="en-GB" dirty="0"/>
              <a:t>Azure Serverless Overview</a:t>
            </a:r>
          </a:p>
        </p:txBody>
      </p:sp>
      <p:sp>
        <p:nvSpPr>
          <p:cNvPr id="4" name="Footer Placeholder 3">
            <a:extLst>
              <a:ext uri="{FF2B5EF4-FFF2-40B4-BE49-F238E27FC236}">
                <a16:creationId xmlns:a16="http://schemas.microsoft.com/office/drawing/2014/main" id="{83845259-B6FB-58E4-D0EE-D44D41F3A586}"/>
              </a:ext>
            </a:extLst>
          </p:cNvPr>
          <p:cNvSpPr>
            <a:spLocks noGrp="1"/>
          </p:cNvSpPr>
          <p:nvPr>
            <p:ph type="ftr" sz="quarter" idx="10"/>
          </p:nvPr>
        </p:nvSpPr>
        <p:spPr/>
        <p:txBody>
          <a:bodyPr/>
          <a:lstStyle/>
          <a:p>
            <a:pPr>
              <a:defRPr/>
            </a:pPr>
            <a:r>
              <a:rPr lang="en-US" altLang="en-US" dirty="0"/>
              <a:t>WEB</a:t>
            </a:r>
          </a:p>
        </p:txBody>
      </p:sp>
      <p:sp>
        <p:nvSpPr>
          <p:cNvPr id="5" name="Rectangle 4">
            <a:extLst>
              <a:ext uri="{FF2B5EF4-FFF2-40B4-BE49-F238E27FC236}">
                <a16:creationId xmlns:a16="http://schemas.microsoft.com/office/drawing/2014/main" id="{969F76A3-DC1D-99A1-8C40-3663F98D3BCB}"/>
              </a:ext>
            </a:extLst>
          </p:cNvPr>
          <p:cNvSpPr/>
          <p:nvPr/>
        </p:nvSpPr>
        <p:spPr bwMode="auto">
          <a:xfrm>
            <a:off x="127625" y="791566"/>
            <a:ext cx="2118655" cy="1774190"/>
          </a:xfrm>
          <a:prstGeom prst="rect">
            <a:avLst/>
          </a:prstGeom>
          <a:solidFill>
            <a:schemeClr val="accent6">
              <a:lumMod val="20000"/>
              <a:lumOff val="80000"/>
            </a:schemeClr>
          </a:solidFill>
          <a:ln w="28575"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Azure Kubernetes Service (AKS)</a:t>
            </a:r>
          </a:p>
        </p:txBody>
      </p:sp>
      <p:sp>
        <p:nvSpPr>
          <p:cNvPr id="6" name="Rectangle: Rounded Corners 5">
            <a:extLst>
              <a:ext uri="{FF2B5EF4-FFF2-40B4-BE49-F238E27FC236}">
                <a16:creationId xmlns:a16="http://schemas.microsoft.com/office/drawing/2014/main" id="{01B79E68-A8ED-98F6-CC7E-CB0C5B855F4D}"/>
              </a:ext>
            </a:extLst>
          </p:cNvPr>
          <p:cNvSpPr/>
          <p:nvPr/>
        </p:nvSpPr>
        <p:spPr bwMode="auto">
          <a:xfrm>
            <a:off x="511691" y="1577163"/>
            <a:ext cx="1021310" cy="547048"/>
          </a:xfrm>
          <a:prstGeom prst="roundRect">
            <a:avLst/>
          </a:prstGeom>
          <a:solidFill>
            <a:schemeClr val="bg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Helvetica" panose="020B0604020202020204" pitchFamily="34" charset="0"/>
              </a:rPr>
              <a:t>Container</a:t>
            </a:r>
          </a:p>
        </p:txBody>
      </p:sp>
      <p:sp>
        <p:nvSpPr>
          <p:cNvPr id="8" name="Rectangle 7">
            <a:extLst>
              <a:ext uri="{FF2B5EF4-FFF2-40B4-BE49-F238E27FC236}">
                <a16:creationId xmlns:a16="http://schemas.microsoft.com/office/drawing/2014/main" id="{898F2CBF-ABBE-824A-1C0A-649C37D03F7A}"/>
              </a:ext>
            </a:extLst>
          </p:cNvPr>
          <p:cNvSpPr/>
          <p:nvPr/>
        </p:nvSpPr>
        <p:spPr bwMode="auto">
          <a:xfrm>
            <a:off x="2410942" y="791565"/>
            <a:ext cx="1655219" cy="1774190"/>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Kubernetes</a:t>
            </a:r>
            <a:br>
              <a:rPr kumimoji="0" lang="en-GB" sz="1800" b="0" i="0" u="none" strike="noStrike" cap="none" normalizeH="0" baseline="0" dirty="0">
                <a:ln>
                  <a:noFill/>
                </a:ln>
                <a:solidFill>
                  <a:schemeClr val="tx1"/>
                </a:solidFill>
                <a:effectLst/>
                <a:latin typeface="Helvetica" panose="020B0604020202020204" pitchFamily="34" charset="0"/>
              </a:rPr>
            </a:br>
            <a:r>
              <a:rPr kumimoji="0" lang="en-GB" sz="1200" b="0" i="0" u="none" strike="noStrike" cap="none" normalizeH="0" baseline="0" dirty="0" err="1">
                <a:ln>
                  <a:noFill/>
                </a:ln>
                <a:solidFill>
                  <a:schemeClr val="tx1"/>
                </a:solidFill>
                <a:effectLst/>
                <a:latin typeface="Helvetica" panose="020B0604020202020204" pitchFamily="34" charset="0"/>
              </a:rPr>
              <a:t>Dapr</a:t>
            </a:r>
            <a:r>
              <a:rPr kumimoji="0" lang="en-GB" sz="1200" b="0" i="0" u="none" strike="noStrike" cap="none" normalizeH="0" baseline="0" dirty="0">
                <a:ln>
                  <a:noFill/>
                </a:ln>
                <a:solidFill>
                  <a:schemeClr val="tx1"/>
                </a:solidFill>
                <a:effectLst/>
                <a:latin typeface="Helvetica" panose="020B0604020202020204" pitchFamily="34" charset="0"/>
              </a:rPr>
              <a:t>, KEDA, and envoy</a:t>
            </a: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17" name="Rectangle 16">
            <a:extLst>
              <a:ext uri="{FF2B5EF4-FFF2-40B4-BE49-F238E27FC236}">
                <a16:creationId xmlns:a16="http://schemas.microsoft.com/office/drawing/2014/main" id="{FAB88653-D019-2072-15BF-EF6CA44485F4}"/>
              </a:ext>
            </a:extLst>
          </p:cNvPr>
          <p:cNvSpPr/>
          <p:nvPr/>
        </p:nvSpPr>
        <p:spPr bwMode="auto">
          <a:xfrm>
            <a:off x="5930202" y="791565"/>
            <a:ext cx="1485327" cy="1774190"/>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100" b="0" i="0" u="none" strike="noStrike" cap="none" normalizeH="0" baseline="0" dirty="0">
                <a:ln>
                  <a:noFill/>
                </a:ln>
                <a:solidFill>
                  <a:schemeClr val="tx1"/>
                </a:solidFill>
                <a:effectLst/>
                <a:latin typeface="Helvetica" panose="020B0604020202020204" pitchFamily="34" charset="0"/>
              </a:rPr>
              <a:t>Kubernetes or as a Azure Container App</a:t>
            </a:r>
          </a:p>
        </p:txBody>
      </p:sp>
      <p:sp>
        <p:nvSpPr>
          <p:cNvPr id="20" name="Rectangle 19">
            <a:extLst>
              <a:ext uri="{FF2B5EF4-FFF2-40B4-BE49-F238E27FC236}">
                <a16:creationId xmlns:a16="http://schemas.microsoft.com/office/drawing/2014/main" id="{890CB1C3-AE46-69C6-9A8F-52B3332FB6EC}"/>
              </a:ext>
            </a:extLst>
          </p:cNvPr>
          <p:cNvSpPr/>
          <p:nvPr/>
        </p:nvSpPr>
        <p:spPr bwMode="auto">
          <a:xfrm>
            <a:off x="7529017" y="791566"/>
            <a:ext cx="1485327" cy="1774190"/>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Hyper-V</a:t>
            </a:r>
          </a:p>
        </p:txBody>
      </p:sp>
      <p:sp>
        <p:nvSpPr>
          <p:cNvPr id="21" name="Rectangle 20">
            <a:extLst>
              <a:ext uri="{FF2B5EF4-FFF2-40B4-BE49-F238E27FC236}">
                <a16:creationId xmlns:a16="http://schemas.microsoft.com/office/drawing/2014/main" id="{48C647E8-B91C-F9D7-A7FD-B4062F104C82}"/>
              </a:ext>
            </a:extLst>
          </p:cNvPr>
          <p:cNvSpPr/>
          <p:nvPr/>
        </p:nvSpPr>
        <p:spPr bwMode="auto">
          <a:xfrm>
            <a:off x="7610901" y="1301085"/>
            <a:ext cx="1321565" cy="905281"/>
          </a:xfrm>
          <a:prstGeom prst="rect">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8" name="Rectangle: Rounded Corners 17">
            <a:extLst>
              <a:ext uri="{FF2B5EF4-FFF2-40B4-BE49-F238E27FC236}">
                <a16:creationId xmlns:a16="http://schemas.microsoft.com/office/drawing/2014/main" id="{77F21FAA-A2FE-3082-5068-6E05BF8E7176}"/>
              </a:ext>
            </a:extLst>
          </p:cNvPr>
          <p:cNvSpPr/>
          <p:nvPr/>
        </p:nvSpPr>
        <p:spPr bwMode="auto">
          <a:xfrm>
            <a:off x="7665281" y="1370763"/>
            <a:ext cx="1212798" cy="767365"/>
          </a:xfrm>
          <a:prstGeom prst="roundRect">
            <a:avLst/>
          </a:prstGeom>
          <a:solidFill>
            <a:schemeClr val="bg1"/>
          </a:solidFill>
          <a:ln w="19050" cap="flat" cmpd="sng" algn="ctr">
            <a:solidFill>
              <a:srgbClr val="FF0000"/>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Helvetica" panose="020B0604020202020204" pitchFamily="34" charset="0"/>
              </a:rPr>
              <a:t>Azure Container Instance</a:t>
            </a:r>
          </a:p>
        </p:txBody>
      </p:sp>
      <p:sp>
        <p:nvSpPr>
          <p:cNvPr id="22" name="TextBox 21">
            <a:extLst>
              <a:ext uri="{FF2B5EF4-FFF2-40B4-BE49-F238E27FC236}">
                <a16:creationId xmlns:a16="http://schemas.microsoft.com/office/drawing/2014/main" id="{512D6269-99AF-63E1-5C43-5F6972810A7F}"/>
              </a:ext>
            </a:extLst>
          </p:cNvPr>
          <p:cNvSpPr txBox="1"/>
          <p:nvPr/>
        </p:nvSpPr>
        <p:spPr>
          <a:xfrm>
            <a:off x="7528548" y="2200411"/>
            <a:ext cx="503664" cy="307777"/>
          </a:xfrm>
          <a:prstGeom prst="rect">
            <a:avLst/>
          </a:prstGeom>
          <a:noFill/>
        </p:spPr>
        <p:txBody>
          <a:bodyPr wrap="none" rtlCol="0">
            <a:spAutoFit/>
          </a:bodyPr>
          <a:lstStyle/>
          <a:p>
            <a:r>
              <a:rPr lang="en-GB" sz="1400" dirty="0"/>
              <a:t>Pod</a:t>
            </a:r>
          </a:p>
        </p:txBody>
      </p:sp>
      <p:sp>
        <p:nvSpPr>
          <p:cNvPr id="24" name="Rectangle: Rounded Corners 23">
            <a:extLst>
              <a:ext uri="{FF2B5EF4-FFF2-40B4-BE49-F238E27FC236}">
                <a16:creationId xmlns:a16="http://schemas.microsoft.com/office/drawing/2014/main" id="{E842F384-B711-EEBC-42D3-915C0384900B}"/>
              </a:ext>
            </a:extLst>
          </p:cNvPr>
          <p:cNvSpPr/>
          <p:nvPr/>
        </p:nvSpPr>
        <p:spPr bwMode="auto">
          <a:xfrm>
            <a:off x="578693" y="1686346"/>
            <a:ext cx="1021310" cy="547048"/>
          </a:xfrm>
          <a:prstGeom prst="roundRect">
            <a:avLst/>
          </a:prstGeom>
          <a:solidFill>
            <a:schemeClr val="bg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Helvetica" panose="020B0604020202020204" pitchFamily="34" charset="0"/>
              </a:rPr>
              <a:t>Container</a:t>
            </a:r>
          </a:p>
        </p:txBody>
      </p:sp>
      <p:sp>
        <p:nvSpPr>
          <p:cNvPr id="25" name="Rectangle: Rounded Corners 24">
            <a:extLst>
              <a:ext uri="{FF2B5EF4-FFF2-40B4-BE49-F238E27FC236}">
                <a16:creationId xmlns:a16="http://schemas.microsoft.com/office/drawing/2014/main" id="{E1553767-E71B-471A-FD88-0A9B7B716A42}"/>
              </a:ext>
            </a:extLst>
          </p:cNvPr>
          <p:cNvSpPr/>
          <p:nvPr/>
        </p:nvSpPr>
        <p:spPr bwMode="auto">
          <a:xfrm>
            <a:off x="673310" y="1785860"/>
            <a:ext cx="1021310" cy="547048"/>
          </a:xfrm>
          <a:prstGeom prst="roundRect">
            <a:avLst/>
          </a:prstGeom>
          <a:solidFill>
            <a:schemeClr val="bg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Helvetica" panose="020B0604020202020204" pitchFamily="34" charset="0"/>
              </a:rPr>
              <a:t>Container</a:t>
            </a:r>
          </a:p>
        </p:txBody>
      </p:sp>
      <p:sp>
        <p:nvSpPr>
          <p:cNvPr id="26" name="Rectangle: Rounded Corners 25">
            <a:extLst>
              <a:ext uri="{FF2B5EF4-FFF2-40B4-BE49-F238E27FC236}">
                <a16:creationId xmlns:a16="http://schemas.microsoft.com/office/drawing/2014/main" id="{623FFFD9-85BD-60E7-E5EE-4816E35F5686}"/>
              </a:ext>
            </a:extLst>
          </p:cNvPr>
          <p:cNvSpPr/>
          <p:nvPr/>
        </p:nvSpPr>
        <p:spPr bwMode="auto">
          <a:xfrm>
            <a:off x="2609750" y="1533613"/>
            <a:ext cx="1021310" cy="547048"/>
          </a:xfrm>
          <a:prstGeom prst="roundRect">
            <a:avLst/>
          </a:prstGeom>
          <a:solidFill>
            <a:schemeClr val="bg1"/>
          </a:solidFill>
          <a:ln w="1905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Helvetica" panose="020B0604020202020204" pitchFamily="34" charset="0"/>
              </a:rPr>
              <a:t>Container</a:t>
            </a:r>
          </a:p>
        </p:txBody>
      </p:sp>
      <p:sp>
        <p:nvSpPr>
          <p:cNvPr id="28" name="Rectangle: Rounded Corners 27">
            <a:extLst>
              <a:ext uri="{FF2B5EF4-FFF2-40B4-BE49-F238E27FC236}">
                <a16:creationId xmlns:a16="http://schemas.microsoft.com/office/drawing/2014/main" id="{9B38FACD-064D-5908-BF83-FA29F67D05BF}"/>
              </a:ext>
            </a:extLst>
          </p:cNvPr>
          <p:cNvSpPr/>
          <p:nvPr/>
        </p:nvSpPr>
        <p:spPr bwMode="auto">
          <a:xfrm>
            <a:off x="2676752" y="1620051"/>
            <a:ext cx="1021310" cy="547048"/>
          </a:xfrm>
          <a:prstGeom prst="roundRect">
            <a:avLst/>
          </a:prstGeom>
          <a:solidFill>
            <a:schemeClr val="bg1"/>
          </a:solidFill>
          <a:ln w="1905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Helvetica" panose="020B0604020202020204" pitchFamily="34" charset="0"/>
              </a:rPr>
              <a:t>Container</a:t>
            </a:r>
          </a:p>
        </p:txBody>
      </p:sp>
      <p:sp>
        <p:nvSpPr>
          <p:cNvPr id="29" name="Rectangle: Rounded Corners 28">
            <a:extLst>
              <a:ext uri="{FF2B5EF4-FFF2-40B4-BE49-F238E27FC236}">
                <a16:creationId xmlns:a16="http://schemas.microsoft.com/office/drawing/2014/main" id="{CBB8B648-888D-E104-7FC4-7717907B6AA2}"/>
              </a:ext>
            </a:extLst>
          </p:cNvPr>
          <p:cNvSpPr/>
          <p:nvPr/>
        </p:nvSpPr>
        <p:spPr bwMode="auto">
          <a:xfrm>
            <a:off x="2771369" y="1719564"/>
            <a:ext cx="1021310" cy="685247"/>
          </a:xfrm>
          <a:prstGeom prst="roundRect">
            <a:avLst/>
          </a:prstGeom>
          <a:solidFill>
            <a:schemeClr val="bg1"/>
          </a:solidFill>
          <a:ln w="19050" cap="flat" cmpd="sng" algn="ctr">
            <a:solidFill>
              <a:srgbClr val="FF0000"/>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a:ln>
                  <a:noFill/>
                </a:ln>
                <a:solidFill>
                  <a:schemeClr val="tx1"/>
                </a:solidFill>
                <a:effectLst/>
                <a:latin typeface="Helvetica" panose="020B0604020202020204" pitchFamily="34" charset="0"/>
              </a:rPr>
              <a:t>Azure Container App</a:t>
            </a:r>
          </a:p>
        </p:txBody>
      </p:sp>
      <p:sp>
        <p:nvSpPr>
          <p:cNvPr id="31" name="TextBox 30">
            <a:extLst>
              <a:ext uri="{FF2B5EF4-FFF2-40B4-BE49-F238E27FC236}">
                <a16:creationId xmlns:a16="http://schemas.microsoft.com/office/drawing/2014/main" id="{477791EC-184C-5145-1707-8F58037B26C4}"/>
              </a:ext>
            </a:extLst>
          </p:cNvPr>
          <p:cNvSpPr txBox="1"/>
          <p:nvPr/>
        </p:nvSpPr>
        <p:spPr>
          <a:xfrm>
            <a:off x="56795" y="3955552"/>
            <a:ext cx="1233030" cy="276999"/>
          </a:xfrm>
          <a:prstGeom prst="rect">
            <a:avLst/>
          </a:prstGeom>
          <a:noFill/>
        </p:spPr>
        <p:txBody>
          <a:bodyPr wrap="none" rtlCol="0">
            <a:spAutoFit/>
          </a:bodyPr>
          <a:lstStyle/>
          <a:p>
            <a:r>
              <a:rPr lang="en-GB" sz="1200" i="1" dirty="0">
                <a:solidFill>
                  <a:srgbClr val="FF0000"/>
                </a:solidFill>
              </a:rPr>
              <a:t>Managed by us</a:t>
            </a:r>
          </a:p>
        </p:txBody>
      </p:sp>
      <p:cxnSp>
        <p:nvCxnSpPr>
          <p:cNvPr id="33" name="Straight Connector 32">
            <a:extLst>
              <a:ext uri="{FF2B5EF4-FFF2-40B4-BE49-F238E27FC236}">
                <a16:creationId xmlns:a16="http://schemas.microsoft.com/office/drawing/2014/main" id="{BCBD7DDF-EF77-8403-E52C-1948CA716F9F}"/>
              </a:ext>
            </a:extLst>
          </p:cNvPr>
          <p:cNvCxnSpPr/>
          <p:nvPr/>
        </p:nvCxnSpPr>
        <p:spPr bwMode="auto">
          <a:xfrm>
            <a:off x="160017" y="4232551"/>
            <a:ext cx="1692322" cy="0"/>
          </a:xfrm>
          <a:prstGeom prst="line">
            <a:avLst/>
          </a:prstGeom>
          <a:solidFill>
            <a:schemeClr val="accent1"/>
          </a:solidFill>
          <a:ln w="28575" cap="flat" cmpd="sng" algn="ctr">
            <a:solidFill>
              <a:srgbClr val="FF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4" name="Rectangle: Rounded Corners 33">
            <a:extLst>
              <a:ext uri="{FF2B5EF4-FFF2-40B4-BE49-F238E27FC236}">
                <a16:creationId xmlns:a16="http://schemas.microsoft.com/office/drawing/2014/main" id="{B29A627A-00E3-AB7B-48DD-9D5605D52CB0}"/>
              </a:ext>
            </a:extLst>
          </p:cNvPr>
          <p:cNvSpPr/>
          <p:nvPr/>
        </p:nvSpPr>
        <p:spPr bwMode="auto">
          <a:xfrm>
            <a:off x="4271666" y="1533612"/>
            <a:ext cx="1021310" cy="547048"/>
          </a:xfrm>
          <a:prstGeom prst="roundRect">
            <a:avLst/>
          </a:prstGeom>
          <a:solidFill>
            <a:schemeClr val="bg1"/>
          </a:solidFill>
          <a:ln w="1905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Helvetica" panose="020B0604020202020204" pitchFamily="34" charset="0"/>
              </a:rPr>
              <a:t>Container</a:t>
            </a:r>
          </a:p>
        </p:txBody>
      </p:sp>
      <p:sp>
        <p:nvSpPr>
          <p:cNvPr id="35" name="Rectangle: Rounded Corners 34">
            <a:extLst>
              <a:ext uri="{FF2B5EF4-FFF2-40B4-BE49-F238E27FC236}">
                <a16:creationId xmlns:a16="http://schemas.microsoft.com/office/drawing/2014/main" id="{598265E3-2B67-45A1-9D18-6BA7890B6639}"/>
              </a:ext>
            </a:extLst>
          </p:cNvPr>
          <p:cNvSpPr/>
          <p:nvPr/>
        </p:nvSpPr>
        <p:spPr bwMode="auto">
          <a:xfrm>
            <a:off x="4338668" y="1620050"/>
            <a:ext cx="1021310" cy="547048"/>
          </a:xfrm>
          <a:prstGeom prst="roundRect">
            <a:avLst/>
          </a:prstGeom>
          <a:solidFill>
            <a:schemeClr val="bg1"/>
          </a:solidFill>
          <a:ln w="1905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Helvetica" panose="020B0604020202020204" pitchFamily="34" charset="0"/>
              </a:rPr>
              <a:t>Container</a:t>
            </a:r>
          </a:p>
        </p:txBody>
      </p:sp>
      <p:sp>
        <p:nvSpPr>
          <p:cNvPr id="36" name="Rectangle: Rounded Corners 35">
            <a:extLst>
              <a:ext uri="{FF2B5EF4-FFF2-40B4-BE49-F238E27FC236}">
                <a16:creationId xmlns:a16="http://schemas.microsoft.com/office/drawing/2014/main" id="{306AD9A0-E63A-D6E6-6CA5-CE2FD20860E6}"/>
              </a:ext>
            </a:extLst>
          </p:cNvPr>
          <p:cNvSpPr/>
          <p:nvPr/>
        </p:nvSpPr>
        <p:spPr bwMode="auto">
          <a:xfrm>
            <a:off x="4433285" y="1719564"/>
            <a:ext cx="1021310" cy="685247"/>
          </a:xfrm>
          <a:prstGeom prst="roundRect">
            <a:avLst/>
          </a:prstGeom>
          <a:solidFill>
            <a:schemeClr val="bg1"/>
          </a:solidFill>
          <a:ln w="19050" cap="flat" cmpd="sng" algn="ctr">
            <a:solidFill>
              <a:srgbClr val="FF0000"/>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a:ln>
                  <a:noFill/>
                </a:ln>
                <a:solidFill>
                  <a:schemeClr val="tx1"/>
                </a:solidFill>
                <a:effectLst/>
                <a:latin typeface="Helvetica" panose="020B0604020202020204" pitchFamily="34" charset="0"/>
              </a:rPr>
              <a:t>Azure App Service</a:t>
            </a:r>
          </a:p>
        </p:txBody>
      </p:sp>
      <p:sp>
        <p:nvSpPr>
          <p:cNvPr id="37" name="Rectangle: Rounded Corners 36">
            <a:extLst>
              <a:ext uri="{FF2B5EF4-FFF2-40B4-BE49-F238E27FC236}">
                <a16:creationId xmlns:a16="http://schemas.microsoft.com/office/drawing/2014/main" id="{7A59FC79-F052-D1E0-43D4-E5F97F346E4B}"/>
              </a:ext>
            </a:extLst>
          </p:cNvPr>
          <p:cNvSpPr/>
          <p:nvPr/>
        </p:nvSpPr>
        <p:spPr bwMode="auto">
          <a:xfrm>
            <a:off x="6094864" y="1244769"/>
            <a:ext cx="1021310" cy="685247"/>
          </a:xfrm>
          <a:prstGeom prst="roundRect">
            <a:avLst/>
          </a:prstGeom>
          <a:solidFill>
            <a:schemeClr val="bg1"/>
          </a:solidFill>
          <a:ln w="19050" cap="flat" cmpd="sng" algn="ctr">
            <a:solidFill>
              <a:srgbClr val="FF0000"/>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a:ln>
                  <a:noFill/>
                </a:ln>
                <a:solidFill>
                  <a:schemeClr val="tx1"/>
                </a:solidFill>
                <a:effectLst/>
                <a:latin typeface="Helvetica" panose="020B0604020202020204" pitchFamily="34" charset="0"/>
              </a:rPr>
              <a:t>Azure Functions</a:t>
            </a:r>
          </a:p>
        </p:txBody>
      </p:sp>
      <p:sp>
        <p:nvSpPr>
          <p:cNvPr id="38" name="TextBox 37">
            <a:extLst>
              <a:ext uri="{FF2B5EF4-FFF2-40B4-BE49-F238E27FC236}">
                <a16:creationId xmlns:a16="http://schemas.microsoft.com/office/drawing/2014/main" id="{7645C05C-9081-C400-EF7F-347AEA8796B1}"/>
              </a:ext>
            </a:extLst>
          </p:cNvPr>
          <p:cNvSpPr txBox="1"/>
          <p:nvPr/>
        </p:nvSpPr>
        <p:spPr>
          <a:xfrm>
            <a:off x="6199798" y="2196754"/>
            <a:ext cx="811441" cy="338554"/>
          </a:xfrm>
          <a:prstGeom prst="rect">
            <a:avLst/>
          </a:prstGeom>
          <a:noFill/>
        </p:spPr>
        <p:txBody>
          <a:bodyPr wrap="none" rtlCol="0">
            <a:spAutoFit/>
          </a:bodyPr>
          <a:lstStyle/>
          <a:p>
            <a:r>
              <a:rPr lang="en-GB" sz="1600" i="1" dirty="0"/>
              <a:t>Events</a:t>
            </a:r>
          </a:p>
        </p:txBody>
      </p:sp>
      <p:sp>
        <p:nvSpPr>
          <p:cNvPr id="39" name="Arrow: Up 38">
            <a:extLst>
              <a:ext uri="{FF2B5EF4-FFF2-40B4-BE49-F238E27FC236}">
                <a16:creationId xmlns:a16="http://schemas.microsoft.com/office/drawing/2014/main" id="{F7384FF6-04F1-8353-06EB-77AFCB46B737}"/>
              </a:ext>
            </a:extLst>
          </p:cNvPr>
          <p:cNvSpPr/>
          <p:nvPr/>
        </p:nvSpPr>
        <p:spPr bwMode="auto">
          <a:xfrm>
            <a:off x="6433618" y="1857250"/>
            <a:ext cx="373039" cy="342925"/>
          </a:xfrm>
          <a:prstGeom prst="up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43" name="TextBox 42">
            <a:extLst>
              <a:ext uri="{FF2B5EF4-FFF2-40B4-BE49-F238E27FC236}">
                <a16:creationId xmlns:a16="http://schemas.microsoft.com/office/drawing/2014/main" id="{9EEFD8C6-D833-F9AD-9D9F-8A660D811498}"/>
              </a:ext>
            </a:extLst>
          </p:cNvPr>
          <p:cNvSpPr txBox="1"/>
          <p:nvPr/>
        </p:nvSpPr>
        <p:spPr>
          <a:xfrm>
            <a:off x="7528548" y="2629891"/>
            <a:ext cx="1485327" cy="3600986"/>
          </a:xfrm>
          <a:prstGeom prst="rect">
            <a:avLst/>
          </a:prstGeom>
          <a:solidFill>
            <a:schemeClr val="bg1"/>
          </a:solidFill>
          <a:ln w="19050">
            <a:solidFill>
              <a:srgbClr val="002060"/>
            </a:solidFill>
            <a:prstDash val="dash"/>
          </a:ln>
        </p:spPr>
        <p:txBody>
          <a:bodyPr wrap="square" rtlCol="0">
            <a:spAutoFit/>
          </a:bodyPr>
          <a:lstStyle/>
          <a:p>
            <a:r>
              <a:rPr lang="en-GB" sz="1200" b="1" u="sng" dirty="0"/>
              <a:t>Azure Container Instance</a:t>
            </a:r>
          </a:p>
          <a:p>
            <a:r>
              <a:rPr lang="en-GB" sz="1200" i="1" dirty="0"/>
              <a:t>Concepts like </a:t>
            </a:r>
            <a:r>
              <a:rPr lang="en-GB" sz="1200" i="1" dirty="0">
                <a:solidFill>
                  <a:srgbClr val="FF0000"/>
                </a:solidFill>
              </a:rPr>
              <a:t>scale, load balancing, and certificates </a:t>
            </a:r>
            <a:r>
              <a:rPr lang="en-GB" sz="1200" b="1" i="1" u="sng" dirty="0">
                <a:solidFill>
                  <a:srgbClr val="FF0000"/>
                </a:solidFill>
              </a:rPr>
              <a:t>are not provided </a:t>
            </a:r>
            <a:r>
              <a:rPr lang="en-GB" sz="1200" i="1" dirty="0"/>
              <a:t>with ACI containers. For example, to scale to five container instances, you create five distinct container instances.</a:t>
            </a:r>
            <a:r>
              <a:rPr lang="en-GB" sz="1200" i="1" dirty="0">
                <a:solidFill>
                  <a:srgbClr val="FF0000"/>
                </a:solidFill>
              </a:rPr>
              <a:t> Used for simple apps, task automation, and build jobs</a:t>
            </a:r>
            <a:r>
              <a:rPr lang="en-GB" sz="1200" i="1" dirty="0"/>
              <a:t> where availability is not important.</a:t>
            </a:r>
          </a:p>
        </p:txBody>
      </p:sp>
      <p:sp>
        <p:nvSpPr>
          <p:cNvPr id="44" name="TextBox 43">
            <a:extLst>
              <a:ext uri="{FF2B5EF4-FFF2-40B4-BE49-F238E27FC236}">
                <a16:creationId xmlns:a16="http://schemas.microsoft.com/office/drawing/2014/main" id="{14BEB0A4-3D7B-6380-C3D9-C1E35B0B75EA}"/>
              </a:ext>
            </a:extLst>
          </p:cNvPr>
          <p:cNvSpPr txBox="1"/>
          <p:nvPr/>
        </p:nvSpPr>
        <p:spPr>
          <a:xfrm>
            <a:off x="5964559" y="2629891"/>
            <a:ext cx="1485326" cy="2862322"/>
          </a:xfrm>
          <a:prstGeom prst="rect">
            <a:avLst/>
          </a:prstGeom>
          <a:solidFill>
            <a:schemeClr val="bg1"/>
          </a:solidFill>
          <a:ln w="19050">
            <a:solidFill>
              <a:srgbClr val="002060"/>
            </a:solidFill>
            <a:prstDash val="dash"/>
          </a:ln>
        </p:spPr>
        <p:txBody>
          <a:bodyPr wrap="square" rtlCol="0">
            <a:spAutoFit/>
          </a:bodyPr>
          <a:lstStyle/>
          <a:p>
            <a:r>
              <a:rPr lang="en-GB" sz="1200" b="1" u="sng" dirty="0"/>
              <a:t>Azure Functions</a:t>
            </a:r>
          </a:p>
          <a:p>
            <a:r>
              <a:rPr lang="en-GB" sz="1200" i="1" dirty="0"/>
              <a:t>Azure Functions are optimized for running </a:t>
            </a:r>
            <a:r>
              <a:rPr lang="en-GB" sz="1200" i="1" dirty="0">
                <a:solidFill>
                  <a:srgbClr val="FF0000"/>
                </a:solidFill>
              </a:rPr>
              <a:t>event-driven applications</a:t>
            </a:r>
            <a:r>
              <a:rPr lang="en-GB" sz="1200" i="1" dirty="0"/>
              <a:t> more efficiently and at a lower cost. It allows you to implement your system's logic as event-driven, readily available blocks of code known as "functions".</a:t>
            </a:r>
          </a:p>
        </p:txBody>
      </p:sp>
      <p:sp>
        <p:nvSpPr>
          <p:cNvPr id="45" name="TextBox 44">
            <a:extLst>
              <a:ext uri="{FF2B5EF4-FFF2-40B4-BE49-F238E27FC236}">
                <a16:creationId xmlns:a16="http://schemas.microsoft.com/office/drawing/2014/main" id="{733A6560-88C7-5D19-FA05-66D65F7F83F6}"/>
              </a:ext>
            </a:extLst>
          </p:cNvPr>
          <p:cNvSpPr txBox="1"/>
          <p:nvPr/>
        </p:nvSpPr>
        <p:spPr>
          <a:xfrm>
            <a:off x="2423478" y="2629891"/>
            <a:ext cx="1714462" cy="3785652"/>
          </a:xfrm>
          <a:prstGeom prst="rect">
            <a:avLst/>
          </a:prstGeom>
          <a:solidFill>
            <a:schemeClr val="bg1"/>
          </a:solidFill>
          <a:ln w="19050">
            <a:solidFill>
              <a:srgbClr val="002060"/>
            </a:solidFill>
            <a:prstDash val="dash"/>
          </a:ln>
        </p:spPr>
        <p:txBody>
          <a:bodyPr wrap="square" rtlCol="0">
            <a:spAutoFit/>
          </a:bodyPr>
          <a:lstStyle/>
          <a:p>
            <a:r>
              <a:rPr lang="en-GB" sz="1200" b="1" u="sng" dirty="0"/>
              <a:t>Azure Container Apps</a:t>
            </a:r>
          </a:p>
          <a:p>
            <a:r>
              <a:rPr lang="en-GB" sz="1200" i="1" dirty="0"/>
              <a:t>Provide many application-specific concepts on top of containers, including certificates, revisions, scale, and environments. Also, supports running on demand, scheduled, and event-driven jobs.</a:t>
            </a:r>
          </a:p>
          <a:p>
            <a:r>
              <a:rPr lang="en-GB" sz="1200" b="1" i="1" dirty="0"/>
              <a:t>No direct access to the underlying Kubernetes APIs</a:t>
            </a:r>
            <a:r>
              <a:rPr lang="en-GB" sz="1200" i="1" dirty="0"/>
              <a:t>. </a:t>
            </a:r>
            <a:r>
              <a:rPr lang="en-GB" sz="1200" i="1" dirty="0">
                <a:solidFill>
                  <a:srgbClr val="FF0000"/>
                </a:solidFill>
              </a:rPr>
              <a:t>Used to build serverless microservices and jobs based on containers.  </a:t>
            </a:r>
          </a:p>
        </p:txBody>
      </p:sp>
      <p:sp>
        <p:nvSpPr>
          <p:cNvPr id="47" name="TextBox 46">
            <a:extLst>
              <a:ext uri="{FF2B5EF4-FFF2-40B4-BE49-F238E27FC236}">
                <a16:creationId xmlns:a16="http://schemas.microsoft.com/office/drawing/2014/main" id="{DFC26F49-4E35-9BC6-2802-AAF826CA9BBE}"/>
              </a:ext>
            </a:extLst>
          </p:cNvPr>
          <p:cNvSpPr txBox="1"/>
          <p:nvPr/>
        </p:nvSpPr>
        <p:spPr>
          <a:xfrm>
            <a:off x="4183430" y="2629891"/>
            <a:ext cx="1677684" cy="2677656"/>
          </a:xfrm>
          <a:prstGeom prst="rect">
            <a:avLst/>
          </a:prstGeom>
          <a:solidFill>
            <a:schemeClr val="bg1"/>
          </a:solidFill>
          <a:ln w="19050">
            <a:solidFill>
              <a:srgbClr val="002060"/>
            </a:solidFill>
            <a:prstDash val="dash"/>
          </a:ln>
        </p:spPr>
        <p:txBody>
          <a:bodyPr wrap="square" rtlCol="0">
            <a:spAutoFit/>
          </a:bodyPr>
          <a:lstStyle/>
          <a:p>
            <a:r>
              <a:rPr lang="en-GB" sz="1200" b="1" u="sng" dirty="0"/>
              <a:t>Azure App Services</a:t>
            </a:r>
          </a:p>
          <a:p>
            <a:r>
              <a:rPr lang="en-GB" sz="1200" i="1" dirty="0"/>
              <a:t>As Azure Container App but provides </a:t>
            </a:r>
            <a:r>
              <a:rPr lang="en-GB" sz="1200" b="1" i="1" dirty="0"/>
              <a:t>fully managed web hosting </a:t>
            </a:r>
            <a:r>
              <a:rPr lang="en-GB" sz="1200" i="1" dirty="0"/>
              <a:t>for web applications including websites and web APIs. These web applications may be deployed using code or containers. Therefore, Azure App Service is </a:t>
            </a:r>
            <a:r>
              <a:rPr lang="en-GB" sz="1200" i="1" dirty="0">
                <a:solidFill>
                  <a:srgbClr val="FF0000"/>
                </a:solidFill>
              </a:rPr>
              <a:t>optimized for web applications.</a:t>
            </a:r>
          </a:p>
        </p:txBody>
      </p:sp>
      <p:sp>
        <p:nvSpPr>
          <p:cNvPr id="48" name="TextBox 47">
            <a:extLst>
              <a:ext uri="{FF2B5EF4-FFF2-40B4-BE49-F238E27FC236}">
                <a16:creationId xmlns:a16="http://schemas.microsoft.com/office/drawing/2014/main" id="{4B408BD7-5E7E-ACCA-E5EF-EB2AC4888DCF}"/>
              </a:ext>
            </a:extLst>
          </p:cNvPr>
          <p:cNvSpPr txBox="1"/>
          <p:nvPr/>
        </p:nvSpPr>
        <p:spPr>
          <a:xfrm>
            <a:off x="127625" y="2629891"/>
            <a:ext cx="2153012" cy="1200329"/>
          </a:xfrm>
          <a:prstGeom prst="rect">
            <a:avLst/>
          </a:prstGeom>
          <a:solidFill>
            <a:schemeClr val="bg1"/>
          </a:solidFill>
          <a:ln w="19050">
            <a:solidFill>
              <a:srgbClr val="002060"/>
            </a:solidFill>
            <a:prstDash val="dash"/>
          </a:ln>
        </p:spPr>
        <p:txBody>
          <a:bodyPr wrap="square" rtlCol="0">
            <a:spAutoFit/>
          </a:bodyPr>
          <a:lstStyle/>
          <a:p>
            <a:r>
              <a:rPr lang="en-GB" sz="1200" b="1" u="sng" dirty="0"/>
              <a:t>Azure Kubernetes Service</a:t>
            </a:r>
          </a:p>
          <a:p>
            <a:r>
              <a:rPr lang="en-GB" sz="1200" i="1" dirty="0"/>
              <a:t>Provides a fully managed Kubernetes option in Azure. It supports direct access to the Kubernetes API and runs any Kubernetes workload.</a:t>
            </a:r>
          </a:p>
        </p:txBody>
      </p:sp>
      <p:sp>
        <p:nvSpPr>
          <p:cNvPr id="3" name="TextBox 2">
            <a:extLst>
              <a:ext uri="{FF2B5EF4-FFF2-40B4-BE49-F238E27FC236}">
                <a16:creationId xmlns:a16="http://schemas.microsoft.com/office/drawing/2014/main" id="{6EB0676D-0123-B399-B89A-A965BDB41247}"/>
              </a:ext>
            </a:extLst>
          </p:cNvPr>
          <p:cNvSpPr txBox="1"/>
          <p:nvPr/>
        </p:nvSpPr>
        <p:spPr>
          <a:xfrm>
            <a:off x="4709079" y="6353323"/>
            <a:ext cx="4267200" cy="246221"/>
          </a:xfrm>
          <a:prstGeom prst="rect">
            <a:avLst/>
          </a:prstGeom>
          <a:noFill/>
        </p:spPr>
        <p:txBody>
          <a:bodyPr wrap="square" rtlCol="0">
            <a:spAutoFit/>
          </a:bodyPr>
          <a:lstStyle/>
          <a:p>
            <a:r>
              <a:rPr lang="en-GB" sz="1000" i="1" dirty="0"/>
              <a:t>https://learn.microsoft.com/en-us/azure/container-apps/compare-options</a:t>
            </a:r>
          </a:p>
        </p:txBody>
      </p:sp>
      <p:sp>
        <p:nvSpPr>
          <p:cNvPr id="7" name="TextBox 6">
            <a:extLst>
              <a:ext uri="{FF2B5EF4-FFF2-40B4-BE49-F238E27FC236}">
                <a16:creationId xmlns:a16="http://schemas.microsoft.com/office/drawing/2014/main" id="{A9E2820B-7F34-F2FF-7596-FB6CF0D6C9D3}"/>
              </a:ext>
            </a:extLst>
          </p:cNvPr>
          <p:cNvSpPr txBox="1"/>
          <p:nvPr/>
        </p:nvSpPr>
        <p:spPr>
          <a:xfrm>
            <a:off x="66685" y="4583608"/>
            <a:ext cx="2334048" cy="1892826"/>
          </a:xfrm>
          <a:prstGeom prst="rect">
            <a:avLst/>
          </a:prstGeom>
          <a:noFill/>
        </p:spPr>
        <p:txBody>
          <a:bodyPr wrap="square" rtlCol="0">
            <a:spAutoFit/>
          </a:bodyPr>
          <a:lstStyle/>
          <a:p>
            <a:r>
              <a:rPr lang="en-GB" sz="900" b="1" i="1" dirty="0"/>
              <a:t>Apps</a:t>
            </a:r>
            <a:r>
              <a:rPr lang="en-GB" sz="900" i="1" dirty="0"/>
              <a:t> are services that run continuously. If a container in an app fails, it's restarted automatically. Examples of apps include HTTP APIs, web apps, and background services that continuously process input.</a:t>
            </a:r>
          </a:p>
          <a:p>
            <a:r>
              <a:rPr lang="en-GB" sz="900" b="1" i="1" dirty="0"/>
              <a:t>Jobs</a:t>
            </a:r>
            <a:r>
              <a:rPr lang="en-GB" sz="900" i="1" dirty="0"/>
              <a:t> are tasks that start, run for a finite duration, and exit when finished. Each execution of a job typically performs a single unit of work. Job executions start manually, on a schedule, or in response to events. Examples of jobs include batch processes that run on demand and scheduled tasks.</a:t>
            </a:r>
          </a:p>
        </p:txBody>
      </p:sp>
      <p:sp>
        <p:nvSpPr>
          <p:cNvPr id="10" name="TextBox 9">
            <a:extLst>
              <a:ext uri="{FF2B5EF4-FFF2-40B4-BE49-F238E27FC236}">
                <a16:creationId xmlns:a16="http://schemas.microsoft.com/office/drawing/2014/main" id="{38CE474C-C02D-EE6A-8FBE-E5B7DC4EAD4F}"/>
              </a:ext>
            </a:extLst>
          </p:cNvPr>
          <p:cNvSpPr txBox="1"/>
          <p:nvPr/>
        </p:nvSpPr>
        <p:spPr>
          <a:xfrm>
            <a:off x="4433285" y="5276437"/>
            <a:ext cx="992579" cy="369332"/>
          </a:xfrm>
          <a:prstGeom prst="rect">
            <a:avLst/>
          </a:prstGeom>
          <a:noFill/>
        </p:spPr>
        <p:txBody>
          <a:bodyPr wrap="none" rtlCol="0">
            <a:spAutoFit/>
          </a:bodyPr>
          <a:lstStyle/>
          <a:p>
            <a:r>
              <a:rPr lang="en-GB" dirty="0"/>
              <a:t>webapp</a:t>
            </a:r>
          </a:p>
        </p:txBody>
      </p:sp>
      <p:sp>
        <p:nvSpPr>
          <p:cNvPr id="11" name="TextBox 10">
            <a:extLst>
              <a:ext uri="{FF2B5EF4-FFF2-40B4-BE49-F238E27FC236}">
                <a16:creationId xmlns:a16="http://schemas.microsoft.com/office/drawing/2014/main" id="{85A74C2C-84AE-8D73-05F3-3EC370FE9E42}"/>
              </a:ext>
            </a:extLst>
          </p:cNvPr>
          <p:cNvSpPr txBox="1"/>
          <p:nvPr/>
        </p:nvSpPr>
        <p:spPr>
          <a:xfrm>
            <a:off x="6050152" y="5473699"/>
            <a:ext cx="1377300" cy="369332"/>
          </a:xfrm>
          <a:prstGeom prst="rect">
            <a:avLst/>
          </a:prstGeom>
          <a:noFill/>
        </p:spPr>
        <p:txBody>
          <a:bodyPr wrap="none" rtlCol="0">
            <a:spAutoFit/>
          </a:bodyPr>
          <a:lstStyle/>
          <a:p>
            <a:r>
              <a:rPr lang="en-GB" dirty="0" err="1"/>
              <a:t>functionapp</a:t>
            </a:r>
            <a:endParaRPr lang="en-GB" dirty="0"/>
          </a:p>
        </p:txBody>
      </p:sp>
    </p:spTree>
    <p:extLst>
      <p:ext uri="{BB962C8B-B14F-4D97-AF65-F5344CB8AC3E}">
        <p14:creationId xmlns:p14="http://schemas.microsoft.com/office/powerpoint/2010/main" val="8849389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BBC07-5ADB-6F1A-D7E1-21D4F6B752BF}"/>
              </a:ext>
            </a:extLst>
          </p:cNvPr>
          <p:cNvSpPr>
            <a:spLocks noGrp="1"/>
          </p:cNvSpPr>
          <p:nvPr>
            <p:ph type="title"/>
          </p:nvPr>
        </p:nvSpPr>
        <p:spPr>
          <a:xfrm>
            <a:off x="257175" y="0"/>
            <a:ext cx="2981571" cy="844550"/>
          </a:xfrm>
        </p:spPr>
        <p:txBody>
          <a:bodyPr/>
          <a:lstStyle/>
          <a:p>
            <a:r>
              <a:rPr lang="en-GB" dirty="0"/>
              <a:t>Choosing a Service</a:t>
            </a:r>
          </a:p>
        </p:txBody>
      </p:sp>
      <p:sp>
        <p:nvSpPr>
          <p:cNvPr id="3" name="Content Placeholder 2">
            <a:extLst>
              <a:ext uri="{FF2B5EF4-FFF2-40B4-BE49-F238E27FC236}">
                <a16:creationId xmlns:a16="http://schemas.microsoft.com/office/drawing/2014/main" id="{A220A5EC-B3CA-4971-0F98-1037078D1F2D}"/>
              </a:ext>
            </a:extLst>
          </p:cNvPr>
          <p:cNvSpPr>
            <a:spLocks noGrp="1"/>
          </p:cNvSpPr>
          <p:nvPr>
            <p:ph idx="1"/>
          </p:nvPr>
        </p:nvSpPr>
        <p:spPr>
          <a:xfrm>
            <a:off x="79375" y="1724025"/>
            <a:ext cx="3047283" cy="4114800"/>
          </a:xfrm>
        </p:spPr>
        <p:txBody>
          <a:bodyPr/>
          <a:lstStyle/>
          <a:p>
            <a:r>
              <a:rPr lang="en-GB" dirty="0"/>
              <a:t>Choosing a compute service for your application</a:t>
            </a:r>
          </a:p>
          <a:p>
            <a:r>
              <a:rPr lang="en-GB" dirty="0"/>
              <a:t>The term </a:t>
            </a:r>
            <a:r>
              <a:rPr lang="en-GB" i="1" dirty="0"/>
              <a:t>compute</a:t>
            </a:r>
            <a:r>
              <a:rPr lang="en-GB" dirty="0"/>
              <a:t> refers to the hosting model for the resources that your application runs on.</a:t>
            </a:r>
          </a:p>
        </p:txBody>
      </p:sp>
      <p:sp>
        <p:nvSpPr>
          <p:cNvPr id="4" name="Footer Placeholder 3">
            <a:extLst>
              <a:ext uri="{FF2B5EF4-FFF2-40B4-BE49-F238E27FC236}">
                <a16:creationId xmlns:a16="http://schemas.microsoft.com/office/drawing/2014/main" id="{00FF5716-038F-D4C0-FFFF-9D8A49E25435}"/>
              </a:ext>
            </a:extLst>
          </p:cNvPr>
          <p:cNvSpPr>
            <a:spLocks noGrp="1"/>
          </p:cNvSpPr>
          <p:nvPr>
            <p:ph type="ftr" sz="quarter" idx="10"/>
          </p:nvPr>
        </p:nvSpPr>
        <p:spPr/>
        <p:txBody>
          <a:bodyPr/>
          <a:lstStyle/>
          <a:p>
            <a:pPr>
              <a:defRPr/>
            </a:pPr>
            <a:r>
              <a:rPr lang="en-US" altLang="en-US"/>
              <a:t>WEB</a:t>
            </a:r>
            <a:endParaRPr lang="en-US" altLang="en-US" dirty="0"/>
          </a:p>
        </p:txBody>
      </p:sp>
      <p:pic>
        <p:nvPicPr>
          <p:cNvPr id="6" name="Graphic 5">
            <a:extLst>
              <a:ext uri="{FF2B5EF4-FFF2-40B4-BE49-F238E27FC236}">
                <a16:creationId xmlns:a16="http://schemas.microsoft.com/office/drawing/2014/main" id="{40C9B835-DB94-B34C-FBF9-D3DEA171730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319192" y="0"/>
            <a:ext cx="5824808" cy="6858000"/>
          </a:xfrm>
          <a:prstGeom prst="rect">
            <a:avLst/>
          </a:prstGeom>
        </p:spPr>
      </p:pic>
      <p:sp>
        <p:nvSpPr>
          <p:cNvPr id="7" name="TextBox 6">
            <a:extLst>
              <a:ext uri="{FF2B5EF4-FFF2-40B4-BE49-F238E27FC236}">
                <a16:creationId xmlns:a16="http://schemas.microsoft.com/office/drawing/2014/main" id="{F3B21EAD-45DA-5033-DEB9-62B007D227C4}"/>
              </a:ext>
            </a:extLst>
          </p:cNvPr>
          <p:cNvSpPr txBox="1"/>
          <p:nvPr/>
        </p:nvSpPr>
        <p:spPr>
          <a:xfrm>
            <a:off x="5477817" y="6194312"/>
            <a:ext cx="3586808" cy="577081"/>
          </a:xfrm>
          <a:prstGeom prst="rect">
            <a:avLst/>
          </a:prstGeom>
          <a:noFill/>
        </p:spPr>
        <p:txBody>
          <a:bodyPr wrap="square" rtlCol="0">
            <a:spAutoFit/>
          </a:bodyPr>
          <a:lstStyle/>
          <a:p>
            <a:r>
              <a:rPr lang="en-GB" sz="1050" i="1" dirty="0"/>
              <a:t>https://learn.microsoft.com/en-us/azure/architecture/guide/technology-choices/compute-decision-tree</a:t>
            </a:r>
          </a:p>
        </p:txBody>
      </p:sp>
      <p:sp>
        <p:nvSpPr>
          <p:cNvPr id="8" name="Rectangle 7">
            <a:extLst>
              <a:ext uri="{FF2B5EF4-FFF2-40B4-BE49-F238E27FC236}">
                <a16:creationId xmlns:a16="http://schemas.microsoft.com/office/drawing/2014/main" id="{FCF2E9D4-079C-C11D-7EB4-8671DF473E34}"/>
              </a:ext>
            </a:extLst>
          </p:cNvPr>
          <p:cNvSpPr/>
          <p:nvPr/>
        </p:nvSpPr>
        <p:spPr bwMode="auto">
          <a:xfrm>
            <a:off x="7946430" y="1899592"/>
            <a:ext cx="1002891" cy="395257"/>
          </a:xfrm>
          <a:prstGeom prst="rect">
            <a:avLst/>
          </a:prstGeom>
          <a:noFill/>
          <a:ln w="285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9" name="Rectangle 8">
            <a:extLst>
              <a:ext uri="{FF2B5EF4-FFF2-40B4-BE49-F238E27FC236}">
                <a16:creationId xmlns:a16="http://schemas.microsoft.com/office/drawing/2014/main" id="{6566466E-02F3-205F-2434-C7A74FC21C10}"/>
              </a:ext>
            </a:extLst>
          </p:cNvPr>
          <p:cNvSpPr/>
          <p:nvPr/>
        </p:nvSpPr>
        <p:spPr bwMode="auto">
          <a:xfrm>
            <a:off x="7944285" y="2370557"/>
            <a:ext cx="1002891" cy="395257"/>
          </a:xfrm>
          <a:prstGeom prst="rect">
            <a:avLst/>
          </a:prstGeom>
          <a:noFill/>
          <a:ln w="285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37132846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50961-8FE6-42B1-9D75-FD8DBFCD185C}"/>
              </a:ext>
            </a:extLst>
          </p:cNvPr>
          <p:cNvSpPr>
            <a:spLocks noGrp="1"/>
          </p:cNvSpPr>
          <p:nvPr>
            <p:ph type="title"/>
          </p:nvPr>
        </p:nvSpPr>
        <p:spPr/>
        <p:txBody>
          <a:bodyPr/>
          <a:lstStyle/>
          <a:p>
            <a:r>
              <a:rPr lang="en-GB" dirty="0"/>
              <a:t>Azure Container Instance (ACI)</a:t>
            </a:r>
          </a:p>
        </p:txBody>
      </p:sp>
      <p:sp>
        <p:nvSpPr>
          <p:cNvPr id="3" name="Content Placeholder 2">
            <a:extLst>
              <a:ext uri="{FF2B5EF4-FFF2-40B4-BE49-F238E27FC236}">
                <a16:creationId xmlns:a16="http://schemas.microsoft.com/office/drawing/2014/main" id="{AE3247A9-E46B-4D02-B002-751A67280C29}"/>
              </a:ext>
            </a:extLst>
          </p:cNvPr>
          <p:cNvSpPr>
            <a:spLocks noGrp="1"/>
          </p:cNvSpPr>
          <p:nvPr>
            <p:ph idx="1"/>
          </p:nvPr>
        </p:nvSpPr>
        <p:spPr>
          <a:xfrm>
            <a:off x="1047750" y="1273791"/>
            <a:ext cx="7029450" cy="4565034"/>
          </a:xfrm>
        </p:spPr>
        <p:txBody>
          <a:bodyPr/>
          <a:lstStyle/>
          <a:p>
            <a:pPr marL="0" indent="0">
              <a:buNone/>
            </a:pPr>
            <a:r>
              <a:rPr lang="en-GB" dirty="0"/>
              <a:t>BENEFITS</a:t>
            </a:r>
          </a:p>
          <a:p>
            <a:r>
              <a:rPr lang="en-GB" dirty="0"/>
              <a:t>Fast start-up: Launch containers in seconds.</a:t>
            </a:r>
          </a:p>
          <a:p>
            <a:r>
              <a:rPr lang="en-GB" dirty="0"/>
              <a:t>Per second billing: Incur costs only while the container is running.</a:t>
            </a:r>
          </a:p>
          <a:p>
            <a:r>
              <a:rPr lang="en-GB" dirty="0"/>
              <a:t>Hypervisor-level security: Isolate your application as completely as it would be in a VM.</a:t>
            </a:r>
          </a:p>
          <a:p>
            <a:r>
              <a:rPr lang="en-GB" dirty="0"/>
              <a:t>Custom sizes: Specify exact values for CPU cores and memory.</a:t>
            </a:r>
          </a:p>
          <a:p>
            <a:r>
              <a:rPr lang="en-GB" dirty="0"/>
              <a:t>Persistent storage: Mount Azure Files shares directly to a container to retrieve and persist state.</a:t>
            </a:r>
          </a:p>
          <a:p>
            <a:r>
              <a:rPr lang="en-GB" dirty="0"/>
              <a:t>Linux and Windows: Schedule both Windows and Linux containers using the same API.</a:t>
            </a:r>
          </a:p>
          <a:p>
            <a:endParaRPr lang="en-GB" dirty="0"/>
          </a:p>
        </p:txBody>
      </p:sp>
      <p:sp>
        <p:nvSpPr>
          <p:cNvPr id="4" name="Footer Placeholder 3">
            <a:extLst>
              <a:ext uri="{FF2B5EF4-FFF2-40B4-BE49-F238E27FC236}">
                <a16:creationId xmlns:a16="http://schemas.microsoft.com/office/drawing/2014/main" id="{E1507275-3A6F-4770-B611-7E15C5E62820}"/>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D7AD22D5-76E8-4484-A56D-C925BEAEB3AB}"/>
              </a:ext>
            </a:extLst>
          </p:cNvPr>
          <p:cNvSpPr txBox="1"/>
          <p:nvPr/>
        </p:nvSpPr>
        <p:spPr>
          <a:xfrm>
            <a:off x="3349822" y="5890994"/>
            <a:ext cx="6035544" cy="646331"/>
          </a:xfrm>
          <a:prstGeom prst="rect">
            <a:avLst/>
          </a:prstGeom>
          <a:noFill/>
        </p:spPr>
        <p:txBody>
          <a:bodyPr wrap="square" rtlCol="0">
            <a:spAutoFit/>
          </a:bodyPr>
          <a:lstStyle/>
          <a:p>
            <a:r>
              <a:rPr lang="en-GB" dirty="0"/>
              <a:t>https://docs.microsoft.com/en-us/learn/modules/run-docker-with-azure-container-instances/</a:t>
            </a:r>
          </a:p>
        </p:txBody>
      </p:sp>
    </p:spTree>
    <p:extLst>
      <p:ext uri="{BB962C8B-B14F-4D97-AF65-F5344CB8AC3E}">
        <p14:creationId xmlns:p14="http://schemas.microsoft.com/office/powerpoint/2010/main" val="39391181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BCBC2-BF4A-28F7-BD7E-F308887556FF}"/>
              </a:ext>
            </a:extLst>
          </p:cNvPr>
          <p:cNvSpPr>
            <a:spLocks noGrp="1"/>
          </p:cNvSpPr>
          <p:nvPr>
            <p:ph type="title"/>
          </p:nvPr>
        </p:nvSpPr>
        <p:spPr/>
        <p:txBody>
          <a:bodyPr/>
          <a:lstStyle/>
          <a:p>
            <a:r>
              <a:rPr lang="en-GB" dirty="0"/>
              <a:t>Azure Container App</a:t>
            </a:r>
          </a:p>
        </p:txBody>
      </p:sp>
      <p:sp>
        <p:nvSpPr>
          <p:cNvPr id="4" name="Footer Placeholder 3">
            <a:extLst>
              <a:ext uri="{FF2B5EF4-FFF2-40B4-BE49-F238E27FC236}">
                <a16:creationId xmlns:a16="http://schemas.microsoft.com/office/drawing/2014/main" id="{E97F84E8-BB6A-2D71-6141-B886EDF83172}"/>
              </a:ext>
            </a:extLst>
          </p:cNvPr>
          <p:cNvSpPr>
            <a:spLocks noGrp="1"/>
          </p:cNvSpPr>
          <p:nvPr>
            <p:ph type="ftr" sz="quarter" idx="10"/>
          </p:nvPr>
        </p:nvSpPr>
        <p:spPr/>
        <p:txBody>
          <a:bodyPr/>
          <a:lstStyle/>
          <a:p>
            <a:pPr>
              <a:defRPr/>
            </a:pPr>
            <a:r>
              <a:rPr lang="en-US" altLang="en-US"/>
              <a:t>WEB</a:t>
            </a:r>
            <a:endParaRPr lang="en-US" altLang="en-US" dirty="0"/>
          </a:p>
        </p:txBody>
      </p:sp>
      <p:sp>
        <p:nvSpPr>
          <p:cNvPr id="6" name="Content Placeholder 2">
            <a:extLst>
              <a:ext uri="{FF2B5EF4-FFF2-40B4-BE49-F238E27FC236}">
                <a16:creationId xmlns:a16="http://schemas.microsoft.com/office/drawing/2014/main" id="{BCFB266B-6347-E736-559E-FB918F483AE2}"/>
              </a:ext>
            </a:extLst>
          </p:cNvPr>
          <p:cNvSpPr txBox="1">
            <a:spLocks/>
          </p:cNvSpPr>
          <p:nvPr/>
        </p:nvSpPr>
        <p:spPr bwMode="auto">
          <a:xfrm>
            <a:off x="1066800" y="1351128"/>
            <a:ext cx="7029450" cy="39032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Monotype Sorts" pitchFamily="2" charset="2"/>
              <a:buNone/>
            </a:pPr>
            <a:r>
              <a:rPr lang="en-GB" dirty="0"/>
              <a:t>BENEFITS</a:t>
            </a:r>
          </a:p>
          <a:p>
            <a:r>
              <a:rPr lang="en-GB" dirty="0"/>
              <a:t>Optimized for running general purpose containers, especially for applications that span many microservices deployed in containers.</a:t>
            </a:r>
          </a:p>
          <a:p>
            <a:r>
              <a:rPr lang="en-GB" dirty="0"/>
              <a:t>Powered by Kubernetes and open-source technologies like </a:t>
            </a:r>
            <a:r>
              <a:rPr lang="en-GB" dirty="0" err="1"/>
              <a:t>Dapr</a:t>
            </a:r>
            <a:r>
              <a:rPr lang="en-GB" dirty="0"/>
              <a:t>, KEDA, and envoy.</a:t>
            </a:r>
          </a:p>
          <a:p>
            <a:r>
              <a:rPr lang="en-GB" dirty="0"/>
              <a:t>Supports Kubernetes-style apps and microservices with features like service discovery and traffic splitting.</a:t>
            </a:r>
          </a:p>
          <a:p>
            <a:r>
              <a:rPr lang="en-GB" dirty="0"/>
              <a:t>Enables event-driven application architectures by supporting scale based on traffic and pulling from event sources like queues, including scale to zero.</a:t>
            </a:r>
          </a:p>
          <a:p>
            <a:r>
              <a:rPr lang="en-GB" dirty="0"/>
              <a:t>Supports running on demand, scheduled, and event-driven jobs.</a:t>
            </a:r>
          </a:p>
        </p:txBody>
      </p:sp>
    </p:spTree>
    <p:extLst>
      <p:ext uri="{BB962C8B-B14F-4D97-AF65-F5344CB8AC3E}">
        <p14:creationId xmlns:p14="http://schemas.microsoft.com/office/powerpoint/2010/main" val="35058446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DE2F6-60E1-7F0F-D39E-08E2393CC73C}"/>
              </a:ext>
            </a:extLst>
          </p:cNvPr>
          <p:cNvSpPr>
            <a:spLocks noGrp="1"/>
          </p:cNvSpPr>
          <p:nvPr>
            <p:ph type="title"/>
          </p:nvPr>
        </p:nvSpPr>
        <p:spPr/>
        <p:txBody>
          <a:bodyPr/>
          <a:lstStyle/>
          <a:p>
            <a:r>
              <a:rPr lang="en-GB" dirty="0"/>
              <a:t>Azure App Services</a:t>
            </a:r>
          </a:p>
        </p:txBody>
      </p:sp>
      <p:sp>
        <p:nvSpPr>
          <p:cNvPr id="3" name="Content Placeholder 2">
            <a:extLst>
              <a:ext uri="{FF2B5EF4-FFF2-40B4-BE49-F238E27FC236}">
                <a16:creationId xmlns:a16="http://schemas.microsoft.com/office/drawing/2014/main" id="{4AACE54F-3F26-5F9E-9C3C-1A5BC6DEFEB7}"/>
              </a:ext>
            </a:extLst>
          </p:cNvPr>
          <p:cNvSpPr>
            <a:spLocks noGrp="1"/>
          </p:cNvSpPr>
          <p:nvPr>
            <p:ph idx="1"/>
          </p:nvPr>
        </p:nvSpPr>
        <p:spPr>
          <a:xfrm>
            <a:off x="257175" y="336645"/>
            <a:ext cx="8750347" cy="5502182"/>
          </a:xfrm>
        </p:spPr>
        <p:txBody>
          <a:bodyPr/>
          <a:lstStyle/>
          <a:p>
            <a:pPr marL="0" indent="0">
              <a:buNone/>
            </a:pPr>
            <a:r>
              <a:rPr lang="en-GB" dirty="0"/>
              <a:t>BENEFITS:</a:t>
            </a:r>
          </a:p>
          <a:p>
            <a:r>
              <a:rPr lang="en-GB" dirty="0"/>
              <a:t>Azure App Service provides fully managed hosting for web applications including websites and web APIs. These web applications may be deployed using code or containers.</a:t>
            </a:r>
          </a:p>
          <a:p>
            <a:pPr lvl="1"/>
            <a:r>
              <a:rPr lang="en-GB" dirty="0" err="1"/>
              <a:t>Dockerize</a:t>
            </a:r>
            <a:r>
              <a:rPr lang="en-GB" dirty="0"/>
              <a:t> your app and host a custom Windows or Linux container in App Service. </a:t>
            </a:r>
          </a:p>
          <a:p>
            <a:pPr lvl="1"/>
            <a:r>
              <a:rPr lang="en-GB" dirty="0"/>
              <a:t>Run multi-container apps with Docker Compose. </a:t>
            </a:r>
          </a:p>
          <a:p>
            <a:r>
              <a:rPr lang="en-GB" dirty="0"/>
              <a:t>Develop in your </a:t>
            </a:r>
            <a:r>
              <a:rPr lang="en-GB" dirty="0" err="1"/>
              <a:t>favorite</a:t>
            </a:r>
            <a:r>
              <a:rPr lang="en-GB" dirty="0"/>
              <a:t> language, be it .NET, .NET Core, Java, Node.js, PHP, and Python with dedicated tools in Visual Studio and Visual Studio Code </a:t>
            </a:r>
          </a:p>
          <a:p>
            <a:r>
              <a:rPr lang="en-GB" dirty="0"/>
              <a:t>API and mobile support such as turn-key CORS support</a:t>
            </a:r>
          </a:p>
          <a:p>
            <a:r>
              <a:rPr lang="en-GB" dirty="0"/>
              <a:t>Applications run and scale with ease on both Windows and Linux-based environments.</a:t>
            </a:r>
          </a:p>
          <a:p>
            <a:pPr lvl="1">
              <a:buFont typeface="Wingdings" panose="05000000000000000000" pitchFamily="2" charset="2"/>
              <a:buChar char="Ø"/>
            </a:pPr>
            <a:r>
              <a:rPr lang="en-GB" sz="1100" dirty="0"/>
              <a:t>Note: In the </a:t>
            </a:r>
            <a:r>
              <a:rPr lang="en-GB" sz="1100" b="1" dirty="0"/>
              <a:t>Free</a:t>
            </a:r>
            <a:r>
              <a:rPr lang="en-GB" sz="1100" dirty="0"/>
              <a:t> and </a:t>
            </a:r>
            <a:r>
              <a:rPr lang="en-GB" sz="1100" b="1" dirty="0"/>
              <a:t>Shared</a:t>
            </a:r>
            <a:r>
              <a:rPr lang="en-GB" sz="1100" dirty="0"/>
              <a:t> tiers, an app receives CPU minutes on a shared VM instance that is shared with other customers and cannot scale out. They are intended to be used only for development and testing purposes.</a:t>
            </a:r>
          </a:p>
          <a:p>
            <a:r>
              <a:rPr lang="en-GB" dirty="0"/>
              <a:t>DevOps capabilities, such as continuous deployment from Azure DevOps, GitHub, Docker Hub, and other sources, package management, staging environments, custom domain, and TLS/SSL certificates.</a:t>
            </a:r>
          </a:p>
          <a:p>
            <a:r>
              <a:rPr lang="en-GB" dirty="0"/>
              <a:t>For costs see the App Service plans</a:t>
            </a:r>
          </a:p>
        </p:txBody>
      </p:sp>
      <p:sp>
        <p:nvSpPr>
          <p:cNvPr id="4" name="Footer Placeholder 3">
            <a:extLst>
              <a:ext uri="{FF2B5EF4-FFF2-40B4-BE49-F238E27FC236}">
                <a16:creationId xmlns:a16="http://schemas.microsoft.com/office/drawing/2014/main" id="{65E83615-2F3C-8EB2-A692-F06241F0F962}"/>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0849771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C001A-59A2-A619-D808-85EDED6C637D}"/>
              </a:ext>
            </a:extLst>
          </p:cNvPr>
          <p:cNvSpPr>
            <a:spLocks noGrp="1"/>
          </p:cNvSpPr>
          <p:nvPr>
            <p:ph type="title"/>
          </p:nvPr>
        </p:nvSpPr>
        <p:spPr>
          <a:xfrm>
            <a:off x="257175" y="0"/>
            <a:ext cx="8686800" cy="6373504"/>
          </a:xfrm>
        </p:spPr>
        <p:txBody>
          <a:bodyPr/>
          <a:lstStyle/>
          <a:p>
            <a:r>
              <a:rPr lang="en-GB" dirty="0"/>
              <a:t>Azure App Services</a:t>
            </a:r>
            <a:br>
              <a:rPr lang="en-GB" dirty="0"/>
            </a:br>
            <a:r>
              <a:rPr lang="en-GB" dirty="0"/>
              <a:t>How do they work?</a:t>
            </a:r>
          </a:p>
        </p:txBody>
      </p:sp>
      <p:sp>
        <p:nvSpPr>
          <p:cNvPr id="4" name="Footer Placeholder 3">
            <a:extLst>
              <a:ext uri="{FF2B5EF4-FFF2-40B4-BE49-F238E27FC236}">
                <a16:creationId xmlns:a16="http://schemas.microsoft.com/office/drawing/2014/main" id="{884AC058-DA7C-9C18-0552-4A5068D0D913}"/>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1267056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0B039-5496-5694-6DB2-7BB9C034EE86}"/>
              </a:ext>
            </a:extLst>
          </p:cNvPr>
          <p:cNvSpPr>
            <a:spLocks noGrp="1"/>
          </p:cNvSpPr>
          <p:nvPr>
            <p:ph type="title"/>
          </p:nvPr>
        </p:nvSpPr>
        <p:spPr/>
        <p:txBody>
          <a:bodyPr/>
          <a:lstStyle/>
          <a:p>
            <a:r>
              <a:rPr lang="en-GB" dirty="0"/>
              <a:t>Azure App Service Infrastructure</a:t>
            </a:r>
          </a:p>
        </p:txBody>
      </p:sp>
      <p:sp>
        <p:nvSpPr>
          <p:cNvPr id="3" name="Content Placeholder 2">
            <a:extLst>
              <a:ext uri="{FF2B5EF4-FFF2-40B4-BE49-F238E27FC236}">
                <a16:creationId xmlns:a16="http://schemas.microsoft.com/office/drawing/2014/main" id="{93E590CD-AED9-1499-17CC-C92BED778973}"/>
              </a:ext>
            </a:extLst>
          </p:cNvPr>
          <p:cNvSpPr>
            <a:spLocks noGrp="1"/>
          </p:cNvSpPr>
          <p:nvPr>
            <p:ph idx="1"/>
          </p:nvPr>
        </p:nvSpPr>
        <p:spPr>
          <a:xfrm>
            <a:off x="154675" y="736979"/>
            <a:ext cx="8789300" cy="2957015"/>
          </a:xfrm>
        </p:spPr>
        <p:txBody>
          <a:bodyPr/>
          <a:lstStyle/>
          <a:p>
            <a:r>
              <a:rPr lang="en-GB" dirty="0"/>
              <a:t>App Service uses clusters of servers known as </a:t>
            </a:r>
            <a:r>
              <a:rPr lang="en-GB" b="1" dirty="0"/>
              <a:t>scale units </a:t>
            </a:r>
            <a:r>
              <a:rPr lang="en-GB" dirty="0"/>
              <a:t>running customers’ workloads (applications). </a:t>
            </a:r>
          </a:p>
          <a:p>
            <a:pPr lvl="1"/>
            <a:r>
              <a:rPr lang="en-GB" dirty="0"/>
              <a:t>There are many such scale units across the globe in Azure data centres.</a:t>
            </a:r>
          </a:p>
          <a:p>
            <a:r>
              <a:rPr lang="en-GB" dirty="0"/>
              <a:t>The Geo-Master has context about all scale units worldwide. </a:t>
            </a:r>
          </a:p>
          <a:p>
            <a:pPr lvl="1"/>
            <a:r>
              <a:rPr lang="en-GB" dirty="0"/>
              <a:t>For example, when you create a new App Service application (or Web site), Geo-Master finds the most suitable scale unit for your application and then forwards the create request to the appropriate scale unit. </a:t>
            </a:r>
          </a:p>
          <a:p>
            <a:r>
              <a:rPr lang="en-GB" dirty="0"/>
              <a:t>The scale unit is tasked with provisioning a new app and allocating any required resources.</a:t>
            </a:r>
          </a:p>
        </p:txBody>
      </p:sp>
      <p:sp>
        <p:nvSpPr>
          <p:cNvPr id="4" name="Footer Placeholder 3">
            <a:extLst>
              <a:ext uri="{FF2B5EF4-FFF2-40B4-BE49-F238E27FC236}">
                <a16:creationId xmlns:a16="http://schemas.microsoft.com/office/drawing/2014/main" id="{461244CE-6E16-843A-D5B0-F343A74F4154}"/>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88A87632-005B-A0EE-463B-FDE417161404}"/>
              </a:ext>
            </a:extLst>
          </p:cNvPr>
          <p:cNvSpPr txBox="1"/>
          <p:nvPr/>
        </p:nvSpPr>
        <p:spPr>
          <a:xfrm>
            <a:off x="4648203" y="6418642"/>
            <a:ext cx="4416422" cy="400110"/>
          </a:xfrm>
          <a:prstGeom prst="rect">
            <a:avLst/>
          </a:prstGeom>
          <a:noFill/>
        </p:spPr>
        <p:txBody>
          <a:bodyPr wrap="square" rtlCol="0">
            <a:spAutoFit/>
          </a:bodyPr>
          <a:lstStyle/>
          <a:p>
            <a:r>
              <a:rPr lang="en-GB" sz="1000" i="1" dirty="0"/>
              <a:t>https://learn.microsoft.com/en-us/archive/msdn-magazine/2017/february/azure-inside-the-azure-app-service-architecture</a:t>
            </a:r>
          </a:p>
        </p:txBody>
      </p:sp>
      <p:pic>
        <p:nvPicPr>
          <p:cNvPr id="7" name="Picture 6" descr="A diagram of a cloud management system&#10;&#10;Description automatically generated">
            <a:extLst>
              <a:ext uri="{FF2B5EF4-FFF2-40B4-BE49-F238E27FC236}">
                <a16:creationId xmlns:a16="http://schemas.microsoft.com/office/drawing/2014/main" id="{717D4A34-EAD6-2BCB-7C98-991F413A1D5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882" y="3751932"/>
            <a:ext cx="4090917" cy="2925006"/>
          </a:xfrm>
          <a:prstGeom prst="rect">
            <a:avLst/>
          </a:prstGeom>
        </p:spPr>
      </p:pic>
      <p:sp>
        <p:nvSpPr>
          <p:cNvPr id="8" name="TextBox 7">
            <a:extLst>
              <a:ext uri="{FF2B5EF4-FFF2-40B4-BE49-F238E27FC236}">
                <a16:creationId xmlns:a16="http://schemas.microsoft.com/office/drawing/2014/main" id="{05796CA1-5F47-4E87-CD26-DA8BAB4D1171}"/>
              </a:ext>
            </a:extLst>
          </p:cNvPr>
          <p:cNvSpPr txBox="1"/>
          <p:nvPr/>
        </p:nvSpPr>
        <p:spPr>
          <a:xfrm>
            <a:off x="4216023" y="3617875"/>
            <a:ext cx="4538959" cy="2800767"/>
          </a:xfrm>
          <a:prstGeom prst="rect">
            <a:avLst/>
          </a:prstGeom>
          <a:noFill/>
        </p:spPr>
        <p:txBody>
          <a:bodyPr wrap="square" rtlCol="0">
            <a:spAutoFit/>
          </a:bodyPr>
          <a:lstStyle/>
          <a:p>
            <a:pPr marL="342900" indent="-342900">
              <a:buFont typeface="+mj-lt"/>
              <a:buAutoNum type="arabicPeriod"/>
            </a:pPr>
            <a:r>
              <a:rPr lang="en-GB" sz="1600" dirty="0"/>
              <a:t>User makes a request to create a new site.</a:t>
            </a:r>
          </a:p>
          <a:p>
            <a:pPr marL="342900" indent="-342900">
              <a:buFont typeface="+mj-lt"/>
              <a:buAutoNum type="arabicPeriod"/>
            </a:pPr>
            <a:r>
              <a:rPr lang="en-GB" sz="1600" dirty="0"/>
              <a:t>ARM makes sure user has access to the resource to allow the given operation (create in this case) and forwards the requests to App Service Geo-Master.</a:t>
            </a:r>
          </a:p>
          <a:p>
            <a:pPr marL="342900" indent="-342900">
              <a:buFont typeface="+mj-lt"/>
              <a:buAutoNum type="arabicPeriod"/>
            </a:pPr>
            <a:r>
              <a:rPr lang="en-GB" sz="1600" dirty="0"/>
              <a:t>The Geo-Master finds the best suitable scale unit for the user’s request and forwards the request.</a:t>
            </a:r>
          </a:p>
          <a:p>
            <a:pPr marL="342900" indent="-342900">
              <a:buFont typeface="+mj-lt"/>
              <a:buAutoNum type="arabicPeriod"/>
            </a:pPr>
            <a:r>
              <a:rPr lang="en-GB" sz="1600" dirty="0"/>
              <a:t>The scale unit creates the new application.</a:t>
            </a:r>
          </a:p>
          <a:p>
            <a:pPr marL="342900" indent="-342900">
              <a:buFont typeface="+mj-lt"/>
              <a:buAutoNum type="arabicPeriod"/>
            </a:pPr>
            <a:r>
              <a:rPr lang="en-GB" sz="1600" dirty="0"/>
              <a:t>The Geo-Master reports success on the create request.</a:t>
            </a:r>
          </a:p>
        </p:txBody>
      </p:sp>
    </p:spTree>
    <p:extLst>
      <p:ext uri="{BB962C8B-B14F-4D97-AF65-F5344CB8AC3E}">
        <p14:creationId xmlns:p14="http://schemas.microsoft.com/office/powerpoint/2010/main" val="5393092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FBA3C-8972-9B67-590A-3C43A03959A4}"/>
              </a:ext>
            </a:extLst>
          </p:cNvPr>
          <p:cNvSpPr>
            <a:spLocks noGrp="1"/>
          </p:cNvSpPr>
          <p:nvPr>
            <p:ph type="title"/>
          </p:nvPr>
        </p:nvSpPr>
        <p:spPr/>
        <p:txBody>
          <a:bodyPr/>
          <a:lstStyle/>
          <a:p>
            <a:r>
              <a:rPr lang="en-GB" dirty="0"/>
              <a:t>Scale Unit </a:t>
            </a:r>
            <a:r>
              <a:rPr lang="en-GB"/>
              <a:t>(aka Stamp)</a:t>
            </a:r>
            <a:endParaRPr lang="en-GB" dirty="0"/>
          </a:p>
        </p:txBody>
      </p:sp>
      <p:sp>
        <p:nvSpPr>
          <p:cNvPr id="3" name="Content Placeholder 2">
            <a:extLst>
              <a:ext uri="{FF2B5EF4-FFF2-40B4-BE49-F238E27FC236}">
                <a16:creationId xmlns:a16="http://schemas.microsoft.com/office/drawing/2014/main" id="{5244858E-AB78-9197-1E8E-D191D8FDE949}"/>
              </a:ext>
            </a:extLst>
          </p:cNvPr>
          <p:cNvSpPr>
            <a:spLocks noGrp="1"/>
          </p:cNvSpPr>
          <p:nvPr>
            <p:ph idx="1"/>
          </p:nvPr>
        </p:nvSpPr>
        <p:spPr>
          <a:xfrm>
            <a:off x="79375" y="1328382"/>
            <a:ext cx="8864600" cy="2715905"/>
          </a:xfrm>
        </p:spPr>
        <p:txBody>
          <a:bodyPr/>
          <a:lstStyle/>
          <a:p>
            <a:r>
              <a:rPr lang="en-GB" dirty="0"/>
              <a:t>A scale unit is a group of resources that includes compute, storage and the networking infrastructure necessary to run and scale applications hosted in Azure App Service</a:t>
            </a:r>
          </a:p>
          <a:p>
            <a:r>
              <a:rPr lang="en-GB" dirty="0"/>
              <a:t>A typical scale unit can have more than 1,000 servers</a:t>
            </a:r>
            <a:r>
              <a:rPr lang="en-GB" baseline="30000" dirty="0"/>
              <a:t>$</a:t>
            </a:r>
            <a:r>
              <a:rPr lang="en-GB" dirty="0"/>
              <a:t>. The clustering of servers enables economy of scale and reuse of shared infrastructure. </a:t>
            </a:r>
          </a:p>
          <a:p>
            <a:r>
              <a:rPr lang="en-GB" dirty="0"/>
              <a:t>Your application usually runs within a single App Service scale unit</a:t>
            </a:r>
          </a:p>
          <a:p>
            <a:r>
              <a:rPr lang="en-GB" dirty="0"/>
              <a:t>Any given scale unit is autonomous and can operate on its own.</a:t>
            </a:r>
          </a:p>
        </p:txBody>
      </p:sp>
      <p:sp>
        <p:nvSpPr>
          <p:cNvPr id="4" name="Footer Placeholder 3">
            <a:extLst>
              <a:ext uri="{FF2B5EF4-FFF2-40B4-BE49-F238E27FC236}">
                <a16:creationId xmlns:a16="http://schemas.microsoft.com/office/drawing/2014/main" id="{5B68AA8A-C906-CA93-1E74-7D0124579E6B}"/>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84837482-7FA7-00D7-2ED3-28AFB62E8A40}"/>
              </a:ext>
            </a:extLst>
          </p:cNvPr>
          <p:cNvSpPr txBox="1"/>
          <p:nvPr/>
        </p:nvSpPr>
        <p:spPr>
          <a:xfrm>
            <a:off x="3948545" y="5770687"/>
            <a:ext cx="5120641" cy="646331"/>
          </a:xfrm>
          <a:prstGeom prst="rect">
            <a:avLst/>
          </a:prstGeom>
          <a:noFill/>
          <a:ln>
            <a:solidFill>
              <a:schemeClr val="tx1"/>
            </a:solidFill>
          </a:ln>
        </p:spPr>
        <p:txBody>
          <a:bodyPr wrap="square" rtlCol="0">
            <a:spAutoFit/>
          </a:bodyPr>
          <a:lstStyle/>
          <a:p>
            <a:r>
              <a:rPr lang="en-GB" sz="1200" dirty="0"/>
              <a:t>NOTE: Even when using Azure Traffic Manager to run in multiple regions and your application runs in two or more separate scale units, from the individual scale unit point of view it is constrained to a single scale unit.</a:t>
            </a:r>
          </a:p>
        </p:txBody>
      </p:sp>
      <p:sp>
        <p:nvSpPr>
          <p:cNvPr id="6" name="TextBox 5">
            <a:extLst>
              <a:ext uri="{FF2B5EF4-FFF2-40B4-BE49-F238E27FC236}">
                <a16:creationId xmlns:a16="http://schemas.microsoft.com/office/drawing/2014/main" id="{42A1A4B3-D11D-BEE1-BE13-A364FE485995}"/>
              </a:ext>
            </a:extLst>
          </p:cNvPr>
          <p:cNvSpPr txBox="1"/>
          <p:nvPr/>
        </p:nvSpPr>
        <p:spPr>
          <a:xfrm>
            <a:off x="257175" y="3848792"/>
            <a:ext cx="4215072" cy="523220"/>
          </a:xfrm>
          <a:prstGeom prst="rect">
            <a:avLst/>
          </a:prstGeom>
          <a:noFill/>
        </p:spPr>
        <p:txBody>
          <a:bodyPr wrap="square" rtlCol="0">
            <a:spAutoFit/>
          </a:bodyPr>
          <a:lstStyle/>
          <a:p>
            <a:r>
              <a:rPr lang="en-GB" sz="1400" i="1" dirty="0"/>
              <a:t>Note $: your application is deployed to one or more of these servers which are known as a “workers”</a:t>
            </a:r>
          </a:p>
        </p:txBody>
      </p:sp>
    </p:spTree>
    <p:extLst>
      <p:ext uri="{BB962C8B-B14F-4D97-AF65-F5344CB8AC3E}">
        <p14:creationId xmlns:p14="http://schemas.microsoft.com/office/powerpoint/2010/main" val="16636605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0424F-3919-776E-222E-8E0F2D5203EE}"/>
              </a:ext>
            </a:extLst>
          </p:cNvPr>
          <p:cNvSpPr>
            <a:spLocks noGrp="1"/>
          </p:cNvSpPr>
          <p:nvPr>
            <p:ph type="title"/>
          </p:nvPr>
        </p:nvSpPr>
        <p:spPr/>
        <p:txBody>
          <a:bodyPr/>
          <a:lstStyle/>
          <a:p>
            <a:r>
              <a:rPr lang="en-GB" dirty="0"/>
              <a:t>Server Roles</a:t>
            </a:r>
          </a:p>
        </p:txBody>
      </p:sp>
      <p:sp>
        <p:nvSpPr>
          <p:cNvPr id="3" name="Content Placeholder 2">
            <a:extLst>
              <a:ext uri="{FF2B5EF4-FFF2-40B4-BE49-F238E27FC236}">
                <a16:creationId xmlns:a16="http://schemas.microsoft.com/office/drawing/2014/main" id="{8A29418E-DC66-8637-6F4F-ABD9D277EEB4}"/>
              </a:ext>
            </a:extLst>
          </p:cNvPr>
          <p:cNvSpPr>
            <a:spLocks noGrp="1"/>
          </p:cNvSpPr>
          <p:nvPr>
            <p:ph idx="1"/>
          </p:nvPr>
        </p:nvSpPr>
        <p:spPr>
          <a:xfrm>
            <a:off x="79375" y="844550"/>
            <a:ext cx="9019132" cy="4994275"/>
          </a:xfrm>
        </p:spPr>
        <p:txBody>
          <a:bodyPr/>
          <a:lstStyle/>
          <a:p>
            <a:pPr marL="0" indent="0">
              <a:buNone/>
            </a:pPr>
            <a:r>
              <a:rPr lang="en-GB" dirty="0"/>
              <a:t>A unit of scale includes several support servers </a:t>
            </a:r>
            <a:r>
              <a:rPr lang="en-GB" b="1" dirty="0"/>
              <a:t>each with a role </a:t>
            </a:r>
            <a:r>
              <a:rPr lang="en-GB" dirty="0"/>
              <a:t>and are deployed on multiple instances for redundancy and scale. These are automatic and are transparent to the customer.</a:t>
            </a:r>
          </a:p>
          <a:p>
            <a:pPr marL="0" indent="0">
              <a:buNone/>
            </a:pPr>
            <a:endParaRPr lang="en-GB" dirty="0"/>
          </a:p>
          <a:p>
            <a:pPr marL="0" indent="0">
              <a:buNone/>
            </a:pPr>
            <a:r>
              <a:rPr lang="en-GB" dirty="0"/>
              <a:t> The main roles are:</a:t>
            </a:r>
          </a:p>
          <a:p>
            <a:pPr marL="400050">
              <a:buFont typeface="+mj-lt"/>
              <a:buAutoNum type="arabicPeriod"/>
            </a:pPr>
            <a:r>
              <a:rPr lang="en-GB" b="1" dirty="0"/>
              <a:t>Worker Role</a:t>
            </a:r>
            <a:r>
              <a:rPr lang="en-GB" dirty="0"/>
              <a:t>: The </a:t>
            </a:r>
            <a:r>
              <a:rPr lang="en-GB" dirty="0">
                <a:solidFill>
                  <a:srgbClr val="FF0000"/>
                </a:solidFill>
              </a:rPr>
              <a:t>customers applications run on these Workers </a:t>
            </a:r>
            <a:r>
              <a:rPr lang="en-GB" dirty="0"/>
              <a:t>(aka Web Workers) servers.</a:t>
            </a:r>
            <a:br>
              <a:rPr lang="en-GB" dirty="0"/>
            </a:br>
            <a:r>
              <a:rPr lang="en-GB" u="sng" dirty="0"/>
              <a:t>Most of the servers </a:t>
            </a:r>
            <a:r>
              <a:rPr lang="en-GB" dirty="0"/>
              <a:t>in a scale unit are in the worker role.</a:t>
            </a:r>
          </a:p>
          <a:p>
            <a:pPr marL="400050">
              <a:buFont typeface="+mj-lt"/>
              <a:buAutoNum type="arabicPeriod"/>
            </a:pPr>
            <a:r>
              <a:rPr lang="en-GB" b="1" dirty="0"/>
              <a:t>Front End Role</a:t>
            </a:r>
            <a:r>
              <a:rPr lang="en-GB" dirty="0"/>
              <a:t>: The front end is a layer 7 load balancer that understands the HTTP protocol. </a:t>
            </a:r>
            <a:br>
              <a:rPr lang="en-GB" dirty="0"/>
            </a:br>
            <a:r>
              <a:rPr lang="en-GB" dirty="0"/>
              <a:t>The front end terminates SSL connections, routes connections to workers, and provides simple </a:t>
            </a:r>
            <a:r>
              <a:rPr lang="en-GB" dirty="0">
                <a:solidFill>
                  <a:srgbClr val="FF0000"/>
                </a:solidFill>
              </a:rPr>
              <a:t>round-robin load balancing </a:t>
            </a:r>
            <a:r>
              <a:rPr lang="en-GB" dirty="0"/>
              <a:t>when your application is running across multiple workers in the same App Service Plan.</a:t>
            </a:r>
          </a:p>
          <a:p>
            <a:pPr marL="400050">
              <a:buFont typeface="+mj-lt"/>
              <a:buAutoNum type="arabicPeriod"/>
            </a:pPr>
            <a:r>
              <a:rPr lang="en-GB" b="1" dirty="0"/>
              <a:t>API Controller Role</a:t>
            </a:r>
            <a:r>
              <a:rPr lang="en-GB" dirty="0"/>
              <a:t>: Geo-Master delegates API fulfilment to a given scale unit via API controllers. </a:t>
            </a:r>
            <a:br>
              <a:rPr lang="en-GB" dirty="0"/>
            </a:br>
            <a:r>
              <a:rPr lang="en-GB" sz="1600" dirty="0"/>
              <a:t>For example, when you use the Azure portal to reset your application, it’s the API controller that notifies all Web Workers currently allocated to your application to restart your app.</a:t>
            </a:r>
            <a:endParaRPr lang="en-GB" dirty="0"/>
          </a:p>
          <a:p>
            <a:pPr marL="800100" lvl="1" indent="-342900">
              <a:buFont typeface="+mj-lt"/>
              <a:buAutoNum type="arabicPeriod"/>
            </a:pPr>
            <a:endParaRPr lang="en-GB" dirty="0"/>
          </a:p>
          <a:p>
            <a:pPr marL="800100" lvl="1" indent="-342900">
              <a:buFont typeface="+mj-lt"/>
              <a:buAutoNum type="arabicPeriod"/>
            </a:pPr>
            <a:endParaRPr lang="en-GB" dirty="0"/>
          </a:p>
          <a:p>
            <a:pPr marL="800100" lvl="1" indent="-342900">
              <a:buFont typeface="+mj-lt"/>
              <a:buAutoNum type="arabicPeriod"/>
            </a:pPr>
            <a:endParaRPr lang="en-GB" dirty="0"/>
          </a:p>
          <a:p>
            <a:pPr marL="800100" lvl="1" indent="-342900">
              <a:buFont typeface="+mj-lt"/>
              <a:buAutoNum type="arabicPeriod"/>
            </a:pPr>
            <a:endParaRPr lang="en-GB" dirty="0"/>
          </a:p>
          <a:p>
            <a:endParaRPr lang="en-GB" dirty="0"/>
          </a:p>
        </p:txBody>
      </p:sp>
      <p:sp>
        <p:nvSpPr>
          <p:cNvPr id="4" name="Footer Placeholder 3">
            <a:extLst>
              <a:ext uri="{FF2B5EF4-FFF2-40B4-BE49-F238E27FC236}">
                <a16:creationId xmlns:a16="http://schemas.microsoft.com/office/drawing/2014/main" id="{9FBDDF0D-E95F-111C-D76A-B8C85DD763D8}"/>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0361436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0424F-3919-776E-222E-8E0F2D5203EE}"/>
              </a:ext>
            </a:extLst>
          </p:cNvPr>
          <p:cNvSpPr>
            <a:spLocks noGrp="1"/>
          </p:cNvSpPr>
          <p:nvPr>
            <p:ph type="title"/>
          </p:nvPr>
        </p:nvSpPr>
        <p:spPr/>
        <p:txBody>
          <a:bodyPr/>
          <a:lstStyle/>
          <a:p>
            <a:r>
              <a:rPr lang="en-GB" dirty="0"/>
              <a:t>Server Roles (Continue)</a:t>
            </a:r>
          </a:p>
        </p:txBody>
      </p:sp>
      <p:sp>
        <p:nvSpPr>
          <p:cNvPr id="3" name="Content Placeholder 2">
            <a:extLst>
              <a:ext uri="{FF2B5EF4-FFF2-40B4-BE49-F238E27FC236}">
                <a16:creationId xmlns:a16="http://schemas.microsoft.com/office/drawing/2014/main" id="{8A29418E-DC66-8637-6F4F-ABD9D277EEB4}"/>
              </a:ext>
            </a:extLst>
          </p:cNvPr>
          <p:cNvSpPr>
            <a:spLocks noGrp="1"/>
          </p:cNvSpPr>
          <p:nvPr>
            <p:ph idx="1"/>
          </p:nvPr>
        </p:nvSpPr>
        <p:spPr>
          <a:xfrm>
            <a:off x="79375" y="1039092"/>
            <a:ext cx="9019132" cy="4799734"/>
          </a:xfrm>
        </p:spPr>
        <p:txBody>
          <a:bodyPr/>
          <a:lstStyle/>
          <a:p>
            <a:pPr marL="400050">
              <a:buFont typeface="+mj-lt"/>
              <a:buAutoNum type="arabicPeriod" startAt="4"/>
            </a:pPr>
            <a:r>
              <a:rPr lang="en-GB" b="1" dirty="0"/>
              <a:t>File Server Role</a:t>
            </a:r>
            <a:r>
              <a:rPr lang="en-GB" dirty="0"/>
              <a:t>: </a:t>
            </a:r>
            <a:r>
              <a:rPr lang="en-GB" dirty="0">
                <a:solidFill>
                  <a:srgbClr val="FF0000"/>
                </a:solidFill>
              </a:rPr>
              <a:t>The app content is stored in Azure Storage blobs</a:t>
            </a:r>
            <a:r>
              <a:rPr lang="en-GB" dirty="0"/>
              <a:t>, a file server </a:t>
            </a:r>
            <a:r>
              <a:rPr lang="en-GB" dirty="0">
                <a:solidFill>
                  <a:srgbClr val="FF0000"/>
                </a:solidFill>
              </a:rPr>
              <a:t>mounts these blobs and exposes them as network drives to the Worker</a:t>
            </a:r>
            <a:r>
              <a:rPr lang="en-GB" dirty="0"/>
              <a:t>. </a:t>
            </a:r>
            <a:r>
              <a:rPr lang="en-GB" sz="1800" dirty="0"/>
              <a:t>Blob storage is the default store for function keys, but you can configure an alternate store. A Worker, in return, maps such network drives as local, allowing any application running on any given Worker to use the “local” drive. Content includes HTML, .</a:t>
            </a:r>
            <a:r>
              <a:rPr lang="en-GB" sz="1800" dirty="0" err="1"/>
              <a:t>js</a:t>
            </a:r>
            <a:r>
              <a:rPr lang="en-GB" sz="1800" dirty="0"/>
              <a:t> files, images, or code files, and any other content required for the application to work</a:t>
            </a:r>
          </a:p>
          <a:p>
            <a:pPr marL="57150" indent="0">
              <a:buNone/>
            </a:pPr>
            <a:br>
              <a:rPr lang="en-GB" sz="1800" dirty="0"/>
            </a:br>
            <a:br>
              <a:rPr lang="en-GB" dirty="0"/>
            </a:br>
            <a:endParaRPr lang="en-GB" dirty="0"/>
          </a:p>
          <a:p>
            <a:pPr marL="400050">
              <a:buFont typeface="+mj-lt"/>
              <a:buAutoNum type="arabicPeriod" startAt="4"/>
            </a:pPr>
            <a:r>
              <a:rPr lang="en-GB" b="1" dirty="0"/>
              <a:t>Publisher Role</a:t>
            </a:r>
            <a:r>
              <a:rPr lang="en-GB" dirty="0"/>
              <a:t>: Azure App Service supports FTP access to any applications blob storage mapped by the file servers. This allows customers use FTP to </a:t>
            </a:r>
            <a:r>
              <a:rPr lang="en-GB" dirty="0">
                <a:solidFill>
                  <a:srgbClr val="FF0000"/>
                </a:solidFill>
              </a:rPr>
              <a:t>upload their application for deployment </a:t>
            </a:r>
            <a:r>
              <a:rPr lang="en-GB" dirty="0"/>
              <a:t>and also download content such as logs. </a:t>
            </a:r>
            <a:br>
              <a:rPr lang="en-GB" dirty="0"/>
            </a:br>
            <a:r>
              <a:rPr lang="en-GB" dirty="0"/>
              <a:t>However, there are other ways of deploying an application such Web Deploy or via GitHub workflows.</a:t>
            </a:r>
          </a:p>
          <a:p>
            <a:pPr marL="800100" lvl="1" indent="-342900">
              <a:buFont typeface="+mj-lt"/>
              <a:buAutoNum type="arabicPeriod" startAt="4"/>
            </a:pPr>
            <a:endParaRPr lang="en-GB" dirty="0"/>
          </a:p>
          <a:p>
            <a:pPr marL="800100" lvl="1" indent="-342900">
              <a:buFont typeface="+mj-lt"/>
              <a:buAutoNum type="arabicPeriod" startAt="4"/>
            </a:pPr>
            <a:endParaRPr lang="en-GB" dirty="0"/>
          </a:p>
          <a:p>
            <a:pPr marL="800100" lvl="1" indent="-342900">
              <a:buFont typeface="+mj-lt"/>
              <a:buAutoNum type="arabicPeriod" startAt="4"/>
            </a:pPr>
            <a:endParaRPr lang="en-GB" dirty="0"/>
          </a:p>
          <a:p>
            <a:pPr marL="800100" lvl="1" indent="-342900">
              <a:buFont typeface="+mj-lt"/>
              <a:buAutoNum type="arabicPeriod" startAt="4"/>
            </a:pPr>
            <a:endParaRPr lang="en-GB" dirty="0"/>
          </a:p>
          <a:p>
            <a:endParaRPr lang="en-GB" dirty="0"/>
          </a:p>
        </p:txBody>
      </p:sp>
      <p:sp>
        <p:nvSpPr>
          <p:cNvPr id="4" name="Footer Placeholder 3">
            <a:extLst>
              <a:ext uri="{FF2B5EF4-FFF2-40B4-BE49-F238E27FC236}">
                <a16:creationId xmlns:a16="http://schemas.microsoft.com/office/drawing/2014/main" id="{9FBDDF0D-E95F-111C-D76A-B8C85DD763D8}"/>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9E204B2A-AEFC-B71E-47BC-ECDD929987C1}"/>
              </a:ext>
            </a:extLst>
          </p:cNvPr>
          <p:cNvSpPr txBox="1"/>
          <p:nvPr/>
        </p:nvSpPr>
        <p:spPr>
          <a:xfrm>
            <a:off x="3411939" y="3110276"/>
            <a:ext cx="5532036" cy="830997"/>
          </a:xfrm>
          <a:prstGeom prst="rect">
            <a:avLst/>
          </a:prstGeom>
          <a:noFill/>
        </p:spPr>
        <p:txBody>
          <a:bodyPr wrap="square" rtlCol="0">
            <a:spAutoFit/>
          </a:bodyPr>
          <a:lstStyle/>
          <a:p>
            <a:r>
              <a:rPr lang="en-GB" sz="1200" i="1" dirty="0"/>
              <a:t>https://learn.microsoft.com/en-us/archive/msdn-magazine/2017/february/azure-inside-the-azure-app-service-architecture#file-servers</a:t>
            </a:r>
            <a:br>
              <a:rPr lang="en-GB" sz="1200" i="1" dirty="0"/>
            </a:br>
            <a:r>
              <a:rPr lang="en-GB" sz="1200" i="1" dirty="0"/>
              <a:t>https://learn.microsoft.com/en-us/azure/azure-functions/storage-considerations?tabs=azure-cli</a:t>
            </a:r>
          </a:p>
        </p:txBody>
      </p:sp>
    </p:spTree>
    <p:extLst>
      <p:ext uri="{BB962C8B-B14F-4D97-AF65-F5344CB8AC3E}">
        <p14:creationId xmlns:p14="http://schemas.microsoft.com/office/powerpoint/2010/main" val="1299992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1F7CA-8C01-B692-4A9A-1AFCE5AF4B3D}"/>
              </a:ext>
            </a:extLst>
          </p:cNvPr>
          <p:cNvSpPr>
            <a:spLocks noGrp="1"/>
          </p:cNvSpPr>
          <p:nvPr>
            <p:ph type="title"/>
          </p:nvPr>
        </p:nvSpPr>
        <p:spPr/>
        <p:txBody>
          <a:bodyPr/>
          <a:lstStyle/>
          <a:p>
            <a:r>
              <a:rPr lang="en-GB" dirty="0"/>
              <a:t>App Service Plan</a:t>
            </a:r>
          </a:p>
        </p:txBody>
      </p:sp>
      <p:sp>
        <p:nvSpPr>
          <p:cNvPr id="3" name="Content Placeholder 2">
            <a:extLst>
              <a:ext uri="{FF2B5EF4-FFF2-40B4-BE49-F238E27FC236}">
                <a16:creationId xmlns:a16="http://schemas.microsoft.com/office/drawing/2014/main" id="{2583CA28-AA63-1E41-0FFE-52DBE3A73815}"/>
              </a:ext>
            </a:extLst>
          </p:cNvPr>
          <p:cNvSpPr>
            <a:spLocks noGrp="1"/>
          </p:cNvSpPr>
          <p:nvPr>
            <p:ph idx="1"/>
          </p:nvPr>
        </p:nvSpPr>
        <p:spPr>
          <a:xfrm>
            <a:off x="0" y="906087"/>
            <a:ext cx="9144000" cy="4825973"/>
          </a:xfrm>
        </p:spPr>
        <p:txBody>
          <a:bodyPr/>
          <a:lstStyle/>
          <a:p>
            <a:r>
              <a:rPr lang="en-GB" dirty="0"/>
              <a:t>Every App Service in Azure requires an App Service plan. A plan represents the scaling unit within which the application will run and it can reserve multiple servers in the scaling unit if your application is busy enough to require them. </a:t>
            </a:r>
          </a:p>
          <a:p>
            <a:r>
              <a:rPr lang="en-GB" dirty="0"/>
              <a:t>The App Service Plan can determine whether the application runs on shared or dedicated servers. </a:t>
            </a:r>
          </a:p>
          <a:p>
            <a:pPr>
              <a:buFont typeface="Wingdings" panose="05000000000000000000" pitchFamily="2" charset="2"/>
              <a:buChar char="v"/>
            </a:pPr>
            <a:r>
              <a:rPr lang="en-GB" b="1" dirty="0"/>
              <a:t>Shared Workers </a:t>
            </a:r>
            <a:r>
              <a:rPr lang="en-GB" u="sng" dirty="0"/>
              <a:t>host applications from multiple different customers </a:t>
            </a:r>
            <a:r>
              <a:rPr lang="en-GB" dirty="0"/>
              <a:t>(i.e. multi-tenanted). The frontend server terminates SSL connections before sending the traffic into a shared worker pool </a:t>
            </a:r>
            <a:r>
              <a:rPr lang="en-GB" dirty="0">
                <a:sym typeface="Wingdings" panose="05000000000000000000" pitchFamily="2" charset="2"/>
              </a:rPr>
              <a:t> not good for </a:t>
            </a:r>
            <a:r>
              <a:rPr lang="en-GB" dirty="0"/>
              <a:t>highly regulated applications.</a:t>
            </a:r>
          </a:p>
          <a:p>
            <a:pPr>
              <a:buFont typeface="Wingdings" panose="05000000000000000000" pitchFamily="2" charset="2"/>
              <a:buChar char="v"/>
            </a:pPr>
            <a:r>
              <a:rPr lang="en-GB" b="1" dirty="0"/>
              <a:t>Dedicated Workers </a:t>
            </a:r>
            <a:r>
              <a:rPr lang="en-GB" dirty="0"/>
              <a:t>are guaranteed to </a:t>
            </a:r>
            <a:r>
              <a:rPr lang="en-GB" u="sng" dirty="0"/>
              <a:t>run one or more applications for a single customer</a:t>
            </a:r>
            <a:r>
              <a:rPr lang="en-GB" dirty="0"/>
              <a:t>. These plans are known as App Service Environments (ASEs) that effectively gives you a dedicated scale unit.</a:t>
            </a:r>
          </a:p>
          <a:p>
            <a:pPr lvl="1">
              <a:buFont typeface="Wingdings" panose="05000000000000000000" pitchFamily="2" charset="2"/>
              <a:buChar char="Ø"/>
            </a:pPr>
            <a:r>
              <a:rPr lang="en-GB" sz="1400" dirty="0"/>
              <a:t>An App Service Environment is a single-tenant (one customer) deployment of Azure App Service that runs on your virtual network.</a:t>
            </a:r>
          </a:p>
          <a:p>
            <a:pPr lvl="1">
              <a:buFont typeface="Wingdings" panose="05000000000000000000" pitchFamily="2" charset="2"/>
              <a:buChar char="Ø"/>
            </a:pPr>
            <a:r>
              <a:rPr lang="en-GB" sz="1400" dirty="0"/>
              <a:t>An App Service Environment is an Azure App Service feature that provides a fully isolated and dedicated environment for running App Service apps securely at high scale. For example, a single App Service Environment v3 can have up to 200 workers (aka hosts).</a:t>
            </a:r>
          </a:p>
        </p:txBody>
      </p:sp>
      <p:sp>
        <p:nvSpPr>
          <p:cNvPr id="4" name="Footer Placeholder 3">
            <a:extLst>
              <a:ext uri="{FF2B5EF4-FFF2-40B4-BE49-F238E27FC236}">
                <a16:creationId xmlns:a16="http://schemas.microsoft.com/office/drawing/2014/main" id="{4E3688A9-09A3-F8F0-A089-468022381ADD}"/>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4682438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6C7F5-8A42-87D0-4E9F-A6FFFA0737A4}"/>
              </a:ext>
            </a:extLst>
          </p:cNvPr>
          <p:cNvSpPr>
            <a:spLocks noGrp="1"/>
          </p:cNvSpPr>
          <p:nvPr>
            <p:ph type="title"/>
          </p:nvPr>
        </p:nvSpPr>
        <p:spPr/>
        <p:txBody>
          <a:bodyPr/>
          <a:lstStyle/>
          <a:p>
            <a:r>
              <a:rPr lang="en-GB" dirty="0"/>
              <a:t>Shared Workers</a:t>
            </a:r>
          </a:p>
        </p:txBody>
      </p:sp>
      <p:sp>
        <p:nvSpPr>
          <p:cNvPr id="3" name="Content Placeholder 2">
            <a:extLst>
              <a:ext uri="{FF2B5EF4-FFF2-40B4-BE49-F238E27FC236}">
                <a16:creationId xmlns:a16="http://schemas.microsoft.com/office/drawing/2014/main" id="{E09CCBD2-5B7E-8E8E-D9B1-E2716CB4AD25}"/>
              </a:ext>
            </a:extLst>
          </p:cNvPr>
          <p:cNvSpPr>
            <a:spLocks noGrp="1"/>
          </p:cNvSpPr>
          <p:nvPr>
            <p:ph idx="1"/>
          </p:nvPr>
        </p:nvSpPr>
        <p:spPr>
          <a:xfrm>
            <a:off x="213815" y="800670"/>
            <a:ext cx="8686800" cy="423080"/>
          </a:xfrm>
        </p:spPr>
        <p:txBody>
          <a:bodyPr/>
          <a:lstStyle/>
          <a:p>
            <a:pPr marL="0" indent="0">
              <a:buNone/>
            </a:pPr>
            <a:r>
              <a:rPr lang="en-GB" dirty="0"/>
              <a:t>Example: Default multi-tenant environment (not using an ASE) </a:t>
            </a:r>
          </a:p>
        </p:txBody>
      </p:sp>
      <p:sp>
        <p:nvSpPr>
          <p:cNvPr id="4" name="Footer Placeholder 3">
            <a:extLst>
              <a:ext uri="{FF2B5EF4-FFF2-40B4-BE49-F238E27FC236}">
                <a16:creationId xmlns:a16="http://schemas.microsoft.com/office/drawing/2014/main" id="{26FE0542-23BE-4629-5259-871658992E63}"/>
              </a:ext>
            </a:extLst>
          </p:cNvPr>
          <p:cNvSpPr>
            <a:spLocks noGrp="1"/>
          </p:cNvSpPr>
          <p:nvPr>
            <p:ph type="ftr" sz="quarter" idx="10"/>
          </p:nvPr>
        </p:nvSpPr>
        <p:spPr/>
        <p:txBody>
          <a:bodyPr/>
          <a:lstStyle/>
          <a:p>
            <a:pPr>
              <a:defRPr/>
            </a:pPr>
            <a:r>
              <a:rPr lang="en-US" altLang="en-US"/>
              <a:t>WEB</a:t>
            </a:r>
            <a:endParaRPr lang="en-US" altLang="en-US" dirty="0"/>
          </a:p>
        </p:txBody>
      </p:sp>
      <p:pic>
        <p:nvPicPr>
          <p:cNvPr id="6" name="Picture 5" descr="A diagram of a diagram of clouds&#10;&#10;Description automatically generated with medium confidence">
            <a:extLst>
              <a:ext uri="{FF2B5EF4-FFF2-40B4-BE49-F238E27FC236}">
                <a16:creationId xmlns:a16="http://schemas.microsoft.com/office/drawing/2014/main" id="{B6A7DC1D-7E75-664A-5706-2007F0B4661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7190" y="1299380"/>
            <a:ext cx="6586364" cy="2166133"/>
          </a:xfrm>
          <a:prstGeom prst="rect">
            <a:avLst/>
          </a:prstGeom>
        </p:spPr>
      </p:pic>
      <p:grpSp>
        <p:nvGrpSpPr>
          <p:cNvPr id="9" name="Group 8">
            <a:extLst>
              <a:ext uri="{FF2B5EF4-FFF2-40B4-BE49-F238E27FC236}">
                <a16:creationId xmlns:a16="http://schemas.microsoft.com/office/drawing/2014/main" id="{2692339F-972E-C964-D1C9-D5DD15B2916C}"/>
              </a:ext>
            </a:extLst>
          </p:cNvPr>
          <p:cNvGrpSpPr/>
          <p:nvPr/>
        </p:nvGrpSpPr>
        <p:grpSpPr>
          <a:xfrm>
            <a:off x="504967" y="3848500"/>
            <a:ext cx="7993039" cy="646331"/>
            <a:chOff x="504967" y="3848500"/>
            <a:chExt cx="7993039" cy="646331"/>
          </a:xfrm>
        </p:grpSpPr>
        <p:sp>
          <p:nvSpPr>
            <p:cNvPr id="7" name="Oval 6">
              <a:extLst>
                <a:ext uri="{FF2B5EF4-FFF2-40B4-BE49-F238E27FC236}">
                  <a16:creationId xmlns:a16="http://schemas.microsoft.com/office/drawing/2014/main" id="{FE7480B4-3D40-7C90-4321-027A6BC4C989}"/>
                </a:ext>
              </a:extLst>
            </p:cNvPr>
            <p:cNvSpPr/>
            <p:nvPr/>
          </p:nvSpPr>
          <p:spPr bwMode="auto">
            <a:xfrm>
              <a:off x="504967" y="3962399"/>
              <a:ext cx="418532" cy="418532"/>
            </a:xfrm>
            <a:prstGeom prst="ellipse">
              <a:avLst/>
            </a:prstGeom>
            <a:solidFill>
              <a:schemeClr val="bg1"/>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rgbClr val="FF0000"/>
                  </a:solidFill>
                  <a:effectLst/>
                  <a:latin typeface="Helvetica" panose="020B0604020202020204" pitchFamily="34" charset="0"/>
                </a:rPr>
                <a:t>1</a:t>
              </a:r>
            </a:p>
          </p:txBody>
        </p:sp>
        <p:sp>
          <p:nvSpPr>
            <p:cNvPr id="8" name="TextBox 7">
              <a:extLst>
                <a:ext uri="{FF2B5EF4-FFF2-40B4-BE49-F238E27FC236}">
                  <a16:creationId xmlns:a16="http://schemas.microsoft.com/office/drawing/2014/main" id="{31A01969-B508-951C-2E66-7B2E9C89089A}"/>
                </a:ext>
              </a:extLst>
            </p:cNvPr>
            <p:cNvSpPr txBox="1"/>
            <p:nvPr/>
          </p:nvSpPr>
          <p:spPr>
            <a:xfrm>
              <a:off x="968991" y="3848500"/>
              <a:ext cx="7529015" cy="646331"/>
            </a:xfrm>
            <a:prstGeom prst="rect">
              <a:avLst/>
            </a:prstGeom>
            <a:noFill/>
          </p:spPr>
          <p:txBody>
            <a:bodyPr wrap="square" rtlCol="0">
              <a:spAutoFit/>
            </a:bodyPr>
            <a:lstStyle/>
            <a:p>
              <a:r>
                <a:rPr lang="en-GB" dirty="0"/>
                <a:t>App Service scale unit has several pools of Workers pre-provisioned and ready to host applications</a:t>
              </a:r>
            </a:p>
          </p:txBody>
        </p:sp>
      </p:grpSp>
      <p:grpSp>
        <p:nvGrpSpPr>
          <p:cNvPr id="10" name="Group 9">
            <a:extLst>
              <a:ext uri="{FF2B5EF4-FFF2-40B4-BE49-F238E27FC236}">
                <a16:creationId xmlns:a16="http://schemas.microsoft.com/office/drawing/2014/main" id="{A30DE48D-C43D-F64C-BCDA-0F24AA33FFF9}"/>
              </a:ext>
            </a:extLst>
          </p:cNvPr>
          <p:cNvGrpSpPr/>
          <p:nvPr/>
        </p:nvGrpSpPr>
        <p:grpSpPr>
          <a:xfrm>
            <a:off x="504967" y="4596619"/>
            <a:ext cx="7993039" cy="418532"/>
            <a:chOff x="504967" y="3905449"/>
            <a:chExt cx="7993039" cy="418532"/>
          </a:xfrm>
        </p:grpSpPr>
        <p:sp>
          <p:nvSpPr>
            <p:cNvPr id="11" name="Oval 10">
              <a:extLst>
                <a:ext uri="{FF2B5EF4-FFF2-40B4-BE49-F238E27FC236}">
                  <a16:creationId xmlns:a16="http://schemas.microsoft.com/office/drawing/2014/main" id="{5A667137-B982-9732-E37E-0A8F1779B04E}"/>
                </a:ext>
              </a:extLst>
            </p:cNvPr>
            <p:cNvSpPr/>
            <p:nvPr/>
          </p:nvSpPr>
          <p:spPr bwMode="auto">
            <a:xfrm>
              <a:off x="504967" y="3905449"/>
              <a:ext cx="418532" cy="418532"/>
            </a:xfrm>
            <a:prstGeom prst="ellipse">
              <a:avLst/>
            </a:prstGeom>
            <a:solidFill>
              <a:schemeClr val="bg1"/>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rgbClr val="FF0000"/>
                  </a:solidFill>
                  <a:effectLst/>
                  <a:latin typeface="Helvetica" panose="020B0604020202020204" pitchFamily="34" charset="0"/>
                </a:rPr>
                <a:t>2</a:t>
              </a:r>
            </a:p>
          </p:txBody>
        </p:sp>
        <p:sp>
          <p:nvSpPr>
            <p:cNvPr id="12" name="TextBox 11">
              <a:extLst>
                <a:ext uri="{FF2B5EF4-FFF2-40B4-BE49-F238E27FC236}">
                  <a16:creationId xmlns:a16="http://schemas.microsoft.com/office/drawing/2014/main" id="{4721833F-C7F9-19BC-5638-517362211BAA}"/>
                </a:ext>
              </a:extLst>
            </p:cNvPr>
            <p:cNvSpPr txBox="1"/>
            <p:nvPr/>
          </p:nvSpPr>
          <p:spPr>
            <a:xfrm>
              <a:off x="968991" y="3930049"/>
              <a:ext cx="7529015" cy="369332"/>
            </a:xfrm>
            <a:prstGeom prst="rect">
              <a:avLst/>
            </a:prstGeom>
            <a:noFill/>
          </p:spPr>
          <p:txBody>
            <a:bodyPr wrap="square" rtlCol="0">
              <a:spAutoFit/>
            </a:bodyPr>
            <a:lstStyle/>
            <a:p>
              <a:r>
                <a:rPr lang="en-GB" dirty="0"/>
                <a:t>App Service Plan defines two servers</a:t>
              </a:r>
            </a:p>
          </p:txBody>
        </p:sp>
      </p:grpSp>
      <p:grpSp>
        <p:nvGrpSpPr>
          <p:cNvPr id="16" name="Group 15">
            <a:extLst>
              <a:ext uri="{FF2B5EF4-FFF2-40B4-BE49-F238E27FC236}">
                <a16:creationId xmlns:a16="http://schemas.microsoft.com/office/drawing/2014/main" id="{96233AD6-E65C-C72B-F447-8161F4A3065E}"/>
              </a:ext>
            </a:extLst>
          </p:cNvPr>
          <p:cNvGrpSpPr/>
          <p:nvPr/>
        </p:nvGrpSpPr>
        <p:grpSpPr>
          <a:xfrm>
            <a:off x="504967" y="5130762"/>
            <a:ext cx="7993039" cy="646331"/>
            <a:chOff x="504967" y="3848500"/>
            <a:chExt cx="7993039" cy="646331"/>
          </a:xfrm>
        </p:grpSpPr>
        <p:sp>
          <p:nvSpPr>
            <p:cNvPr id="17" name="Oval 16">
              <a:extLst>
                <a:ext uri="{FF2B5EF4-FFF2-40B4-BE49-F238E27FC236}">
                  <a16:creationId xmlns:a16="http://schemas.microsoft.com/office/drawing/2014/main" id="{4F11B5CE-4E87-E138-E527-67EC64EFA639}"/>
                </a:ext>
              </a:extLst>
            </p:cNvPr>
            <p:cNvSpPr/>
            <p:nvPr/>
          </p:nvSpPr>
          <p:spPr bwMode="auto">
            <a:xfrm>
              <a:off x="504967" y="3962399"/>
              <a:ext cx="418532" cy="418532"/>
            </a:xfrm>
            <a:prstGeom prst="ellipse">
              <a:avLst/>
            </a:prstGeom>
            <a:solidFill>
              <a:schemeClr val="bg1"/>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rgbClr val="FF0000"/>
                  </a:solidFill>
                  <a:effectLst/>
                  <a:latin typeface="Helvetica" panose="020B0604020202020204" pitchFamily="34" charset="0"/>
                </a:rPr>
                <a:t>3</a:t>
              </a:r>
            </a:p>
          </p:txBody>
        </p:sp>
        <p:sp>
          <p:nvSpPr>
            <p:cNvPr id="18" name="TextBox 17">
              <a:extLst>
                <a:ext uri="{FF2B5EF4-FFF2-40B4-BE49-F238E27FC236}">
                  <a16:creationId xmlns:a16="http://schemas.microsoft.com/office/drawing/2014/main" id="{DCD0DF0C-8640-86E7-7427-189C11B2ED78}"/>
                </a:ext>
              </a:extLst>
            </p:cNvPr>
            <p:cNvSpPr txBox="1"/>
            <p:nvPr/>
          </p:nvSpPr>
          <p:spPr>
            <a:xfrm>
              <a:off x="968991" y="3848500"/>
              <a:ext cx="7529015" cy="646331"/>
            </a:xfrm>
            <a:prstGeom prst="rect">
              <a:avLst/>
            </a:prstGeom>
            <a:noFill/>
          </p:spPr>
          <p:txBody>
            <a:bodyPr wrap="square" rtlCol="0">
              <a:spAutoFit/>
            </a:bodyPr>
            <a:lstStyle/>
            <a:p>
              <a:r>
                <a:rPr lang="en-GB" dirty="0"/>
                <a:t>App Service scale out to two more servers, these are allocated from ready-to-go “warm” servers in the scale unit</a:t>
              </a:r>
            </a:p>
          </p:txBody>
        </p:sp>
      </p:grpSp>
      <p:grpSp>
        <p:nvGrpSpPr>
          <p:cNvPr id="19" name="Group 18">
            <a:extLst>
              <a:ext uri="{FF2B5EF4-FFF2-40B4-BE49-F238E27FC236}">
                <a16:creationId xmlns:a16="http://schemas.microsoft.com/office/drawing/2014/main" id="{BFE4A2C4-8181-1285-7FD8-21623C5FA409}"/>
              </a:ext>
            </a:extLst>
          </p:cNvPr>
          <p:cNvGrpSpPr/>
          <p:nvPr/>
        </p:nvGrpSpPr>
        <p:grpSpPr>
          <a:xfrm>
            <a:off x="504967" y="5771893"/>
            <a:ext cx="7993039" cy="646331"/>
            <a:chOff x="504967" y="3848500"/>
            <a:chExt cx="7993039" cy="646331"/>
          </a:xfrm>
        </p:grpSpPr>
        <p:sp>
          <p:nvSpPr>
            <p:cNvPr id="20" name="Oval 19">
              <a:extLst>
                <a:ext uri="{FF2B5EF4-FFF2-40B4-BE49-F238E27FC236}">
                  <a16:creationId xmlns:a16="http://schemas.microsoft.com/office/drawing/2014/main" id="{E04A0F38-5451-9850-4DE0-C346A04C9584}"/>
                </a:ext>
              </a:extLst>
            </p:cNvPr>
            <p:cNvSpPr/>
            <p:nvPr/>
          </p:nvSpPr>
          <p:spPr bwMode="auto">
            <a:xfrm>
              <a:off x="504967" y="3962399"/>
              <a:ext cx="418532" cy="418532"/>
            </a:xfrm>
            <a:prstGeom prst="ellipse">
              <a:avLst/>
            </a:prstGeom>
            <a:solidFill>
              <a:schemeClr val="bg1"/>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rgbClr val="FF0000"/>
                  </a:solidFill>
                  <a:effectLst/>
                  <a:latin typeface="Helvetica" panose="020B0604020202020204" pitchFamily="34" charset="0"/>
                </a:rPr>
                <a:t>4</a:t>
              </a:r>
            </a:p>
          </p:txBody>
        </p:sp>
        <p:sp>
          <p:nvSpPr>
            <p:cNvPr id="21" name="TextBox 20">
              <a:extLst>
                <a:ext uri="{FF2B5EF4-FFF2-40B4-BE49-F238E27FC236}">
                  <a16:creationId xmlns:a16="http://schemas.microsoft.com/office/drawing/2014/main" id="{1C518F3E-6CA5-1F7D-F819-F8D597B6BA9D}"/>
                </a:ext>
              </a:extLst>
            </p:cNvPr>
            <p:cNvSpPr txBox="1"/>
            <p:nvPr/>
          </p:nvSpPr>
          <p:spPr>
            <a:xfrm>
              <a:off x="968991" y="3848500"/>
              <a:ext cx="7529015" cy="646331"/>
            </a:xfrm>
            <a:prstGeom prst="rect">
              <a:avLst/>
            </a:prstGeom>
            <a:noFill/>
          </p:spPr>
          <p:txBody>
            <a:bodyPr wrap="square" rtlCol="0">
              <a:spAutoFit/>
            </a:bodyPr>
            <a:lstStyle/>
            <a:p>
              <a:r>
                <a:rPr lang="en-GB" dirty="0"/>
                <a:t>Multiple plans belonging to multiple customers sharing the same scale unit</a:t>
              </a:r>
            </a:p>
          </p:txBody>
        </p:sp>
      </p:grpSp>
      <p:sp>
        <p:nvSpPr>
          <p:cNvPr id="22" name="Oval 21">
            <a:extLst>
              <a:ext uri="{FF2B5EF4-FFF2-40B4-BE49-F238E27FC236}">
                <a16:creationId xmlns:a16="http://schemas.microsoft.com/office/drawing/2014/main" id="{37BD9925-C046-3914-DB7A-8781C33E0331}"/>
              </a:ext>
            </a:extLst>
          </p:cNvPr>
          <p:cNvSpPr/>
          <p:nvPr/>
        </p:nvSpPr>
        <p:spPr bwMode="auto">
          <a:xfrm>
            <a:off x="914400" y="1754513"/>
            <a:ext cx="418532" cy="418532"/>
          </a:xfrm>
          <a:prstGeom prst="ellipse">
            <a:avLst/>
          </a:prstGeom>
          <a:solidFill>
            <a:schemeClr val="bg1"/>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rgbClr val="FF0000"/>
                </a:solidFill>
                <a:effectLst/>
                <a:latin typeface="Helvetica" panose="020B0604020202020204" pitchFamily="34" charset="0"/>
              </a:rPr>
              <a:t>1</a:t>
            </a:r>
          </a:p>
        </p:txBody>
      </p:sp>
      <p:sp>
        <p:nvSpPr>
          <p:cNvPr id="23" name="Oval 22">
            <a:extLst>
              <a:ext uri="{FF2B5EF4-FFF2-40B4-BE49-F238E27FC236}">
                <a16:creationId xmlns:a16="http://schemas.microsoft.com/office/drawing/2014/main" id="{99CDA9A2-1EB6-2521-FD69-C34B8D41FC6D}"/>
              </a:ext>
            </a:extLst>
          </p:cNvPr>
          <p:cNvSpPr/>
          <p:nvPr/>
        </p:nvSpPr>
        <p:spPr bwMode="auto">
          <a:xfrm>
            <a:off x="2608997" y="1754513"/>
            <a:ext cx="418532" cy="418532"/>
          </a:xfrm>
          <a:prstGeom prst="ellipse">
            <a:avLst/>
          </a:prstGeom>
          <a:solidFill>
            <a:schemeClr val="bg1"/>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rgbClr val="FF0000"/>
                </a:solidFill>
                <a:effectLst/>
                <a:latin typeface="Helvetica" panose="020B0604020202020204" pitchFamily="34" charset="0"/>
              </a:rPr>
              <a:t>2</a:t>
            </a:r>
          </a:p>
        </p:txBody>
      </p:sp>
      <p:sp>
        <p:nvSpPr>
          <p:cNvPr id="24" name="Oval 23">
            <a:extLst>
              <a:ext uri="{FF2B5EF4-FFF2-40B4-BE49-F238E27FC236}">
                <a16:creationId xmlns:a16="http://schemas.microsoft.com/office/drawing/2014/main" id="{16004A08-7BD4-FE36-8748-A6442D961EA3}"/>
              </a:ext>
            </a:extLst>
          </p:cNvPr>
          <p:cNvSpPr/>
          <p:nvPr/>
        </p:nvSpPr>
        <p:spPr bwMode="auto">
          <a:xfrm>
            <a:off x="4260376" y="1754513"/>
            <a:ext cx="418532" cy="418532"/>
          </a:xfrm>
          <a:prstGeom prst="ellipse">
            <a:avLst/>
          </a:prstGeom>
          <a:solidFill>
            <a:schemeClr val="bg1"/>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rgbClr val="FF0000"/>
                </a:solidFill>
                <a:effectLst/>
                <a:latin typeface="Helvetica" panose="020B0604020202020204" pitchFamily="34" charset="0"/>
              </a:rPr>
              <a:t>3</a:t>
            </a:r>
          </a:p>
        </p:txBody>
      </p:sp>
      <p:sp>
        <p:nvSpPr>
          <p:cNvPr id="25" name="Oval 24">
            <a:extLst>
              <a:ext uri="{FF2B5EF4-FFF2-40B4-BE49-F238E27FC236}">
                <a16:creationId xmlns:a16="http://schemas.microsoft.com/office/drawing/2014/main" id="{6DCAFEE5-D2DE-488F-7FDB-473B89DBC042}"/>
              </a:ext>
            </a:extLst>
          </p:cNvPr>
          <p:cNvSpPr/>
          <p:nvPr/>
        </p:nvSpPr>
        <p:spPr bwMode="auto">
          <a:xfrm>
            <a:off x="6011838" y="1754513"/>
            <a:ext cx="418532" cy="418532"/>
          </a:xfrm>
          <a:prstGeom prst="ellipse">
            <a:avLst/>
          </a:prstGeom>
          <a:solidFill>
            <a:schemeClr val="bg1"/>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rgbClr val="FF0000"/>
                </a:solidFill>
                <a:effectLst/>
                <a:latin typeface="Helvetica" panose="020B0604020202020204" pitchFamily="34" charset="0"/>
              </a:rPr>
              <a:t>4</a:t>
            </a:r>
          </a:p>
        </p:txBody>
      </p:sp>
      <p:sp>
        <p:nvSpPr>
          <p:cNvPr id="26" name="TextBox 25">
            <a:extLst>
              <a:ext uri="{FF2B5EF4-FFF2-40B4-BE49-F238E27FC236}">
                <a16:creationId xmlns:a16="http://schemas.microsoft.com/office/drawing/2014/main" id="{AD011C51-D74C-BC71-A2D0-E3B7B88A0B29}"/>
              </a:ext>
            </a:extLst>
          </p:cNvPr>
          <p:cNvSpPr txBox="1"/>
          <p:nvPr/>
        </p:nvSpPr>
        <p:spPr>
          <a:xfrm>
            <a:off x="7127689" y="1450442"/>
            <a:ext cx="1863912" cy="1384995"/>
          </a:xfrm>
          <a:prstGeom prst="rect">
            <a:avLst/>
          </a:prstGeom>
          <a:noFill/>
        </p:spPr>
        <p:txBody>
          <a:bodyPr wrap="square" rtlCol="0">
            <a:spAutoFit/>
          </a:bodyPr>
          <a:lstStyle/>
          <a:p>
            <a:r>
              <a:rPr lang="en-GB" sz="1200" i="1" dirty="0"/>
              <a:t>https://learn.microsoft.com/en-us/archive/msdn-magazine/2017/february/azure-inside-the-azure-app-service-architecture#web-workers</a:t>
            </a:r>
          </a:p>
        </p:txBody>
      </p:sp>
    </p:spTree>
    <p:extLst>
      <p:ext uri="{BB962C8B-B14F-4D97-AF65-F5344CB8AC3E}">
        <p14:creationId xmlns:p14="http://schemas.microsoft.com/office/powerpoint/2010/main" val="33752865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096C0-7EB8-3D0F-0680-B2FC1C3E15E2}"/>
              </a:ext>
            </a:extLst>
          </p:cNvPr>
          <p:cNvSpPr>
            <a:spLocks noGrp="1"/>
          </p:cNvSpPr>
          <p:nvPr>
            <p:ph type="title"/>
          </p:nvPr>
        </p:nvSpPr>
        <p:spPr>
          <a:xfrm>
            <a:off x="257175" y="0"/>
            <a:ext cx="8686800" cy="636896"/>
          </a:xfrm>
        </p:spPr>
        <p:txBody>
          <a:bodyPr/>
          <a:lstStyle/>
          <a:p>
            <a:r>
              <a:rPr lang="en-GB" dirty="0" err="1"/>
              <a:t>Takeways</a:t>
            </a:r>
            <a:r>
              <a:rPr lang="en-GB" dirty="0"/>
              <a:t>….</a:t>
            </a:r>
          </a:p>
        </p:txBody>
      </p:sp>
      <p:sp>
        <p:nvSpPr>
          <p:cNvPr id="3" name="Content Placeholder 2">
            <a:extLst>
              <a:ext uri="{FF2B5EF4-FFF2-40B4-BE49-F238E27FC236}">
                <a16:creationId xmlns:a16="http://schemas.microsoft.com/office/drawing/2014/main" id="{D86C42AA-18C4-E4AF-FF60-0006FAB6535F}"/>
              </a:ext>
            </a:extLst>
          </p:cNvPr>
          <p:cNvSpPr>
            <a:spLocks noGrp="1"/>
          </p:cNvSpPr>
          <p:nvPr>
            <p:ph idx="1"/>
          </p:nvPr>
        </p:nvSpPr>
        <p:spPr>
          <a:xfrm>
            <a:off x="664190" y="1705970"/>
            <a:ext cx="7683691" cy="4132856"/>
          </a:xfrm>
        </p:spPr>
        <p:txBody>
          <a:bodyPr/>
          <a:lstStyle/>
          <a:p>
            <a:r>
              <a:rPr lang="en-GB" dirty="0"/>
              <a:t>By default, </a:t>
            </a:r>
            <a:r>
              <a:rPr lang="en-GB" b="1" dirty="0"/>
              <a:t>all applications </a:t>
            </a:r>
            <a:r>
              <a:rPr lang="en-GB" dirty="0"/>
              <a:t>contained in each App Service Plan </a:t>
            </a:r>
            <a:r>
              <a:rPr lang="en-GB" b="1" dirty="0"/>
              <a:t>run on all</a:t>
            </a:r>
            <a:r>
              <a:rPr lang="en-GB" dirty="0"/>
              <a:t> the available compute resources (servers) allocated to that Service Plan.</a:t>
            </a:r>
          </a:p>
          <a:p>
            <a:pPr lvl="1"/>
            <a:r>
              <a:rPr lang="en-GB" dirty="0">
                <a:solidFill>
                  <a:srgbClr val="FF0000"/>
                </a:solidFill>
              </a:rPr>
              <a:t>If you run 50 different apps in the same plan increasing the number of servers has no effect</a:t>
            </a:r>
            <a:r>
              <a:rPr lang="en-GB" dirty="0"/>
              <a:t> since all the workers run the same 50 apps</a:t>
            </a:r>
          </a:p>
          <a:p>
            <a:r>
              <a:rPr lang="en-GB" dirty="0"/>
              <a:t>To subdivide the load of multiple applications either:</a:t>
            </a:r>
          </a:p>
          <a:p>
            <a:pPr lvl="1"/>
            <a:r>
              <a:rPr lang="en-GB" dirty="0">
                <a:solidFill>
                  <a:srgbClr val="FF0000"/>
                </a:solidFill>
              </a:rPr>
              <a:t>Split them across multiple service plans </a:t>
            </a:r>
            <a:r>
              <a:rPr lang="en-GB" dirty="0"/>
              <a:t>to separate them</a:t>
            </a:r>
          </a:p>
          <a:p>
            <a:pPr lvl="1"/>
            <a:r>
              <a:rPr lang="en-GB" dirty="0"/>
              <a:t>When running a large number of apps </a:t>
            </a:r>
            <a:r>
              <a:rPr lang="en-GB" dirty="0">
                <a:solidFill>
                  <a:srgbClr val="FF0000"/>
                </a:solidFill>
              </a:rPr>
              <a:t>in the same plan turn on per-app scaling</a:t>
            </a:r>
          </a:p>
          <a:p>
            <a:pPr lvl="2">
              <a:buFont typeface="Wingdings" panose="05000000000000000000" pitchFamily="2" charset="2"/>
              <a:buChar char="Ø"/>
            </a:pPr>
            <a:r>
              <a:rPr lang="en-GB" dirty="0"/>
              <a:t>Autoscaling will scale out as the load increases but….</a:t>
            </a:r>
            <a:br>
              <a:rPr lang="en-GB" dirty="0"/>
            </a:br>
            <a:r>
              <a:rPr lang="en-GB" dirty="0"/>
              <a:t>…set a maximum number of servers so the apps are not spread out evenly across the same servers</a:t>
            </a:r>
          </a:p>
        </p:txBody>
      </p:sp>
      <p:sp>
        <p:nvSpPr>
          <p:cNvPr id="4" name="Footer Placeholder 3">
            <a:extLst>
              <a:ext uri="{FF2B5EF4-FFF2-40B4-BE49-F238E27FC236}">
                <a16:creationId xmlns:a16="http://schemas.microsoft.com/office/drawing/2014/main" id="{2334027C-FA35-DC9D-F29A-C0DAA4154AAF}"/>
              </a:ext>
            </a:extLst>
          </p:cNvPr>
          <p:cNvSpPr>
            <a:spLocks noGrp="1"/>
          </p:cNvSpPr>
          <p:nvPr>
            <p:ph type="ftr" sz="quarter" idx="10"/>
          </p:nvPr>
        </p:nvSpPr>
        <p:spPr/>
        <p:txBody>
          <a:bodyPr/>
          <a:lstStyle/>
          <a:p>
            <a:pPr>
              <a:defRPr/>
            </a:pPr>
            <a:r>
              <a:rPr lang="en-US" altLang="en-US"/>
              <a:t>WEB</a:t>
            </a:r>
            <a:endParaRPr lang="en-US" altLang="en-US" dirty="0"/>
          </a:p>
        </p:txBody>
      </p:sp>
      <p:sp>
        <p:nvSpPr>
          <p:cNvPr id="7" name="TextBox 6">
            <a:extLst>
              <a:ext uri="{FF2B5EF4-FFF2-40B4-BE49-F238E27FC236}">
                <a16:creationId xmlns:a16="http://schemas.microsoft.com/office/drawing/2014/main" id="{50D9C183-2B24-88A3-5BA8-124CF6BA44F1}"/>
              </a:ext>
            </a:extLst>
          </p:cNvPr>
          <p:cNvSpPr txBox="1"/>
          <p:nvPr/>
        </p:nvSpPr>
        <p:spPr>
          <a:xfrm>
            <a:off x="6368309" y="0"/>
            <a:ext cx="2710011" cy="461665"/>
          </a:xfrm>
          <a:prstGeom prst="rect">
            <a:avLst/>
          </a:prstGeom>
          <a:noFill/>
        </p:spPr>
        <p:txBody>
          <a:bodyPr wrap="square" rtlCol="0">
            <a:spAutoFit/>
          </a:bodyPr>
          <a:lstStyle/>
          <a:p>
            <a:r>
              <a:rPr lang="en-GB" sz="800" i="1" dirty="0"/>
              <a:t>https://learn.microsoft.com/en-us/archive/msdn-magazine/2017/february/azure-inside-the-azure-app-service-architecture#less-than-obvious-best-practices</a:t>
            </a:r>
          </a:p>
        </p:txBody>
      </p:sp>
    </p:spTree>
    <p:extLst>
      <p:ext uri="{BB962C8B-B14F-4D97-AF65-F5344CB8AC3E}">
        <p14:creationId xmlns:p14="http://schemas.microsoft.com/office/powerpoint/2010/main" val="36986372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553BB-4351-625A-75FB-654D30B0B21C}"/>
              </a:ext>
            </a:extLst>
          </p:cNvPr>
          <p:cNvSpPr>
            <a:spLocks noGrp="1"/>
          </p:cNvSpPr>
          <p:nvPr>
            <p:ph type="title"/>
          </p:nvPr>
        </p:nvSpPr>
        <p:spPr/>
        <p:txBody>
          <a:bodyPr/>
          <a:lstStyle/>
          <a:p>
            <a:r>
              <a:rPr lang="en-GB" dirty="0"/>
              <a:t>Conclusion: App Service Plan</a:t>
            </a:r>
          </a:p>
        </p:txBody>
      </p:sp>
      <p:sp>
        <p:nvSpPr>
          <p:cNvPr id="3" name="Content Placeholder 2">
            <a:extLst>
              <a:ext uri="{FF2B5EF4-FFF2-40B4-BE49-F238E27FC236}">
                <a16:creationId xmlns:a16="http://schemas.microsoft.com/office/drawing/2014/main" id="{8D27435C-D510-3CF0-3028-E63A3D9A03E8}"/>
              </a:ext>
            </a:extLst>
          </p:cNvPr>
          <p:cNvSpPr>
            <a:spLocks noGrp="1"/>
          </p:cNvSpPr>
          <p:nvPr>
            <p:ph idx="1"/>
          </p:nvPr>
        </p:nvSpPr>
        <p:spPr>
          <a:xfrm>
            <a:off x="79375" y="777922"/>
            <a:ext cx="8956560" cy="5060903"/>
          </a:xfrm>
        </p:spPr>
        <p:txBody>
          <a:bodyPr/>
          <a:lstStyle/>
          <a:p>
            <a:pPr marL="457200" indent="-457200">
              <a:buFont typeface="+mj-lt"/>
              <a:buAutoNum type="arabicPeriod"/>
            </a:pPr>
            <a:r>
              <a:rPr lang="en-GB" dirty="0"/>
              <a:t>App Service Plan represents the collection of physical resources for the App Service. The App Service plan (ASP) </a:t>
            </a:r>
            <a:r>
              <a:rPr lang="en-GB" b="1" dirty="0"/>
              <a:t>represents the scaling unit</a:t>
            </a:r>
            <a:r>
              <a:rPr lang="en-GB" dirty="0"/>
              <a:t> that holds all apps. </a:t>
            </a:r>
          </a:p>
          <a:p>
            <a:pPr marL="457200" indent="-457200">
              <a:buFont typeface="+mj-lt"/>
              <a:buAutoNum type="arabicPeriod"/>
            </a:pPr>
            <a:r>
              <a:rPr lang="en-GB" dirty="0"/>
              <a:t>An App Service Plan can run multiple web apps. </a:t>
            </a:r>
          </a:p>
          <a:p>
            <a:pPr lvl="1"/>
            <a:r>
              <a:rPr lang="en-GB" dirty="0"/>
              <a:t>However, when you scale the ASP, you’re also scaling all of the apps in the ASP. It contains multiple workers (servers) but the apps are ALL scaled across these same servers. Increasing the workers does not reduce the computing load.</a:t>
            </a:r>
            <a:endParaRPr lang="en-GB" baseline="30000" dirty="0"/>
          </a:p>
          <a:p>
            <a:pPr marL="457200" indent="-457200">
              <a:buFont typeface="+mj-lt"/>
              <a:buAutoNum type="arabicPeriod"/>
            </a:pPr>
            <a:r>
              <a:rPr lang="en-GB" dirty="0"/>
              <a:t>Azure considers an App Service Plan as a single compute resource, in a similar way that a Virtual Machine is a single compute resource. </a:t>
            </a:r>
          </a:p>
          <a:p>
            <a:pPr lvl="1"/>
            <a:r>
              <a:rPr lang="en-GB" dirty="0"/>
              <a:t>Therefore, for the billing purposes</a:t>
            </a:r>
            <a:r>
              <a:rPr lang="en-GB" baseline="30000" dirty="0"/>
              <a:t>$</a:t>
            </a:r>
            <a:r>
              <a:rPr lang="en-GB" dirty="0"/>
              <a:t>, if we create more than one web app in a single App Service Plan, we will be charged only once. </a:t>
            </a:r>
          </a:p>
          <a:p>
            <a:pPr lvl="1"/>
            <a:r>
              <a:rPr lang="en-GB" dirty="0"/>
              <a:t>On the other hand, there can be an adverse effect on the performance of an application if the applications are using the same App Service Plan because they will be competing for the same resources. Splitting your apps across multiple plans may be required.</a:t>
            </a:r>
          </a:p>
        </p:txBody>
      </p:sp>
      <p:sp>
        <p:nvSpPr>
          <p:cNvPr id="4" name="Footer Placeholder 3">
            <a:extLst>
              <a:ext uri="{FF2B5EF4-FFF2-40B4-BE49-F238E27FC236}">
                <a16:creationId xmlns:a16="http://schemas.microsoft.com/office/drawing/2014/main" id="{71534B94-AC97-39AE-7542-3E1DFDBB38EB}"/>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5CC07CA1-FFF3-E9AE-992E-75ECF9CB0E90}"/>
              </a:ext>
            </a:extLst>
          </p:cNvPr>
          <p:cNvSpPr txBox="1"/>
          <p:nvPr/>
        </p:nvSpPr>
        <p:spPr>
          <a:xfrm>
            <a:off x="189952" y="5890994"/>
            <a:ext cx="8542265" cy="461665"/>
          </a:xfrm>
          <a:prstGeom prst="rect">
            <a:avLst/>
          </a:prstGeom>
          <a:noFill/>
        </p:spPr>
        <p:txBody>
          <a:bodyPr wrap="square" rtlCol="0">
            <a:spAutoFit/>
          </a:bodyPr>
          <a:lstStyle/>
          <a:p>
            <a:r>
              <a:rPr lang="en-GB" sz="1200" i="1" dirty="0"/>
              <a:t>$ Costs depend on the plan selected. For example, in a “shared” plan the servers run apps from multiple customers which is cheaper but could present security/regulatory problems</a:t>
            </a:r>
          </a:p>
        </p:txBody>
      </p:sp>
    </p:spTree>
    <p:extLst>
      <p:ext uri="{BB962C8B-B14F-4D97-AF65-F5344CB8AC3E}">
        <p14:creationId xmlns:p14="http://schemas.microsoft.com/office/powerpoint/2010/main" val="21933743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C001A-59A2-A619-D808-85EDED6C637D}"/>
              </a:ext>
            </a:extLst>
          </p:cNvPr>
          <p:cNvSpPr>
            <a:spLocks noGrp="1"/>
          </p:cNvSpPr>
          <p:nvPr>
            <p:ph type="title"/>
          </p:nvPr>
        </p:nvSpPr>
        <p:spPr>
          <a:xfrm>
            <a:off x="257175" y="0"/>
            <a:ext cx="8686800" cy="6373504"/>
          </a:xfrm>
        </p:spPr>
        <p:txBody>
          <a:bodyPr/>
          <a:lstStyle/>
          <a:p>
            <a:r>
              <a:rPr lang="en-GB" dirty="0"/>
              <a:t>Exercises</a:t>
            </a:r>
          </a:p>
        </p:txBody>
      </p:sp>
      <p:sp>
        <p:nvSpPr>
          <p:cNvPr id="4" name="Footer Placeholder 3">
            <a:extLst>
              <a:ext uri="{FF2B5EF4-FFF2-40B4-BE49-F238E27FC236}">
                <a16:creationId xmlns:a16="http://schemas.microsoft.com/office/drawing/2014/main" id="{884AC058-DA7C-9C18-0552-4A5068D0D913}"/>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648813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B5FA2-CBE9-46A5-BD42-387FF89964CE}"/>
              </a:ext>
            </a:extLst>
          </p:cNvPr>
          <p:cNvSpPr>
            <a:spLocks noGrp="1"/>
          </p:cNvSpPr>
          <p:nvPr>
            <p:ph type="title"/>
          </p:nvPr>
        </p:nvSpPr>
        <p:spPr/>
        <p:txBody>
          <a:bodyPr/>
          <a:lstStyle/>
          <a:p>
            <a:r>
              <a:rPr lang="en-GB" dirty="0"/>
              <a:t>Before we start….</a:t>
            </a:r>
          </a:p>
        </p:txBody>
      </p:sp>
      <p:sp>
        <p:nvSpPr>
          <p:cNvPr id="3" name="Content Placeholder 2">
            <a:extLst>
              <a:ext uri="{FF2B5EF4-FFF2-40B4-BE49-F238E27FC236}">
                <a16:creationId xmlns:a16="http://schemas.microsoft.com/office/drawing/2014/main" id="{F7EFE9AC-4A26-448E-87B0-EC70EBB49388}"/>
              </a:ext>
            </a:extLst>
          </p:cNvPr>
          <p:cNvSpPr>
            <a:spLocks noGrp="1"/>
          </p:cNvSpPr>
          <p:nvPr>
            <p:ph idx="1"/>
          </p:nvPr>
        </p:nvSpPr>
        <p:spPr/>
        <p:txBody>
          <a:bodyPr/>
          <a:lstStyle/>
          <a:p>
            <a:r>
              <a:rPr lang="en-GB" dirty="0"/>
              <a:t>To access our containers we will want to use a DNS</a:t>
            </a:r>
          </a:p>
          <a:p>
            <a:pPr lvl="1"/>
            <a:r>
              <a:rPr lang="en-GB" dirty="0"/>
              <a:t>This is a name we can use to obtain the containers IP address</a:t>
            </a:r>
          </a:p>
          <a:p>
            <a:pPr lvl="2"/>
            <a:r>
              <a:rPr lang="en-GB" dirty="0"/>
              <a:t>Think www.amazon.co.uk !!</a:t>
            </a:r>
          </a:p>
          <a:p>
            <a:endParaRPr lang="en-GB" dirty="0"/>
          </a:p>
          <a:p>
            <a:r>
              <a:rPr lang="en-GB" dirty="0"/>
              <a:t>We will create an environment variable for this</a:t>
            </a:r>
          </a:p>
          <a:p>
            <a:pPr lvl="1"/>
            <a:r>
              <a:rPr lang="en-GB" dirty="0"/>
              <a:t>Using a random number to make sure the name is unique</a:t>
            </a:r>
          </a:p>
        </p:txBody>
      </p:sp>
      <p:sp>
        <p:nvSpPr>
          <p:cNvPr id="4" name="Footer Placeholder 3">
            <a:extLst>
              <a:ext uri="{FF2B5EF4-FFF2-40B4-BE49-F238E27FC236}">
                <a16:creationId xmlns:a16="http://schemas.microsoft.com/office/drawing/2014/main" id="{9B85073D-595A-4F8C-BB08-F8DA95633489}"/>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A28AD0D7-C5F6-431B-A1BB-EC6B070D3442}"/>
              </a:ext>
            </a:extLst>
          </p:cNvPr>
          <p:cNvSpPr txBox="1"/>
          <p:nvPr/>
        </p:nvSpPr>
        <p:spPr>
          <a:xfrm>
            <a:off x="1389560" y="4680412"/>
            <a:ext cx="5507109" cy="369332"/>
          </a:xfrm>
          <a:prstGeom prst="rect">
            <a:avLst/>
          </a:prstGeom>
          <a:solidFill>
            <a:srgbClr val="000000"/>
          </a:solidFill>
        </p:spPr>
        <p:txBody>
          <a:bodyPr wrap="square" rtlCol="0">
            <a:spAutoFit/>
          </a:bodyPr>
          <a:lstStyle/>
          <a:p>
            <a:r>
              <a:rPr lang="en-GB" dirty="0">
                <a:solidFill>
                  <a:schemeClr val="bg1"/>
                </a:solidFill>
              </a:rPr>
              <a:t>$ </a:t>
            </a:r>
            <a:r>
              <a:rPr lang="it-IT" dirty="0">
                <a:solidFill>
                  <a:srgbClr val="FF0000"/>
                </a:solidFill>
              </a:rPr>
              <a:t>webAppName</a:t>
            </a:r>
            <a:r>
              <a:rPr lang="it-IT" dirty="0">
                <a:solidFill>
                  <a:schemeClr val="accent1">
                    <a:lumMod val="50000"/>
                  </a:schemeClr>
                </a:solidFill>
              </a:rPr>
              <a:t>=mywebapp$RANDOM</a:t>
            </a:r>
            <a:endParaRPr lang="en-GB" dirty="0">
              <a:solidFill>
                <a:schemeClr val="accent1">
                  <a:lumMod val="50000"/>
                </a:schemeClr>
              </a:solidFill>
            </a:endParaRPr>
          </a:p>
        </p:txBody>
      </p:sp>
    </p:spTree>
    <p:extLst>
      <p:ext uri="{BB962C8B-B14F-4D97-AF65-F5344CB8AC3E}">
        <p14:creationId xmlns:p14="http://schemas.microsoft.com/office/powerpoint/2010/main" val="19905744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Title 1">
            <a:extLst>
              <a:ext uri="{FF2B5EF4-FFF2-40B4-BE49-F238E27FC236}">
                <a16:creationId xmlns:a16="http://schemas.microsoft.com/office/drawing/2014/main" id="{C770571D-51B2-3CDC-79E8-ECEF5B583BF5}"/>
              </a:ext>
            </a:extLst>
          </p:cNvPr>
          <p:cNvSpPr>
            <a:spLocks noGrp="1" noChangeArrowheads="1"/>
          </p:cNvSpPr>
          <p:nvPr>
            <p:ph type="title"/>
          </p:nvPr>
        </p:nvSpPr>
        <p:spPr/>
        <p:txBody>
          <a:bodyPr/>
          <a:lstStyle/>
          <a:p>
            <a:r>
              <a:rPr lang="en-GB" altLang="en-US" dirty="0"/>
              <a:t>Exercise 1 </a:t>
            </a:r>
          </a:p>
        </p:txBody>
      </p:sp>
      <p:sp>
        <p:nvSpPr>
          <p:cNvPr id="119811" name="Content Placeholder 2">
            <a:extLst>
              <a:ext uri="{FF2B5EF4-FFF2-40B4-BE49-F238E27FC236}">
                <a16:creationId xmlns:a16="http://schemas.microsoft.com/office/drawing/2014/main" id="{6B6C0D0F-C8C4-098B-9151-3ED83D38843D}"/>
              </a:ext>
            </a:extLst>
          </p:cNvPr>
          <p:cNvSpPr>
            <a:spLocks noGrp="1" noChangeArrowheads="1"/>
          </p:cNvSpPr>
          <p:nvPr>
            <p:ph idx="1"/>
          </p:nvPr>
        </p:nvSpPr>
        <p:spPr>
          <a:xfrm>
            <a:off x="407324" y="723208"/>
            <a:ext cx="6114126" cy="3134418"/>
          </a:xfrm>
        </p:spPr>
        <p:txBody>
          <a:bodyPr/>
          <a:lstStyle/>
          <a:p>
            <a:r>
              <a:rPr lang="en-GB" altLang="en-US" b="1" dirty="0"/>
              <a:t>On GitHub </a:t>
            </a:r>
            <a:r>
              <a:rPr lang="en-GB" altLang="en-US" dirty="0"/>
              <a:t>find </a:t>
            </a:r>
            <a:r>
              <a:rPr lang="en-GB" altLang="en-US" b="1" dirty="0" err="1"/>
              <a:t>UWTSDStudents</a:t>
            </a:r>
            <a:r>
              <a:rPr lang="en-GB" altLang="en-US" b="1" dirty="0"/>
              <a:t>/</a:t>
            </a:r>
            <a:r>
              <a:rPr lang="en-GB" altLang="en-US" b="1" dirty="0" err="1"/>
              <a:t>basicnodeapi</a:t>
            </a:r>
            <a:endParaRPr lang="en-GB" altLang="en-US" b="1" dirty="0"/>
          </a:p>
          <a:p>
            <a:r>
              <a:rPr lang="en-GB" altLang="en-US" dirty="0"/>
              <a:t>Click the “Fork” button to get a copy in your own workspace</a:t>
            </a:r>
          </a:p>
          <a:p>
            <a:endParaRPr lang="en-GB" altLang="en-US" dirty="0"/>
          </a:p>
          <a:p>
            <a:r>
              <a:rPr lang="en-GB" altLang="en-US" dirty="0"/>
              <a:t>Note the URL shown in the browser changes to your forked version of this in your workspace</a:t>
            </a:r>
          </a:p>
          <a:p>
            <a:pPr lvl="1"/>
            <a:r>
              <a:rPr lang="en-GB" altLang="en-US" dirty="0">
                <a:solidFill>
                  <a:srgbClr val="FF0000"/>
                </a:solidFill>
              </a:rPr>
              <a:t>Use this URL to work with this project</a:t>
            </a:r>
            <a:br>
              <a:rPr lang="en-GB" altLang="en-US" dirty="0">
                <a:solidFill>
                  <a:srgbClr val="FF0000"/>
                </a:solidFill>
              </a:rPr>
            </a:br>
            <a:endParaRPr lang="en-GB" altLang="en-US" i="1" dirty="0"/>
          </a:p>
        </p:txBody>
      </p:sp>
      <p:sp>
        <p:nvSpPr>
          <p:cNvPr id="119812" name="Footer Placeholder 3">
            <a:extLst>
              <a:ext uri="{FF2B5EF4-FFF2-40B4-BE49-F238E27FC236}">
                <a16:creationId xmlns:a16="http://schemas.microsoft.com/office/drawing/2014/main" id="{CD1511F8-F39F-45EC-303A-2FC4DAE32436}"/>
              </a:ext>
            </a:extLst>
          </p:cNvPr>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a:t>WEBDB</a:t>
            </a:r>
          </a:p>
        </p:txBody>
      </p:sp>
      <p:pic>
        <p:nvPicPr>
          <p:cNvPr id="119813" name="Picture 4">
            <a:extLst>
              <a:ext uri="{FF2B5EF4-FFF2-40B4-BE49-F238E27FC236}">
                <a16:creationId xmlns:a16="http://schemas.microsoft.com/office/drawing/2014/main" id="{8DB3A7B9-7680-4BA4-13E6-D28AFF811C8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653213" y="844550"/>
            <a:ext cx="2389187" cy="1247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9814" name="Picture 9">
            <a:extLst>
              <a:ext uri="{FF2B5EF4-FFF2-40B4-BE49-F238E27FC236}">
                <a16:creationId xmlns:a16="http://schemas.microsoft.com/office/drawing/2014/main" id="{10D3CE8E-816E-7D5D-99CA-9701D875E325}"/>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70400" y="4919663"/>
            <a:ext cx="2344738" cy="147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9816" name="TextBox 1">
            <a:extLst>
              <a:ext uri="{FF2B5EF4-FFF2-40B4-BE49-F238E27FC236}">
                <a16:creationId xmlns:a16="http://schemas.microsoft.com/office/drawing/2014/main" id="{2707AD67-B6BF-0AAA-835B-AAB2A4593EB9}"/>
              </a:ext>
            </a:extLst>
          </p:cNvPr>
          <p:cNvSpPr txBox="1">
            <a:spLocks noChangeArrowheads="1"/>
          </p:cNvSpPr>
          <p:nvPr/>
        </p:nvSpPr>
        <p:spPr bwMode="auto">
          <a:xfrm>
            <a:off x="6231977" y="3923038"/>
            <a:ext cx="2312987"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0" dirty="0"/>
              <a:t>URL for required for cloning</a:t>
            </a:r>
          </a:p>
        </p:txBody>
      </p:sp>
      <p:sp>
        <p:nvSpPr>
          <p:cNvPr id="119817" name="Oval 2">
            <a:extLst>
              <a:ext uri="{FF2B5EF4-FFF2-40B4-BE49-F238E27FC236}">
                <a16:creationId xmlns:a16="http://schemas.microsoft.com/office/drawing/2014/main" id="{A003CEC1-C2B0-0DD6-9F7F-7E635AFDA2D1}"/>
              </a:ext>
            </a:extLst>
          </p:cNvPr>
          <p:cNvSpPr>
            <a:spLocks noChangeArrowheads="1"/>
          </p:cNvSpPr>
          <p:nvPr/>
        </p:nvSpPr>
        <p:spPr bwMode="auto">
          <a:xfrm>
            <a:off x="4572000" y="5668963"/>
            <a:ext cx="2058988" cy="288925"/>
          </a:xfrm>
          <a:prstGeom prst="ellipse">
            <a:avLst/>
          </a:prstGeom>
          <a:noFill/>
          <a:ln w="19050" algn="ctr">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pic>
        <p:nvPicPr>
          <p:cNvPr id="119818" name="Picture 2">
            <a:extLst>
              <a:ext uri="{FF2B5EF4-FFF2-40B4-BE49-F238E27FC236}">
                <a16:creationId xmlns:a16="http://schemas.microsoft.com/office/drawing/2014/main" id="{AE88E034-2EFB-7F93-4D3E-B985CEA8752B}"/>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902450" y="4910138"/>
            <a:ext cx="2212975" cy="1484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9819" name="Oval 2">
            <a:extLst>
              <a:ext uri="{FF2B5EF4-FFF2-40B4-BE49-F238E27FC236}">
                <a16:creationId xmlns:a16="http://schemas.microsoft.com/office/drawing/2014/main" id="{35399503-012C-BF20-D191-42BE6D2A8F40}"/>
              </a:ext>
            </a:extLst>
          </p:cNvPr>
          <p:cNvSpPr>
            <a:spLocks noChangeArrowheads="1"/>
          </p:cNvSpPr>
          <p:nvPr/>
        </p:nvSpPr>
        <p:spPr bwMode="auto">
          <a:xfrm>
            <a:off x="7024688" y="5851525"/>
            <a:ext cx="1754187" cy="288925"/>
          </a:xfrm>
          <a:prstGeom prst="ellipse">
            <a:avLst/>
          </a:prstGeom>
          <a:noFill/>
          <a:ln w="19050" algn="ctr">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cxnSp>
        <p:nvCxnSpPr>
          <p:cNvPr id="119820" name="Straight Arrow Connector 4">
            <a:extLst>
              <a:ext uri="{FF2B5EF4-FFF2-40B4-BE49-F238E27FC236}">
                <a16:creationId xmlns:a16="http://schemas.microsoft.com/office/drawing/2014/main" id="{C7F41A40-E04B-B572-A641-16394E7A5C73}"/>
              </a:ext>
            </a:extLst>
          </p:cNvPr>
          <p:cNvCxnSpPr>
            <a:cxnSpLocks noChangeShapeType="1"/>
          </p:cNvCxnSpPr>
          <p:nvPr/>
        </p:nvCxnSpPr>
        <p:spPr bwMode="auto">
          <a:xfrm flipH="1">
            <a:off x="6435725" y="4589463"/>
            <a:ext cx="379413" cy="1079500"/>
          </a:xfrm>
          <a:prstGeom prst="straightConnector1">
            <a:avLst/>
          </a:prstGeom>
          <a:noFill/>
          <a:ln w="22225" algn="ctr">
            <a:solidFill>
              <a:srgbClr val="FF0000"/>
            </a:solidFill>
            <a:round/>
            <a:headEnd/>
            <a:tailEnd type="arrow" w="lg" len="lg"/>
          </a:ln>
          <a:extLst>
            <a:ext uri="{909E8E84-426E-40DD-AFC4-6F175D3DCCD1}">
              <a14:hiddenFill xmlns:a14="http://schemas.microsoft.com/office/drawing/2010/main">
                <a:noFill/>
              </a14:hiddenFill>
            </a:ext>
          </a:extLst>
        </p:spPr>
      </p:cxnSp>
      <p:cxnSp>
        <p:nvCxnSpPr>
          <p:cNvPr id="119821" name="Straight Arrow Connector 4">
            <a:extLst>
              <a:ext uri="{FF2B5EF4-FFF2-40B4-BE49-F238E27FC236}">
                <a16:creationId xmlns:a16="http://schemas.microsoft.com/office/drawing/2014/main" id="{EEB2D393-CF86-E12D-DFD3-B2F098D8FC1F}"/>
              </a:ext>
            </a:extLst>
          </p:cNvPr>
          <p:cNvCxnSpPr>
            <a:cxnSpLocks noChangeShapeType="1"/>
          </p:cNvCxnSpPr>
          <p:nvPr/>
        </p:nvCxnSpPr>
        <p:spPr bwMode="auto">
          <a:xfrm>
            <a:off x="6844996" y="4589463"/>
            <a:ext cx="1284592" cy="1262062"/>
          </a:xfrm>
          <a:prstGeom prst="straightConnector1">
            <a:avLst/>
          </a:prstGeom>
          <a:noFill/>
          <a:ln w="22225" algn="ctr">
            <a:solidFill>
              <a:srgbClr val="FF0000"/>
            </a:solidFill>
            <a:round/>
            <a:headEnd/>
            <a:tailEnd type="arrow" w="lg" len="lg"/>
          </a:ln>
          <a:extLst>
            <a:ext uri="{909E8E84-426E-40DD-AFC4-6F175D3DCCD1}">
              <a14:hiddenFill xmlns:a14="http://schemas.microsoft.com/office/drawing/2010/main">
                <a:noFill/>
              </a14:hiddenFill>
            </a:ext>
          </a:extLst>
        </p:spPr>
      </p:cxnSp>
      <p:sp>
        <p:nvSpPr>
          <p:cNvPr id="2" name="TextBox 1">
            <a:extLst>
              <a:ext uri="{FF2B5EF4-FFF2-40B4-BE49-F238E27FC236}">
                <a16:creationId xmlns:a16="http://schemas.microsoft.com/office/drawing/2014/main" id="{FA993F8E-DAC7-E182-9BFB-565F6B6B70A9}"/>
              </a:ext>
            </a:extLst>
          </p:cNvPr>
          <p:cNvSpPr txBox="1"/>
          <p:nvPr/>
        </p:nvSpPr>
        <p:spPr>
          <a:xfrm>
            <a:off x="1054632" y="3117656"/>
            <a:ext cx="5994013" cy="369332"/>
          </a:xfrm>
          <a:prstGeom prst="rect">
            <a:avLst/>
          </a:prstGeom>
          <a:noFill/>
        </p:spPr>
        <p:txBody>
          <a:bodyPr wrap="none" rtlCol="0">
            <a:spAutoFit/>
          </a:bodyPr>
          <a:lstStyle/>
          <a:p>
            <a:r>
              <a:rPr lang="en-GB" altLang="en-US" i="1" dirty="0"/>
              <a:t>https://github.com/&lt;YOUR REPOSITORY&gt;/</a:t>
            </a:r>
            <a:r>
              <a:rPr lang="en-GB" altLang="en-US" i="1" dirty="0" err="1"/>
              <a:t>basicnodeapi</a:t>
            </a:r>
            <a:endParaRPr lang="en-GB" dirty="0"/>
          </a:p>
        </p:txBody>
      </p:sp>
      <p:pic>
        <p:nvPicPr>
          <p:cNvPr id="6" name="Picture 5">
            <a:extLst>
              <a:ext uri="{FF2B5EF4-FFF2-40B4-BE49-F238E27FC236}">
                <a16:creationId xmlns:a16="http://schemas.microsoft.com/office/drawing/2014/main" id="{9BA62548-70B0-8F97-C7B4-B89976F3B829}"/>
              </a:ext>
            </a:extLst>
          </p:cNvPr>
          <p:cNvPicPr>
            <a:picLocks noChangeAspect="1"/>
          </p:cNvPicPr>
          <p:nvPr/>
        </p:nvPicPr>
        <p:blipFill>
          <a:blip r:embed="rId5"/>
          <a:stretch>
            <a:fillRect/>
          </a:stretch>
        </p:blipFill>
        <p:spPr>
          <a:xfrm>
            <a:off x="435080" y="3547968"/>
            <a:ext cx="3278387" cy="3063875"/>
          </a:xfrm>
          <a:prstGeom prst="rect">
            <a:avLst/>
          </a:prstGeom>
        </p:spPr>
      </p:pic>
      <p:sp>
        <p:nvSpPr>
          <p:cNvPr id="8" name="Oval 2">
            <a:extLst>
              <a:ext uri="{FF2B5EF4-FFF2-40B4-BE49-F238E27FC236}">
                <a16:creationId xmlns:a16="http://schemas.microsoft.com/office/drawing/2014/main" id="{997A7FC9-90AA-73E8-FC70-A57316E6C4FA}"/>
              </a:ext>
            </a:extLst>
          </p:cNvPr>
          <p:cNvSpPr>
            <a:spLocks noChangeArrowheads="1"/>
          </p:cNvSpPr>
          <p:nvPr/>
        </p:nvSpPr>
        <p:spPr bwMode="auto">
          <a:xfrm>
            <a:off x="263439" y="5041154"/>
            <a:ext cx="3392574" cy="288925"/>
          </a:xfrm>
          <a:prstGeom prst="ellipse">
            <a:avLst/>
          </a:prstGeom>
          <a:noFill/>
          <a:ln w="19050" algn="ctr">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cxnSp>
        <p:nvCxnSpPr>
          <p:cNvPr id="11" name="Straight Arrow Connector 4">
            <a:extLst>
              <a:ext uri="{FF2B5EF4-FFF2-40B4-BE49-F238E27FC236}">
                <a16:creationId xmlns:a16="http://schemas.microsoft.com/office/drawing/2014/main" id="{ED1EFC3E-9B0F-A89A-44B7-D79B52C4FC27}"/>
              </a:ext>
            </a:extLst>
          </p:cNvPr>
          <p:cNvCxnSpPr>
            <a:cxnSpLocks noChangeShapeType="1"/>
            <a:endCxn id="8" idx="6"/>
          </p:cNvCxnSpPr>
          <p:nvPr/>
        </p:nvCxnSpPr>
        <p:spPr bwMode="auto">
          <a:xfrm flipH="1">
            <a:off x="3656013" y="4589463"/>
            <a:ext cx="3159125" cy="596154"/>
          </a:xfrm>
          <a:prstGeom prst="straightConnector1">
            <a:avLst/>
          </a:prstGeom>
          <a:noFill/>
          <a:ln w="22225" algn="ctr">
            <a:solidFill>
              <a:srgbClr val="FF0000"/>
            </a:solidFill>
            <a:round/>
            <a:headEnd/>
            <a:tailEnd type="arrow" w="lg" len="lg"/>
          </a:ln>
          <a:extLst>
            <a:ext uri="{909E8E84-426E-40DD-AFC4-6F175D3DCCD1}">
              <a14:hiddenFill xmlns:a14="http://schemas.microsoft.com/office/drawing/2010/main">
                <a:noFill/>
              </a14:hiddenFill>
            </a:ext>
          </a:extLst>
        </p:spPr>
      </p:cxn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FE13A-BA66-DF6A-3C17-5CF1B6BF0113}"/>
              </a:ext>
            </a:extLst>
          </p:cNvPr>
          <p:cNvSpPr>
            <a:spLocks noGrp="1"/>
          </p:cNvSpPr>
          <p:nvPr>
            <p:ph type="title"/>
          </p:nvPr>
        </p:nvSpPr>
        <p:spPr/>
        <p:txBody>
          <a:bodyPr/>
          <a:lstStyle/>
          <a:p>
            <a:r>
              <a:rPr lang="en-GB" dirty="0"/>
              <a:t>Exercise 1</a:t>
            </a:r>
          </a:p>
        </p:txBody>
      </p:sp>
      <p:sp>
        <p:nvSpPr>
          <p:cNvPr id="3" name="Content Placeholder 2">
            <a:extLst>
              <a:ext uri="{FF2B5EF4-FFF2-40B4-BE49-F238E27FC236}">
                <a16:creationId xmlns:a16="http://schemas.microsoft.com/office/drawing/2014/main" id="{EE1CD9D0-C9ED-C97F-1959-727C50F01F13}"/>
              </a:ext>
            </a:extLst>
          </p:cNvPr>
          <p:cNvSpPr>
            <a:spLocks noGrp="1"/>
          </p:cNvSpPr>
          <p:nvPr>
            <p:ph idx="1"/>
          </p:nvPr>
        </p:nvSpPr>
        <p:spPr>
          <a:xfrm>
            <a:off x="1047750" y="844550"/>
            <a:ext cx="7029450" cy="1341697"/>
          </a:xfrm>
        </p:spPr>
        <p:txBody>
          <a:bodyPr/>
          <a:lstStyle/>
          <a:p>
            <a:r>
              <a:rPr lang="en-GB" dirty="0"/>
              <a:t>Create a local clone of your newly forked repository</a:t>
            </a:r>
          </a:p>
          <a:p>
            <a:r>
              <a:rPr lang="en-GB" dirty="0"/>
              <a:t>Build the Docker image</a:t>
            </a:r>
          </a:p>
        </p:txBody>
      </p:sp>
      <p:sp>
        <p:nvSpPr>
          <p:cNvPr id="4" name="Footer Placeholder 3">
            <a:extLst>
              <a:ext uri="{FF2B5EF4-FFF2-40B4-BE49-F238E27FC236}">
                <a16:creationId xmlns:a16="http://schemas.microsoft.com/office/drawing/2014/main" id="{A1B8017D-31A8-93F4-F51D-CB68B2A5A9A7}"/>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4E542DF3-5B44-AFDF-553C-F9B90487015E}"/>
              </a:ext>
            </a:extLst>
          </p:cNvPr>
          <p:cNvSpPr txBox="1"/>
          <p:nvPr/>
        </p:nvSpPr>
        <p:spPr>
          <a:xfrm>
            <a:off x="929612" y="1804015"/>
            <a:ext cx="7458303" cy="4770537"/>
          </a:xfrm>
          <a:prstGeom prst="rect">
            <a:avLst/>
          </a:prstGeom>
          <a:solidFill>
            <a:srgbClr val="000000"/>
          </a:solidFill>
          <a:ln w="9525">
            <a:noFill/>
          </a:ln>
        </p:spPr>
        <p:txBody>
          <a:bodyPr wrap="square" rtlCol="0">
            <a:spAutoFit/>
          </a:bodyPr>
          <a:lstStyle/>
          <a:p>
            <a:r>
              <a:rPr lang="en-GB" sz="1600" i="1" dirty="0">
                <a:solidFill>
                  <a:schemeClr val="bg1"/>
                </a:solidFill>
              </a:rPr>
              <a:t>PULL A COPY OF A BASIC NODE.JS API AND BUILD IT</a:t>
            </a:r>
          </a:p>
          <a:p>
            <a:r>
              <a:rPr lang="en-GB" sz="1600" dirty="0">
                <a:solidFill>
                  <a:schemeClr val="bg1"/>
                </a:solidFill>
              </a:rPr>
              <a:t>C:&gt; </a:t>
            </a:r>
            <a:r>
              <a:rPr lang="de-DE" sz="1600" dirty="0">
                <a:solidFill>
                  <a:schemeClr val="accent1">
                    <a:lumMod val="50000"/>
                  </a:schemeClr>
                </a:solidFill>
              </a:rPr>
              <a:t>mkdir </a:t>
            </a:r>
            <a:r>
              <a:rPr lang="de-DE" sz="1600" dirty="0">
                <a:solidFill>
                  <a:srgbClr val="FFC000"/>
                </a:solidFill>
              </a:rPr>
              <a:t>nodeapp</a:t>
            </a:r>
          </a:p>
          <a:p>
            <a:r>
              <a:rPr lang="en-GB" sz="1600" dirty="0">
                <a:solidFill>
                  <a:schemeClr val="bg1"/>
                </a:solidFill>
              </a:rPr>
              <a:t>C:&gt; </a:t>
            </a:r>
            <a:r>
              <a:rPr lang="de-DE" sz="1600" dirty="0">
                <a:solidFill>
                  <a:schemeClr val="accent1">
                    <a:lumMod val="50000"/>
                  </a:schemeClr>
                </a:solidFill>
              </a:rPr>
              <a:t>cd </a:t>
            </a:r>
            <a:r>
              <a:rPr lang="de-DE" sz="1600" dirty="0">
                <a:solidFill>
                  <a:srgbClr val="FFC000"/>
                </a:solidFill>
              </a:rPr>
              <a:t>nodeapp</a:t>
            </a:r>
          </a:p>
          <a:p>
            <a:r>
              <a:rPr lang="en-GB" sz="1600" dirty="0">
                <a:solidFill>
                  <a:schemeClr val="bg1"/>
                </a:solidFill>
              </a:rPr>
              <a:t>C:&gt; </a:t>
            </a:r>
            <a:r>
              <a:rPr lang="de-DE" sz="1600" dirty="0">
                <a:solidFill>
                  <a:schemeClr val="accent1">
                    <a:lumMod val="50000"/>
                  </a:schemeClr>
                </a:solidFill>
              </a:rPr>
              <a:t>cd </a:t>
            </a:r>
            <a:r>
              <a:rPr lang="de-DE" sz="1600" dirty="0">
                <a:solidFill>
                  <a:srgbClr val="FFC000"/>
                </a:solidFill>
              </a:rPr>
              <a:t>basicnodeapi</a:t>
            </a:r>
          </a:p>
          <a:p>
            <a:r>
              <a:rPr lang="en-GB" sz="1600" dirty="0">
                <a:solidFill>
                  <a:schemeClr val="bg1"/>
                </a:solidFill>
              </a:rPr>
              <a:t>C:&gt; </a:t>
            </a:r>
            <a:r>
              <a:rPr lang="de-DE" sz="1600" dirty="0">
                <a:solidFill>
                  <a:schemeClr val="accent1">
                    <a:lumMod val="50000"/>
                  </a:schemeClr>
                </a:solidFill>
              </a:rPr>
              <a:t>git init </a:t>
            </a:r>
          </a:p>
          <a:p>
            <a:r>
              <a:rPr lang="en-GB" sz="1600" dirty="0">
                <a:solidFill>
                  <a:schemeClr val="bg1"/>
                </a:solidFill>
              </a:rPr>
              <a:t>C:&gt; </a:t>
            </a:r>
            <a:r>
              <a:rPr lang="de-DE" sz="1600" dirty="0">
                <a:solidFill>
                  <a:schemeClr val="accent1">
                    <a:lumMod val="50000"/>
                  </a:schemeClr>
                </a:solidFill>
              </a:rPr>
              <a:t>git clone  </a:t>
            </a:r>
            <a:r>
              <a:rPr lang="de-DE" sz="1600" dirty="0">
                <a:solidFill>
                  <a:srgbClr val="FFC000"/>
                </a:solidFill>
              </a:rPr>
              <a:t>https://github.com/&lt;YOUR REPOSITORY&gt;/basicnodeapi.git</a:t>
            </a:r>
            <a:r>
              <a:rPr lang="de-DE" sz="1600" dirty="0">
                <a:solidFill>
                  <a:schemeClr val="accent1">
                    <a:lumMod val="50000"/>
                  </a:schemeClr>
                </a:solidFill>
              </a:rPr>
              <a:t> </a:t>
            </a:r>
            <a:r>
              <a:rPr lang="de-DE" sz="1600" dirty="0">
                <a:solidFill>
                  <a:srgbClr val="FFC000"/>
                </a:solidFill>
              </a:rPr>
              <a:t>.</a:t>
            </a:r>
          </a:p>
          <a:p>
            <a:r>
              <a:rPr lang="en-GB" sz="1600" dirty="0">
                <a:solidFill>
                  <a:schemeClr val="bg1"/>
                </a:solidFill>
              </a:rPr>
              <a:t>C:&gt; </a:t>
            </a:r>
            <a:r>
              <a:rPr lang="de-DE" sz="1600" dirty="0">
                <a:solidFill>
                  <a:schemeClr val="accent1">
                    <a:lumMod val="50000"/>
                  </a:schemeClr>
                </a:solidFill>
              </a:rPr>
              <a:t>npm install</a:t>
            </a:r>
          </a:p>
          <a:p>
            <a:endParaRPr lang="de-DE" sz="1600" dirty="0">
              <a:solidFill>
                <a:schemeClr val="accent1">
                  <a:lumMod val="50000"/>
                </a:schemeClr>
              </a:solidFill>
            </a:endParaRPr>
          </a:p>
          <a:p>
            <a:r>
              <a:rPr lang="en-GB" sz="1600" i="1" dirty="0">
                <a:solidFill>
                  <a:schemeClr val="bg1"/>
                </a:solidFill>
              </a:rPr>
              <a:t>BUILD THE DOCKER IMAGE AND TEST IT</a:t>
            </a:r>
            <a:endParaRPr lang="de-DE" sz="1600" dirty="0">
              <a:solidFill>
                <a:schemeClr val="accent1">
                  <a:lumMod val="50000"/>
                </a:schemeClr>
              </a:solidFill>
            </a:endParaRPr>
          </a:p>
          <a:p>
            <a:r>
              <a:rPr lang="en-GB" sz="1600" dirty="0">
                <a:solidFill>
                  <a:schemeClr val="bg1"/>
                </a:solidFill>
              </a:rPr>
              <a:t>C:&gt; </a:t>
            </a:r>
            <a:r>
              <a:rPr lang="de-DE" sz="1600" dirty="0">
                <a:solidFill>
                  <a:schemeClr val="accent1">
                    <a:lumMod val="50000"/>
                  </a:schemeClr>
                </a:solidFill>
              </a:rPr>
              <a:t>docker image build --target </a:t>
            </a:r>
            <a:r>
              <a:rPr lang="de-DE" sz="1600" dirty="0">
                <a:solidFill>
                  <a:srgbClr val="FFC000"/>
                </a:solidFill>
              </a:rPr>
              <a:t>local</a:t>
            </a:r>
            <a:r>
              <a:rPr lang="de-DE" sz="1600" dirty="0">
                <a:solidFill>
                  <a:schemeClr val="accent1">
                    <a:lumMod val="50000"/>
                  </a:schemeClr>
                </a:solidFill>
              </a:rPr>
              <a:t> -t </a:t>
            </a:r>
            <a:r>
              <a:rPr lang="de-DE" sz="1600" dirty="0">
                <a:solidFill>
                  <a:srgbClr val="FFC000"/>
                </a:solidFill>
              </a:rPr>
              <a:t>basicnodeapi</a:t>
            </a:r>
            <a:r>
              <a:rPr lang="de-DE" sz="1600" dirty="0">
                <a:solidFill>
                  <a:schemeClr val="accent1">
                    <a:lumMod val="50000"/>
                  </a:schemeClr>
                </a:solidFill>
              </a:rPr>
              <a:t> </a:t>
            </a:r>
            <a:r>
              <a:rPr lang="de-DE" sz="1600" dirty="0">
                <a:solidFill>
                  <a:srgbClr val="FFC000"/>
                </a:solidFill>
              </a:rPr>
              <a:t>.</a:t>
            </a:r>
          </a:p>
          <a:p>
            <a:r>
              <a:rPr lang="en-GB" sz="1600" dirty="0">
                <a:solidFill>
                  <a:schemeClr val="bg1"/>
                </a:solidFill>
              </a:rPr>
              <a:t>C:&gt; </a:t>
            </a:r>
            <a:r>
              <a:rPr lang="en-GB" sz="1600" dirty="0">
                <a:solidFill>
                  <a:schemeClr val="accent1">
                    <a:lumMod val="50000"/>
                  </a:schemeClr>
                </a:solidFill>
              </a:rPr>
              <a:t>docker container run --name=</a:t>
            </a:r>
            <a:r>
              <a:rPr lang="en-GB" sz="1600" dirty="0" err="1">
                <a:solidFill>
                  <a:srgbClr val="FFC000"/>
                </a:solidFill>
              </a:rPr>
              <a:t>nodeapi</a:t>
            </a:r>
            <a:r>
              <a:rPr lang="en-GB" sz="1600" dirty="0">
                <a:solidFill>
                  <a:schemeClr val="accent1">
                    <a:lumMod val="50000"/>
                  </a:schemeClr>
                </a:solidFill>
              </a:rPr>
              <a:t> --volume </a:t>
            </a:r>
            <a:r>
              <a:rPr lang="en-GB" sz="1600" dirty="0">
                <a:solidFill>
                  <a:srgbClr val="FFC000"/>
                </a:solidFill>
              </a:rPr>
              <a:t>“.":/var/www/node</a:t>
            </a:r>
            <a:r>
              <a:rPr lang="en-GB" sz="1600" dirty="0">
                <a:solidFill>
                  <a:schemeClr val="accent1">
                    <a:lumMod val="50000"/>
                  </a:schemeClr>
                </a:solidFill>
              </a:rPr>
              <a:t> -d -p </a:t>
            </a:r>
            <a:r>
              <a:rPr lang="en-GB" sz="1600" dirty="0">
                <a:solidFill>
                  <a:srgbClr val="FFC000"/>
                </a:solidFill>
              </a:rPr>
              <a:t>8081:80</a:t>
            </a:r>
            <a:r>
              <a:rPr lang="en-GB" sz="1600" dirty="0">
                <a:solidFill>
                  <a:schemeClr val="accent1">
                    <a:lumMod val="50000"/>
                  </a:schemeClr>
                </a:solidFill>
              </a:rPr>
              <a:t> </a:t>
            </a:r>
            <a:r>
              <a:rPr lang="de-DE" sz="1600" dirty="0">
                <a:solidFill>
                  <a:srgbClr val="FFC000"/>
                </a:solidFill>
              </a:rPr>
              <a:t>basicnodeapi</a:t>
            </a:r>
          </a:p>
          <a:p>
            <a:endParaRPr lang="en-GB" sz="1600" dirty="0">
              <a:solidFill>
                <a:schemeClr val="accent1">
                  <a:lumMod val="50000"/>
                </a:schemeClr>
              </a:solidFill>
            </a:endParaRPr>
          </a:p>
          <a:p>
            <a:r>
              <a:rPr lang="en-GB" sz="1600" i="1" dirty="0">
                <a:solidFill>
                  <a:schemeClr val="bg1"/>
                </a:solidFill>
              </a:rPr>
              <a:t>TEST THE API  IN THE BROWSER</a:t>
            </a:r>
          </a:p>
          <a:p>
            <a:r>
              <a:rPr lang="en-GB" sz="1600" i="1" dirty="0">
                <a:solidFill>
                  <a:schemeClr val="bg1"/>
                </a:solidFill>
              </a:rPr>
              <a:t>Try the URLs:</a:t>
            </a:r>
          </a:p>
          <a:p>
            <a:r>
              <a:rPr lang="en-GB" sz="1600" i="1" dirty="0">
                <a:solidFill>
                  <a:schemeClr val="bg1"/>
                </a:solidFill>
              </a:rPr>
              <a:t>localhost:8081 </a:t>
            </a:r>
          </a:p>
          <a:p>
            <a:r>
              <a:rPr lang="en-GB" sz="1600" i="1" dirty="0">
                <a:solidFill>
                  <a:schemeClr val="bg1"/>
                </a:solidFill>
              </a:rPr>
              <a:t>localhost:8081/hello/</a:t>
            </a:r>
            <a:r>
              <a:rPr lang="en-GB" sz="1600" i="1" dirty="0" err="1">
                <a:solidFill>
                  <a:schemeClr val="bg1"/>
                </a:solidFill>
              </a:rPr>
              <a:t>fred</a:t>
            </a:r>
            <a:endParaRPr lang="en-GB" sz="1600" i="1" dirty="0">
              <a:solidFill>
                <a:schemeClr val="bg1"/>
              </a:solidFill>
            </a:endParaRPr>
          </a:p>
          <a:p>
            <a:endParaRPr lang="en-GB" sz="1600" dirty="0">
              <a:solidFill>
                <a:schemeClr val="bg1"/>
              </a:solidFill>
            </a:endParaRPr>
          </a:p>
          <a:p>
            <a:r>
              <a:rPr lang="en-GB" sz="1600" dirty="0">
                <a:solidFill>
                  <a:schemeClr val="bg1"/>
                </a:solidFill>
              </a:rPr>
              <a:t>C:&gt; </a:t>
            </a:r>
            <a:r>
              <a:rPr lang="de-DE" sz="1600" dirty="0">
                <a:solidFill>
                  <a:schemeClr val="accent1">
                    <a:lumMod val="50000"/>
                  </a:schemeClr>
                </a:solidFill>
              </a:rPr>
              <a:t>docker container rm -f </a:t>
            </a:r>
            <a:r>
              <a:rPr lang="de-DE" sz="1600" dirty="0">
                <a:solidFill>
                  <a:srgbClr val="FFC000"/>
                </a:solidFill>
              </a:rPr>
              <a:t>nodeapi</a:t>
            </a:r>
          </a:p>
        </p:txBody>
      </p:sp>
      <p:sp>
        <p:nvSpPr>
          <p:cNvPr id="6" name="TextBox 5">
            <a:extLst>
              <a:ext uri="{FF2B5EF4-FFF2-40B4-BE49-F238E27FC236}">
                <a16:creationId xmlns:a16="http://schemas.microsoft.com/office/drawing/2014/main" id="{711C95A8-8B3A-2FE0-1ED6-36A274ED2410}"/>
              </a:ext>
            </a:extLst>
          </p:cNvPr>
          <p:cNvSpPr txBox="1"/>
          <p:nvPr/>
        </p:nvSpPr>
        <p:spPr>
          <a:xfrm>
            <a:off x="5685906" y="3811626"/>
            <a:ext cx="1935145" cy="276999"/>
          </a:xfrm>
          <a:prstGeom prst="rect">
            <a:avLst/>
          </a:prstGeom>
          <a:noFill/>
        </p:spPr>
        <p:txBody>
          <a:bodyPr wrap="none" rtlCol="0">
            <a:spAutoFit/>
          </a:bodyPr>
          <a:lstStyle/>
          <a:p>
            <a:r>
              <a:rPr lang="en-GB" sz="1200" i="1" dirty="0">
                <a:solidFill>
                  <a:srgbClr val="FF0000"/>
                </a:solidFill>
              </a:rPr>
              <a:t>Do not forget the dot here</a:t>
            </a:r>
          </a:p>
        </p:txBody>
      </p:sp>
      <p:cxnSp>
        <p:nvCxnSpPr>
          <p:cNvPr id="8" name="Straight Arrow Connector 7">
            <a:extLst>
              <a:ext uri="{FF2B5EF4-FFF2-40B4-BE49-F238E27FC236}">
                <a16:creationId xmlns:a16="http://schemas.microsoft.com/office/drawing/2014/main" id="{70B46948-7A6E-7146-1A8C-3B0B9FBA8EE6}"/>
              </a:ext>
            </a:extLst>
          </p:cNvPr>
          <p:cNvCxnSpPr/>
          <p:nvPr/>
        </p:nvCxnSpPr>
        <p:spPr bwMode="auto">
          <a:xfrm flipH="1">
            <a:off x="5694218" y="4113837"/>
            <a:ext cx="241069" cy="199505"/>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 name="TextBox 6">
            <a:extLst>
              <a:ext uri="{FF2B5EF4-FFF2-40B4-BE49-F238E27FC236}">
                <a16:creationId xmlns:a16="http://schemas.microsoft.com/office/drawing/2014/main" id="{A078ACDF-D8C1-0E19-A58F-867D1218666A}"/>
              </a:ext>
            </a:extLst>
          </p:cNvPr>
          <p:cNvSpPr txBox="1"/>
          <p:nvPr/>
        </p:nvSpPr>
        <p:spPr>
          <a:xfrm>
            <a:off x="5347173" y="5614016"/>
            <a:ext cx="3717452" cy="1200329"/>
          </a:xfrm>
          <a:prstGeom prst="rect">
            <a:avLst/>
          </a:prstGeom>
          <a:solidFill>
            <a:srgbClr val="000000"/>
          </a:solidFill>
          <a:ln w="9525">
            <a:solidFill>
              <a:schemeClr val="bg1"/>
            </a:solidFill>
          </a:ln>
        </p:spPr>
        <p:txBody>
          <a:bodyPr wrap="square" rtlCol="0">
            <a:spAutoFit/>
          </a:bodyPr>
          <a:lstStyle/>
          <a:p>
            <a:r>
              <a:rPr lang="en-GB" sz="1600" i="1" dirty="0">
                <a:solidFill>
                  <a:schemeClr val="bg1"/>
                </a:solidFill>
              </a:rPr>
              <a:t>TEST THE API IN LINUX LIKE THIS:</a:t>
            </a:r>
          </a:p>
          <a:p>
            <a:r>
              <a:rPr lang="en-GB" sz="1600" dirty="0">
                <a:solidFill>
                  <a:schemeClr val="bg1"/>
                </a:solidFill>
              </a:rPr>
              <a:t>$ </a:t>
            </a:r>
            <a:r>
              <a:rPr lang="en-GB" sz="1600" dirty="0">
                <a:solidFill>
                  <a:schemeClr val="accent1">
                    <a:lumMod val="50000"/>
                  </a:schemeClr>
                </a:solidFill>
              </a:rPr>
              <a:t>curl </a:t>
            </a:r>
            <a:r>
              <a:rPr lang="en-GB" sz="1600" dirty="0">
                <a:solidFill>
                  <a:srgbClr val="FFC000"/>
                </a:solidFill>
              </a:rPr>
              <a:t>localhost:8081</a:t>
            </a:r>
            <a:r>
              <a:rPr lang="en-GB" sz="1600" dirty="0">
                <a:solidFill>
                  <a:schemeClr val="accent1">
                    <a:lumMod val="50000"/>
                  </a:schemeClr>
                </a:solidFill>
              </a:rPr>
              <a:t> </a:t>
            </a:r>
          </a:p>
          <a:p>
            <a:r>
              <a:rPr lang="en-GB" sz="1200" i="1" dirty="0">
                <a:solidFill>
                  <a:schemeClr val="bg1"/>
                </a:solidFill>
              </a:rPr>
              <a:t>Welcome!</a:t>
            </a:r>
          </a:p>
          <a:p>
            <a:r>
              <a:rPr lang="en-GB" sz="1600" dirty="0">
                <a:solidFill>
                  <a:schemeClr val="bg1"/>
                </a:solidFill>
              </a:rPr>
              <a:t>$ </a:t>
            </a:r>
            <a:r>
              <a:rPr lang="en-GB" sz="1600" dirty="0">
                <a:solidFill>
                  <a:schemeClr val="accent1">
                    <a:lumMod val="50000"/>
                  </a:schemeClr>
                </a:solidFill>
              </a:rPr>
              <a:t>curl </a:t>
            </a:r>
            <a:r>
              <a:rPr lang="en-GB" sz="1600" dirty="0">
                <a:solidFill>
                  <a:srgbClr val="FFC000"/>
                </a:solidFill>
              </a:rPr>
              <a:t>localhost:8081/hello/</a:t>
            </a:r>
            <a:r>
              <a:rPr lang="en-GB" sz="1600" dirty="0" err="1">
                <a:solidFill>
                  <a:srgbClr val="FFC000"/>
                </a:solidFill>
              </a:rPr>
              <a:t>fred</a:t>
            </a:r>
            <a:endParaRPr lang="en-GB" sz="1600" dirty="0">
              <a:solidFill>
                <a:srgbClr val="FFC000"/>
              </a:solidFill>
            </a:endParaRPr>
          </a:p>
          <a:p>
            <a:r>
              <a:rPr lang="en-GB" sz="1200" i="1" dirty="0">
                <a:solidFill>
                  <a:schemeClr val="bg1"/>
                </a:solidFill>
              </a:rPr>
              <a:t>Hello </a:t>
            </a:r>
            <a:r>
              <a:rPr lang="en-GB" sz="1200" i="1" dirty="0" err="1">
                <a:solidFill>
                  <a:schemeClr val="bg1"/>
                </a:solidFill>
              </a:rPr>
              <a:t>fred</a:t>
            </a:r>
            <a:endParaRPr lang="en-GB" sz="1600" i="1" dirty="0">
              <a:solidFill>
                <a:schemeClr val="bg1"/>
              </a:solidFill>
            </a:endParaRPr>
          </a:p>
        </p:txBody>
      </p:sp>
    </p:spTree>
    <p:extLst>
      <p:ext uri="{BB962C8B-B14F-4D97-AF65-F5344CB8AC3E}">
        <p14:creationId xmlns:p14="http://schemas.microsoft.com/office/powerpoint/2010/main" val="8207192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88335-D142-9505-653B-CB7F7B5FD4F9}"/>
              </a:ext>
            </a:extLst>
          </p:cNvPr>
          <p:cNvSpPr>
            <a:spLocks noGrp="1"/>
          </p:cNvSpPr>
          <p:nvPr>
            <p:ph type="title"/>
          </p:nvPr>
        </p:nvSpPr>
        <p:spPr/>
        <p:txBody>
          <a:bodyPr/>
          <a:lstStyle/>
          <a:p>
            <a:r>
              <a:rPr lang="en-GB" dirty="0"/>
              <a:t>Exercise 1</a:t>
            </a:r>
          </a:p>
        </p:txBody>
      </p:sp>
      <p:sp>
        <p:nvSpPr>
          <p:cNvPr id="3" name="Content Placeholder 2">
            <a:extLst>
              <a:ext uri="{FF2B5EF4-FFF2-40B4-BE49-F238E27FC236}">
                <a16:creationId xmlns:a16="http://schemas.microsoft.com/office/drawing/2014/main" id="{D6A39618-AD63-6016-5664-C75A5226F62A}"/>
              </a:ext>
            </a:extLst>
          </p:cNvPr>
          <p:cNvSpPr>
            <a:spLocks noGrp="1"/>
          </p:cNvSpPr>
          <p:nvPr>
            <p:ph idx="1"/>
          </p:nvPr>
        </p:nvSpPr>
        <p:spPr>
          <a:xfrm>
            <a:off x="1047750" y="1724025"/>
            <a:ext cx="7029450" cy="685459"/>
          </a:xfrm>
        </p:spPr>
        <p:txBody>
          <a:bodyPr/>
          <a:lstStyle/>
          <a:p>
            <a:r>
              <a:rPr lang="en-GB" dirty="0"/>
              <a:t>Push the docker image to </a:t>
            </a:r>
            <a:r>
              <a:rPr lang="en-GB" dirty="0" err="1"/>
              <a:t>DockerHub</a:t>
            </a:r>
            <a:r>
              <a:rPr lang="en-GB" dirty="0"/>
              <a:t> (I am assuming a public repository for this exercise) </a:t>
            </a:r>
          </a:p>
        </p:txBody>
      </p:sp>
      <p:sp>
        <p:nvSpPr>
          <p:cNvPr id="4" name="Footer Placeholder 3">
            <a:extLst>
              <a:ext uri="{FF2B5EF4-FFF2-40B4-BE49-F238E27FC236}">
                <a16:creationId xmlns:a16="http://schemas.microsoft.com/office/drawing/2014/main" id="{C8DB4213-5500-46A8-6B12-C30666C6620A}"/>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9B24425E-AE53-B2BC-5197-A40A6891E823}"/>
              </a:ext>
            </a:extLst>
          </p:cNvPr>
          <p:cNvSpPr txBox="1"/>
          <p:nvPr/>
        </p:nvSpPr>
        <p:spPr>
          <a:xfrm>
            <a:off x="789190" y="2550295"/>
            <a:ext cx="7831646" cy="1815882"/>
          </a:xfrm>
          <a:prstGeom prst="rect">
            <a:avLst/>
          </a:prstGeom>
          <a:solidFill>
            <a:srgbClr val="000000"/>
          </a:solidFill>
          <a:ln w="9525">
            <a:noFill/>
          </a:ln>
        </p:spPr>
        <p:txBody>
          <a:bodyPr wrap="square" rtlCol="0">
            <a:spAutoFit/>
          </a:bodyPr>
          <a:lstStyle/>
          <a:p>
            <a:r>
              <a:rPr lang="en-GB" sz="1600" i="1" dirty="0">
                <a:solidFill>
                  <a:schemeClr val="bg1"/>
                </a:solidFill>
              </a:rPr>
              <a:t>PUSH THE IMAGE TO A PUBLIC REGISTRY IN DOCKERHUB</a:t>
            </a:r>
          </a:p>
          <a:p>
            <a:r>
              <a:rPr lang="en-GB" sz="1600" dirty="0">
                <a:solidFill>
                  <a:schemeClr val="bg1"/>
                </a:solidFill>
              </a:rPr>
              <a:t>C:&gt; </a:t>
            </a:r>
            <a:r>
              <a:rPr lang="de-DE" sz="1600" dirty="0">
                <a:solidFill>
                  <a:schemeClr val="accent1">
                    <a:lumMod val="50000"/>
                  </a:schemeClr>
                </a:solidFill>
              </a:rPr>
              <a:t>docker image build --target </a:t>
            </a:r>
            <a:r>
              <a:rPr lang="de-DE" sz="1600" dirty="0">
                <a:solidFill>
                  <a:srgbClr val="FFC000"/>
                </a:solidFill>
              </a:rPr>
              <a:t>azureappservice</a:t>
            </a:r>
            <a:r>
              <a:rPr lang="de-DE" sz="1600" dirty="0">
                <a:solidFill>
                  <a:schemeClr val="accent1">
                    <a:lumMod val="50000"/>
                  </a:schemeClr>
                </a:solidFill>
              </a:rPr>
              <a:t> -t </a:t>
            </a:r>
            <a:r>
              <a:rPr lang="de-DE" sz="1600" dirty="0">
                <a:solidFill>
                  <a:srgbClr val="FFC000"/>
                </a:solidFill>
              </a:rPr>
              <a:t>basicnodeapi</a:t>
            </a:r>
            <a:r>
              <a:rPr lang="de-DE" sz="1600" dirty="0">
                <a:solidFill>
                  <a:schemeClr val="accent1">
                    <a:lumMod val="50000"/>
                  </a:schemeClr>
                </a:solidFill>
              </a:rPr>
              <a:t> </a:t>
            </a:r>
            <a:r>
              <a:rPr lang="de-DE" sz="1600" dirty="0">
                <a:solidFill>
                  <a:srgbClr val="FFC000"/>
                </a:solidFill>
              </a:rPr>
              <a:t>.</a:t>
            </a:r>
          </a:p>
          <a:p>
            <a:r>
              <a:rPr lang="en-GB" sz="1600" dirty="0">
                <a:solidFill>
                  <a:schemeClr val="bg1"/>
                </a:solidFill>
              </a:rPr>
              <a:t>C:&gt; </a:t>
            </a:r>
            <a:r>
              <a:rPr lang="en-GB" sz="1600" dirty="0">
                <a:solidFill>
                  <a:schemeClr val="accent1">
                    <a:lumMod val="50000"/>
                  </a:schemeClr>
                </a:solidFill>
              </a:rPr>
              <a:t>docker </a:t>
            </a:r>
            <a:r>
              <a:rPr lang="de-DE" sz="1600" dirty="0">
                <a:solidFill>
                  <a:schemeClr val="accent1">
                    <a:lumMod val="50000"/>
                  </a:schemeClr>
                </a:solidFill>
              </a:rPr>
              <a:t>image tag </a:t>
            </a:r>
            <a:r>
              <a:rPr lang="de-DE" sz="1600" dirty="0">
                <a:solidFill>
                  <a:srgbClr val="FFC000"/>
                </a:solidFill>
              </a:rPr>
              <a:t>basicnodeapi</a:t>
            </a:r>
            <a:r>
              <a:rPr lang="de-DE" sz="1600" dirty="0">
                <a:solidFill>
                  <a:schemeClr val="accent1">
                    <a:lumMod val="50000"/>
                  </a:schemeClr>
                </a:solidFill>
              </a:rPr>
              <a:t> </a:t>
            </a:r>
            <a:r>
              <a:rPr lang="de-DE" sz="1600" dirty="0">
                <a:solidFill>
                  <a:srgbClr val="FFC000"/>
                </a:solidFill>
              </a:rPr>
              <a:t>YOUR_DOCKER_ID/basicnodeapi-image:latest</a:t>
            </a:r>
            <a:endParaRPr lang="en-GB" sz="1600" dirty="0">
              <a:solidFill>
                <a:srgbClr val="FFC000"/>
              </a:solidFill>
            </a:endParaRPr>
          </a:p>
          <a:p>
            <a:r>
              <a:rPr lang="en-GB" sz="1600" dirty="0">
                <a:solidFill>
                  <a:schemeClr val="bg1"/>
                </a:solidFill>
              </a:rPr>
              <a:t>C:&gt; </a:t>
            </a:r>
            <a:r>
              <a:rPr lang="en-GB" sz="1600" dirty="0">
                <a:solidFill>
                  <a:schemeClr val="accent1">
                    <a:lumMod val="50000"/>
                  </a:schemeClr>
                </a:solidFill>
              </a:rPr>
              <a:t>docker push </a:t>
            </a:r>
            <a:r>
              <a:rPr lang="en-GB" sz="1600" dirty="0">
                <a:solidFill>
                  <a:srgbClr val="FFC000"/>
                </a:solidFill>
              </a:rPr>
              <a:t>YOUR_DOCKER_ID/</a:t>
            </a:r>
            <a:r>
              <a:rPr lang="de-DE" sz="1600" dirty="0">
                <a:solidFill>
                  <a:srgbClr val="FFC000"/>
                </a:solidFill>
              </a:rPr>
              <a:t>basicnodeapi-image:latest</a:t>
            </a:r>
          </a:p>
          <a:p>
            <a:endParaRPr lang="de-DE" sz="1600" dirty="0">
              <a:solidFill>
                <a:srgbClr val="FFC000"/>
              </a:solidFill>
            </a:endParaRPr>
          </a:p>
          <a:p>
            <a:r>
              <a:rPr lang="de-DE" sz="1600" dirty="0">
                <a:solidFill>
                  <a:schemeClr val="bg1"/>
                </a:solidFill>
              </a:rPr>
              <a:t>For example, in my case YOUR_DOCKER_ID = mikeduwtsd but use your own Docker ID</a:t>
            </a:r>
            <a:endParaRPr lang="en-GB" sz="1600" dirty="0">
              <a:solidFill>
                <a:schemeClr val="bg1"/>
              </a:solidFill>
            </a:endParaRPr>
          </a:p>
        </p:txBody>
      </p:sp>
    </p:spTree>
    <p:extLst>
      <p:ext uri="{BB962C8B-B14F-4D97-AF65-F5344CB8AC3E}">
        <p14:creationId xmlns:p14="http://schemas.microsoft.com/office/powerpoint/2010/main" val="28835480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2B97E-2297-B5BA-326F-F4E50E285C32}"/>
              </a:ext>
            </a:extLst>
          </p:cNvPr>
          <p:cNvSpPr>
            <a:spLocks noGrp="1"/>
          </p:cNvSpPr>
          <p:nvPr>
            <p:ph type="title"/>
          </p:nvPr>
        </p:nvSpPr>
        <p:spPr/>
        <p:txBody>
          <a:bodyPr/>
          <a:lstStyle/>
          <a:p>
            <a:r>
              <a:rPr lang="en-GB" dirty="0"/>
              <a:t>Exercise 1</a:t>
            </a:r>
          </a:p>
        </p:txBody>
      </p:sp>
      <p:sp>
        <p:nvSpPr>
          <p:cNvPr id="3" name="Content Placeholder 2">
            <a:extLst>
              <a:ext uri="{FF2B5EF4-FFF2-40B4-BE49-F238E27FC236}">
                <a16:creationId xmlns:a16="http://schemas.microsoft.com/office/drawing/2014/main" id="{82B73284-32D4-407D-614F-35AA59A170FE}"/>
              </a:ext>
            </a:extLst>
          </p:cNvPr>
          <p:cNvSpPr>
            <a:spLocks noGrp="1"/>
          </p:cNvSpPr>
          <p:nvPr>
            <p:ph idx="1"/>
          </p:nvPr>
        </p:nvSpPr>
        <p:spPr>
          <a:xfrm>
            <a:off x="457546" y="1102245"/>
            <a:ext cx="7029450" cy="844551"/>
          </a:xfrm>
        </p:spPr>
        <p:txBody>
          <a:bodyPr/>
          <a:lstStyle/>
          <a:p>
            <a:r>
              <a:rPr lang="en-GB" dirty="0"/>
              <a:t>Create the App Service Plan</a:t>
            </a:r>
          </a:p>
          <a:p>
            <a:r>
              <a:rPr lang="en-GB" dirty="0"/>
              <a:t>Create the Azure App Service (webapp)</a:t>
            </a:r>
          </a:p>
        </p:txBody>
      </p:sp>
      <p:sp>
        <p:nvSpPr>
          <p:cNvPr id="4" name="Footer Placeholder 3">
            <a:extLst>
              <a:ext uri="{FF2B5EF4-FFF2-40B4-BE49-F238E27FC236}">
                <a16:creationId xmlns:a16="http://schemas.microsoft.com/office/drawing/2014/main" id="{FE4111D7-7680-235B-54C3-2BA8D9A39DCF}"/>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CF71E20D-5F98-AAB4-E3C7-DEF7E7A39F91}"/>
              </a:ext>
            </a:extLst>
          </p:cNvPr>
          <p:cNvSpPr txBox="1"/>
          <p:nvPr/>
        </p:nvSpPr>
        <p:spPr>
          <a:xfrm>
            <a:off x="395663" y="2057393"/>
            <a:ext cx="8333624" cy="3970318"/>
          </a:xfrm>
          <a:prstGeom prst="rect">
            <a:avLst/>
          </a:prstGeom>
          <a:solidFill>
            <a:srgbClr val="000000"/>
          </a:solidFill>
          <a:ln w="9525">
            <a:noFill/>
          </a:ln>
        </p:spPr>
        <p:txBody>
          <a:bodyPr wrap="square" rtlCol="0">
            <a:spAutoFit/>
          </a:bodyPr>
          <a:lstStyle/>
          <a:p>
            <a:r>
              <a:rPr lang="en-GB" sz="1600" dirty="0">
                <a:solidFill>
                  <a:schemeClr val="bg1"/>
                </a:solidFill>
              </a:rPr>
              <a:t>$ </a:t>
            </a:r>
            <a:r>
              <a:rPr lang="en-GB" sz="1600" dirty="0" err="1">
                <a:solidFill>
                  <a:schemeClr val="accent1">
                    <a:lumMod val="50000"/>
                  </a:schemeClr>
                </a:solidFill>
              </a:rPr>
              <a:t>az</a:t>
            </a:r>
            <a:r>
              <a:rPr lang="en-GB" sz="1600" dirty="0">
                <a:solidFill>
                  <a:schemeClr val="accent1">
                    <a:lumMod val="50000"/>
                  </a:schemeClr>
                </a:solidFill>
              </a:rPr>
              <a:t> group create --name </a:t>
            </a:r>
            <a:r>
              <a:rPr lang="en-GB" sz="1600" dirty="0" err="1">
                <a:solidFill>
                  <a:srgbClr val="FFC000"/>
                </a:solidFill>
              </a:rPr>
              <a:t>myfirst</a:t>
            </a:r>
            <a:r>
              <a:rPr lang="en-GB" sz="1600" dirty="0">
                <a:solidFill>
                  <a:srgbClr val="FFC000"/>
                </a:solidFill>
              </a:rPr>
              <a:t>-webapp-</a:t>
            </a:r>
            <a:r>
              <a:rPr lang="en-GB" sz="1600" dirty="0" err="1">
                <a:solidFill>
                  <a:srgbClr val="FFC000"/>
                </a:solidFill>
              </a:rPr>
              <a:t>gp</a:t>
            </a:r>
            <a:r>
              <a:rPr lang="en-GB" sz="1600" dirty="0">
                <a:solidFill>
                  <a:srgbClr val="FFC000"/>
                </a:solidFill>
              </a:rPr>
              <a:t> </a:t>
            </a:r>
            <a:r>
              <a:rPr lang="en-GB" sz="1600" dirty="0">
                <a:solidFill>
                  <a:schemeClr val="accent1">
                    <a:lumMod val="50000"/>
                  </a:schemeClr>
                </a:solidFill>
              </a:rPr>
              <a:t>--location </a:t>
            </a:r>
            <a:r>
              <a:rPr lang="en-GB" sz="1600" dirty="0" err="1">
                <a:solidFill>
                  <a:srgbClr val="FFC000"/>
                </a:solidFill>
              </a:rPr>
              <a:t>ukwest</a:t>
            </a:r>
            <a:endParaRPr lang="en-GB" sz="1600" dirty="0">
              <a:solidFill>
                <a:srgbClr val="FFC000"/>
              </a:solidFill>
            </a:endParaRPr>
          </a:p>
          <a:p>
            <a:endParaRPr lang="en-GB" sz="1600" dirty="0">
              <a:solidFill>
                <a:schemeClr val="bg1"/>
              </a:solidFill>
            </a:endParaRPr>
          </a:p>
          <a:p>
            <a:r>
              <a:rPr lang="en-GB" sz="1600" i="1" dirty="0">
                <a:solidFill>
                  <a:schemeClr val="bg1"/>
                </a:solidFill>
              </a:rPr>
              <a:t>CREATE THE APP SERVICE PLAN THAT DEFINES THE </a:t>
            </a:r>
          </a:p>
          <a:p>
            <a:r>
              <a:rPr lang="en-GB" sz="1200" i="1" dirty="0">
                <a:solidFill>
                  <a:schemeClr val="bg1"/>
                </a:solidFill>
              </a:rPr>
              <a:t>Note: In the </a:t>
            </a:r>
            <a:r>
              <a:rPr lang="en-GB" sz="1200" b="1" i="1" dirty="0">
                <a:solidFill>
                  <a:schemeClr val="bg1"/>
                </a:solidFill>
              </a:rPr>
              <a:t>Free</a:t>
            </a:r>
            <a:r>
              <a:rPr lang="en-GB" sz="1200" i="1" dirty="0">
                <a:solidFill>
                  <a:schemeClr val="bg1"/>
                </a:solidFill>
              </a:rPr>
              <a:t> and </a:t>
            </a:r>
            <a:r>
              <a:rPr lang="en-GB" sz="1200" b="1" i="1" dirty="0">
                <a:solidFill>
                  <a:schemeClr val="bg1"/>
                </a:solidFill>
              </a:rPr>
              <a:t>Shared</a:t>
            </a:r>
            <a:r>
              <a:rPr lang="en-GB" sz="1200" i="1" dirty="0">
                <a:solidFill>
                  <a:schemeClr val="bg1"/>
                </a:solidFill>
              </a:rPr>
              <a:t> tiers, an app receives CPU minutes on a shared VM instance that is shared with other customers and cannot scale out. Thus, --</a:t>
            </a:r>
            <a:r>
              <a:rPr lang="en-GB" sz="1200" i="1" dirty="0" err="1">
                <a:solidFill>
                  <a:schemeClr val="bg1"/>
                </a:solidFill>
              </a:rPr>
              <a:t>num</a:t>
            </a:r>
            <a:r>
              <a:rPr lang="en-GB" sz="1200" i="1" dirty="0">
                <a:solidFill>
                  <a:schemeClr val="bg1"/>
                </a:solidFill>
              </a:rPr>
              <a:t>-of-workers must equal 1. They are intended to be used only for development and testing purposes.</a:t>
            </a:r>
          </a:p>
          <a:p>
            <a:r>
              <a:rPr lang="en-GB" sz="1200" i="1" dirty="0">
                <a:solidFill>
                  <a:schemeClr val="bg1"/>
                </a:solidFill>
              </a:rPr>
              <a:t>The </a:t>
            </a:r>
            <a:r>
              <a:rPr lang="en-GB" sz="1200" i="1" dirty="0" err="1">
                <a:solidFill>
                  <a:schemeClr val="bg1"/>
                </a:solidFill>
              </a:rPr>
              <a:t>sku</a:t>
            </a:r>
            <a:r>
              <a:rPr lang="en-GB" sz="1200" i="1" dirty="0">
                <a:solidFill>
                  <a:schemeClr val="bg1"/>
                </a:solidFill>
              </a:rPr>
              <a:t> defines the size of the servers, shared resources, etc.</a:t>
            </a:r>
          </a:p>
          <a:p>
            <a:r>
              <a:rPr lang="en-GB" sz="1200" i="1" dirty="0">
                <a:solidFill>
                  <a:schemeClr val="bg1"/>
                </a:solidFill>
              </a:rPr>
              <a:t>We will not enable per-app scaling for this exercise.</a:t>
            </a:r>
          </a:p>
          <a:p>
            <a:r>
              <a:rPr lang="en-GB" sz="1600" dirty="0">
                <a:solidFill>
                  <a:schemeClr val="bg1"/>
                </a:solidFill>
              </a:rPr>
              <a:t>$ </a:t>
            </a:r>
            <a:r>
              <a:rPr lang="en-GB" sz="1600" dirty="0" err="1">
                <a:solidFill>
                  <a:schemeClr val="accent1">
                    <a:lumMod val="50000"/>
                  </a:schemeClr>
                </a:solidFill>
              </a:rPr>
              <a:t>az</a:t>
            </a:r>
            <a:r>
              <a:rPr lang="en-GB" sz="1600" dirty="0">
                <a:solidFill>
                  <a:schemeClr val="accent1">
                    <a:lumMod val="50000"/>
                  </a:schemeClr>
                </a:solidFill>
              </a:rPr>
              <a:t> </a:t>
            </a:r>
            <a:r>
              <a:rPr lang="en-GB" sz="1600" dirty="0" err="1">
                <a:solidFill>
                  <a:schemeClr val="accent1">
                    <a:lumMod val="50000"/>
                  </a:schemeClr>
                </a:solidFill>
              </a:rPr>
              <a:t>appservice</a:t>
            </a:r>
            <a:r>
              <a:rPr lang="en-GB" sz="1600" dirty="0">
                <a:solidFill>
                  <a:schemeClr val="accent1">
                    <a:lumMod val="50000"/>
                  </a:schemeClr>
                </a:solidFill>
              </a:rPr>
              <a:t> plan create --resource-group </a:t>
            </a:r>
            <a:r>
              <a:rPr lang="en-GB" sz="1600" dirty="0" err="1">
                <a:solidFill>
                  <a:srgbClr val="FFC000"/>
                </a:solidFill>
              </a:rPr>
              <a:t>myfirst</a:t>
            </a:r>
            <a:r>
              <a:rPr lang="en-GB" sz="1600" dirty="0">
                <a:solidFill>
                  <a:srgbClr val="FFC000"/>
                </a:solidFill>
              </a:rPr>
              <a:t>-webapp-</a:t>
            </a:r>
            <a:r>
              <a:rPr lang="en-GB" sz="1600" dirty="0" err="1">
                <a:solidFill>
                  <a:srgbClr val="FFC000"/>
                </a:solidFill>
              </a:rPr>
              <a:t>gp</a:t>
            </a:r>
            <a:r>
              <a:rPr lang="en-GB" sz="1600" dirty="0">
                <a:solidFill>
                  <a:srgbClr val="FFC000"/>
                </a:solidFill>
              </a:rPr>
              <a:t> </a:t>
            </a:r>
            <a:r>
              <a:rPr lang="en-GB" sz="1600" dirty="0">
                <a:solidFill>
                  <a:schemeClr val="accent1">
                    <a:lumMod val="50000"/>
                  </a:schemeClr>
                </a:solidFill>
              </a:rPr>
              <a:t>--name </a:t>
            </a:r>
            <a:r>
              <a:rPr lang="en-GB" sz="1600" dirty="0" err="1">
                <a:solidFill>
                  <a:srgbClr val="FFC000"/>
                </a:solidFill>
              </a:rPr>
              <a:t>my_appsrv_plan</a:t>
            </a:r>
            <a:r>
              <a:rPr lang="en-GB" sz="1600" dirty="0">
                <a:solidFill>
                  <a:srgbClr val="FFC000"/>
                </a:solidFill>
              </a:rPr>
              <a:t> </a:t>
            </a:r>
            <a:r>
              <a:rPr lang="en-GB" sz="1600" dirty="0">
                <a:solidFill>
                  <a:schemeClr val="accent1">
                    <a:lumMod val="50000"/>
                  </a:schemeClr>
                </a:solidFill>
              </a:rPr>
              <a:t>--</a:t>
            </a:r>
            <a:r>
              <a:rPr lang="en-GB" sz="1600" dirty="0" err="1">
                <a:solidFill>
                  <a:schemeClr val="accent1">
                    <a:lumMod val="50000"/>
                  </a:schemeClr>
                </a:solidFill>
              </a:rPr>
              <a:t>sku</a:t>
            </a:r>
            <a:r>
              <a:rPr lang="en-GB" sz="1600" dirty="0">
                <a:solidFill>
                  <a:schemeClr val="accent1">
                    <a:lumMod val="50000"/>
                  </a:schemeClr>
                </a:solidFill>
              </a:rPr>
              <a:t> </a:t>
            </a:r>
            <a:r>
              <a:rPr lang="en-GB" sz="1600" dirty="0">
                <a:solidFill>
                  <a:srgbClr val="FFC000"/>
                </a:solidFill>
              </a:rPr>
              <a:t>FREE</a:t>
            </a:r>
            <a:r>
              <a:rPr lang="en-GB" sz="1600" dirty="0">
                <a:solidFill>
                  <a:schemeClr val="accent1">
                    <a:lumMod val="50000"/>
                  </a:schemeClr>
                </a:solidFill>
              </a:rPr>
              <a:t> </a:t>
            </a:r>
            <a:r>
              <a:rPr lang="en-GB" sz="1600" dirty="0">
                <a:solidFill>
                  <a:srgbClr val="FF0000"/>
                </a:solidFill>
              </a:rPr>
              <a:t>--is-</a:t>
            </a:r>
            <a:r>
              <a:rPr lang="en-GB" sz="1600" dirty="0" err="1">
                <a:solidFill>
                  <a:srgbClr val="FF0000"/>
                </a:solidFill>
              </a:rPr>
              <a:t>linux</a:t>
            </a:r>
            <a:r>
              <a:rPr lang="en-GB" sz="1600" dirty="0">
                <a:solidFill>
                  <a:srgbClr val="FFC000"/>
                </a:solidFill>
              </a:rPr>
              <a:t> </a:t>
            </a:r>
            <a:r>
              <a:rPr lang="en-GB" sz="1600" dirty="0">
                <a:solidFill>
                  <a:schemeClr val="accent1">
                    <a:lumMod val="50000"/>
                  </a:schemeClr>
                </a:solidFill>
              </a:rPr>
              <a:t>--number-of-workers </a:t>
            </a:r>
            <a:r>
              <a:rPr lang="en-GB" sz="1600" dirty="0">
                <a:solidFill>
                  <a:srgbClr val="FFC000"/>
                </a:solidFill>
              </a:rPr>
              <a:t>1</a:t>
            </a:r>
            <a:endParaRPr lang="en-GB" sz="1600" i="1" dirty="0">
              <a:solidFill>
                <a:schemeClr val="bg1"/>
              </a:solidFill>
            </a:endParaRPr>
          </a:p>
          <a:p>
            <a:endParaRPr lang="en-GB" sz="1600" dirty="0">
              <a:solidFill>
                <a:schemeClr val="bg1"/>
              </a:solidFill>
            </a:endParaRPr>
          </a:p>
          <a:p>
            <a:r>
              <a:rPr lang="en-GB" sz="1600" i="1" dirty="0">
                <a:solidFill>
                  <a:schemeClr val="bg1"/>
                </a:solidFill>
              </a:rPr>
              <a:t>CREATE A WEB APP USING A  </a:t>
            </a:r>
            <a:r>
              <a:rPr lang="en-GB" sz="1600" b="1" i="1" dirty="0">
                <a:solidFill>
                  <a:schemeClr val="bg1"/>
                </a:solidFill>
              </a:rPr>
              <a:t>PUBLIC</a:t>
            </a:r>
            <a:r>
              <a:rPr lang="en-GB" sz="1600" i="1" dirty="0">
                <a:solidFill>
                  <a:schemeClr val="bg1"/>
                </a:solidFill>
              </a:rPr>
              <a:t> DOCKERHUB IMAGE</a:t>
            </a:r>
          </a:p>
          <a:p>
            <a:r>
              <a:rPr lang="en-GB" sz="1600" dirty="0">
                <a:solidFill>
                  <a:schemeClr val="bg1"/>
                </a:solidFill>
              </a:rPr>
              <a:t>$ </a:t>
            </a:r>
            <a:r>
              <a:rPr lang="en-GB" sz="1600" dirty="0">
                <a:solidFill>
                  <a:schemeClr val="accent1">
                    <a:lumMod val="50000"/>
                  </a:schemeClr>
                </a:solidFill>
              </a:rPr>
              <a:t>export </a:t>
            </a:r>
            <a:r>
              <a:rPr lang="en-GB" sz="1600" dirty="0" err="1">
                <a:solidFill>
                  <a:schemeClr val="accent6">
                    <a:lumMod val="40000"/>
                    <a:lumOff val="60000"/>
                  </a:schemeClr>
                </a:solidFill>
              </a:rPr>
              <a:t>webAppName</a:t>
            </a:r>
            <a:r>
              <a:rPr lang="en-GB" sz="1600" dirty="0">
                <a:solidFill>
                  <a:schemeClr val="accent1">
                    <a:lumMod val="50000"/>
                  </a:schemeClr>
                </a:solidFill>
              </a:rPr>
              <a:t>=</a:t>
            </a:r>
            <a:r>
              <a:rPr lang="en-GB" sz="1600" dirty="0">
                <a:solidFill>
                  <a:srgbClr val="FFC000"/>
                </a:solidFill>
              </a:rPr>
              <a:t>"</a:t>
            </a:r>
            <a:r>
              <a:rPr lang="en-GB" sz="1600" dirty="0" err="1">
                <a:solidFill>
                  <a:srgbClr val="FFC000"/>
                </a:solidFill>
              </a:rPr>
              <a:t>mywebapp$RANDOM</a:t>
            </a:r>
            <a:r>
              <a:rPr lang="en-GB" sz="1600" dirty="0">
                <a:solidFill>
                  <a:srgbClr val="FFC000"/>
                </a:solidFill>
              </a:rPr>
              <a:t>" </a:t>
            </a:r>
          </a:p>
          <a:p>
            <a:r>
              <a:rPr lang="en-GB" sz="1600" dirty="0">
                <a:solidFill>
                  <a:schemeClr val="bg1"/>
                </a:solidFill>
              </a:rPr>
              <a:t>$ </a:t>
            </a:r>
            <a:r>
              <a:rPr lang="en-GB" sz="1600" dirty="0" err="1">
                <a:solidFill>
                  <a:schemeClr val="accent1">
                    <a:lumMod val="50000"/>
                  </a:schemeClr>
                </a:solidFill>
              </a:rPr>
              <a:t>az</a:t>
            </a:r>
            <a:r>
              <a:rPr lang="en-GB" sz="1600" dirty="0">
                <a:solidFill>
                  <a:schemeClr val="accent1">
                    <a:lumMod val="50000"/>
                  </a:schemeClr>
                </a:solidFill>
              </a:rPr>
              <a:t> webapp create --resource-group </a:t>
            </a:r>
            <a:r>
              <a:rPr lang="en-GB" sz="1600" dirty="0" err="1">
                <a:solidFill>
                  <a:srgbClr val="FFC000"/>
                </a:solidFill>
              </a:rPr>
              <a:t>myfirst</a:t>
            </a:r>
            <a:r>
              <a:rPr lang="en-GB" sz="1600" dirty="0">
                <a:solidFill>
                  <a:srgbClr val="FFC000"/>
                </a:solidFill>
              </a:rPr>
              <a:t>-webapp-</a:t>
            </a:r>
            <a:r>
              <a:rPr lang="en-GB" sz="1600" dirty="0" err="1">
                <a:solidFill>
                  <a:srgbClr val="FFC000"/>
                </a:solidFill>
              </a:rPr>
              <a:t>gp</a:t>
            </a:r>
            <a:r>
              <a:rPr lang="en-GB" sz="1600" dirty="0">
                <a:solidFill>
                  <a:srgbClr val="FFC000"/>
                </a:solidFill>
              </a:rPr>
              <a:t> </a:t>
            </a:r>
            <a:r>
              <a:rPr lang="en-GB" sz="1600" dirty="0">
                <a:solidFill>
                  <a:schemeClr val="accent1">
                    <a:lumMod val="50000"/>
                  </a:schemeClr>
                </a:solidFill>
              </a:rPr>
              <a:t>--plan </a:t>
            </a:r>
            <a:r>
              <a:rPr lang="en-GB" sz="1600" dirty="0" err="1">
                <a:solidFill>
                  <a:srgbClr val="FFC000"/>
                </a:solidFill>
              </a:rPr>
              <a:t>my_appsrv_plan</a:t>
            </a:r>
            <a:r>
              <a:rPr lang="en-GB" sz="1600" dirty="0">
                <a:solidFill>
                  <a:srgbClr val="FFC000"/>
                </a:solidFill>
              </a:rPr>
              <a:t> </a:t>
            </a:r>
            <a:r>
              <a:rPr lang="en-GB" sz="1600" dirty="0">
                <a:solidFill>
                  <a:schemeClr val="accent1">
                    <a:lumMod val="50000"/>
                  </a:schemeClr>
                </a:solidFill>
              </a:rPr>
              <a:t>--name </a:t>
            </a:r>
            <a:r>
              <a:rPr lang="en-GB" sz="1600" dirty="0">
                <a:solidFill>
                  <a:schemeClr val="accent2">
                    <a:lumMod val="40000"/>
                    <a:lumOff val="60000"/>
                  </a:schemeClr>
                </a:solidFill>
              </a:rPr>
              <a:t>$</a:t>
            </a:r>
            <a:r>
              <a:rPr lang="en-GB" sz="1600" dirty="0" err="1">
                <a:solidFill>
                  <a:schemeClr val="accent2">
                    <a:lumMod val="40000"/>
                    <a:lumOff val="60000"/>
                  </a:schemeClr>
                </a:solidFill>
              </a:rPr>
              <a:t>webAppName</a:t>
            </a:r>
            <a:r>
              <a:rPr lang="en-GB" sz="1600" dirty="0">
                <a:solidFill>
                  <a:srgbClr val="FFC000"/>
                </a:solidFill>
              </a:rPr>
              <a:t> </a:t>
            </a:r>
            <a:r>
              <a:rPr lang="en-GB" sz="1600" dirty="0">
                <a:solidFill>
                  <a:schemeClr val="accent1">
                    <a:lumMod val="50000"/>
                  </a:schemeClr>
                </a:solidFill>
              </a:rPr>
              <a:t>--deployment-container-image-name </a:t>
            </a:r>
            <a:r>
              <a:rPr lang="de-DE" sz="1600" dirty="0">
                <a:solidFill>
                  <a:srgbClr val="FFC000"/>
                </a:solidFill>
              </a:rPr>
              <a:t>YOUR_DOCKER_ID/basicnodeapi-image:latest</a:t>
            </a:r>
            <a:r>
              <a:rPr lang="en-GB" sz="1600" dirty="0">
                <a:solidFill>
                  <a:srgbClr val="FFC000"/>
                </a:solidFill>
              </a:rPr>
              <a:t> </a:t>
            </a:r>
          </a:p>
          <a:p>
            <a:r>
              <a:rPr lang="en-GB" sz="1600" i="1" dirty="0">
                <a:solidFill>
                  <a:schemeClr val="bg1"/>
                </a:solidFill>
              </a:rPr>
              <a:t>LET IT START, MAY TAKE A FEW MINUTES</a:t>
            </a:r>
          </a:p>
        </p:txBody>
      </p:sp>
      <p:sp>
        <p:nvSpPr>
          <p:cNvPr id="7" name="TextBox 6">
            <a:extLst>
              <a:ext uri="{FF2B5EF4-FFF2-40B4-BE49-F238E27FC236}">
                <a16:creationId xmlns:a16="http://schemas.microsoft.com/office/drawing/2014/main" id="{716E1CD4-E9BD-A45A-DF81-4D24E817F827}"/>
              </a:ext>
            </a:extLst>
          </p:cNvPr>
          <p:cNvSpPr txBox="1"/>
          <p:nvPr/>
        </p:nvSpPr>
        <p:spPr>
          <a:xfrm>
            <a:off x="3972271" y="6061047"/>
            <a:ext cx="4839220" cy="338554"/>
          </a:xfrm>
          <a:prstGeom prst="rect">
            <a:avLst/>
          </a:prstGeom>
          <a:noFill/>
        </p:spPr>
        <p:txBody>
          <a:bodyPr wrap="square" rtlCol="0">
            <a:spAutoFit/>
          </a:bodyPr>
          <a:lstStyle/>
          <a:p>
            <a:r>
              <a:rPr lang="en-GB" sz="1600" i="1" dirty="0"/>
              <a:t>Hint: If “FREE” does not work then use “B1” instead</a:t>
            </a:r>
          </a:p>
        </p:txBody>
      </p:sp>
    </p:spTree>
    <p:extLst>
      <p:ext uri="{BB962C8B-B14F-4D97-AF65-F5344CB8AC3E}">
        <p14:creationId xmlns:p14="http://schemas.microsoft.com/office/powerpoint/2010/main" val="24899659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FCFD7-7A08-9D78-3B3F-675B1219E5F8}"/>
              </a:ext>
            </a:extLst>
          </p:cNvPr>
          <p:cNvSpPr>
            <a:spLocks noGrp="1"/>
          </p:cNvSpPr>
          <p:nvPr>
            <p:ph type="title"/>
          </p:nvPr>
        </p:nvSpPr>
        <p:spPr/>
        <p:txBody>
          <a:bodyPr/>
          <a:lstStyle/>
          <a:p>
            <a:r>
              <a:rPr lang="en-GB" dirty="0"/>
              <a:t>Exercise 1</a:t>
            </a:r>
          </a:p>
        </p:txBody>
      </p:sp>
      <p:sp>
        <p:nvSpPr>
          <p:cNvPr id="3" name="Content Placeholder 2">
            <a:extLst>
              <a:ext uri="{FF2B5EF4-FFF2-40B4-BE49-F238E27FC236}">
                <a16:creationId xmlns:a16="http://schemas.microsoft.com/office/drawing/2014/main" id="{93514E6F-91C0-D37A-588E-5F31B1F3549D}"/>
              </a:ext>
            </a:extLst>
          </p:cNvPr>
          <p:cNvSpPr>
            <a:spLocks noGrp="1"/>
          </p:cNvSpPr>
          <p:nvPr>
            <p:ph idx="1"/>
          </p:nvPr>
        </p:nvSpPr>
        <p:spPr/>
        <p:txBody>
          <a:bodyPr/>
          <a:lstStyle/>
          <a:p>
            <a:endParaRPr lang="en-GB" dirty="0"/>
          </a:p>
        </p:txBody>
      </p:sp>
      <p:sp>
        <p:nvSpPr>
          <p:cNvPr id="4" name="Footer Placeholder 3">
            <a:extLst>
              <a:ext uri="{FF2B5EF4-FFF2-40B4-BE49-F238E27FC236}">
                <a16:creationId xmlns:a16="http://schemas.microsoft.com/office/drawing/2014/main" id="{5CBE99F8-BBBB-2E2B-39E6-640C95DEDACD}"/>
              </a:ext>
            </a:extLst>
          </p:cNvPr>
          <p:cNvSpPr>
            <a:spLocks noGrp="1"/>
          </p:cNvSpPr>
          <p:nvPr>
            <p:ph type="ftr" sz="quarter" idx="10"/>
          </p:nvPr>
        </p:nvSpPr>
        <p:spPr/>
        <p:txBody>
          <a:bodyPr/>
          <a:lstStyle/>
          <a:p>
            <a:pPr>
              <a:defRPr/>
            </a:pPr>
            <a:r>
              <a:rPr lang="en-US" altLang="en-US"/>
              <a:t>WEB</a:t>
            </a:r>
            <a:endParaRPr lang="en-US" altLang="en-US" dirty="0"/>
          </a:p>
        </p:txBody>
      </p:sp>
      <p:pic>
        <p:nvPicPr>
          <p:cNvPr id="6" name="Picture 5">
            <a:extLst>
              <a:ext uri="{FF2B5EF4-FFF2-40B4-BE49-F238E27FC236}">
                <a16:creationId xmlns:a16="http://schemas.microsoft.com/office/drawing/2014/main" id="{F06ED1C8-0235-663A-D6B0-11B76029EA18}"/>
              </a:ext>
            </a:extLst>
          </p:cNvPr>
          <p:cNvPicPr>
            <a:picLocks noChangeAspect="1"/>
          </p:cNvPicPr>
          <p:nvPr/>
        </p:nvPicPr>
        <p:blipFill>
          <a:blip r:embed="rId2"/>
          <a:stretch>
            <a:fillRect/>
          </a:stretch>
        </p:blipFill>
        <p:spPr>
          <a:xfrm>
            <a:off x="3990975" y="5203519"/>
            <a:ext cx="4953000" cy="1438275"/>
          </a:xfrm>
          <a:prstGeom prst="rect">
            <a:avLst/>
          </a:prstGeom>
        </p:spPr>
      </p:pic>
      <p:sp>
        <p:nvSpPr>
          <p:cNvPr id="7" name="TextBox 6">
            <a:extLst>
              <a:ext uri="{FF2B5EF4-FFF2-40B4-BE49-F238E27FC236}">
                <a16:creationId xmlns:a16="http://schemas.microsoft.com/office/drawing/2014/main" id="{9ECF70AA-7A0B-4A13-62B6-59BE6CDA9C51}"/>
              </a:ext>
            </a:extLst>
          </p:cNvPr>
          <p:cNvSpPr txBox="1"/>
          <p:nvPr/>
        </p:nvSpPr>
        <p:spPr>
          <a:xfrm>
            <a:off x="395663" y="844550"/>
            <a:ext cx="8333624" cy="1785104"/>
          </a:xfrm>
          <a:prstGeom prst="rect">
            <a:avLst/>
          </a:prstGeom>
          <a:solidFill>
            <a:srgbClr val="000000"/>
          </a:solidFill>
          <a:ln w="9525">
            <a:noFill/>
          </a:ln>
        </p:spPr>
        <p:txBody>
          <a:bodyPr wrap="square" rtlCol="0">
            <a:spAutoFit/>
          </a:bodyPr>
          <a:lstStyle/>
          <a:p>
            <a:r>
              <a:rPr lang="en-GB" sz="1600" i="1" dirty="0">
                <a:solidFill>
                  <a:schemeClr val="bg1"/>
                </a:solidFill>
              </a:rPr>
              <a:t>LET IT START, MAY TAKE A FEW MINUTES</a:t>
            </a:r>
          </a:p>
          <a:p>
            <a:r>
              <a:rPr lang="en-GB" sz="1600" i="1" dirty="0">
                <a:solidFill>
                  <a:schemeClr val="bg1"/>
                </a:solidFill>
              </a:rPr>
              <a:t>OPEN IN BROWSER</a:t>
            </a:r>
          </a:p>
          <a:p>
            <a:r>
              <a:rPr lang="en-GB" sz="1600" dirty="0">
                <a:solidFill>
                  <a:schemeClr val="bg1"/>
                </a:solidFill>
              </a:rPr>
              <a:t>$ </a:t>
            </a:r>
            <a:r>
              <a:rPr lang="en-GB" sz="1600" dirty="0" err="1">
                <a:solidFill>
                  <a:schemeClr val="accent1">
                    <a:lumMod val="50000"/>
                  </a:schemeClr>
                </a:solidFill>
              </a:rPr>
              <a:t>az</a:t>
            </a:r>
            <a:r>
              <a:rPr lang="en-GB" sz="1600" dirty="0">
                <a:solidFill>
                  <a:schemeClr val="accent1">
                    <a:lumMod val="50000"/>
                  </a:schemeClr>
                </a:solidFill>
              </a:rPr>
              <a:t> webapp browse --resource-group </a:t>
            </a:r>
            <a:r>
              <a:rPr lang="en-GB" sz="1600" dirty="0" err="1">
                <a:solidFill>
                  <a:srgbClr val="FFC000"/>
                </a:solidFill>
              </a:rPr>
              <a:t>myfirst</a:t>
            </a:r>
            <a:r>
              <a:rPr lang="en-GB" sz="1600" dirty="0">
                <a:solidFill>
                  <a:srgbClr val="FFC000"/>
                </a:solidFill>
              </a:rPr>
              <a:t>-webapp-</a:t>
            </a:r>
            <a:r>
              <a:rPr lang="en-GB" sz="1600" dirty="0" err="1">
                <a:solidFill>
                  <a:srgbClr val="FFC000"/>
                </a:solidFill>
              </a:rPr>
              <a:t>gp</a:t>
            </a:r>
            <a:r>
              <a:rPr lang="en-GB" sz="1600" dirty="0">
                <a:solidFill>
                  <a:srgbClr val="FFC000"/>
                </a:solidFill>
              </a:rPr>
              <a:t> </a:t>
            </a:r>
            <a:r>
              <a:rPr lang="en-GB" sz="1600" dirty="0">
                <a:solidFill>
                  <a:schemeClr val="accent1">
                    <a:lumMod val="50000"/>
                  </a:schemeClr>
                </a:solidFill>
              </a:rPr>
              <a:t>--name </a:t>
            </a:r>
            <a:r>
              <a:rPr lang="en-GB" sz="1600" dirty="0">
                <a:solidFill>
                  <a:schemeClr val="accent6">
                    <a:lumMod val="40000"/>
                    <a:lumOff val="60000"/>
                  </a:schemeClr>
                </a:solidFill>
              </a:rPr>
              <a:t>$</a:t>
            </a:r>
            <a:r>
              <a:rPr lang="en-GB" sz="1600" dirty="0" err="1">
                <a:solidFill>
                  <a:schemeClr val="accent6">
                    <a:lumMod val="40000"/>
                    <a:lumOff val="60000"/>
                  </a:schemeClr>
                </a:solidFill>
              </a:rPr>
              <a:t>webAppName</a:t>
            </a:r>
            <a:endParaRPr lang="en-GB" sz="1600" i="1" dirty="0">
              <a:solidFill>
                <a:schemeClr val="accent6">
                  <a:lumMod val="40000"/>
                  <a:lumOff val="60000"/>
                </a:schemeClr>
              </a:solidFill>
            </a:endParaRPr>
          </a:p>
          <a:p>
            <a:r>
              <a:rPr lang="en-GB" sz="1600" i="1" dirty="0">
                <a:solidFill>
                  <a:schemeClr val="bg1"/>
                </a:solidFill>
              </a:rPr>
              <a:t>IF THE ABOVE DID NOT WORK THEN USE THIS URL</a:t>
            </a:r>
            <a:endParaRPr lang="en-GB" sz="1600" dirty="0">
              <a:solidFill>
                <a:schemeClr val="bg1"/>
              </a:solidFill>
            </a:endParaRPr>
          </a:p>
          <a:p>
            <a:r>
              <a:rPr lang="en-GB" sz="1600" dirty="0">
                <a:solidFill>
                  <a:schemeClr val="bg1"/>
                </a:solidFill>
              </a:rPr>
              <a:t>$ </a:t>
            </a:r>
            <a:r>
              <a:rPr lang="en-GB" sz="1600" dirty="0" err="1">
                <a:solidFill>
                  <a:schemeClr val="accent1">
                    <a:lumMod val="50000"/>
                  </a:schemeClr>
                </a:solidFill>
              </a:rPr>
              <a:t>az</a:t>
            </a:r>
            <a:r>
              <a:rPr lang="en-GB" sz="1600" dirty="0">
                <a:solidFill>
                  <a:schemeClr val="accent1">
                    <a:lumMod val="50000"/>
                  </a:schemeClr>
                </a:solidFill>
              </a:rPr>
              <a:t> webapp show --resource-group </a:t>
            </a:r>
            <a:r>
              <a:rPr lang="en-GB" sz="1600" dirty="0" err="1">
                <a:solidFill>
                  <a:srgbClr val="FFC000"/>
                </a:solidFill>
              </a:rPr>
              <a:t>myfirst</a:t>
            </a:r>
            <a:r>
              <a:rPr lang="en-GB" sz="1600" dirty="0">
                <a:solidFill>
                  <a:srgbClr val="FFC000"/>
                </a:solidFill>
              </a:rPr>
              <a:t>-webapp-</a:t>
            </a:r>
            <a:r>
              <a:rPr lang="en-GB" sz="1600" dirty="0" err="1">
                <a:solidFill>
                  <a:srgbClr val="FFC000"/>
                </a:solidFill>
              </a:rPr>
              <a:t>gp</a:t>
            </a:r>
            <a:r>
              <a:rPr lang="en-GB" sz="1600" dirty="0">
                <a:solidFill>
                  <a:schemeClr val="accent1">
                    <a:lumMod val="50000"/>
                  </a:schemeClr>
                </a:solidFill>
              </a:rPr>
              <a:t> --name </a:t>
            </a:r>
            <a:r>
              <a:rPr lang="en-GB" sz="1600" dirty="0">
                <a:solidFill>
                  <a:schemeClr val="accent6">
                    <a:lumMod val="40000"/>
                    <a:lumOff val="60000"/>
                  </a:schemeClr>
                </a:solidFill>
              </a:rPr>
              <a:t>$</a:t>
            </a:r>
            <a:r>
              <a:rPr lang="en-GB" sz="1600" dirty="0" err="1">
                <a:solidFill>
                  <a:schemeClr val="accent6">
                    <a:lumMod val="40000"/>
                    <a:lumOff val="60000"/>
                  </a:schemeClr>
                </a:solidFill>
              </a:rPr>
              <a:t>webAppName</a:t>
            </a:r>
            <a:r>
              <a:rPr lang="en-GB" sz="1600" dirty="0">
                <a:solidFill>
                  <a:schemeClr val="accent1">
                    <a:lumMod val="50000"/>
                  </a:schemeClr>
                </a:solidFill>
              </a:rPr>
              <a:t> --query </a:t>
            </a:r>
            <a:r>
              <a:rPr lang="en-GB" sz="1600" dirty="0" err="1">
                <a:solidFill>
                  <a:schemeClr val="accent1">
                    <a:lumMod val="50000"/>
                  </a:schemeClr>
                </a:solidFill>
              </a:rPr>
              <a:t>defaultHostName</a:t>
            </a:r>
            <a:r>
              <a:rPr lang="en-GB" sz="1600" dirty="0">
                <a:solidFill>
                  <a:schemeClr val="accent1">
                    <a:lumMod val="50000"/>
                  </a:schemeClr>
                </a:solidFill>
              </a:rPr>
              <a:t> -o </a:t>
            </a:r>
            <a:r>
              <a:rPr lang="en-GB" sz="1600" dirty="0" err="1">
                <a:solidFill>
                  <a:schemeClr val="accent1">
                    <a:lumMod val="50000"/>
                  </a:schemeClr>
                </a:solidFill>
              </a:rPr>
              <a:t>tsv</a:t>
            </a:r>
            <a:endParaRPr lang="en-GB" sz="1600" dirty="0">
              <a:solidFill>
                <a:schemeClr val="accent1">
                  <a:lumMod val="50000"/>
                </a:schemeClr>
              </a:solidFill>
            </a:endParaRPr>
          </a:p>
          <a:p>
            <a:r>
              <a:rPr lang="en-GB" sz="1400" i="1" dirty="0">
                <a:solidFill>
                  <a:schemeClr val="bg1"/>
                </a:solidFill>
              </a:rPr>
              <a:t>mywebapp29844.azurewebsites.net</a:t>
            </a:r>
          </a:p>
        </p:txBody>
      </p:sp>
      <p:pic>
        <p:nvPicPr>
          <p:cNvPr id="9" name="Picture 8">
            <a:extLst>
              <a:ext uri="{FF2B5EF4-FFF2-40B4-BE49-F238E27FC236}">
                <a16:creationId xmlns:a16="http://schemas.microsoft.com/office/drawing/2014/main" id="{0149991E-97F5-ABAD-6FD3-829A2BDCEE77}"/>
              </a:ext>
            </a:extLst>
          </p:cNvPr>
          <p:cNvPicPr>
            <a:picLocks noChangeAspect="1"/>
          </p:cNvPicPr>
          <p:nvPr/>
        </p:nvPicPr>
        <p:blipFill>
          <a:blip r:embed="rId3"/>
          <a:stretch>
            <a:fillRect/>
          </a:stretch>
        </p:blipFill>
        <p:spPr>
          <a:xfrm>
            <a:off x="530513" y="3660469"/>
            <a:ext cx="3295650" cy="1543050"/>
          </a:xfrm>
          <a:prstGeom prst="rect">
            <a:avLst/>
          </a:prstGeom>
        </p:spPr>
      </p:pic>
    </p:spTree>
    <p:extLst>
      <p:ext uri="{BB962C8B-B14F-4D97-AF65-F5344CB8AC3E}">
        <p14:creationId xmlns:p14="http://schemas.microsoft.com/office/powerpoint/2010/main" val="30171549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2A338-9268-B595-0E77-B0A83D35355C}"/>
              </a:ext>
            </a:extLst>
          </p:cNvPr>
          <p:cNvSpPr>
            <a:spLocks noGrp="1"/>
          </p:cNvSpPr>
          <p:nvPr>
            <p:ph type="title"/>
          </p:nvPr>
        </p:nvSpPr>
        <p:spPr/>
        <p:txBody>
          <a:bodyPr/>
          <a:lstStyle/>
          <a:p>
            <a:r>
              <a:rPr lang="en-GB" dirty="0"/>
              <a:t>Exercise 1 </a:t>
            </a:r>
          </a:p>
        </p:txBody>
      </p:sp>
      <p:sp>
        <p:nvSpPr>
          <p:cNvPr id="3" name="Content Placeholder 2">
            <a:extLst>
              <a:ext uri="{FF2B5EF4-FFF2-40B4-BE49-F238E27FC236}">
                <a16:creationId xmlns:a16="http://schemas.microsoft.com/office/drawing/2014/main" id="{BB43D357-DADE-3BD4-E12E-7C8AABE86E06}"/>
              </a:ext>
            </a:extLst>
          </p:cNvPr>
          <p:cNvSpPr>
            <a:spLocks noGrp="1"/>
          </p:cNvSpPr>
          <p:nvPr>
            <p:ph idx="1"/>
          </p:nvPr>
        </p:nvSpPr>
        <p:spPr>
          <a:xfrm>
            <a:off x="1047750" y="1724025"/>
            <a:ext cx="7029450" cy="462222"/>
          </a:xfrm>
        </p:spPr>
        <p:txBody>
          <a:bodyPr/>
          <a:lstStyle/>
          <a:p>
            <a:r>
              <a:rPr lang="en-GB" dirty="0"/>
              <a:t>Clean up</a:t>
            </a:r>
          </a:p>
        </p:txBody>
      </p:sp>
      <p:sp>
        <p:nvSpPr>
          <p:cNvPr id="4" name="Footer Placeholder 3">
            <a:extLst>
              <a:ext uri="{FF2B5EF4-FFF2-40B4-BE49-F238E27FC236}">
                <a16:creationId xmlns:a16="http://schemas.microsoft.com/office/drawing/2014/main" id="{43BD9C8A-8C09-DF07-44B5-896AE7EAD621}"/>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C590B562-C92C-C102-41CC-18FF3578EF0F}"/>
              </a:ext>
            </a:extLst>
          </p:cNvPr>
          <p:cNvSpPr txBox="1"/>
          <p:nvPr/>
        </p:nvSpPr>
        <p:spPr>
          <a:xfrm>
            <a:off x="789190" y="2550295"/>
            <a:ext cx="7546570" cy="338554"/>
          </a:xfrm>
          <a:prstGeom prst="rect">
            <a:avLst/>
          </a:prstGeom>
          <a:solidFill>
            <a:srgbClr val="000000"/>
          </a:solidFill>
          <a:ln w="9525">
            <a:noFill/>
          </a:ln>
        </p:spPr>
        <p:txBody>
          <a:bodyPr wrap="square" rtlCol="0">
            <a:spAutoFit/>
          </a:bodyPr>
          <a:lstStyle/>
          <a:p>
            <a:r>
              <a:rPr lang="en-GB" sz="1600" dirty="0">
                <a:solidFill>
                  <a:schemeClr val="bg1"/>
                </a:solidFill>
              </a:rPr>
              <a:t>$ </a:t>
            </a:r>
            <a:r>
              <a:rPr lang="en-GB" sz="1600" dirty="0" err="1">
                <a:solidFill>
                  <a:schemeClr val="accent1">
                    <a:lumMod val="50000"/>
                  </a:schemeClr>
                </a:solidFill>
              </a:rPr>
              <a:t>az</a:t>
            </a:r>
            <a:r>
              <a:rPr lang="en-GB" sz="1600" dirty="0">
                <a:solidFill>
                  <a:schemeClr val="accent1">
                    <a:lumMod val="50000"/>
                  </a:schemeClr>
                </a:solidFill>
              </a:rPr>
              <a:t> group delete --name </a:t>
            </a:r>
            <a:r>
              <a:rPr lang="en-GB" sz="1600" dirty="0" err="1">
                <a:solidFill>
                  <a:srgbClr val="FFC000"/>
                </a:solidFill>
              </a:rPr>
              <a:t>myfirst</a:t>
            </a:r>
            <a:r>
              <a:rPr lang="en-GB" sz="1600" dirty="0">
                <a:solidFill>
                  <a:srgbClr val="FFC000"/>
                </a:solidFill>
              </a:rPr>
              <a:t>-webapp-</a:t>
            </a:r>
            <a:r>
              <a:rPr lang="en-GB" sz="1600" dirty="0" err="1">
                <a:solidFill>
                  <a:srgbClr val="FFC000"/>
                </a:solidFill>
              </a:rPr>
              <a:t>gp</a:t>
            </a:r>
            <a:r>
              <a:rPr lang="en-GB" sz="1600" dirty="0">
                <a:solidFill>
                  <a:schemeClr val="accent1">
                    <a:lumMod val="50000"/>
                  </a:schemeClr>
                </a:solidFill>
              </a:rPr>
              <a:t> --yes</a:t>
            </a:r>
            <a:endParaRPr lang="en-GB" sz="1600" dirty="0">
              <a:solidFill>
                <a:schemeClr val="bg1"/>
              </a:solidFill>
            </a:endParaRPr>
          </a:p>
        </p:txBody>
      </p:sp>
    </p:spTree>
    <p:extLst>
      <p:ext uri="{BB962C8B-B14F-4D97-AF65-F5344CB8AC3E}">
        <p14:creationId xmlns:p14="http://schemas.microsoft.com/office/powerpoint/2010/main" val="38253070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C001A-59A2-A619-D808-85EDED6C637D}"/>
              </a:ext>
            </a:extLst>
          </p:cNvPr>
          <p:cNvSpPr>
            <a:spLocks noGrp="1"/>
          </p:cNvSpPr>
          <p:nvPr>
            <p:ph type="title"/>
          </p:nvPr>
        </p:nvSpPr>
        <p:spPr>
          <a:xfrm>
            <a:off x="257175" y="0"/>
            <a:ext cx="8686800" cy="6373504"/>
          </a:xfrm>
        </p:spPr>
        <p:txBody>
          <a:bodyPr/>
          <a:lstStyle/>
          <a:p>
            <a:r>
              <a:rPr lang="en-GB" dirty="0"/>
              <a:t>Azure Container Registers</a:t>
            </a:r>
          </a:p>
        </p:txBody>
      </p:sp>
      <p:sp>
        <p:nvSpPr>
          <p:cNvPr id="4" name="Footer Placeholder 3">
            <a:extLst>
              <a:ext uri="{FF2B5EF4-FFF2-40B4-BE49-F238E27FC236}">
                <a16:creationId xmlns:a16="http://schemas.microsoft.com/office/drawing/2014/main" id="{884AC058-DA7C-9C18-0552-4A5068D0D913}"/>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2413273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36EBE-0C87-4B34-AF86-B96DB597D708}"/>
              </a:ext>
            </a:extLst>
          </p:cNvPr>
          <p:cNvSpPr>
            <a:spLocks noGrp="1"/>
          </p:cNvSpPr>
          <p:nvPr>
            <p:ph type="title"/>
          </p:nvPr>
        </p:nvSpPr>
        <p:spPr/>
        <p:txBody>
          <a:bodyPr/>
          <a:lstStyle/>
          <a:p>
            <a:r>
              <a:rPr lang="en-GB" dirty="0"/>
              <a:t>Azure Container Registries (ACRs)</a:t>
            </a:r>
          </a:p>
        </p:txBody>
      </p:sp>
      <p:sp>
        <p:nvSpPr>
          <p:cNvPr id="3" name="Content Placeholder 2">
            <a:extLst>
              <a:ext uri="{FF2B5EF4-FFF2-40B4-BE49-F238E27FC236}">
                <a16:creationId xmlns:a16="http://schemas.microsoft.com/office/drawing/2014/main" id="{0A5EE905-E5D4-4EBE-95F9-EF33C70AC124}"/>
              </a:ext>
            </a:extLst>
          </p:cNvPr>
          <p:cNvSpPr>
            <a:spLocks noGrp="1"/>
          </p:cNvSpPr>
          <p:nvPr>
            <p:ph idx="1"/>
          </p:nvPr>
        </p:nvSpPr>
        <p:spPr>
          <a:xfrm>
            <a:off x="390699" y="1138844"/>
            <a:ext cx="8312726" cy="4699981"/>
          </a:xfrm>
        </p:spPr>
        <p:txBody>
          <a:bodyPr/>
          <a:lstStyle/>
          <a:p>
            <a:r>
              <a:rPr lang="en-GB" dirty="0"/>
              <a:t>Private Docker registries provided in that can be used across Azure deployment targets such as Azure Kubernetes Service (AKS) </a:t>
            </a:r>
          </a:p>
          <a:p>
            <a:r>
              <a:rPr lang="en-GB" dirty="0"/>
              <a:t>Use standard Docker commands to push images into a repository or pull an image from a repository.</a:t>
            </a:r>
          </a:p>
          <a:p>
            <a:pPr marL="0" indent="0">
              <a:buNone/>
            </a:pPr>
            <a:r>
              <a:rPr lang="en-GB" b="1" dirty="0"/>
              <a:t>WHY</a:t>
            </a:r>
          </a:p>
          <a:p>
            <a:r>
              <a:rPr lang="en-GB" dirty="0"/>
              <a:t>For performance reasons, when pulling images regularly it is good idea to create a private repository that “local” to the containers they are running in (i.e. “</a:t>
            </a:r>
            <a:r>
              <a:rPr lang="en-GB" i="1" dirty="0"/>
              <a:t>network-close storage of your container images</a:t>
            </a:r>
            <a:r>
              <a:rPr lang="en-GB" dirty="0"/>
              <a:t>”)</a:t>
            </a:r>
          </a:p>
          <a:p>
            <a:pPr lvl="1"/>
            <a:r>
              <a:rPr lang="en-GB" dirty="0"/>
              <a:t>ACR can also make use of geo-replication i.e. geographical distribution for container image distribution scenarios</a:t>
            </a:r>
          </a:p>
          <a:p>
            <a:r>
              <a:rPr lang="en-GB" dirty="0"/>
              <a:t>For security benefits such as using Azure role-based access control (Azure RBAC) and Active Directory</a:t>
            </a:r>
          </a:p>
          <a:p>
            <a:r>
              <a:rPr lang="en-GB" dirty="0"/>
              <a:t>For automated image builds using Azure Container Registry Tasks (ACR Tasks) to streamline building, testing, pushing, and deploying images in Azure</a:t>
            </a:r>
          </a:p>
        </p:txBody>
      </p:sp>
      <p:sp>
        <p:nvSpPr>
          <p:cNvPr id="4" name="Footer Placeholder 3">
            <a:extLst>
              <a:ext uri="{FF2B5EF4-FFF2-40B4-BE49-F238E27FC236}">
                <a16:creationId xmlns:a16="http://schemas.microsoft.com/office/drawing/2014/main" id="{BBE693B1-3193-4151-AC08-CBB8B52DFB6B}"/>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4327675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75280-204E-4B80-8B62-4E80B006CC00}"/>
              </a:ext>
            </a:extLst>
          </p:cNvPr>
          <p:cNvSpPr>
            <a:spLocks noGrp="1"/>
          </p:cNvSpPr>
          <p:nvPr>
            <p:ph type="title"/>
          </p:nvPr>
        </p:nvSpPr>
        <p:spPr/>
        <p:txBody>
          <a:bodyPr/>
          <a:lstStyle/>
          <a:p>
            <a:r>
              <a:rPr lang="en-GB" dirty="0"/>
              <a:t>Create ACR</a:t>
            </a:r>
          </a:p>
        </p:txBody>
      </p:sp>
      <p:sp>
        <p:nvSpPr>
          <p:cNvPr id="3" name="Content Placeholder 2">
            <a:extLst>
              <a:ext uri="{FF2B5EF4-FFF2-40B4-BE49-F238E27FC236}">
                <a16:creationId xmlns:a16="http://schemas.microsoft.com/office/drawing/2014/main" id="{1C433A78-71E4-4183-A5F0-F31393C6CD88}"/>
              </a:ext>
            </a:extLst>
          </p:cNvPr>
          <p:cNvSpPr>
            <a:spLocks noGrp="1"/>
          </p:cNvSpPr>
          <p:nvPr>
            <p:ph idx="1"/>
          </p:nvPr>
        </p:nvSpPr>
        <p:spPr/>
        <p:txBody>
          <a:bodyPr/>
          <a:lstStyle/>
          <a:p>
            <a:r>
              <a:rPr lang="en-GB" dirty="0"/>
              <a:t>Create the registry</a:t>
            </a:r>
          </a:p>
          <a:p>
            <a:endParaRPr lang="en-GB" dirty="0"/>
          </a:p>
          <a:p>
            <a:endParaRPr lang="en-GB" dirty="0"/>
          </a:p>
          <a:p>
            <a:endParaRPr lang="en-GB" dirty="0"/>
          </a:p>
          <a:p>
            <a:endParaRPr lang="en-GB" dirty="0"/>
          </a:p>
          <a:p>
            <a:endParaRPr lang="en-GB" dirty="0"/>
          </a:p>
          <a:p>
            <a:endParaRPr lang="en-GB" dirty="0"/>
          </a:p>
          <a:p>
            <a:r>
              <a:rPr lang="en-GB" dirty="0"/>
              <a:t>Before pushing and pulling container images, you must log in to the registry. </a:t>
            </a:r>
          </a:p>
        </p:txBody>
      </p:sp>
      <p:sp>
        <p:nvSpPr>
          <p:cNvPr id="4" name="Footer Placeholder 3">
            <a:extLst>
              <a:ext uri="{FF2B5EF4-FFF2-40B4-BE49-F238E27FC236}">
                <a16:creationId xmlns:a16="http://schemas.microsoft.com/office/drawing/2014/main" id="{E439DD0A-8059-4D3E-9BB4-E5D12E58AC85}"/>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DF286629-FF69-4A40-8961-4037CAF22EA9}"/>
              </a:ext>
            </a:extLst>
          </p:cNvPr>
          <p:cNvSpPr txBox="1"/>
          <p:nvPr/>
        </p:nvSpPr>
        <p:spPr>
          <a:xfrm>
            <a:off x="883976" y="2150323"/>
            <a:ext cx="7836943" cy="1815882"/>
          </a:xfrm>
          <a:prstGeom prst="rect">
            <a:avLst/>
          </a:prstGeom>
          <a:solidFill>
            <a:srgbClr val="000000"/>
          </a:solidFill>
        </p:spPr>
        <p:txBody>
          <a:bodyPr wrap="square" rtlCol="0">
            <a:spAutoFit/>
          </a:bodyPr>
          <a:lstStyle/>
          <a:p>
            <a:r>
              <a:rPr lang="it-IT" sz="1600" dirty="0">
                <a:solidFill>
                  <a:schemeClr val="bg1"/>
                </a:solidFill>
              </a:rPr>
              <a:t>$ </a:t>
            </a:r>
            <a:r>
              <a:rPr lang="en-GB" sz="1600" dirty="0" err="1">
                <a:solidFill>
                  <a:schemeClr val="accent1">
                    <a:lumMod val="50000"/>
                  </a:schemeClr>
                </a:solidFill>
              </a:rPr>
              <a:t>az</a:t>
            </a:r>
            <a:r>
              <a:rPr lang="en-GB" sz="1600" dirty="0">
                <a:solidFill>
                  <a:schemeClr val="accent1">
                    <a:lumMod val="50000"/>
                  </a:schemeClr>
                </a:solidFill>
              </a:rPr>
              <a:t> </a:t>
            </a:r>
            <a:r>
              <a:rPr lang="en-GB" sz="1600" dirty="0" err="1">
                <a:solidFill>
                  <a:schemeClr val="accent1">
                    <a:lumMod val="50000"/>
                  </a:schemeClr>
                </a:solidFill>
              </a:rPr>
              <a:t>acr</a:t>
            </a:r>
            <a:r>
              <a:rPr lang="en-GB" sz="1600" dirty="0">
                <a:solidFill>
                  <a:schemeClr val="accent1">
                    <a:lumMod val="50000"/>
                  </a:schemeClr>
                </a:solidFill>
              </a:rPr>
              <a:t> create --resource-group </a:t>
            </a:r>
            <a:r>
              <a:rPr lang="en-GB" sz="1600" dirty="0" err="1">
                <a:solidFill>
                  <a:srgbClr val="FFC000"/>
                </a:solidFill>
              </a:rPr>
              <a:t>myfirst</a:t>
            </a:r>
            <a:r>
              <a:rPr lang="en-GB" sz="1600" dirty="0">
                <a:solidFill>
                  <a:srgbClr val="FFC000"/>
                </a:solidFill>
              </a:rPr>
              <a:t>-webapp-</a:t>
            </a:r>
            <a:r>
              <a:rPr lang="en-GB" sz="1600" dirty="0" err="1">
                <a:solidFill>
                  <a:srgbClr val="FFC000"/>
                </a:solidFill>
              </a:rPr>
              <a:t>gp</a:t>
            </a:r>
            <a:r>
              <a:rPr lang="en-GB" sz="1600" dirty="0">
                <a:solidFill>
                  <a:schemeClr val="accent1">
                    <a:lumMod val="50000"/>
                  </a:schemeClr>
                </a:solidFill>
              </a:rPr>
              <a:t> \</a:t>
            </a:r>
          </a:p>
          <a:p>
            <a:r>
              <a:rPr lang="en-GB" sz="1600" dirty="0">
                <a:solidFill>
                  <a:schemeClr val="accent1">
                    <a:lumMod val="50000"/>
                  </a:schemeClr>
                </a:solidFill>
              </a:rPr>
              <a:t>  --name </a:t>
            </a:r>
            <a:r>
              <a:rPr lang="en-GB" sz="1600" dirty="0" err="1">
                <a:solidFill>
                  <a:srgbClr val="FFC000"/>
                </a:solidFill>
              </a:rPr>
              <a:t>mycontainerregistry$RANDOM</a:t>
            </a:r>
            <a:r>
              <a:rPr lang="en-GB" sz="1600" dirty="0">
                <a:solidFill>
                  <a:srgbClr val="FFC000"/>
                </a:solidFill>
              </a:rPr>
              <a:t> </a:t>
            </a:r>
            <a:r>
              <a:rPr lang="en-GB" sz="1600" dirty="0">
                <a:solidFill>
                  <a:schemeClr val="accent1">
                    <a:lumMod val="50000"/>
                  </a:schemeClr>
                </a:solidFill>
              </a:rPr>
              <a:t>--</a:t>
            </a:r>
            <a:r>
              <a:rPr lang="en-GB" sz="1600" dirty="0" err="1">
                <a:solidFill>
                  <a:schemeClr val="accent1">
                    <a:lumMod val="50000"/>
                  </a:schemeClr>
                </a:solidFill>
              </a:rPr>
              <a:t>sku</a:t>
            </a:r>
            <a:r>
              <a:rPr lang="en-GB" sz="1600" dirty="0">
                <a:solidFill>
                  <a:schemeClr val="accent1">
                    <a:lumMod val="50000"/>
                  </a:schemeClr>
                </a:solidFill>
              </a:rPr>
              <a:t> Basic</a:t>
            </a:r>
          </a:p>
          <a:p>
            <a:r>
              <a:rPr lang="en-GB" sz="1600" dirty="0">
                <a:solidFill>
                  <a:schemeClr val="bg1"/>
                </a:solidFill>
              </a:rPr>
              <a:t>{</a:t>
            </a:r>
          </a:p>
          <a:p>
            <a:r>
              <a:rPr lang="en-GB" sz="1600" dirty="0">
                <a:solidFill>
                  <a:schemeClr val="bg1"/>
                </a:solidFill>
              </a:rPr>
              <a:t> ….</a:t>
            </a:r>
          </a:p>
          <a:p>
            <a:r>
              <a:rPr lang="it-IT" sz="1600" dirty="0">
                <a:solidFill>
                  <a:schemeClr val="bg1"/>
                </a:solidFill>
              </a:rPr>
              <a:t>    "loginServer": "</a:t>
            </a:r>
            <a:r>
              <a:rPr lang="it-IT" sz="1600" dirty="0">
                <a:solidFill>
                  <a:srgbClr val="FFC000"/>
                </a:solidFill>
              </a:rPr>
              <a:t>mycontainerregistry007.azurecr.io</a:t>
            </a:r>
            <a:r>
              <a:rPr lang="it-IT" sz="1600" dirty="0">
                <a:solidFill>
                  <a:schemeClr val="bg1"/>
                </a:solidFill>
              </a:rPr>
              <a:t>",</a:t>
            </a:r>
          </a:p>
          <a:p>
            <a:r>
              <a:rPr lang="it-IT" sz="1600" dirty="0">
                <a:solidFill>
                  <a:schemeClr val="bg1"/>
                </a:solidFill>
              </a:rPr>
              <a:t>.....</a:t>
            </a:r>
          </a:p>
          <a:p>
            <a:r>
              <a:rPr lang="it-IT" sz="1600" dirty="0">
                <a:solidFill>
                  <a:schemeClr val="bg1"/>
                </a:solidFill>
              </a:rPr>
              <a:t>}</a:t>
            </a:r>
          </a:p>
        </p:txBody>
      </p:sp>
      <p:sp>
        <p:nvSpPr>
          <p:cNvPr id="7" name="TextBox 6">
            <a:extLst>
              <a:ext uri="{FF2B5EF4-FFF2-40B4-BE49-F238E27FC236}">
                <a16:creationId xmlns:a16="http://schemas.microsoft.com/office/drawing/2014/main" id="{595A211C-2C3E-4540-BD9A-48765E5020F5}"/>
              </a:ext>
            </a:extLst>
          </p:cNvPr>
          <p:cNvSpPr txBox="1"/>
          <p:nvPr/>
        </p:nvSpPr>
        <p:spPr>
          <a:xfrm>
            <a:off x="2875128" y="5890994"/>
            <a:ext cx="5800441" cy="646331"/>
          </a:xfrm>
          <a:prstGeom prst="rect">
            <a:avLst/>
          </a:prstGeom>
          <a:noFill/>
          <a:ln>
            <a:solidFill>
              <a:schemeClr val="tx1"/>
            </a:solidFill>
          </a:ln>
        </p:spPr>
        <p:txBody>
          <a:bodyPr wrap="square" rtlCol="0">
            <a:spAutoFit/>
          </a:bodyPr>
          <a:lstStyle/>
          <a:p>
            <a:r>
              <a:rPr lang="en-GB" i="1" dirty="0"/>
              <a:t>Basic</a:t>
            </a:r>
            <a:r>
              <a:rPr lang="en-GB" dirty="0"/>
              <a:t> registry is a cost-optimized option for developers learning about Azure Container Registries</a:t>
            </a:r>
          </a:p>
        </p:txBody>
      </p:sp>
      <p:sp>
        <p:nvSpPr>
          <p:cNvPr id="8" name="TextBox 7">
            <a:extLst>
              <a:ext uri="{FF2B5EF4-FFF2-40B4-BE49-F238E27FC236}">
                <a16:creationId xmlns:a16="http://schemas.microsoft.com/office/drawing/2014/main" id="{4D2BC52A-0C5B-48E2-837E-C671F8C8364D}"/>
              </a:ext>
            </a:extLst>
          </p:cNvPr>
          <p:cNvSpPr txBox="1"/>
          <p:nvPr/>
        </p:nvSpPr>
        <p:spPr>
          <a:xfrm>
            <a:off x="883976" y="5133517"/>
            <a:ext cx="7836943" cy="338554"/>
          </a:xfrm>
          <a:prstGeom prst="rect">
            <a:avLst/>
          </a:prstGeom>
          <a:solidFill>
            <a:srgbClr val="000000"/>
          </a:solidFill>
        </p:spPr>
        <p:txBody>
          <a:bodyPr wrap="square" rtlCol="0">
            <a:spAutoFit/>
          </a:bodyPr>
          <a:lstStyle/>
          <a:p>
            <a:r>
              <a:rPr lang="it-IT" sz="1600" dirty="0">
                <a:solidFill>
                  <a:schemeClr val="bg1"/>
                </a:solidFill>
              </a:rPr>
              <a:t>$ </a:t>
            </a:r>
            <a:r>
              <a:rPr lang="en-GB" sz="1600" dirty="0" err="1">
                <a:solidFill>
                  <a:schemeClr val="accent1">
                    <a:lumMod val="50000"/>
                  </a:schemeClr>
                </a:solidFill>
              </a:rPr>
              <a:t>az</a:t>
            </a:r>
            <a:r>
              <a:rPr lang="en-GB" sz="1600" dirty="0">
                <a:solidFill>
                  <a:schemeClr val="accent1">
                    <a:lumMod val="50000"/>
                  </a:schemeClr>
                </a:solidFill>
              </a:rPr>
              <a:t> </a:t>
            </a:r>
            <a:r>
              <a:rPr lang="en-GB" sz="1600" dirty="0" err="1">
                <a:solidFill>
                  <a:schemeClr val="accent1">
                    <a:lumMod val="50000"/>
                  </a:schemeClr>
                </a:solidFill>
              </a:rPr>
              <a:t>acr</a:t>
            </a:r>
            <a:r>
              <a:rPr lang="en-GB" sz="1600" dirty="0">
                <a:solidFill>
                  <a:schemeClr val="accent1">
                    <a:lumMod val="50000"/>
                  </a:schemeClr>
                </a:solidFill>
              </a:rPr>
              <a:t> login --name </a:t>
            </a:r>
            <a:r>
              <a:rPr lang="en-GB" sz="1600" dirty="0">
                <a:solidFill>
                  <a:srgbClr val="FFC000"/>
                </a:solidFill>
              </a:rPr>
              <a:t>mycontainerregistry007</a:t>
            </a:r>
            <a:endParaRPr lang="it-IT" sz="1600" dirty="0">
              <a:solidFill>
                <a:srgbClr val="FFC000"/>
              </a:solidFill>
            </a:endParaRPr>
          </a:p>
        </p:txBody>
      </p:sp>
      <p:sp>
        <p:nvSpPr>
          <p:cNvPr id="10" name="TextBox 9">
            <a:extLst>
              <a:ext uri="{FF2B5EF4-FFF2-40B4-BE49-F238E27FC236}">
                <a16:creationId xmlns:a16="http://schemas.microsoft.com/office/drawing/2014/main" id="{71B1D918-FB2A-436B-A792-0E5C04BA035D}"/>
              </a:ext>
            </a:extLst>
          </p:cNvPr>
          <p:cNvSpPr txBox="1"/>
          <p:nvPr/>
        </p:nvSpPr>
        <p:spPr>
          <a:xfrm>
            <a:off x="6332561" y="3267705"/>
            <a:ext cx="2242782" cy="646331"/>
          </a:xfrm>
          <a:prstGeom prst="rect">
            <a:avLst/>
          </a:prstGeom>
          <a:noFill/>
        </p:spPr>
        <p:txBody>
          <a:bodyPr wrap="square" rtlCol="0">
            <a:spAutoFit/>
          </a:bodyPr>
          <a:lstStyle/>
          <a:p>
            <a:r>
              <a:rPr lang="en-GB" i="1" dirty="0">
                <a:solidFill>
                  <a:srgbClr val="FF0000"/>
                </a:solidFill>
              </a:rPr>
              <a:t>This is the </a:t>
            </a:r>
            <a:br>
              <a:rPr lang="en-GB" i="1" dirty="0">
                <a:solidFill>
                  <a:srgbClr val="FF0000"/>
                </a:solidFill>
              </a:rPr>
            </a:br>
            <a:r>
              <a:rPr lang="en-GB" i="1" dirty="0">
                <a:solidFill>
                  <a:srgbClr val="FF0000"/>
                </a:solidFill>
              </a:rPr>
              <a:t>login-server name</a:t>
            </a:r>
          </a:p>
        </p:txBody>
      </p:sp>
      <p:cxnSp>
        <p:nvCxnSpPr>
          <p:cNvPr id="12" name="Connector: Elbow 11">
            <a:extLst>
              <a:ext uri="{FF2B5EF4-FFF2-40B4-BE49-F238E27FC236}">
                <a16:creationId xmlns:a16="http://schemas.microsoft.com/office/drawing/2014/main" id="{672EAE22-D25B-4D92-92C8-A7370C2AABFE}"/>
              </a:ext>
            </a:extLst>
          </p:cNvPr>
          <p:cNvCxnSpPr/>
          <p:nvPr/>
        </p:nvCxnSpPr>
        <p:spPr bwMode="auto">
          <a:xfrm rot="10800000">
            <a:off x="4139821" y="3429000"/>
            <a:ext cx="2147248" cy="192206"/>
          </a:xfrm>
          <a:prstGeom prst="bentConnector3">
            <a:avLst>
              <a:gd name="adj1" fmla="val 99788"/>
            </a:avLst>
          </a:prstGeom>
          <a:solidFill>
            <a:schemeClr val="accent1"/>
          </a:solidFill>
          <a:ln w="19050"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6" name="Straight Connector 15">
            <a:extLst>
              <a:ext uri="{FF2B5EF4-FFF2-40B4-BE49-F238E27FC236}">
                <a16:creationId xmlns:a16="http://schemas.microsoft.com/office/drawing/2014/main" id="{8DA0A21B-E2A3-451E-AE83-C57CE8FE0A91}"/>
              </a:ext>
            </a:extLst>
          </p:cNvPr>
          <p:cNvCxnSpPr/>
          <p:nvPr/>
        </p:nvCxnSpPr>
        <p:spPr bwMode="auto">
          <a:xfrm>
            <a:off x="2602173" y="3471081"/>
            <a:ext cx="3011606" cy="0"/>
          </a:xfrm>
          <a:prstGeom prst="line">
            <a:avLst/>
          </a:prstGeom>
          <a:solidFill>
            <a:schemeClr val="accent1"/>
          </a:solidFill>
          <a:ln w="9525" cap="flat" cmpd="sng" algn="ctr">
            <a:solidFill>
              <a:srgbClr val="FF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8" name="Connector: Elbow 17">
            <a:extLst>
              <a:ext uri="{FF2B5EF4-FFF2-40B4-BE49-F238E27FC236}">
                <a16:creationId xmlns:a16="http://schemas.microsoft.com/office/drawing/2014/main" id="{42FBE453-7439-4F79-AD59-9DB4784C0394}"/>
              </a:ext>
            </a:extLst>
          </p:cNvPr>
          <p:cNvCxnSpPr>
            <a:stCxn id="7" idx="3"/>
          </p:cNvCxnSpPr>
          <p:nvPr/>
        </p:nvCxnSpPr>
        <p:spPr bwMode="auto">
          <a:xfrm flipH="1" flipV="1">
            <a:off x="5775348" y="2583976"/>
            <a:ext cx="2900221" cy="3630184"/>
          </a:xfrm>
          <a:prstGeom prst="bentConnector4">
            <a:avLst>
              <a:gd name="adj1" fmla="val -7882"/>
              <a:gd name="adj2" fmla="val 9994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2366591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4BE7A-2D0B-4DED-8867-D55646CD644A}"/>
              </a:ext>
            </a:extLst>
          </p:cNvPr>
          <p:cNvSpPr>
            <a:spLocks noGrp="1"/>
          </p:cNvSpPr>
          <p:nvPr>
            <p:ph type="title"/>
          </p:nvPr>
        </p:nvSpPr>
        <p:spPr/>
        <p:txBody>
          <a:bodyPr/>
          <a:lstStyle/>
          <a:p>
            <a:r>
              <a:rPr lang="en-GB" dirty="0"/>
              <a:t>Push Image Using Docker</a:t>
            </a:r>
          </a:p>
        </p:txBody>
      </p:sp>
      <p:sp>
        <p:nvSpPr>
          <p:cNvPr id="3" name="Content Placeholder 2">
            <a:extLst>
              <a:ext uri="{FF2B5EF4-FFF2-40B4-BE49-F238E27FC236}">
                <a16:creationId xmlns:a16="http://schemas.microsoft.com/office/drawing/2014/main" id="{9C3B73C4-DE85-4CA1-8785-88648BB5C2A9}"/>
              </a:ext>
            </a:extLst>
          </p:cNvPr>
          <p:cNvSpPr>
            <a:spLocks noGrp="1"/>
          </p:cNvSpPr>
          <p:nvPr>
            <p:ph idx="1"/>
          </p:nvPr>
        </p:nvSpPr>
        <p:spPr>
          <a:xfrm>
            <a:off x="1047750" y="1305636"/>
            <a:ext cx="7029450" cy="2210937"/>
          </a:xfrm>
        </p:spPr>
        <p:txBody>
          <a:bodyPr/>
          <a:lstStyle/>
          <a:p>
            <a:r>
              <a:rPr lang="en-GB" dirty="0"/>
              <a:t>Note: You use Docker from your own PC</a:t>
            </a:r>
          </a:p>
          <a:p>
            <a:endParaRPr lang="en-GB" dirty="0"/>
          </a:p>
          <a:p>
            <a:r>
              <a:rPr lang="en-GB" dirty="0"/>
              <a:t>Push the image to the Azure Container Registry</a:t>
            </a:r>
          </a:p>
        </p:txBody>
      </p:sp>
      <p:sp>
        <p:nvSpPr>
          <p:cNvPr id="4" name="Footer Placeholder 3">
            <a:extLst>
              <a:ext uri="{FF2B5EF4-FFF2-40B4-BE49-F238E27FC236}">
                <a16:creationId xmlns:a16="http://schemas.microsoft.com/office/drawing/2014/main" id="{7247B18A-3977-44A9-A109-C2126D82AD92}"/>
              </a:ext>
            </a:extLst>
          </p:cNvPr>
          <p:cNvSpPr>
            <a:spLocks noGrp="1"/>
          </p:cNvSpPr>
          <p:nvPr>
            <p:ph type="ftr" sz="quarter" idx="10"/>
          </p:nvPr>
        </p:nvSpPr>
        <p:spPr/>
        <p:txBody>
          <a:bodyPr/>
          <a:lstStyle/>
          <a:p>
            <a:pPr>
              <a:defRPr/>
            </a:pPr>
            <a:r>
              <a:rPr lang="en-US" altLang="en-US"/>
              <a:t>WEB</a:t>
            </a:r>
            <a:endParaRPr lang="en-US" altLang="en-US" dirty="0"/>
          </a:p>
        </p:txBody>
      </p:sp>
      <p:sp>
        <p:nvSpPr>
          <p:cNvPr id="6" name="TextBox 5">
            <a:extLst>
              <a:ext uri="{FF2B5EF4-FFF2-40B4-BE49-F238E27FC236}">
                <a16:creationId xmlns:a16="http://schemas.microsoft.com/office/drawing/2014/main" id="{6A8A864C-2C67-44D6-AEC4-171409120CDA}"/>
              </a:ext>
            </a:extLst>
          </p:cNvPr>
          <p:cNvSpPr txBox="1"/>
          <p:nvPr/>
        </p:nvSpPr>
        <p:spPr>
          <a:xfrm>
            <a:off x="736694" y="2880582"/>
            <a:ext cx="7836943" cy="338554"/>
          </a:xfrm>
          <a:prstGeom prst="rect">
            <a:avLst/>
          </a:prstGeom>
          <a:solidFill>
            <a:srgbClr val="000000"/>
          </a:solidFill>
        </p:spPr>
        <p:txBody>
          <a:bodyPr wrap="square" rtlCol="0">
            <a:spAutoFit/>
          </a:bodyPr>
          <a:lstStyle/>
          <a:p>
            <a:r>
              <a:rPr lang="it-IT" sz="1600" dirty="0">
                <a:solidFill>
                  <a:schemeClr val="bg1"/>
                </a:solidFill>
              </a:rPr>
              <a:t>$ </a:t>
            </a:r>
            <a:r>
              <a:rPr lang="en-GB" sz="1600" dirty="0">
                <a:solidFill>
                  <a:schemeClr val="accent1">
                    <a:lumMod val="50000"/>
                  </a:schemeClr>
                </a:solidFill>
              </a:rPr>
              <a:t>docker push &lt;login-server&gt;</a:t>
            </a:r>
            <a:r>
              <a:rPr lang="en-GB" sz="1600" dirty="0">
                <a:solidFill>
                  <a:srgbClr val="FFC000"/>
                </a:solidFill>
              </a:rPr>
              <a:t>/</a:t>
            </a:r>
            <a:r>
              <a:rPr lang="en-GB" sz="1600" dirty="0" err="1">
                <a:solidFill>
                  <a:srgbClr val="FFC000"/>
                </a:solidFill>
              </a:rPr>
              <a:t>image:tag</a:t>
            </a:r>
            <a:endParaRPr lang="it-IT" sz="1600" dirty="0">
              <a:solidFill>
                <a:srgbClr val="FFC000"/>
              </a:solidFill>
            </a:endParaRPr>
          </a:p>
        </p:txBody>
      </p:sp>
      <p:sp>
        <p:nvSpPr>
          <p:cNvPr id="7" name="TextBox 6">
            <a:extLst>
              <a:ext uri="{FF2B5EF4-FFF2-40B4-BE49-F238E27FC236}">
                <a16:creationId xmlns:a16="http://schemas.microsoft.com/office/drawing/2014/main" id="{324355B2-86C9-489A-BFF1-3F1E38C5FFF1}"/>
              </a:ext>
            </a:extLst>
          </p:cNvPr>
          <p:cNvSpPr txBox="1"/>
          <p:nvPr/>
        </p:nvSpPr>
        <p:spPr>
          <a:xfrm>
            <a:off x="2010771" y="3219136"/>
            <a:ext cx="6716326" cy="369332"/>
          </a:xfrm>
          <a:prstGeom prst="rect">
            <a:avLst/>
          </a:prstGeom>
          <a:noFill/>
        </p:spPr>
        <p:txBody>
          <a:bodyPr wrap="none" rtlCol="0">
            <a:spAutoFit/>
          </a:bodyPr>
          <a:lstStyle/>
          <a:p>
            <a:r>
              <a:rPr lang="en-GB" i="1" dirty="0"/>
              <a:t>&lt;login-server&gt; </a:t>
            </a:r>
            <a:r>
              <a:rPr lang="en-GB" dirty="0"/>
              <a:t>name has the format </a:t>
            </a:r>
            <a:r>
              <a:rPr lang="en-GB" i="1" dirty="0"/>
              <a:t>&lt;registry-name&gt;.azurecr.io</a:t>
            </a:r>
            <a:r>
              <a:rPr lang="en-GB" dirty="0"/>
              <a:t> </a:t>
            </a:r>
          </a:p>
        </p:txBody>
      </p:sp>
      <p:sp>
        <p:nvSpPr>
          <p:cNvPr id="8" name="TextBox 7">
            <a:extLst>
              <a:ext uri="{FF2B5EF4-FFF2-40B4-BE49-F238E27FC236}">
                <a16:creationId xmlns:a16="http://schemas.microsoft.com/office/drawing/2014/main" id="{A219F25D-8AE0-4872-85D4-6C50D2AA4445}"/>
              </a:ext>
            </a:extLst>
          </p:cNvPr>
          <p:cNvSpPr txBox="1"/>
          <p:nvPr/>
        </p:nvSpPr>
        <p:spPr>
          <a:xfrm>
            <a:off x="1140440" y="4655003"/>
            <a:ext cx="7029450" cy="1200329"/>
          </a:xfrm>
          <a:prstGeom prst="rect">
            <a:avLst/>
          </a:prstGeom>
          <a:solidFill>
            <a:schemeClr val="bg1"/>
          </a:solidFill>
          <a:ln>
            <a:solidFill>
              <a:schemeClr val="tx1"/>
            </a:solidFill>
          </a:ln>
        </p:spPr>
        <p:txBody>
          <a:bodyPr wrap="square" rtlCol="0">
            <a:spAutoFit/>
          </a:bodyPr>
          <a:lstStyle/>
          <a:p>
            <a:r>
              <a:rPr lang="en-GB" dirty="0"/>
              <a:t>NOTE:  </a:t>
            </a:r>
          </a:p>
          <a:p>
            <a:r>
              <a:rPr lang="en-GB" dirty="0"/>
              <a:t>The Azure Cloud Shell doesn't include all required Docker components (the </a:t>
            </a:r>
            <a:r>
              <a:rPr lang="en-GB" dirty="0" err="1"/>
              <a:t>dockerd</a:t>
            </a:r>
            <a:r>
              <a:rPr lang="en-GB" dirty="0"/>
              <a:t> daemon) so you will need to use Docker on your own PC</a:t>
            </a:r>
          </a:p>
        </p:txBody>
      </p:sp>
    </p:spTree>
    <p:extLst>
      <p:ext uri="{BB962C8B-B14F-4D97-AF65-F5344CB8AC3E}">
        <p14:creationId xmlns:p14="http://schemas.microsoft.com/office/powerpoint/2010/main" val="8570728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4B5E9-20D5-16D8-C4FB-A6F85D0A1554}"/>
              </a:ext>
            </a:extLst>
          </p:cNvPr>
          <p:cNvSpPr>
            <a:spLocks noGrp="1"/>
          </p:cNvSpPr>
          <p:nvPr>
            <p:ph type="title"/>
          </p:nvPr>
        </p:nvSpPr>
        <p:spPr/>
        <p:txBody>
          <a:bodyPr/>
          <a:lstStyle/>
          <a:p>
            <a:r>
              <a:rPr lang="en-GB" dirty="0"/>
              <a:t>Exercise 2</a:t>
            </a:r>
          </a:p>
        </p:txBody>
      </p:sp>
      <p:sp>
        <p:nvSpPr>
          <p:cNvPr id="3" name="Content Placeholder 2">
            <a:extLst>
              <a:ext uri="{FF2B5EF4-FFF2-40B4-BE49-F238E27FC236}">
                <a16:creationId xmlns:a16="http://schemas.microsoft.com/office/drawing/2014/main" id="{7A32143C-2528-ADEE-128C-398A4B81A2F1}"/>
              </a:ext>
            </a:extLst>
          </p:cNvPr>
          <p:cNvSpPr>
            <a:spLocks noGrp="1"/>
          </p:cNvSpPr>
          <p:nvPr>
            <p:ph idx="1"/>
          </p:nvPr>
        </p:nvSpPr>
        <p:spPr/>
        <p:txBody>
          <a:bodyPr/>
          <a:lstStyle/>
          <a:p>
            <a:r>
              <a:rPr lang="en-GB" dirty="0"/>
              <a:t>In exercise 1, you already created a fork of </a:t>
            </a:r>
            <a:br>
              <a:rPr lang="en-GB" dirty="0"/>
            </a:br>
            <a:r>
              <a:rPr lang="en-GB" altLang="en-US" b="1" dirty="0" err="1"/>
              <a:t>UWTSDStudents</a:t>
            </a:r>
            <a:r>
              <a:rPr lang="en-GB" altLang="en-US" b="1" dirty="0"/>
              <a:t>/</a:t>
            </a:r>
            <a:r>
              <a:rPr lang="en-GB" altLang="en-US" b="1" dirty="0" err="1"/>
              <a:t>basicnodeapi</a:t>
            </a:r>
            <a:endParaRPr lang="en-GB" dirty="0"/>
          </a:p>
        </p:txBody>
      </p:sp>
      <p:sp>
        <p:nvSpPr>
          <p:cNvPr id="4" name="Footer Placeholder 3">
            <a:extLst>
              <a:ext uri="{FF2B5EF4-FFF2-40B4-BE49-F238E27FC236}">
                <a16:creationId xmlns:a16="http://schemas.microsoft.com/office/drawing/2014/main" id="{A291F97C-6132-1637-5CFC-48C86C92EE81}"/>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8343934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D38B9-348E-1F34-EDCD-1BBE4907A40D}"/>
              </a:ext>
            </a:extLst>
          </p:cNvPr>
          <p:cNvSpPr>
            <a:spLocks noGrp="1"/>
          </p:cNvSpPr>
          <p:nvPr>
            <p:ph type="title"/>
          </p:nvPr>
        </p:nvSpPr>
        <p:spPr>
          <a:xfrm>
            <a:off x="257175" y="0"/>
            <a:ext cx="8686800" cy="514066"/>
          </a:xfrm>
        </p:spPr>
        <p:txBody>
          <a:bodyPr/>
          <a:lstStyle/>
          <a:p>
            <a:r>
              <a:rPr lang="en-GB" dirty="0"/>
              <a:t>Exercise 2</a:t>
            </a:r>
          </a:p>
        </p:txBody>
      </p:sp>
      <p:sp>
        <p:nvSpPr>
          <p:cNvPr id="3" name="Content Placeholder 2">
            <a:extLst>
              <a:ext uri="{FF2B5EF4-FFF2-40B4-BE49-F238E27FC236}">
                <a16:creationId xmlns:a16="http://schemas.microsoft.com/office/drawing/2014/main" id="{C0D4663E-D867-D5CB-8FFE-F3AE6FE8D710}"/>
              </a:ext>
            </a:extLst>
          </p:cNvPr>
          <p:cNvSpPr>
            <a:spLocks noGrp="1"/>
          </p:cNvSpPr>
          <p:nvPr>
            <p:ph idx="1"/>
          </p:nvPr>
        </p:nvSpPr>
        <p:spPr>
          <a:xfrm>
            <a:off x="363940" y="482221"/>
            <a:ext cx="8488908" cy="714233"/>
          </a:xfrm>
        </p:spPr>
        <p:txBody>
          <a:bodyPr/>
          <a:lstStyle/>
          <a:p>
            <a:r>
              <a:rPr lang="en-GB" dirty="0"/>
              <a:t>Create an Azure Container Registry so that we can push images local to the webapp for it to PULL when it needs an image to run</a:t>
            </a:r>
          </a:p>
        </p:txBody>
      </p:sp>
      <p:sp>
        <p:nvSpPr>
          <p:cNvPr id="4" name="Footer Placeholder 3">
            <a:extLst>
              <a:ext uri="{FF2B5EF4-FFF2-40B4-BE49-F238E27FC236}">
                <a16:creationId xmlns:a16="http://schemas.microsoft.com/office/drawing/2014/main" id="{25EB5C7A-3450-F508-084B-00F4DB11D7D3}"/>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9573CB2A-5366-3F4D-A997-AF01D29D3F34}"/>
              </a:ext>
            </a:extLst>
          </p:cNvPr>
          <p:cNvSpPr txBox="1"/>
          <p:nvPr/>
        </p:nvSpPr>
        <p:spPr>
          <a:xfrm>
            <a:off x="79375" y="1196454"/>
            <a:ext cx="8964000" cy="5478423"/>
          </a:xfrm>
          <a:prstGeom prst="rect">
            <a:avLst/>
          </a:prstGeom>
          <a:solidFill>
            <a:srgbClr val="000000"/>
          </a:solidFill>
          <a:ln w="9525">
            <a:noFill/>
          </a:ln>
        </p:spPr>
        <p:txBody>
          <a:bodyPr wrap="square" rtlCol="0">
            <a:spAutoFit/>
          </a:bodyPr>
          <a:lstStyle/>
          <a:p>
            <a:r>
              <a:rPr lang="en-GB" sz="1600" dirty="0">
                <a:solidFill>
                  <a:schemeClr val="bg1"/>
                </a:solidFill>
              </a:rPr>
              <a:t>$ </a:t>
            </a:r>
            <a:r>
              <a:rPr lang="en-GB" sz="1600" dirty="0" err="1">
                <a:solidFill>
                  <a:schemeClr val="accent1">
                    <a:lumMod val="50000"/>
                  </a:schemeClr>
                </a:solidFill>
              </a:rPr>
              <a:t>az</a:t>
            </a:r>
            <a:r>
              <a:rPr lang="en-GB" sz="1600" dirty="0">
                <a:solidFill>
                  <a:schemeClr val="accent1">
                    <a:lumMod val="50000"/>
                  </a:schemeClr>
                </a:solidFill>
              </a:rPr>
              <a:t> group create --name </a:t>
            </a:r>
            <a:r>
              <a:rPr lang="en-GB" sz="1600" dirty="0" err="1">
                <a:solidFill>
                  <a:srgbClr val="FFC000"/>
                </a:solidFill>
              </a:rPr>
              <a:t>myfirst</a:t>
            </a:r>
            <a:r>
              <a:rPr lang="en-GB" sz="1600" dirty="0">
                <a:solidFill>
                  <a:srgbClr val="FFC000"/>
                </a:solidFill>
              </a:rPr>
              <a:t>-webapp-</a:t>
            </a:r>
            <a:r>
              <a:rPr lang="en-GB" sz="1600" dirty="0" err="1">
                <a:solidFill>
                  <a:srgbClr val="FFC000"/>
                </a:solidFill>
              </a:rPr>
              <a:t>gp</a:t>
            </a:r>
            <a:r>
              <a:rPr lang="en-GB" sz="1600" dirty="0">
                <a:solidFill>
                  <a:srgbClr val="FFC000"/>
                </a:solidFill>
              </a:rPr>
              <a:t> </a:t>
            </a:r>
            <a:r>
              <a:rPr lang="en-GB" sz="1600" dirty="0">
                <a:solidFill>
                  <a:schemeClr val="accent1">
                    <a:lumMod val="50000"/>
                  </a:schemeClr>
                </a:solidFill>
              </a:rPr>
              <a:t>--location </a:t>
            </a:r>
            <a:r>
              <a:rPr lang="en-GB" sz="1600" dirty="0" err="1">
                <a:solidFill>
                  <a:srgbClr val="FFC000"/>
                </a:solidFill>
              </a:rPr>
              <a:t>ukwest</a:t>
            </a:r>
            <a:endParaRPr lang="en-GB" sz="1600" dirty="0">
              <a:solidFill>
                <a:srgbClr val="FFC000"/>
              </a:solidFill>
            </a:endParaRPr>
          </a:p>
          <a:p>
            <a:r>
              <a:rPr lang="en-GB" sz="1600" i="1" dirty="0">
                <a:solidFill>
                  <a:schemeClr val="bg1"/>
                </a:solidFill>
              </a:rPr>
              <a:t>CREATE AN AZURE CONTAINER REGISTRY (ACR) </a:t>
            </a:r>
          </a:p>
          <a:p>
            <a:r>
              <a:rPr lang="en-GB" sz="1400" i="1" dirty="0">
                <a:solidFill>
                  <a:schemeClr val="bg1"/>
                </a:solidFill>
              </a:rPr>
              <a:t>The --admin-enabled parameter lets you push images to the registry using a set of administrative credentials.</a:t>
            </a:r>
          </a:p>
          <a:p>
            <a:r>
              <a:rPr lang="en-GB" sz="1600" dirty="0">
                <a:solidFill>
                  <a:schemeClr val="bg1"/>
                </a:solidFill>
              </a:rPr>
              <a:t>$ </a:t>
            </a:r>
            <a:r>
              <a:rPr lang="en-GB" sz="1600" dirty="0" err="1">
                <a:solidFill>
                  <a:schemeClr val="accent6">
                    <a:lumMod val="40000"/>
                    <a:lumOff val="60000"/>
                  </a:schemeClr>
                </a:solidFill>
              </a:rPr>
              <a:t>acrName</a:t>
            </a:r>
            <a:r>
              <a:rPr lang="en-GB" sz="1600" dirty="0">
                <a:solidFill>
                  <a:schemeClr val="accent1">
                    <a:lumMod val="50000"/>
                  </a:schemeClr>
                </a:solidFill>
              </a:rPr>
              <a:t>=</a:t>
            </a:r>
            <a:r>
              <a:rPr lang="en-GB" sz="1600" dirty="0">
                <a:solidFill>
                  <a:srgbClr val="FFC000"/>
                </a:solidFill>
              </a:rPr>
              <a:t>"</a:t>
            </a:r>
            <a:r>
              <a:rPr lang="en-GB" sz="1600" dirty="0" err="1">
                <a:solidFill>
                  <a:srgbClr val="FFC000"/>
                </a:solidFill>
              </a:rPr>
              <a:t>mywebappacr$RANDOM</a:t>
            </a:r>
            <a:r>
              <a:rPr lang="en-GB" sz="1600" dirty="0">
                <a:solidFill>
                  <a:srgbClr val="FFC000"/>
                </a:solidFill>
              </a:rPr>
              <a:t>" </a:t>
            </a:r>
            <a:endParaRPr lang="en-GB" sz="1600" dirty="0">
              <a:solidFill>
                <a:schemeClr val="bg1"/>
              </a:solidFill>
            </a:endParaRPr>
          </a:p>
          <a:p>
            <a:r>
              <a:rPr lang="en-GB" sz="1600" dirty="0">
                <a:solidFill>
                  <a:schemeClr val="bg1"/>
                </a:solidFill>
              </a:rPr>
              <a:t>$ </a:t>
            </a:r>
            <a:r>
              <a:rPr lang="en-GB" sz="1600" dirty="0" err="1">
                <a:solidFill>
                  <a:schemeClr val="accent1">
                    <a:lumMod val="50000"/>
                  </a:schemeClr>
                </a:solidFill>
              </a:rPr>
              <a:t>az</a:t>
            </a:r>
            <a:r>
              <a:rPr lang="en-GB" sz="1600" dirty="0">
                <a:solidFill>
                  <a:schemeClr val="accent1">
                    <a:lumMod val="50000"/>
                  </a:schemeClr>
                </a:solidFill>
              </a:rPr>
              <a:t> </a:t>
            </a:r>
            <a:r>
              <a:rPr lang="en-GB" sz="1600" dirty="0" err="1">
                <a:solidFill>
                  <a:schemeClr val="accent1">
                    <a:lumMod val="50000"/>
                  </a:schemeClr>
                </a:solidFill>
              </a:rPr>
              <a:t>acr</a:t>
            </a:r>
            <a:r>
              <a:rPr lang="en-GB" sz="1600" dirty="0">
                <a:solidFill>
                  <a:schemeClr val="accent1">
                    <a:lumMod val="50000"/>
                  </a:schemeClr>
                </a:solidFill>
              </a:rPr>
              <a:t> create --resource-group </a:t>
            </a:r>
            <a:r>
              <a:rPr lang="en-GB" sz="1600" dirty="0" err="1">
                <a:solidFill>
                  <a:srgbClr val="FFC000"/>
                </a:solidFill>
              </a:rPr>
              <a:t>myfirst</a:t>
            </a:r>
            <a:r>
              <a:rPr lang="en-GB" sz="1600" dirty="0">
                <a:solidFill>
                  <a:srgbClr val="FFC000"/>
                </a:solidFill>
              </a:rPr>
              <a:t>-webapp-</a:t>
            </a:r>
            <a:r>
              <a:rPr lang="en-GB" sz="1600" dirty="0" err="1">
                <a:solidFill>
                  <a:srgbClr val="FFC000"/>
                </a:solidFill>
              </a:rPr>
              <a:t>gp</a:t>
            </a:r>
            <a:r>
              <a:rPr lang="en-GB" sz="1600" dirty="0">
                <a:solidFill>
                  <a:schemeClr val="accent1">
                    <a:lumMod val="50000"/>
                  </a:schemeClr>
                </a:solidFill>
              </a:rPr>
              <a:t> --name </a:t>
            </a:r>
            <a:r>
              <a:rPr lang="en-GB" sz="1600" dirty="0">
                <a:solidFill>
                  <a:schemeClr val="accent6">
                    <a:lumMod val="40000"/>
                    <a:lumOff val="60000"/>
                  </a:schemeClr>
                </a:solidFill>
              </a:rPr>
              <a:t>$</a:t>
            </a:r>
            <a:r>
              <a:rPr lang="en-GB" sz="1600" dirty="0" err="1">
                <a:solidFill>
                  <a:schemeClr val="accent6">
                    <a:lumMod val="40000"/>
                    <a:lumOff val="60000"/>
                  </a:schemeClr>
                </a:solidFill>
              </a:rPr>
              <a:t>acrName</a:t>
            </a:r>
            <a:r>
              <a:rPr lang="en-GB" sz="1600" dirty="0">
                <a:solidFill>
                  <a:schemeClr val="accent1">
                    <a:lumMod val="50000"/>
                  </a:schemeClr>
                </a:solidFill>
              </a:rPr>
              <a:t> --</a:t>
            </a:r>
            <a:r>
              <a:rPr lang="en-GB" sz="1600" dirty="0" err="1">
                <a:solidFill>
                  <a:schemeClr val="accent1">
                    <a:lumMod val="50000"/>
                  </a:schemeClr>
                </a:solidFill>
              </a:rPr>
              <a:t>sku</a:t>
            </a:r>
            <a:r>
              <a:rPr lang="en-GB" sz="1600" dirty="0">
                <a:solidFill>
                  <a:schemeClr val="accent1">
                    <a:lumMod val="50000"/>
                  </a:schemeClr>
                </a:solidFill>
              </a:rPr>
              <a:t> </a:t>
            </a:r>
            <a:r>
              <a:rPr lang="en-GB" sz="1600" dirty="0">
                <a:solidFill>
                  <a:srgbClr val="FFC000"/>
                </a:solidFill>
              </a:rPr>
              <a:t>Basic</a:t>
            </a:r>
            <a:r>
              <a:rPr lang="en-GB" sz="1600" dirty="0">
                <a:solidFill>
                  <a:schemeClr val="accent1">
                    <a:lumMod val="50000"/>
                  </a:schemeClr>
                </a:solidFill>
              </a:rPr>
              <a:t> --admin-enabled </a:t>
            </a:r>
            <a:r>
              <a:rPr lang="en-GB" sz="1600" dirty="0">
                <a:solidFill>
                  <a:srgbClr val="FFC000"/>
                </a:solidFill>
              </a:rPr>
              <a:t>true</a:t>
            </a:r>
          </a:p>
          <a:p>
            <a:endParaRPr lang="en-GB" sz="1600" i="1" dirty="0">
              <a:solidFill>
                <a:schemeClr val="bg1"/>
              </a:solidFill>
            </a:endParaRPr>
          </a:p>
          <a:p>
            <a:r>
              <a:rPr lang="en-GB" sz="1600" i="1" dirty="0">
                <a:solidFill>
                  <a:schemeClr val="bg1"/>
                </a:solidFill>
              </a:rPr>
              <a:t>Retrieve the ID for the container registry</a:t>
            </a:r>
          </a:p>
          <a:p>
            <a:r>
              <a:rPr lang="en-GB" sz="1600" dirty="0">
                <a:solidFill>
                  <a:schemeClr val="bg1"/>
                </a:solidFill>
              </a:rPr>
              <a:t>$ </a:t>
            </a:r>
            <a:r>
              <a:rPr lang="en-GB" sz="1600" dirty="0" err="1">
                <a:solidFill>
                  <a:schemeClr val="accent6">
                    <a:lumMod val="40000"/>
                    <a:lumOff val="60000"/>
                  </a:schemeClr>
                </a:solidFill>
              </a:rPr>
              <a:t>acrId</a:t>
            </a:r>
            <a:r>
              <a:rPr lang="en-GB" sz="1600" dirty="0">
                <a:solidFill>
                  <a:schemeClr val="accent1">
                    <a:lumMod val="50000"/>
                  </a:schemeClr>
                </a:solidFill>
              </a:rPr>
              <a:t>=$(</a:t>
            </a:r>
            <a:r>
              <a:rPr lang="en-GB" sz="1600" dirty="0" err="1">
                <a:solidFill>
                  <a:schemeClr val="accent1">
                    <a:lumMod val="50000"/>
                  </a:schemeClr>
                </a:solidFill>
              </a:rPr>
              <a:t>az</a:t>
            </a:r>
            <a:r>
              <a:rPr lang="en-GB" sz="1600" dirty="0">
                <a:solidFill>
                  <a:schemeClr val="accent1">
                    <a:lumMod val="50000"/>
                  </a:schemeClr>
                </a:solidFill>
              </a:rPr>
              <a:t> </a:t>
            </a:r>
            <a:r>
              <a:rPr lang="en-GB" sz="1600" dirty="0" err="1">
                <a:solidFill>
                  <a:schemeClr val="accent1">
                    <a:lumMod val="50000"/>
                  </a:schemeClr>
                </a:solidFill>
              </a:rPr>
              <a:t>acr</a:t>
            </a:r>
            <a:r>
              <a:rPr lang="en-GB" sz="1600" dirty="0">
                <a:solidFill>
                  <a:schemeClr val="accent1">
                    <a:lumMod val="50000"/>
                  </a:schemeClr>
                </a:solidFill>
              </a:rPr>
              <a:t> show --resource-group </a:t>
            </a:r>
            <a:r>
              <a:rPr lang="en-GB" sz="1600" dirty="0" err="1">
                <a:solidFill>
                  <a:srgbClr val="FFC000"/>
                </a:solidFill>
              </a:rPr>
              <a:t>myfirst</a:t>
            </a:r>
            <a:r>
              <a:rPr lang="en-GB" sz="1600" dirty="0">
                <a:solidFill>
                  <a:srgbClr val="FFC000"/>
                </a:solidFill>
              </a:rPr>
              <a:t>-webapp-</a:t>
            </a:r>
            <a:r>
              <a:rPr lang="en-GB" sz="1600" dirty="0" err="1">
                <a:solidFill>
                  <a:srgbClr val="FFC000"/>
                </a:solidFill>
              </a:rPr>
              <a:t>gp</a:t>
            </a:r>
            <a:r>
              <a:rPr lang="en-GB" sz="1600" dirty="0">
                <a:solidFill>
                  <a:schemeClr val="accent1">
                    <a:lumMod val="50000"/>
                  </a:schemeClr>
                </a:solidFill>
              </a:rPr>
              <a:t> --name </a:t>
            </a:r>
            <a:r>
              <a:rPr lang="en-GB" sz="1600" dirty="0">
                <a:solidFill>
                  <a:schemeClr val="accent6">
                    <a:lumMod val="40000"/>
                    <a:lumOff val="60000"/>
                  </a:schemeClr>
                </a:solidFill>
              </a:rPr>
              <a:t>$</a:t>
            </a:r>
            <a:r>
              <a:rPr lang="en-GB" sz="1600" dirty="0" err="1">
                <a:solidFill>
                  <a:schemeClr val="accent6">
                    <a:lumMod val="40000"/>
                    <a:lumOff val="60000"/>
                  </a:schemeClr>
                </a:solidFill>
              </a:rPr>
              <a:t>acrName</a:t>
            </a:r>
            <a:r>
              <a:rPr lang="en-GB" sz="1600" dirty="0">
                <a:solidFill>
                  <a:schemeClr val="accent1">
                    <a:lumMod val="50000"/>
                  </a:schemeClr>
                </a:solidFill>
              </a:rPr>
              <a:t> --query id --output </a:t>
            </a:r>
            <a:r>
              <a:rPr lang="en-GB" sz="1600" dirty="0" err="1">
                <a:solidFill>
                  <a:schemeClr val="accent1">
                    <a:lumMod val="50000"/>
                  </a:schemeClr>
                </a:solidFill>
              </a:rPr>
              <a:t>tsv</a:t>
            </a:r>
            <a:r>
              <a:rPr lang="en-GB" sz="1600" dirty="0">
                <a:solidFill>
                  <a:schemeClr val="accent1">
                    <a:lumMod val="50000"/>
                  </a:schemeClr>
                </a:solidFill>
              </a:rPr>
              <a:t>)</a:t>
            </a:r>
            <a:endParaRPr lang="en-GB" sz="1600" dirty="0">
              <a:solidFill>
                <a:srgbClr val="FFC000"/>
              </a:solidFill>
            </a:endParaRPr>
          </a:p>
          <a:p>
            <a:endParaRPr lang="en-GB" sz="1600" i="1" dirty="0">
              <a:solidFill>
                <a:schemeClr val="bg1"/>
              </a:solidFill>
            </a:endParaRPr>
          </a:p>
          <a:p>
            <a:r>
              <a:rPr lang="en-GB" sz="1600" i="1" dirty="0">
                <a:solidFill>
                  <a:schemeClr val="bg1"/>
                </a:solidFill>
              </a:rPr>
              <a:t>LIST THE  ALL THE ACRs IN THE RESOURCE GROUP</a:t>
            </a:r>
          </a:p>
          <a:p>
            <a:r>
              <a:rPr lang="en-GB" sz="1600" dirty="0">
                <a:solidFill>
                  <a:schemeClr val="bg1"/>
                </a:solidFill>
              </a:rPr>
              <a:t>$ </a:t>
            </a:r>
            <a:r>
              <a:rPr lang="en-GB" sz="1600" dirty="0" err="1">
                <a:solidFill>
                  <a:schemeClr val="accent1">
                    <a:lumMod val="50000"/>
                  </a:schemeClr>
                </a:solidFill>
              </a:rPr>
              <a:t>az</a:t>
            </a:r>
            <a:r>
              <a:rPr lang="en-GB" sz="1600" dirty="0">
                <a:solidFill>
                  <a:schemeClr val="accent1">
                    <a:lumMod val="50000"/>
                  </a:schemeClr>
                </a:solidFill>
              </a:rPr>
              <a:t> </a:t>
            </a:r>
            <a:r>
              <a:rPr lang="en-GB" sz="1600" dirty="0" err="1">
                <a:solidFill>
                  <a:schemeClr val="accent1">
                    <a:lumMod val="50000"/>
                  </a:schemeClr>
                </a:solidFill>
              </a:rPr>
              <a:t>acr</a:t>
            </a:r>
            <a:r>
              <a:rPr lang="en-GB" sz="1600" dirty="0">
                <a:solidFill>
                  <a:schemeClr val="accent1">
                    <a:lumMod val="50000"/>
                  </a:schemeClr>
                </a:solidFill>
              </a:rPr>
              <a:t> list --resource-group </a:t>
            </a:r>
            <a:r>
              <a:rPr lang="en-GB" sz="1600" dirty="0" err="1">
                <a:solidFill>
                  <a:srgbClr val="FFC000"/>
                </a:solidFill>
              </a:rPr>
              <a:t>myfirst</a:t>
            </a:r>
            <a:r>
              <a:rPr lang="en-GB" sz="1600" dirty="0">
                <a:solidFill>
                  <a:srgbClr val="FFC000"/>
                </a:solidFill>
              </a:rPr>
              <a:t>-webapp-</a:t>
            </a:r>
            <a:r>
              <a:rPr lang="en-GB" sz="1600" dirty="0" err="1">
                <a:solidFill>
                  <a:srgbClr val="FFC000"/>
                </a:solidFill>
              </a:rPr>
              <a:t>gp</a:t>
            </a:r>
            <a:r>
              <a:rPr lang="en-GB" sz="1600" dirty="0">
                <a:solidFill>
                  <a:srgbClr val="FFC000"/>
                </a:solidFill>
              </a:rPr>
              <a:t> </a:t>
            </a:r>
            <a:r>
              <a:rPr lang="en-GB" sz="1600" dirty="0">
                <a:solidFill>
                  <a:schemeClr val="accent1">
                    <a:lumMod val="50000"/>
                  </a:schemeClr>
                </a:solidFill>
              </a:rPr>
              <a:t> --query [].name -o </a:t>
            </a:r>
            <a:r>
              <a:rPr lang="en-GB" sz="1600" dirty="0" err="1">
                <a:solidFill>
                  <a:schemeClr val="accent1">
                    <a:lumMod val="50000"/>
                  </a:schemeClr>
                </a:solidFill>
              </a:rPr>
              <a:t>tsv</a:t>
            </a:r>
            <a:endParaRPr lang="en-GB" sz="1600" dirty="0">
              <a:solidFill>
                <a:schemeClr val="accent1">
                  <a:lumMod val="50000"/>
                </a:schemeClr>
              </a:solidFill>
            </a:endParaRPr>
          </a:p>
          <a:p>
            <a:endParaRPr lang="en-GB" sz="1600" dirty="0">
              <a:solidFill>
                <a:schemeClr val="accent1">
                  <a:lumMod val="50000"/>
                </a:schemeClr>
              </a:solidFill>
            </a:endParaRPr>
          </a:p>
          <a:p>
            <a:r>
              <a:rPr lang="en-GB" sz="1600" i="1" dirty="0">
                <a:solidFill>
                  <a:schemeClr val="bg1"/>
                </a:solidFill>
              </a:rPr>
              <a:t>GET THE ACR LOGIN SERVER, USERNAME AND PASSWORD</a:t>
            </a:r>
          </a:p>
          <a:p>
            <a:r>
              <a:rPr lang="en-GB" sz="1600" dirty="0">
                <a:solidFill>
                  <a:schemeClr val="bg1"/>
                </a:solidFill>
              </a:rPr>
              <a:t>$ </a:t>
            </a:r>
            <a:r>
              <a:rPr lang="en-GB" sz="1600" dirty="0" err="1">
                <a:solidFill>
                  <a:schemeClr val="accent1">
                    <a:lumMod val="50000"/>
                  </a:schemeClr>
                </a:solidFill>
              </a:rPr>
              <a:t>az</a:t>
            </a:r>
            <a:r>
              <a:rPr lang="en-GB" sz="1600" dirty="0">
                <a:solidFill>
                  <a:schemeClr val="accent1">
                    <a:lumMod val="50000"/>
                  </a:schemeClr>
                </a:solidFill>
              </a:rPr>
              <a:t> </a:t>
            </a:r>
            <a:r>
              <a:rPr lang="en-GB" sz="1600" dirty="0" err="1">
                <a:solidFill>
                  <a:schemeClr val="accent1">
                    <a:lumMod val="50000"/>
                  </a:schemeClr>
                </a:solidFill>
              </a:rPr>
              <a:t>acr</a:t>
            </a:r>
            <a:r>
              <a:rPr lang="en-GB" sz="1600" dirty="0">
                <a:solidFill>
                  <a:schemeClr val="accent1">
                    <a:lumMod val="50000"/>
                  </a:schemeClr>
                </a:solidFill>
              </a:rPr>
              <a:t> show --resource-group </a:t>
            </a:r>
            <a:r>
              <a:rPr lang="en-GB" sz="1600" dirty="0" err="1">
                <a:solidFill>
                  <a:srgbClr val="FFC000"/>
                </a:solidFill>
              </a:rPr>
              <a:t>myfirst</a:t>
            </a:r>
            <a:r>
              <a:rPr lang="en-GB" sz="1600" dirty="0">
                <a:solidFill>
                  <a:srgbClr val="FFC000"/>
                </a:solidFill>
              </a:rPr>
              <a:t>-webapp-</a:t>
            </a:r>
            <a:r>
              <a:rPr lang="en-GB" sz="1600" dirty="0" err="1">
                <a:solidFill>
                  <a:srgbClr val="FFC000"/>
                </a:solidFill>
              </a:rPr>
              <a:t>gp</a:t>
            </a:r>
            <a:r>
              <a:rPr lang="en-GB" sz="1600" dirty="0">
                <a:solidFill>
                  <a:schemeClr val="accent1">
                    <a:lumMod val="50000"/>
                  </a:schemeClr>
                </a:solidFill>
              </a:rPr>
              <a:t> --name </a:t>
            </a:r>
            <a:r>
              <a:rPr lang="en-GB" sz="1600" dirty="0">
                <a:solidFill>
                  <a:schemeClr val="accent2">
                    <a:lumMod val="40000"/>
                    <a:lumOff val="60000"/>
                  </a:schemeClr>
                </a:solidFill>
              </a:rPr>
              <a:t>$</a:t>
            </a:r>
            <a:r>
              <a:rPr lang="en-GB" sz="1600" dirty="0" err="1">
                <a:solidFill>
                  <a:schemeClr val="accent2">
                    <a:lumMod val="40000"/>
                    <a:lumOff val="60000"/>
                  </a:schemeClr>
                </a:solidFill>
              </a:rPr>
              <a:t>acrName</a:t>
            </a:r>
            <a:r>
              <a:rPr lang="en-GB" sz="1600" dirty="0">
                <a:solidFill>
                  <a:schemeClr val="accent2">
                    <a:lumMod val="40000"/>
                    <a:lumOff val="60000"/>
                  </a:schemeClr>
                </a:solidFill>
              </a:rPr>
              <a:t> </a:t>
            </a:r>
            <a:r>
              <a:rPr lang="en-GB" sz="1600" dirty="0">
                <a:solidFill>
                  <a:schemeClr val="accent1">
                    <a:lumMod val="50000"/>
                  </a:schemeClr>
                </a:solidFill>
              </a:rPr>
              <a:t>--query </a:t>
            </a:r>
            <a:r>
              <a:rPr lang="en-GB" sz="1600" dirty="0" err="1">
                <a:solidFill>
                  <a:schemeClr val="accent1">
                    <a:lumMod val="50000"/>
                  </a:schemeClr>
                </a:solidFill>
              </a:rPr>
              <a:t>loginServer</a:t>
            </a:r>
            <a:r>
              <a:rPr lang="en-GB" sz="1600" dirty="0">
                <a:solidFill>
                  <a:schemeClr val="accent1">
                    <a:lumMod val="50000"/>
                  </a:schemeClr>
                </a:solidFill>
              </a:rPr>
              <a:t> -o </a:t>
            </a:r>
            <a:r>
              <a:rPr lang="en-GB" sz="1600" dirty="0" err="1">
                <a:solidFill>
                  <a:schemeClr val="accent1">
                    <a:lumMod val="50000"/>
                  </a:schemeClr>
                </a:solidFill>
              </a:rPr>
              <a:t>tsv</a:t>
            </a:r>
            <a:endParaRPr lang="en-GB" sz="1600" dirty="0">
              <a:solidFill>
                <a:schemeClr val="accent1">
                  <a:lumMod val="50000"/>
                </a:schemeClr>
              </a:solidFill>
            </a:endParaRPr>
          </a:p>
          <a:p>
            <a:r>
              <a:rPr lang="en-GB" sz="1600" i="1" dirty="0">
                <a:solidFill>
                  <a:schemeClr val="bg1"/>
                </a:solidFill>
              </a:rPr>
              <a:t>Looks something like this: mywebappacr21566.azurecr.io</a:t>
            </a:r>
          </a:p>
          <a:p>
            <a:r>
              <a:rPr lang="en-GB" sz="1600" dirty="0">
                <a:solidFill>
                  <a:schemeClr val="bg1"/>
                </a:solidFill>
              </a:rPr>
              <a:t>$ </a:t>
            </a:r>
            <a:r>
              <a:rPr lang="en-GB" sz="1600" dirty="0">
                <a:solidFill>
                  <a:schemeClr val="accent1">
                    <a:lumMod val="50000"/>
                  </a:schemeClr>
                </a:solidFill>
              </a:rPr>
              <a:t>echo $</a:t>
            </a:r>
            <a:r>
              <a:rPr lang="en-GB" sz="1600" dirty="0" err="1">
                <a:solidFill>
                  <a:schemeClr val="accent1">
                    <a:lumMod val="50000"/>
                  </a:schemeClr>
                </a:solidFill>
              </a:rPr>
              <a:t>acrName</a:t>
            </a:r>
            <a:endParaRPr lang="en-GB" sz="1600" dirty="0">
              <a:solidFill>
                <a:schemeClr val="accent1">
                  <a:lumMod val="50000"/>
                </a:schemeClr>
              </a:solidFill>
            </a:endParaRPr>
          </a:p>
          <a:p>
            <a:r>
              <a:rPr lang="en-GB" sz="1600" i="1" dirty="0">
                <a:solidFill>
                  <a:schemeClr val="bg1"/>
                </a:solidFill>
              </a:rPr>
              <a:t>mywebappacr21566</a:t>
            </a:r>
          </a:p>
          <a:p>
            <a:r>
              <a:rPr lang="en-GB" sz="1600" dirty="0">
                <a:solidFill>
                  <a:schemeClr val="bg1"/>
                </a:solidFill>
              </a:rPr>
              <a:t>$ </a:t>
            </a:r>
            <a:r>
              <a:rPr lang="en-GB" sz="1600" dirty="0" err="1">
                <a:solidFill>
                  <a:schemeClr val="accent1">
                    <a:lumMod val="50000"/>
                  </a:schemeClr>
                </a:solidFill>
              </a:rPr>
              <a:t>az</a:t>
            </a:r>
            <a:r>
              <a:rPr lang="en-GB" sz="1600" dirty="0">
                <a:solidFill>
                  <a:schemeClr val="accent1">
                    <a:lumMod val="50000"/>
                  </a:schemeClr>
                </a:solidFill>
              </a:rPr>
              <a:t> </a:t>
            </a:r>
            <a:r>
              <a:rPr lang="en-GB" sz="1600" dirty="0" err="1">
                <a:solidFill>
                  <a:schemeClr val="accent1">
                    <a:lumMod val="50000"/>
                  </a:schemeClr>
                </a:solidFill>
              </a:rPr>
              <a:t>acr</a:t>
            </a:r>
            <a:r>
              <a:rPr lang="en-GB" sz="1600" dirty="0">
                <a:solidFill>
                  <a:schemeClr val="accent1">
                    <a:lumMod val="50000"/>
                  </a:schemeClr>
                </a:solidFill>
              </a:rPr>
              <a:t> credential show --resource-group </a:t>
            </a:r>
            <a:r>
              <a:rPr lang="en-GB" sz="1600" dirty="0" err="1">
                <a:solidFill>
                  <a:schemeClr val="accent1">
                    <a:lumMod val="50000"/>
                  </a:schemeClr>
                </a:solidFill>
              </a:rPr>
              <a:t>myfirst</a:t>
            </a:r>
            <a:r>
              <a:rPr lang="en-GB" sz="1600" dirty="0">
                <a:solidFill>
                  <a:schemeClr val="accent1">
                    <a:lumMod val="50000"/>
                  </a:schemeClr>
                </a:solidFill>
              </a:rPr>
              <a:t>-webapp-</a:t>
            </a:r>
            <a:r>
              <a:rPr lang="en-GB" sz="1600" dirty="0" err="1">
                <a:solidFill>
                  <a:schemeClr val="accent1">
                    <a:lumMod val="50000"/>
                  </a:schemeClr>
                </a:solidFill>
              </a:rPr>
              <a:t>gp</a:t>
            </a:r>
            <a:r>
              <a:rPr lang="en-GB" sz="1600" dirty="0">
                <a:solidFill>
                  <a:schemeClr val="accent1">
                    <a:lumMod val="50000"/>
                  </a:schemeClr>
                </a:solidFill>
              </a:rPr>
              <a:t> --name $</a:t>
            </a:r>
            <a:r>
              <a:rPr lang="en-GB" sz="1600" dirty="0" err="1">
                <a:solidFill>
                  <a:schemeClr val="accent1">
                    <a:lumMod val="50000"/>
                  </a:schemeClr>
                </a:solidFill>
              </a:rPr>
              <a:t>acrName</a:t>
            </a:r>
            <a:r>
              <a:rPr lang="en-GB" sz="1600" dirty="0">
                <a:solidFill>
                  <a:schemeClr val="accent1">
                    <a:lumMod val="50000"/>
                  </a:schemeClr>
                </a:solidFill>
              </a:rPr>
              <a:t> --query "passwords[0].value" --output </a:t>
            </a:r>
            <a:r>
              <a:rPr lang="en-GB" sz="1600" dirty="0" err="1">
                <a:solidFill>
                  <a:schemeClr val="accent1">
                    <a:lumMod val="50000"/>
                  </a:schemeClr>
                </a:solidFill>
              </a:rPr>
              <a:t>tsv</a:t>
            </a:r>
            <a:endParaRPr lang="en-GB" sz="1600" dirty="0">
              <a:solidFill>
                <a:schemeClr val="accent1">
                  <a:lumMod val="50000"/>
                </a:schemeClr>
              </a:solidFill>
            </a:endParaRPr>
          </a:p>
          <a:p>
            <a:r>
              <a:rPr lang="en-GB" sz="1600" i="1" dirty="0">
                <a:solidFill>
                  <a:schemeClr val="bg1"/>
                </a:solidFill>
              </a:rPr>
              <a:t>Tsx6P6Wwvs6pNOzHHqpDxxxx4mTgr8irsCUuz8lj/</a:t>
            </a:r>
            <a:r>
              <a:rPr lang="en-GB" sz="1600" i="1" dirty="0" err="1">
                <a:solidFill>
                  <a:schemeClr val="bg1"/>
                </a:solidFill>
              </a:rPr>
              <a:t>D+ACRBUsCkR</a:t>
            </a:r>
            <a:endParaRPr lang="en-GB" sz="1600" i="1" dirty="0">
              <a:solidFill>
                <a:schemeClr val="bg1"/>
              </a:solidFill>
            </a:endParaRPr>
          </a:p>
        </p:txBody>
      </p:sp>
    </p:spTree>
    <p:extLst>
      <p:ext uri="{BB962C8B-B14F-4D97-AF65-F5344CB8AC3E}">
        <p14:creationId xmlns:p14="http://schemas.microsoft.com/office/powerpoint/2010/main" val="28896549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FE13A-BA66-DF6A-3C17-5CF1B6BF0113}"/>
              </a:ext>
            </a:extLst>
          </p:cNvPr>
          <p:cNvSpPr>
            <a:spLocks noGrp="1"/>
          </p:cNvSpPr>
          <p:nvPr>
            <p:ph type="title"/>
          </p:nvPr>
        </p:nvSpPr>
        <p:spPr/>
        <p:txBody>
          <a:bodyPr/>
          <a:lstStyle/>
          <a:p>
            <a:r>
              <a:rPr lang="en-GB" dirty="0"/>
              <a:t>Exercise 2</a:t>
            </a:r>
          </a:p>
        </p:txBody>
      </p:sp>
      <p:sp>
        <p:nvSpPr>
          <p:cNvPr id="3" name="Content Placeholder 2">
            <a:extLst>
              <a:ext uri="{FF2B5EF4-FFF2-40B4-BE49-F238E27FC236}">
                <a16:creationId xmlns:a16="http://schemas.microsoft.com/office/drawing/2014/main" id="{EE1CD9D0-C9ED-C97F-1959-727C50F01F13}"/>
              </a:ext>
            </a:extLst>
          </p:cNvPr>
          <p:cNvSpPr>
            <a:spLocks noGrp="1"/>
          </p:cNvSpPr>
          <p:nvPr>
            <p:ph idx="1"/>
          </p:nvPr>
        </p:nvSpPr>
        <p:spPr>
          <a:xfrm>
            <a:off x="1047750" y="844550"/>
            <a:ext cx="7029450" cy="1341697"/>
          </a:xfrm>
        </p:spPr>
        <p:txBody>
          <a:bodyPr/>
          <a:lstStyle/>
          <a:p>
            <a:r>
              <a:rPr lang="en-GB" dirty="0"/>
              <a:t>Create a local clone of your forked repository</a:t>
            </a:r>
          </a:p>
          <a:p>
            <a:r>
              <a:rPr lang="en-GB" dirty="0"/>
              <a:t>Build the Docker image</a:t>
            </a:r>
          </a:p>
        </p:txBody>
      </p:sp>
      <p:sp>
        <p:nvSpPr>
          <p:cNvPr id="4" name="Footer Placeholder 3">
            <a:extLst>
              <a:ext uri="{FF2B5EF4-FFF2-40B4-BE49-F238E27FC236}">
                <a16:creationId xmlns:a16="http://schemas.microsoft.com/office/drawing/2014/main" id="{A1B8017D-31A8-93F4-F51D-CB68B2A5A9A7}"/>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4E542DF3-5B44-AFDF-553C-F9B90487015E}"/>
              </a:ext>
            </a:extLst>
          </p:cNvPr>
          <p:cNvSpPr txBox="1"/>
          <p:nvPr/>
        </p:nvSpPr>
        <p:spPr>
          <a:xfrm>
            <a:off x="343470" y="1804015"/>
            <a:ext cx="8686800" cy="4770537"/>
          </a:xfrm>
          <a:prstGeom prst="rect">
            <a:avLst/>
          </a:prstGeom>
          <a:solidFill>
            <a:srgbClr val="000000"/>
          </a:solidFill>
          <a:ln w="9525">
            <a:noFill/>
          </a:ln>
        </p:spPr>
        <p:txBody>
          <a:bodyPr wrap="square" rtlCol="0">
            <a:spAutoFit/>
          </a:bodyPr>
          <a:lstStyle/>
          <a:p>
            <a:r>
              <a:rPr lang="en-GB" sz="1600" i="1" dirty="0">
                <a:solidFill>
                  <a:schemeClr val="bg1"/>
                </a:solidFill>
              </a:rPr>
              <a:t>PULL A COPY OF A BASIC NODE.JS API AND BUILD IT</a:t>
            </a:r>
          </a:p>
          <a:p>
            <a:r>
              <a:rPr lang="en-GB" sz="1600" dirty="0">
                <a:solidFill>
                  <a:schemeClr val="bg1"/>
                </a:solidFill>
              </a:rPr>
              <a:t>C:&gt; </a:t>
            </a:r>
            <a:r>
              <a:rPr lang="de-DE" sz="1600" dirty="0">
                <a:solidFill>
                  <a:schemeClr val="accent1">
                    <a:lumMod val="50000"/>
                  </a:schemeClr>
                </a:solidFill>
              </a:rPr>
              <a:t>mkdir </a:t>
            </a:r>
            <a:r>
              <a:rPr lang="de-DE" sz="1600" dirty="0">
                <a:solidFill>
                  <a:srgbClr val="FFC000"/>
                </a:solidFill>
              </a:rPr>
              <a:t>nodeapp</a:t>
            </a:r>
          </a:p>
          <a:p>
            <a:r>
              <a:rPr lang="en-GB" sz="1600" dirty="0">
                <a:solidFill>
                  <a:schemeClr val="bg1"/>
                </a:solidFill>
              </a:rPr>
              <a:t>C:&gt; </a:t>
            </a:r>
            <a:r>
              <a:rPr lang="de-DE" sz="1600" dirty="0">
                <a:solidFill>
                  <a:schemeClr val="accent1">
                    <a:lumMod val="50000"/>
                  </a:schemeClr>
                </a:solidFill>
              </a:rPr>
              <a:t>cd </a:t>
            </a:r>
            <a:r>
              <a:rPr lang="de-DE" sz="1600" dirty="0">
                <a:solidFill>
                  <a:srgbClr val="FFC000"/>
                </a:solidFill>
              </a:rPr>
              <a:t>nodeapp</a:t>
            </a:r>
          </a:p>
          <a:p>
            <a:r>
              <a:rPr lang="en-GB" sz="1600" dirty="0">
                <a:solidFill>
                  <a:schemeClr val="bg1"/>
                </a:solidFill>
              </a:rPr>
              <a:t>C:&gt; </a:t>
            </a:r>
            <a:r>
              <a:rPr lang="de-DE" sz="1600" dirty="0">
                <a:solidFill>
                  <a:schemeClr val="accent1">
                    <a:lumMod val="50000"/>
                  </a:schemeClr>
                </a:solidFill>
              </a:rPr>
              <a:t>cd </a:t>
            </a:r>
            <a:r>
              <a:rPr lang="de-DE" sz="1600" dirty="0">
                <a:solidFill>
                  <a:srgbClr val="FFC000"/>
                </a:solidFill>
              </a:rPr>
              <a:t>basicnodeapi</a:t>
            </a:r>
          </a:p>
          <a:p>
            <a:r>
              <a:rPr lang="en-GB" sz="1600" dirty="0">
                <a:solidFill>
                  <a:schemeClr val="bg1"/>
                </a:solidFill>
              </a:rPr>
              <a:t>C:&gt; </a:t>
            </a:r>
            <a:r>
              <a:rPr lang="de-DE" sz="1600" dirty="0">
                <a:solidFill>
                  <a:schemeClr val="accent1">
                    <a:lumMod val="50000"/>
                  </a:schemeClr>
                </a:solidFill>
              </a:rPr>
              <a:t>git init </a:t>
            </a:r>
          </a:p>
          <a:p>
            <a:r>
              <a:rPr lang="en-GB" sz="1600" dirty="0">
                <a:solidFill>
                  <a:schemeClr val="bg1"/>
                </a:solidFill>
              </a:rPr>
              <a:t>C:&gt; </a:t>
            </a:r>
            <a:r>
              <a:rPr lang="de-DE" sz="1600" dirty="0">
                <a:solidFill>
                  <a:schemeClr val="accent1">
                    <a:lumMod val="50000"/>
                  </a:schemeClr>
                </a:solidFill>
              </a:rPr>
              <a:t>git clone  </a:t>
            </a:r>
            <a:r>
              <a:rPr lang="de-DE" sz="1600" dirty="0">
                <a:solidFill>
                  <a:srgbClr val="FFC000"/>
                </a:solidFill>
              </a:rPr>
              <a:t>https://github.com/&lt;YOUR REPOSITORY&gt;/basicnodeapi.git</a:t>
            </a:r>
            <a:r>
              <a:rPr lang="de-DE" sz="1600" dirty="0">
                <a:solidFill>
                  <a:schemeClr val="accent1">
                    <a:lumMod val="50000"/>
                  </a:schemeClr>
                </a:solidFill>
              </a:rPr>
              <a:t> </a:t>
            </a:r>
            <a:r>
              <a:rPr lang="de-DE" sz="1600" dirty="0">
                <a:solidFill>
                  <a:srgbClr val="FFC000"/>
                </a:solidFill>
              </a:rPr>
              <a:t>.</a:t>
            </a:r>
          </a:p>
          <a:p>
            <a:r>
              <a:rPr lang="en-GB" sz="1600" dirty="0">
                <a:solidFill>
                  <a:schemeClr val="bg1"/>
                </a:solidFill>
              </a:rPr>
              <a:t>C:&gt; </a:t>
            </a:r>
            <a:r>
              <a:rPr lang="de-DE" sz="1600" dirty="0">
                <a:solidFill>
                  <a:schemeClr val="accent1">
                    <a:lumMod val="50000"/>
                  </a:schemeClr>
                </a:solidFill>
              </a:rPr>
              <a:t>npm install</a:t>
            </a:r>
          </a:p>
          <a:p>
            <a:endParaRPr lang="de-DE" sz="1600" dirty="0">
              <a:solidFill>
                <a:schemeClr val="accent1">
                  <a:lumMod val="50000"/>
                </a:schemeClr>
              </a:solidFill>
            </a:endParaRPr>
          </a:p>
          <a:p>
            <a:r>
              <a:rPr lang="en-GB" sz="1600" i="1" dirty="0">
                <a:solidFill>
                  <a:schemeClr val="bg1"/>
                </a:solidFill>
              </a:rPr>
              <a:t>BUILD TAG AND PUSH THE IMAGE TO THE ACR CONTAINER</a:t>
            </a:r>
            <a:endParaRPr lang="de-DE" sz="1600" dirty="0">
              <a:solidFill>
                <a:schemeClr val="accent1">
                  <a:lumMod val="50000"/>
                </a:schemeClr>
              </a:solidFill>
            </a:endParaRPr>
          </a:p>
          <a:p>
            <a:r>
              <a:rPr lang="en-GB" sz="1600" dirty="0">
                <a:solidFill>
                  <a:schemeClr val="bg1"/>
                </a:solidFill>
              </a:rPr>
              <a:t>C:&gt; </a:t>
            </a:r>
            <a:r>
              <a:rPr lang="de-DE" sz="1600" dirty="0">
                <a:solidFill>
                  <a:schemeClr val="accent1">
                    <a:lumMod val="50000"/>
                  </a:schemeClr>
                </a:solidFill>
              </a:rPr>
              <a:t>docker image build --target </a:t>
            </a:r>
            <a:r>
              <a:rPr lang="de-DE" sz="1600" dirty="0">
                <a:solidFill>
                  <a:srgbClr val="FFC000"/>
                </a:solidFill>
              </a:rPr>
              <a:t>azureappservice</a:t>
            </a:r>
            <a:r>
              <a:rPr lang="de-DE" sz="1600" dirty="0">
                <a:solidFill>
                  <a:schemeClr val="accent1">
                    <a:lumMod val="50000"/>
                  </a:schemeClr>
                </a:solidFill>
              </a:rPr>
              <a:t> -t </a:t>
            </a:r>
            <a:r>
              <a:rPr lang="de-DE" sz="1600" dirty="0">
                <a:solidFill>
                  <a:srgbClr val="FFC000"/>
                </a:solidFill>
              </a:rPr>
              <a:t>basicnodeapi</a:t>
            </a:r>
            <a:r>
              <a:rPr lang="de-DE" sz="1600" dirty="0">
                <a:solidFill>
                  <a:schemeClr val="accent1">
                    <a:lumMod val="50000"/>
                  </a:schemeClr>
                </a:solidFill>
              </a:rPr>
              <a:t> </a:t>
            </a:r>
            <a:r>
              <a:rPr lang="de-DE" sz="1600" dirty="0">
                <a:solidFill>
                  <a:srgbClr val="FFC000"/>
                </a:solidFill>
              </a:rPr>
              <a:t>.</a:t>
            </a:r>
          </a:p>
          <a:p>
            <a:r>
              <a:rPr lang="en-GB" sz="1600" dirty="0">
                <a:solidFill>
                  <a:schemeClr val="bg1"/>
                </a:solidFill>
              </a:rPr>
              <a:t>C:&gt; </a:t>
            </a:r>
            <a:r>
              <a:rPr lang="en-GB" sz="1600" dirty="0">
                <a:solidFill>
                  <a:schemeClr val="accent1">
                    <a:lumMod val="50000"/>
                  </a:schemeClr>
                </a:solidFill>
              </a:rPr>
              <a:t>docker </a:t>
            </a:r>
            <a:r>
              <a:rPr lang="de-DE" sz="1600" dirty="0">
                <a:solidFill>
                  <a:schemeClr val="accent1">
                    <a:lumMod val="50000"/>
                  </a:schemeClr>
                </a:solidFill>
              </a:rPr>
              <a:t>image tag </a:t>
            </a:r>
            <a:r>
              <a:rPr lang="de-DE" sz="1600" dirty="0">
                <a:solidFill>
                  <a:srgbClr val="FFC000"/>
                </a:solidFill>
              </a:rPr>
              <a:t>basicnodeapi</a:t>
            </a:r>
            <a:r>
              <a:rPr lang="de-DE" sz="1600" dirty="0">
                <a:solidFill>
                  <a:schemeClr val="accent1">
                    <a:lumMod val="50000"/>
                  </a:schemeClr>
                </a:solidFill>
              </a:rPr>
              <a:t> </a:t>
            </a:r>
            <a:r>
              <a:rPr lang="de-DE" sz="1600" dirty="0">
                <a:solidFill>
                  <a:schemeClr val="accent2">
                    <a:lumMod val="40000"/>
                    <a:lumOff val="60000"/>
                  </a:schemeClr>
                </a:solidFill>
              </a:rPr>
              <a:t>mywebappacr21566</a:t>
            </a:r>
            <a:r>
              <a:rPr lang="de-DE" sz="1600" dirty="0">
                <a:solidFill>
                  <a:srgbClr val="FFC000"/>
                </a:solidFill>
              </a:rPr>
              <a:t>.azurecr.io/basicnodeapi-image:latest</a:t>
            </a:r>
            <a:endParaRPr lang="en-GB" sz="1600" dirty="0">
              <a:solidFill>
                <a:srgbClr val="FFC000"/>
              </a:solidFill>
            </a:endParaRPr>
          </a:p>
          <a:p>
            <a:endParaRPr lang="en-GB" sz="1600" dirty="0">
              <a:solidFill>
                <a:schemeClr val="bg1"/>
              </a:solidFill>
            </a:endParaRPr>
          </a:p>
          <a:p>
            <a:r>
              <a:rPr lang="en-GB" sz="1600" i="1" dirty="0">
                <a:solidFill>
                  <a:schemeClr val="bg1"/>
                </a:solidFill>
              </a:rPr>
              <a:t>LOGIN INTO THE AZURE ACR AND PUSH THE IMAGE INTO IT</a:t>
            </a:r>
            <a:endParaRPr lang="en-GB" sz="1600" dirty="0">
              <a:solidFill>
                <a:schemeClr val="bg1"/>
              </a:solidFill>
            </a:endParaRPr>
          </a:p>
          <a:p>
            <a:r>
              <a:rPr lang="en-GB" sz="1600" dirty="0">
                <a:solidFill>
                  <a:schemeClr val="bg1"/>
                </a:solidFill>
              </a:rPr>
              <a:t>C:&gt; </a:t>
            </a:r>
            <a:r>
              <a:rPr lang="en-GB" sz="1600" dirty="0">
                <a:solidFill>
                  <a:schemeClr val="accent1">
                    <a:lumMod val="50000"/>
                  </a:schemeClr>
                </a:solidFill>
              </a:rPr>
              <a:t>docker login  </a:t>
            </a:r>
            <a:r>
              <a:rPr lang="en-GB" sz="1600" dirty="0">
                <a:solidFill>
                  <a:schemeClr val="accent6">
                    <a:lumMod val="40000"/>
                    <a:lumOff val="60000"/>
                  </a:schemeClr>
                </a:solidFill>
              </a:rPr>
              <a:t>mywebappacr21566.azurecr.io</a:t>
            </a:r>
          </a:p>
          <a:p>
            <a:r>
              <a:rPr lang="en-GB" sz="1600" dirty="0">
                <a:solidFill>
                  <a:schemeClr val="bg1"/>
                </a:solidFill>
              </a:rPr>
              <a:t>Username: </a:t>
            </a:r>
            <a:r>
              <a:rPr lang="en-GB" sz="1600" dirty="0">
                <a:solidFill>
                  <a:schemeClr val="accent6">
                    <a:lumMod val="40000"/>
                    <a:lumOff val="60000"/>
                  </a:schemeClr>
                </a:solidFill>
              </a:rPr>
              <a:t>mywebappacr21566</a:t>
            </a:r>
          </a:p>
          <a:p>
            <a:r>
              <a:rPr lang="en-GB" sz="1600" dirty="0">
                <a:solidFill>
                  <a:schemeClr val="bg1"/>
                </a:solidFill>
              </a:rPr>
              <a:t>Password: </a:t>
            </a:r>
            <a:r>
              <a:rPr lang="en-GB" sz="1600" i="1" dirty="0">
                <a:solidFill>
                  <a:schemeClr val="bg1"/>
                </a:solidFill>
              </a:rPr>
              <a:t>T</a:t>
            </a:r>
            <a:r>
              <a:rPr lang="en-GB" sz="1600" i="1" dirty="0">
                <a:solidFill>
                  <a:schemeClr val="accent6">
                    <a:lumMod val="40000"/>
                    <a:lumOff val="60000"/>
                  </a:schemeClr>
                </a:solidFill>
              </a:rPr>
              <a:t>sx6P6Wwvs6pNOzHHqpDxxxx4mTgr8irsCUuz8lj/</a:t>
            </a:r>
            <a:r>
              <a:rPr lang="en-GB" sz="1600" i="1" dirty="0" err="1">
                <a:solidFill>
                  <a:schemeClr val="accent6">
                    <a:lumMod val="40000"/>
                    <a:lumOff val="60000"/>
                  </a:schemeClr>
                </a:solidFill>
              </a:rPr>
              <a:t>D+ACRBUsCkR</a:t>
            </a:r>
            <a:endParaRPr lang="en-GB" sz="1600" dirty="0">
              <a:solidFill>
                <a:schemeClr val="accent6">
                  <a:lumMod val="40000"/>
                  <a:lumOff val="60000"/>
                </a:schemeClr>
              </a:solidFill>
            </a:endParaRPr>
          </a:p>
          <a:p>
            <a:r>
              <a:rPr lang="en-GB" sz="1600" dirty="0">
                <a:solidFill>
                  <a:schemeClr val="bg1"/>
                </a:solidFill>
              </a:rPr>
              <a:t>Login Succeeded</a:t>
            </a:r>
          </a:p>
          <a:p>
            <a:endParaRPr lang="en-GB" sz="1600" dirty="0">
              <a:solidFill>
                <a:schemeClr val="bg1"/>
              </a:solidFill>
            </a:endParaRPr>
          </a:p>
          <a:p>
            <a:r>
              <a:rPr lang="en-GB" sz="1600" dirty="0">
                <a:solidFill>
                  <a:schemeClr val="bg1"/>
                </a:solidFill>
              </a:rPr>
              <a:t>C:&gt; </a:t>
            </a:r>
            <a:r>
              <a:rPr lang="en-GB" sz="1600" dirty="0">
                <a:solidFill>
                  <a:schemeClr val="accent1">
                    <a:lumMod val="50000"/>
                  </a:schemeClr>
                </a:solidFill>
              </a:rPr>
              <a:t>docker push </a:t>
            </a:r>
            <a:r>
              <a:rPr lang="de-DE" sz="1600" dirty="0">
                <a:solidFill>
                  <a:schemeClr val="accent2">
                    <a:lumMod val="40000"/>
                    <a:lumOff val="60000"/>
                  </a:schemeClr>
                </a:solidFill>
              </a:rPr>
              <a:t>mywebappacr21566</a:t>
            </a:r>
            <a:r>
              <a:rPr lang="de-DE" sz="1600" dirty="0">
                <a:solidFill>
                  <a:srgbClr val="FFC000"/>
                </a:solidFill>
              </a:rPr>
              <a:t>.azurecr.io/basicnodeapi-image:latest</a:t>
            </a:r>
            <a:endParaRPr lang="en-GB" sz="1600" dirty="0">
              <a:solidFill>
                <a:srgbClr val="FFC000"/>
              </a:solidFill>
            </a:endParaRPr>
          </a:p>
        </p:txBody>
      </p:sp>
    </p:spTree>
    <p:extLst>
      <p:ext uri="{BB962C8B-B14F-4D97-AF65-F5344CB8AC3E}">
        <p14:creationId xmlns:p14="http://schemas.microsoft.com/office/powerpoint/2010/main" val="59475738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6D017-3DF7-A734-91FD-38FC7BF649B0}"/>
              </a:ext>
            </a:extLst>
          </p:cNvPr>
          <p:cNvSpPr>
            <a:spLocks noGrp="1"/>
          </p:cNvSpPr>
          <p:nvPr>
            <p:ph type="title"/>
          </p:nvPr>
        </p:nvSpPr>
        <p:spPr>
          <a:xfrm>
            <a:off x="257175" y="1"/>
            <a:ext cx="8686800" cy="318447"/>
          </a:xfrm>
        </p:spPr>
        <p:txBody>
          <a:bodyPr/>
          <a:lstStyle/>
          <a:p>
            <a:r>
              <a:rPr lang="en-GB" dirty="0"/>
              <a:t>Exercise 2</a:t>
            </a:r>
          </a:p>
        </p:txBody>
      </p:sp>
      <p:sp>
        <p:nvSpPr>
          <p:cNvPr id="4" name="Footer Placeholder 3">
            <a:extLst>
              <a:ext uri="{FF2B5EF4-FFF2-40B4-BE49-F238E27FC236}">
                <a16:creationId xmlns:a16="http://schemas.microsoft.com/office/drawing/2014/main" id="{D7084564-5272-CDAC-312A-0E5882612563}"/>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CD00E495-E407-07A8-B267-7976B84A55E1}"/>
              </a:ext>
            </a:extLst>
          </p:cNvPr>
          <p:cNvSpPr txBox="1"/>
          <p:nvPr/>
        </p:nvSpPr>
        <p:spPr>
          <a:xfrm>
            <a:off x="79375" y="1442728"/>
            <a:ext cx="8964000" cy="2277547"/>
          </a:xfrm>
          <a:prstGeom prst="rect">
            <a:avLst/>
          </a:prstGeom>
          <a:solidFill>
            <a:srgbClr val="000000"/>
          </a:solidFill>
          <a:ln w="9525">
            <a:noFill/>
          </a:ln>
        </p:spPr>
        <p:txBody>
          <a:bodyPr wrap="square" rtlCol="0">
            <a:spAutoFit/>
          </a:bodyPr>
          <a:lstStyle/>
          <a:p>
            <a:r>
              <a:rPr lang="en-GB" sz="1600" i="1" dirty="0">
                <a:solidFill>
                  <a:schemeClr val="bg1"/>
                </a:solidFill>
              </a:rPr>
              <a:t>CHECK THE IMAGE WAS PUSHED TO THE ACR</a:t>
            </a:r>
          </a:p>
          <a:p>
            <a:endParaRPr lang="en-GB" sz="1600" i="1" dirty="0">
              <a:solidFill>
                <a:schemeClr val="bg1"/>
              </a:solidFill>
            </a:endParaRPr>
          </a:p>
          <a:p>
            <a:r>
              <a:rPr lang="en-GB" sz="1600" i="1" dirty="0">
                <a:solidFill>
                  <a:schemeClr val="bg1"/>
                </a:solidFill>
              </a:rPr>
              <a:t>LIST ALL THE REPOSITORIES IN THE ACR</a:t>
            </a:r>
          </a:p>
          <a:p>
            <a:r>
              <a:rPr lang="en-GB" sz="1600" dirty="0">
                <a:solidFill>
                  <a:schemeClr val="bg1"/>
                </a:solidFill>
              </a:rPr>
              <a:t>$ </a:t>
            </a:r>
            <a:r>
              <a:rPr lang="en-GB" sz="1600" dirty="0" err="1">
                <a:solidFill>
                  <a:schemeClr val="accent1">
                    <a:lumMod val="50000"/>
                  </a:schemeClr>
                </a:solidFill>
              </a:rPr>
              <a:t>az</a:t>
            </a:r>
            <a:r>
              <a:rPr lang="en-GB" sz="1600" dirty="0">
                <a:solidFill>
                  <a:schemeClr val="accent1">
                    <a:lumMod val="50000"/>
                  </a:schemeClr>
                </a:solidFill>
              </a:rPr>
              <a:t> </a:t>
            </a:r>
            <a:r>
              <a:rPr lang="en-GB" sz="1600" dirty="0" err="1">
                <a:solidFill>
                  <a:schemeClr val="accent1">
                    <a:lumMod val="50000"/>
                  </a:schemeClr>
                </a:solidFill>
              </a:rPr>
              <a:t>acr</a:t>
            </a:r>
            <a:r>
              <a:rPr lang="en-GB" sz="1600" dirty="0">
                <a:solidFill>
                  <a:schemeClr val="accent1">
                    <a:lumMod val="50000"/>
                  </a:schemeClr>
                </a:solidFill>
              </a:rPr>
              <a:t> repository list --name </a:t>
            </a:r>
            <a:r>
              <a:rPr lang="en-GB" sz="1600" dirty="0">
                <a:solidFill>
                  <a:schemeClr val="accent2">
                    <a:lumMod val="40000"/>
                    <a:lumOff val="60000"/>
                  </a:schemeClr>
                </a:solidFill>
              </a:rPr>
              <a:t>$</a:t>
            </a:r>
            <a:r>
              <a:rPr lang="en-GB" sz="1600" dirty="0" err="1">
                <a:solidFill>
                  <a:schemeClr val="accent2">
                    <a:lumMod val="40000"/>
                    <a:lumOff val="60000"/>
                  </a:schemeClr>
                </a:solidFill>
              </a:rPr>
              <a:t>acrName</a:t>
            </a:r>
            <a:r>
              <a:rPr lang="en-GB" sz="1600" dirty="0">
                <a:solidFill>
                  <a:schemeClr val="accent1">
                    <a:lumMod val="50000"/>
                  </a:schemeClr>
                </a:solidFill>
              </a:rPr>
              <a:t> -o </a:t>
            </a:r>
            <a:r>
              <a:rPr lang="en-GB" sz="1600" dirty="0" err="1">
                <a:solidFill>
                  <a:schemeClr val="accent1">
                    <a:lumMod val="50000"/>
                  </a:schemeClr>
                </a:solidFill>
              </a:rPr>
              <a:t>tsv</a:t>
            </a:r>
            <a:endParaRPr lang="en-GB" sz="1600" dirty="0">
              <a:solidFill>
                <a:schemeClr val="accent1">
                  <a:lumMod val="50000"/>
                </a:schemeClr>
              </a:solidFill>
            </a:endParaRPr>
          </a:p>
          <a:p>
            <a:r>
              <a:rPr lang="en-GB" sz="1400" i="1" dirty="0" err="1">
                <a:solidFill>
                  <a:schemeClr val="bg1"/>
                </a:solidFill>
              </a:rPr>
              <a:t>basicnodeapi</a:t>
            </a:r>
            <a:r>
              <a:rPr lang="en-GB" sz="1400" i="1" dirty="0">
                <a:solidFill>
                  <a:schemeClr val="bg1"/>
                </a:solidFill>
              </a:rPr>
              <a:t>-image</a:t>
            </a:r>
          </a:p>
          <a:p>
            <a:endParaRPr lang="en-GB" sz="1600" i="1" dirty="0">
              <a:solidFill>
                <a:schemeClr val="bg1"/>
              </a:solidFill>
            </a:endParaRPr>
          </a:p>
          <a:p>
            <a:r>
              <a:rPr lang="en-GB" sz="1600" i="1" dirty="0">
                <a:solidFill>
                  <a:schemeClr val="bg1"/>
                </a:solidFill>
              </a:rPr>
              <a:t>SHOW ALL THE TAGGED VERSIONS OF THIS IMAGE</a:t>
            </a:r>
          </a:p>
          <a:p>
            <a:r>
              <a:rPr lang="en-GB" sz="1600" dirty="0">
                <a:solidFill>
                  <a:schemeClr val="bg1"/>
                </a:solidFill>
              </a:rPr>
              <a:t>$ </a:t>
            </a:r>
            <a:r>
              <a:rPr lang="en-GB" sz="1600" dirty="0" err="1">
                <a:solidFill>
                  <a:schemeClr val="accent1">
                    <a:lumMod val="50000"/>
                  </a:schemeClr>
                </a:solidFill>
              </a:rPr>
              <a:t>az</a:t>
            </a:r>
            <a:r>
              <a:rPr lang="en-GB" sz="1600" dirty="0">
                <a:solidFill>
                  <a:schemeClr val="accent1">
                    <a:lumMod val="50000"/>
                  </a:schemeClr>
                </a:solidFill>
              </a:rPr>
              <a:t> </a:t>
            </a:r>
            <a:r>
              <a:rPr lang="en-GB" sz="1600" dirty="0" err="1">
                <a:solidFill>
                  <a:schemeClr val="accent1">
                    <a:lumMod val="50000"/>
                  </a:schemeClr>
                </a:solidFill>
              </a:rPr>
              <a:t>acr</a:t>
            </a:r>
            <a:r>
              <a:rPr lang="en-GB" sz="1600" dirty="0">
                <a:solidFill>
                  <a:schemeClr val="accent1">
                    <a:lumMod val="50000"/>
                  </a:schemeClr>
                </a:solidFill>
              </a:rPr>
              <a:t> repository show-tags --name </a:t>
            </a:r>
            <a:r>
              <a:rPr lang="en-GB" sz="1600" dirty="0">
                <a:solidFill>
                  <a:schemeClr val="accent2">
                    <a:lumMod val="40000"/>
                    <a:lumOff val="60000"/>
                  </a:schemeClr>
                </a:solidFill>
              </a:rPr>
              <a:t>$</a:t>
            </a:r>
            <a:r>
              <a:rPr lang="en-GB" sz="1600" dirty="0" err="1">
                <a:solidFill>
                  <a:schemeClr val="accent2">
                    <a:lumMod val="40000"/>
                    <a:lumOff val="60000"/>
                  </a:schemeClr>
                </a:solidFill>
              </a:rPr>
              <a:t>acrName</a:t>
            </a:r>
            <a:r>
              <a:rPr lang="en-GB" sz="1600" dirty="0">
                <a:solidFill>
                  <a:schemeClr val="accent1">
                    <a:lumMod val="50000"/>
                  </a:schemeClr>
                </a:solidFill>
              </a:rPr>
              <a:t> --repository </a:t>
            </a:r>
            <a:r>
              <a:rPr lang="en-GB" sz="1600" dirty="0" err="1">
                <a:solidFill>
                  <a:srgbClr val="FFC000"/>
                </a:solidFill>
              </a:rPr>
              <a:t>basicnodeapi</a:t>
            </a:r>
            <a:r>
              <a:rPr lang="en-GB" sz="1600" dirty="0">
                <a:solidFill>
                  <a:srgbClr val="FFC000"/>
                </a:solidFill>
              </a:rPr>
              <a:t>-image</a:t>
            </a:r>
            <a:r>
              <a:rPr lang="en-GB" sz="1600" dirty="0">
                <a:solidFill>
                  <a:schemeClr val="accent1">
                    <a:lumMod val="50000"/>
                  </a:schemeClr>
                </a:solidFill>
              </a:rPr>
              <a:t> -o </a:t>
            </a:r>
            <a:r>
              <a:rPr lang="en-GB" sz="1600" dirty="0" err="1">
                <a:solidFill>
                  <a:schemeClr val="accent1">
                    <a:lumMod val="50000"/>
                  </a:schemeClr>
                </a:solidFill>
              </a:rPr>
              <a:t>tsv</a:t>
            </a:r>
            <a:endParaRPr lang="en-GB" sz="1600" dirty="0">
              <a:solidFill>
                <a:schemeClr val="accent1">
                  <a:lumMod val="50000"/>
                </a:schemeClr>
              </a:solidFill>
            </a:endParaRPr>
          </a:p>
          <a:p>
            <a:r>
              <a:rPr lang="en-GB" sz="1400" i="1" dirty="0">
                <a:solidFill>
                  <a:schemeClr val="bg1"/>
                </a:solidFill>
              </a:rPr>
              <a:t>latest</a:t>
            </a:r>
          </a:p>
        </p:txBody>
      </p:sp>
    </p:spTree>
    <p:extLst>
      <p:ext uri="{BB962C8B-B14F-4D97-AF65-F5344CB8AC3E}">
        <p14:creationId xmlns:p14="http://schemas.microsoft.com/office/powerpoint/2010/main" val="18177587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4C19D6-D8FE-C18F-0EF8-B8636E471B9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EF74E12-437D-2464-6F41-C21B7022C3D4}"/>
              </a:ext>
            </a:extLst>
          </p:cNvPr>
          <p:cNvSpPr>
            <a:spLocks noGrp="1"/>
          </p:cNvSpPr>
          <p:nvPr>
            <p:ph type="title"/>
          </p:nvPr>
        </p:nvSpPr>
        <p:spPr/>
        <p:txBody>
          <a:bodyPr/>
          <a:lstStyle/>
          <a:p>
            <a:r>
              <a:rPr lang="en-GB" dirty="0"/>
              <a:t>Managed Identity</a:t>
            </a:r>
          </a:p>
        </p:txBody>
      </p:sp>
      <p:sp>
        <p:nvSpPr>
          <p:cNvPr id="3" name="Content Placeholder 2">
            <a:extLst>
              <a:ext uri="{FF2B5EF4-FFF2-40B4-BE49-F238E27FC236}">
                <a16:creationId xmlns:a16="http://schemas.microsoft.com/office/drawing/2014/main" id="{B0ECF7E9-7F93-46EA-D57D-481E6FC4F168}"/>
              </a:ext>
            </a:extLst>
          </p:cNvPr>
          <p:cNvSpPr>
            <a:spLocks noGrp="1"/>
          </p:cNvSpPr>
          <p:nvPr>
            <p:ph idx="1"/>
          </p:nvPr>
        </p:nvSpPr>
        <p:spPr>
          <a:xfrm>
            <a:off x="149629" y="1014153"/>
            <a:ext cx="8794345" cy="4824672"/>
          </a:xfrm>
        </p:spPr>
        <p:txBody>
          <a:bodyPr/>
          <a:lstStyle/>
          <a:p>
            <a:r>
              <a:rPr lang="en-GB" dirty="0"/>
              <a:t>When a students want access to Azure we create them as a new “User” which is a security principal</a:t>
            </a:r>
          </a:p>
          <a:p>
            <a:pPr lvl="1"/>
            <a:r>
              <a:rPr lang="en-GB" dirty="0"/>
              <a:t>We use this security principal to give them roles which are a set of permissions to access different Azure resources</a:t>
            </a:r>
          </a:p>
          <a:p>
            <a:r>
              <a:rPr lang="en-GB" dirty="0"/>
              <a:t>Likewise, when a resource wants permission to access another “target” resource we need a service principal associated with the first resource</a:t>
            </a:r>
          </a:p>
          <a:p>
            <a:pPr lvl="1"/>
            <a:r>
              <a:rPr lang="en-GB" dirty="0"/>
              <a:t>We assign roles (hence granting permissions) to this service principal to allow it to access the target resource. Hence, the first resource can access the second target resource.</a:t>
            </a:r>
          </a:p>
          <a:p>
            <a:r>
              <a:rPr lang="en-GB" dirty="0"/>
              <a:t>Ordinarily, we avoid using service principals directly and use managed identities that “manage” the service principals for us. There are two types:</a:t>
            </a:r>
          </a:p>
          <a:p>
            <a:pPr marL="800100" lvl="1" indent="-342900">
              <a:buFont typeface="+mj-lt"/>
              <a:buAutoNum type="arabicPeriod"/>
            </a:pPr>
            <a:r>
              <a:rPr lang="en-GB" b="1" dirty="0"/>
              <a:t>System-assigned</a:t>
            </a:r>
            <a:r>
              <a:rPr lang="en-GB" dirty="0"/>
              <a:t> which are created and managed by the resource that “owns” it</a:t>
            </a:r>
          </a:p>
          <a:p>
            <a:pPr marL="800100" lvl="1" indent="-342900">
              <a:buFont typeface="+mj-lt"/>
              <a:buAutoNum type="arabicPeriod"/>
            </a:pPr>
            <a:r>
              <a:rPr lang="en-GB" b="1" dirty="0"/>
              <a:t>User-assigned</a:t>
            </a:r>
            <a:r>
              <a:rPr lang="en-GB" dirty="0"/>
              <a:t> which we can create and associate with multiple resources granting them all the same permissions. We have to remember to delete this identity when we have finished with it because no resource specifically “owns” it.</a:t>
            </a:r>
          </a:p>
        </p:txBody>
      </p:sp>
      <p:sp>
        <p:nvSpPr>
          <p:cNvPr id="4" name="Footer Placeholder 3">
            <a:extLst>
              <a:ext uri="{FF2B5EF4-FFF2-40B4-BE49-F238E27FC236}">
                <a16:creationId xmlns:a16="http://schemas.microsoft.com/office/drawing/2014/main" id="{98961A68-B3CA-4749-631B-D24FC7C81C12}"/>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45974873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8E5EE-3041-4123-B7F8-1940B0A70164}"/>
              </a:ext>
            </a:extLst>
          </p:cNvPr>
          <p:cNvSpPr>
            <a:spLocks noGrp="1"/>
          </p:cNvSpPr>
          <p:nvPr>
            <p:ph type="title"/>
          </p:nvPr>
        </p:nvSpPr>
        <p:spPr/>
        <p:txBody>
          <a:bodyPr/>
          <a:lstStyle/>
          <a:p>
            <a:r>
              <a:rPr lang="en-GB" dirty="0"/>
              <a:t>Service Principal</a:t>
            </a:r>
          </a:p>
        </p:txBody>
      </p:sp>
      <p:sp>
        <p:nvSpPr>
          <p:cNvPr id="3" name="Content Placeholder 2">
            <a:extLst>
              <a:ext uri="{FF2B5EF4-FFF2-40B4-BE49-F238E27FC236}">
                <a16:creationId xmlns:a16="http://schemas.microsoft.com/office/drawing/2014/main" id="{7BA3E4EE-85BD-95BB-29B0-C9A0FE946EC8}"/>
              </a:ext>
            </a:extLst>
          </p:cNvPr>
          <p:cNvSpPr>
            <a:spLocks noGrp="1"/>
          </p:cNvSpPr>
          <p:nvPr>
            <p:ph idx="1"/>
          </p:nvPr>
        </p:nvSpPr>
        <p:spPr>
          <a:xfrm>
            <a:off x="365760" y="1122393"/>
            <a:ext cx="8437418" cy="1406647"/>
          </a:xfrm>
        </p:spPr>
        <p:txBody>
          <a:bodyPr/>
          <a:lstStyle/>
          <a:p>
            <a:r>
              <a:rPr lang="en-GB" dirty="0"/>
              <a:t>A service principal is assigned to a resource (known as the </a:t>
            </a:r>
            <a:r>
              <a:rPr lang="en-GB" b="1" dirty="0"/>
              <a:t>assignee</a:t>
            </a:r>
            <a:r>
              <a:rPr lang="en-GB" dirty="0"/>
              <a:t>) to give it permission to access a second target resource (known as the </a:t>
            </a:r>
            <a:r>
              <a:rPr lang="en-GB" b="1" dirty="0"/>
              <a:t>scope</a:t>
            </a:r>
            <a:r>
              <a:rPr lang="en-GB" dirty="0"/>
              <a:t>, since the scope of the permissions is confined to just giving access to this target resource and nothing else).</a:t>
            </a:r>
          </a:p>
        </p:txBody>
      </p:sp>
      <p:sp>
        <p:nvSpPr>
          <p:cNvPr id="4" name="Footer Placeholder 3">
            <a:extLst>
              <a:ext uri="{FF2B5EF4-FFF2-40B4-BE49-F238E27FC236}">
                <a16:creationId xmlns:a16="http://schemas.microsoft.com/office/drawing/2014/main" id="{DAA76D9C-F395-2AEF-07A6-AEF84144F737}"/>
              </a:ext>
            </a:extLst>
          </p:cNvPr>
          <p:cNvSpPr>
            <a:spLocks noGrp="1"/>
          </p:cNvSpPr>
          <p:nvPr>
            <p:ph type="ftr" sz="quarter" idx="10"/>
          </p:nvPr>
        </p:nvSpPr>
        <p:spPr/>
        <p:txBody>
          <a:bodyPr/>
          <a:lstStyle/>
          <a:p>
            <a:pPr>
              <a:defRPr/>
            </a:pPr>
            <a:r>
              <a:rPr lang="en-US" altLang="en-US"/>
              <a:t>WEB</a:t>
            </a:r>
            <a:endParaRPr lang="en-US" altLang="en-US" dirty="0"/>
          </a:p>
        </p:txBody>
      </p:sp>
      <p:sp>
        <p:nvSpPr>
          <p:cNvPr id="5" name="Rectangle: Rounded Corners 4">
            <a:extLst>
              <a:ext uri="{FF2B5EF4-FFF2-40B4-BE49-F238E27FC236}">
                <a16:creationId xmlns:a16="http://schemas.microsoft.com/office/drawing/2014/main" id="{DAF99803-60F0-3F51-4C19-F9E888620BB7}"/>
              </a:ext>
            </a:extLst>
          </p:cNvPr>
          <p:cNvSpPr/>
          <p:nvPr/>
        </p:nvSpPr>
        <p:spPr bwMode="auto">
          <a:xfrm>
            <a:off x="1238596" y="3906982"/>
            <a:ext cx="1321724" cy="1246909"/>
          </a:xfrm>
          <a:prstGeom prst="round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App</a:t>
            </a:r>
          </a:p>
        </p:txBody>
      </p:sp>
      <p:sp>
        <p:nvSpPr>
          <p:cNvPr id="7" name="Arrow: Left 6">
            <a:extLst>
              <a:ext uri="{FF2B5EF4-FFF2-40B4-BE49-F238E27FC236}">
                <a16:creationId xmlns:a16="http://schemas.microsoft.com/office/drawing/2014/main" id="{8011A618-82D7-E292-6734-74744A86CE0D}"/>
              </a:ext>
            </a:extLst>
          </p:cNvPr>
          <p:cNvSpPr/>
          <p:nvPr/>
        </p:nvSpPr>
        <p:spPr bwMode="auto">
          <a:xfrm>
            <a:off x="2560320" y="4434206"/>
            <a:ext cx="3876502" cy="768408"/>
          </a:xfrm>
          <a:prstGeom prst="leftArrow">
            <a:avLst/>
          </a:prstGeom>
          <a:solidFill>
            <a:schemeClr val="accent6">
              <a:lumMod val="5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latin typeface="Helvetica" panose="020B0604020202020204" pitchFamily="34" charset="0"/>
              </a:rPr>
              <a:t>Pull from registry</a:t>
            </a:r>
          </a:p>
        </p:txBody>
      </p:sp>
      <p:sp>
        <p:nvSpPr>
          <p:cNvPr id="8" name="Oval 7">
            <a:extLst>
              <a:ext uri="{FF2B5EF4-FFF2-40B4-BE49-F238E27FC236}">
                <a16:creationId xmlns:a16="http://schemas.microsoft.com/office/drawing/2014/main" id="{07D1DEE5-231C-076D-36C0-89A1376EC0EE}"/>
              </a:ext>
            </a:extLst>
          </p:cNvPr>
          <p:cNvSpPr/>
          <p:nvPr/>
        </p:nvSpPr>
        <p:spPr bwMode="auto">
          <a:xfrm>
            <a:off x="3449782" y="3266902"/>
            <a:ext cx="1620982" cy="889462"/>
          </a:xfrm>
          <a:prstGeom prst="ellipse">
            <a:avLst/>
          </a:prstGeom>
          <a:solidFill>
            <a:schemeClr val="accent6">
              <a:lumMod val="5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latin typeface="Helvetica" panose="020B0604020202020204" pitchFamily="34" charset="0"/>
              </a:rPr>
              <a:t>Service</a:t>
            </a:r>
          </a:p>
          <a:p>
            <a:pPr marL="0" marR="0" indent="0" algn="ctr" defTabSz="914400" rtl="0" eaLnBrk="0" fontAlgn="base" latinLnBrk="0" hangingPunct="0">
              <a:lnSpc>
                <a:spcPct val="100000"/>
              </a:lnSpc>
              <a:spcBef>
                <a:spcPct val="0"/>
              </a:spcBef>
              <a:spcAft>
                <a:spcPct val="0"/>
              </a:spcAft>
              <a:buClrTx/>
              <a:buSzTx/>
              <a:buFontTx/>
              <a:buNone/>
              <a:tabLst/>
            </a:pPr>
            <a:r>
              <a:rPr lang="en-GB" dirty="0">
                <a:solidFill>
                  <a:schemeClr val="bg1"/>
                </a:solidFill>
              </a:rPr>
              <a:t>Principal</a:t>
            </a:r>
            <a:endParaRPr kumimoji="0" lang="en-GB" sz="1800" b="0" i="0" u="none" strike="noStrike" cap="none" normalizeH="0" baseline="0" dirty="0">
              <a:ln>
                <a:noFill/>
              </a:ln>
              <a:solidFill>
                <a:schemeClr val="bg1"/>
              </a:solidFill>
              <a:effectLst/>
              <a:latin typeface="Helvetica" panose="020B0604020202020204" pitchFamily="34" charset="0"/>
            </a:endParaRPr>
          </a:p>
        </p:txBody>
      </p:sp>
      <p:sp>
        <p:nvSpPr>
          <p:cNvPr id="9" name="Rectangle 8">
            <a:extLst>
              <a:ext uri="{FF2B5EF4-FFF2-40B4-BE49-F238E27FC236}">
                <a16:creationId xmlns:a16="http://schemas.microsoft.com/office/drawing/2014/main" id="{94E22EC3-06EB-B00D-9745-2D32DC08C33C}"/>
              </a:ext>
            </a:extLst>
          </p:cNvPr>
          <p:cNvSpPr/>
          <p:nvPr/>
        </p:nvSpPr>
        <p:spPr bwMode="auto">
          <a:xfrm>
            <a:off x="3867768" y="2799213"/>
            <a:ext cx="831273" cy="374073"/>
          </a:xfrm>
          <a:prstGeom prst="rect">
            <a:avLst/>
          </a:prstGeom>
          <a:noFill/>
          <a:ln w="28575" cap="flat" cmpd="sng" algn="ctr">
            <a:solidFill>
              <a:schemeClr val="tx1"/>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Role</a:t>
            </a:r>
          </a:p>
        </p:txBody>
      </p:sp>
      <p:sp>
        <p:nvSpPr>
          <p:cNvPr id="10" name="Arrow: Left 9">
            <a:extLst>
              <a:ext uri="{FF2B5EF4-FFF2-40B4-BE49-F238E27FC236}">
                <a16:creationId xmlns:a16="http://schemas.microsoft.com/office/drawing/2014/main" id="{B7F374AD-60EE-845A-40F2-C0CE129B7405}"/>
              </a:ext>
            </a:extLst>
          </p:cNvPr>
          <p:cNvSpPr/>
          <p:nvPr/>
        </p:nvSpPr>
        <p:spPr bwMode="auto">
          <a:xfrm rot="20887484">
            <a:off x="2461742" y="3531057"/>
            <a:ext cx="1005840" cy="646828"/>
          </a:xfrm>
          <a:prstGeom prst="leftArrow">
            <a:avLst/>
          </a:prstGeom>
          <a:no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Assign</a:t>
            </a:r>
          </a:p>
        </p:txBody>
      </p:sp>
      <p:sp>
        <p:nvSpPr>
          <p:cNvPr id="11" name="TextBox 10">
            <a:extLst>
              <a:ext uri="{FF2B5EF4-FFF2-40B4-BE49-F238E27FC236}">
                <a16:creationId xmlns:a16="http://schemas.microsoft.com/office/drawing/2014/main" id="{38DE8259-3AE5-20DF-D605-2C8311B79B40}"/>
              </a:ext>
            </a:extLst>
          </p:cNvPr>
          <p:cNvSpPr txBox="1"/>
          <p:nvPr/>
        </p:nvSpPr>
        <p:spPr>
          <a:xfrm>
            <a:off x="1452324" y="3488927"/>
            <a:ext cx="1107996" cy="369332"/>
          </a:xfrm>
          <a:prstGeom prst="rect">
            <a:avLst/>
          </a:prstGeom>
          <a:noFill/>
        </p:spPr>
        <p:txBody>
          <a:bodyPr wrap="none" rtlCol="0">
            <a:spAutoFit/>
          </a:bodyPr>
          <a:lstStyle/>
          <a:p>
            <a:r>
              <a:rPr lang="en-GB" dirty="0"/>
              <a:t>assignee</a:t>
            </a:r>
          </a:p>
        </p:txBody>
      </p:sp>
      <p:sp>
        <p:nvSpPr>
          <p:cNvPr id="12" name="Rectangle: Rounded Corners 11">
            <a:extLst>
              <a:ext uri="{FF2B5EF4-FFF2-40B4-BE49-F238E27FC236}">
                <a16:creationId xmlns:a16="http://schemas.microsoft.com/office/drawing/2014/main" id="{331CFCF7-7C91-D0A1-53F6-07920DCC5E54}"/>
              </a:ext>
            </a:extLst>
          </p:cNvPr>
          <p:cNvSpPr/>
          <p:nvPr/>
        </p:nvSpPr>
        <p:spPr bwMode="auto">
          <a:xfrm>
            <a:off x="6436822" y="3906981"/>
            <a:ext cx="1321724" cy="1246909"/>
          </a:xfrm>
          <a:prstGeom prst="round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Azure</a:t>
            </a:r>
          </a:p>
          <a:p>
            <a:pPr marL="0" marR="0" indent="0" algn="ctr" defTabSz="914400" rtl="0" eaLnBrk="0" fontAlgn="base" latinLnBrk="0" hangingPunct="0">
              <a:lnSpc>
                <a:spcPct val="100000"/>
              </a:lnSpc>
              <a:spcBef>
                <a:spcPct val="0"/>
              </a:spcBef>
              <a:spcAft>
                <a:spcPct val="0"/>
              </a:spcAft>
              <a:buClrTx/>
              <a:buSzTx/>
              <a:buFontTx/>
              <a:buNone/>
              <a:tabLst/>
            </a:pPr>
            <a:r>
              <a:rPr lang="en-GB" dirty="0"/>
              <a:t>Container</a:t>
            </a: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Registry</a:t>
            </a:r>
          </a:p>
        </p:txBody>
      </p:sp>
      <p:sp>
        <p:nvSpPr>
          <p:cNvPr id="13" name="Oval 12">
            <a:extLst>
              <a:ext uri="{FF2B5EF4-FFF2-40B4-BE49-F238E27FC236}">
                <a16:creationId xmlns:a16="http://schemas.microsoft.com/office/drawing/2014/main" id="{F533D299-DBDB-6471-2940-2A2B4D648C9F}"/>
              </a:ext>
            </a:extLst>
          </p:cNvPr>
          <p:cNvSpPr/>
          <p:nvPr/>
        </p:nvSpPr>
        <p:spPr bwMode="auto">
          <a:xfrm>
            <a:off x="5893724" y="3527946"/>
            <a:ext cx="2477193" cy="1975079"/>
          </a:xfrm>
          <a:prstGeom prst="ellipse">
            <a:avLst/>
          </a:prstGeom>
          <a:noFill/>
          <a:ln w="57150" cap="flat" cmpd="sng" algn="ctr">
            <a:solidFill>
              <a:schemeClr val="tx1"/>
            </a:solidFill>
            <a:prstDash val="sys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4" name="Arrow: Right 13">
            <a:extLst>
              <a:ext uri="{FF2B5EF4-FFF2-40B4-BE49-F238E27FC236}">
                <a16:creationId xmlns:a16="http://schemas.microsoft.com/office/drawing/2014/main" id="{A9DE8631-8D38-3123-BB2C-1257756FBBA6}"/>
              </a:ext>
            </a:extLst>
          </p:cNvPr>
          <p:cNvSpPr/>
          <p:nvPr/>
        </p:nvSpPr>
        <p:spPr bwMode="auto">
          <a:xfrm rot="1347323">
            <a:off x="4972686" y="3693155"/>
            <a:ext cx="1013251" cy="600863"/>
          </a:xfrm>
          <a:prstGeom prst="rightArrow">
            <a:avLst/>
          </a:prstGeom>
          <a:no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Scope</a:t>
            </a:r>
          </a:p>
        </p:txBody>
      </p:sp>
      <p:sp>
        <p:nvSpPr>
          <p:cNvPr id="15" name="TextBox 14">
            <a:extLst>
              <a:ext uri="{FF2B5EF4-FFF2-40B4-BE49-F238E27FC236}">
                <a16:creationId xmlns:a16="http://schemas.microsoft.com/office/drawing/2014/main" id="{644AE880-384B-F26A-8357-C1A8710C0C99}"/>
              </a:ext>
            </a:extLst>
          </p:cNvPr>
          <p:cNvSpPr txBox="1"/>
          <p:nvPr/>
        </p:nvSpPr>
        <p:spPr>
          <a:xfrm>
            <a:off x="1047750" y="5640408"/>
            <a:ext cx="6214346" cy="923330"/>
          </a:xfrm>
          <a:prstGeom prst="rect">
            <a:avLst/>
          </a:prstGeom>
          <a:noFill/>
        </p:spPr>
        <p:txBody>
          <a:bodyPr wrap="square" rtlCol="0">
            <a:spAutoFit/>
          </a:bodyPr>
          <a:lstStyle/>
          <a:p>
            <a:r>
              <a:rPr lang="en-GB" dirty="0"/>
              <a:t>The </a:t>
            </a:r>
            <a:r>
              <a:rPr lang="en-GB" i="1" dirty="0"/>
              <a:t>assignee</a:t>
            </a:r>
            <a:r>
              <a:rPr lang="en-GB" dirty="0"/>
              <a:t> is given the </a:t>
            </a:r>
            <a:r>
              <a:rPr lang="en-GB" i="1" dirty="0"/>
              <a:t>role</a:t>
            </a:r>
            <a:r>
              <a:rPr lang="en-GB" dirty="0"/>
              <a:t> and hence its associated permissions but with a limited </a:t>
            </a:r>
            <a:r>
              <a:rPr lang="en-GB" i="1" dirty="0"/>
              <a:t>scope</a:t>
            </a:r>
            <a:r>
              <a:rPr lang="en-GB" dirty="0"/>
              <a:t> that restricts those permissions to a specific </a:t>
            </a:r>
            <a:r>
              <a:rPr lang="en-GB" i="1" dirty="0"/>
              <a:t>target</a:t>
            </a:r>
            <a:r>
              <a:rPr lang="en-GB" dirty="0"/>
              <a:t> resource</a:t>
            </a:r>
          </a:p>
        </p:txBody>
      </p:sp>
      <p:sp>
        <p:nvSpPr>
          <p:cNvPr id="16" name="TextBox 15">
            <a:extLst>
              <a:ext uri="{FF2B5EF4-FFF2-40B4-BE49-F238E27FC236}">
                <a16:creationId xmlns:a16="http://schemas.microsoft.com/office/drawing/2014/main" id="{DB392721-F922-7C81-4800-98511802A5B8}"/>
              </a:ext>
            </a:extLst>
          </p:cNvPr>
          <p:cNvSpPr txBox="1"/>
          <p:nvPr/>
        </p:nvSpPr>
        <p:spPr>
          <a:xfrm>
            <a:off x="4699041" y="2663255"/>
            <a:ext cx="2416654" cy="584775"/>
          </a:xfrm>
          <a:prstGeom prst="rect">
            <a:avLst/>
          </a:prstGeom>
          <a:noFill/>
        </p:spPr>
        <p:txBody>
          <a:bodyPr wrap="square" rtlCol="0">
            <a:spAutoFit/>
          </a:bodyPr>
          <a:lstStyle/>
          <a:p>
            <a:r>
              <a:rPr lang="en-GB" sz="1600" i="1" dirty="0"/>
              <a:t>Permissions to pull image from any registry</a:t>
            </a:r>
          </a:p>
        </p:txBody>
      </p:sp>
    </p:spTree>
    <p:extLst>
      <p:ext uri="{BB962C8B-B14F-4D97-AF65-F5344CB8AC3E}">
        <p14:creationId xmlns:p14="http://schemas.microsoft.com/office/powerpoint/2010/main" val="199045138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6D017-3DF7-A734-91FD-38FC7BF649B0}"/>
              </a:ext>
            </a:extLst>
          </p:cNvPr>
          <p:cNvSpPr>
            <a:spLocks noGrp="1"/>
          </p:cNvSpPr>
          <p:nvPr>
            <p:ph type="title"/>
          </p:nvPr>
        </p:nvSpPr>
        <p:spPr>
          <a:xfrm>
            <a:off x="257175" y="1"/>
            <a:ext cx="8686800" cy="759724"/>
          </a:xfrm>
        </p:spPr>
        <p:txBody>
          <a:bodyPr/>
          <a:lstStyle/>
          <a:p>
            <a:r>
              <a:rPr lang="en-GB" dirty="0"/>
              <a:t>Exercise 2</a:t>
            </a:r>
          </a:p>
        </p:txBody>
      </p:sp>
      <p:sp>
        <p:nvSpPr>
          <p:cNvPr id="4" name="Footer Placeholder 3">
            <a:extLst>
              <a:ext uri="{FF2B5EF4-FFF2-40B4-BE49-F238E27FC236}">
                <a16:creationId xmlns:a16="http://schemas.microsoft.com/office/drawing/2014/main" id="{D7084564-5272-CDAC-312A-0E5882612563}"/>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CD00E495-E407-07A8-B267-7976B84A55E1}"/>
              </a:ext>
            </a:extLst>
          </p:cNvPr>
          <p:cNvSpPr txBox="1"/>
          <p:nvPr/>
        </p:nvSpPr>
        <p:spPr>
          <a:xfrm>
            <a:off x="79375" y="1457448"/>
            <a:ext cx="8964000" cy="3724096"/>
          </a:xfrm>
          <a:prstGeom prst="rect">
            <a:avLst/>
          </a:prstGeom>
          <a:solidFill>
            <a:srgbClr val="000000"/>
          </a:solidFill>
          <a:ln w="9525">
            <a:noFill/>
          </a:ln>
        </p:spPr>
        <p:txBody>
          <a:bodyPr wrap="square" rtlCol="0">
            <a:spAutoFit/>
          </a:bodyPr>
          <a:lstStyle/>
          <a:p>
            <a:r>
              <a:rPr lang="en-GB" sz="1600" i="1" dirty="0">
                <a:solidFill>
                  <a:schemeClr val="bg1"/>
                </a:solidFill>
              </a:rPr>
              <a:t>CREATE A USER-ASSIGNED MANAGED IDENTITY.</a:t>
            </a:r>
          </a:p>
          <a:p>
            <a:r>
              <a:rPr lang="en-GB" sz="1400" i="1" dirty="0">
                <a:solidFill>
                  <a:schemeClr val="bg1"/>
                </a:solidFill>
              </a:rPr>
              <a:t>A user-assigned identity can be assigned to multiple resources, granting them the same access to the same resource. In this case, we can assign it to resources (apps) that need to make pull requests from the ACR.</a:t>
            </a:r>
          </a:p>
          <a:p>
            <a:pPr marL="342900" indent="-342900">
              <a:buAutoNum type="arabicPeriod"/>
            </a:pPr>
            <a:r>
              <a:rPr lang="en-GB" sz="1600" i="1" dirty="0">
                <a:solidFill>
                  <a:schemeClr val="bg1"/>
                </a:solidFill>
              </a:rPr>
              <a:t>Create a user-assigned managed identity</a:t>
            </a:r>
          </a:p>
          <a:p>
            <a:r>
              <a:rPr lang="en-GB" sz="1600" dirty="0">
                <a:solidFill>
                  <a:schemeClr val="bg1"/>
                </a:solidFill>
              </a:rPr>
              <a:t>$ </a:t>
            </a:r>
            <a:r>
              <a:rPr lang="en-GB" sz="1600" dirty="0" err="1">
                <a:solidFill>
                  <a:schemeClr val="accent6">
                    <a:lumMod val="40000"/>
                    <a:lumOff val="60000"/>
                  </a:schemeClr>
                </a:solidFill>
              </a:rPr>
              <a:t>uMgmtId</a:t>
            </a:r>
            <a:r>
              <a:rPr lang="en-GB" sz="1600" dirty="0">
                <a:solidFill>
                  <a:schemeClr val="accent1">
                    <a:lumMod val="50000"/>
                  </a:schemeClr>
                </a:solidFill>
              </a:rPr>
              <a:t>=</a:t>
            </a:r>
            <a:r>
              <a:rPr lang="en-GB" sz="1600" dirty="0" err="1">
                <a:solidFill>
                  <a:srgbClr val="FFC000"/>
                </a:solidFill>
              </a:rPr>
              <a:t>myfirst</a:t>
            </a:r>
            <a:r>
              <a:rPr lang="en-GB" sz="1600" dirty="0">
                <a:solidFill>
                  <a:srgbClr val="FFC000"/>
                </a:solidFill>
              </a:rPr>
              <a:t>-webapp-</a:t>
            </a:r>
            <a:r>
              <a:rPr lang="en-GB" sz="1600" dirty="0" err="1">
                <a:solidFill>
                  <a:srgbClr val="FFC000"/>
                </a:solidFill>
              </a:rPr>
              <a:t>gp</a:t>
            </a:r>
            <a:r>
              <a:rPr lang="en-GB" sz="1600" dirty="0">
                <a:solidFill>
                  <a:srgbClr val="FFC000"/>
                </a:solidFill>
              </a:rPr>
              <a:t>-id </a:t>
            </a:r>
          </a:p>
          <a:p>
            <a:r>
              <a:rPr lang="en-GB" sz="1600" dirty="0">
                <a:solidFill>
                  <a:schemeClr val="bg1"/>
                </a:solidFill>
              </a:rPr>
              <a:t>$ </a:t>
            </a:r>
            <a:r>
              <a:rPr lang="en-GB" sz="1600" dirty="0" err="1">
                <a:solidFill>
                  <a:schemeClr val="accent1">
                    <a:lumMod val="50000"/>
                  </a:schemeClr>
                </a:solidFill>
              </a:rPr>
              <a:t>az</a:t>
            </a:r>
            <a:r>
              <a:rPr lang="en-GB" sz="1600" dirty="0">
                <a:solidFill>
                  <a:schemeClr val="accent1">
                    <a:lumMod val="50000"/>
                  </a:schemeClr>
                </a:solidFill>
              </a:rPr>
              <a:t> identity create --resource-group </a:t>
            </a:r>
            <a:r>
              <a:rPr lang="en-GB" sz="1600" dirty="0" err="1">
                <a:solidFill>
                  <a:srgbClr val="FFC000"/>
                </a:solidFill>
              </a:rPr>
              <a:t>myfirst</a:t>
            </a:r>
            <a:r>
              <a:rPr lang="en-GB" sz="1600" dirty="0">
                <a:solidFill>
                  <a:srgbClr val="FFC000"/>
                </a:solidFill>
              </a:rPr>
              <a:t>-webapp-</a:t>
            </a:r>
            <a:r>
              <a:rPr lang="en-GB" sz="1600" dirty="0" err="1">
                <a:solidFill>
                  <a:srgbClr val="FFC000"/>
                </a:solidFill>
              </a:rPr>
              <a:t>gp</a:t>
            </a:r>
            <a:r>
              <a:rPr lang="en-GB" sz="1600" dirty="0">
                <a:solidFill>
                  <a:schemeClr val="accent1">
                    <a:lumMod val="50000"/>
                  </a:schemeClr>
                </a:solidFill>
              </a:rPr>
              <a:t> --name </a:t>
            </a:r>
            <a:r>
              <a:rPr lang="en-GB" sz="1600" dirty="0">
                <a:solidFill>
                  <a:schemeClr val="accent6">
                    <a:lumMod val="40000"/>
                    <a:lumOff val="60000"/>
                  </a:schemeClr>
                </a:solidFill>
              </a:rPr>
              <a:t>$</a:t>
            </a:r>
            <a:r>
              <a:rPr lang="en-GB" sz="1600" dirty="0" err="1">
                <a:solidFill>
                  <a:schemeClr val="accent6">
                    <a:lumMod val="40000"/>
                    <a:lumOff val="60000"/>
                  </a:schemeClr>
                </a:solidFill>
              </a:rPr>
              <a:t>uMgmtId</a:t>
            </a:r>
            <a:endParaRPr lang="en-GB" sz="1600" dirty="0">
              <a:solidFill>
                <a:schemeClr val="bg1"/>
              </a:solidFill>
            </a:endParaRPr>
          </a:p>
          <a:p>
            <a:r>
              <a:rPr lang="en-GB" sz="1600" i="1" dirty="0">
                <a:solidFill>
                  <a:schemeClr val="bg1"/>
                </a:solidFill>
              </a:rPr>
              <a:t>2. Retrieve the ID of the user-assigned managed identity</a:t>
            </a:r>
          </a:p>
          <a:p>
            <a:r>
              <a:rPr lang="en-GB" sz="1600" dirty="0">
                <a:solidFill>
                  <a:schemeClr val="bg1"/>
                </a:solidFill>
              </a:rPr>
              <a:t>$ </a:t>
            </a:r>
            <a:r>
              <a:rPr lang="en-GB" sz="1600" dirty="0">
                <a:solidFill>
                  <a:schemeClr val="accent6">
                    <a:lumMod val="40000"/>
                    <a:lumOff val="60000"/>
                  </a:schemeClr>
                </a:solidFill>
              </a:rPr>
              <a:t>id</a:t>
            </a:r>
            <a:r>
              <a:rPr lang="en-GB" sz="1600" dirty="0">
                <a:solidFill>
                  <a:schemeClr val="accent1">
                    <a:lumMod val="50000"/>
                  </a:schemeClr>
                </a:solidFill>
              </a:rPr>
              <a:t>=$(</a:t>
            </a:r>
            <a:r>
              <a:rPr lang="en-GB" sz="1600" dirty="0" err="1">
                <a:solidFill>
                  <a:schemeClr val="accent1">
                    <a:lumMod val="50000"/>
                  </a:schemeClr>
                </a:solidFill>
              </a:rPr>
              <a:t>az</a:t>
            </a:r>
            <a:r>
              <a:rPr lang="en-GB" sz="1600" dirty="0">
                <a:solidFill>
                  <a:schemeClr val="accent1">
                    <a:lumMod val="50000"/>
                  </a:schemeClr>
                </a:solidFill>
              </a:rPr>
              <a:t> identity show --resource-group </a:t>
            </a:r>
            <a:r>
              <a:rPr lang="en-GB" sz="1600" dirty="0" err="1">
                <a:solidFill>
                  <a:srgbClr val="FFC000"/>
                </a:solidFill>
              </a:rPr>
              <a:t>myfirst</a:t>
            </a:r>
            <a:r>
              <a:rPr lang="en-GB" sz="1600" dirty="0">
                <a:solidFill>
                  <a:srgbClr val="FFC000"/>
                </a:solidFill>
              </a:rPr>
              <a:t>-webapp-</a:t>
            </a:r>
            <a:r>
              <a:rPr lang="en-GB" sz="1600" dirty="0" err="1">
                <a:solidFill>
                  <a:srgbClr val="FFC000"/>
                </a:solidFill>
              </a:rPr>
              <a:t>gp</a:t>
            </a:r>
            <a:r>
              <a:rPr lang="en-GB" sz="1600" dirty="0">
                <a:solidFill>
                  <a:schemeClr val="accent1">
                    <a:lumMod val="50000"/>
                  </a:schemeClr>
                </a:solidFill>
              </a:rPr>
              <a:t> --name </a:t>
            </a:r>
            <a:r>
              <a:rPr lang="en-GB" sz="1600" dirty="0">
                <a:solidFill>
                  <a:schemeClr val="accent6">
                    <a:lumMod val="40000"/>
                    <a:lumOff val="60000"/>
                  </a:schemeClr>
                </a:solidFill>
              </a:rPr>
              <a:t>$</a:t>
            </a:r>
            <a:r>
              <a:rPr lang="en-GB" sz="1600" dirty="0" err="1">
                <a:solidFill>
                  <a:schemeClr val="accent6">
                    <a:lumMod val="40000"/>
                    <a:lumOff val="60000"/>
                  </a:schemeClr>
                </a:solidFill>
              </a:rPr>
              <a:t>uMgmtId</a:t>
            </a:r>
            <a:r>
              <a:rPr lang="en-GB" sz="1600" dirty="0">
                <a:solidFill>
                  <a:schemeClr val="accent1">
                    <a:lumMod val="50000"/>
                  </a:schemeClr>
                </a:solidFill>
              </a:rPr>
              <a:t> --query id --output </a:t>
            </a:r>
            <a:r>
              <a:rPr lang="en-GB" sz="1600" dirty="0" err="1">
                <a:solidFill>
                  <a:schemeClr val="accent1">
                    <a:lumMod val="50000"/>
                  </a:schemeClr>
                </a:solidFill>
              </a:rPr>
              <a:t>tsv</a:t>
            </a:r>
            <a:r>
              <a:rPr lang="en-GB" sz="1600" dirty="0">
                <a:solidFill>
                  <a:schemeClr val="accent1">
                    <a:lumMod val="50000"/>
                  </a:schemeClr>
                </a:solidFill>
              </a:rPr>
              <a:t>)</a:t>
            </a:r>
            <a:endParaRPr lang="en-GB" sz="1600" dirty="0">
              <a:solidFill>
                <a:schemeClr val="bg1"/>
              </a:solidFill>
            </a:endParaRPr>
          </a:p>
          <a:p>
            <a:r>
              <a:rPr lang="en-GB" sz="1600" i="1" dirty="0">
                <a:solidFill>
                  <a:schemeClr val="bg1"/>
                </a:solidFill>
              </a:rPr>
              <a:t>3. Retrieve the service principal ID that was created for the user-assigned managed identity</a:t>
            </a:r>
          </a:p>
          <a:p>
            <a:r>
              <a:rPr lang="en-GB" sz="1600" dirty="0">
                <a:solidFill>
                  <a:schemeClr val="bg1"/>
                </a:solidFill>
              </a:rPr>
              <a:t>$ </a:t>
            </a:r>
            <a:r>
              <a:rPr lang="en-GB" sz="1600" dirty="0" err="1">
                <a:solidFill>
                  <a:schemeClr val="accent6">
                    <a:lumMod val="40000"/>
                    <a:lumOff val="60000"/>
                  </a:schemeClr>
                </a:solidFill>
              </a:rPr>
              <a:t>principalId</a:t>
            </a:r>
            <a:r>
              <a:rPr lang="en-GB" sz="1600" dirty="0">
                <a:solidFill>
                  <a:schemeClr val="accent1">
                    <a:lumMod val="50000"/>
                  </a:schemeClr>
                </a:solidFill>
              </a:rPr>
              <a:t>=$(</a:t>
            </a:r>
            <a:r>
              <a:rPr lang="en-GB" sz="1600" dirty="0" err="1">
                <a:solidFill>
                  <a:schemeClr val="accent1">
                    <a:lumMod val="50000"/>
                  </a:schemeClr>
                </a:solidFill>
              </a:rPr>
              <a:t>az</a:t>
            </a:r>
            <a:r>
              <a:rPr lang="en-GB" sz="1600" dirty="0">
                <a:solidFill>
                  <a:schemeClr val="accent1">
                    <a:lumMod val="50000"/>
                  </a:schemeClr>
                </a:solidFill>
              </a:rPr>
              <a:t> identity show --resource-group </a:t>
            </a:r>
            <a:r>
              <a:rPr lang="en-GB" sz="1600" dirty="0" err="1">
                <a:solidFill>
                  <a:srgbClr val="FFC000"/>
                </a:solidFill>
              </a:rPr>
              <a:t>myfirst</a:t>
            </a:r>
            <a:r>
              <a:rPr lang="en-GB" sz="1600" dirty="0">
                <a:solidFill>
                  <a:srgbClr val="FFC000"/>
                </a:solidFill>
              </a:rPr>
              <a:t>-webapp-</a:t>
            </a:r>
            <a:r>
              <a:rPr lang="en-GB" sz="1600" dirty="0" err="1">
                <a:solidFill>
                  <a:srgbClr val="FFC000"/>
                </a:solidFill>
              </a:rPr>
              <a:t>gp</a:t>
            </a:r>
            <a:r>
              <a:rPr lang="en-GB" sz="1600" dirty="0">
                <a:solidFill>
                  <a:schemeClr val="accent1">
                    <a:lumMod val="50000"/>
                  </a:schemeClr>
                </a:solidFill>
              </a:rPr>
              <a:t> --name </a:t>
            </a:r>
            <a:r>
              <a:rPr lang="en-GB" sz="1600" dirty="0">
                <a:solidFill>
                  <a:schemeClr val="accent6">
                    <a:lumMod val="40000"/>
                    <a:lumOff val="60000"/>
                  </a:schemeClr>
                </a:solidFill>
              </a:rPr>
              <a:t>$</a:t>
            </a:r>
            <a:r>
              <a:rPr lang="en-GB" sz="1600" dirty="0" err="1">
                <a:solidFill>
                  <a:schemeClr val="accent6">
                    <a:lumMod val="40000"/>
                    <a:lumOff val="60000"/>
                  </a:schemeClr>
                </a:solidFill>
              </a:rPr>
              <a:t>uMgmtId</a:t>
            </a:r>
            <a:r>
              <a:rPr lang="en-GB" sz="1600" dirty="0">
                <a:solidFill>
                  <a:schemeClr val="accent1">
                    <a:lumMod val="50000"/>
                  </a:schemeClr>
                </a:solidFill>
              </a:rPr>
              <a:t> --query </a:t>
            </a:r>
            <a:r>
              <a:rPr lang="en-GB" sz="1600" dirty="0" err="1">
                <a:solidFill>
                  <a:schemeClr val="accent1">
                    <a:lumMod val="50000"/>
                  </a:schemeClr>
                </a:solidFill>
              </a:rPr>
              <a:t>principalId</a:t>
            </a:r>
            <a:r>
              <a:rPr lang="en-GB" sz="1600" dirty="0">
                <a:solidFill>
                  <a:schemeClr val="accent1">
                    <a:lumMod val="50000"/>
                  </a:schemeClr>
                </a:solidFill>
              </a:rPr>
              <a:t> --output </a:t>
            </a:r>
            <a:r>
              <a:rPr lang="en-GB" sz="1600" dirty="0" err="1">
                <a:solidFill>
                  <a:schemeClr val="accent1">
                    <a:lumMod val="50000"/>
                  </a:schemeClr>
                </a:solidFill>
              </a:rPr>
              <a:t>tsv</a:t>
            </a:r>
            <a:r>
              <a:rPr lang="en-GB" sz="1600" dirty="0">
                <a:solidFill>
                  <a:schemeClr val="accent1">
                    <a:lumMod val="50000"/>
                  </a:schemeClr>
                </a:solidFill>
              </a:rPr>
              <a:t>)</a:t>
            </a:r>
          </a:p>
          <a:p>
            <a:r>
              <a:rPr lang="en-GB" sz="1600" i="1" dirty="0">
                <a:solidFill>
                  <a:schemeClr val="bg1"/>
                </a:solidFill>
              </a:rPr>
              <a:t>4. Grant the user-assigned managed identity permission to pull from the container registry</a:t>
            </a:r>
          </a:p>
          <a:p>
            <a:r>
              <a:rPr lang="en-GB" sz="1600" dirty="0">
                <a:solidFill>
                  <a:schemeClr val="bg1"/>
                </a:solidFill>
              </a:rPr>
              <a:t>$ </a:t>
            </a:r>
            <a:r>
              <a:rPr lang="en-GB" sz="1600" dirty="0" err="1">
                <a:solidFill>
                  <a:schemeClr val="accent1">
                    <a:lumMod val="50000"/>
                  </a:schemeClr>
                </a:solidFill>
              </a:rPr>
              <a:t>az</a:t>
            </a:r>
            <a:r>
              <a:rPr lang="en-GB" sz="1600" dirty="0">
                <a:solidFill>
                  <a:schemeClr val="accent1">
                    <a:lumMod val="50000"/>
                  </a:schemeClr>
                </a:solidFill>
              </a:rPr>
              <a:t> role assignment create --assignee-principal-type </a:t>
            </a:r>
            <a:r>
              <a:rPr lang="en-GB" sz="1600" dirty="0" err="1">
                <a:solidFill>
                  <a:srgbClr val="FFC000"/>
                </a:solidFill>
              </a:rPr>
              <a:t>ServicePrincipal</a:t>
            </a:r>
            <a:r>
              <a:rPr lang="en-GB" sz="1600" dirty="0">
                <a:solidFill>
                  <a:schemeClr val="accent1">
                    <a:lumMod val="50000"/>
                  </a:schemeClr>
                </a:solidFill>
              </a:rPr>
              <a:t> --assignee-object-id </a:t>
            </a:r>
            <a:r>
              <a:rPr lang="en-GB" sz="1600" dirty="0">
                <a:solidFill>
                  <a:schemeClr val="accent6">
                    <a:lumMod val="40000"/>
                    <a:lumOff val="60000"/>
                  </a:schemeClr>
                </a:solidFill>
              </a:rPr>
              <a:t>$</a:t>
            </a:r>
            <a:r>
              <a:rPr lang="en-GB" sz="1600" dirty="0" err="1">
                <a:solidFill>
                  <a:schemeClr val="accent6">
                    <a:lumMod val="40000"/>
                    <a:lumOff val="60000"/>
                  </a:schemeClr>
                </a:solidFill>
              </a:rPr>
              <a:t>principalId</a:t>
            </a:r>
            <a:r>
              <a:rPr lang="en-GB" sz="1600" dirty="0">
                <a:solidFill>
                  <a:schemeClr val="accent1">
                    <a:lumMod val="50000"/>
                  </a:schemeClr>
                </a:solidFill>
              </a:rPr>
              <a:t> --scope </a:t>
            </a:r>
            <a:r>
              <a:rPr lang="en-GB" sz="1600" dirty="0">
                <a:solidFill>
                  <a:schemeClr val="accent6">
                    <a:lumMod val="40000"/>
                    <a:lumOff val="60000"/>
                  </a:schemeClr>
                </a:solidFill>
              </a:rPr>
              <a:t>$</a:t>
            </a:r>
            <a:r>
              <a:rPr lang="en-GB" sz="1600" dirty="0" err="1">
                <a:solidFill>
                  <a:schemeClr val="accent6">
                    <a:lumMod val="40000"/>
                    <a:lumOff val="60000"/>
                  </a:schemeClr>
                </a:solidFill>
              </a:rPr>
              <a:t>acrId</a:t>
            </a:r>
            <a:r>
              <a:rPr lang="en-GB" sz="1600" dirty="0">
                <a:solidFill>
                  <a:schemeClr val="accent1">
                    <a:lumMod val="50000"/>
                  </a:schemeClr>
                </a:solidFill>
              </a:rPr>
              <a:t> --role </a:t>
            </a:r>
            <a:r>
              <a:rPr lang="en-GB" sz="1600" dirty="0">
                <a:solidFill>
                  <a:srgbClr val="FFC000"/>
                </a:solidFill>
              </a:rPr>
              <a:t>"</a:t>
            </a:r>
            <a:r>
              <a:rPr lang="en-GB" sz="1600" dirty="0" err="1">
                <a:solidFill>
                  <a:srgbClr val="FFC000"/>
                </a:solidFill>
              </a:rPr>
              <a:t>AcrPull</a:t>
            </a:r>
            <a:r>
              <a:rPr lang="en-GB" sz="1600" dirty="0">
                <a:solidFill>
                  <a:srgbClr val="FFC000"/>
                </a:solidFill>
              </a:rPr>
              <a:t>"</a:t>
            </a:r>
          </a:p>
        </p:txBody>
      </p:sp>
      <p:sp>
        <p:nvSpPr>
          <p:cNvPr id="3" name="TextBox 2">
            <a:extLst>
              <a:ext uri="{FF2B5EF4-FFF2-40B4-BE49-F238E27FC236}">
                <a16:creationId xmlns:a16="http://schemas.microsoft.com/office/drawing/2014/main" id="{32509D06-5420-6872-7B46-6653E1AAFB82}"/>
              </a:ext>
            </a:extLst>
          </p:cNvPr>
          <p:cNvSpPr txBox="1"/>
          <p:nvPr/>
        </p:nvSpPr>
        <p:spPr>
          <a:xfrm>
            <a:off x="850410" y="5459324"/>
            <a:ext cx="8093565" cy="276999"/>
          </a:xfrm>
          <a:prstGeom prst="rect">
            <a:avLst/>
          </a:prstGeom>
          <a:noFill/>
        </p:spPr>
        <p:txBody>
          <a:bodyPr wrap="square" rtlCol="0">
            <a:spAutoFit/>
          </a:bodyPr>
          <a:lstStyle/>
          <a:p>
            <a:r>
              <a:rPr lang="en-GB" sz="1200" i="1" dirty="0"/>
              <a:t>https://learn.microsoft.com/en-us/azure/app-service/tutorial-custom-container?tabs=azure-cli&amp;pivots=container-linux</a:t>
            </a:r>
          </a:p>
        </p:txBody>
      </p:sp>
    </p:spTree>
    <p:extLst>
      <p:ext uri="{BB962C8B-B14F-4D97-AF65-F5344CB8AC3E}">
        <p14:creationId xmlns:p14="http://schemas.microsoft.com/office/powerpoint/2010/main" val="159237691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6D017-3DF7-A734-91FD-38FC7BF649B0}"/>
              </a:ext>
            </a:extLst>
          </p:cNvPr>
          <p:cNvSpPr>
            <a:spLocks noGrp="1"/>
          </p:cNvSpPr>
          <p:nvPr>
            <p:ph type="title"/>
          </p:nvPr>
        </p:nvSpPr>
        <p:spPr>
          <a:xfrm>
            <a:off x="257175" y="0"/>
            <a:ext cx="8686800" cy="656187"/>
          </a:xfrm>
        </p:spPr>
        <p:txBody>
          <a:bodyPr/>
          <a:lstStyle/>
          <a:p>
            <a:r>
              <a:rPr lang="en-GB" dirty="0"/>
              <a:t>Exercise 2</a:t>
            </a:r>
          </a:p>
        </p:txBody>
      </p:sp>
      <p:sp>
        <p:nvSpPr>
          <p:cNvPr id="4" name="Footer Placeholder 3">
            <a:extLst>
              <a:ext uri="{FF2B5EF4-FFF2-40B4-BE49-F238E27FC236}">
                <a16:creationId xmlns:a16="http://schemas.microsoft.com/office/drawing/2014/main" id="{D7084564-5272-CDAC-312A-0E5882612563}"/>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CD00E495-E407-07A8-B267-7976B84A55E1}"/>
              </a:ext>
            </a:extLst>
          </p:cNvPr>
          <p:cNvSpPr txBox="1"/>
          <p:nvPr/>
        </p:nvSpPr>
        <p:spPr>
          <a:xfrm>
            <a:off x="79375" y="656187"/>
            <a:ext cx="8941721" cy="6001643"/>
          </a:xfrm>
          <a:prstGeom prst="rect">
            <a:avLst/>
          </a:prstGeom>
          <a:solidFill>
            <a:srgbClr val="000000"/>
          </a:solidFill>
          <a:ln w="9525">
            <a:noFill/>
          </a:ln>
        </p:spPr>
        <p:txBody>
          <a:bodyPr wrap="square" rtlCol="0">
            <a:spAutoFit/>
          </a:bodyPr>
          <a:lstStyle/>
          <a:p>
            <a:r>
              <a:rPr lang="en-GB" sz="1600" i="1" dirty="0">
                <a:solidFill>
                  <a:schemeClr val="bg1"/>
                </a:solidFill>
              </a:rPr>
              <a:t>CREATE A WEB APP FROM AN ACR IMAGE</a:t>
            </a:r>
          </a:p>
          <a:p>
            <a:r>
              <a:rPr lang="en-GB" sz="1600" dirty="0">
                <a:solidFill>
                  <a:schemeClr val="bg1"/>
                </a:solidFill>
              </a:rPr>
              <a:t>$ </a:t>
            </a:r>
            <a:r>
              <a:rPr lang="en-GB" sz="1600" dirty="0" err="1">
                <a:solidFill>
                  <a:schemeClr val="accent1">
                    <a:lumMod val="50000"/>
                  </a:schemeClr>
                </a:solidFill>
              </a:rPr>
              <a:t>az</a:t>
            </a:r>
            <a:r>
              <a:rPr lang="en-GB" sz="1600" dirty="0">
                <a:solidFill>
                  <a:schemeClr val="accent1">
                    <a:lumMod val="50000"/>
                  </a:schemeClr>
                </a:solidFill>
              </a:rPr>
              <a:t> </a:t>
            </a:r>
            <a:r>
              <a:rPr lang="en-GB" sz="1600" dirty="0" err="1">
                <a:solidFill>
                  <a:schemeClr val="accent1">
                    <a:lumMod val="50000"/>
                  </a:schemeClr>
                </a:solidFill>
              </a:rPr>
              <a:t>appservice</a:t>
            </a:r>
            <a:r>
              <a:rPr lang="en-GB" sz="1600" dirty="0">
                <a:solidFill>
                  <a:schemeClr val="accent1">
                    <a:lumMod val="50000"/>
                  </a:schemeClr>
                </a:solidFill>
              </a:rPr>
              <a:t> plan create --resource-group </a:t>
            </a:r>
            <a:r>
              <a:rPr lang="en-GB" sz="1600" dirty="0" err="1">
                <a:solidFill>
                  <a:srgbClr val="FFC000"/>
                </a:solidFill>
              </a:rPr>
              <a:t>myfirst</a:t>
            </a:r>
            <a:r>
              <a:rPr lang="en-GB" sz="1600" dirty="0">
                <a:solidFill>
                  <a:srgbClr val="FFC000"/>
                </a:solidFill>
              </a:rPr>
              <a:t>-webapp-</a:t>
            </a:r>
            <a:r>
              <a:rPr lang="en-GB" sz="1600" dirty="0" err="1">
                <a:solidFill>
                  <a:srgbClr val="FFC000"/>
                </a:solidFill>
              </a:rPr>
              <a:t>gp</a:t>
            </a:r>
            <a:r>
              <a:rPr lang="en-GB" sz="1600" dirty="0">
                <a:solidFill>
                  <a:srgbClr val="FFC000"/>
                </a:solidFill>
              </a:rPr>
              <a:t> </a:t>
            </a:r>
            <a:r>
              <a:rPr lang="en-GB" sz="1600" dirty="0">
                <a:solidFill>
                  <a:schemeClr val="accent1">
                    <a:lumMod val="50000"/>
                  </a:schemeClr>
                </a:solidFill>
              </a:rPr>
              <a:t>--name </a:t>
            </a:r>
            <a:r>
              <a:rPr lang="en-GB" sz="1600" dirty="0" err="1">
                <a:solidFill>
                  <a:srgbClr val="FFC000"/>
                </a:solidFill>
              </a:rPr>
              <a:t>my_appsrv_plan</a:t>
            </a:r>
            <a:r>
              <a:rPr lang="en-GB" sz="1600" dirty="0">
                <a:solidFill>
                  <a:srgbClr val="FFC000"/>
                </a:solidFill>
              </a:rPr>
              <a:t> </a:t>
            </a:r>
            <a:r>
              <a:rPr lang="en-GB" sz="1600" dirty="0">
                <a:solidFill>
                  <a:schemeClr val="accent1">
                    <a:lumMod val="50000"/>
                  </a:schemeClr>
                </a:solidFill>
              </a:rPr>
              <a:t>--</a:t>
            </a:r>
            <a:r>
              <a:rPr lang="en-GB" sz="1600" dirty="0" err="1">
                <a:solidFill>
                  <a:schemeClr val="accent1">
                    <a:lumMod val="50000"/>
                  </a:schemeClr>
                </a:solidFill>
              </a:rPr>
              <a:t>sku</a:t>
            </a:r>
            <a:r>
              <a:rPr lang="en-GB" sz="1600" dirty="0">
                <a:solidFill>
                  <a:schemeClr val="accent1">
                    <a:lumMod val="50000"/>
                  </a:schemeClr>
                </a:solidFill>
              </a:rPr>
              <a:t> </a:t>
            </a:r>
            <a:r>
              <a:rPr lang="en-GB" sz="1600" dirty="0">
                <a:solidFill>
                  <a:srgbClr val="FFC000"/>
                </a:solidFill>
              </a:rPr>
              <a:t>FREE</a:t>
            </a:r>
            <a:r>
              <a:rPr lang="en-GB" sz="1600" dirty="0">
                <a:solidFill>
                  <a:schemeClr val="accent1">
                    <a:lumMod val="50000"/>
                  </a:schemeClr>
                </a:solidFill>
              </a:rPr>
              <a:t> </a:t>
            </a:r>
            <a:r>
              <a:rPr lang="en-GB" sz="1600" dirty="0">
                <a:solidFill>
                  <a:srgbClr val="FFC000"/>
                </a:solidFill>
              </a:rPr>
              <a:t>--is-</a:t>
            </a:r>
            <a:r>
              <a:rPr lang="en-GB" sz="1600" dirty="0" err="1">
                <a:solidFill>
                  <a:srgbClr val="FFC000"/>
                </a:solidFill>
              </a:rPr>
              <a:t>linux</a:t>
            </a:r>
            <a:endParaRPr lang="en-GB" sz="1600" i="1" dirty="0">
              <a:solidFill>
                <a:srgbClr val="FFC000"/>
              </a:solidFill>
            </a:endParaRPr>
          </a:p>
          <a:p>
            <a:r>
              <a:rPr lang="en-GB" sz="1600" dirty="0">
                <a:solidFill>
                  <a:schemeClr val="bg1"/>
                </a:solidFill>
              </a:rPr>
              <a:t>$ </a:t>
            </a:r>
            <a:r>
              <a:rPr lang="en-GB" sz="1600" dirty="0">
                <a:solidFill>
                  <a:schemeClr val="accent1">
                    <a:lumMod val="50000"/>
                  </a:schemeClr>
                </a:solidFill>
              </a:rPr>
              <a:t>export </a:t>
            </a:r>
            <a:r>
              <a:rPr lang="en-GB" sz="1600" dirty="0" err="1">
                <a:solidFill>
                  <a:schemeClr val="accent6">
                    <a:lumMod val="40000"/>
                    <a:lumOff val="60000"/>
                  </a:schemeClr>
                </a:solidFill>
              </a:rPr>
              <a:t>webAppName</a:t>
            </a:r>
            <a:r>
              <a:rPr lang="en-GB" sz="1600" dirty="0">
                <a:solidFill>
                  <a:schemeClr val="accent1">
                    <a:lumMod val="50000"/>
                  </a:schemeClr>
                </a:solidFill>
              </a:rPr>
              <a:t>=</a:t>
            </a:r>
            <a:r>
              <a:rPr lang="en-GB" sz="1600" dirty="0">
                <a:solidFill>
                  <a:srgbClr val="FFC000"/>
                </a:solidFill>
              </a:rPr>
              <a:t>"</a:t>
            </a:r>
            <a:r>
              <a:rPr lang="en-GB" sz="1600" dirty="0" err="1">
                <a:solidFill>
                  <a:srgbClr val="FFC000"/>
                </a:solidFill>
              </a:rPr>
              <a:t>mywebapp$RANDOM</a:t>
            </a:r>
            <a:r>
              <a:rPr lang="en-GB" sz="1600" dirty="0">
                <a:solidFill>
                  <a:srgbClr val="FFC000"/>
                </a:solidFill>
              </a:rPr>
              <a:t>" </a:t>
            </a:r>
          </a:p>
          <a:p>
            <a:r>
              <a:rPr lang="en-GB" sz="1600" dirty="0">
                <a:solidFill>
                  <a:schemeClr val="bg1"/>
                </a:solidFill>
              </a:rPr>
              <a:t>$ </a:t>
            </a:r>
            <a:r>
              <a:rPr lang="en-GB" sz="1600" dirty="0" err="1">
                <a:solidFill>
                  <a:schemeClr val="accent6">
                    <a:lumMod val="40000"/>
                    <a:lumOff val="60000"/>
                  </a:schemeClr>
                </a:solidFill>
              </a:rPr>
              <a:t>imageName</a:t>
            </a:r>
            <a:r>
              <a:rPr lang="en-GB" sz="1600" dirty="0">
                <a:solidFill>
                  <a:schemeClr val="accent1">
                    <a:lumMod val="50000"/>
                  </a:schemeClr>
                </a:solidFill>
              </a:rPr>
              <a:t>=</a:t>
            </a:r>
            <a:r>
              <a:rPr lang="en-GB" sz="1600" dirty="0">
                <a:solidFill>
                  <a:srgbClr val="FFC000"/>
                </a:solidFill>
              </a:rPr>
              <a:t>"</a:t>
            </a:r>
            <a:r>
              <a:rPr lang="en-GB" sz="1600" dirty="0">
                <a:solidFill>
                  <a:schemeClr val="accent6">
                    <a:lumMod val="40000"/>
                    <a:lumOff val="60000"/>
                  </a:schemeClr>
                </a:solidFill>
              </a:rPr>
              <a:t>$</a:t>
            </a:r>
            <a:r>
              <a:rPr lang="en-GB" sz="1600" dirty="0" err="1">
                <a:solidFill>
                  <a:schemeClr val="accent6">
                    <a:lumMod val="40000"/>
                    <a:lumOff val="60000"/>
                  </a:schemeClr>
                </a:solidFill>
              </a:rPr>
              <a:t>acrName</a:t>
            </a:r>
            <a:r>
              <a:rPr lang="de-DE" sz="1600" dirty="0">
                <a:solidFill>
                  <a:srgbClr val="FFC000"/>
                </a:solidFill>
              </a:rPr>
              <a:t>.azurecr.io/basicnodeapi-image:latest</a:t>
            </a:r>
            <a:r>
              <a:rPr lang="en-GB" sz="1600" dirty="0">
                <a:solidFill>
                  <a:srgbClr val="FFC000"/>
                </a:solidFill>
              </a:rPr>
              <a:t>"</a:t>
            </a:r>
          </a:p>
          <a:p>
            <a:r>
              <a:rPr lang="en-GB" sz="1600" dirty="0">
                <a:solidFill>
                  <a:schemeClr val="bg1"/>
                </a:solidFill>
              </a:rPr>
              <a:t>$ </a:t>
            </a:r>
            <a:r>
              <a:rPr lang="en-GB" sz="1600" dirty="0" err="1">
                <a:solidFill>
                  <a:schemeClr val="accent1">
                    <a:lumMod val="50000"/>
                  </a:schemeClr>
                </a:solidFill>
              </a:rPr>
              <a:t>az</a:t>
            </a:r>
            <a:r>
              <a:rPr lang="en-GB" sz="1600" dirty="0">
                <a:solidFill>
                  <a:schemeClr val="accent1">
                    <a:lumMod val="50000"/>
                  </a:schemeClr>
                </a:solidFill>
              </a:rPr>
              <a:t> webapp create --resource-group </a:t>
            </a:r>
            <a:r>
              <a:rPr lang="en-GB" sz="1600" dirty="0" err="1">
                <a:solidFill>
                  <a:srgbClr val="FFC000"/>
                </a:solidFill>
              </a:rPr>
              <a:t>myfirst</a:t>
            </a:r>
            <a:r>
              <a:rPr lang="en-GB" sz="1600" dirty="0">
                <a:solidFill>
                  <a:srgbClr val="FFC000"/>
                </a:solidFill>
              </a:rPr>
              <a:t>-webapp-</a:t>
            </a:r>
            <a:r>
              <a:rPr lang="en-GB" sz="1600" dirty="0" err="1">
                <a:solidFill>
                  <a:srgbClr val="FFC000"/>
                </a:solidFill>
              </a:rPr>
              <a:t>gp</a:t>
            </a:r>
            <a:r>
              <a:rPr lang="en-GB" sz="1600" dirty="0">
                <a:solidFill>
                  <a:srgbClr val="FFC000"/>
                </a:solidFill>
              </a:rPr>
              <a:t> </a:t>
            </a:r>
            <a:r>
              <a:rPr lang="en-GB" sz="1600" dirty="0">
                <a:solidFill>
                  <a:schemeClr val="accent1">
                    <a:lumMod val="50000"/>
                  </a:schemeClr>
                </a:solidFill>
              </a:rPr>
              <a:t>--plan </a:t>
            </a:r>
            <a:r>
              <a:rPr lang="en-GB" sz="1600" dirty="0" err="1">
                <a:solidFill>
                  <a:srgbClr val="FFC000"/>
                </a:solidFill>
              </a:rPr>
              <a:t>my_appsrv_plan</a:t>
            </a:r>
            <a:r>
              <a:rPr lang="en-GB" sz="1600" dirty="0">
                <a:solidFill>
                  <a:srgbClr val="FFC000"/>
                </a:solidFill>
              </a:rPr>
              <a:t> </a:t>
            </a:r>
            <a:r>
              <a:rPr lang="en-GB" sz="1600" dirty="0">
                <a:solidFill>
                  <a:schemeClr val="accent1">
                    <a:lumMod val="50000"/>
                  </a:schemeClr>
                </a:solidFill>
              </a:rPr>
              <a:t>--name </a:t>
            </a:r>
            <a:r>
              <a:rPr lang="en-GB" sz="1600" dirty="0">
                <a:solidFill>
                  <a:schemeClr val="accent2">
                    <a:lumMod val="40000"/>
                    <a:lumOff val="60000"/>
                  </a:schemeClr>
                </a:solidFill>
              </a:rPr>
              <a:t>$</a:t>
            </a:r>
            <a:r>
              <a:rPr lang="en-GB" sz="1600" dirty="0" err="1">
                <a:solidFill>
                  <a:schemeClr val="accent2">
                    <a:lumMod val="40000"/>
                    <a:lumOff val="60000"/>
                  </a:schemeClr>
                </a:solidFill>
              </a:rPr>
              <a:t>webAppName</a:t>
            </a:r>
            <a:r>
              <a:rPr lang="en-GB" sz="1600" dirty="0">
                <a:solidFill>
                  <a:srgbClr val="FFC000"/>
                </a:solidFill>
              </a:rPr>
              <a:t> </a:t>
            </a:r>
            <a:r>
              <a:rPr lang="en-GB" sz="1600" dirty="0">
                <a:solidFill>
                  <a:schemeClr val="accent1">
                    <a:lumMod val="50000"/>
                  </a:schemeClr>
                </a:solidFill>
              </a:rPr>
              <a:t>--deployment-container-image-name </a:t>
            </a:r>
            <a:r>
              <a:rPr lang="en-GB" sz="1600" dirty="0">
                <a:solidFill>
                  <a:schemeClr val="accent6">
                    <a:lumMod val="40000"/>
                    <a:lumOff val="60000"/>
                  </a:schemeClr>
                </a:solidFill>
              </a:rPr>
              <a:t>$</a:t>
            </a:r>
            <a:r>
              <a:rPr lang="en-GB" sz="1600" dirty="0" err="1">
                <a:solidFill>
                  <a:schemeClr val="accent6">
                    <a:lumMod val="40000"/>
                    <a:lumOff val="60000"/>
                  </a:schemeClr>
                </a:solidFill>
              </a:rPr>
              <a:t>imageName</a:t>
            </a:r>
            <a:endParaRPr lang="en-GB" sz="1600" dirty="0">
              <a:solidFill>
                <a:schemeClr val="accent6">
                  <a:lumMod val="40000"/>
                  <a:lumOff val="60000"/>
                </a:schemeClr>
              </a:solidFill>
            </a:endParaRPr>
          </a:p>
          <a:p>
            <a:r>
              <a:rPr lang="en-GB" sz="1200" i="1" dirty="0">
                <a:solidFill>
                  <a:schemeClr val="bg1"/>
                </a:solidFill>
              </a:rPr>
              <a:t>You can view container settings using </a:t>
            </a:r>
            <a:r>
              <a:rPr lang="en-GB" sz="1200" i="1" dirty="0" err="1">
                <a:solidFill>
                  <a:schemeClr val="bg1"/>
                </a:solidFill>
              </a:rPr>
              <a:t>az</a:t>
            </a:r>
            <a:r>
              <a:rPr lang="en-GB" sz="1200" i="1" dirty="0">
                <a:solidFill>
                  <a:schemeClr val="bg1"/>
                </a:solidFill>
              </a:rPr>
              <a:t> webapp config container show. The image is specified in the property DOCKER_CUSTOM_IMAGE_NAME. When the web app is deployed through Azure DevOps or Azure Resource Manager templates, the image can also appear in a property named </a:t>
            </a:r>
            <a:r>
              <a:rPr lang="en-GB" sz="1200" i="1" dirty="0" err="1">
                <a:solidFill>
                  <a:schemeClr val="bg1"/>
                </a:solidFill>
              </a:rPr>
              <a:t>LinuxFxVersion</a:t>
            </a:r>
            <a:r>
              <a:rPr lang="en-GB" sz="1200" i="1" dirty="0">
                <a:solidFill>
                  <a:schemeClr val="bg1"/>
                </a:solidFill>
              </a:rPr>
              <a:t>. Both properties serve the same purpose. If both are present in the web app's configuration, </a:t>
            </a:r>
            <a:r>
              <a:rPr lang="en-GB" sz="1200" i="1" dirty="0" err="1">
                <a:solidFill>
                  <a:schemeClr val="bg1"/>
                </a:solidFill>
              </a:rPr>
              <a:t>LinuxFxVersion</a:t>
            </a:r>
            <a:r>
              <a:rPr lang="en-GB" sz="1200" i="1" dirty="0">
                <a:solidFill>
                  <a:schemeClr val="bg1"/>
                </a:solidFill>
              </a:rPr>
              <a:t> takes precedence.</a:t>
            </a:r>
          </a:p>
          <a:p>
            <a:endParaRPr lang="en-GB" sz="1600" i="1" dirty="0">
              <a:solidFill>
                <a:schemeClr val="bg1"/>
              </a:solidFill>
            </a:endParaRPr>
          </a:p>
          <a:p>
            <a:r>
              <a:rPr lang="en-GB" sz="1600" i="1" dirty="0">
                <a:solidFill>
                  <a:schemeClr val="bg1"/>
                </a:solidFill>
              </a:rPr>
              <a:t>SPECIFY THE WEBSITES_PORT ENVIRONMENT VARIABLE TO EXPOSE THE CONTAINERS PORT AS EXPECTED BY THE APP CODE</a:t>
            </a:r>
          </a:p>
          <a:p>
            <a:r>
              <a:rPr lang="en-GB" sz="1600" dirty="0">
                <a:solidFill>
                  <a:schemeClr val="bg1"/>
                </a:solidFill>
              </a:rPr>
              <a:t>$ </a:t>
            </a:r>
            <a:r>
              <a:rPr lang="en-GB" sz="1600" dirty="0" err="1">
                <a:solidFill>
                  <a:schemeClr val="accent1">
                    <a:lumMod val="50000"/>
                  </a:schemeClr>
                </a:solidFill>
              </a:rPr>
              <a:t>az</a:t>
            </a:r>
            <a:r>
              <a:rPr lang="en-GB" sz="1600" dirty="0">
                <a:solidFill>
                  <a:schemeClr val="accent1">
                    <a:lumMod val="50000"/>
                  </a:schemeClr>
                </a:solidFill>
              </a:rPr>
              <a:t> webapp config </a:t>
            </a:r>
            <a:r>
              <a:rPr lang="en-GB" sz="1600" dirty="0" err="1">
                <a:solidFill>
                  <a:schemeClr val="accent1">
                    <a:lumMod val="50000"/>
                  </a:schemeClr>
                </a:solidFill>
              </a:rPr>
              <a:t>appsettings</a:t>
            </a:r>
            <a:r>
              <a:rPr lang="en-GB" sz="1600" dirty="0">
                <a:solidFill>
                  <a:schemeClr val="accent1">
                    <a:lumMod val="50000"/>
                  </a:schemeClr>
                </a:solidFill>
              </a:rPr>
              <a:t> set --resource-group </a:t>
            </a:r>
            <a:r>
              <a:rPr lang="en-GB" sz="1600" dirty="0" err="1">
                <a:solidFill>
                  <a:srgbClr val="FFC000"/>
                </a:solidFill>
              </a:rPr>
              <a:t>myfirst</a:t>
            </a:r>
            <a:r>
              <a:rPr lang="en-GB" sz="1600" dirty="0">
                <a:solidFill>
                  <a:srgbClr val="FFC000"/>
                </a:solidFill>
              </a:rPr>
              <a:t>-webapp-</a:t>
            </a:r>
            <a:r>
              <a:rPr lang="en-GB" sz="1600" dirty="0" err="1">
                <a:solidFill>
                  <a:srgbClr val="FFC000"/>
                </a:solidFill>
              </a:rPr>
              <a:t>gp</a:t>
            </a:r>
            <a:r>
              <a:rPr lang="en-GB" sz="1600" dirty="0">
                <a:solidFill>
                  <a:srgbClr val="FFC000"/>
                </a:solidFill>
              </a:rPr>
              <a:t> </a:t>
            </a:r>
            <a:r>
              <a:rPr lang="en-GB" sz="1600" dirty="0">
                <a:solidFill>
                  <a:schemeClr val="accent1">
                    <a:lumMod val="50000"/>
                  </a:schemeClr>
                </a:solidFill>
              </a:rPr>
              <a:t>--name </a:t>
            </a:r>
            <a:r>
              <a:rPr lang="en-GB" sz="1600" dirty="0">
                <a:solidFill>
                  <a:schemeClr val="accent2">
                    <a:lumMod val="40000"/>
                    <a:lumOff val="60000"/>
                  </a:schemeClr>
                </a:solidFill>
              </a:rPr>
              <a:t>$</a:t>
            </a:r>
            <a:r>
              <a:rPr lang="en-GB" sz="1600" dirty="0" err="1">
                <a:solidFill>
                  <a:schemeClr val="accent2">
                    <a:lumMod val="40000"/>
                    <a:lumOff val="60000"/>
                  </a:schemeClr>
                </a:solidFill>
              </a:rPr>
              <a:t>webAppName</a:t>
            </a:r>
            <a:r>
              <a:rPr lang="en-GB" sz="1600" dirty="0">
                <a:solidFill>
                  <a:schemeClr val="accent1">
                    <a:lumMod val="50000"/>
                  </a:schemeClr>
                </a:solidFill>
              </a:rPr>
              <a:t> --settings WEBSITES_PORT=</a:t>
            </a:r>
            <a:r>
              <a:rPr lang="en-GB" sz="1600" dirty="0">
                <a:solidFill>
                  <a:srgbClr val="FFC000"/>
                </a:solidFill>
              </a:rPr>
              <a:t>80</a:t>
            </a:r>
            <a:r>
              <a:rPr lang="en-GB" sz="1600" dirty="0">
                <a:solidFill>
                  <a:schemeClr val="bg1"/>
                </a:solidFill>
              </a:rPr>
              <a:t> </a:t>
            </a:r>
          </a:p>
          <a:p>
            <a:endParaRPr lang="en-GB" sz="1600" i="1" dirty="0">
              <a:solidFill>
                <a:schemeClr val="bg1"/>
              </a:solidFill>
            </a:endParaRPr>
          </a:p>
          <a:p>
            <a:r>
              <a:rPr lang="en-GB" sz="1600" i="1" dirty="0">
                <a:solidFill>
                  <a:schemeClr val="bg1"/>
                </a:solidFill>
              </a:rPr>
              <a:t>ASSOCIATE THE USER-ASSIGNED IDENTITY WITH THE WEB APP</a:t>
            </a:r>
          </a:p>
          <a:p>
            <a:r>
              <a:rPr lang="en-GB" sz="1600" i="1" dirty="0">
                <a:solidFill>
                  <a:schemeClr val="bg1"/>
                </a:solidFill>
              </a:rPr>
              <a:t>This step is not required if you have created a system-assigned identity for the web app.</a:t>
            </a:r>
          </a:p>
          <a:p>
            <a:r>
              <a:rPr lang="en-GB" sz="1600" i="1" dirty="0">
                <a:solidFill>
                  <a:schemeClr val="bg1"/>
                </a:solidFill>
              </a:rPr>
              <a:t>We can assign a user managed identity with multiple Azure resources. By assigning the same user-managed identity to multiple resources, those resources can leverage the identity to authenticate and access other Azure services securely, without the need for managing separate credentials for each resource.</a:t>
            </a:r>
            <a:endParaRPr lang="en-GB" sz="1600" i="1" dirty="0">
              <a:solidFill>
                <a:schemeClr val="accent1">
                  <a:lumMod val="50000"/>
                </a:schemeClr>
              </a:solidFill>
            </a:endParaRPr>
          </a:p>
          <a:p>
            <a:r>
              <a:rPr lang="en-GB" sz="1600" dirty="0">
                <a:solidFill>
                  <a:schemeClr val="bg1"/>
                </a:solidFill>
              </a:rPr>
              <a:t>$ </a:t>
            </a:r>
            <a:r>
              <a:rPr lang="en-GB" sz="1600" dirty="0" err="1">
                <a:solidFill>
                  <a:schemeClr val="accent1">
                    <a:lumMod val="50000"/>
                  </a:schemeClr>
                </a:solidFill>
              </a:rPr>
              <a:t>az</a:t>
            </a:r>
            <a:r>
              <a:rPr lang="en-GB" sz="1600" dirty="0">
                <a:solidFill>
                  <a:schemeClr val="accent1">
                    <a:lumMod val="50000"/>
                  </a:schemeClr>
                </a:solidFill>
              </a:rPr>
              <a:t> webapp identity assign --resource-group </a:t>
            </a:r>
            <a:r>
              <a:rPr lang="en-GB" sz="1600" dirty="0" err="1">
                <a:solidFill>
                  <a:srgbClr val="FFC000"/>
                </a:solidFill>
              </a:rPr>
              <a:t>myfirst</a:t>
            </a:r>
            <a:r>
              <a:rPr lang="en-GB" sz="1600" dirty="0">
                <a:solidFill>
                  <a:srgbClr val="FFC000"/>
                </a:solidFill>
              </a:rPr>
              <a:t>-webapp-</a:t>
            </a:r>
            <a:r>
              <a:rPr lang="en-GB" sz="1600" dirty="0" err="1">
                <a:solidFill>
                  <a:srgbClr val="FFC000"/>
                </a:solidFill>
              </a:rPr>
              <a:t>gp</a:t>
            </a:r>
            <a:r>
              <a:rPr lang="en-GB" sz="1600" dirty="0">
                <a:solidFill>
                  <a:srgbClr val="FFC000"/>
                </a:solidFill>
              </a:rPr>
              <a:t> </a:t>
            </a:r>
            <a:r>
              <a:rPr lang="en-GB" sz="1600" dirty="0">
                <a:solidFill>
                  <a:schemeClr val="accent1">
                    <a:lumMod val="50000"/>
                  </a:schemeClr>
                </a:solidFill>
              </a:rPr>
              <a:t>--name </a:t>
            </a:r>
            <a:r>
              <a:rPr lang="en-GB" sz="1600" dirty="0">
                <a:solidFill>
                  <a:schemeClr val="accent2">
                    <a:lumMod val="40000"/>
                    <a:lumOff val="60000"/>
                  </a:schemeClr>
                </a:solidFill>
              </a:rPr>
              <a:t>$</a:t>
            </a:r>
            <a:r>
              <a:rPr lang="en-GB" sz="1600" dirty="0" err="1">
                <a:solidFill>
                  <a:schemeClr val="accent2">
                    <a:lumMod val="40000"/>
                    <a:lumOff val="60000"/>
                  </a:schemeClr>
                </a:solidFill>
              </a:rPr>
              <a:t>webAppName</a:t>
            </a:r>
            <a:r>
              <a:rPr lang="en-GB" sz="1600" dirty="0">
                <a:solidFill>
                  <a:schemeClr val="accent1">
                    <a:lumMod val="50000"/>
                  </a:schemeClr>
                </a:solidFill>
              </a:rPr>
              <a:t> --identities </a:t>
            </a:r>
            <a:r>
              <a:rPr lang="en-GB" sz="1600" dirty="0">
                <a:solidFill>
                  <a:schemeClr val="accent2">
                    <a:lumMod val="40000"/>
                    <a:lumOff val="60000"/>
                  </a:schemeClr>
                </a:solidFill>
              </a:rPr>
              <a:t>$id</a:t>
            </a:r>
          </a:p>
        </p:txBody>
      </p:sp>
      <p:sp>
        <p:nvSpPr>
          <p:cNvPr id="6" name="TextBox 5">
            <a:extLst>
              <a:ext uri="{FF2B5EF4-FFF2-40B4-BE49-F238E27FC236}">
                <a16:creationId xmlns:a16="http://schemas.microsoft.com/office/drawing/2014/main" id="{342F6C3F-97F1-69A8-05CC-E498EF01187B}"/>
              </a:ext>
            </a:extLst>
          </p:cNvPr>
          <p:cNvSpPr txBox="1"/>
          <p:nvPr/>
        </p:nvSpPr>
        <p:spPr>
          <a:xfrm>
            <a:off x="1127915" y="6517601"/>
            <a:ext cx="8675196" cy="276999"/>
          </a:xfrm>
          <a:prstGeom prst="rect">
            <a:avLst/>
          </a:prstGeom>
          <a:noFill/>
        </p:spPr>
        <p:txBody>
          <a:bodyPr wrap="square" rtlCol="0">
            <a:spAutoFit/>
          </a:bodyPr>
          <a:lstStyle/>
          <a:p>
            <a:r>
              <a:rPr lang="en-GB" sz="1200" i="1" dirty="0"/>
              <a:t>https://learn.microsoft.com/en-us/azure/app-service/tutorial-custom-container?tabs=azure-cli&amp;pivots=container-linux</a:t>
            </a:r>
          </a:p>
        </p:txBody>
      </p:sp>
      <p:sp>
        <p:nvSpPr>
          <p:cNvPr id="3" name="TextBox 2">
            <a:extLst>
              <a:ext uri="{FF2B5EF4-FFF2-40B4-BE49-F238E27FC236}">
                <a16:creationId xmlns:a16="http://schemas.microsoft.com/office/drawing/2014/main" id="{9662E327-E260-18C6-C198-E7FBBC13CC2A}"/>
              </a:ext>
            </a:extLst>
          </p:cNvPr>
          <p:cNvSpPr txBox="1"/>
          <p:nvPr/>
        </p:nvSpPr>
        <p:spPr>
          <a:xfrm>
            <a:off x="6646806" y="1231762"/>
            <a:ext cx="1889141" cy="461665"/>
          </a:xfrm>
          <a:prstGeom prst="rect">
            <a:avLst/>
          </a:prstGeom>
          <a:noFill/>
        </p:spPr>
        <p:txBody>
          <a:bodyPr wrap="square" rtlCol="0">
            <a:spAutoFit/>
          </a:bodyPr>
          <a:lstStyle/>
          <a:p>
            <a:r>
              <a:rPr lang="en-GB" sz="1200" i="1" dirty="0">
                <a:solidFill>
                  <a:schemeClr val="bg1"/>
                </a:solidFill>
              </a:rPr>
              <a:t>You may need to use B1 if FREE is in use</a:t>
            </a:r>
          </a:p>
        </p:txBody>
      </p:sp>
      <p:cxnSp>
        <p:nvCxnSpPr>
          <p:cNvPr id="8" name="Straight Arrow Connector 7">
            <a:extLst>
              <a:ext uri="{FF2B5EF4-FFF2-40B4-BE49-F238E27FC236}">
                <a16:creationId xmlns:a16="http://schemas.microsoft.com/office/drawing/2014/main" id="{9174ED14-665C-6A02-C5A0-FC7997BF10BA}"/>
              </a:ext>
            </a:extLst>
          </p:cNvPr>
          <p:cNvCxnSpPr/>
          <p:nvPr/>
        </p:nvCxnSpPr>
        <p:spPr bwMode="auto">
          <a:xfrm flipH="1">
            <a:off x="1722043" y="1352448"/>
            <a:ext cx="4859780" cy="0"/>
          </a:xfrm>
          <a:prstGeom prst="straightConnector1">
            <a:avLst/>
          </a:prstGeom>
          <a:solidFill>
            <a:schemeClr val="accent1"/>
          </a:solidFill>
          <a:ln w="9525" cap="flat" cmpd="sng" algn="ctr">
            <a:solidFill>
              <a:schemeClr val="bg1"/>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02421806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6D017-3DF7-A734-91FD-38FC7BF649B0}"/>
              </a:ext>
            </a:extLst>
          </p:cNvPr>
          <p:cNvSpPr>
            <a:spLocks noGrp="1"/>
          </p:cNvSpPr>
          <p:nvPr>
            <p:ph type="title"/>
          </p:nvPr>
        </p:nvSpPr>
        <p:spPr>
          <a:xfrm>
            <a:off x="257175" y="0"/>
            <a:ext cx="8686800" cy="746206"/>
          </a:xfrm>
        </p:spPr>
        <p:txBody>
          <a:bodyPr/>
          <a:lstStyle/>
          <a:p>
            <a:r>
              <a:rPr lang="en-GB" dirty="0"/>
              <a:t>Exercise 2</a:t>
            </a:r>
          </a:p>
        </p:txBody>
      </p:sp>
      <p:sp>
        <p:nvSpPr>
          <p:cNvPr id="4" name="Footer Placeholder 3">
            <a:extLst>
              <a:ext uri="{FF2B5EF4-FFF2-40B4-BE49-F238E27FC236}">
                <a16:creationId xmlns:a16="http://schemas.microsoft.com/office/drawing/2014/main" id="{D7084564-5272-CDAC-312A-0E5882612563}"/>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CD00E495-E407-07A8-B267-7976B84A55E1}"/>
              </a:ext>
            </a:extLst>
          </p:cNvPr>
          <p:cNvSpPr txBox="1"/>
          <p:nvPr/>
        </p:nvSpPr>
        <p:spPr>
          <a:xfrm>
            <a:off x="79375" y="749197"/>
            <a:ext cx="8941721" cy="3539430"/>
          </a:xfrm>
          <a:prstGeom prst="rect">
            <a:avLst/>
          </a:prstGeom>
          <a:solidFill>
            <a:srgbClr val="000000"/>
          </a:solidFill>
          <a:ln w="9525">
            <a:noFill/>
          </a:ln>
        </p:spPr>
        <p:txBody>
          <a:bodyPr wrap="square" rtlCol="0">
            <a:spAutoFit/>
          </a:bodyPr>
          <a:lstStyle/>
          <a:p>
            <a:r>
              <a:rPr lang="en-GB" sz="1600" i="1" dirty="0">
                <a:solidFill>
                  <a:schemeClr val="bg1"/>
                </a:solidFill>
              </a:rPr>
              <a:t>CONFIGURE THE APP TO USE THE MANAGED IDENTITY TO PULL FROM THE ACR</a:t>
            </a:r>
          </a:p>
          <a:p>
            <a:r>
              <a:rPr lang="en-GB" sz="1600" i="1" dirty="0">
                <a:solidFill>
                  <a:schemeClr val="bg1"/>
                </a:solidFill>
              </a:rPr>
              <a:t>Also see this https://stackoverflow.com/questions/61912570/how-to-authenticate-with-azure-acr-from-azure-container-app-service</a:t>
            </a:r>
          </a:p>
          <a:p>
            <a:r>
              <a:rPr lang="en-GB" sz="1600" dirty="0">
                <a:solidFill>
                  <a:schemeClr val="bg1"/>
                </a:solidFill>
              </a:rPr>
              <a:t>$ </a:t>
            </a:r>
            <a:r>
              <a:rPr lang="en-GB" sz="1600" dirty="0" err="1">
                <a:solidFill>
                  <a:schemeClr val="accent1">
                    <a:lumMod val="50000"/>
                  </a:schemeClr>
                </a:solidFill>
              </a:rPr>
              <a:t>az</a:t>
            </a:r>
            <a:r>
              <a:rPr lang="en-GB" sz="1600" dirty="0">
                <a:solidFill>
                  <a:schemeClr val="accent1">
                    <a:lumMod val="50000"/>
                  </a:schemeClr>
                </a:solidFill>
              </a:rPr>
              <a:t>  webapp update --resource-group </a:t>
            </a:r>
            <a:r>
              <a:rPr lang="en-GB" sz="1600" dirty="0" err="1">
                <a:solidFill>
                  <a:srgbClr val="FFC000"/>
                </a:solidFill>
              </a:rPr>
              <a:t>myfirst</a:t>
            </a:r>
            <a:r>
              <a:rPr lang="en-GB" sz="1600" dirty="0">
                <a:solidFill>
                  <a:srgbClr val="FFC000"/>
                </a:solidFill>
              </a:rPr>
              <a:t>-webapp-</a:t>
            </a:r>
            <a:r>
              <a:rPr lang="en-GB" sz="1600" dirty="0" err="1">
                <a:solidFill>
                  <a:srgbClr val="FFC000"/>
                </a:solidFill>
              </a:rPr>
              <a:t>gp</a:t>
            </a:r>
            <a:r>
              <a:rPr lang="en-GB" sz="1600" dirty="0">
                <a:solidFill>
                  <a:srgbClr val="FFC000"/>
                </a:solidFill>
              </a:rPr>
              <a:t> </a:t>
            </a:r>
            <a:r>
              <a:rPr lang="en-GB" sz="1600" dirty="0">
                <a:solidFill>
                  <a:schemeClr val="accent1">
                    <a:lumMod val="50000"/>
                  </a:schemeClr>
                </a:solidFill>
              </a:rPr>
              <a:t>--name </a:t>
            </a:r>
            <a:r>
              <a:rPr lang="en-GB" sz="1600" dirty="0">
                <a:solidFill>
                  <a:schemeClr val="accent2">
                    <a:lumMod val="40000"/>
                    <a:lumOff val="60000"/>
                  </a:schemeClr>
                </a:solidFill>
              </a:rPr>
              <a:t>$</a:t>
            </a:r>
            <a:r>
              <a:rPr lang="en-GB" sz="1600" dirty="0" err="1">
                <a:solidFill>
                  <a:schemeClr val="accent2">
                    <a:lumMod val="40000"/>
                    <a:lumOff val="60000"/>
                  </a:schemeClr>
                </a:solidFill>
              </a:rPr>
              <a:t>webAppName</a:t>
            </a:r>
            <a:r>
              <a:rPr lang="en-GB" sz="1600" dirty="0">
                <a:solidFill>
                  <a:schemeClr val="accent1">
                    <a:lumMod val="50000"/>
                  </a:schemeClr>
                </a:solidFill>
              </a:rPr>
              <a:t> --set </a:t>
            </a:r>
            <a:r>
              <a:rPr lang="en-GB" sz="1600" dirty="0" err="1">
                <a:solidFill>
                  <a:schemeClr val="accent1">
                    <a:lumMod val="50000"/>
                  </a:schemeClr>
                </a:solidFill>
              </a:rPr>
              <a:t>siteConfig.</a:t>
            </a:r>
            <a:r>
              <a:rPr lang="en-GB" sz="1600" b="1" dirty="0" err="1">
                <a:solidFill>
                  <a:schemeClr val="accent1">
                    <a:lumMod val="50000"/>
                  </a:schemeClr>
                </a:solidFill>
              </a:rPr>
              <a:t>acr</a:t>
            </a:r>
            <a:r>
              <a:rPr lang="en-GB" sz="1600" dirty="0" err="1">
                <a:solidFill>
                  <a:schemeClr val="accent1">
                    <a:lumMod val="50000"/>
                  </a:schemeClr>
                </a:solidFill>
              </a:rPr>
              <a:t>UseManagedIdentityCreds</a:t>
            </a:r>
            <a:r>
              <a:rPr lang="en-GB" sz="1600" dirty="0">
                <a:solidFill>
                  <a:schemeClr val="accent1">
                    <a:lumMod val="50000"/>
                  </a:schemeClr>
                </a:solidFill>
              </a:rPr>
              <a:t>=</a:t>
            </a:r>
            <a:r>
              <a:rPr lang="en-GB" sz="1600" dirty="0">
                <a:solidFill>
                  <a:srgbClr val="FFC000"/>
                </a:solidFill>
              </a:rPr>
              <a:t>true</a:t>
            </a:r>
            <a:endParaRPr lang="en-GB" sz="1600" i="1" dirty="0">
              <a:solidFill>
                <a:schemeClr val="bg1"/>
              </a:solidFill>
            </a:endParaRPr>
          </a:p>
          <a:p>
            <a:endParaRPr lang="en-GB" sz="1600" i="1" dirty="0">
              <a:solidFill>
                <a:schemeClr val="bg1"/>
              </a:solidFill>
            </a:endParaRPr>
          </a:p>
          <a:p>
            <a:r>
              <a:rPr lang="en-GB" sz="1600" i="1" dirty="0">
                <a:solidFill>
                  <a:schemeClr val="bg1"/>
                </a:solidFill>
              </a:rPr>
              <a:t>THE APP MUST BE PROVIDED THE CLIENT ID (RELATED TO OAUTH)</a:t>
            </a:r>
            <a:r>
              <a:rPr lang="en-GB" sz="1600" i="1" baseline="30000" dirty="0">
                <a:solidFill>
                  <a:schemeClr val="bg1"/>
                </a:solidFill>
              </a:rPr>
              <a:t># </a:t>
            </a:r>
            <a:r>
              <a:rPr lang="en-GB" sz="1600" i="1" dirty="0">
                <a:solidFill>
                  <a:schemeClr val="bg1"/>
                </a:solidFill>
              </a:rPr>
              <a:t>OF THE </a:t>
            </a:r>
            <a:r>
              <a:rPr lang="en-GB" sz="1600" b="1" i="1" dirty="0">
                <a:solidFill>
                  <a:schemeClr val="bg1"/>
                </a:solidFill>
              </a:rPr>
              <a:t>USER-ASSIGNED</a:t>
            </a:r>
            <a:r>
              <a:rPr lang="en-GB" sz="1600" i="1" dirty="0">
                <a:solidFill>
                  <a:schemeClr val="bg1"/>
                </a:solidFill>
              </a:rPr>
              <a:t> IDENTITY SO THAT IT CAN MAKE A TOKEN REQUEST TO THE ACR.</a:t>
            </a:r>
          </a:p>
          <a:p>
            <a:r>
              <a:rPr lang="en-GB" sz="1600" i="1" dirty="0">
                <a:solidFill>
                  <a:schemeClr val="bg1"/>
                </a:solidFill>
              </a:rPr>
              <a:t>This step is not required if you have created a system-assigned identity for the web app.</a:t>
            </a:r>
          </a:p>
          <a:p>
            <a:r>
              <a:rPr lang="en-GB" sz="1600" dirty="0">
                <a:solidFill>
                  <a:schemeClr val="bg1"/>
                </a:solidFill>
              </a:rPr>
              <a:t>$ </a:t>
            </a:r>
            <a:r>
              <a:rPr lang="en-GB" sz="1600" dirty="0" err="1">
                <a:solidFill>
                  <a:schemeClr val="accent2">
                    <a:lumMod val="40000"/>
                    <a:lumOff val="60000"/>
                  </a:schemeClr>
                </a:solidFill>
              </a:rPr>
              <a:t>clientId</a:t>
            </a:r>
            <a:r>
              <a:rPr lang="en-GB" sz="1600" dirty="0">
                <a:solidFill>
                  <a:schemeClr val="accent1">
                    <a:lumMod val="50000"/>
                  </a:schemeClr>
                </a:solidFill>
              </a:rPr>
              <a:t>=$(</a:t>
            </a:r>
            <a:r>
              <a:rPr lang="en-GB" sz="1600" dirty="0" err="1">
                <a:solidFill>
                  <a:schemeClr val="accent1">
                    <a:lumMod val="50000"/>
                  </a:schemeClr>
                </a:solidFill>
              </a:rPr>
              <a:t>az</a:t>
            </a:r>
            <a:r>
              <a:rPr lang="en-GB" sz="1600" dirty="0">
                <a:solidFill>
                  <a:schemeClr val="accent1">
                    <a:lumMod val="50000"/>
                  </a:schemeClr>
                </a:solidFill>
              </a:rPr>
              <a:t> identity show --resource-group </a:t>
            </a:r>
            <a:r>
              <a:rPr lang="en-GB" sz="1600" dirty="0" err="1">
                <a:solidFill>
                  <a:srgbClr val="FFC000"/>
                </a:solidFill>
              </a:rPr>
              <a:t>myfirst</a:t>
            </a:r>
            <a:r>
              <a:rPr lang="en-GB" sz="1600" dirty="0">
                <a:solidFill>
                  <a:srgbClr val="FFC000"/>
                </a:solidFill>
              </a:rPr>
              <a:t>-webapp-</a:t>
            </a:r>
            <a:r>
              <a:rPr lang="en-GB" sz="1600" dirty="0" err="1">
                <a:solidFill>
                  <a:srgbClr val="FFC000"/>
                </a:solidFill>
              </a:rPr>
              <a:t>gp</a:t>
            </a:r>
            <a:r>
              <a:rPr lang="en-GB" sz="1600" dirty="0">
                <a:solidFill>
                  <a:srgbClr val="FFC000"/>
                </a:solidFill>
              </a:rPr>
              <a:t> </a:t>
            </a:r>
            <a:r>
              <a:rPr lang="en-GB" sz="1600" dirty="0">
                <a:solidFill>
                  <a:schemeClr val="accent1">
                    <a:lumMod val="50000"/>
                  </a:schemeClr>
                </a:solidFill>
              </a:rPr>
              <a:t>--name </a:t>
            </a:r>
            <a:r>
              <a:rPr lang="en-GB" sz="1600" dirty="0">
                <a:solidFill>
                  <a:schemeClr val="accent6">
                    <a:lumMod val="40000"/>
                    <a:lumOff val="60000"/>
                  </a:schemeClr>
                </a:solidFill>
              </a:rPr>
              <a:t>$</a:t>
            </a:r>
            <a:r>
              <a:rPr lang="en-GB" sz="1600" dirty="0" err="1">
                <a:solidFill>
                  <a:schemeClr val="accent6">
                    <a:lumMod val="40000"/>
                    <a:lumOff val="60000"/>
                  </a:schemeClr>
                </a:solidFill>
              </a:rPr>
              <a:t>uMgmtId</a:t>
            </a:r>
            <a:r>
              <a:rPr lang="en-GB" sz="1600" dirty="0">
                <a:solidFill>
                  <a:schemeClr val="accent1">
                    <a:lumMod val="50000"/>
                  </a:schemeClr>
                </a:solidFill>
              </a:rPr>
              <a:t> --query </a:t>
            </a:r>
            <a:r>
              <a:rPr lang="en-GB" sz="1600" dirty="0" err="1">
                <a:solidFill>
                  <a:schemeClr val="accent1">
                    <a:lumMod val="50000"/>
                  </a:schemeClr>
                </a:solidFill>
              </a:rPr>
              <a:t>clientId</a:t>
            </a:r>
            <a:r>
              <a:rPr lang="en-GB" sz="1600" dirty="0">
                <a:solidFill>
                  <a:schemeClr val="accent1">
                    <a:lumMod val="50000"/>
                  </a:schemeClr>
                </a:solidFill>
              </a:rPr>
              <a:t> --output </a:t>
            </a:r>
            <a:r>
              <a:rPr lang="en-GB" sz="1600" dirty="0" err="1">
                <a:solidFill>
                  <a:schemeClr val="accent1">
                    <a:lumMod val="50000"/>
                  </a:schemeClr>
                </a:solidFill>
              </a:rPr>
              <a:t>tsv</a:t>
            </a:r>
            <a:r>
              <a:rPr lang="en-GB" sz="1600" dirty="0">
                <a:solidFill>
                  <a:schemeClr val="accent1">
                    <a:lumMod val="50000"/>
                  </a:schemeClr>
                </a:solidFill>
              </a:rPr>
              <a:t>)</a:t>
            </a:r>
          </a:p>
          <a:p>
            <a:r>
              <a:rPr lang="en-GB" sz="1600" dirty="0">
                <a:solidFill>
                  <a:schemeClr val="bg1"/>
                </a:solidFill>
              </a:rPr>
              <a:t>$ </a:t>
            </a:r>
            <a:r>
              <a:rPr lang="en-GB" sz="1600" dirty="0" err="1">
                <a:solidFill>
                  <a:schemeClr val="accent1">
                    <a:lumMod val="50000"/>
                  </a:schemeClr>
                </a:solidFill>
              </a:rPr>
              <a:t>az</a:t>
            </a:r>
            <a:r>
              <a:rPr lang="en-GB" sz="1600" dirty="0">
                <a:solidFill>
                  <a:schemeClr val="accent1">
                    <a:lumMod val="50000"/>
                  </a:schemeClr>
                </a:solidFill>
              </a:rPr>
              <a:t>  webapp update --resource-group </a:t>
            </a:r>
            <a:r>
              <a:rPr lang="en-GB" sz="1600" dirty="0" err="1">
                <a:solidFill>
                  <a:srgbClr val="FFC000"/>
                </a:solidFill>
              </a:rPr>
              <a:t>myfirst</a:t>
            </a:r>
            <a:r>
              <a:rPr lang="en-GB" sz="1600" dirty="0">
                <a:solidFill>
                  <a:srgbClr val="FFC000"/>
                </a:solidFill>
              </a:rPr>
              <a:t>-webapp-</a:t>
            </a:r>
            <a:r>
              <a:rPr lang="en-GB" sz="1600" dirty="0" err="1">
                <a:solidFill>
                  <a:srgbClr val="FFC000"/>
                </a:solidFill>
              </a:rPr>
              <a:t>gp</a:t>
            </a:r>
            <a:r>
              <a:rPr lang="en-GB" sz="1600" dirty="0">
                <a:solidFill>
                  <a:srgbClr val="FFC000"/>
                </a:solidFill>
              </a:rPr>
              <a:t> </a:t>
            </a:r>
            <a:r>
              <a:rPr lang="en-GB" sz="1600" dirty="0">
                <a:solidFill>
                  <a:schemeClr val="accent1">
                    <a:lumMod val="50000"/>
                  </a:schemeClr>
                </a:solidFill>
              </a:rPr>
              <a:t>--name </a:t>
            </a:r>
            <a:r>
              <a:rPr lang="en-GB" sz="1600" dirty="0">
                <a:solidFill>
                  <a:schemeClr val="accent2">
                    <a:lumMod val="40000"/>
                    <a:lumOff val="60000"/>
                  </a:schemeClr>
                </a:solidFill>
              </a:rPr>
              <a:t>$</a:t>
            </a:r>
            <a:r>
              <a:rPr lang="en-GB" sz="1600" dirty="0" err="1">
                <a:solidFill>
                  <a:schemeClr val="accent2">
                    <a:lumMod val="40000"/>
                    <a:lumOff val="60000"/>
                  </a:schemeClr>
                </a:solidFill>
              </a:rPr>
              <a:t>webAppName</a:t>
            </a:r>
            <a:r>
              <a:rPr lang="en-GB" sz="1600" dirty="0">
                <a:solidFill>
                  <a:schemeClr val="accent1">
                    <a:lumMod val="50000"/>
                  </a:schemeClr>
                </a:solidFill>
              </a:rPr>
              <a:t> --set </a:t>
            </a:r>
            <a:r>
              <a:rPr lang="en-GB" sz="1600" dirty="0" err="1">
                <a:solidFill>
                  <a:schemeClr val="accent1">
                    <a:lumMod val="50000"/>
                  </a:schemeClr>
                </a:solidFill>
              </a:rPr>
              <a:t>siteConfig.</a:t>
            </a:r>
            <a:r>
              <a:rPr lang="en-GB" sz="1600" b="1" dirty="0" err="1">
                <a:solidFill>
                  <a:schemeClr val="accent1">
                    <a:lumMod val="50000"/>
                  </a:schemeClr>
                </a:solidFill>
              </a:rPr>
              <a:t>Acr</a:t>
            </a:r>
            <a:r>
              <a:rPr lang="en-GB" sz="1600" dirty="0" err="1">
                <a:solidFill>
                  <a:schemeClr val="accent1">
                    <a:lumMod val="50000"/>
                  </a:schemeClr>
                </a:solidFill>
              </a:rPr>
              <a:t>UserManagedIdentityID</a:t>
            </a:r>
            <a:r>
              <a:rPr lang="en-GB" sz="1600" dirty="0">
                <a:solidFill>
                  <a:schemeClr val="accent1">
                    <a:lumMod val="50000"/>
                  </a:schemeClr>
                </a:solidFill>
              </a:rPr>
              <a:t>=</a:t>
            </a:r>
            <a:r>
              <a:rPr lang="en-GB" sz="1600" dirty="0">
                <a:solidFill>
                  <a:schemeClr val="accent2">
                    <a:lumMod val="40000"/>
                    <a:lumOff val="60000"/>
                  </a:schemeClr>
                </a:solidFill>
              </a:rPr>
              <a:t>$</a:t>
            </a:r>
            <a:r>
              <a:rPr lang="en-GB" sz="1600" dirty="0" err="1">
                <a:solidFill>
                  <a:schemeClr val="accent2">
                    <a:lumMod val="40000"/>
                    <a:lumOff val="60000"/>
                  </a:schemeClr>
                </a:solidFill>
              </a:rPr>
              <a:t>clientId</a:t>
            </a:r>
            <a:endParaRPr lang="en-GB" sz="1600" i="1" dirty="0">
              <a:solidFill>
                <a:schemeClr val="bg1"/>
              </a:solidFill>
            </a:endParaRPr>
          </a:p>
          <a:p>
            <a:endParaRPr lang="en-GB" sz="1600" dirty="0">
              <a:solidFill>
                <a:schemeClr val="accent2">
                  <a:lumMod val="40000"/>
                  <a:lumOff val="60000"/>
                </a:schemeClr>
              </a:solidFill>
            </a:endParaRPr>
          </a:p>
        </p:txBody>
      </p:sp>
      <p:sp>
        <p:nvSpPr>
          <p:cNvPr id="6" name="TextBox 5">
            <a:extLst>
              <a:ext uri="{FF2B5EF4-FFF2-40B4-BE49-F238E27FC236}">
                <a16:creationId xmlns:a16="http://schemas.microsoft.com/office/drawing/2014/main" id="{342F6C3F-97F1-69A8-05CC-E498EF01187B}"/>
              </a:ext>
            </a:extLst>
          </p:cNvPr>
          <p:cNvSpPr txBox="1"/>
          <p:nvPr/>
        </p:nvSpPr>
        <p:spPr>
          <a:xfrm>
            <a:off x="1127915" y="6517601"/>
            <a:ext cx="8675196" cy="276999"/>
          </a:xfrm>
          <a:prstGeom prst="rect">
            <a:avLst/>
          </a:prstGeom>
          <a:noFill/>
        </p:spPr>
        <p:txBody>
          <a:bodyPr wrap="square" rtlCol="0">
            <a:spAutoFit/>
          </a:bodyPr>
          <a:lstStyle/>
          <a:p>
            <a:r>
              <a:rPr lang="en-GB" sz="1200" i="1" dirty="0"/>
              <a:t>https://learn.microsoft.com/en-us/azure/app-service/tutorial-custom-container?tabs=azure-cli&amp;pivots=container-linux</a:t>
            </a:r>
          </a:p>
        </p:txBody>
      </p:sp>
      <p:sp>
        <p:nvSpPr>
          <p:cNvPr id="7" name="TextBox 6">
            <a:extLst>
              <a:ext uri="{FF2B5EF4-FFF2-40B4-BE49-F238E27FC236}">
                <a16:creationId xmlns:a16="http://schemas.microsoft.com/office/drawing/2014/main" id="{D5AAF37F-6D90-C009-86E3-C9C179C51E5E}"/>
              </a:ext>
            </a:extLst>
          </p:cNvPr>
          <p:cNvSpPr txBox="1"/>
          <p:nvPr/>
        </p:nvSpPr>
        <p:spPr>
          <a:xfrm>
            <a:off x="-1" y="4298344"/>
            <a:ext cx="9064625" cy="2123658"/>
          </a:xfrm>
          <a:prstGeom prst="rect">
            <a:avLst/>
          </a:prstGeom>
          <a:noFill/>
        </p:spPr>
        <p:txBody>
          <a:bodyPr wrap="square" rtlCol="0">
            <a:spAutoFit/>
          </a:bodyPr>
          <a:lstStyle/>
          <a:p>
            <a:r>
              <a:rPr lang="en-GB" sz="1100" i="1" dirty="0"/>
              <a:t># Both system and user assigned managed identities use client IDs so that requests can be made to Azure AD to obtain an access token. Azure AD returns a JSON Web Token (JWT) access token. However, if we have granted pull rights directly (i.e. specifically) to the web app using a system-assigned managed identity then this step isn't needed because the identity is tightly integrated and exclusively belongs to the resource itself. It can never be assigned to (and shared with) another resource in the way user-assigned identities can.</a:t>
            </a:r>
          </a:p>
          <a:p>
            <a:endParaRPr lang="en-GB" sz="1100" i="1" dirty="0"/>
          </a:p>
          <a:p>
            <a:endParaRPr lang="en-GB" sz="1100" i="1" dirty="0"/>
          </a:p>
          <a:p>
            <a:endParaRPr lang="en-GB" sz="1100" i="1" dirty="0"/>
          </a:p>
          <a:p>
            <a:endParaRPr lang="en-GB" sz="1100" i="1" dirty="0"/>
          </a:p>
          <a:p>
            <a:endParaRPr lang="en-GB" sz="1100" i="1" dirty="0"/>
          </a:p>
          <a:p>
            <a:r>
              <a:rPr lang="en-GB" sz="1100" i="1" dirty="0"/>
              <a:t>For user-assigned managed identities, the </a:t>
            </a:r>
            <a:r>
              <a:rPr lang="en-GB" sz="1100" i="1" dirty="0" err="1"/>
              <a:t>client_id</a:t>
            </a:r>
            <a:r>
              <a:rPr lang="en-GB" sz="1100" i="1" dirty="0"/>
              <a:t> parameter specifies the identity from which a token can be requested to gain access to the ACR. </a:t>
            </a:r>
          </a:p>
          <a:p>
            <a:endParaRPr lang="en-GB" sz="1100" i="1" dirty="0"/>
          </a:p>
        </p:txBody>
      </p:sp>
      <p:sp>
        <p:nvSpPr>
          <p:cNvPr id="3" name="TextBox 2">
            <a:extLst>
              <a:ext uri="{FF2B5EF4-FFF2-40B4-BE49-F238E27FC236}">
                <a16:creationId xmlns:a16="http://schemas.microsoft.com/office/drawing/2014/main" id="{7A15D758-C486-59B5-A5EC-71AF332EAE71}"/>
              </a:ext>
            </a:extLst>
          </p:cNvPr>
          <p:cNvSpPr txBox="1"/>
          <p:nvPr/>
        </p:nvSpPr>
        <p:spPr>
          <a:xfrm>
            <a:off x="79375" y="5123780"/>
            <a:ext cx="8417689" cy="600164"/>
          </a:xfrm>
          <a:prstGeom prst="rect">
            <a:avLst/>
          </a:prstGeom>
          <a:solidFill>
            <a:srgbClr val="000000"/>
          </a:solidFill>
        </p:spPr>
        <p:txBody>
          <a:bodyPr wrap="none" rtlCol="0">
            <a:spAutoFit/>
          </a:bodyPr>
          <a:lstStyle/>
          <a:p>
            <a:r>
              <a:rPr lang="en-GB" sz="1100" i="1" dirty="0">
                <a:solidFill>
                  <a:schemeClr val="bg1"/>
                </a:solidFill>
              </a:rPr>
              <a:t>Create a system-assigned managed identity for the app</a:t>
            </a:r>
          </a:p>
          <a:p>
            <a:r>
              <a:rPr lang="en-GB" sz="1100" i="1" dirty="0">
                <a:solidFill>
                  <a:schemeClr val="bg1"/>
                </a:solidFill>
              </a:rPr>
              <a:t>$ </a:t>
            </a:r>
            <a:r>
              <a:rPr lang="en-GB" sz="1100" i="1" dirty="0" err="1">
                <a:solidFill>
                  <a:schemeClr val="accent1">
                    <a:lumMod val="50000"/>
                  </a:schemeClr>
                </a:solidFill>
              </a:rPr>
              <a:t>az</a:t>
            </a:r>
            <a:r>
              <a:rPr lang="en-GB" sz="1100" i="1" dirty="0">
                <a:solidFill>
                  <a:schemeClr val="accent1">
                    <a:lumMod val="50000"/>
                  </a:schemeClr>
                </a:solidFill>
              </a:rPr>
              <a:t> webapp identity assign --resource-group </a:t>
            </a:r>
            <a:r>
              <a:rPr lang="en-GB" sz="1100" i="1" dirty="0" err="1">
                <a:solidFill>
                  <a:srgbClr val="FFC000"/>
                </a:solidFill>
              </a:rPr>
              <a:t>myfirst</a:t>
            </a:r>
            <a:r>
              <a:rPr lang="en-GB" sz="1100" i="1" dirty="0">
                <a:solidFill>
                  <a:srgbClr val="FFC000"/>
                </a:solidFill>
              </a:rPr>
              <a:t>-webapp-</a:t>
            </a:r>
            <a:r>
              <a:rPr lang="en-GB" sz="1100" i="1" dirty="0" err="1">
                <a:solidFill>
                  <a:srgbClr val="FFC000"/>
                </a:solidFill>
              </a:rPr>
              <a:t>gp</a:t>
            </a:r>
            <a:r>
              <a:rPr lang="en-GB" sz="1100" i="1" dirty="0">
                <a:solidFill>
                  <a:schemeClr val="accent1">
                    <a:lumMod val="50000"/>
                  </a:schemeClr>
                </a:solidFill>
              </a:rPr>
              <a:t> --name </a:t>
            </a:r>
            <a:r>
              <a:rPr lang="en-GB" sz="1100" i="1" dirty="0">
                <a:solidFill>
                  <a:schemeClr val="accent2">
                    <a:lumMod val="40000"/>
                    <a:lumOff val="60000"/>
                  </a:schemeClr>
                </a:solidFill>
              </a:rPr>
              <a:t>$</a:t>
            </a:r>
            <a:r>
              <a:rPr lang="en-GB" sz="1100" i="1" dirty="0" err="1">
                <a:solidFill>
                  <a:schemeClr val="accent2">
                    <a:lumMod val="40000"/>
                    <a:lumOff val="60000"/>
                  </a:schemeClr>
                </a:solidFill>
              </a:rPr>
              <a:t>webAppName</a:t>
            </a:r>
            <a:endParaRPr lang="en-GB" sz="1100" i="1" dirty="0">
              <a:solidFill>
                <a:schemeClr val="accent2">
                  <a:lumMod val="40000"/>
                  <a:lumOff val="60000"/>
                </a:schemeClr>
              </a:solidFill>
            </a:endParaRPr>
          </a:p>
          <a:p>
            <a:r>
              <a:rPr lang="en-GB" sz="1100" i="1" dirty="0">
                <a:solidFill>
                  <a:schemeClr val="bg1"/>
                </a:solidFill>
              </a:rPr>
              <a:t>$</a:t>
            </a:r>
            <a:r>
              <a:rPr lang="en-GB" sz="1100" i="1" dirty="0">
                <a:solidFill>
                  <a:schemeClr val="accent1">
                    <a:lumMod val="50000"/>
                  </a:schemeClr>
                </a:solidFill>
              </a:rPr>
              <a:t> </a:t>
            </a:r>
            <a:r>
              <a:rPr lang="en-GB" sz="1100" i="1" dirty="0" err="1">
                <a:solidFill>
                  <a:schemeClr val="accent2">
                    <a:lumMod val="40000"/>
                    <a:lumOff val="60000"/>
                  </a:schemeClr>
                </a:solidFill>
              </a:rPr>
              <a:t>principalId</a:t>
            </a:r>
            <a:r>
              <a:rPr lang="en-GB" sz="1100" i="1" dirty="0">
                <a:solidFill>
                  <a:schemeClr val="accent1">
                    <a:lumMod val="50000"/>
                  </a:schemeClr>
                </a:solidFill>
              </a:rPr>
              <a:t>=$(</a:t>
            </a:r>
            <a:r>
              <a:rPr lang="en-GB" sz="1100" i="1" dirty="0" err="1">
                <a:solidFill>
                  <a:schemeClr val="accent1">
                    <a:lumMod val="50000"/>
                  </a:schemeClr>
                </a:solidFill>
              </a:rPr>
              <a:t>az</a:t>
            </a:r>
            <a:r>
              <a:rPr lang="en-GB" sz="1100" i="1" dirty="0">
                <a:solidFill>
                  <a:schemeClr val="accent1">
                    <a:lumMod val="50000"/>
                  </a:schemeClr>
                </a:solidFill>
              </a:rPr>
              <a:t> webapp identity show --resource-group </a:t>
            </a:r>
            <a:r>
              <a:rPr lang="en-GB" sz="1100" i="1" dirty="0" err="1">
                <a:solidFill>
                  <a:srgbClr val="FFC000"/>
                </a:solidFill>
              </a:rPr>
              <a:t>myfirst</a:t>
            </a:r>
            <a:r>
              <a:rPr lang="en-GB" sz="1100" i="1" dirty="0">
                <a:solidFill>
                  <a:srgbClr val="FFC000"/>
                </a:solidFill>
              </a:rPr>
              <a:t>-webapp-</a:t>
            </a:r>
            <a:r>
              <a:rPr lang="en-GB" sz="1100" i="1" dirty="0" err="1">
                <a:solidFill>
                  <a:srgbClr val="FFC000"/>
                </a:solidFill>
              </a:rPr>
              <a:t>gp</a:t>
            </a:r>
            <a:r>
              <a:rPr lang="en-GB" sz="1100" i="1" dirty="0">
                <a:solidFill>
                  <a:schemeClr val="accent1">
                    <a:lumMod val="50000"/>
                  </a:schemeClr>
                </a:solidFill>
              </a:rPr>
              <a:t> --name </a:t>
            </a:r>
            <a:r>
              <a:rPr lang="en-GB" sz="1100" i="1" dirty="0">
                <a:solidFill>
                  <a:schemeClr val="accent2">
                    <a:lumMod val="40000"/>
                    <a:lumOff val="60000"/>
                  </a:schemeClr>
                </a:solidFill>
              </a:rPr>
              <a:t>$</a:t>
            </a:r>
            <a:r>
              <a:rPr lang="en-GB" sz="1100" i="1" dirty="0" err="1">
                <a:solidFill>
                  <a:schemeClr val="accent2">
                    <a:lumMod val="40000"/>
                    <a:lumOff val="60000"/>
                  </a:schemeClr>
                </a:solidFill>
              </a:rPr>
              <a:t>webAppName</a:t>
            </a:r>
            <a:r>
              <a:rPr lang="en-GB" sz="1100" i="1" dirty="0">
                <a:solidFill>
                  <a:schemeClr val="accent1">
                    <a:lumMod val="50000"/>
                  </a:schemeClr>
                </a:solidFill>
              </a:rPr>
              <a:t> --query </a:t>
            </a:r>
            <a:r>
              <a:rPr lang="en-GB" sz="1100" i="1" dirty="0" err="1">
                <a:solidFill>
                  <a:schemeClr val="accent1">
                    <a:lumMod val="50000"/>
                  </a:schemeClr>
                </a:solidFill>
              </a:rPr>
              <a:t>principalId</a:t>
            </a:r>
            <a:r>
              <a:rPr lang="en-GB" sz="1100" i="1" dirty="0">
                <a:solidFill>
                  <a:schemeClr val="accent1">
                    <a:lumMod val="50000"/>
                  </a:schemeClr>
                </a:solidFill>
              </a:rPr>
              <a:t> --output </a:t>
            </a:r>
            <a:r>
              <a:rPr lang="en-GB" sz="1100" i="1" dirty="0" err="1">
                <a:solidFill>
                  <a:schemeClr val="accent1">
                    <a:lumMod val="50000"/>
                  </a:schemeClr>
                </a:solidFill>
              </a:rPr>
              <a:t>tsv</a:t>
            </a:r>
            <a:r>
              <a:rPr lang="en-GB" sz="1100" i="1" dirty="0">
                <a:solidFill>
                  <a:schemeClr val="accent1">
                    <a:lumMod val="50000"/>
                  </a:schemeClr>
                </a:solidFill>
              </a:rPr>
              <a:t>)</a:t>
            </a:r>
          </a:p>
        </p:txBody>
      </p:sp>
      <p:sp>
        <p:nvSpPr>
          <p:cNvPr id="8" name="TextBox 7">
            <a:extLst>
              <a:ext uri="{FF2B5EF4-FFF2-40B4-BE49-F238E27FC236}">
                <a16:creationId xmlns:a16="http://schemas.microsoft.com/office/drawing/2014/main" id="{F1F0A34B-6BF5-B5F0-8C77-8C47AF3604EE}"/>
              </a:ext>
            </a:extLst>
          </p:cNvPr>
          <p:cNvSpPr txBox="1"/>
          <p:nvPr/>
        </p:nvSpPr>
        <p:spPr>
          <a:xfrm>
            <a:off x="5569527" y="3858130"/>
            <a:ext cx="3451569" cy="430887"/>
          </a:xfrm>
          <a:prstGeom prst="rect">
            <a:avLst/>
          </a:prstGeom>
          <a:noFill/>
        </p:spPr>
        <p:txBody>
          <a:bodyPr wrap="square" rtlCol="0">
            <a:spAutoFit/>
          </a:bodyPr>
          <a:lstStyle/>
          <a:p>
            <a:r>
              <a:rPr lang="en-GB" sz="1100" i="1" dirty="0">
                <a:solidFill>
                  <a:srgbClr val="FF0000"/>
                </a:solidFill>
              </a:rPr>
              <a:t>Tell the app to use a managed identity and which managed identity to use when pulling from the ACR</a:t>
            </a:r>
          </a:p>
        </p:txBody>
      </p:sp>
      <p:cxnSp>
        <p:nvCxnSpPr>
          <p:cNvPr id="10" name="Straight Arrow Connector 9">
            <a:extLst>
              <a:ext uri="{FF2B5EF4-FFF2-40B4-BE49-F238E27FC236}">
                <a16:creationId xmlns:a16="http://schemas.microsoft.com/office/drawing/2014/main" id="{3CA74CC7-EF7F-81DD-1B1D-CB2BD5D668ED}"/>
              </a:ext>
            </a:extLst>
          </p:cNvPr>
          <p:cNvCxnSpPr/>
          <p:nvPr/>
        </p:nvCxnSpPr>
        <p:spPr bwMode="auto">
          <a:xfrm flipH="1" flipV="1">
            <a:off x="1313411" y="2078182"/>
            <a:ext cx="5062451" cy="1779948"/>
          </a:xfrm>
          <a:prstGeom prst="straightConnector1">
            <a:avLst/>
          </a:prstGeom>
          <a:solidFill>
            <a:schemeClr val="accent1"/>
          </a:solidFill>
          <a:ln w="19050" cap="flat" cmpd="sng" algn="ctr">
            <a:solidFill>
              <a:srgbClr val="FF0000"/>
            </a:solidFill>
            <a:prstDash val="dash"/>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 name="Straight Arrow Connector 10">
            <a:extLst>
              <a:ext uri="{FF2B5EF4-FFF2-40B4-BE49-F238E27FC236}">
                <a16:creationId xmlns:a16="http://schemas.microsoft.com/office/drawing/2014/main" id="{AA7C6DAD-A47A-ABDE-E97B-AACDC82E124A}"/>
              </a:ext>
            </a:extLst>
          </p:cNvPr>
          <p:cNvCxnSpPr>
            <a:stCxn id="8" idx="1"/>
          </p:cNvCxnSpPr>
          <p:nvPr/>
        </p:nvCxnSpPr>
        <p:spPr bwMode="auto">
          <a:xfrm flipH="1" flipV="1">
            <a:off x="1471353" y="4010530"/>
            <a:ext cx="4098174" cy="63044"/>
          </a:xfrm>
          <a:prstGeom prst="straightConnector1">
            <a:avLst/>
          </a:prstGeom>
          <a:solidFill>
            <a:schemeClr val="accent1"/>
          </a:solidFill>
          <a:ln w="19050" cap="flat" cmpd="sng" algn="ctr">
            <a:solidFill>
              <a:srgbClr val="FF0000"/>
            </a:solidFill>
            <a:prstDash val="dash"/>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7118554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6D017-3DF7-A734-91FD-38FC7BF649B0}"/>
              </a:ext>
            </a:extLst>
          </p:cNvPr>
          <p:cNvSpPr>
            <a:spLocks noGrp="1"/>
          </p:cNvSpPr>
          <p:nvPr>
            <p:ph type="title"/>
          </p:nvPr>
        </p:nvSpPr>
        <p:spPr>
          <a:xfrm>
            <a:off x="257175" y="0"/>
            <a:ext cx="8686800" cy="746206"/>
          </a:xfrm>
        </p:spPr>
        <p:txBody>
          <a:bodyPr/>
          <a:lstStyle/>
          <a:p>
            <a:r>
              <a:rPr lang="en-GB" dirty="0"/>
              <a:t>Exercise 2</a:t>
            </a:r>
          </a:p>
        </p:txBody>
      </p:sp>
      <p:sp>
        <p:nvSpPr>
          <p:cNvPr id="4" name="Footer Placeholder 3">
            <a:extLst>
              <a:ext uri="{FF2B5EF4-FFF2-40B4-BE49-F238E27FC236}">
                <a16:creationId xmlns:a16="http://schemas.microsoft.com/office/drawing/2014/main" id="{D7084564-5272-CDAC-312A-0E5882612563}"/>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CD00E495-E407-07A8-B267-7976B84A55E1}"/>
              </a:ext>
            </a:extLst>
          </p:cNvPr>
          <p:cNvSpPr txBox="1"/>
          <p:nvPr/>
        </p:nvSpPr>
        <p:spPr>
          <a:xfrm>
            <a:off x="79375" y="1767264"/>
            <a:ext cx="8941721" cy="4031873"/>
          </a:xfrm>
          <a:prstGeom prst="rect">
            <a:avLst/>
          </a:prstGeom>
          <a:solidFill>
            <a:srgbClr val="000000"/>
          </a:solidFill>
          <a:ln w="9525">
            <a:noFill/>
          </a:ln>
        </p:spPr>
        <p:txBody>
          <a:bodyPr wrap="square" rtlCol="0">
            <a:spAutoFit/>
          </a:bodyPr>
          <a:lstStyle/>
          <a:p>
            <a:r>
              <a:rPr lang="en-GB" sz="1600" i="1" dirty="0">
                <a:solidFill>
                  <a:schemeClr val="bg1"/>
                </a:solidFill>
              </a:rPr>
              <a:t>ESTABLISH A CONNECTION BETWEEN THE WEBAPP AND ACR SO THAT THE ACR CAN LET THE WEBAPP KNOW IF THE IMAGE CHANGES</a:t>
            </a:r>
          </a:p>
          <a:p>
            <a:r>
              <a:rPr lang="en-GB" sz="1600" i="1" dirty="0">
                <a:solidFill>
                  <a:schemeClr val="bg1"/>
                </a:solidFill>
              </a:rPr>
              <a:t>This is the </a:t>
            </a:r>
            <a:r>
              <a:rPr lang="en-GB" sz="1600" i="1" dirty="0" err="1">
                <a:solidFill>
                  <a:schemeClr val="bg1"/>
                </a:solidFill>
              </a:rPr>
              <a:t>Url</a:t>
            </a:r>
            <a:r>
              <a:rPr lang="en-GB" sz="1600" i="1" dirty="0">
                <a:solidFill>
                  <a:schemeClr val="bg1"/>
                </a:solidFill>
              </a:rPr>
              <a:t> that the ACR can use to let the webapp know that the image has changed</a:t>
            </a:r>
          </a:p>
          <a:p>
            <a:r>
              <a:rPr lang="en-GB" sz="1600" dirty="0">
                <a:solidFill>
                  <a:schemeClr val="bg1"/>
                </a:solidFill>
              </a:rPr>
              <a:t>$ </a:t>
            </a:r>
            <a:r>
              <a:rPr lang="en-GB" sz="1600" dirty="0" err="1">
                <a:solidFill>
                  <a:schemeClr val="accent2">
                    <a:lumMod val="40000"/>
                    <a:lumOff val="60000"/>
                  </a:schemeClr>
                </a:solidFill>
              </a:rPr>
              <a:t>deployUrl</a:t>
            </a:r>
            <a:r>
              <a:rPr lang="en-GB" sz="1600" dirty="0">
                <a:solidFill>
                  <a:schemeClr val="accent1">
                    <a:lumMod val="50000"/>
                  </a:schemeClr>
                </a:solidFill>
              </a:rPr>
              <a:t>=$(</a:t>
            </a:r>
            <a:r>
              <a:rPr lang="en-GB" sz="1600" dirty="0" err="1">
                <a:solidFill>
                  <a:schemeClr val="accent1">
                    <a:lumMod val="50000"/>
                  </a:schemeClr>
                </a:solidFill>
              </a:rPr>
              <a:t>az</a:t>
            </a:r>
            <a:r>
              <a:rPr lang="en-GB" sz="1600" dirty="0">
                <a:solidFill>
                  <a:schemeClr val="accent1">
                    <a:lumMod val="50000"/>
                  </a:schemeClr>
                </a:solidFill>
              </a:rPr>
              <a:t> webapp deployment container config --resource-group </a:t>
            </a:r>
            <a:r>
              <a:rPr lang="en-GB" sz="1600" dirty="0" err="1">
                <a:solidFill>
                  <a:srgbClr val="FFC000"/>
                </a:solidFill>
              </a:rPr>
              <a:t>myfirst</a:t>
            </a:r>
            <a:r>
              <a:rPr lang="en-GB" sz="1600" dirty="0">
                <a:solidFill>
                  <a:srgbClr val="FFC000"/>
                </a:solidFill>
              </a:rPr>
              <a:t>-webapp-</a:t>
            </a:r>
            <a:r>
              <a:rPr lang="en-GB" sz="1600" dirty="0" err="1">
                <a:solidFill>
                  <a:srgbClr val="FFC000"/>
                </a:solidFill>
              </a:rPr>
              <a:t>gp</a:t>
            </a:r>
            <a:r>
              <a:rPr lang="en-GB" sz="1600" dirty="0">
                <a:solidFill>
                  <a:srgbClr val="FFC000"/>
                </a:solidFill>
              </a:rPr>
              <a:t> </a:t>
            </a:r>
            <a:r>
              <a:rPr lang="en-GB" sz="1600" dirty="0">
                <a:solidFill>
                  <a:schemeClr val="accent1">
                    <a:lumMod val="50000"/>
                  </a:schemeClr>
                </a:solidFill>
              </a:rPr>
              <a:t>--name </a:t>
            </a:r>
            <a:r>
              <a:rPr lang="en-GB" sz="1600" dirty="0">
                <a:solidFill>
                  <a:schemeClr val="accent2">
                    <a:lumMod val="40000"/>
                    <a:lumOff val="60000"/>
                  </a:schemeClr>
                </a:solidFill>
              </a:rPr>
              <a:t>$</a:t>
            </a:r>
            <a:r>
              <a:rPr lang="en-GB" sz="1600" dirty="0" err="1">
                <a:solidFill>
                  <a:schemeClr val="accent2">
                    <a:lumMod val="40000"/>
                    <a:lumOff val="60000"/>
                  </a:schemeClr>
                </a:solidFill>
              </a:rPr>
              <a:t>webAppName</a:t>
            </a:r>
            <a:r>
              <a:rPr lang="en-GB" sz="1600" dirty="0">
                <a:solidFill>
                  <a:schemeClr val="accent1">
                    <a:lumMod val="50000"/>
                  </a:schemeClr>
                </a:solidFill>
              </a:rPr>
              <a:t> --enable-cd </a:t>
            </a:r>
            <a:r>
              <a:rPr lang="en-GB" sz="1600" dirty="0">
                <a:solidFill>
                  <a:srgbClr val="FFC000"/>
                </a:solidFill>
              </a:rPr>
              <a:t>true</a:t>
            </a:r>
            <a:r>
              <a:rPr lang="en-GB" sz="1600" dirty="0">
                <a:solidFill>
                  <a:schemeClr val="accent1">
                    <a:lumMod val="50000"/>
                  </a:schemeClr>
                </a:solidFill>
              </a:rPr>
              <a:t> --query CI_CD_URL --output </a:t>
            </a:r>
            <a:r>
              <a:rPr lang="en-GB" sz="1600" dirty="0" err="1">
                <a:solidFill>
                  <a:schemeClr val="accent1">
                    <a:lumMod val="50000"/>
                  </a:schemeClr>
                </a:solidFill>
              </a:rPr>
              <a:t>tsv</a:t>
            </a:r>
            <a:r>
              <a:rPr lang="en-GB" sz="1600" dirty="0">
                <a:solidFill>
                  <a:schemeClr val="accent1">
                    <a:lumMod val="50000"/>
                  </a:schemeClr>
                </a:solidFill>
              </a:rPr>
              <a:t>)</a:t>
            </a:r>
          </a:p>
          <a:p>
            <a:endParaRPr lang="en-GB" sz="1600" dirty="0">
              <a:solidFill>
                <a:schemeClr val="accent2">
                  <a:lumMod val="40000"/>
                  <a:lumOff val="60000"/>
                </a:schemeClr>
              </a:solidFill>
            </a:endParaRPr>
          </a:p>
          <a:p>
            <a:r>
              <a:rPr lang="en-GB" sz="1600" i="1" dirty="0">
                <a:solidFill>
                  <a:schemeClr val="bg1"/>
                </a:solidFill>
              </a:rPr>
              <a:t>CREATE A WEBHOOK IN THE ACR TO ALLOW IT LET THE WEBAPP KNOW THAT THE IMAGE HAS CHANGED</a:t>
            </a:r>
          </a:p>
          <a:p>
            <a:r>
              <a:rPr lang="en-GB" sz="1600" dirty="0">
                <a:solidFill>
                  <a:schemeClr val="bg1"/>
                </a:solidFill>
              </a:rPr>
              <a:t>$ </a:t>
            </a:r>
            <a:r>
              <a:rPr lang="en-GB" sz="1600" dirty="0" err="1">
                <a:solidFill>
                  <a:schemeClr val="accent2">
                    <a:lumMod val="20000"/>
                    <a:lumOff val="80000"/>
                  </a:schemeClr>
                </a:solidFill>
              </a:rPr>
              <a:t>appSrvCD</a:t>
            </a:r>
            <a:r>
              <a:rPr lang="en-GB" sz="1600" dirty="0">
                <a:solidFill>
                  <a:schemeClr val="accent1">
                    <a:lumMod val="50000"/>
                  </a:schemeClr>
                </a:solidFill>
              </a:rPr>
              <a:t>=</a:t>
            </a:r>
            <a:r>
              <a:rPr lang="en-GB" sz="1600" dirty="0" err="1">
                <a:solidFill>
                  <a:srgbClr val="FFC000"/>
                </a:solidFill>
              </a:rPr>
              <a:t>appserviceCD</a:t>
            </a:r>
            <a:endParaRPr lang="en-GB" sz="1600" dirty="0">
              <a:solidFill>
                <a:schemeClr val="bg1"/>
              </a:solidFill>
            </a:endParaRPr>
          </a:p>
          <a:p>
            <a:r>
              <a:rPr lang="en-GB" sz="1600" dirty="0">
                <a:solidFill>
                  <a:schemeClr val="bg1"/>
                </a:solidFill>
              </a:rPr>
              <a:t>$ </a:t>
            </a:r>
            <a:r>
              <a:rPr lang="en-GB" sz="1600" dirty="0" err="1">
                <a:solidFill>
                  <a:schemeClr val="accent1">
                    <a:lumMod val="50000"/>
                  </a:schemeClr>
                </a:solidFill>
              </a:rPr>
              <a:t>az</a:t>
            </a:r>
            <a:r>
              <a:rPr lang="en-GB" sz="1600" dirty="0">
                <a:solidFill>
                  <a:schemeClr val="accent1">
                    <a:lumMod val="50000"/>
                  </a:schemeClr>
                </a:solidFill>
              </a:rPr>
              <a:t> </a:t>
            </a:r>
            <a:r>
              <a:rPr lang="en-GB" sz="1600" dirty="0" err="1">
                <a:solidFill>
                  <a:schemeClr val="accent1">
                    <a:lumMod val="50000"/>
                  </a:schemeClr>
                </a:solidFill>
              </a:rPr>
              <a:t>acr</a:t>
            </a:r>
            <a:r>
              <a:rPr lang="en-GB" sz="1600" dirty="0">
                <a:solidFill>
                  <a:schemeClr val="accent1">
                    <a:lumMod val="50000"/>
                  </a:schemeClr>
                </a:solidFill>
              </a:rPr>
              <a:t> webhook create --name </a:t>
            </a:r>
            <a:r>
              <a:rPr lang="en-GB" sz="1600" dirty="0">
                <a:solidFill>
                  <a:schemeClr val="accent2">
                    <a:lumMod val="20000"/>
                    <a:lumOff val="80000"/>
                  </a:schemeClr>
                </a:solidFill>
              </a:rPr>
              <a:t>$</a:t>
            </a:r>
            <a:r>
              <a:rPr lang="en-GB" sz="1600" dirty="0" err="1">
                <a:solidFill>
                  <a:schemeClr val="accent2">
                    <a:lumMod val="20000"/>
                    <a:lumOff val="80000"/>
                  </a:schemeClr>
                </a:solidFill>
              </a:rPr>
              <a:t>appSrvCD</a:t>
            </a:r>
            <a:r>
              <a:rPr lang="en-GB" sz="1600" dirty="0">
                <a:solidFill>
                  <a:schemeClr val="accent1">
                    <a:lumMod val="50000"/>
                  </a:schemeClr>
                </a:solidFill>
              </a:rPr>
              <a:t> --registry </a:t>
            </a:r>
            <a:r>
              <a:rPr lang="en-GB" sz="1600" dirty="0">
                <a:solidFill>
                  <a:schemeClr val="accent6">
                    <a:lumMod val="40000"/>
                    <a:lumOff val="60000"/>
                  </a:schemeClr>
                </a:solidFill>
              </a:rPr>
              <a:t>$</a:t>
            </a:r>
            <a:r>
              <a:rPr lang="en-GB" sz="1600" dirty="0" err="1">
                <a:solidFill>
                  <a:schemeClr val="accent6">
                    <a:lumMod val="40000"/>
                    <a:lumOff val="60000"/>
                  </a:schemeClr>
                </a:solidFill>
              </a:rPr>
              <a:t>acrName</a:t>
            </a:r>
            <a:r>
              <a:rPr lang="en-GB" sz="1600" dirty="0">
                <a:solidFill>
                  <a:schemeClr val="accent1">
                    <a:lumMod val="50000"/>
                  </a:schemeClr>
                </a:solidFill>
              </a:rPr>
              <a:t> --</a:t>
            </a:r>
            <a:r>
              <a:rPr lang="en-GB" sz="1600" dirty="0" err="1">
                <a:solidFill>
                  <a:schemeClr val="accent1">
                    <a:lumMod val="50000"/>
                  </a:schemeClr>
                </a:solidFill>
              </a:rPr>
              <a:t>uri</a:t>
            </a:r>
            <a:r>
              <a:rPr lang="en-GB" sz="1600" dirty="0">
                <a:solidFill>
                  <a:schemeClr val="accent1">
                    <a:lumMod val="50000"/>
                  </a:schemeClr>
                </a:solidFill>
              </a:rPr>
              <a:t> </a:t>
            </a:r>
            <a:r>
              <a:rPr lang="en-GB" sz="1600" dirty="0">
                <a:solidFill>
                  <a:schemeClr val="accent4">
                    <a:lumMod val="10000"/>
                    <a:lumOff val="90000"/>
                  </a:schemeClr>
                </a:solidFill>
              </a:rPr>
              <a:t>$</a:t>
            </a:r>
            <a:r>
              <a:rPr lang="en-GB" sz="1600" dirty="0" err="1">
                <a:solidFill>
                  <a:schemeClr val="accent4">
                    <a:lumMod val="10000"/>
                    <a:lumOff val="90000"/>
                  </a:schemeClr>
                </a:solidFill>
              </a:rPr>
              <a:t>deployUrl</a:t>
            </a:r>
            <a:r>
              <a:rPr lang="en-GB" sz="1600" dirty="0">
                <a:solidFill>
                  <a:schemeClr val="accent1">
                    <a:lumMod val="50000"/>
                  </a:schemeClr>
                </a:solidFill>
              </a:rPr>
              <a:t> --actions </a:t>
            </a:r>
            <a:r>
              <a:rPr lang="en-GB" sz="1600" dirty="0">
                <a:solidFill>
                  <a:srgbClr val="FFC000"/>
                </a:solidFill>
              </a:rPr>
              <a:t>push</a:t>
            </a:r>
            <a:r>
              <a:rPr lang="en-GB" sz="1600" dirty="0">
                <a:solidFill>
                  <a:schemeClr val="accent1">
                    <a:lumMod val="50000"/>
                  </a:schemeClr>
                </a:solidFill>
              </a:rPr>
              <a:t> --scope </a:t>
            </a:r>
            <a:r>
              <a:rPr lang="de-DE" sz="1600" dirty="0">
                <a:solidFill>
                  <a:srgbClr val="FFC000"/>
                </a:solidFill>
              </a:rPr>
              <a:t>basicnodeapi-image:latest</a:t>
            </a:r>
            <a:endParaRPr lang="en-GB" sz="1600" dirty="0">
              <a:solidFill>
                <a:srgbClr val="FFC000"/>
              </a:solidFill>
            </a:endParaRPr>
          </a:p>
          <a:p>
            <a:endParaRPr lang="en-GB" sz="1600" dirty="0">
              <a:solidFill>
                <a:schemeClr val="accent2">
                  <a:lumMod val="40000"/>
                  <a:lumOff val="60000"/>
                </a:schemeClr>
              </a:solidFill>
            </a:endParaRPr>
          </a:p>
          <a:p>
            <a:r>
              <a:rPr lang="en-GB" sz="1600" i="1" dirty="0">
                <a:solidFill>
                  <a:schemeClr val="bg1"/>
                </a:solidFill>
              </a:rPr>
              <a:t>TEST IT WORKED</a:t>
            </a:r>
          </a:p>
          <a:p>
            <a:r>
              <a:rPr lang="en-GB" sz="1600" dirty="0">
                <a:solidFill>
                  <a:schemeClr val="bg1"/>
                </a:solidFill>
              </a:rPr>
              <a:t>$ </a:t>
            </a:r>
            <a:r>
              <a:rPr lang="en-GB" sz="1600" dirty="0" err="1">
                <a:solidFill>
                  <a:schemeClr val="accent2">
                    <a:lumMod val="40000"/>
                    <a:lumOff val="60000"/>
                  </a:schemeClr>
                </a:solidFill>
              </a:rPr>
              <a:t>eventId</a:t>
            </a:r>
            <a:r>
              <a:rPr lang="en-GB" sz="1600" dirty="0">
                <a:solidFill>
                  <a:schemeClr val="accent2">
                    <a:lumMod val="40000"/>
                    <a:lumOff val="60000"/>
                  </a:schemeClr>
                </a:solidFill>
              </a:rPr>
              <a:t>=</a:t>
            </a:r>
            <a:r>
              <a:rPr lang="en-GB" sz="1600" dirty="0">
                <a:solidFill>
                  <a:schemeClr val="accent1">
                    <a:lumMod val="50000"/>
                  </a:schemeClr>
                </a:solidFill>
              </a:rPr>
              <a:t>$(</a:t>
            </a:r>
            <a:r>
              <a:rPr lang="en-GB" sz="1600" dirty="0" err="1">
                <a:solidFill>
                  <a:schemeClr val="accent1">
                    <a:lumMod val="50000"/>
                  </a:schemeClr>
                </a:solidFill>
              </a:rPr>
              <a:t>az</a:t>
            </a:r>
            <a:r>
              <a:rPr lang="en-GB" sz="1600" dirty="0">
                <a:solidFill>
                  <a:schemeClr val="accent1">
                    <a:lumMod val="50000"/>
                  </a:schemeClr>
                </a:solidFill>
              </a:rPr>
              <a:t> </a:t>
            </a:r>
            <a:r>
              <a:rPr lang="en-GB" sz="1600" dirty="0" err="1">
                <a:solidFill>
                  <a:schemeClr val="accent1">
                    <a:lumMod val="50000"/>
                  </a:schemeClr>
                </a:solidFill>
              </a:rPr>
              <a:t>acr</a:t>
            </a:r>
            <a:r>
              <a:rPr lang="en-GB" sz="1600" dirty="0">
                <a:solidFill>
                  <a:schemeClr val="accent1">
                    <a:lumMod val="50000"/>
                  </a:schemeClr>
                </a:solidFill>
              </a:rPr>
              <a:t> webhook ping --name </a:t>
            </a:r>
            <a:r>
              <a:rPr lang="en-GB" sz="1600" dirty="0">
                <a:solidFill>
                  <a:schemeClr val="accent2">
                    <a:lumMod val="20000"/>
                    <a:lumOff val="80000"/>
                  </a:schemeClr>
                </a:solidFill>
              </a:rPr>
              <a:t>$</a:t>
            </a:r>
            <a:r>
              <a:rPr lang="en-GB" sz="1600" dirty="0" err="1">
                <a:solidFill>
                  <a:schemeClr val="accent2">
                    <a:lumMod val="20000"/>
                    <a:lumOff val="80000"/>
                  </a:schemeClr>
                </a:solidFill>
              </a:rPr>
              <a:t>appSrvCD</a:t>
            </a:r>
            <a:r>
              <a:rPr lang="en-GB" sz="1600" dirty="0">
                <a:solidFill>
                  <a:schemeClr val="accent1">
                    <a:lumMod val="50000"/>
                  </a:schemeClr>
                </a:solidFill>
              </a:rPr>
              <a:t> --registry </a:t>
            </a:r>
            <a:r>
              <a:rPr lang="en-GB" sz="1600" dirty="0">
                <a:solidFill>
                  <a:schemeClr val="accent6">
                    <a:lumMod val="40000"/>
                    <a:lumOff val="60000"/>
                  </a:schemeClr>
                </a:solidFill>
              </a:rPr>
              <a:t>$</a:t>
            </a:r>
            <a:r>
              <a:rPr lang="en-GB" sz="1600" dirty="0" err="1">
                <a:solidFill>
                  <a:schemeClr val="accent6">
                    <a:lumMod val="40000"/>
                    <a:lumOff val="60000"/>
                  </a:schemeClr>
                </a:solidFill>
              </a:rPr>
              <a:t>acrName</a:t>
            </a:r>
            <a:r>
              <a:rPr lang="en-GB" sz="1600" dirty="0">
                <a:solidFill>
                  <a:schemeClr val="accent1">
                    <a:lumMod val="50000"/>
                  </a:schemeClr>
                </a:solidFill>
              </a:rPr>
              <a:t> --query id --output </a:t>
            </a:r>
            <a:r>
              <a:rPr lang="en-GB" sz="1600" dirty="0" err="1">
                <a:solidFill>
                  <a:schemeClr val="accent1">
                    <a:lumMod val="50000"/>
                  </a:schemeClr>
                </a:solidFill>
              </a:rPr>
              <a:t>tsv</a:t>
            </a:r>
            <a:r>
              <a:rPr lang="en-GB" sz="1600" dirty="0">
                <a:solidFill>
                  <a:schemeClr val="accent1">
                    <a:lumMod val="50000"/>
                  </a:schemeClr>
                </a:solidFill>
              </a:rPr>
              <a:t>)</a:t>
            </a:r>
          </a:p>
          <a:p>
            <a:r>
              <a:rPr lang="en-GB" sz="1600" dirty="0">
                <a:solidFill>
                  <a:schemeClr val="bg1"/>
                </a:solidFill>
              </a:rPr>
              <a:t>$ </a:t>
            </a:r>
            <a:r>
              <a:rPr lang="en-GB" sz="1600" dirty="0" err="1">
                <a:solidFill>
                  <a:schemeClr val="accent1">
                    <a:lumMod val="50000"/>
                  </a:schemeClr>
                </a:solidFill>
              </a:rPr>
              <a:t>az</a:t>
            </a:r>
            <a:r>
              <a:rPr lang="en-GB" sz="1600" dirty="0">
                <a:solidFill>
                  <a:schemeClr val="accent1">
                    <a:lumMod val="50000"/>
                  </a:schemeClr>
                </a:solidFill>
              </a:rPr>
              <a:t> </a:t>
            </a:r>
            <a:r>
              <a:rPr lang="en-GB" sz="1600" dirty="0" err="1">
                <a:solidFill>
                  <a:schemeClr val="accent1">
                    <a:lumMod val="50000"/>
                  </a:schemeClr>
                </a:solidFill>
              </a:rPr>
              <a:t>acr</a:t>
            </a:r>
            <a:r>
              <a:rPr lang="en-GB" sz="1600" dirty="0">
                <a:solidFill>
                  <a:schemeClr val="accent1">
                    <a:lumMod val="50000"/>
                  </a:schemeClr>
                </a:solidFill>
              </a:rPr>
              <a:t> webhook list-events --name </a:t>
            </a:r>
            <a:r>
              <a:rPr lang="en-GB" sz="1600" dirty="0">
                <a:solidFill>
                  <a:schemeClr val="accent2">
                    <a:lumMod val="20000"/>
                    <a:lumOff val="80000"/>
                  </a:schemeClr>
                </a:solidFill>
              </a:rPr>
              <a:t>$</a:t>
            </a:r>
            <a:r>
              <a:rPr lang="en-GB" sz="1600" dirty="0" err="1">
                <a:solidFill>
                  <a:schemeClr val="accent2">
                    <a:lumMod val="20000"/>
                    <a:lumOff val="80000"/>
                  </a:schemeClr>
                </a:solidFill>
              </a:rPr>
              <a:t>appSrvCD</a:t>
            </a:r>
            <a:r>
              <a:rPr lang="en-GB" sz="1600" dirty="0">
                <a:solidFill>
                  <a:schemeClr val="accent1">
                    <a:lumMod val="50000"/>
                  </a:schemeClr>
                </a:solidFill>
              </a:rPr>
              <a:t> --registry </a:t>
            </a:r>
            <a:r>
              <a:rPr lang="en-GB" sz="1600" dirty="0">
                <a:solidFill>
                  <a:schemeClr val="accent6">
                    <a:lumMod val="40000"/>
                    <a:lumOff val="60000"/>
                  </a:schemeClr>
                </a:solidFill>
              </a:rPr>
              <a:t>$</a:t>
            </a:r>
            <a:r>
              <a:rPr lang="en-GB" sz="1600" dirty="0" err="1">
                <a:solidFill>
                  <a:schemeClr val="accent6">
                    <a:lumMod val="40000"/>
                    <a:lumOff val="60000"/>
                  </a:schemeClr>
                </a:solidFill>
              </a:rPr>
              <a:t>acrName</a:t>
            </a:r>
            <a:r>
              <a:rPr lang="en-GB" sz="1600" dirty="0">
                <a:solidFill>
                  <a:schemeClr val="accent1">
                    <a:lumMod val="50000"/>
                  </a:schemeClr>
                </a:solidFill>
              </a:rPr>
              <a:t> --query "[?id=='</a:t>
            </a:r>
            <a:r>
              <a:rPr lang="en-GB" sz="1600" dirty="0">
                <a:solidFill>
                  <a:schemeClr val="accent2">
                    <a:lumMod val="20000"/>
                    <a:lumOff val="80000"/>
                  </a:schemeClr>
                </a:solidFill>
              </a:rPr>
              <a:t>$</a:t>
            </a:r>
            <a:r>
              <a:rPr lang="en-GB" sz="1600" dirty="0" err="1">
                <a:solidFill>
                  <a:schemeClr val="accent2">
                    <a:lumMod val="20000"/>
                    <a:lumOff val="80000"/>
                  </a:schemeClr>
                </a:solidFill>
              </a:rPr>
              <a:t>eventId</a:t>
            </a:r>
            <a:r>
              <a:rPr lang="en-GB" sz="1600" dirty="0">
                <a:solidFill>
                  <a:schemeClr val="accent1">
                    <a:lumMod val="50000"/>
                  </a:schemeClr>
                </a:solidFill>
              </a:rPr>
              <a:t>'].</a:t>
            </a:r>
            <a:r>
              <a:rPr lang="en-GB" sz="1600" dirty="0" err="1">
                <a:solidFill>
                  <a:schemeClr val="accent1">
                    <a:lumMod val="50000"/>
                  </a:schemeClr>
                </a:solidFill>
              </a:rPr>
              <a:t>eventResponseMessage</a:t>
            </a:r>
            <a:r>
              <a:rPr lang="en-GB" sz="1600" dirty="0">
                <a:solidFill>
                  <a:schemeClr val="accent1">
                    <a:lumMod val="50000"/>
                  </a:schemeClr>
                </a:solidFill>
              </a:rPr>
              <a:t>"</a:t>
            </a:r>
          </a:p>
        </p:txBody>
      </p:sp>
      <p:sp>
        <p:nvSpPr>
          <p:cNvPr id="6" name="TextBox 5">
            <a:extLst>
              <a:ext uri="{FF2B5EF4-FFF2-40B4-BE49-F238E27FC236}">
                <a16:creationId xmlns:a16="http://schemas.microsoft.com/office/drawing/2014/main" id="{342F6C3F-97F1-69A8-05CC-E498EF01187B}"/>
              </a:ext>
            </a:extLst>
          </p:cNvPr>
          <p:cNvSpPr txBox="1"/>
          <p:nvPr/>
        </p:nvSpPr>
        <p:spPr>
          <a:xfrm>
            <a:off x="1127915" y="6517601"/>
            <a:ext cx="8675196" cy="276999"/>
          </a:xfrm>
          <a:prstGeom prst="rect">
            <a:avLst/>
          </a:prstGeom>
          <a:noFill/>
        </p:spPr>
        <p:txBody>
          <a:bodyPr wrap="square" rtlCol="0">
            <a:spAutoFit/>
          </a:bodyPr>
          <a:lstStyle/>
          <a:p>
            <a:r>
              <a:rPr lang="en-GB" sz="1200" i="1" dirty="0"/>
              <a:t>https://learn.microsoft.com/en-us/azure/app-service/tutorial-custom-container?tabs=azure-cli&amp;pivots=container-linux</a:t>
            </a:r>
          </a:p>
        </p:txBody>
      </p:sp>
    </p:spTree>
    <p:extLst>
      <p:ext uri="{BB962C8B-B14F-4D97-AF65-F5344CB8AC3E}">
        <p14:creationId xmlns:p14="http://schemas.microsoft.com/office/powerpoint/2010/main" val="210170898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6D017-3DF7-A734-91FD-38FC7BF649B0}"/>
              </a:ext>
            </a:extLst>
          </p:cNvPr>
          <p:cNvSpPr>
            <a:spLocks noGrp="1"/>
          </p:cNvSpPr>
          <p:nvPr>
            <p:ph type="title"/>
          </p:nvPr>
        </p:nvSpPr>
        <p:spPr>
          <a:xfrm>
            <a:off x="257175" y="0"/>
            <a:ext cx="8686800" cy="746206"/>
          </a:xfrm>
        </p:spPr>
        <p:txBody>
          <a:bodyPr/>
          <a:lstStyle/>
          <a:p>
            <a:r>
              <a:rPr lang="en-GB" dirty="0"/>
              <a:t>Exercise 2</a:t>
            </a:r>
          </a:p>
        </p:txBody>
      </p:sp>
      <p:sp>
        <p:nvSpPr>
          <p:cNvPr id="4" name="Footer Placeholder 3">
            <a:extLst>
              <a:ext uri="{FF2B5EF4-FFF2-40B4-BE49-F238E27FC236}">
                <a16:creationId xmlns:a16="http://schemas.microsoft.com/office/drawing/2014/main" id="{D7084564-5272-CDAC-312A-0E5882612563}"/>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CD00E495-E407-07A8-B267-7976B84A55E1}"/>
              </a:ext>
            </a:extLst>
          </p:cNvPr>
          <p:cNvSpPr txBox="1"/>
          <p:nvPr/>
        </p:nvSpPr>
        <p:spPr>
          <a:xfrm>
            <a:off x="101139" y="1428594"/>
            <a:ext cx="8941721" cy="1077218"/>
          </a:xfrm>
          <a:prstGeom prst="rect">
            <a:avLst/>
          </a:prstGeom>
          <a:solidFill>
            <a:srgbClr val="000000"/>
          </a:solidFill>
          <a:ln w="9525">
            <a:noFill/>
          </a:ln>
        </p:spPr>
        <p:txBody>
          <a:bodyPr wrap="square" rtlCol="0">
            <a:spAutoFit/>
          </a:bodyPr>
          <a:lstStyle/>
          <a:p>
            <a:r>
              <a:rPr lang="en-GB" sz="1600" i="1" dirty="0">
                <a:solidFill>
                  <a:schemeClr val="bg1"/>
                </a:solidFill>
              </a:rPr>
              <a:t>ENABLE AND VIEW  THE APPLICATION LOGS IF YOU WANT TO DEBUG THE APP</a:t>
            </a:r>
          </a:p>
          <a:p>
            <a:r>
              <a:rPr lang="en-GB" sz="1600" dirty="0">
                <a:solidFill>
                  <a:schemeClr val="bg1"/>
                </a:solidFill>
              </a:rPr>
              <a:t>$ </a:t>
            </a:r>
            <a:r>
              <a:rPr lang="en-GB" sz="1600" dirty="0" err="1">
                <a:solidFill>
                  <a:schemeClr val="accent1">
                    <a:lumMod val="50000"/>
                  </a:schemeClr>
                </a:solidFill>
              </a:rPr>
              <a:t>az</a:t>
            </a:r>
            <a:r>
              <a:rPr lang="en-GB" sz="1600" dirty="0">
                <a:solidFill>
                  <a:schemeClr val="accent1">
                    <a:lumMod val="50000"/>
                  </a:schemeClr>
                </a:solidFill>
              </a:rPr>
              <a:t> webapp log config --resource-group </a:t>
            </a:r>
            <a:r>
              <a:rPr lang="en-GB" sz="1600" dirty="0" err="1">
                <a:solidFill>
                  <a:srgbClr val="FFC000"/>
                </a:solidFill>
              </a:rPr>
              <a:t>myfirst</a:t>
            </a:r>
            <a:r>
              <a:rPr lang="en-GB" sz="1600" dirty="0">
                <a:solidFill>
                  <a:srgbClr val="FFC000"/>
                </a:solidFill>
              </a:rPr>
              <a:t>-webapp-</a:t>
            </a:r>
            <a:r>
              <a:rPr lang="en-GB" sz="1600" dirty="0" err="1">
                <a:solidFill>
                  <a:srgbClr val="FFC000"/>
                </a:solidFill>
              </a:rPr>
              <a:t>gp</a:t>
            </a:r>
            <a:r>
              <a:rPr lang="en-GB" sz="1600" dirty="0">
                <a:solidFill>
                  <a:srgbClr val="FFC000"/>
                </a:solidFill>
              </a:rPr>
              <a:t> </a:t>
            </a:r>
            <a:r>
              <a:rPr lang="en-GB" sz="1600" dirty="0">
                <a:solidFill>
                  <a:schemeClr val="accent1">
                    <a:lumMod val="50000"/>
                  </a:schemeClr>
                </a:solidFill>
              </a:rPr>
              <a:t>--name </a:t>
            </a:r>
            <a:r>
              <a:rPr lang="en-GB" sz="1600" dirty="0">
                <a:solidFill>
                  <a:schemeClr val="accent2">
                    <a:lumMod val="40000"/>
                    <a:lumOff val="60000"/>
                  </a:schemeClr>
                </a:solidFill>
              </a:rPr>
              <a:t>$</a:t>
            </a:r>
            <a:r>
              <a:rPr lang="en-GB" sz="1600" dirty="0" err="1">
                <a:solidFill>
                  <a:schemeClr val="accent2">
                    <a:lumMod val="40000"/>
                    <a:lumOff val="60000"/>
                  </a:schemeClr>
                </a:solidFill>
              </a:rPr>
              <a:t>webAppName</a:t>
            </a:r>
            <a:r>
              <a:rPr lang="en-GB" sz="1600" dirty="0">
                <a:solidFill>
                  <a:schemeClr val="accent1">
                    <a:lumMod val="50000"/>
                  </a:schemeClr>
                </a:solidFill>
              </a:rPr>
              <a:t> --docker-container-logging </a:t>
            </a:r>
            <a:r>
              <a:rPr lang="en-GB" sz="1600" dirty="0">
                <a:solidFill>
                  <a:srgbClr val="FFC000"/>
                </a:solidFill>
              </a:rPr>
              <a:t>filesystem</a:t>
            </a:r>
          </a:p>
          <a:p>
            <a:r>
              <a:rPr lang="en-GB" sz="1600" dirty="0">
                <a:solidFill>
                  <a:schemeClr val="bg1"/>
                </a:solidFill>
              </a:rPr>
              <a:t>$ </a:t>
            </a:r>
            <a:r>
              <a:rPr lang="en-GB" sz="1600" dirty="0" err="1">
                <a:solidFill>
                  <a:schemeClr val="accent1">
                    <a:lumMod val="50000"/>
                  </a:schemeClr>
                </a:solidFill>
              </a:rPr>
              <a:t>az</a:t>
            </a:r>
            <a:r>
              <a:rPr lang="en-GB" sz="1600" dirty="0">
                <a:solidFill>
                  <a:schemeClr val="accent1">
                    <a:lumMod val="50000"/>
                  </a:schemeClr>
                </a:solidFill>
              </a:rPr>
              <a:t> webapp log tail --resource-group </a:t>
            </a:r>
            <a:r>
              <a:rPr lang="en-GB" sz="1600" dirty="0" err="1">
                <a:solidFill>
                  <a:srgbClr val="FFC000"/>
                </a:solidFill>
              </a:rPr>
              <a:t>myfirst</a:t>
            </a:r>
            <a:r>
              <a:rPr lang="en-GB" sz="1600" dirty="0">
                <a:solidFill>
                  <a:srgbClr val="FFC000"/>
                </a:solidFill>
              </a:rPr>
              <a:t>-webapp-</a:t>
            </a:r>
            <a:r>
              <a:rPr lang="en-GB" sz="1600" dirty="0" err="1">
                <a:solidFill>
                  <a:srgbClr val="FFC000"/>
                </a:solidFill>
              </a:rPr>
              <a:t>gp</a:t>
            </a:r>
            <a:r>
              <a:rPr lang="en-GB" sz="1600" dirty="0">
                <a:solidFill>
                  <a:srgbClr val="FFC000"/>
                </a:solidFill>
              </a:rPr>
              <a:t> </a:t>
            </a:r>
            <a:r>
              <a:rPr lang="en-GB" sz="1600" dirty="0">
                <a:solidFill>
                  <a:schemeClr val="accent1">
                    <a:lumMod val="50000"/>
                  </a:schemeClr>
                </a:solidFill>
              </a:rPr>
              <a:t>--name </a:t>
            </a:r>
            <a:r>
              <a:rPr lang="en-GB" sz="1600" dirty="0">
                <a:solidFill>
                  <a:schemeClr val="accent2">
                    <a:lumMod val="40000"/>
                    <a:lumOff val="60000"/>
                  </a:schemeClr>
                </a:solidFill>
              </a:rPr>
              <a:t>$</a:t>
            </a:r>
            <a:r>
              <a:rPr lang="en-GB" sz="1600" dirty="0" err="1">
                <a:solidFill>
                  <a:schemeClr val="accent2">
                    <a:lumMod val="40000"/>
                    <a:lumOff val="60000"/>
                  </a:schemeClr>
                </a:solidFill>
              </a:rPr>
              <a:t>webAppName</a:t>
            </a:r>
            <a:r>
              <a:rPr lang="en-GB" sz="1600" dirty="0">
                <a:solidFill>
                  <a:schemeClr val="accent1">
                    <a:lumMod val="50000"/>
                  </a:schemeClr>
                </a:solidFill>
              </a:rPr>
              <a:t> </a:t>
            </a:r>
          </a:p>
        </p:txBody>
      </p:sp>
    </p:spTree>
    <p:extLst>
      <p:ext uri="{BB962C8B-B14F-4D97-AF65-F5344CB8AC3E}">
        <p14:creationId xmlns:p14="http://schemas.microsoft.com/office/powerpoint/2010/main" val="25399226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C001A-59A2-A619-D808-85EDED6C637D}"/>
              </a:ext>
            </a:extLst>
          </p:cNvPr>
          <p:cNvSpPr>
            <a:spLocks noGrp="1"/>
          </p:cNvSpPr>
          <p:nvPr>
            <p:ph type="title"/>
          </p:nvPr>
        </p:nvSpPr>
        <p:spPr>
          <a:xfrm>
            <a:off x="257175" y="0"/>
            <a:ext cx="8686800" cy="6373504"/>
          </a:xfrm>
        </p:spPr>
        <p:txBody>
          <a:bodyPr/>
          <a:lstStyle/>
          <a:p>
            <a:r>
              <a:rPr lang="en-GB" dirty="0"/>
              <a:t>Serverless Functions</a:t>
            </a:r>
            <a:br>
              <a:rPr lang="en-GB" dirty="0"/>
            </a:br>
            <a:r>
              <a:rPr lang="en-GB" dirty="0"/>
              <a:t>How do they work?</a:t>
            </a:r>
          </a:p>
        </p:txBody>
      </p:sp>
      <p:sp>
        <p:nvSpPr>
          <p:cNvPr id="4" name="Footer Placeholder 3">
            <a:extLst>
              <a:ext uri="{FF2B5EF4-FFF2-40B4-BE49-F238E27FC236}">
                <a16:creationId xmlns:a16="http://schemas.microsoft.com/office/drawing/2014/main" id="{884AC058-DA7C-9C18-0552-4A5068D0D913}"/>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7471506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D3DAD-2452-F792-DF72-6B820BF5AF32}"/>
              </a:ext>
            </a:extLst>
          </p:cNvPr>
          <p:cNvSpPr>
            <a:spLocks noGrp="1"/>
          </p:cNvSpPr>
          <p:nvPr>
            <p:ph type="title"/>
          </p:nvPr>
        </p:nvSpPr>
        <p:spPr/>
        <p:txBody>
          <a:bodyPr/>
          <a:lstStyle/>
          <a:p>
            <a:r>
              <a:rPr lang="en-GB" dirty="0"/>
              <a:t>What is a Serverless Function?</a:t>
            </a:r>
          </a:p>
        </p:txBody>
      </p:sp>
      <p:sp>
        <p:nvSpPr>
          <p:cNvPr id="3" name="Content Placeholder 2">
            <a:extLst>
              <a:ext uri="{FF2B5EF4-FFF2-40B4-BE49-F238E27FC236}">
                <a16:creationId xmlns:a16="http://schemas.microsoft.com/office/drawing/2014/main" id="{293D847F-1640-33B7-AFF7-477D486A56E9}"/>
              </a:ext>
            </a:extLst>
          </p:cNvPr>
          <p:cNvSpPr>
            <a:spLocks noGrp="1"/>
          </p:cNvSpPr>
          <p:nvPr>
            <p:ph idx="1"/>
          </p:nvPr>
        </p:nvSpPr>
        <p:spPr>
          <a:xfrm>
            <a:off x="471947" y="1249082"/>
            <a:ext cx="8170607" cy="4589743"/>
          </a:xfrm>
        </p:spPr>
        <p:txBody>
          <a:bodyPr/>
          <a:lstStyle/>
          <a:p>
            <a:r>
              <a:rPr lang="en-GB" sz="2000" dirty="0"/>
              <a:t>A </a:t>
            </a:r>
            <a:r>
              <a:rPr lang="en-GB" sz="2000" i="1" dirty="0"/>
              <a:t>function</a:t>
            </a:r>
            <a:r>
              <a:rPr lang="en-GB" sz="2000" dirty="0"/>
              <a:t> is the primary concept in Azure Functions</a:t>
            </a:r>
            <a:r>
              <a:rPr lang="en-GB" sz="2000" baseline="30000" dirty="0"/>
              <a:t>#</a:t>
            </a:r>
            <a:r>
              <a:rPr lang="en-GB" sz="2000" dirty="0"/>
              <a:t>, and consists of a code block that runs to respond to an event.</a:t>
            </a:r>
          </a:p>
          <a:p>
            <a:endParaRPr lang="en-GB" dirty="0"/>
          </a:p>
          <a:p>
            <a:r>
              <a:rPr lang="en-GB" dirty="0"/>
              <a:t>Depending on your cloud provider these have different names:</a:t>
            </a:r>
          </a:p>
          <a:p>
            <a:pPr lvl="1"/>
            <a:r>
              <a:rPr lang="en-GB" dirty="0"/>
              <a:t>Microsoft Azure: Azure Functions</a:t>
            </a:r>
          </a:p>
          <a:p>
            <a:pPr lvl="1"/>
            <a:r>
              <a:rPr lang="en-GB" dirty="0"/>
              <a:t>AWS: Lambda Functions</a:t>
            </a:r>
          </a:p>
          <a:p>
            <a:pPr lvl="1"/>
            <a:r>
              <a:rPr lang="en-GB" dirty="0"/>
              <a:t>IBM: </a:t>
            </a:r>
            <a:r>
              <a:rPr lang="en-GB" dirty="0" err="1"/>
              <a:t>OpenWhisk</a:t>
            </a:r>
            <a:endParaRPr lang="en-GB" dirty="0"/>
          </a:p>
          <a:p>
            <a:pPr lvl="1"/>
            <a:r>
              <a:rPr lang="en-GB" dirty="0"/>
              <a:t>Google: Google Cloud Functions</a:t>
            </a:r>
          </a:p>
          <a:p>
            <a:pPr lvl="1"/>
            <a:r>
              <a:rPr lang="en-GB" dirty="0"/>
              <a:t>Alibaba: Function Compute</a:t>
            </a:r>
          </a:p>
          <a:p>
            <a:endParaRPr lang="en-GB" dirty="0"/>
          </a:p>
          <a:p>
            <a:r>
              <a:rPr lang="en-GB" dirty="0"/>
              <a:t>Alternative approaches exist, such as the </a:t>
            </a:r>
            <a:r>
              <a:rPr lang="en-GB" b="1" dirty="0"/>
              <a:t>serverless framework</a:t>
            </a:r>
            <a:r>
              <a:rPr lang="en-GB" dirty="0"/>
              <a:t> which simplify development and to some extent allow portability between cloud providers.</a:t>
            </a:r>
          </a:p>
          <a:p>
            <a:endParaRPr lang="en-GB" sz="2000" dirty="0"/>
          </a:p>
          <a:p>
            <a:endParaRPr lang="en-GB" dirty="0"/>
          </a:p>
        </p:txBody>
      </p:sp>
      <p:sp>
        <p:nvSpPr>
          <p:cNvPr id="4" name="Footer Placeholder 3">
            <a:extLst>
              <a:ext uri="{FF2B5EF4-FFF2-40B4-BE49-F238E27FC236}">
                <a16:creationId xmlns:a16="http://schemas.microsoft.com/office/drawing/2014/main" id="{1F73F6E3-AE1B-C277-CD63-C963F87C67EE}"/>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76797225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09967-3B6E-B1B2-1AC8-5FC5CCD650CD}"/>
              </a:ext>
            </a:extLst>
          </p:cNvPr>
          <p:cNvSpPr>
            <a:spLocks noGrp="1"/>
          </p:cNvSpPr>
          <p:nvPr>
            <p:ph type="title"/>
          </p:nvPr>
        </p:nvSpPr>
        <p:spPr/>
        <p:txBody>
          <a:bodyPr/>
          <a:lstStyle/>
          <a:p>
            <a:r>
              <a:rPr lang="en-GB" dirty="0"/>
              <a:t>“Compute on Demand”</a:t>
            </a:r>
          </a:p>
        </p:txBody>
      </p:sp>
      <p:sp>
        <p:nvSpPr>
          <p:cNvPr id="3" name="Content Placeholder 2">
            <a:extLst>
              <a:ext uri="{FF2B5EF4-FFF2-40B4-BE49-F238E27FC236}">
                <a16:creationId xmlns:a16="http://schemas.microsoft.com/office/drawing/2014/main" id="{9A753731-774F-7E8A-94D3-76707BD0DDEF}"/>
              </a:ext>
            </a:extLst>
          </p:cNvPr>
          <p:cNvSpPr>
            <a:spLocks noGrp="1"/>
          </p:cNvSpPr>
          <p:nvPr>
            <p:ph idx="1"/>
          </p:nvPr>
        </p:nvSpPr>
        <p:spPr>
          <a:xfrm>
            <a:off x="359861" y="932098"/>
            <a:ext cx="8418379" cy="4906727"/>
          </a:xfrm>
        </p:spPr>
        <p:txBody>
          <a:bodyPr/>
          <a:lstStyle/>
          <a:p>
            <a:pPr marL="0" indent="0">
              <a:buNone/>
            </a:pPr>
            <a:r>
              <a:rPr lang="en-GB" dirty="0"/>
              <a:t>Azure Functions deliver “Compute on Demand”</a:t>
            </a:r>
          </a:p>
          <a:p>
            <a:r>
              <a:rPr lang="en-GB" dirty="0"/>
              <a:t>Build systems to react to a series of critical events. </a:t>
            </a:r>
          </a:p>
          <a:p>
            <a:pPr lvl="1"/>
            <a:r>
              <a:rPr lang="en-GB" dirty="0"/>
              <a:t>building a web API…HTTP Requests</a:t>
            </a:r>
          </a:p>
          <a:p>
            <a:pPr lvl="1"/>
            <a:r>
              <a:rPr lang="en-GB" dirty="0"/>
              <a:t>responding to database changes</a:t>
            </a:r>
          </a:p>
          <a:p>
            <a:pPr lvl="1"/>
            <a:r>
              <a:rPr lang="en-GB" dirty="0"/>
              <a:t>processing IoT data streams</a:t>
            </a:r>
          </a:p>
          <a:p>
            <a:pPr lvl="1"/>
            <a:r>
              <a:rPr lang="en-GB" dirty="0"/>
              <a:t>managing message queues</a:t>
            </a:r>
          </a:p>
          <a:p>
            <a:r>
              <a:rPr lang="en-GB" dirty="0"/>
              <a:t>Different functions can run anytime you need to respond to critical events.</a:t>
            </a:r>
          </a:p>
          <a:p>
            <a:r>
              <a:rPr lang="en-GB" dirty="0"/>
              <a:t>Scaling up and down as requests increase or decrease</a:t>
            </a:r>
          </a:p>
          <a:p>
            <a:pPr lvl="1">
              <a:buFont typeface="Wingdings" panose="05000000000000000000" pitchFamily="2" charset="2"/>
              <a:buChar char="Ø"/>
            </a:pPr>
            <a:r>
              <a:rPr lang="en-GB" sz="1600" dirty="0"/>
              <a:t>Careful: you may want to rate limit servers used to prevent say a downstream database from being swamped</a:t>
            </a:r>
          </a:p>
          <a:p>
            <a:r>
              <a:rPr lang="en-GB" dirty="0"/>
              <a:t>Different </a:t>
            </a:r>
            <a:r>
              <a:rPr lang="en-GB" b="1" dirty="0"/>
              <a:t>hosting plans</a:t>
            </a:r>
            <a:r>
              <a:rPr lang="en-GB" dirty="0"/>
              <a:t>, such as the </a:t>
            </a:r>
            <a:r>
              <a:rPr lang="en-GB" i="1" dirty="0"/>
              <a:t>Consumption plan</a:t>
            </a:r>
            <a:r>
              <a:rPr lang="en-GB" dirty="0"/>
              <a:t> where you only pay for compute resources when your functions are running</a:t>
            </a:r>
          </a:p>
          <a:p>
            <a:pPr lvl="1"/>
            <a:r>
              <a:rPr lang="en-GB" dirty="0">
                <a:solidFill>
                  <a:srgbClr val="FF0000"/>
                </a:solidFill>
              </a:rPr>
              <a:t>The Consumption plan is the true serverless functions approach since you only pay for what you use!!</a:t>
            </a:r>
          </a:p>
        </p:txBody>
      </p:sp>
      <p:sp>
        <p:nvSpPr>
          <p:cNvPr id="4" name="Footer Placeholder 3">
            <a:extLst>
              <a:ext uri="{FF2B5EF4-FFF2-40B4-BE49-F238E27FC236}">
                <a16:creationId xmlns:a16="http://schemas.microsoft.com/office/drawing/2014/main" id="{7A6CB585-763F-4C69-6492-75CDD2F179E7}"/>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20503810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0B29C-B4AD-A600-30D7-85A1279BF6AC}"/>
              </a:ext>
            </a:extLst>
          </p:cNvPr>
          <p:cNvSpPr>
            <a:spLocks noGrp="1"/>
          </p:cNvSpPr>
          <p:nvPr>
            <p:ph type="title"/>
          </p:nvPr>
        </p:nvSpPr>
        <p:spPr>
          <a:xfrm>
            <a:off x="257176" y="0"/>
            <a:ext cx="3884171" cy="844550"/>
          </a:xfrm>
        </p:spPr>
        <p:txBody>
          <a:bodyPr/>
          <a:lstStyle/>
          <a:p>
            <a:r>
              <a:rPr lang="en-GB" dirty="0"/>
              <a:t>Azure Functions Runtime</a:t>
            </a:r>
          </a:p>
        </p:txBody>
      </p:sp>
      <p:sp>
        <p:nvSpPr>
          <p:cNvPr id="3" name="Content Placeholder 2">
            <a:extLst>
              <a:ext uri="{FF2B5EF4-FFF2-40B4-BE49-F238E27FC236}">
                <a16:creationId xmlns:a16="http://schemas.microsoft.com/office/drawing/2014/main" id="{9E744500-7962-1E6A-DD6A-1104F8260EF9}"/>
              </a:ext>
            </a:extLst>
          </p:cNvPr>
          <p:cNvSpPr>
            <a:spLocks noGrp="1"/>
          </p:cNvSpPr>
          <p:nvPr>
            <p:ph idx="1"/>
          </p:nvPr>
        </p:nvSpPr>
        <p:spPr>
          <a:xfrm>
            <a:off x="5272692" y="171081"/>
            <a:ext cx="3871308" cy="5399029"/>
          </a:xfrm>
        </p:spPr>
        <p:txBody>
          <a:bodyPr/>
          <a:lstStyle/>
          <a:p>
            <a:r>
              <a:rPr lang="en-GB" sz="1600" dirty="0"/>
              <a:t>The Azure App Service loads the Azure runtime and either waits for an external event or a manual activity to occur. </a:t>
            </a:r>
          </a:p>
          <a:p>
            <a:pPr marL="0" indent="0">
              <a:buNone/>
            </a:pPr>
            <a:r>
              <a:rPr lang="en-GB" sz="1600" u="sng" dirty="0"/>
              <a:t>On arrival of a request or the occurrence of a trigger, the App Service:</a:t>
            </a:r>
          </a:p>
          <a:p>
            <a:r>
              <a:rPr lang="en-GB" sz="1600" dirty="0"/>
              <a:t>loads the incoming payload</a:t>
            </a:r>
          </a:p>
          <a:p>
            <a:r>
              <a:rPr lang="en-GB" sz="1600" dirty="0"/>
              <a:t>reads the function's </a:t>
            </a:r>
            <a:r>
              <a:rPr lang="en-GB" sz="1600" dirty="0" err="1"/>
              <a:t>function.json</a:t>
            </a:r>
            <a:r>
              <a:rPr lang="en-GB" sz="1600" dirty="0"/>
              <a:t> file to find the function's bindings and trigger</a:t>
            </a:r>
          </a:p>
          <a:p>
            <a:r>
              <a:rPr lang="en-GB" sz="1600" dirty="0"/>
              <a:t>maps the incoming data to incoming parameters</a:t>
            </a:r>
          </a:p>
          <a:p>
            <a:r>
              <a:rPr lang="en-GB" sz="1600" dirty="0"/>
              <a:t>invokes the function with parameter values. </a:t>
            </a:r>
          </a:p>
          <a:p>
            <a:r>
              <a:rPr lang="en-GB" sz="1600" dirty="0"/>
              <a:t>the result of produced by the function is again passed back to the Azure Functions runtime by way of an outgoing parameter defined as a binding in the </a:t>
            </a:r>
            <a:r>
              <a:rPr lang="en-GB" sz="1600" dirty="0" err="1"/>
              <a:t>function.json</a:t>
            </a:r>
            <a:r>
              <a:rPr lang="en-GB" sz="1600" dirty="0"/>
              <a:t> file. </a:t>
            </a:r>
          </a:p>
          <a:p>
            <a:r>
              <a:rPr lang="en-GB" sz="1600" dirty="0"/>
              <a:t>The function runtime returns the values to the caller.</a:t>
            </a:r>
          </a:p>
        </p:txBody>
      </p:sp>
      <p:sp>
        <p:nvSpPr>
          <p:cNvPr id="4" name="Footer Placeholder 3">
            <a:extLst>
              <a:ext uri="{FF2B5EF4-FFF2-40B4-BE49-F238E27FC236}">
                <a16:creationId xmlns:a16="http://schemas.microsoft.com/office/drawing/2014/main" id="{406B699A-E1B8-99C8-CC5B-8C77472D602A}"/>
              </a:ext>
            </a:extLst>
          </p:cNvPr>
          <p:cNvSpPr>
            <a:spLocks noGrp="1"/>
          </p:cNvSpPr>
          <p:nvPr>
            <p:ph type="ftr" sz="quarter" idx="10"/>
          </p:nvPr>
        </p:nvSpPr>
        <p:spPr/>
        <p:txBody>
          <a:bodyPr/>
          <a:lstStyle/>
          <a:p>
            <a:pPr>
              <a:defRPr/>
            </a:pPr>
            <a:r>
              <a:rPr lang="en-US" altLang="en-US"/>
              <a:t>WEB</a:t>
            </a:r>
            <a:endParaRPr lang="en-US" altLang="en-US" dirty="0"/>
          </a:p>
        </p:txBody>
      </p:sp>
      <p:sp>
        <p:nvSpPr>
          <p:cNvPr id="5" name="Rectangle 4">
            <a:extLst>
              <a:ext uri="{FF2B5EF4-FFF2-40B4-BE49-F238E27FC236}">
                <a16:creationId xmlns:a16="http://schemas.microsoft.com/office/drawing/2014/main" id="{C167A0B7-2F8E-138C-CAFC-FDF51954BB43}"/>
              </a:ext>
            </a:extLst>
          </p:cNvPr>
          <p:cNvSpPr/>
          <p:nvPr/>
        </p:nvSpPr>
        <p:spPr bwMode="auto">
          <a:xfrm>
            <a:off x="50605" y="1189251"/>
            <a:ext cx="1866685" cy="5601740"/>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Azure App </a:t>
            </a:r>
            <a:r>
              <a:rPr lang="en-GB" dirty="0"/>
              <a:t>Service</a:t>
            </a: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7" name="Rectangle: Rounded Corners 6">
            <a:extLst>
              <a:ext uri="{FF2B5EF4-FFF2-40B4-BE49-F238E27FC236}">
                <a16:creationId xmlns:a16="http://schemas.microsoft.com/office/drawing/2014/main" id="{922B8370-9B23-E9F4-732E-A2612D83944F}"/>
              </a:ext>
            </a:extLst>
          </p:cNvPr>
          <p:cNvSpPr/>
          <p:nvPr/>
        </p:nvSpPr>
        <p:spPr bwMode="auto">
          <a:xfrm>
            <a:off x="3364900" y="2685609"/>
            <a:ext cx="1846498" cy="2346949"/>
          </a:xfrm>
          <a:prstGeom prst="round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a:ln>
                  <a:noFill/>
                </a:ln>
                <a:solidFill>
                  <a:schemeClr val="tx1"/>
                </a:solidFill>
                <a:effectLst/>
                <a:latin typeface="Helvetica" panose="020B0604020202020204" pitchFamily="34" charset="0"/>
              </a:rPr>
              <a:t>Azure Function Runtime</a:t>
            </a:r>
          </a:p>
        </p:txBody>
      </p:sp>
      <p:sp>
        <p:nvSpPr>
          <p:cNvPr id="11" name="Arrow: Left 10">
            <a:extLst>
              <a:ext uri="{FF2B5EF4-FFF2-40B4-BE49-F238E27FC236}">
                <a16:creationId xmlns:a16="http://schemas.microsoft.com/office/drawing/2014/main" id="{8F445A11-5F59-1A77-315B-9CC18391C87D}"/>
              </a:ext>
            </a:extLst>
          </p:cNvPr>
          <p:cNvSpPr/>
          <p:nvPr/>
        </p:nvSpPr>
        <p:spPr bwMode="auto">
          <a:xfrm>
            <a:off x="1917290" y="2014914"/>
            <a:ext cx="2509499" cy="725620"/>
          </a:xfrm>
          <a:prstGeom prst="lef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lang="en-GB" dirty="0"/>
              <a:t>Request</a:t>
            </a: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12" name="Rectangle: Rounded Corners 11">
            <a:extLst>
              <a:ext uri="{FF2B5EF4-FFF2-40B4-BE49-F238E27FC236}">
                <a16:creationId xmlns:a16="http://schemas.microsoft.com/office/drawing/2014/main" id="{1B711CA2-49B4-94F6-2C11-4925E4D491F0}"/>
              </a:ext>
            </a:extLst>
          </p:cNvPr>
          <p:cNvSpPr/>
          <p:nvPr/>
        </p:nvSpPr>
        <p:spPr bwMode="auto">
          <a:xfrm>
            <a:off x="3084030" y="2255609"/>
            <a:ext cx="1262462" cy="244229"/>
          </a:xfrm>
          <a:prstGeom prst="roundRect">
            <a:avLst/>
          </a:prstGeom>
          <a:solidFill>
            <a:schemeClr val="accent6">
              <a:lumMod val="40000"/>
              <a:lumOff val="6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lang="en-GB" sz="1400" dirty="0"/>
              <a:t>Input params</a:t>
            </a:r>
            <a:endParaRPr kumimoji="0" lang="en-GB" sz="1400" b="0" i="0" u="none" strike="noStrike" cap="none" normalizeH="0" baseline="0" dirty="0">
              <a:ln>
                <a:noFill/>
              </a:ln>
              <a:solidFill>
                <a:schemeClr val="tx1"/>
              </a:solidFill>
              <a:effectLst/>
              <a:latin typeface="Helvetica" panose="020B0604020202020204" pitchFamily="34" charset="0"/>
            </a:endParaRPr>
          </a:p>
        </p:txBody>
      </p:sp>
      <p:sp>
        <p:nvSpPr>
          <p:cNvPr id="17" name="TextBox 16">
            <a:extLst>
              <a:ext uri="{FF2B5EF4-FFF2-40B4-BE49-F238E27FC236}">
                <a16:creationId xmlns:a16="http://schemas.microsoft.com/office/drawing/2014/main" id="{DFE57F93-4BF2-3C02-BBC5-ECC939B46879}"/>
              </a:ext>
            </a:extLst>
          </p:cNvPr>
          <p:cNvSpPr txBox="1"/>
          <p:nvPr/>
        </p:nvSpPr>
        <p:spPr>
          <a:xfrm>
            <a:off x="2249263" y="2958545"/>
            <a:ext cx="976549" cy="261610"/>
          </a:xfrm>
          <a:prstGeom prst="rect">
            <a:avLst/>
          </a:prstGeom>
          <a:noFill/>
        </p:spPr>
        <p:txBody>
          <a:bodyPr wrap="none" rtlCol="0">
            <a:spAutoFit/>
          </a:bodyPr>
          <a:lstStyle/>
          <a:p>
            <a:r>
              <a:rPr lang="en-GB" sz="1100" dirty="0" err="1"/>
              <a:t>function.json</a:t>
            </a:r>
            <a:endParaRPr lang="en-GB" sz="1100" dirty="0"/>
          </a:p>
        </p:txBody>
      </p:sp>
      <p:sp>
        <p:nvSpPr>
          <p:cNvPr id="18" name="Arrow: Right 17">
            <a:extLst>
              <a:ext uri="{FF2B5EF4-FFF2-40B4-BE49-F238E27FC236}">
                <a16:creationId xmlns:a16="http://schemas.microsoft.com/office/drawing/2014/main" id="{10C47D38-AD45-A114-8AB7-8A3B7E9E76CA}"/>
              </a:ext>
            </a:extLst>
          </p:cNvPr>
          <p:cNvSpPr/>
          <p:nvPr/>
        </p:nvSpPr>
        <p:spPr bwMode="auto">
          <a:xfrm>
            <a:off x="1917289" y="4243288"/>
            <a:ext cx="1438085" cy="472788"/>
          </a:xfrm>
          <a:prstGeom prst="rightArrow">
            <a:avLst/>
          </a:prstGeom>
          <a:solidFill>
            <a:srgbClr val="009999"/>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latin typeface="Helvetica" panose="020B0604020202020204" pitchFamily="34" charset="0"/>
              </a:rPr>
              <a:t>INVOKE</a:t>
            </a:r>
          </a:p>
        </p:txBody>
      </p:sp>
      <p:sp>
        <p:nvSpPr>
          <p:cNvPr id="19" name="Rectangle: Rounded Corners 18">
            <a:extLst>
              <a:ext uri="{FF2B5EF4-FFF2-40B4-BE49-F238E27FC236}">
                <a16:creationId xmlns:a16="http://schemas.microsoft.com/office/drawing/2014/main" id="{CB4C0DDB-7AC3-5E71-DA0E-BC4928F134CD}"/>
              </a:ext>
            </a:extLst>
          </p:cNvPr>
          <p:cNvSpPr/>
          <p:nvPr/>
        </p:nvSpPr>
        <p:spPr bwMode="auto">
          <a:xfrm>
            <a:off x="3618572" y="3816333"/>
            <a:ext cx="1339154" cy="389593"/>
          </a:xfrm>
          <a:prstGeom prst="round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Function</a:t>
            </a:r>
          </a:p>
        </p:txBody>
      </p:sp>
      <p:sp>
        <p:nvSpPr>
          <p:cNvPr id="25" name="TextBox 24">
            <a:extLst>
              <a:ext uri="{FF2B5EF4-FFF2-40B4-BE49-F238E27FC236}">
                <a16:creationId xmlns:a16="http://schemas.microsoft.com/office/drawing/2014/main" id="{0F19906C-9AC1-95D2-A319-119B4576C82A}"/>
              </a:ext>
            </a:extLst>
          </p:cNvPr>
          <p:cNvSpPr txBox="1"/>
          <p:nvPr/>
        </p:nvSpPr>
        <p:spPr>
          <a:xfrm>
            <a:off x="4075117" y="3576239"/>
            <a:ext cx="1000595" cy="261610"/>
          </a:xfrm>
          <a:prstGeom prst="rect">
            <a:avLst/>
          </a:prstGeom>
          <a:noFill/>
        </p:spPr>
        <p:txBody>
          <a:bodyPr wrap="none" rtlCol="0">
            <a:spAutoFit/>
          </a:bodyPr>
          <a:lstStyle/>
          <a:p>
            <a:r>
              <a:rPr lang="en-GB" sz="1100" dirty="0"/>
              <a:t>Function app</a:t>
            </a:r>
          </a:p>
        </p:txBody>
      </p:sp>
      <p:sp>
        <p:nvSpPr>
          <p:cNvPr id="26" name="TextBox 25">
            <a:extLst>
              <a:ext uri="{FF2B5EF4-FFF2-40B4-BE49-F238E27FC236}">
                <a16:creationId xmlns:a16="http://schemas.microsoft.com/office/drawing/2014/main" id="{0A505AEC-6410-E530-53BE-557FC9656C93}"/>
              </a:ext>
            </a:extLst>
          </p:cNvPr>
          <p:cNvSpPr txBox="1"/>
          <p:nvPr/>
        </p:nvSpPr>
        <p:spPr>
          <a:xfrm>
            <a:off x="5211397" y="5900867"/>
            <a:ext cx="3867709" cy="938719"/>
          </a:xfrm>
          <a:prstGeom prst="rect">
            <a:avLst/>
          </a:prstGeom>
          <a:solidFill>
            <a:schemeClr val="bg1"/>
          </a:solidFill>
          <a:ln>
            <a:solidFill>
              <a:schemeClr val="tx1"/>
            </a:solidFill>
          </a:ln>
        </p:spPr>
        <p:txBody>
          <a:bodyPr wrap="square" rtlCol="0">
            <a:spAutoFit/>
          </a:bodyPr>
          <a:lstStyle/>
          <a:p>
            <a:r>
              <a:rPr lang="en-GB" sz="1100" i="1" dirty="0"/>
              <a:t>A function app provides an execution context in Azure in which your functions run. As such, it is the unit of deployment and management for your functions. A function app is comprised of one or more individual functions that are managed, deployed, and scaled together. </a:t>
            </a:r>
            <a:endParaRPr lang="en-GB" sz="1200" i="1" dirty="0"/>
          </a:p>
        </p:txBody>
      </p:sp>
      <p:sp>
        <p:nvSpPr>
          <p:cNvPr id="28" name="TextBox 27">
            <a:extLst>
              <a:ext uri="{FF2B5EF4-FFF2-40B4-BE49-F238E27FC236}">
                <a16:creationId xmlns:a16="http://schemas.microsoft.com/office/drawing/2014/main" id="{43017F1A-3A67-F58F-80A2-364D4F511FD6}"/>
              </a:ext>
            </a:extLst>
          </p:cNvPr>
          <p:cNvSpPr txBox="1"/>
          <p:nvPr/>
        </p:nvSpPr>
        <p:spPr>
          <a:xfrm>
            <a:off x="2347943" y="1743970"/>
            <a:ext cx="2078846" cy="430887"/>
          </a:xfrm>
          <a:prstGeom prst="rect">
            <a:avLst/>
          </a:prstGeom>
          <a:noFill/>
        </p:spPr>
        <p:txBody>
          <a:bodyPr wrap="square" rtlCol="0">
            <a:spAutoFit/>
          </a:bodyPr>
          <a:lstStyle/>
          <a:p>
            <a:r>
              <a:rPr lang="en-GB" sz="1100" i="1" dirty="0"/>
              <a:t>On arrival of a HTTP request or the occurrence of a trigger</a:t>
            </a:r>
          </a:p>
        </p:txBody>
      </p:sp>
      <p:sp>
        <p:nvSpPr>
          <p:cNvPr id="6" name="Rectangle 5">
            <a:extLst>
              <a:ext uri="{FF2B5EF4-FFF2-40B4-BE49-F238E27FC236}">
                <a16:creationId xmlns:a16="http://schemas.microsoft.com/office/drawing/2014/main" id="{1A8087C1-AD23-0D8B-2E87-55BFEC4DB83B}"/>
              </a:ext>
            </a:extLst>
          </p:cNvPr>
          <p:cNvSpPr/>
          <p:nvPr/>
        </p:nvSpPr>
        <p:spPr bwMode="auto">
          <a:xfrm>
            <a:off x="106255" y="5695937"/>
            <a:ext cx="1755384" cy="1050711"/>
          </a:xfrm>
          <a:prstGeom prst="rect">
            <a:avLst/>
          </a:prstGeom>
          <a:solidFill>
            <a:schemeClr val="accent6">
              <a:lumMod val="40000"/>
              <a:lumOff val="6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a:r>
              <a:rPr lang="en-GB" sz="800" dirty="0"/>
              <a:t>The Azure Functions runtime uses the </a:t>
            </a:r>
            <a:r>
              <a:rPr lang="en-GB" sz="800" b="1" dirty="0" err="1"/>
              <a:t>AzureWebJobsStorage</a:t>
            </a:r>
            <a:endParaRPr lang="en-GB" sz="800" b="1" dirty="0"/>
          </a:p>
          <a:p>
            <a:pPr algn="ctr"/>
            <a:r>
              <a:rPr lang="en-GB" sz="800" dirty="0"/>
              <a:t> storage account for normal operation. Some uses of this storage account include key management, timer trigger management, and Event Hubs checkpoints.</a:t>
            </a:r>
            <a:endParaRPr kumimoji="0" lang="en-GB" sz="800" b="0" i="0" u="none" strike="noStrike" cap="none" normalizeH="0" baseline="0" dirty="0">
              <a:ln>
                <a:noFill/>
              </a:ln>
              <a:solidFill>
                <a:schemeClr val="tx1"/>
              </a:solidFill>
              <a:effectLst/>
              <a:latin typeface="Helvetica" panose="020B0604020202020204" pitchFamily="34" charset="0"/>
            </a:endParaRPr>
          </a:p>
        </p:txBody>
      </p:sp>
      <p:sp>
        <p:nvSpPr>
          <p:cNvPr id="8" name="Rectangle: Rounded Corners 7">
            <a:extLst>
              <a:ext uri="{FF2B5EF4-FFF2-40B4-BE49-F238E27FC236}">
                <a16:creationId xmlns:a16="http://schemas.microsoft.com/office/drawing/2014/main" id="{03439E14-0274-FC45-F12B-D551079A53F9}"/>
              </a:ext>
            </a:extLst>
          </p:cNvPr>
          <p:cNvSpPr/>
          <p:nvPr/>
        </p:nvSpPr>
        <p:spPr bwMode="auto">
          <a:xfrm>
            <a:off x="3460443" y="5838763"/>
            <a:ext cx="1262462" cy="244229"/>
          </a:xfrm>
          <a:prstGeom prst="roundRect">
            <a:avLst/>
          </a:prstGeom>
          <a:solidFill>
            <a:schemeClr val="accent6">
              <a:lumMod val="40000"/>
              <a:lumOff val="6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lang="en-GB" sz="1400" dirty="0"/>
              <a:t>Output result</a:t>
            </a:r>
            <a:endParaRPr kumimoji="0" lang="en-GB" sz="1400" b="0" i="0" u="none" strike="noStrike" cap="none" normalizeH="0" baseline="0" dirty="0">
              <a:ln>
                <a:noFill/>
              </a:ln>
              <a:solidFill>
                <a:schemeClr val="tx1"/>
              </a:solidFill>
              <a:effectLst/>
              <a:latin typeface="Helvetica" panose="020B0604020202020204" pitchFamily="34" charset="0"/>
            </a:endParaRPr>
          </a:p>
        </p:txBody>
      </p:sp>
      <p:sp>
        <p:nvSpPr>
          <p:cNvPr id="9" name="TextBox 8">
            <a:extLst>
              <a:ext uri="{FF2B5EF4-FFF2-40B4-BE49-F238E27FC236}">
                <a16:creationId xmlns:a16="http://schemas.microsoft.com/office/drawing/2014/main" id="{9EFF9FEA-B8BC-BC85-CE22-A9C07153285E}"/>
              </a:ext>
            </a:extLst>
          </p:cNvPr>
          <p:cNvSpPr txBox="1"/>
          <p:nvPr/>
        </p:nvSpPr>
        <p:spPr>
          <a:xfrm>
            <a:off x="55367" y="1188830"/>
            <a:ext cx="1861921" cy="2031325"/>
          </a:xfrm>
          <a:prstGeom prst="rect">
            <a:avLst/>
          </a:prstGeom>
          <a:noFill/>
          <a:ln>
            <a:solidFill>
              <a:schemeClr val="tx1"/>
            </a:solidFill>
            <a:prstDash val="dash"/>
          </a:ln>
        </p:spPr>
        <p:txBody>
          <a:bodyPr wrap="square" rtlCol="0">
            <a:spAutoFit/>
          </a:bodyPr>
          <a:lstStyle/>
          <a:p>
            <a:r>
              <a:rPr lang="en-GB" sz="1050" dirty="0"/>
              <a:t>Hosting options:</a:t>
            </a:r>
            <a:br>
              <a:rPr lang="en-GB" sz="1050" dirty="0"/>
            </a:br>
            <a:r>
              <a:rPr lang="en-GB" sz="1050" dirty="0">
                <a:sym typeface="Wingdings" panose="05000000000000000000" pitchFamily="2" charset="2"/>
              </a:rPr>
              <a:t> </a:t>
            </a:r>
            <a:r>
              <a:rPr lang="en-GB" sz="1050" dirty="0"/>
              <a:t>App Service Environment (ASE): an App Service feature that provides a fully isolated and dedicated environment for securely running App Service apps at high scale.</a:t>
            </a:r>
            <a:br>
              <a:rPr lang="en-GB" sz="1050" dirty="0"/>
            </a:br>
            <a:r>
              <a:rPr lang="en-GB" sz="1050" dirty="0">
                <a:sym typeface="Wingdings" panose="05000000000000000000" pitchFamily="2" charset="2"/>
              </a:rPr>
              <a:t> </a:t>
            </a:r>
            <a:r>
              <a:rPr lang="en-GB" sz="1050" dirty="0"/>
              <a:t>Kubernetes: provides a fully isolated and dedicated environment running on top of the Kubernetes platform</a:t>
            </a:r>
          </a:p>
        </p:txBody>
      </p:sp>
      <p:sp>
        <p:nvSpPr>
          <p:cNvPr id="14" name="Oval 13">
            <a:extLst>
              <a:ext uri="{FF2B5EF4-FFF2-40B4-BE49-F238E27FC236}">
                <a16:creationId xmlns:a16="http://schemas.microsoft.com/office/drawing/2014/main" id="{8D70DE6A-DDE8-7F4C-5839-CFE1585111B2}"/>
              </a:ext>
            </a:extLst>
          </p:cNvPr>
          <p:cNvSpPr/>
          <p:nvPr/>
        </p:nvSpPr>
        <p:spPr bwMode="auto">
          <a:xfrm>
            <a:off x="5357374" y="236922"/>
            <a:ext cx="253672" cy="253672"/>
          </a:xfrm>
          <a:prstGeom prst="ellipse">
            <a:avLst/>
          </a:prstGeom>
          <a:solidFill>
            <a:srgbClr val="FF0000"/>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a:ln>
                  <a:noFill/>
                </a:ln>
                <a:solidFill>
                  <a:schemeClr val="bg1"/>
                </a:solidFill>
                <a:effectLst/>
                <a:latin typeface="Helvetica" panose="020B0604020202020204" pitchFamily="34" charset="0"/>
              </a:rPr>
              <a:t>1</a:t>
            </a:r>
          </a:p>
        </p:txBody>
      </p:sp>
      <p:sp>
        <p:nvSpPr>
          <p:cNvPr id="16" name="Oval 15">
            <a:extLst>
              <a:ext uri="{FF2B5EF4-FFF2-40B4-BE49-F238E27FC236}">
                <a16:creationId xmlns:a16="http://schemas.microsoft.com/office/drawing/2014/main" id="{C00846BA-222D-62D1-7A29-79E886019833}"/>
              </a:ext>
            </a:extLst>
          </p:cNvPr>
          <p:cNvSpPr/>
          <p:nvPr/>
        </p:nvSpPr>
        <p:spPr bwMode="auto">
          <a:xfrm>
            <a:off x="5357374" y="1749502"/>
            <a:ext cx="253672" cy="253672"/>
          </a:xfrm>
          <a:prstGeom prst="ellipse">
            <a:avLst/>
          </a:prstGeom>
          <a:solidFill>
            <a:srgbClr val="FF0000"/>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a:ln>
                  <a:noFill/>
                </a:ln>
                <a:solidFill>
                  <a:schemeClr val="bg1"/>
                </a:solidFill>
                <a:effectLst/>
                <a:latin typeface="Helvetica" panose="020B0604020202020204" pitchFamily="34" charset="0"/>
              </a:rPr>
              <a:t>2</a:t>
            </a:r>
          </a:p>
        </p:txBody>
      </p:sp>
      <p:sp>
        <p:nvSpPr>
          <p:cNvPr id="20" name="Oval 19">
            <a:extLst>
              <a:ext uri="{FF2B5EF4-FFF2-40B4-BE49-F238E27FC236}">
                <a16:creationId xmlns:a16="http://schemas.microsoft.com/office/drawing/2014/main" id="{4BA7AF31-94E7-9688-AA0E-667F37951C7D}"/>
              </a:ext>
            </a:extLst>
          </p:cNvPr>
          <p:cNvSpPr/>
          <p:nvPr/>
        </p:nvSpPr>
        <p:spPr bwMode="auto">
          <a:xfrm>
            <a:off x="5337105" y="2086899"/>
            <a:ext cx="253672" cy="253672"/>
          </a:xfrm>
          <a:prstGeom prst="ellipse">
            <a:avLst/>
          </a:prstGeom>
          <a:solidFill>
            <a:srgbClr val="FF0000"/>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a:ln>
                  <a:noFill/>
                </a:ln>
                <a:solidFill>
                  <a:schemeClr val="bg1"/>
                </a:solidFill>
                <a:effectLst/>
                <a:latin typeface="Helvetica" panose="020B0604020202020204" pitchFamily="34" charset="0"/>
              </a:rPr>
              <a:t>3</a:t>
            </a:r>
          </a:p>
        </p:txBody>
      </p:sp>
      <p:sp>
        <p:nvSpPr>
          <p:cNvPr id="21" name="Oval 20">
            <a:extLst>
              <a:ext uri="{FF2B5EF4-FFF2-40B4-BE49-F238E27FC236}">
                <a16:creationId xmlns:a16="http://schemas.microsoft.com/office/drawing/2014/main" id="{67AED63E-BB9D-5C6C-D7F9-E5A87EF2CBA8}"/>
              </a:ext>
            </a:extLst>
          </p:cNvPr>
          <p:cNvSpPr/>
          <p:nvPr/>
        </p:nvSpPr>
        <p:spPr bwMode="auto">
          <a:xfrm>
            <a:off x="5344529" y="2862848"/>
            <a:ext cx="253672" cy="253672"/>
          </a:xfrm>
          <a:prstGeom prst="ellipse">
            <a:avLst/>
          </a:prstGeom>
          <a:solidFill>
            <a:srgbClr val="FF0000"/>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a:ln>
                  <a:noFill/>
                </a:ln>
                <a:solidFill>
                  <a:schemeClr val="bg1"/>
                </a:solidFill>
                <a:effectLst/>
                <a:latin typeface="Helvetica" panose="020B0604020202020204" pitchFamily="34" charset="0"/>
              </a:rPr>
              <a:t>4</a:t>
            </a:r>
          </a:p>
        </p:txBody>
      </p:sp>
      <p:sp>
        <p:nvSpPr>
          <p:cNvPr id="22" name="Oval 21">
            <a:extLst>
              <a:ext uri="{FF2B5EF4-FFF2-40B4-BE49-F238E27FC236}">
                <a16:creationId xmlns:a16="http://schemas.microsoft.com/office/drawing/2014/main" id="{C4B98A20-29F0-C284-1DBD-E9A3A8619595}"/>
              </a:ext>
            </a:extLst>
          </p:cNvPr>
          <p:cNvSpPr/>
          <p:nvPr/>
        </p:nvSpPr>
        <p:spPr bwMode="auto">
          <a:xfrm>
            <a:off x="5336359" y="3379997"/>
            <a:ext cx="253672" cy="253672"/>
          </a:xfrm>
          <a:prstGeom prst="ellipse">
            <a:avLst/>
          </a:prstGeom>
          <a:solidFill>
            <a:srgbClr val="FF0000"/>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a:ln>
                  <a:noFill/>
                </a:ln>
                <a:solidFill>
                  <a:schemeClr val="bg1"/>
                </a:solidFill>
                <a:effectLst/>
                <a:latin typeface="Helvetica" panose="020B0604020202020204" pitchFamily="34" charset="0"/>
              </a:rPr>
              <a:t>5</a:t>
            </a:r>
          </a:p>
        </p:txBody>
      </p:sp>
      <p:sp>
        <p:nvSpPr>
          <p:cNvPr id="29" name="Oval 28">
            <a:extLst>
              <a:ext uri="{FF2B5EF4-FFF2-40B4-BE49-F238E27FC236}">
                <a16:creationId xmlns:a16="http://schemas.microsoft.com/office/drawing/2014/main" id="{AE3BD0A5-5DD5-E588-1DD3-4610E875929A}"/>
              </a:ext>
            </a:extLst>
          </p:cNvPr>
          <p:cNvSpPr/>
          <p:nvPr/>
        </p:nvSpPr>
        <p:spPr bwMode="auto">
          <a:xfrm>
            <a:off x="5353288" y="3872958"/>
            <a:ext cx="253672" cy="253672"/>
          </a:xfrm>
          <a:prstGeom prst="ellipse">
            <a:avLst/>
          </a:prstGeom>
          <a:solidFill>
            <a:srgbClr val="FF0000"/>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a:ln>
                  <a:noFill/>
                </a:ln>
                <a:solidFill>
                  <a:schemeClr val="bg1"/>
                </a:solidFill>
                <a:effectLst/>
                <a:latin typeface="Helvetica" panose="020B0604020202020204" pitchFamily="34" charset="0"/>
              </a:rPr>
              <a:t>6</a:t>
            </a:r>
          </a:p>
        </p:txBody>
      </p:sp>
      <p:sp>
        <p:nvSpPr>
          <p:cNvPr id="30" name="Oval 29">
            <a:extLst>
              <a:ext uri="{FF2B5EF4-FFF2-40B4-BE49-F238E27FC236}">
                <a16:creationId xmlns:a16="http://schemas.microsoft.com/office/drawing/2014/main" id="{F9A9D82A-CF80-A7ED-5D7D-6F93309452AC}"/>
              </a:ext>
            </a:extLst>
          </p:cNvPr>
          <p:cNvSpPr/>
          <p:nvPr/>
        </p:nvSpPr>
        <p:spPr bwMode="auto">
          <a:xfrm>
            <a:off x="5336359" y="5173797"/>
            <a:ext cx="253672" cy="253672"/>
          </a:xfrm>
          <a:prstGeom prst="ellipse">
            <a:avLst/>
          </a:prstGeom>
          <a:solidFill>
            <a:srgbClr val="FF0000"/>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a:ln>
                  <a:noFill/>
                </a:ln>
                <a:solidFill>
                  <a:schemeClr val="bg1"/>
                </a:solidFill>
                <a:effectLst/>
                <a:latin typeface="Helvetica" panose="020B0604020202020204" pitchFamily="34" charset="0"/>
              </a:rPr>
              <a:t>7</a:t>
            </a:r>
          </a:p>
        </p:txBody>
      </p:sp>
      <p:sp>
        <p:nvSpPr>
          <p:cNvPr id="31" name="Oval 30">
            <a:extLst>
              <a:ext uri="{FF2B5EF4-FFF2-40B4-BE49-F238E27FC236}">
                <a16:creationId xmlns:a16="http://schemas.microsoft.com/office/drawing/2014/main" id="{CE60B0C1-41BA-3537-2DC0-7C55932762A5}"/>
              </a:ext>
            </a:extLst>
          </p:cNvPr>
          <p:cNvSpPr/>
          <p:nvPr/>
        </p:nvSpPr>
        <p:spPr bwMode="auto">
          <a:xfrm>
            <a:off x="2041852" y="1760206"/>
            <a:ext cx="253672" cy="253672"/>
          </a:xfrm>
          <a:prstGeom prst="ellipse">
            <a:avLst/>
          </a:prstGeom>
          <a:solidFill>
            <a:srgbClr val="FF0000"/>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a:ln>
                  <a:noFill/>
                </a:ln>
                <a:solidFill>
                  <a:schemeClr val="bg1"/>
                </a:solidFill>
                <a:effectLst/>
                <a:latin typeface="Helvetica" panose="020B0604020202020204" pitchFamily="34" charset="0"/>
              </a:rPr>
              <a:t>2</a:t>
            </a:r>
          </a:p>
        </p:txBody>
      </p:sp>
      <p:sp>
        <p:nvSpPr>
          <p:cNvPr id="32" name="Oval 31">
            <a:extLst>
              <a:ext uri="{FF2B5EF4-FFF2-40B4-BE49-F238E27FC236}">
                <a16:creationId xmlns:a16="http://schemas.microsoft.com/office/drawing/2014/main" id="{BEF41DA8-596E-2CF9-E212-D12ABBBF5D1A}"/>
              </a:ext>
            </a:extLst>
          </p:cNvPr>
          <p:cNvSpPr/>
          <p:nvPr/>
        </p:nvSpPr>
        <p:spPr bwMode="auto">
          <a:xfrm>
            <a:off x="2047069" y="1032513"/>
            <a:ext cx="253672" cy="253672"/>
          </a:xfrm>
          <a:prstGeom prst="ellipse">
            <a:avLst/>
          </a:prstGeom>
          <a:solidFill>
            <a:srgbClr val="FF0000"/>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a:ln>
                  <a:noFill/>
                </a:ln>
                <a:solidFill>
                  <a:schemeClr val="bg1"/>
                </a:solidFill>
                <a:effectLst/>
                <a:latin typeface="Helvetica" panose="020B0604020202020204" pitchFamily="34" charset="0"/>
              </a:rPr>
              <a:t>1</a:t>
            </a:r>
          </a:p>
        </p:txBody>
      </p:sp>
      <p:sp>
        <p:nvSpPr>
          <p:cNvPr id="33" name="Oval 32">
            <a:extLst>
              <a:ext uri="{FF2B5EF4-FFF2-40B4-BE49-F238E27FC236}">
                <a16:creationId xmlns:a16="http://schemas.microsoft.com/office/drawing/2014/main" id="{1A533A00-0658-2C6A-D5FC-7DCEC30951E0}"/>
              </a:ext>
            </a:extLst>
          </p:cNvPr>
          <p:cNvSpPr/>
          <p:nvPr/>
        </p:nvSpPr>
        <p:spPr bwMode="auto">
          <a:xfrm>
            <a:off x="2042988" y="2884382"/>
            <a:ext cx="253672" cy="253672"/>
          </a:xfrm>
          <a:prstGeom prst="ellipse">
            <a:avLst/>
          </a:prstGeom>
          <a:solidFill>
            <a:srgbClr val="FF0000"/>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a:ln>
                  <a:noFill/>
                </a:ln>
                <a:solidFill>
                  <a:schemeClr val="bg1"/>
                </a:solidFill>
                <a:effectLst/>
                <a:latin typeface="Helvetica" panose="020B0604020202020204" pitchFamily="34" charset="0"/>
              </a:rPr>
              <a:t>3</a:t>
            </a:r>
          </a:p>
        </p:txBody>
      </p:sp>
      <p:sp>
        <p:nvSpPr>
          <p:cNvPr id="34" name="Oval 33">
            <a:extLst>
              <a:ext uri="{FF2B5EF4-FFF2-40B4-BE49-F238E27FC236}">
                <a16:creationId xmlns:a16="http://schemas.microsoft.com/office/drawing/2014/main" id="{CF0F8E9F-A555-6C2E-EEE3-D7A43CF984E8}"/>
              </a:ext>
            </a:extLst>
          </p:cNvPr>
          <p:cNvSpPr/>
          <p:nvPr/>
        </p:nvSpPr>
        <p:spPr bwMode="auto">
          <a:xfrm>
            <a:off x="2050702" y="3384978"/>
            <a:ext cx="253672" cy="253672"/>
          </a:xfrm>
          <a:prstGeom prst="ellipse">
            <a:avLst/>
          </a:prstGeom>
          <a:solidFill>
            <a:srgbClr val="FF0000"/>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a:ln>
                  <a:noFill/>
                </a:ln>
                <a:solidFill>
                  <a:schemeClr val="bg1"/>
                </a:solidFill>
                <a:effectLst/>
                <a:latin typeface="Helvetica" panose="020B0604020202020204" pitchFamily="34" charset="0"/>
              </a:rPr>
              <a:t>4</a:t>
            </a:r>
          </a:p>
        </p:txBody>
      </p:sp>
      <p:sp>
        <p:nvSpPr>
          <p:cNvPr id="35" name="Oval 34">
            <a:extLst>
              <a:ext uri="{FF2B5EF4-FFF2-40B4-BE49-F238E27FC236}">
                <a16:creationId xmlns:a16="http://schemas.microsoft.com/office/drawing/2014/main" id="{77215A48-62CA-800C-9E7C-B5481BA2487D}"/>
              </a:ext>
            </a:extLst>
          </p:cNvPr>
          <p:cNvSpPr/>
          <p:nvPr/>
        </p:nvSpPr>
        <p:spPr bwMode="auto">
          <a:xfrm>
            <a:off x="2094271" y="4057903"/>
            <a:ext cx="253672" cy="253672"/>
          </a:xfrm>
          <a:prstGeom prst="ellipse">
            <a:avLst/>
          </a:prstGeom>
          <a:solidFill>
            <a:srgbClr val="FF0000"/>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a:ln>
                  <a:noFill/>
                </a:ln>
                <a:solidFill>
                  <a:schemeClr val="bg1"/>
                </a:solidFill>
                <a:effectLst/>
                <a:latin typeface="Helvetica" panose="020B0604020202020204" pitchFamily="34" charset="0"/>
              </a:rPr>
              <a:t>5</a:t>
            </a:r>
          </a:p>
        </p:txBody>
      </p:sp>
      <p:sp>
        <p:nvSpPr>
          <p:cNvPr id="36" name="Oval 35">
            <a:extLst>
              <a:ext uri="{FF2B5EF4-FFF2-40B4-BE49-F238E27FC236}">
                <a16:creationId xmlns:a16="http://schemas.microsoft.com/office/drawing/2014/main" id="{B257FC7E-836D-1F83-4241-44FD3866E377}"/>
              </a:ext>
            </a:extLst>
          </p:cNvPr>
          <p:cNvSpPr/>
          <p:nvPr/>
        </p:nvSpPr>
        <p:spPr bwMode="auto">
          <a:xfrm>
            <a:off x="4469233" y="4279846"/>
            <a:ext cx="253672" cy="253672"/>
          </a:xfrm>
          <a:prstGeom prst="ellipse">
            <a:avLst/>
          </a:prstGeom>
          <a:solidFill>
            <a:srgbClr val="FF0000"/>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a:ln>
                  <a:noFill/>
                </a:ln>
                <a:solidFill>
                  <a:schemeClr val="bg1"/>
                </a:solidFill>
                <a:effectLst/>
                <a:latin typeface="Helvetica" panose="020B0604020202020204" pitchFamily="34" charset="0"/>
              </a:rPr>
              <a:t>6</a:t>
            </a:r>
          </a:p>
        </p:txBody>
      </p:sp>
      <p:sp>
        <p:nvSpPr>
          <p:cNvPr id="37" name="Oval 36">
            <a:extLst>
              <a:ext uri="{FF2B5EF4-FFF2-40B4-BE49-F238E27FC236}">
                <a16:creationId xmlns:a16="http://schemas.microsoft.com/office/drawing/2014/main" id="{35F9F82D-8E26-9E36-E50C-B4829A34EB8D}"/>
              </a:ext>
            </a:extLst>
          </p:cNvPr>
          <p:cNvSpPr/>
          <p:nvPr/>
        </p:nvSpPr>
        <p:spPr bwMode="auto">
          <a:xfrm>
            <a:off x="3935606" y="5138167"/>
            <a:ext cx="253672" cy="253672"/>
          </a:xfrm>
          <a:prstGeom prst="ellipse">
            <a:avLst/>
          </a:prstGeom>
          <a:solidFill>
            <a:srgbClr val="FF0000"/>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a:ln>
                  <a:noFill/>
                </a:ln>
                <a:solidFill>
                  <a:schemeClr val="bg1"/>
                </a:solidFill>
                <a:effectLst/>
                <a:latin typeface="Helvetica" panose="020B0604020202020204" pitchFamily="34" charset="0"/>
              </a:rPr>
              <a:t>7</a:t>
            </a:r>
          </a:p>
        </p:txBody>
      </p:sp>
      <p:sp>
        <p:nvSpPr>
          <p:cNvPr id="38" name="Arrow: Down 37">
            <a:extLst>
              <a:ext uri="{FF2B5EF4-FFF2-40B4-BE49-F238E27FC236}">
                <a16:creationId xmlns:a16="http://schemas.microsoft.com/office/drawing/2014/main" id="{E2BD2C6A-47F5-7A41-BB4E-4F7B7900E1AD}"/>
              </a:ext>
            </a:extLst>
          </p:cNvPr>
          <p:cNvSpPr/>
          <p:nvPr/>
        </p:nvSpPr>
        <p:spPr bwMode="auto">
          <a:xfrm>
            <a:off x="4005426" y="4217950"/>
            <a:ext cx="508645" cy="614565"/>
          </a:xfrm>
          <a:prstGeom prst="downArrow">
            <a:avLst/>
          </a:prstGeom>
          <a:solidFill>
            <a:srgbClr val="009999"/>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39" name="TextBox 38">
            <a:extLst>
              <a:ext uri="{FF2B5EF4-FFF2-40B4-BE49-F238E27FC236}">
                <a16:creationId xmlns:a16="http://schemas.microsoft.com/office/drawing/2014/main" id="{94D77637-B013-2104-4275-991A7EFB8048}"/>
              </a:ext>
            </a:extLst>
          </p:cNvPr>
          <p:cNvSpPr txBox="1"/>
          <p:nvPr/>
        </p:nvSpPr>
        <p:spPr>
          <a:xfrm>
            <a:off x="3460573" y="4205926"/>
            <a:ext cx="721672" cy="307777"/>
          </a:xfrm>
          <a:prstGeom prst="rect">
            <a:avLst/>
          </a:prstGeom>
          <a:noFill/>
        </p:spPr>
        <p:txBody>
          <a:bodyPr wrap="none" rtlCol="0">
            <a:spAutoFit/>
          </a:bodyPr>
          <a:lstStyle/>
          <a:p>
            <a:r>
              <a:rPr lang="en-GB" sz="1400" dirty="0"/>
              <a:t>Output</a:t>
            </a:r>
          </a:p>
        </p:txBody>
      </p:sp>
      <p:sp>
        <p:nvSpPr>
          <p:cNvPr id="40" name="Arrow: Left 39">
            <a:extLst>
              <a:ext uri="{FF2B5EF4-FFF2-40B4-BE49-F238E27FC236}">
                <a16:creationId xmlns:a16="http://schemas.microsoft.com/office/drawing/2014/main" id="{E7533F0E-24AC-0256-373C-AC64C26975DA}"/>
              </a:ext>
            </a:extLst>
          </p:cNvPr>
          <p:cNvSpPr/>
          <p:nvPr/>
        </p:nvSpPr>
        <p:spPr bwMode="auto">
          <a:xfrm flipH="1">
            <a:off x="1922385" y="3492885"/>
            <a:ext cx="1447613" cy="660934"/>
          </a:xfrm>
          <a:prstGeom prst="lef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r" defTabSz="914400" rtl="0" eaLnBrk="0" fontAlgn="base" latinLnBrk="0" hangingPunct="0">
              <a:lnSpc>
                <a:spcPct val="100000"/>
              </a:lnSpc>
              <a:spcBef>
                <a:spcPct val="0"/>
              </a:spcBef>
              <a:spcAft>
                <a:spcPct val="0"/>
              </a:spcAft>
              <a:buClrTx/>
              <a:buSzTx/>
              <a:buFontTx/>
              <a:buNone/>
              <a:tabLst/>
            </a:pPr>
            <a:r>
              <a:rPr lang="en-GB" sz="1400" dirty="0"/>
              <a:t>Input Params</a:t>
            </a:r>
            <a:endParaRPr kumimoji="0" lang="en-GB" sz="1400" b="0" i="0" u="none" strike="noStrike" cap="none" normalizeH="0" baseline="0" dirty="0">
              <a:ln>
                <a:noFill/>
              </a:ln>
              <a:solidFill>
                <a:schemeClr val="tx1"/>
              </a:solidFill>
              <a:effectLst/>
              <a:latin typeface="Helvetica" panose="020B0604020202020204" pitchFamily="34" charset="0"/>
            </a:endParaRPr>
          </a:p>
        </p:txBody>
      </p:sp>
      <p:cxnSp>
        <p:nvCxnSpPr>
          <p:cNvPr id="42" name="Straight Arrow Connector 41">
            <a:extLst>
              <a:ext uri="{FF2B5EF4-FFF2-40B4-BE49-F238E27FC236}">
                <a16:creationId xmlns:a16="http://schemas.microsoft.com/office/drawing/2014/main" id="{15059C27-7CA7-72F9-F825-B77B5B01F8E3}"/>
              </a:ext>
            </a:extLst>
          </p:cNvPr>
          <p:cNvCxnSpPr/>
          <p:nvPr/>
        </p:nvCxnSpPr>
        <p:spPr bwMode="auto">
          <a:xfrm>
            <a:off x="1917289" y="3183835"/>
            <a:ext cx="1419885" cy="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3" name="Arrow: Bent-Up 42">
            <a:extLst>
              <a:ext uri="{FF2B5EF4-FFF2-40B4-BE49-F238E27FC236}">
                <a16:creationId xmlns:a16="http://schemas.microsoft.com/office/drawing/2014/main" id="{2E47DBFA-DEE5-EB61-20E9-F7F3357A48A7}"/>
              </a:ext>
            </a:extLst>
          </p:cNvPr>
          <p:cNvSpPr/>
          <p:nvPr/>
        </p:nvSpPr>
        <p:spPr bwMode="auto">
          <a:xfrm flipV="1">
            <a:off x="1926815" y="1303824"/>
            <a:ext cx="3001017" cy="1375538"/>
          </a:xfrm>
          <a:prstGeom prst="bentUpArrow">
            <a:avLst>
              <a:gd name="adj1" fmla="val 17709"/>
              <a:gd name="adj2" fmla="val 15779"/>
              <a:gd name="adj3" fmla="val 15136"/>
            </a:avLst>
          </a:prstGeom>
          <a:solidFill>
            <a:srgbClr val="FF0000"/>
          </a:solidFill>
          <a:ln w="9525" cap="flat" cmpd="sng" algn="ctr">
            <a:solidFill>
              <a:schemeClr val="tx1"/>
            </a:solidFill>
            <a:prstDash val="solid"/>
            <a:round/>
            <a:headEnd type="none" w="med" len="med"/>
            <a:tailEnd type="none" w="med" len="med"/>
          </a:ln>
          <a:effectLst/>
        </p:spPr>
        <p:txBody>
          <a:bodyPr vert="vert270"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44" name="TextBox 43">
            <a:extLst>
              <a:ext uri="{FF2B5EF4-FFF2-40B4-BE49-F238E27FC236}">
                <a16:creationId xmlns:a16="http://schemas.microsoft.com/office/drawing/2014/main" id="{82166EDD-0C80-050B-F5E9-F9B5160AE3DE}"/>
              </a:ext>
            </a:extLst>
          </p:cNvPr>
          <p:cNvSpPr txBox="1"/>
          <p:nvPr/>
        </p:nvSpPr>
        <p:spPr>
          <a:xfrm>
            <a:off x="2342239" y="1237175"/>
            <a:ext cx="1928733" cy="369332"/>
          </a:xfrm>
          <a:prstGeom prst="rect">
            <a:avLst/>
          </a:prstGeom>
          <a:noFill/>
        </p:spPr>
        <p:txBody>
          <a:bodyPr wrap="none" rtlCol="0">
            <a:spAutoFit/>
          </a:bodyPr>
          <a:lstStyle/>
          <a:p>
            <a:r>
              <a:rPr lang="en-GB" dirty="0">
                <a:solidFill>
                  <a:schemeClr val="bg1"/>
                </a:solidFill>
              </a:rPr>
              <a:t>LOAD RUNTIME</a:t>
            </a:r>
          </a:p>
        </p:txBody>
      </p:sp>
      <p:sp>
        <p:nvSpPr>
          <p:cNvPr id="45" name="Arrow: Bent-Up 44">
            <a:extLst>
              <a:ext uri="{FF2B5EF4-FFF2-40B4-BE49-F238E27FC236}">
                <a16:creationId xmlns:a16="http://schemas.microsoft.com/office/drawing/2014/main" id="{91405382-F4B1-76BE-0E75-F4B85415E702}"/>
              </a:ext>
            </a:extLst>
          </p:cNvPr>
          <p:cNvSpPr/>
          <p:nvPr/>
        </p:nvSpPr>
        <p:spPr bwMode="auto">
          <a:xfrm rot="5400000">
            <a:off x="3917530" y="4724768"/>
            <a:ext cx="850392" cy="1465972"/>
          </a:xfrm>
          <a:prstGeom prst="bentUpArrow">
            <a:avLst>
              <a:gd name="adj1" fmla="val 32631"/>
              <a:gd name="adj2" fmla="val 29162"/>
              <a:gd name="adj3" fmla="val 22919"/>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46" name="TextBox 45">
            <a:extLst>
              <a:ext uri="{FF2B5EF4-FFF2-40B4-BE49-F238E27FC236}">
                <a16:creationId xmlns:a16="http://schemas.microsoft.com/office/drawing/2014/main" id="{87163D81-78C0-EFFE-7CB0-E79B0D1DD7F7}"/>
              </a:ext>
            </a:extLst>
          </p:cNvPr>
          <p:cNvSpPr txBox="1"/>
          <p:nvPr/>
        </p:nvSpPr>
        <p:spPr>
          <a:xfrm>
            <a:off x="3734314" y="5422151"/>
            <a:ext cx="1223412" cy="369332"/>
          </a:xfrm>
          <a:prstGeom prst="rect">
            <a:avLst/>
          </a:prstGeom>
          <a:noFill/>
        </p:spPr>
        <p:txBody>
          <a:bodyPr wrap="none" rtlCol="0">
            <a:spAutoFit/>
          </a:bodyPr>
          <a:lstStyle/>
          <a:p>
            <a:r>
              <a:rPr lang="en-GB" dirty="0"/>
              <a:t>Response</a:t>
            </a:r>
          </a:p>
        </p:txBody>
      </p:sp>
      <p:sp>
        <p:nvSpPr>
          <p:cNvPr id="10" name="TextBox 9">
            <a:extLst>
              <a:ext uri="{FF2B5EF4-FFF2-40B4-BE49-F238E27FC236}">
                <a16:creationId xmlns:a16="http://schemas.microsoft.com/office/drawing/2014/main" id="{ED15B7AF-4AEE-DBA6-AEC2-9C9AC1846465}"/>
              </a:ext>
            </a:extLst>
          </p:cNvPr>
          <p:cNvSpPr txBox="1"/>
          <p:nvPr/>
        </p:nvSpPr>
        <p:spPr>
          <a:xfrm>
            <a:off x="0" y="3183835"/>
            <a:ext cx="1922385" cy="369332"/>
          </a:xfrm>
          <a:prstGeom prst="rect">
            <a:avLst/>
          </a:prstGeom>
          <a:noFill/>
        </p:spPr>
        <p:txBody>
          <a:bodyPr wrap="square" rtlCol="0">
            <a:spAutoFit/>
          </a:bodyPr>
          <a:lstStyle/>
          <a:p>
            <a:r>
              <a:rPr lang="en-GB" sz="900" i="1" dirty="0"/>
              <a:t>https://www.youtube.com/watch?v=yxhI2BT166U</a:t>
            </a:r>
          </a:p>
        </p:txBody>
      </p:sp>
      <p:sp>
        <p:nvSpPr>
          <p:cNvPr id="13" name="TextBox 12">
            <a:extLst>
              <a:ext uri="{FF2B5EF4-FFF2-40B4-BE49-F238E27FC236}">
                <a16:creationId xmlns:a16="http://schemas.microsoft.com/office/drawing/2014/main" id="{B499636F-063C-D9B9-2F44-57518C8F9F1B}"/>
              </a:ext>
            </a:extLst>
          </p:cNvPr>
          <p:cNvSpPr txBox="1"/>
          <p:nvPr/>
        </p:nvSpPr>
        <p:spPr>
          <a:xfrm>
            <a:off x="101762" y="4529941"/>
            <a:ext cx="1776620" cy="1107996"/>
          </a:xfrm>
          <a:prstGeom prst="rect">
            <a:avLst/>
          </a:prstGeom>
          <a:noFill/>
        </p:spPr>
        <p:txBody>
          <a:bodyPr wrap="square" rtlCol="0">
            <a:spAutoFit/>
          </a:bodyPr>
          <a:lstStyle/>
          <a:p>
            <a:r>
              <a:rPr lang="en-GB" sz="1100" i="1" dirty="0">
                <a:solidFill>
                  <a:srgbClr val="FF0000"/>
                </a:solidFill>
              </a:rPr>
              <a:t>Interestingly you can deploy an Azure Function as a container image, so they obviously using containers under the hood</a:t>
            </a:r>
          </a:p>
        </p:txBody>
      </p:sp>
    </p:spTree>
    <p:extLst>
      <p:ext uri="{BB962C8B-B14F-4D97-AF65-F5344CB8AC3E}">
        <p14:creationId xmlns:p14="http://schemas.microsoft.com/office/powerpoint/2010/main" val="281037597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A8387-9F09-C156-FB61-8AEDFF50629A}"/>
              </a:ext>
            </a:extLst>
          </p:cNvPr>
          <p:cNvSpPr>
            <a:spLocks noGrp="1"/>
          </p:cNvSpPr>
          <p:nvPr>
            <p:ph type="title"/>
          </p:nvPr>
        </p:nvSpPr>
        <p:spPr/>
        <p:txBody>
          <a:bodyPr/>
          <a:lstStyle/>
          <a:p>
            <a:r>
              <a:rPr lang="en-GB" dirty="0"/>
              <a:t>Cold Start</a:t>
            </a:r>
          </a:p>
        </p:txBody>
      </p:sp>
      <p:sp>
        <p:nvSpPr>
          <p:cNvPr id="3" name="Content Placeholder 2">
            <a:extLst>
              <a:ext uri="{FF2B5EF4-FFF2-40B4-BE49-F238E27FC236}">
                <a16:creationId xmlns:a16="http://schemas.microsoft.com/office/drawing/2014/main" id="{6FA2FBEE-3CD5-266C-E79F-7DD53A6859CB}"/>
              </a:ext>
            </a:extLst>
          </p:cNvPr>
          <p:cNvSpPr>
            <a:spLocks noGrp="1"/>
          </p:cNvSpPr>
          <p:nvPr>
            <p:ph idx="1"/>
          </p:nvPr>
        </p:nvSpPr>
        <p:spPr>
          <a:xfrm>
            <a:off x="445827" y="978090"/>
            <a:ext cx="8316035" cy="3784979"/>
          </a:xfrm>
        </p:spPr>
        <p:txBody>
          <a:bodyPr/>
          <a:lstStyle/>
          <a:p>
            <a:r>
              <a:rPr lang="en-GB" dirty="0"/>
              <a:t>After your function app has been idle for a number of minutes, the Scale Controller may scale the number of instances on which your app runs down to zero.</a:t>
            </a:r>
          </a:p>
          <a:p>
            <a:r>
              <a:rPr lang="en-GB" dirty="0"/>
              <a:t>On the next request to the Azure Function:</a:t>
            </a:r>
          </a:p>
          <a:p>
            <a:pPr marL="800100" lvl="1" indent="-342900">
              <a:buFont typeface="+mj-lt"/>
              <a:buAutoNum type="arabicPeriod"/>
            </a:pPr>
            <a:r>
              <a:rPr lang="en-GB" dirty="0"/>
              <a:t>Azure scales up the instances on which your application must run from zero to one.</a:t>
            </a:r>
          </a:p>
          <a:p>
            <a:pPr marL="800100" lvl="1" indent="-342900">
              <a:buFont typeface="+mj-lt"/>
              <a:buAutoNum type="arabicPeriod"/>
            </a:pPr>
            <a:r>
              <a:rPr lang="en-GB" dirty="0"/>
              <a:t>The Functions runtime must then start up on that server.</a:t>
            </a:r>
          </a:p>
          <a:p>
            <a:pPr marL="800100" lvl="1" indent="-342900">
              <a:buFont typeface="+mj-lt"/>
              <a:buAutoNum type="arabicPeriod"/>
            </a:pPr>
            <a:r>
              <a:rPr lang="en-GB" dirty="0"/>
              <a:t>The runtime then executes your code</a:t>
            </a:r>
          </a:p>
          <a:p>
            <a:r>
              <a:rPr lang="en-GB" dirty="0"/>
              <a:t>Steps 1 and 2 represent the cold start time. </a:t>
            </a:r>
          </a:p>
          <a:p>
            <a:r>
              <a:rPr lang="en-GB" dirty="0"/>
              <a:t>This means that the Function will not be able to execute the code when an event occurs until the end of the cold start time</a:t>
            </a:r>
          </a:p>
          <a:p>
            <a:r>
              <a:rPr lang="en-GB" dirty="0"/>
              <a:t>However, once the server is started later requests can execute without this delay…the server is said to be “warm”</a:t>
            </a:r>
          </a:p>
          <a:p>
            <a:endParaRPr lang="en-GB" dirty="0"/>
          </a:p>
        </p:txBody>
      </p:sp>
      <p:sp>
        <p:nvSpPr>
          <p:cNvPr id="4" name="Footer Placeholder 3">
            <a:extLst>
              <a:ext uri="{FF2B5EF4-FFF2-40B4-BE49-F238E27FC236}">
                <a16:creationId xmlns:a16="http://schemas.microsoft.com/office/drawing/2014/main" id="{D0B75C49-AE20-B2F8-2418-5E76D2BBF704}"/>
              </a:ext>
            </a:extLst>
          </p:cNvPr>
          <p:cNvSpPr>
            <a:spLocks noGrp="1"/>
          </p:cNvSpPr>
          <p:nvPr>
            <p:ph type="ftr" sz="quarter" idx="10"/>
          </p:nvPr>
        </p:nvSpPr>
        <p:spPr/>
        <p:txBody>
          <a:bodyPr/>
          <a:lstStyle/>
          <a:p>
            <a:pPr>
              <a:defRPr/>
            </a:pPr>
            <a:r>
              <a:rPr lang="en-US" altLang="en-US"/>
              <a:t>WEB</a:t>
            </a:r>
            <a:endParaRPr lang="en-US" altLang="en-US" dirty="0"/>
          </a:p>
        </p:txBody>
      </p:sp>
      <p:pic>
        <p:nvPicPr>
          <p:cNvPr id="6" name="Picture 5" descr="A diagram of a cloud&#10;&#10;Description automatically generated">
            <a:extLst>
              <a:ext uri="{FF2B5EF4-FFF2-40B4-BE49-F238E27FC236}">
                <a16:creationId xmlns:a16="http://schemas.microsoft.com/office/drawing/2014/main" id="{96A036ED-E8AD-CF44-E638-884B0B664DD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34209" y="5349922"/>
            <a:ext cx="2463097" cy="1474617"/>
          </a:xfrm>
          <a:prstGeom prst="rect">
            <a:avLst/>
          </a:prstGeom>
        </p:spPr>
      </p:pic>
      <p:sp>
        <p:nvSpPr>
          <p:cNvPr id="7" name="TextBox 6">
            <a:extLst>
              <a:ext uri="{FF2B5EF4-FFF2-40B4-BE49-F238E27FC236}">
                <a16:creationId xmlns:a16="http://schemas.microsoft.com/office/drawing/2014/main" id="{EB48BC61-E40C-D181-EFBA-87DA68330074}"/>
              </a:ext>
            </a:extLst>
          </p:cNvPr>
          <p:cNvSpPr txBox="1"/>
          <p:nvPr/>
        </p:nvSpPr>
        <p:spPr>
          <a:xfrm>
            <a:off x="532263" y="5612786"/>
            <a:ext cx="5886734" cy="584775"/>
          </a:xfrm>
          <a:prstGeom prst="rect">
            <a:avLst/>
          </a:prstGeom>
          <a:noFill/>
          <a:ln>
            <a:solidFill>
              <a:schemeClr val="tx1"/>
            </a:solidFill>
          </a:ln>
        </p:spPr>
        <p:txBody>
          <a:bodyPr wrap="square" rtlCol="0">
            <a:spAutoFit/>
          </a:bodyPr>
          <a:lstStyle/>
          <a:p>
            <a:r>
              <a:rPr lang="en-GB" sz="1600" dirty="0"/>
              <a:t>You can pay for a premium or dedicated hosting plan where the servers are always on (or “prewarmed”) to avoid this latency</a:t>
            </a:r>
          </a:p>
        </p:txBody>
      </p:sp>
    </p:spTree>
    <p:extLst>
      <p:ext uri="{BB962C8B-B14F-4D97-AF65-F5344CB8AC3E}">
        <p14:creationId xmlns:p14="http://schemas.microsoft.com/office/powerpoint/2010/main" val="337336261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C3097-B222-DEA6-2D01-8956E652EC23}"/>
              </a:ext>
            </a:extLst>
          </p:cNvPr>
          <p:cNvSpPr>
            <a:spLocks noGrp="1"/>
          </p:cNvSpPr>
          <p:nvPr>
            <p:ph type="title"/>
          </p:nvPr>
        </p:nvSpPr>
        <p:spPr/>
        <p:txBody>
          <a:bodyPr/>
          <a:lstStyle/>
          <a:p>
            <a:r>
              <a:rPr lang="en-GB" dirty="0"/>
              <a:t>Azure Functions</a:t>
            </a:r>
          </a:p>
        </p:txBody>
      </p:sp>
      <p:pic>
        <p:nvPicPr>
          <p:cNvPr id="6" name="Content Placeholder 5" descr="A diagram of a software system&#10;&#10;Description automatically generated">
            <a:extLst>
              <a:ext uri="{FF2B5EF4-FFF2-40B4-BE49-F238E27FC236}">
                <a16:creationId xmlns:a16="http://schemas.microsoft.com/office/drawing/2014/main" id="{21F3114C-E455-2C06-6BF4-1CFEC635EE2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03590" y="1446522"/>
            <a:ext cx="8342148" cy="5372811"/>
          </a:xfrm>
        </p:spPr>
      </p:pic>
      <p:sp>
        <p:nvSpPr>
          <p:cNvPr id="4" name="Footer Placeholder 3">
            <a:extLst>
              <a:ext uri="{FF2B5EF4-FFF2-40B4-BE49-F238E27FC236}">
                <a16:creationId xmlns:a16="http://schemas.microsoft.com/office/drawing/2014/main" id="{4E0619F4-D42E-BA8A-B51A-176BA35164F0}"/>
              </a:ext>
            </a:extLst>
          </p:cNvPr>
          <p:cNvSpPr>
            <a:spLocks noGrp="1"/>
          </p:cNvSpPr>
          <p:nvPr>
            <p:ph type="ftr" sz="quarter" idx="10"/>
          </p:nvPr>
        </p:nvSpPr>
        <p:spPr/>
        <p:txBody>
          <a:bodyPr/>
          <a:lstStyle/>
          <a:p>
            <a:pPr>
              <a:defRPr/>
            </a:pPr>
            <a:r>
              <a:rPr lang="en-US" altLang="en-US"/>
              <a:t>WEB</a:t>
            </a:r>
            <a:endParaRPr lang="en-US" altLang="en-US" dirty="0"/>
          </a:p>
        </p:txBody>
      </p:sp>
      <p:sp>
        <p:nvSpPr>
          <p:cNvPr id="7" name="TextBox 6">
            <a:extLst>
              <a:ext uri="{FF2B5EF4-FFF2-40B4-BE49-F238E27FC236}">
                <a16:creationId xmlns:a16="http://schemas.microsoft.com/office/drawing/2014/main" id="{3CE64757-0689-007B-D94F-F60C1D7567FA}"/>
              </a:ext>
            </a:extLst>
          </p:cNvPr>
          <p:cNvSpPr txBox="1"/>
          <p:nvPr/>
        </p:nvSpPr>
        <p:spPr>
          <a:xfrm>
            <a:off x="398262" y="5440958"/>
            <a:ext cx="2990932" cy="600164"/>
          </a:xfrm>
          <a:prstGeom prst="rect">
            <a:avLst/>
          </a:prstGeom>
          <a:noFill/>
        </p:spPr>
        <p:txBody>
          <a:bodyPr wrap="square" rtlCol="0">
            <a:spAutoFit/>
          </a:bodyPr>
          <a:lstStyle/>
          <a:p>
            <a:r>
              <a:rPr lang="en-GB" sz="1100" i="1" dirty="0"/>
              <a:t>When scaled to zero, there are no workers at all; only the scale controller and the storage need to remain active.</a:t>
            </a:r>
          </a:p>
        </p:txBody>
      </p:sp>
      <p:sp>
        <p:nvSpPr>
          <p:cNvPr id="8" name="TextBox 7">
            <a:extLst>
              <a:ext uri="{FF2B5EF4-FFF2-40B4-BE49-F238E27FC236}">
                <a16:creationId xmlns:a16="http://schemas.microsoft.com/office/drawing/2014/main" id="{7FB6EF87-FC65-095A-1016-C11508F8265F}"/>
              </a:ext>
            </a:extLst>
          </p:cNvPr>
          <p:cNvSpPr txBox="1"/>
          <p:nvPr/>
        </p:nvSpPr>
        <p:spPr>
          <a:xfrm>
            <a:off x="398262" y="946190"/>
            <a:ext cx="6305265" cy="461665"/>
          </a:xfrm>
          <a:prstGeom prst="rect">
            <a:avLst/>
          </a:prstGeom>
          <a:solidFill>
            <a:schemeClr val="bg1"/>
          </a:solidFill>
        </p:spPr>
        <p:txBody>
          <a:bodyPr wrap="square" rtlCol="0">
            <a:spAutoFit/>
          </a:bodyPr>
          <a:lstStyle/>
          <a:p>
            <a:r>
              <a:rPr lang="en-GB" sz="1200" i="1" dirty="0"/>
              <a:t>The Scale Controller monitors how long messages and tasks have to wait before they are processed. Based on these latencies it can decide whether to add or remove workers.</a:t>
            </a:r>
          </a:p>
        </p:txBody>
      </p:sp>
      <p:sp>
        <p:nvSpPr>
          <p:cNvPr id="9" name="TextBox 8">
            <a:extLst>
              <a:ext uri="{FF2B5EF4-FFF2-40B4-BE49-F238E27FC236}">
                <a16:creationId xmlns:a16="http://schemas.microsoft.com/office/drawing/2014/main" id="{4ED7D10A-A9B4-0955-5270-D878B507DCC9}"/>
              </a:ext>
            </a:extLst>
          </p:cNvPr>
          <p:cNvSpPr txBox="1"/>
          <p:nvPr/>
        </p:nvSpPr>
        <p:spPr>
          <a:xfrm>
            <a:off x="6804621" y="38667"/>
            <a:ext cx="2268952" cy="938719"/>
          </a:xfrm>
          <a:prstGeom prst="rect">
            <a:avLst/>
          </a:prstGeom>
          <a:noFill/>
        </p:spPr>
        <p:txBody>
          <a:bodyPr wrap="square" rtlCol="0">
            <a:spAutoFit/>
          </a:bodyPr>
          <a:lstStyle/>
          <a:p>
            <a:r>
              <a:rPr lang="en-GB" sz="1100" i="1" dirty="0"/>
              <a:t>https://stackoverflow.com/questions/66366641/if-an-azure-function-app-scales-down-to-0-in-a-consumption-plan-how-can-it-list</a:t>
            </a:r>
          </a:p>
        </p:txBody>
      </p:sp>
    </p:spTree>
    <p:extLst>
      <p:ext uri="{BB962C8B-B14F-4D97-AF65-F5344CB8AC3E}">
        <p14:creationId xmlns:p14="http://schemas.microsoft.com/office/powerpoint/2010/main" val="390756488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C001A-59A2-A619-D808-85EDED6C637D}"/>
              </a:ext>
            </a:extLst>
          </p:cNvPr>
          <p:cNvSpPr>
            <a:spLocks noGrp="1"/>
          </p:cNvSpPr>
          <p:nvPr>
            <p:ph type="title"/>
          </p:nvPr>
        </p:nvSpPr>
        <p:spPr>
          <a:xfrm>
            <a:off x="257175" y="0"/>
            <a:ext cx="8686800" cy="6373504"/>
          </a:xfrm>
        </p:spPr>
        <p:txBody>
          <a:bodyPr/>
          <a:lstStyle/>
          <a:p>
            <a:r>
              <a:rPr lang="en-GB" dirty="0"/>
              <a:t>Simple C# Function</a:t>
            </a:r>
          </a:p>
        </p:txBody>
      </p:sp>
      <p:sp>
        <p:nvSpPr>
          <p:cNvPr id="4" name="Footer Placeholder 3">
            <a:extLst>
              <a:ext uri="{FF2B5EF4-FFF2-40B4-BE49-F238E27FC236}">
                <a16:creationId xmlns:a16="http://schemas.microsoft.com/office/drawing/2014/main" id="{884AC058-DA7C-9C18-0552-4A5068D0D913}"/>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81957009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3CFF6-389F-5E29-5064-B21AED8901E3}"/>
              </a:ext>
            </a:extLst>
          </p:cNvPr>
          <p:cNvSpPr>
            <a:spLocks noGrp="1"/>
          </p:cNvSpPr>
          <p:nvPr>
            <p:ph type="title"/>
          </p:nvPr>
        </p:nvSpPr>
        <p:spPr/>
        <p:txBody>
          <a:bodyPr/>
          <a:lstStyle/>
          <a:p>
            <a:r>
              <a:rPr lang="en-GB" dirty="0"/>
              <a:t>FYI: Execution Models</a:t>
            </a:r>
          </a:p>
        </p:txBody>
      </p:sp>
      <p:sp>
        <p:nvSpPr>
          <p:cNvPr id="3" name="Content Placeholder 2">
            <a:extLst>
              <a:ext uri="{FF2B5EF4-FFF2-40B4-BE49-F238E27FC236}">
                <a16:creationId xmlns:a16="http://schemas.microsoft.com/office/drawing/2014/main" id="{332442AD-82C6-0D9E-1719-F0C7D9697915}"/>
              </a:ext>
            </a:extLst>
          </p:cNvPr>
          <p:cNvSpPr>
            <a:spLocks noGrp="1"/>
          </p:cNvSpPr>
          <p:nvPr>
            <p:ph idx="1"/>
          </p:nvPr>
        </p:nvSpPr>
        <p:spPr>
          <a:xfrm>
            <a:off x="315883" y="1138844"/>
            <a:ext cx="8628091" cy="3782291"/>
          </a:xfrm>
        </p:spPr>
        <p:txBody>
          <a:bodyPr/>
          <a:lstStyle/>
          <a:p>
            <a:r>
              <a:rPr lang="en-GB" dirty="0"/>
              <a:t>For </a:t>
            </a:r>
            <a:r>
              <a:rPr lang="en-GB" dirty="0" err="1"/>
              <a:t>C#.Net</a:t>
            </a:r>
            <a:r>
              <a:rPr lang="en-GB" dirty="0"/>
              <a:t> Functions we need to use the </a:t>
            </a:r>
            <a:r>
              <a:rPr lang="en-GB" b="1" dirty="0"/>
              <a:t>Isolated Worker Model</a:t>
            </a:r>
            <a:r>
              <a:rPr lang="en-GB" dirty="0"/>
              <a:t> (aka Out of Process Functions) so that the C# code we write does not share dependencies with the </a:t>
            </a:r>
            <a:r>
              <a:rPr lang="en-GB" dirty="0" err="1"/>
              <a:t>.Net</a:t>
            </a:r>
            <a:r>
              <a:rPr lang="en-GB" dirty="0"/>
              <a:t> code executing the Function (host runtime). For example, we can use a different version of </a:t>
            </a:r>
            <a:r>
              <a:rPr lang="en-GB" dirty="0" err="1"/>
              <a:t>.Net</a:t>
            </a:r>
            <a:r>
              <a:rPr lang="en-GB" dirty="0"/>
              <a:t> than the host.</a:t>
            </a:r>
          </a:p>
          <a:p>
            <a:pPr lvl="1"/>
            <a:r>
              <a:rPr lang="en-GB" dirty="0"/>
              <a:t>It does this by running your function code as a separate process</a:t>
            </a:r>
          </a:p>
          <a:p>
            <a:pPr lvl="1"/>
            <a:r>
              <a:rPr lang="en-GB" dirty="0"/>
              <a:t>You will sometimes see this referred to as “isolated LTS”</a:t>
            </a:r>
          </a:p>
          <a:p>
            <a:r>
              <a:rPr lang="en-GB" dirty="0"/>
              <a:t>From </a:t>
            </a:r>
            <a:r>
              <a:rPr lang="en-GB" dirty="0" err="1"/>
              <a:t>.Net</a:t>
            </a:r>
            <a:r>
              <a:rPr lang="en-GB" dirty="0"/>
              <a:t> 7 onwards this now the only supported mode</a:t>
            </a:r>
          </a:p>
          <a:p>
            <a:pPr lvl="1"/>
            <a:r>
              <a:rPr lang="en-GB" sz="1400" dirty="0"/>
              <a:t>In older </a:t>
            </a:r>
            <a:r>
              <a:rPr lang="en-GB" sz="1400" dirty="0" err="1"/>
              <a:t>.Net</a:t>
            </a:r>
            <a:r>
              <a:rPr lang="en-GB" sz="1400" dirty="0"/>
              <a:t> versions you could share the host runtime environment and was known as the </a:t>
            </a:r>
            <a:r>
              <a:rPr lang="en-GB" sz="1400" b="1" dirty="0"/>
              <a:t>In-Process model </a:t>
            </a:r>
            <a:r>
              <a:rPr lang="en-GB" sz="1400" dirty="0"/>
              <a:t>since your function code ran in the same process as the Functions host process. However, this closely tied your functions code to the host environment e.g. you had to use the same </a:t>
            </a:r>
            <a:r>
              <a:rPr lang="en-GB" sz="1400" dirty="0" err="1"/>
              <a:t>.Net</a:t>
            </a:r>
            <a:r>
              <a:rPr lang="en-GB" sz="1400" dirty="0"/>
              <a:t> version. You would do this to overcome limitations in the Isolated Worker Model approach that no longer exist. </a:t>
            </a:r>
            <a:r>
              <a:rPr lang="en-GB" sz="1400" dirty="0">
                <a:solidFill>
                  <a:srgbClr val="FF0000"/>
                </a:solidFill>
              </a:rPr>
              <a:t>Support for the in-process model will end in Nov. 2026.</a:t>
            </a:r>
          </a:p>
        </p:txBody>
      </p:sp>
      <p:sp>
        <p:nvSpPr>
          <p:cNvPr id="4" name="Footer Placeholder 3">
            <a:extLst>
              <a:ext uri="{FF2B5EF4-FFF2-40B4-BE49-F238E27FC236}">
                <a16:creationId xmlns:a16="http://schemas.microsoft.com/office/drawing/2014/main" id="{58F3F6EB-50F3-B1F1-ED2E-61E821C0E730}"/>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436AE614-A46A-B9AA-6E74-50FBA3E6CE89}"/>
              </a:ext>
            </a:extLst>
          </p:cNvPr>
          <p:cNvSpPr txBox="1"/>
          <p:nvPr/>
        </p:nvSpPr>
        <p:spPr>
          <a:xfrm>
            <a:off x="2859578" y="5494713"/>
            <a:ext cx="5835535" cy="954107"/>
          </a:xfrm>
          <a:prstGeom prst="rect">
            <a:avLst/>
          </a:prstGeom>
          <a:noFill/>
        </p:spPr>
        <p:txBody>
          <a:bodyPr wrap="square" rtlCol="0">
            <a:spAutoFit/>
          </a:bodyPr>
          <a:lstStyle/>
          <a:p>
            <a:r>
              <a:rPr lang="en-GB" sz="1400" i="1" dirty="0"/>
              <a:t>https://infinum.com/handbook/dotnet/serverless/azure-functions/in-process-and-isolated-functions</a:t>
            </a:r>
          </a:p>
          <a:p>
            <a:r>
              <a:rPr lang="en-GB" sz="1400" i="1" dirty="0"/>
              <a:t>https://learn.microsoft.com/en-us/azure/azure-functions/dotnet-isolated-process-guide?tabs=windows#benefits-of-the-isolated-worker-model</a:t>
            </a:r>
          </a:p>
        </p:txBody>
      </p:sp>
    </p:spTree>
    <p:extLst>
      <p:ext uri="{BB962C8B-B14F-4D97-AF65-F5344CB8AC3E}">
        <p14:creationId xmlns:p14="http://schemas.microsoft.com/office/powerpoint/2010/main" val="213161770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9328D-F1AA-5912-C5FE-0B653020B29C}"/>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29CE7AE5-DBFA-E509-6CE1-8964730D4A93}"/>
              </a:ext>
            </a:extLst>
          </p:cNvPr>
          <p:cNvSpPr>
            <a:spLocks noGrp="1"/>
          </p:cNvSpPr>
          <p:nvPr>
            <p:ph idx="1"/>
          </p:nvPr>
        </p:nvSpPr>
        <p:spPr/>
        <p:txBody>
          <a:bodyPr/>
          <a:lstStyle/>
          <a:p>
            <a:endParaRPr lang="en-GB" dirty="0"/>
          </a:p>
        </p:txBody>
      </p:sp>
      <p:sp>
        <p:nvSpPr>
          <p:cNvPr id="4" name="Footer Placeholder 3">
            <a:extLst>
              <a:ext uri="{FF2B5EF4-FFF2-40B4-BE49-F238E27FC236}">
                <a16:creationId xmlns:a16="http://schemas.microsoft.com/office/drawing/2014/main" id="{2D8A9201-CF2B-06D1-AADE-78DE6F7BCC1F}"/>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B6148C62-F242-1099-AD31-75340D6828EA}"/>
              </a:ext>
            </a:extLst>
          </p:cNvPr>
          <p:cNvSpPr txBox="1"/>
          <p:nvPr/>
        </p:nvSpPr>
        <p:spPr>
          <a:xfrm>
            <a:off x="101139" y="784106"/>
            <a:ext cx="8941721" cy="5509200"/>
          </a:xfrm>
          <a:prstGeom prst="rect">
            <a:avLst/>
          </a:prstGeom>
          <a:solidFill>
            <a:srgbClr val="000000"/>
          </a:solidFill>
          <a:ln w="9525">
            <a:noFill/>
          </a:ln>
        </p:spPr>
        <p:txBody>
          <a:bodyPr wrap="square" rtlCol="0">
            <a:spAutoFit/>
          </a:bodyPr>
          <a:lstStyle/>
          <a:p>
            <a:r>
              <a:rPr lang="en-GB" sz="1600" dirty="0">
                <a:solidFill>
                  <a:schemeClr val="bg1"/>
                </a:solidFill>
              </a:rPr>
              <a:t>$ </a:t>
            </a:r>
            <a:r>
              <a:rPr lang="en-GB" sz="1600" dirty="0" err="1">
                <a:solidFill>
                  <a:schemeClr val="accent1">
                    <a:lumMod val="50000"/>
                  </a:schemeClr>
                </a:solidFill>
              </a:rPr>
              <a:t>az</a:t>
            </a:r>
            <a:r>
              <a:rPr lang="en-GB" sz="1600" dirty="0">
                <a:solidFill>
                  <a:schemeClr val="accent1">
                    <a:lumMod val="50000"/>
                  </a:schemeClr>
                </a:solidFill>
              </a:rPr>
              <a:t> group create --name </a:t>
            </a:r>
            <a:r>
              <a:rPr lang="en-GB" sz="1600" dirty="0" err="1">
                <a:solidFill>
                  <a:srgbClr val="FFC000"/>
                </a:solidFill>
              </a:rPr>
              <a:t>myfirst-azfunction-rg</a:t>
            </a:r>
            <a:r>
              <a:rPr lang="en-GB" sz="1600" dirty="0">
                <a:solidFill>
                  <a:schemeClr val="accent1">
                    <a:lumMod val="50000"/>
                  </a:schemeClr>
                </a:solidFill>
              </a:rPr>
              <a:t> --location </a:t>
            </a:r>
            <a:r>
              <a:rPr lang="en-GB" sz="1600" dirty="0" err="1">
                <a:solidFill>
                  <a:srgbClr val="FFC000"/>
                </a:solidFill>
              </a:rPr>
              <a:t>ukwest</a:t>
            </a:r>
            <a:endParaRPr lang="en-GB" sz="1600" dirty="0">
              <a:solidFill>
                <a:srgbClr val="FFC000"/>
              </a:solidFill>
            </a:endParaRPr>
          </a:p>
          <a:p>
            <a:endParaRPr lang="en-GB" sz="1600" i="1" dirty="0">
              <a:solidFill>
                <a:schemeClr val="bg1"/>
              </a:solidFill>
            </a:endParaRPr>
          </a:p>
          <a:p>
            <a:r>
              <a:rPr lang="en-GB" sz="1600" i="1" dirty="0">
                <a:solidFill>
                  <a:schemeClr val="bg1"/>
                </a:solidFill>
              </a:rPr>
              <a:t>CREATE A GENERAL PURPOSE STORAGE ACCOUNT</a:t>
            </a:r>
          </a:p>
          <a:p>
            <a:r>
              <a:rPr lang="en-GB" sz="1600" i="1" dirty="0">
                <a:solidFill>
                  <a:schemeClr val="bg1"/>
                </a:solidFill>
              </a:rPr>
              <a:t>An Azure storage account is required by the Functions runtime. The storage account is used to store important app data, sometimes including the application code itself. You should limit access from other apps and users to the storage account. An HTTP trigger doesn’t actually use an Azure Storage account connection string, but all other trigger types require a valid Azure Storage account connection string.</a:t>
            </a:r>
          </a:p>
          <a:p>
            <a:r>
              <a:rPr lang="en-GB" sz="1600" dirty="0">
                <a:solidFill>
                  <a:schemeClr val="bg1"/>
                </a:solidFill>
              </a:rPr>
              <a:t>$ </a:t>
            </a:r>
            <a:r>
              <a:rPr lang="en-GB" sz="1600" dirty="0" err="1">
                <a:solidFill>
                  <a:schemeClr val="accent4">
                    <a:lumMod val="50000"/>
                    <a:lumOff val="50000"/>
                  </a:schemeClr>
                </a:solidFill>
              </a:rPr>
              <a:t>storageName</a:t>
            </a:r>
            <a:r>
              <a:rPr lang="en-GB" sz="1600" dirty="0">
                <a:solidFill>
                  <a:schemeClr val="accent1">
                    <a:lumMod val="50000"/>
                  </a:schemeClr>
                </a:solidFill>
              </a:rPr>
              <a:t>=</a:t>
            </a:r>
            <a:r>
              <a:rPr lang="en-GB" sz="1600" dirty="0" err="1">
                <a:solidFill>
                  <a:srgbClr val="FFC000"/>
                </a:solidFill>
              </a:rPr>
              <a:t>myfirstfunc</a:t>
            </a:r>
            <a:r>
              <a:rPr lang="en-GB" sz="1600" dirty="0" err="1">
                <a:solidFill>
                  <a:schemeClr val="accent1">
                    <a:lumMod val="50000"/>
                  </a:schemeClr>
                </a:solidFill>
              </a:rPr>
              <a:t>$RANDOM</a:t>
            </a:r>
            <a:endParaRPr lang="en-GB" sz="1600" i="1" dirty="0">
              <a:solidFill>
                <a:schemeClr val="accent1">
                  <a:lumMod val="50000"/>
                </a:schemeClr>
              </a:solidFill>
            </a:endParaRPr>
          </a:p>
          <a:p>
            <a:r>
              <a:rPr lang="en-GB" sz="1600" dirty="0">
                <a:solidFill>
                  <a:schemeClr val="bg1"/>
                </a:solidFill>
              </a:rPr>
              <a:t>$ </a:t>
            </a:r>
            <a:r>
              <a:rPr lang="en-GB" sz="1600" dirty="0" err="1">
                <a:solidFill>
                  <a:schemeClr val="accent1">
                    <a:lumMod val="50000"/>
                  </a:schemeClr>
                </a:solidFill>
              </a:rPr>
              <a:t>az</a:t>
            </a:r>
            <a:r>
              <a:rPr lang="en-GB" sz="1600" dirty="0">
                <a:solidFill>
                  <a:schemeClr val="accent1">
                    <a:lumMod val="50000"/>
                  </a:schemeClr>
                </a:solidFill>
              </a:rPr>
              <a:t> storage account create --name $</a:t>
            </a:r>
            <a:r>
              <a:rPr lang="en-GB" sz="1600" dirty="0" err="1">
                <a:solidFill>
                  <a:schemeClr val="accent4">
                    <a:lumMod val="50000"/>
                    <a:lumOff val="50000"/>
                  </a:schemeClr>
                </a:solidFill>
              </a:rPr>
              <a:t>storageName</a:t>
            </a:r>
            <a:r>
              <a:rPr lang="en-GB" sz="1600" dirty="0">
                <a:solidFill>
                  <a:schemeClr val="accent1">
                    <a:lumMod val="50000"/>
                  </a:schemeClr>
                </a:solidFill>
              </a:rPr>
              <a:t> --location </a:t>
            </a:r>
            <a:r>
              <a:rPr lang="en-GB" sz="1600" dirty="0" err="1">
                <a:solidFill>
                  <a:srgbClr val="FFC000"/>
                </a:solidFill>
              </a:rPr>
              <a:t>ukwest</a:t>
            </a:r>
            <a:r>
              <a:rPr lang="en-GB" sz="1600" dirty="0">
                <a:solidFill>
                  <a:schemeClr val="accent1">
                    <a:lumMod val="50000"/>
                  </a:schemeClr>
                </a:solidFill>
              </a:rPr>
              <a:t> --resource-group </a:t>
            </a:r>
            <a:r>
              <a:rPr lang="en-GB" sz="1600" dirty="0" err="1">
                <a:solidFill>
                  <a:srgbClr val="FFC000"/>
                </a:solidFill>
              </a:rPr>
              <a:t>myfirst-azfunction-rg</a:t>
            </a:r>
            <a:r>
              <a:rPr lang="en-GB" sz="1600" dirty="0">
                <a:solidFill>
                  <a:schemeClr val="accent1">
                    <a:lumMod val="50000"/>
                  </a:schemeClr>
                </a:solidFill>
              </a:rPr>
              <a:t> --</a:t>
            </a:r>
            <a:r>
              <a:rPr lang="en-GB" sz="1600" dirty="0" err="1">
                <a:solidFill>
                  <a:schemeClr val="accent1">
                    <a:lumMod val="50000"/>
                  </a:schemeClr>
                </a:solidFill>
              </a:rPr>
              <a:t>sku</a:t>
            </a:r>
            <a:r>
              <a:rPr lang="en-GB" sz="1600" dirty="0">
                <a:solidFill>
                  <a:schemeClr val="accent1">
                    <a:lumMod val="50000"/>
                  </a:schemeClr>
                </a:solidFill>
              </a:rPr>
              <a:t> </a:t>
            </a:r>
            <a:r>
              <a:rPr lang="en-GB" sz="1600" dirty="0" err="1">
                <a:solidFill>
                  <a:srgbClr val="FFC000"/>
                </a:solidFill>
              </a:rPr>
              <a:t>Standard_LRS</a:t>
            </a:r>
            <a:r>
              <a:rPr lang="en-GB" sz="1600" dirty="0">
                <a:solidFill>
                  <a:schemeClr val="accent1">
                    <a:lumMod val="50000"/>
                  </a:schemeClr>
                </a:solidFill>
              </a:rPr>
              <a:t> --allow-blob-public-access </a:t>
            </a:r>
            <a:r>
              <a:rPr lang="en-GB" sz="1600" dirty="0">
                <a:solidFill>
                  <a:srgbClr val="FFC000"/>
                </a:solidFill>
              </a:rPr>
              <a:t>false</a:t>
            </a:r>
            <a:endParaRPr lang="en-GB" sz="1600" i="1" dirty="0">
              <a:solidFill>
                <a:srgbClr val="FFC000"/>
              </a:solidFill>
            </a:endParaRPr>
          </a:p>
          <a:p>
            <a:endParaRPr lang="en-GB" sz="1600" i="1" dirty="0">
              <a:solidFill>
                <a:schemeClr val="bg1"/>
              </a:solidFill>
            </a:endParaRPr>
          </a:p>
          <a:p>
            <a:r>
              <a:rPr lang="en-GB" sz="1600" i="1" dirty="0">
                <a:solidFill>
                  <a:schemeClr val="bg1"/>
                </a:solidFill>
              </a:rPr>
              <a:t>CREATE THE AZURE FUNCTION</a:t>
            </a:r>
          </a:p>
          <a:p>
            <a:r>
              <a:rPr lang="en-GB" sz="1600" i="1" dirty="0">
                <a:solidFill>
                  <a:schemeClr val="bg1"/>
                </a:solidFill>
              </a:rPr>
              <a:t>The &lt;APP_NAME&gt; is also the default DNS domain for the function app.</a:t>
            </a:r>
          </a:p>
          <a:p>
            <a:r>
              <a:rPr lang="en-GB" sz="1600" i="1" dirty="0">
                <a:solidFill>
                  <a:schemeClr val="bg1"/>
                </a:solidFill>
              </a:rPr>
              <a:t>The command also creates an associated Azure Application Insights instance in the same resource group, with which you can monitor your function app and view logs.</a:t>
            </a:r>
          </a:p>
          <a:p>
            <a:r>
              <a:rPr lang="en-GB" sz="1600" dirty="0">
                <a:solidFill>
                  <a:schemeClr val="bg1"/>
                </a:solidFill>
              </a:rPr>
              <a:t>$ </a:t>
            </a:r>
            <a:r>
              <a:rPr lang="en-GB" sz="1600" dirty="0" err="1">
                <a:solidFill>
                  <a:schemeClr val="accent4">
                    <a:lumMod val="50000"/>
                    <a:lumOff val="50000"/>
                  </a:schemeClr>
                </a:solidFill>
              </a:rPr>
              <a:t>funcappName</a:t>
            </a:r>
            <a:r>
              <a:rPr lang="en-GB" sz="1600" dirty="0">
                <a:solidFill>
                  <a:schemeClr val="accent1">
                    <a:lumMod val="50000"/>
                  </a:schemeClr>
                </a:solidFill>
              </a:rPr>
              <a:t>=</a:t>
            </a:r>
            <a:r>
              <a:rPr lang="en-GB" sz="1600" dirty="0" err="1">
                <a:solidFill>
                  <a:srgbClr val="FFC000"/>
                </a:solidFill>
              </a:rPr>
              <a:t>myfirstfuncapp</a:t>
            </a:r>
            <a:r>
              <a:rPr lang="en-GB" sz="1600" dirty="0" err="1">
                <a:solidFill>
                  <a:schemeClr val="accent1">
                    <a:lumMod val="50000"/>
                  </a:schemeClr>
                </a:solidFill>
              </a:rPr>
              <a:t>$RANDOM</a:t>
            </a:r>
            <a:endParaRPr lang="en-GB" sz="1600" dirty="0">
              <a:solidFill>
                <a:schemeClr val="bg1"/>
              </a:solidFill>
            </a:endParaRPr>
          </a:p>
          <a:p>
            <a:r>
              <a:rPr lang="en-GB" sz="1600" dirty="0">
                <a:solidFill>
                  <a:schemeClr val="bg1"/>
                </a:solidFill>
              </a:rPr>
              <a:t>$ </a:t>
            </a:r>
            <a:r>
              <a:rPr lang="en-GB" sz="1600" dirty="0" err="1">
                <a:solidFill>
                  <a:schemeClr val="accent1">
                    <a:lumMod val="50000"/>
                  </a:schemeClr>
                </a:solidFill>
              </a:rPr>
              <a:t>az</a:t>
            </a:r>
            <a:r>
              <a:rPr lang="en-GB" sz="1600" dirty="0">
                <a:solidFill>
                  <a:schemeClr val="accent1">
                    <a:lumMod val="50000"/>
                  </a:schemeClr>
                </a:solidFill>
              </a:rPr>
              <a:t> </a:t>
            </a:r>
            <a:r>
              <a:rPr lang="en-GB" sz="1600" dirty="0" err="1">
                <a:solidFill>
                  <a:schemeClr val="accent1">
                    <a:lumMod val="50000"/>
                  </a:schemeClr>
                </a:solidFill>
              </a:rPr>
              <a:t>functionapp</a:t>
            </a:r>
            <a:r>
              <a:rPr lang="en-GB" sz="1600" dirty="0">
                <a:solidFill>
                  <a:schemeClr val="accent1">
                    <a:lumMod val="50000"/>
                  </a:schemeClr>
                </a:solidFill>
              </a:rPr>
              <a:t> create --resource-group </a:t>
            </a:r>
            <a:r>
              <a:rPr lang="en-GB" sz="1600" dirty="0" err="1">
                <a:solidFill>
                  <a:srgbClr val="FFC000"/>
                </a:solidFill>
              </a:rPr>
              <a:t>myfirst-azfunction-rg</a:t>
            </a:r>
            <a:r>
              <a:rPr lang="en-GB" sz="1600" dirty="0">
                <a:solidFill>
                  <a:schemeClr val="accent1">
                    <a:lumMod val="50000"/>
                  </a:schemeClr>
                </a:solidFill>
              </a:rPr>
              <a:t> --consumption-plan-location </a:t>
            </a:r>
            <a:r>
              <a:rPr lang="en-GB" sz="1600" dirty="0" err="1">
                <a:solidFill>
                  <a:srgbClr val="FFC000"/>
                </a:solidFill>
              </a:rPr>
              <a:t>ukwest</a:t>
            </a:r>
            <a:r>
              <a:rPr lang="en-GB" sz="1600" dirty="0">
                <a:solidFill>
                  <a:schemeClr val="accent1">
                    <a:lumMod val="50000"/>
                  </a:schemeClr>
                </a:solidFill>
              </a:rPr>
              <a:t> --runtime </a:t>
            </a:r>
            <a:r>
              <a:rPr lang="en-GB" sz="1600" dirty="0">
                <a:solidFill>
                  <a:srgbClr val="FFC000"/>
                </a:solidFill>
              </a:rPr>
              <a:t>dotnet-isolated</a:t>
            </a:r>
            <a:r>
              <a:rPr lang="en-GB" sz="1600" dirty="0">
                <a:solidFill>
                  <a:schemeClr val="accent1">
                    <a:lumMod val="50000"/>
                  </a:schemeClr>
                </a:solidFill>
              </a:rPr>
              <a:t> --functions-version </a:t>
            </a:r>
            <a:r>
              <a:rPr lang="en-GB" sz="1600" dirty="0">
                <a:solidFill>
                  <a:srgbClr val="FFC000"/>
                </a:solidFill>
              </a:rPr>
              <a:t>4</a:t>
            </a:r>
            <a:r>
              <a:rPr lang="en-GB" sz="1600" dirty="0">
                <a:solidFill>
                  <a:schemeClr val="accent1">
                    <a:lumMod val="50000"/>
                  </a:schemeClr>
                </a:solidFill>
              </a:rPr>
              <a:t> --name $</a:t>
            </a:r>
            <a:r>
              <a:rPr lang="en-GB" sz="1600" dirty="0" err="1">
                <a:solidFill>
                  <a:schemeClr val="accent4">
                    <a:lumMod val="50000"/>
                    <a:lumOff val="50000"/>
                  </a:schemeClr>
                </a:solidFill>
              </a:rPr>
              <a:t>funcappName</a:t>
            </a:r>
            <a:r>
              <a:rPr lang="en-GB" sz="1600" dirty="0">
                <a:solidFill>
                  <a:schemeClr val="accent1">
                    <a:lumMod val="50000"/>
                  </a:schemeClr>
                </a:solidFill>
              </a:rPr>
              <a:t> --storage-account $</a:t>
            </a:r>
            <a:r>
              <a:rPr lang="en-GB" sz="1600" dirty="0" err="1">
                <a:solidFill>
                  <a:schemeClr val="accent4">
                    <a:lumMod val="50000"/>
                    <a:lumOff val="50000"/>
                  </a:schemeClr>
                </a:solidFill>
              </a:rPr>
              <a:t>storageName</a:t>
            </a:r>
            <a:endParaRPr lang="en-GB" sz="1600" dirty="0">
              <a:solidFill>
                <a:srgbClr val="FFC000"/>
              </a:solidFill>
            </a:endParaRPr>
          </a:p>
          <a:p>
            <a:r>
              <a:rPr lang="en-GB" sz="1600" dirty="0">
                <a:solidFill>
                  <a:schemeClr val="bg1"/>
                </a:solidFill>
              </a:rPr>
              <a:t>$ </a:t>
            </a:r>
            <a:r>
              <a:rPr lang="en-GB" sz="1600" dirty="0" err="1">
                <a:solidFill>
                  <a:schemeClr val="accent1">
                    <a:lumMod val="50000"/>
                  </a:schemeClr>
                </a:solidFill>
              </a:rPr>
              <a:t>az</a:t>
            </a:r>
            <a:r>
              <a:rPr lang="en-GB" sz="1600" dirty="0">
                <a:solidFill>
                  <a:schemeClr val="accent1">
                    <a:lumMod val="50000"/>
                  </a:schemeClr>
                </a:solidFill>
              </a:rPr>
              <a:t> </a:t>
            </a:r>
            <a:r>
              <a:rPr lang="en-GB" sz="1600" dirty="0" err="1">
                <a:solidFill>
                  <a:schemeClr val="accent1">
                    <a:lumMod val="50000"/>
                  </a:schemeClr>
                </a:solidFill>
              </a:rPr>
              <a:t>functionapp</a:t>
            </a:r>
            <a:r>
              <a:rPr lang="en-GB" sz="1600" dirty="0">
                <a:solidFill>
                  <a:schemeClr val="accent1">
                    <a:lumMod val="50000"/>
                  </a:schemeClr>
                </a:solidFill>
              </a:rPr>
              <a:t> list --resource-group </a:t>
            </a:r>
            <a:r>
              <a:rPr lang="en-GB" sz="1600" dirty="0" err="1">
                <a:solidFill>
                  <a:srgbClr val="FFC000"/>
                </a:solidFill>
              </a:rPr>
              <a:t>myfirst-azfunction-rg</a:t>
            </a:r>
            <a:r>
              <a:rPr lang="en-GB" sz="1600" dirty="0">
                <a:solidFill>
                  <a:schemeClr val="accent1">
                    <a:lumMod val="50000"/>
                  </a:schemeClr>
                </a:solidFill>
              </a:rPr>
              <a:t> --query [].name -o </a:t>
            </a:r>
            <a:r>
              <a:rPr lang="en-GB" sz="1600" dirty="0" err="1">
                <a:solidFill>
                  <a:schemeClr val="accent1">
                    <a:lumMod val="50000"/>
                  </a:schemeClr>
                </a:solidFill>
              </a:rPr>
              <a:t>tsv</a:t>
            </a:r>
            <a:endParaRPr lang="en-GB" sz="1600" dirty="0">
              <a:solidFill>
                <a:schemeClr val="accent1">
                  <a:lumMod val="50000"/>
                </a:schemeClr>
              </a:solidFill>
            </a:endParaRPr>
          </a:p>
          <a:p>
            <a:r>
              <a:rPr lang="en-GB" sz="1200" i="1" dirty="0">
                <a:solidFill>
                  <a:schemeClr val="bg1"/>
                </a:solidFill>
              </a:rPr>
              <a:t>myfirstfuncapp13308</a:t>
            </a:r>
          </a:p>
        </p:txBody>
      </p:sp>
      <p:sp>
        <p:nvSpPr>
          <p:cNvPr id="7" name="TextBox 6">
            <a:extLst>
              <a:ext uri="{FF2B5EF4-FFF2-40B4-BE49-F238E27FC236}">
                <a16:creationId xmlns:a16="http://schemas.microsoft.com/office/drawing/2014/main" id="{625E2698-C44D-BFC5-221D-D7392A2DEB5C}"/>
              </a:ext>
            </a:extLst>
          </p:cNvPr>
          <p:cNvSpPr txBox="1"/>
          <p:nvPr/>
        </p:nvSpPr>
        <p:spPr>
          <a:xfrm>
            <a:off x="3789302" y="6345560"/>
            <a:ext cx="5386543" cy="461665"/>
          </a:xfrm>
          <a:prstGeom prst="rect">
            <a:avLst/>
          </a:prstGeom>
          <a:noFill/>
        </p:spPr>
        <p:txBody>
          <a:bodyPr wrap="square" rtlCol="0">
            <a:spAutoFit/>
          </a:bodyPr>
          <a:lstStyle/>
          <a:p>
            <a:r>
              <a:rPr lang="en-GB" sz="1200" i="1" dirty="0"/>
              <a:t>https://learn.microsoft.com/en-us/azure/azure-functions/create-first-function-cli-csharp?tabs=windows%2Cazure-cli</a:t>
            </a:r>
          </a:p>
        </p:txBody>
      </p:sp>
    </p:spTree>
    <p:extLst>
      <p:ext uri="{BB962C8B-B14F-4D97-AF65-F5344CB8AC3E}">
        <p14:creationId xmlns:p14="http://schemas.microsoft.com/office/powerpoint/2010/main" val="248474837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8A9EC-E27B-521A-1D56-E263BE2AC4B4}"/>
              </a:ext>
            </a:extLst>
          </p:cNvPr>
          <p:cNvSpPr>
            <a:spLocks noGrp="1"/>
          </p:cNvSpPr>
          <p:nvPr>
            <p:ph type="title"/>
          </p:nvPr>
        </p:nvSpPr>
        <p:spPr>
          <a:xfrm>
            <a:off x="257175" y="0"/>
            <a:ext cx="8686800" cy="600345"/>
          </a:xfrm>
        </p:spPr>
        <p:txBody>
          <a:bodyPr/>
          <a:lstStyle/>
          <a:p>
            <a:r>
              <a:rPr lang="en-GB" dirty="0"/>
              <a:t>Exercise</a:t>
            </a:r>
          </a:p>
        </p:txBody>
      </p:sp>
      <p:sp>
        <p:nvSpPr>
          <p:cNvPr id="3" name="Content Placeholder 2">
            <a:extLst>
              <a:ext uri="{FF2B5EF4-FFF2-40B4-BE49-F238E27FC236}">
                <a16:creationId xmlns:a16="http://schemas.microsoft.com/office/drawing/2014/main" id="{CA05E7E8-6C6C-0C69-9D59-2D8D95452BDF}"/>
              </a:ext>
            </a:extLst>
          </p:cNvPr>
          <p:cNvSpPr>
            <a:spLocks noGrp="1"/>
          </p:cNvSpPr>
          <p:nvPr>
            <p:ph idx="1"/>
          </p:nvPr>
        </p:nvSpPr>
        <p:spPr>
          <a:xfrm>
            <a:off x="79375" y="413982"/>
            <a:ext cx="8919049" cy="927864"/>
          </a:xfrm>
        </p:spPr>
        <p:txBody>
          <a:bodyPr/>
          <a:lstStyle/>
          <a:p>
            <a:r>
              <a:rPr lang="en-GB" sz="1800" dirty="0"/>
              <a:t>Install the Azure Functions Core Tools on your local machine</a:t>
            </a:r>
          </a:p>
          <a:p>
            <a:r>
              <a:rPr lang="en-GB" sz="1800" dirty="0"/>
              <a:t>Create the code for a C# Azure function</a:t>
            </a:r>
          </a:p>
          <a:p>
            <a:endParaRPr lang="en-GB" dirty="0"/>
          </a:p>
        </p:txBody>
      </p:sp>
      <p:sp>
        <p:nvSpPr>
          <p:cNvPr id="4" name="Footer Placeholder 3">
            <a:extLst>
              <a:ext uri="{FF2B5EF4-FFF2-40B4-BE49-F238E27FC236}">
                <a16:creationId xmlns:a16="http://schemas.microsoft.com/office/drawing/2014/main" id="{1B2EE5BB-19B6-BE5B-C9A9-1E5E052BEEBF}"/>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9C51EE1C-3EDD-4847-431B-106441F13A62}"/>
              </a:ext>
            </a:extLst>
          </p:cNvPr>
          <p:cNvSpPr txBox="1"/>
          <p:nvPr/>
        </p:nvSpPr>
        <p:spPr>
          <a:xfrm>
            <a:off x="85154" y="1096961"/>
            <a:ext cx="8941721" cy="5539978"/>
          </a:xfrm>
          <a:prstGeom prst="rect">
            <a:avLst/>
          </a:prstGeom>
          <a:solidFill>
            <a:srgbClr val="000000"/>
          </a:solidFill>
          <a:ln w="9525">
            <a:noFill/>
          </a:ln>
        </p:spPr>
        <p:txBody>
          <a:bodyPr wrap="square" rtlCol="0">
            <a:spAutoFit/>
          </a:bodyPr>
          <a:lstStyle/>
          <a:p>
            <a:r>
              <a:rPr lang="en-GB" sz="1600" i="1" dirty="0">
                <a:solidFill>
                  <a:schemeClr val="bg1"/>
                </a:solidFill>
              </a:rPr>
              <a:t>CREATE A FUNCTIONS PROJECT IN A FOLDER NAME </a:t>
            </a:r>
            <a:r>
              <a:rPr lang="en-GB" sz="1600" i="1" dirty="0" err="1">
                <a:solidFill>
                  <a:schemeClr val="bg1"/>
                </a:solidFill>
              </a:rPr>
              <a:t>LocalFunctionProj</a:t>
            </a:r>
            <a:r>
              <a:rPr lang="en-GB" sz="1600" i="1" dirty="0">
                <a:solidFill>
                  <a:schemeClr val="bg1"/>
                </a:solidFill>
              </a:rPr>
              <a:t> WITH THE net8.0 RUNTIME</a:t>
            </a:r>
          </a:p>
          <a:p>
            <a:r>
              <a:rPr lang="en-GB" sz="1600" dirty="0">
                <a:solidFill>
                  <a:schemeClr val="bg1"/>
                </a:solidFill>
              </a:rPr>
              <a:t>C:&gt; </a:t>
            </a:r>
            <a:r>
              <a:rPr lang="en-GB" sz="1600" dirty="0" err="1">
                <a:solidFill>
                  <a:schemeClr val="accent1">
                    <a:lumMod val="50000"/>
                  </a:schemeClr>
                </a:solidFill>
              </a:rPr>
              <a:t>func</a:t>
            </a:r>
            <a:r>
              <a:rPr lang="en-GB" sz="1600" dirty="0">
                <a:solidFill>
                  <a:schemeClr val="accent1">
                    <a:lumMod val="50000"/>
                  </a:schemeClr>
                </a:solidFill>
              </a:rPr>
              <a:t> </a:t>
            </a:r>
            <a:r>
              <a:rPr lang="en-GB" sz="1600" dirty="0" err="1">
                <a:solidFill>
                  <a:schemeClr val="accent1">
                    <a:lumMod val="50000"/>
                  </a:schemeClr>
                </a:solidFill>
              </a:rPr>
              <a:t>init</a:t>
            </a:r>
            <a:r>
              <a:rPr lang="en-GB" sz="1600" dirty="0">
                <a:solidFill>
                  <a:schemeClr val="accent1">
                    <a:lumMod val="50000"/>
                  </a:schemeClr>
                </a:solidFill>
              </a:rPr>
              <a:t> </a:t>
            </a:r>
            <a:r>
              <a:rPr lang="en-GB" sz="1600" dirty="0" err="1">
                <a:solidFill>
                  <a:srgbClr val="FFC000"/>
                </a:solidFill>
              </a:rPr>
              <a:t>LocalFunctionProj</a:t>
            </a:r>
            <a:r>
              <a:rPr lang="en-GB" sz="1600" dirty="0">
                <a:solidFill>
                  <a:schemeClr val="accent1">
                    <a:lumMod val="50000"/>
                  </a:schemeClr>
                </a:solidFill>
              </a:rPr>
              <a:t> --worker-runtime </a:t>
            </a:r>
            <a:r>
              <a:rPr lang="en-GB" sz="1600" dirty="0">
                <a:solidFill>
                  <a:srgbClr val="FFC000"/>
                </a:solidFill>
              </a:rPr>
              <a:t>dotnet-isolated</a:t>
            </a:r>
            <a:r>
              <a:rPr lang="en-GB" sz="1600" dirty="0">
                <a:solidFill>
                  <a:schemeClr val="accent1">
                    <a:lumMod val="50000"/>
                  </a:schemeClr>
                </a:solidFill>
              </a:rPr>
              <a:t> --target-framework </a:t>
            </a:r>
            <a:r>
              <a:rPr lang="en-GB" sz="1600" dirty="0">
                <a:solidFill>
                  <a:srgbClr val="FFC000"/>
                </a:solidFill>
              </a:rPr>
              <a:t>net8.0</a:t>
            </a:r>
          </a:p>
          <a:p>
            <a:r>
              <a:rPr lang="en-GB" sz="1600" dirty="0">
                <a:solidFill>
                  <a:schemeClr val="bg1"/>
                </a:solidFill>
              </a:rPr>
              <a:t>C:&gt; </a:t>
            </a:r>
            <a:r>
              <a:rPr lang="en-GB" sz="1600" dirty="0">
                <a:solidFill>
                  <a:schemeClr val="accent1">
                    <a:lumMod val="50000"/>
                  </a:schemeClr>
                </a:solidFill>
              </a:rPr>
              <a:t>cd </a:t>
            </a:r>
            <a:r>
              <a:rPr lang="en-GB" sz="1600" dirty="0" err="1">
                <a:solidFill>
                  <a:srgbClr val="FFC000"/>
                </a:solidFill>
              </a:rPr>
              <a:t>LocalFunctionProj</a:t>
            </a:r>
            <a:endParaRPr lang="en-GB" sz="1600" dirty="0">
              <a:solidFill>
                <a:srgbClr val="FFC000"/>
              </a:solidFill>
            </a:endParaRPr>
          </a:p>
          <a:p>
            <a:r>
              <a:rPr lang="en-GB" sz="1600" i="1" dirty="0">
                <a:solidFill>
                  <a:schemeClr val="bg1"/>
                </a:solidFill>
              </a:rPr>
              <a:t>ADD A FUNCTION TO THE PROJECT</a:t>
            </a:r>
          </a:p>
          <a:p>
            <a:r>
              <a:rPr lang="en-GB" sz="1600" i="1" dirty="0">
                <a:solidFill>
                  <a:schemeClr val="bg1"/>
                </a:solidFill>
              </a:rPr>
              <a:t>--name: UNIQUE NAME FOR YOUR FUNCTION</a:t>
            </a:r>
          </a:p>
          <a:p>
            <a:r>
              <a:rPr lang="en-GB" sz="1600" i="1" dirty="0">
                <a:solidFill>
                  <a:schemeClr val="bg1"/>
                </a:solidFill>
              </a:rPr>
              <a:t>--template: THE FUNCTION’S TRIGGER. IN THIS CASE, A HTTP Request</a:t>
            </a:r>
          </a:p>
          <a:p>
            <a:r>
              <a:rPr lang="en-GB" sz="1600" i="1" dirty="0">
                <a:solidFill>
                  <a:schemeClr val="bg1"/>
                </a:solidFill>
              </a:rPr>
              <a:t>--</a:t>
            </a:r>
            <a:r>
              <a:rPr lang="en-GB" sz="1600" i="1" dirty="0" err="1">
                <a:solidFill>
                  <a:schemeClr val="bg1"/>
                </a:solidFill>
              </a:rPr>
              <a:t>authlevel</a:t>
            </a:r>
            <a:r>
              <a:rPr lang="en-GB" sz="1600" i="1" dirty="0">
                <a:solidFill>
                  <a:schemeClr val="bg1"/>
                </a:solidFill>
              </a:rPr>
              <a:t>: ANONYMOUS TO ALLOW ANYONE TO USE THE FUNCTION WITHOUT A KEY</a:t>
            </a:r>
          </a:p>
          <a:p>
            <a:endParaRPr lang="en-GB" sz="1600" dirty="0">
              <a:solidFill>
                <a:schemeClr val="bg1"/>
              </a:solidFill>
            </a:endParaRPr>
          </a:p>
          <a:p>
            <a:r>
              <a:rPr lang="en-GB" sz="1600" dirty="0">
                <a:solidFill>
                  <a:schemeClr val="bg1"/>
                </a:solidFill>
              </a:rPr>
              <a:t>C:&gt; </a:t>
            </a:r>
            <a:r>
              <a:rPr lang="en-GB" sz="1600" dirty="0" err="1">
                <a:solidFill>
                  <a:schemeClr val="accent1">
                    <a:lumMod val="50000"/>
                  </a:schemeClr>
                </a:solidFill>
              </a:rPr>
              <a:t>func</a:t>
            </a:r>
            <a:r>
              <a:rPr lang="en-GB" sz="1600" dirty="0">
                <a:solidFill>
                  <a:schemeClr val="accent1">
                    <a:lumMod val="50000"/>
                  </a:schemeClr>
                </a:solidFill>
              </a:rPr>
              <a:t> new --name </a:t>
            </a:r>
            <a:r>
              <a:rPr lang="en-GB" sz="1600" dirty="0" err="1">
                <a:solidFill>
                  <a:srgbClr val="FFC000"/>
                </a:solidFill>
              </a:rPr>
              <a:t>HttpExample</a:t>
            </a:r>
            <a:r>
              <a:rPr lang="en-GB" sz="1600" dirty="0">
                <a:solidFill>
                  <a:schemeClr val="accent1">
                    <a:lumMod val="50000"/>
                  </a:schemeClr>
                </a:solidFill>
              </a:rPr>
              <a:t> --template </a:t>
            </a:r>
            <a:r>
              <a:rPr lang="en-GB" sz="1600" dirty="0">
                <a:solidFill>
                  <a:srgbClr val="FFC000"/>
                </a:solidFill>
              </a:rPr>
              <a:t>"HTTP trigger" </a:t>
            </a:r>
            <a:r>
              <a:rPr lang="en-GB" sz="1600" dirty="0">
                <a:solidFill>
                  <a:schemeClr val="accent1">
                    <a:lumMod val="50000"/>
                  </a:schemeClr>
                </a:solidFill>
              </a:rPr>
              <a:t>--</a:t>
            </a:r>
            <a:r>
              <a:rPr lang="en-GB" sz="1600" dirty="0" err="1">
                <a:solidFill>
                  <a:schemeClr val="accent1">
                    <a:lumMod val="50000"/>
                  </a:schemeClr>
                </a:solidFill>
              </a:rPr>
              <a:t>authlevel</a:t>
            </a:r>
            <a:r>
              <a:rPr lang="en-GB" sz="1600" dirty="0">
                <a:solidFill>
                  <a:schemeClr val="accent1">
                    <a:lumMod val="50000"/>
                  </a:schemeClr>
                </a:solidFill>
              </a:rPr>
              <a:t> </a:t>
            </a:r>
            <a:r>
              <a:rPr lang="en-GB" sz="1600" dirty="0">
                <a:solidFill>
                  <a:srgbClr val="FFC000"/>
                </a:solidFill>
              </a:rPr>
              <a:t>"anonymous“</a:t>
            </a:r>
          </a:p>
          <a:p>
            <a:endParaRPr lang="en-GB" sz="1600" dirty="0">
              <a:solidFill>
                <a:schemeClr val="accent2">
                  <a:lumMod val="40000"/>
                  <a:lumOff val="60000"/>
                </a:schemeClr>
              </a:solidFill>
            </a:endParaRPr>
          </a:p>
          <a:p>
            <a:r>
              <a:rPr lang="en-GB" sz="1600" i="1" dirty="0">
                <a:solidFill>
                  <a:schemeClr val="bg1"/>
                </a:solidFill>
              </a:rPr>
              <a:t>TEST IT WORKED</a:t>
            </a:r>
          </a:p>
          <a:p>
            <a:r>
              <a:rPr lang="en-GB" sz="1600" dirty="0">
                <a:solidFill>
                  <a:schemeClr val="bg1"/>
                </a:solidFill>
              </a:rPr>
              <a:t>C:&gt; </a:t>
            </a:r>
            <a:r>
              <a:rPr lang="en-GB" sz="1600" dirty="0" err="1">
                <a:solidFill>
                  <a:schemeClr val="accent1">
                    <a:lumMod val="50000"/>
                  </a:schemeClr>
                </a:solidFill>
              </a:rPr>
              <a:t>func</a:t>
            </a:r>
            <a:r>
              <a:rPr lang="en-GB" sz="1600" dirty="0">
                <a:solidFill>
                  <a:schemeClr val="accent1">
                    <a:lumMod val="50000"/>
                  </a:schemeClr>
                </a:solidFill>
              </a:rPr>
              <a:t> start </a:t>
            </a:r>
          </a:p>
          <a:p>
            <a:r>
              <a:rPr lang="en-GB" sz="1200" dirty="0">
                <a:solidFill>
                  <a:schemeClr val="bg1"/>
                </a:solidFill>
              </a:rPr>
              <a:t> ...</a:t>
            </a:r>
          </a:p>
          <a:p>
            <a:endParaRPr lang="en-GB" sz="1200" dirty="0">
              <a:solidFill>
                <a:schemeClr val="bg1"/>
              </a:solidFill>
            </a:endParaRPr>
          </a:p>
          <a:p>
            <a:r>
              <a:rPr lang="en-GB" sz="1200" dirty="0">
                <a:solidFill>
                  <a:schemeClr val="bg1"/>
                </a:solidFill>
              </a:rPr>
              <a:t> Now listening on: http://0.0.0.0:</a:t>
            </a:r>
            <a:r>
              <a:rPr lang="en-GB" sz="1200" b="1" dirty="0">
                <a:solidFill>
                  <a:schemeClr val="bg1"/>
                </a:solidFill>
              </a:rPr>
              <a:t>7071</a:t>
            </a:r>
          </a:p>
          <a:p>
            <a:r>
              <a:rPr lang="en-GB" sz="1200" dirty="0">
                <a:solidFill>
                  <a:schemeClr val="bg1"/>
                </a:solidFill>
              </a:rPr>
              <a:t> Application started. Press </a:t>
            </a:r>
            <a:r>
              <a:rPr lang="en-GB" sz="1200" dirty="0" err="1">
                <a:solidFill>
                  <a:schemeClr val="bg1"/>
                </a:solidFill>
              </a:rPr>
              <a:t>Ctrl+C</a:t>
            </a:r>
            <a:r>
              <a:rPr lang="en-GB" sz="1200" dirty="0">
                <a:solidFill>
                  <a:schemeClr val="bg1"/>
                </a:solidFill>
              </a:rPr>
              <a:t> to shut down.</a:t>
            </a:r>
          </a:p>
          <a:p>
            <a:endParaRPr lang="en-GB" sz="1200" dirty="0">
              <a:solidFill>
                <a:schemeClr val="bg1"/>
              </a:solidFill>
            </a:endParaRPr>
          </a:p>
          <a:p>
            <a:r>
              <a:rPr lang="en-GB" sz="1200" dirty="0">
                <a:solidFill>
                  <a:schemeClr val="bg1"/>
                </a:solidFill>
              </a:rPr>
              <a:t> Http Functions:</a:t>
            </a:r>
          </a:p>
          <a:p>
            <a:endParaRPr lang="en-GB" sz="1200" dirty="0">
              <a:solidFill>
                <a:schemeClr val="bg1"/>
              </a:solidFill>
            </a:endParaRPr>
          </a:p>
          <a:p>
            <a:r>
              <a:rPr lang="en-GB" sz="1200" dirty="0">
                <a:solidFill>
                  <a:schemeClr val="bg1"/>
                </a:solidFill>
              </a:rPr>
              <a:t>         </a:t>
            </a:r>
            <a:r>
              <a:rPr lang="en-GB" sz="1200" dirty="0" err="1">
                <a:solidFill>
                  <a:schemeClr val="bg1"/>
                </a:solidFill>
              </a:rPr>
              <a:t>HttpExample</a:t>
            </a:r>
            <a:r>
              <a:rPr lang="en-GB" sz="1200" dirty="0">
                <a:solidFill>
                  <a:schemeClr val="bg1"/>
                </a:solidFill>
              </a:rPr>
              <a:t>: [GET,POST] </a:t>
            </a:r>
            <a:r>
              <a:rPr lang="en-GB" sz="2000" b="1" dirty="0">
                <a:solidFill>
                  <a:schemeClr val="bg1"/>
                </a:solidFill>
              </a:rPr>
              <a:t>http://localhost:7071/api/HttpExample</a:t>
            </a:r>
          </a:p>
          <a:p>
            <a:r>
              <a:rPr lang="en-GB" sz="1200" dirty="0">
                <a:solidFill>
                  <a:schemeClr val="bg1"/>
                </a:solidFill>
              </a:rPr>
              <a:t> ...</a:t>
            </a:r>
          </a:p>
          <a:p>
            <a:r>
              <a:rPr lang="en-GB" dirty="0">
                <a:solidFill>
                  <a:schemeClr val="bg1"/>
                </a:solidFill>
              </a:rPr>
              <a:t>&lt;Ctrl&gt;+&lt;C&gt;</a:t>
            </a:r>
          </a:p>
          <a:p>
            <a:endParaRPr lang="en-GB" sz="1200" dirty="0">
              <a:solidFill>
                <a:schemeClr val="bg1"/>
              </a:solidFill>
            </a:endParaRPr>
          </a:p>
        </p:txBody>
      </p:sp>
      <p:sp>
        <p:nvSpPr>
          <p:cNvPr id="6" name="TextBox 5">
            <a:extLst>
              <a:ext uri="{FF2B5EF4-FFF2-40B4-BE49-F238E27FC236}">
                <a16:creationId xmlns:a16="http://schemas.microsoft.com/office/drawing/2014/main" id="{ABED0C84-E0F8-68D8-EF5D-FA3BD859BD82}"/>
              </a:ext>
            </a:extLst>
          </p:cNvPr>
          <p:cNvSpPr txBox="1"/>
          <p:nvPr/>
        </p:nvSpPr>
        <p:spPr>
          <a:xfrm>
            <a:off x="117125" y="6413712"/>
            <a:ext cx="8570794" cy="430887"/>
          </a:xfrm>
          <a:prstGeom prst="rect">
            <a:avLst/>
          </a:prstGeom>
          <a:solidFill>
            <a:schemeClr val="bg1"/>
          </a:solidFill>
        </p:spPr>
        <p:txBody>
          <a:bodyPr wrap="square" rtlCol="0">
            <a:spAutoFit/>
          </a:bodyPr>
          <a:lstStyle/>
          <a:p>
            <a:r>
              <a:rPr lang="en-GB" sz="1100" i="1" dirty="0"/>
              <a:t>$ This folder contains various files for the project, including configurations </a:t>
            </a:r>
            <a:r>
              <a:rPr lang="en-GB" sz="1050" i="1" dirty="0"/>
              <a:t>f</a:t>
            </a:r>
            <a:r>
              <a:rPr lang="en-GB" sz="1100" i="1" dirty="0"/>
              <a:t>iles named </a:t>
            </a:r>
            <a:r>
              <a:rPr lang="en-GB" sz="1100" i="1" dirty="0" err="1"/>
              <a:t>local.settings.json</a:t>
            </a:r>
            <a:r>
              <a:rPr lang="en-GB" sz="1100" i="1" dirty="0"/>
              <a:t> and </a:t>
            </a:r>
            <a:r>
              <a:rPr lang="en-GB" sz="1100" i="1" dirty="0" err="1"/>
              <a:t>host.json</a:t>
            </a:r>
            <a:r>
              <a:rPr lang="en-GB" sz="1100" i="1" dirty="0"/>
              <a:t>. Because </a:t>
            </a:r>
            <a:r>
              <a:rPr lang="en-GB" sz="1100" i="1" dirty="0" err="1"/>
              <a:t>local.settings.json</a:t>
            </a:r>
            <a:r>
              <a:rPr lang="en-GB" sz="1100" i="1" dirty="0"/>
              <a:t> can contain secrets downloaded from Azure, the file is excluded from source control by default in the .</a:t>
            </a:r>
            <a:r>
              <a:rPr lang="en-GB" sz="1100" i="1" dirty="0" err="1"/>
              <a:t>gitignore</a:t>
            </a:r>
            <a:r>
              <a:rPr lang="en-GB" sz="1100" i="1" dirty="0"/>
              <a:t> file.</a:t>
            </a:r>
          </a:p>
        </p:txBody>
      </p:sp>
      <p:sp>
        <p:nvSpPr>
          <p:cNvPr id="7" name="TextBox 6">
            <a:extLst>
              <a:ext uri="{FF2B5EF4-FFF2-40B4-BE49-F238E27FC236}">
                <a16:creationId xmlns:a16="http://schemas.microsoft.com/office/drawing/2014/main" id="{D9D5232F-99B6-70D5-46DB-1151D45E618A}"/>
              </a:ext>
            </a:extLst>
          </p:cNvPr>
          <p:cNvSpPr txBox="1"/>
          <p:nvPr/>
        </p:nvSpPr>
        <p:spPr>
          <a:xfrm>
            <a:off x="2192740" y="2410804"/>
            <a:ext cx="269626" cy="276999"/>
          </a:xfrm>
          <a:prstGeom prst="rect">
            <a:avLst/>
          </a:prstGeom>
          <a:noFill/>
        </p:spPr>
        <p:txBody>
          <a:bodyPr wrap="none" rtlCol="0">
            <a:spAutoFit/>
          </a:bodyPr>
          <a:lstStyle/>
          <a:p>
            <a:r>
              <a:rPr lang="en-GB" sz="1200" dirty="0">
                <a:solidFill>
                  <a:schemeClr val="bg1"/>
                </a:solidFill>
              </a:rPr>
              <a:t>$</a:t>
            </a:r>
            <a:endParaRPr lang="en-GB" dirty="0">
              <a:solidFill>
                <a:schemeClr val="bg1"/>
              </a:solidFill>
            </a:endParaRPr>
          </a:p>
        </p:txBody>
      </p:sp>
      <p:sp>
        <p:nvSpPr>
          <p:cNvPr id="9" name="TextBox 8">
            <a:extLst>
              <a:ext uri="{FF2B5EF4-FFF2-40B4-BE49-F238E27FC236}">
                <a16:creationId xmlns:a16="http://schemas.microsoft.com/office/drawing/2014/main" id="{C838AF62-DE25-4D3A-EDB5-12A317752F00}"/>
              </a:ext>
            </a:extLst>
          </p:cNvPr>
          <p:cNvSpPr txBox="1"/>
          <p:nvPr/>
        </p:nvSpPr>
        <p:spPr>
          <a:xfrm>
            <a:off x="4940207" y="6137237"/>
            <a:ext cx="2730113" cy="307777"/>
          </a:xfrm>
          <a:prstGeom prst="rect">
            <a:avLst/>
          </a:prstGeom>
          <a:noFill/>
        </p:spPr>
        <p:txBody>
          <a:bodyPr wrap="square" rtlCol="0">
            <a:spAutoFit/>
          </a:bodyPr>
          <a:lstStyle/>
          <a:p>
            <a:r>
              <a:rPr lang="en-GB" sz="1400" i="1" dirty="0">
                <a:solidFill>
                  <a:schemeClr val="bg1"/>
                </a:solidFill>
              </a:rPr>
              <a:t>Copy this URL into the browser</a:t>
            </a:r>
          </a:p>
        </p:txBody>
      </p:sp>
      <p:cxnSp>
        <p:nvCxnSpPr>
          <p:cNvPr id="11" name="Straight Arrow Connector 10">
            <a:extLst>
              <a:ext uri="{FF2B5EF4-FFF2-40B4-BE49-F238E27FC236}">
                <a16:creationId xmlns:a16="http://schemas.microsoft.com/office/drawing/2014/main" id="{F52311ED-D883-E068-F517-135438EC8252}"/>
              </a:ext>
            </a:extLst>
          </p:cNvPr>
          <p:cNvCxnSpPr/>
          <p:nvPr/>
        </p:nvCxnSpPr>
        <p:spPr bwMode="auto">
          <a:xfrm flipH="1">
            <a:off x="5929133" y="5205330"/>
            <a:ext cx="376130" cy="387351"/>
          </a:xfrm>
          <a:prstGeom prst="straightConnector1">
            <a:avLst/>
          </a:prstGeom>
          <a:solidFill>
            <a:schemeClr val="accent1"/>
          </a:solidFill>
          <a:ln w="28575" cap="flat" cmpd="sng" algn="ctr">
            <a:solidFill>
              <a:schemeClr val="bg1"/>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 name="TextBox 7">
            <a:extLst>
              <a:ext uri="{FF2B5EF4-FFF2-40B4-BE49-F238E27FC236}">
                <a16:creationId xmlns:a16="http://schemas.microsoft.com/office/drawing/2014/main" id="{64C86B17-E207-950A-C348-147937AEBB6D}"/>
              </a:ext>
            </a:extLst>
          </p:cNvPr>
          <p:cNvSpPr txBox="1"/>
          <p:nvPr/>
        </p:nvSpPr>
        <p:spPr>
          <a:xfrm>
            <a:off x="2950072" y="3900756"/>
            <a:ext cx="3098041" cy="523220"/>
          </a:xfrm>
          <a:prstGeom prst="rect">
            <a:avLst/>
          </a:prstGeom>
          <a:noFill/>
        </p:spPr>
        <p:txBody>
          <a:bodyPr wrap="square" rtlCol="0">
            <a:spAutoFit/>
          </a:bodyPr>
          <a:lstStyle/>
          <a:p>
            <a:r>
              <a:rPr lang="en-GB" sz="1400" i="1" dirty="0">
                <a:solidFill>
                  <a:schemeClr val="bg1"/>
                </a:solidFill>
              </a:rPr>
              <a:t>Default port to listen on is 7071, use --port to use a different port number</a:t>
            </a:r>
          </a:p>
        </p:txBody>
      </p:sp>
      <p:cxnSp>
        <p:nvCxnSpPr>
          <p:cNvPr id="10" name="Straight Arrow Connector 9">
            <a:extLst>
              <a:ext uri="{FF2B5EF4-FFF2-40B4-BE49-F238E27FC236}">
                <a16:creationId xmlns:a16="http://schemas.microsoft.com/office/drawing/2014/main" id="{E6CFAF8F-9299-2E8C-C311-E849E994C0E9}"/>
              </a:ext>
            </a:extLst>
          </p:cNvPr>
          <p:cNvCxnSpPr/>
          <p:nvPr/>
        </p:nvCxnSpPr>
        <p:spPr bwMode="auto">
          <a:xfrm>
            <a:off x="4253552" y="4439887"/>
            <a:ext cx="318448" cy="1037414"/>
          </a:xfrm>
          <a:prstGeom prst="straightConnector1">
            <a:avLst/>
          </a:prstGeom>
          <a:solidFill>
            <a:schemeClr val="accent1"/>
          </a:solidFill>
          <a:ln w="22225" cap="flat" cmpd="sng" algn="ctr">
            <a:solidFill>
              <a:schemeClr val="bg1"/>
            </a:solidFill>
            <a:prstDash val="solid"/>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3">
            <a:extLst>
              <a:ext uri="{FF2B5EF4-FFF2-40B4-BE49-F238E27FC236}">
                <a16:creationId xmlns:a16="http://schemas.microsoft.com/office/drawing/2014/main" id="{FEA0B52A-88EA-6F15-5952-F6BB1310760F}"/>
              </a:ext>
            </a:extLst>
          </p:cNvPr>
          <p:cNvSpPr txBox="1"/>
          <p:nvPr/>
        </p:nvSpPr>
        <p:spPr>
          <a:xfrm>
            <a:off x="5929133" y="4466666"/>
            <a:ext cx="2902424" cy="738664"/>
          </a:xfrm>
          <a:prstGeom prst="rect">
            <a:avLst/>
          </a:prstGeom>
          <a:noFill/>
        </p:spPr>
        <p:txBody>
          <a:bodyPr wrap="square" rtlCol="0">
            <a:spAutoFit/>
          </a:bodyPr>
          <a:lstStyle/>
          <a:p>
            <a:r>
              <a:rPr lang="en-GB" sz="1400" i="1" dirty="0">
                <a:solidFill>
                  <a:schemeClr val="bg1"/>
                </a:solidFill>
              </a:rPr>
              <a:t>If there is more than one function in the project you can specify the name(s) using --functions</a:t>
            </a:r>
          </a:p>
        </p:txBody>
      </p:sp>
      <p:cxnSp>
        <p:nvCxnSpPr>
          <p:cNvPr id="15" name="Straight Arrow Connector 14">
            <a:extLst>
              <a:ext uri="{FF2B5EF4-FFF2-40B4-BE49-F238E27FC236}">
                <a16:creationId xmlns:a16="http://schemas.microsoft.com/office/drawing/2014/main" id="{1414C7FD-6A77-F17E-E43B-BDAB390054D6}"/>
              </a:ext>
            </a:extLst>
          </p:cNvPr>
          <p:cNvCxnSpPr>
            <a:cxnSpLocks/>
          </p:cNvCxnSpPr>
          <p:nvPr/>
        </p:nvCxnSpPr>
        <p:spPr bwMode="auto">
          <a:xfrm flipH="1" flipV="1">
            <a:off x="5929133" y="5888956"/>
            <a:ext cx="279305" cy="251164"/>
          </a:xfrm>
          <a:prstGeom prst="straightConnector1">
            <a:avLst/>
          </a:prstGeom>
          <a:solidFill>
            <a:schemeClr val="accent1"/>
          </a:solidFill>
          <a:ln w="28575" cap="flat" cmpd="sng" algn="ctr">
            <a:solidFill>
              <a:schemeClr val="bg1"/>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 name="Straight Connector 21">
            <a:extLst>
              <a:ext uri="{FF2B5EF4-FFF2-40B4-BE49-F238E27FC236}">
                <a16:creationId xmlns:a16="http://schemas.microsoft.com/office/drawing/2014/main" id="{0C9E9D6A-B568-C065-4342-C79C2016442B}"/>
              </a:ext>
            </a:extLst>
          </p:cNvPr>
          <p:cNvCxnSpPr/>
          <p:nvPr/>
        </p:nvCxnSpPr>
        <p:spPr bwMode="auto">
          <a:xfrm>
            <a:off x="2462366" y="5895832"/>
            <a:ext cx="4488894" cy="0"/>
          </a:xfrm>
          <a:prstGeom prst="line">
            <a:avLst/>
          </a:prstGeom>
          <a:solidFill>
            <a:schemeClr val="accent1"/>
          </a:solidFill>
          <a:ln w="19050" cap="flat" cmpd="sng" algn="ctr">
            <a:solidFill>
              <a:schemeClr val="bg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6" name="TextBox 25">
            <a:extLst>
              <a:ext uri="{FF2B5EF4-FFF2-40B4-BE49-F238E27FC236}">
                <a16:creationId xmlns:a16="http://schemas.microsoft.com/office/drawing/2014/main" id="{0A5A9C61-C83C-BE72-018D-6DD60E97486E}"/>
              </a:ext>
            </a:extLst>
          </p:cNvPr>
          <p:cNvSpPr txBox="1"/>
          <p:nvPr/>
        </p:nvSpPr>
        <p:spPr>
          <a:xfrm>
            <a:off x="6341919" y="3725165"/>
            <a:ext cx="2602056" cy="507831"/>
          </a:xfrm>
          <a:prstGeom prst="rect">
            <a:avLst/>
          </a:prstGeom>
          <a:noFill/>
        </p:spPr>
        <p:txBody>
          <a:bodyPr wrap="square" rtlCol="0">
            <a:spAutoFit/>
          </a:bodyPr>
          <a:lstStyle/>
          <a:p>
            <a:r>
              <a:rPr lang="en-GB" sz="900" i="1" dirty="0">
                <a:solidFill>
                  <a:schemeClr val="bg1"/>
                </a:solidFill>
              </a:rPr>
              <a:t>https://learn.microsoft.com/en-us/azure/azure-functions/functions-core-tools-reference?tabs=v2#func-start</a:t>
            </a:r>
          </a:p>
        </p:txBody>
      </p:sp>
    </p:spTree>
    <p:extLst>
      <p:ext uri="{BB962C8B-B14F-4D97-AF65-F5344CB8AC3E}">
        <p14:creationId xmlns:p14="http://schemas.microsoft.com/office/powerpoint/2010/main" val="132506991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8A9C0-D1E4-3F8A-AB0A-C42B4E93D63D}"/>
              </a:ext>
            </a:extLst>
          </p:cNvPr>
          <p:cNvSpPr>
            <a:spLocks noGrp="1"/>
          </p:cNvSpPr>
          <p:nvPr>
            <p:ph type="title"/>
          </p:nvPr>
        </p:nvSpPr>
        <p:spPr>
          <a:xfrm>
            <a:off x="257175" y="0"/>
            <a:ext cx="6011697" cy="649426"/>
          </a:xfrm>
        </p:spPr>
        <p:txBody>
          <a:bodyPr/>
          <a:lstStyle/>
          <a:p>
            <a:r>
              <a:rPr lang="en-GB" sz="2800" dirty="0"/>
              <a:t>FYI: Project Directory</a:t>
            </a:r>
          </a:p>
        </p:txBody>
      </p:sp>
      <p:sp>
        <p:nvSpPr>
          <p:cNvPr id="3" name="Content Placeholder 2">
            <a:extLst>
              <a:ext uri="{FF2B5EF4-FFF2-40B4-BE49-F238E27FC236}">
                <a16:creationId xmlns:a16="http://schemas.microsoft.com/office/drawing/2014/main" id="{C7EC06C7-61DC-12CA-1F39-32053111C55F}"/>
              </a:ext>
            </a:extLst>
          </p:cNvPr>
          <p:cNvSpPr>
            <a:spLocks noGrp="1"/>
          </p:cNvSpPr>
          <p:nvPr>
            <p:ph idx="1"/>
          </p:nvPr>
        </p:nvSpPr>
        <p:spPr>
          <a:xfrm>
            <a:off x="203963" y="523702"/>
            <a:ext cx="5795639" cy="757857"/>
          </a:xfrm>
        </p:spPr>
        <p:txBody>
          <a:bodyPr/>
          <a:lstStyle/>
          <a:p>
            <a:r>
              <a:rPr lang="en-GB" dirty="0"/>
              <a:t>Initial contents of directory are created using this command:</a:t>
            </a:r>
          </a:p>
        </p:txBody>
      </p:sp>
      <p:sp>
        <p:nvSpPr>
          <p:cNvPr id="4" name="Footer Placeholder 3">
            <a:extLst>
              <a:ext uri="{FF2B5EF4-FFF2-40B4-BE49-F238E27FC236}">
                <a16:creationId xmlns:a16="http://schemas.microsoft.com/office/drawing/2014/main" id="{730A1B26-603B-FEF4-D4D7-166BD0A619B4}"/>
              </a:ext>
            </a:extLst>
          </p:cNvPr>
          <p:cNvSpPr>
            <a:spLocks noGrp="1"/>
          </p:cNvSpPr>
          <p:nvPr>
            <p:ph type="ftr" sz="quarter" idx="10"/>
          </p:nvPr>
        </p:nvSpPr>
        <p:spPr/>
        <p:txBody>
          <a:bodyPr/>
          <a:lstStyle/>
          <a:p>
            <a:pPr>
              <a:defRPr/>
            </a:pPr>
            <a:r>
              <a:rPr lang="en-US" altLang="en-US"/>
              <a:t>WEB</a:t>
            </a:r>
            <a:endParaRPr lang="en-US" altLang="en-US" dirty="0"/>
          </a:p>
        </p:txBody>
      </p:sp>
      <p:pic>
        <p:nvPicPr>
          <p:cNvPr id="6" name="Picture 5">
            <a:extLst>
              <a:ext uri="{FF2B5EF4-FFF2-40B4-BE49-F238E27FC236}">
                <a16:creationId xmlns:a16="http://schemas.microsoft.com/office/drawing/2014/main" id="{F7ECF1DE-668A-8728-4261-283D4ABED387}"/>
              </a:ext>
            </a:extLst>
          </p:cNvPr>
          <p:cNvPicPr>
            <a:picLocks noChangeAspect="1"/>
          </p:cNvPicPr>
          <p:nvPr/>
        </p:nvPicPr>
        <p:blipFill>
          <a:blip r:embed="rId2"/>
          <a:stretch>
            <a:fillRect/>
          </a:stretch>
        </p:blipFill>
        <p:spPr>
          <a:xfrm>
            <a:off x="6116922" y="28290"/>
            <a:ext cx="3001629" cy="2191746"/>
          </a:xfrm>
          <a:prstGeom prst="rect">
            <a:avLst/>
          </a:prstGeom>
        </p:spPr>
      </p:pic>
      <p:pic>
        <p:nvPicPr>
          <p:cNvPr id="8" name="Picture 7">
            <a:extLst>
              <a:ext uri="{FF2B5EF4-FFF2-40B4-BE49-F238E27FC236}">
                <a16:creationId xmlns:a16="http://schemas.microsoft.com/office/drawing/2014/main" id="{E3B03F72-0762-764E-CDE9-F7B3307D8D16}"/>
              </a:ext>
            </a:extLst>
          </p:cNvPr>
          <p:cNvPicPr>
            <a:picLocks noChangeAspect="1"/>
          </p:cNvPicPr>
          <p:nvPr/>
        </p:nvPicPr>
        <p:blipFill>
          <a:blip r:embed="rId3"/>
          <a:stretch>
            <a:fillRect/>
          </a:stretch>
        </p:blipFill>
        <p:spPr>
          <a:xfrm>
            <a:off x="5256847" y="2610010"/>
            <a:ext cx="3683190" cy="1637979"/>
          </a:xfrm>
          <a:prstGeom prst="rect">
            <a:avLst/>
          </a:prstGeom>
        </p:spPr>
      </p:pic>
      <p:pic>
        <p:nvPicPr>
          <p:cNvPr id="10" name="Picture 9">
            <a:extLst>
              <a:ext uri="{FF2B5EF4-FFF2-40B4-BE49-F238E27FC236}">
                <a16:creationId xmlns:a16="http://schemas.microsoft.com/office/drawing/2014/main" id="{6C411BA3-693A-0FE4-98E0-F7BE1636E839}"/>
              </a:ext>
            </a:extLst>
          </p:cNvPr>
          <p:cNvPicPr>
            <a:picLocks noChangeAspect="1"/>
          </p:cNvPicPr>
          <p:nvPr/>
        </p:nvPicPr>
        <p:blipFill>
          <a:blip r:embed="rId4"/>
          <a:stretch>
            <a:fillRect/>
          </a:stretch>
        </p:blipFill>
        <p:spPr>
          <a:xfrm>
            <a:off x="203963" y="2060235"/>
            <a:ext cx="4572000" cy="1389606"/>
          </a:xfrm>
          <a:prstGeom prst="rect">
            <a:avLst/>
          </a:prstGeom>
        </p:spPr>
      </p:pic>
      <p:sp>
        <p:nvSpPr>
          <p:cNvPr id="11" name="TextBox 10">
            <a:extLst>
              <a:ext uri="{FF2B5EF4-FFF2-40B4-BE49-F238E27FC236}">
                <a16:creationId xmlns:a16="http://schemas.microsoft.com/office/drawing/2014/main" id="{D24D1B88-BC3D-06EA-F39F-E7B2F8303AA5}"/>
              </a:ext>
            </a:extLst>
          </p:cNvPr>
          <p:cNvSpPr txBox="1"/>
          <p:nvPr/>
        </p:nvSpPr>
        <p:spPr>
          <a:xfrm>
            <a:off x="5256847" y="2302233"/>
            <a:ext cx="1099981" cy="307777"/>
          </a:xfrm>
          <a:prstGeom prst="rect">
            <a:avLst/>
          </a:prstGeom>
          <a:noFill/>
        </p:spPr>
        <p:txBody>
          <a:bodyPr wrap="none" rtlCol="0">
            <a:spAutoFit/>
          </a:bodyPr>
          <a:lstStyle/>
          <a:p>
            <a:r>
              <a:rPr lang="en-GB" sz="1400" i="1" dirty="0" err="1"/>
              <a:t>Program.cs</a:t>
            </a:r>
            <a:endParaRPr lang="en-GB" sz="1400" i="1" dirty="0"/>
          </a:p>
        </p:txBody>
      </p:sp>
      <p:sp>
        <p:nvSpPr>
          <p:cNvPr id="12" name="TextBox 11">
            <a:extLst>
              <a:ext uri="{FF2B5EF4-FFF2-40B4-BE49-F238E27FC236}">
                <a16:creationId xmlns:a16="http://schemas.microsoft.com/office/drawing/2014/main" id="{0750016E-ACB1-D341-C8A4-9D51339815A5}"/>
              </a:ext>
            </a:extLst>
          </p:cNvPr>
          <p:cNvSpPr txBox="1"/>
          <p:nvPr/>
        </p:nvSpPr>
        <p:spPr>
          <a:xfrm>
            <a:off x="189221" y="1752458"/>
            <a:ext cx="1598515" cy="307777"/>
          </a:xfrm>
          <a:prstGeom prst="rect">
            <a:avLst/>
          </a:prstGeom>
          <a:noFill/>
        </p:spPr>
        <p:txBody>
          <a:bodyPr wrap="none" rtlCol="0">
            <a:spAutoFit/>
          </a:bodyPr>
          <a:lstStyle/>
          <a:p>
            <a:r>
              <a:rPr lang="en-GB" sz="1400" i="1" dirty="0" err="1"/>
              <a:t>local.settings.json</a:t>
            </a:r>
            <a:endParaRPr lang="en-GB" sz="1400" i="1" dirty="0"/>
          </a:p>
        </p:txBody>
      </p:sp>
      <p:pic>
        <p:nvPicPr>
          <p:cNvPr id="14" name="Picture 13">
            <a:extLst>
              <a:ext uri="{FF2B5EF4-FFF2-40B4-BE49-F238E27FC236}">
                <a16:creationId xmlns:a16="http://schemas.microsoft.com/office/drawing/2014/main" id="{B3D890E3-DAF2-661B-F26E-0530E5F216BE}"/>
              </a:ext>
            </a:extLst>
          </p:cNvPr>
          <p:cNvPicPr>
            <a:picLocks noChangeAspect="1"/>
          </p:cNvPicPr>
          <p:nvPr/>
        </p:nvPicPr>
        <p:blipFill>
          <a:blip r:embed="rId5"/>
          <a:stretch>
            <a:fillRect/>
          </a:stretch>
        </p:blipFill>
        <p:spPr>
          <a:xfrm>
            <a:off x="189221" y="3838382"/>
            <a:ext cx="4382779" cy="2928632"/>
          </a:xfrm>
          <a:prstGeom prst="rect">
            <a:avLst/>
          </a:prstGeom>
        </p:spPr>
      </p:pic>
      <p:sp>
        <p:nvSpPr>
          <p:cNvPr id="15" name="TextBox 14">
            <a:extLst>
              <a:ext uri="{FF2B5EF4-FFF2-40B4-BE49-F238E27FC236}">
                <a16:creationId xmlns:a16="http://schemas.microsoft.com/office/drawing/2014/main" id="{9880D38A-0472-2E02-36C3-3035867857B2}"/>
              </a:ext>
            </a:extLst>
          </p:cNvPr>
          <p:cNvSpPr txBox="1"/>
          <p:nvPr/>
        </p:nvSpPr>
        <p:spPr>
          <a:xfrm>
            <a:off x="189221" y="3530605"/>
            <a:ext cx="901209" cy="307777"/>
          </a:xfrm>
          <a:prstGeom prst="rect">
            <a:avLst/>
          </a:prstGeom>
          <a:noFill/>
        </p:spPr>
        <p:txBody>
          <a:bodyPr wrap="none" rtlCol="0">
            <a:spAutoFit/>
          </a:bodyPr>
          <a:lstStyle/>
          <a:p>
            <a:r>
              <a:rPr lang="en-GB" sz="1400" i="1" dirty="0" err="1"/>
              <a:t>host.json</a:t>
            </a:r>
            <a:endParaRPr lang="en-GB" sz="1400" i="1" dirty="0"/>
          </a:p>
        </p:txBody>
      </p:sp>
      <p:sp>
        <p:nvSpPr>
          <p:cNvPr id="16" name="TextBox 15">
            <a:extLst>
              <a:ext uri="{FF2B5EF4-FFF2-40B4-BE49-F238E27FC236}">
                <a16:creationId xmlns:a16="http://schemas.microsoft.com/office/drawing/2014/main" id="{00CA4FF5-2658-96F9-98C1-CB9CF44A02EC}"/>
              </a:ext>
            </a:extLst>
          </p:cNvPr>
          <p:cNvSpPr txBox="1"/>
          <p:nvPr/>
        </p:nvSpPr>
        <p:spPr>
          <a:xfrm>
            <a:off x="143815" y="1183442"/>
            <a:ext cx="5914447" cy="584775"/>
          </a:xfrm>
          <a:prstGeom prst="rect">
            <a:avLst/>
          </a:prstGeom>
          <a:solidFill>
            <a:srgbClr val="000000"/>
          </a:solidFill>
          <a:ln w="9525">
            <a:noFill/>
          </a:ln>
        </p:spPr>
        <p:txBody>
          <a:bodyPr wrap="square" rtlCol="0">
            <a:spAutoFit/>
          </a:bodyPr>
          <a:lstStyle/>
          <a:p>
            <a:r>
              <a:rPr lang="en-GB" sz="1600" dirty="0">
                <a:solidFill>
                  <a:schemeClr val="bg1"/>
                </a:solidFill>
              </a:rPr>
              <a:t>C:&gt; </a:t>
            </a:r>
            <a:r>
              <a:rPr lang="en-GB" sz="1600" dirty="0" err="1">
                <a:solidFill>
                  <a:schemeClr val="accent1">
                    <a:lumMod val="50000"/>
                  </a:schemeClr>
                </a:solidFill>
              </a:rPr>
              <a:t>func</a:t>
            </a:r>
            <a:r>
              <a:rPr lang="en-GB" sz="1600" dirty="0">
                <a:solidFill>
                  <a:schemeClr val="accent1">
                    <a:lumMod val="50000"/>
                  </a:schemeClr>
                </a:solidFill>
              </a:rPr>
              <a:t> </a:t>
            </a:r>
            <a:r>
              <a:rPr lang="en-GB" sz="1600" dirty="0" err="1">
                <a:solidFill>
                  <a:schemeClr val="accent1">
                    <a:lumMod val="50000"/>
                  </a:schemeClr>
                </a:solidFill>
              </a:rPr>
              <a:t>init</a:t>
            </a:r>
            <a:r>
              <a:rPr lang="en-GB" sz="1600" dirty="0">
                <a:solidFill>
                  <a:schemeClr val="accent1">
                    <a:lumMod val="50000"/>
                  </a:schemeClr>
                </a:solidFill>
              </a:rPr>
              <a:t> </a:t>
            </a:r>
            <a:r>
              <a:rPr lang="en-GB" sz="1600" dirty="0" err="1">
                <a:solidFill>
                  <a:srgbClr val="FFC000"/>
                </a:solidFill>
              </a:rPr>
              <a:t>LocalFunctionProj</a:t>
            </a:r>
            <a:r>
              <a:rPr lang="en-GB" sz="1600" dirty="0">
                <a:solidFill>
                  <a:schemeClr val="accent1">
                    <a:lumMod val="50000"/>
                  </a:schemeClr>
                </a:solidFill>
              </a:rPr>
              <a:t> --worker-runtime </a:t>
            </a:r>
            <a:r>
              <a:rPr lang="en-GB" sz="1600" dirty="0">
                <a:solidFill>
                  <a:srgbClr val="FFC000"/>
                </a:solidFill>
              </a:rPr>
              <a:t>dotnet-isolated</a:t>
            </a:r>
            <a:r>
              <a:rPr lang="en-GB" sz="1600" dirty="0">
                <a:solidFill>
                  <a:schemeClr val="accent1">
                    <a:lumMod val="50000"/>
                  </a:schemeClr>
                </a:solidFill>
              </a:rPr>
              <a:t> --target-framework </a:t>
            </a:r>
            <a:r>
              <a:rPr lang="en-GB" sz="1600" dirty="0">
                <a:solidFill>
                  <a:srgbClr val="FFC000"/>
                </a:solidFill>
              </a:rPr>
              <a:t>net8.0</a:t>
            </a:r>
          </a:p>
        </p:txBody>
      </p:sp>
    </p:spTree>
    <p:extLst>
      <p:ext uri="{BB962C8B-B14F-4D97-AF65-F5344CB8AC3E}">
        <p14:creationId xmlns:p14="http://schemas.microsoft.com/office/powerpoint/2010/main" val="283964707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852B9-67FE-50B9-B296-3B11DC6D1C70}"/>
              </a:ext>
            </a:extLst>
          </p:cNvPr>
          <p:cNvSpPr>
            <a:spLocks noGrp="1"/>
          </p:cNvSpPr>
          <p:nvPr>
            <p:ph type="title"/>
          </p:nvPr>
        </p:nvSpPr>
        <p:spPr>
          <a:xfrm>
            <a:off x="257175" y="0"/>
            <a:ext cx="5302013" cy="844550"/>
          </a:xfrm>
        </p:spPr>
        <p:txBody>
          <a:bodyPr/>
          <a:lstStyle/>
          <a:p>
            <a:r>
              <a:rPr lang="en-GB" sz="3200" dirty="0"/>
              <a:t>FYI: “Function”</a:t>
            </a:r>
            <a:endParaRPr lang="en-GB" dirty="0"/>
          </a:p>
        </p:txBody>
      </p:sp>
      <p:sp>
        <p:nvSpPr>
          <p:cNvPr id="4" name="Footer Placeholder 3">
            <a:extLst>
              <a:ext uri="{FF2B5EF4-FFF2-40B4-BE49-F238E27FC236}">
                <a16:creationId xmlns:a16="http://schemas.microsoft.com/office/drawing/2014/main" id="{D80F17C9-5E3D-F7CA-EA6D-00E091DE3578}"/>
              </a:ext>
            </a:extLst>
          </p:cNvPr>
          <p:cNvSpPr>
            <a:spLocks noGrp="1"/>
          </p:cNvSpPr>
          <p:nvPr>
            <p:ph type="ftr" sz="quarter" idx="10"/>
          </p:nvPr>
        </p:nvSpPr>
        <p:spPr/>
        <p:txBody>
          <a:bodyPr/>
          <a:lstStyle/>
          <a:p>
            <a:pPr>
              <a:defRPr/>
            </a:pPr>
            <a:r>
              <a:rPr lang="en-US" altLang="en-US"/>
              <a:t>WEB</a:t>
            </a:r>
            <a:endParaRPr lang="en-US" altLang="en-US" dirty="0"/>
          </a:p>
        </p:txBody>
      </p:sp>
      <p:pic>
        <p:nvPicPr>
          <p:cNvPr id="9" name="Picture 8">
            <a:extLst>
              <a:ext uri="{FF2B5EF4-FFF2-40B4-BE49-F238E27FC236}">
                <a16:creationId xmlns:a16="http://schemas.microsoft.com/office/drawing/2014/main" id="{41F989D7-9C7E-19B9-E4E1-47EDFE560AF7}"/>
              </a:ext>
            </a:extLst>
          </p:cNvPr>
          <p:cNvPicPr>
            <a:picLocks noChangeAspect="1"/>
          </p:cNvPicPr>
          <p:nvPr/>
        </p:nvPicPr>
        <p:blipFill>
          <a:blip r:embed="rId2"/>
          <a:stretch>
            <a:fillRect/>
          </a:stretch>
        </p:blipFill>
        <p:spPr>
          <a:xfrm>
            <a:off x="79375" y="2238233"/>
            <a:ext cx="9012825" cy="4531038"/>
          </a:xfrm>
          <a:prstGeom prst="rect">
            <a:avLst/>
          </a:prstGeom>
        </p:spPr>
      </p:pic>
      <p:pic>
        <p:nvPicPr>
          <p:cNvPr id="6" name="Picture 5">
            <a:extLst>
              <a:ext uri="{FF2B5EF4-FFF2-40B4-BE49-F238E27FC236}">
                <a16:creationId xmlns:a16="http://schemas.microsoft.com/office/drawing/2014/main" id="{6A55F299-5599-2802-2903-67A75F45EA75}"/>
              </a:ext>
            </a:extLst>
          </p:cNvPr>
          <p:cNvPicPr>
            <a:picLocks noChangeAspect="1"/>
          </p:cNvPicPr>
          <p:nvPr/>
        </p:nvPicPr>
        <p:blipFill>
          <a:blip r:embed="rId3"/>
          <a:stretch>
            <a:fillRect/>
          </a:stretch>
        </p:blipFill>
        <p:spPr>
          <a:xfrm>
            <a:off x="5809398" y="21149"/>
            <a:ext cx="3235947" cy="2967711"/>
          </a:xfrm>
          <a:prstGeom prst="rect">
            <a:avLst/>
          </a:prstGeom>
        </p:spPr>
      </p:pic>
      <p:sp>
        <p:nvSpPr>
          <p:cNvPr id="7" name="Rectangle: Rounded Corners 6">
            <a:extLst>
              <a:ext uri="{FF2B5EF4-FFF2-40B4-BE49-F238E27FC236}">
                <a16:creationId xmlns:a16="http://schemas.microsoft.com/office/drawing/2014/main" id="{D0611E61-BB6F-1C62-96BB-FC6117AC0C9F}"/>
              </a:ext>
            </a:extLst>
          </p:cNvPr>
          <p:cNvSpPr/>
          <p:nvPr/>
        </p:nvSpPr>
        <p:spPr bwMode="auto">
          <a:xfrm>
            <a:off x="5913469" y="1910687"/>
            <a:ext cx="1351689" cy="345744"/>
          </a:xfrm>
          <a:prstGeom prst="roundRect">
            <a:avLst/>
          </a:prstGeom>
          <a:noFill/>
          <a:ln w="381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0" name="Content Placeholder 2">
            <a:extLst>
              <a:ext uri="{FF2B5EF4-FFF2-40B4-BE49-F238E27FC236}">
                <a16:creationId xmlns:a16="http://schemas.microsoft.com/office/drawing/2014/main" id="{2346FD33-8EFD-0822-D126-9829ADAB16A4}"/>
              </a:ext>
            </a:extLst>
          </p:cNvPr>
          <p:cNvSpPr>
            <a:spLocks noGrp="1"/>
          </p:cNvSpPr>
          <p:nvPr>
            <p:ph idx="1"/>
          </p:nvPr>
        </p:nvSpPr>
        <p:spPr>
          <a:xfrm>
            <a:off x="203964" y="620974"/>
            <a:ext cx="5605434" cy="1289714"/>
          </a:xfrm>
        </p:spPr>
        <p:txBody>
          <a:bodyPr/>
          <a:lstStyle/>
          <a:p>
            <a:r>
              <a:rPr lang="en-GB" dirty="0"/>
              <a:t>You create a function that is triggered by receiving an incoming HTTP Request using this command:</a:t>
            </a:r>
          </a:p>
        </p:txBody>
      </p:sp>
      <p:sp>
        <p:nvSpPr>
          <p:cNvPr id="11" name="TextBox 10">
            <a:extLst>
              <a:ext uri="{FF2B5EF4-FFF2-40B4-BE49-F238E27FC236}">
                <a16:creationId xmlns:a16="http://schemas.microsoft.com/office/drawing/2014/main" id="{5E9BDAED-72A2-F634-6A50-99CA9813B423}"/>
              </a:ext>
            </a:extLst>
          </p:cNvPr>
          <p:cNvSpPr txBox="1"/>
          <p:nvPr/>
        </p:nvSpPr>
        <p:spPr>
          <a:xfrm>
            <a:off x="6296168" y="6083138"/>
            <a:ext cx="1359668" cy="307777"/>
          </a:xfrm>
          <a:prstGeom prst="rect">
            <a:avLst/>
          </a:prstGeom>
          <a:noFill/>
        </p:spPr>
        <p:txBody>
          <a:bodyPr wrap="none" rtlCol="0">
            <a:spAutoFit/>
          </a:bodyPr>
          <a:lstStyle/>
          <a:p>
            <a:r>
              <a:rPr lang="en-GB" sz="1400" i="1" dirty="0">
                <a:solidFill>
                  <a:schemeClr val="bg1"/>
                </a:solidFill>
              </a:rPr>
              <a:t>Send this back</a:t>
            </a:r>
          </a:p>
        </p:txBody>
      </p:sp>
      <p:cxnSp>
        <p:nvCxnSpPr>
          <p:cNvPr id="13" name="Straight Arrow Connector 12">
            <a:extLst>
              <a:ext uri="{FF2B5EF4-FFF2-40B4-BE49-F238E27FC236}">
                <a16:creationId xmlns:a16="http://schemas.microsoft.com/office/drawing/2014/main" id="{D8817A07-3724-22FC-8A3F-E9F52B3F1F09}"/>
              </a:ext>
            </a:extLst>
          </p:cNvPr>
          <p:cNvCxnSpPr/>
          <p:nvPr/>
        </p:nvCxnSpPr>
        <p:spPr bwMode="auto">
          <a:xfrm flipH="1" flipV="1">
            <a:off x="4390030" y="5835063"/>
            <a:ext cx="1693045" cy="401964"/>
          </a:xfrm>
          <a:prstGeom prst="straightConnector1">
            <a:avLst/>
          </a:prstGeom>
          <a:solidFill>
            <a:schemeClr val="accent1"/>
          </a:solidFill>
          <a:ln w="19050" cap="flat" cmpd="sng" algn="ctr">
            <a:solidFill>
              <a:schemeClr val="bg1"/>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3">
            <a:extLst>
              <a:ext uri="{FF2B5EF4-FFF2-40B4-BE49-F238E27FC236}">
                <a16:creationId xmlns:a16="http://schemas.microsoft.com/office/drawing/2014/main" id="{F8E67B89-6D6E-3E2A-5A89-4C926CF4C01C}"/>
              </a:ext>
            </a:extLst>
          </p:cNvPr>
          <p:cNvSpPr txBox="1"/>
          <p:nvPr/>
        </p:nvSpPr>
        <p:spPr>
          <a:xfrm>
            <a:off x="85154" y="1540586"/>
            <a:ext cx="5647468" cy="584775"/>
          </a:xfrm>
          <a:prstGeom prst="rect">
            <a:avLst/>
          </a:prstGeom>
          <a:solidFill>
            <a:srgbClr val="000000"/>
          </a:solidFill>
          <a:ln w="9525">
            <a:noFill/>
          </a:ln>
        </p:spPr>
        <p:txBody>
          <a:bodyPr wrap="square" rtlCol="0">
            <a:spAutoFit/>
          </a:bodyPr>
          <a:lstStyle/>
          <a:p>
            <a:r>
              <a:rPr lang="en-GB" sz="1600" dirty="0">
                <a:solidFill>
                  <a:schemeClr val="bg1"/>
                </a:solidFill>
              </a:rPr>
              <a:t>C:&gt; </a:t>
            </a:r>
            <a:r>
              <a:rPr lang="en-GB" sz="1600" dirty="0" err="1">
                <a:solidFill>
                  <a:schemeClr val="accent1">
                    <a:lumMod val="50000"/>
                  </a:schemeClr>
                </a:solidFill>
              </a:rPr>
              <a:t>func</a:t>
            </a:r>
            <a:r>
              <a:rPr lang="en-GB" sz="1600" dirty="0">
                <a:solidFill>
                  <a:schemeClr val="accent1">
                    <a:lumMod val="50000"/>
                  </a:schemeClr>
                </a:solidFill>
              </a:rPr>
              <a:t> new --name </a:t>
            </a:r>
            <a:r>
              <a:rPr lang="en-GB" sz="1600" dirty="0" err="1">
                <a:solidFill>
                  <a:srgbClr val="FFC000"/>
                </a:solidFill>
              </a:rPr>
              <a:t>HttpExample</a:t>
            </a:r>
            <a:r>
              <a:rPr lang="en-GB" sz="1600" dirty="0">
                <a:solidFill>
                  <a:schemeClr val="accent1">
                    <a:lumMod val="50000"/>
                  </a:schemeClr>
                </a:solidFill>
              </a:rPr>
              <a:t> --template </a:t>
            </a:r>
            <a:r>
              <a:rPr lang="en-GB" sz="1600" dirty="0">
                <a:solidFill>
                  <a:srgbClr val="FFC000"/>
                </a:solidFill>
              </a:rPr>
              <a:t>"HTTP trigger" </a:t>
            </a:r>
            <a:r>
              <a:rPr lang="en-GB" sz="1600" dirty="0">
                <a:solidFill>
                  <a:schemeClr val="accent1">
                    <a:lumMod val="50000"/>
                  </a:schemeClr>
                </a:solidFill>
              </a:rPr>
              <a:t>--</a:t>
            </a:r>
            <a:r>
              <a:rPr lang="en-GB" sz="1600" dirty="0" err="1">
                <a:solidFill>
                  <a:schemeClr val="accent1">
                    <a:lumMod val="50000"/>
                  </a:schemeClr>
                </a:solidFill>
              </a:rPr>
              <a:t>authlevel</a:t>
            </a:r>
            <a:r>
              <a:rPr lang="en-GB" sz="1600" dirty="0">
                <a:solidFill>
                  <a:schemeClr val="accent1">
                    <a:lumMod val="50000"/>
                  </a:schemeClr>
                </a:solidFill>
              </a:rPr>
              <a:t> </a:t>
            </a:r>
            <a:r>
              <a:rPr lang="en-GB" sz="1600" dirty="0">
                <a:solidFill>
                  <a:srgbClr val="FFC000"/>
                </a:solidFill>
              </a:rPr>
              <a:t>"anonymous“</a:t>
            </a:r>
          </a:p>
        </p:txBody>
      </p:sp>
      <p:sp>
        <p:nvSpPr>
          <p:cNvPr id="15" name="Rectangle 14">
            <a:extLst>
              <a:ext uri="{FF2B5EF4-FFF2-40B4-BE49-F238E27FC236}">
                <a16:creationId xmlns:a16="http://schemas.microsoft.com/office/drawing/2014/main" id="{A4CD9294-CE1F-D2D5-BBC9-F155E9CE42C9}"/>
              </a:ext>
            </a:extLst>
          </p:cNvPr>
          <p:cNvSpPr/>
          <p:nvPr/>
        </p:nvSpPr>
        <p:spPr bwMode="auto">
          <a:xfrm>
            <a:off x="2884227" y="4098878"/>
            <a:ext cx="4708477" cy="320675"/>
          </a:xfrm>
          <a:prstGeom prst="rect">
            <a:avLst/>
          </a:prstGeom>
          <a:noFill/>
          <a:ln w="12700" cap="flat" cmpd="sng" algn="ctr">
            <a:solidFill>
              <a:srgbClr val="FF0000"/>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cxnSp>
        <p:nvCxnSpPr>
          <p:cNvPr id="16" name="Straight Arrow Connector 15">
            <a:extLst>
              <a:ext uri="{FF2B5EF4-FFF2-40B4-BE49-F238E27FC236}">
                <a16:creationId xmlns:a16="http://schemas.microsoft.com/office/drawing/2014/main" id="{7BB47BB3-50E2-D722-F7C9-67E47E8F9C51}"/>
              </a:ext>
            </a:extLst>
          </p:cNvPr>
          <p:cNvCxnSpPr/>
          <p:nvPr/>
        </p:nvCxnSpPr>
        <p:spPr bwMode="auto">
          <a:xfrm flipH="1">
            <a:off x="1997122" y="1910687"/>
            <a:ext cx="850711" cy="345744"/>
          </a:xfrm>
          <a:prstGeom prst="straightConnector1">
            <a:avLst/>
          </a:prstGeom>
          <a:solidFill>
            <a:schemeClr val="accent1"/>
          </a:solidFill>
          <a:ln w="9525" cap="flat" cmpd="sng" algn="ctr">
            <a:solidFill>
              <a:srgbClr val="FF0000"/>
            </a:solidFill>
            <a:prstDash val="dash"/>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9" name="Straight Arrow Connector 18">
            <a:extLst>
              <a:ext uri="{FF2B5EF4-FFF2-40B4-BE49-F238E27FC236}">
                <a16:creationId xmlns:a16="http://schemas.microsoft.com/office/drawing/2014/main" id="{B683E95C-43C7-F237-7E02-973A677C715F}"/>
              </a:ext>
            </a:extLst>
          </p:cNvPr>
          <p:cNvCxnSpPr/>
          <p:nvPr/>
        </p:nvCxnSpPr>
        <p:spPr bwMode="auto">
          <a:xfrm flipH="1">
            <a:off x="1928884" y="1910687"/>
            <a:ext cx="918949" cy="800668"/>
          </a:xfrm>
          <a:prstGeom prst="straightConnector1">
            <a:avLst/>
          </a:prstGeom>
          <a:solidFill>
            <a:schemeClr val="accent1"/>
          </a:solidFill>
          <a:ln w="9525" cap="flat" cmpd="sng" algn="ctr">
            <a:solidFill>
              <a:srgbClr val="FF0000"/>
            </a:solidFill>
            <a:prstDash val="dash"/>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 name="Straight Arrow Connector 21">
            <a:extLst>
              <a:ext uri="{FF2B5EF4-FFF2-40B4-BE49-F238E27FC236}">
                <a16:creationId xmlns:a16="http://schemas.microsoft.com/office/drawing/2014/main" id="{E3ED29D4-E18C-AAD4-F381-318FDD65A3DA}"/>
              </a:ext>
            </a:extLst>
          </p:cNvPr>
          <p:cNvCxnSpPr/>
          <p:nvPr/>
        </p:nvCxnSpPr>
        <p:spPr bwMode="auto">
          <a:xfrm flipH="1">
            <a:off x="1997122" y="1910687"/>
            <a:ext cx="850711" cy="1774209"/>
          </a:xfrm>
          <a:prstGeom prst="straightConnector1">
            <a:avLst/>
          </a:prstGeom>
          <a:solidFill>
            <a:schemeClr val="accent1"/>
          </a:solidFill>
          <a:ln w="9525" cap="flat" cmpd="sng" algn="ctr">
            <a:solidFill>
              <a:srgbClr val="FF0000"/>
            </a:solidFill>
            <a:prstDash val="dash"/>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5" name="TextBox 24">
            <a:extLst>
              <a:ext uri="{FF2B5EF4-FFF2-40B4-BE49-F238E27FC236}">
                <a16:creationId xmlns:a16="http://schemas.microsoft.com/office/drawing/2014/main" id="{56D9354C-7B0A-5012-8CA1-D4E6B69F73EE}"/>
              </a:ext>
            </a:extLst>
          </p:cNvPr>
          <p:cNvSpPr txBox="1"/>
          <p:nvPr/>
        </p:nvSpPr>
        <p:spPr>
          <a:xfrm>
            <a:off x="6396159" y="3612903"/>
            <a:ext cx="1588486" cy="415498"/>
          </a:xfrm>
          <a:prstGeom prst="rect">
            <a:avLst/>
          </a:prstGeom>
          <a:noFill/>
        </p:spPr>
        <p:txBody>
          <a:bodyPr wrap="square" rtlCol="0">
            <a:spAutoFit/>
          </a:bodyPr>
          <a:lstStyle/>
          <a:p>
            <a:r>
              <a:rPr lang="en-GB" sz="1050" i="1" dirty="0">
                <a:solidFill>
                  <a:srgbClr val="FF0000"/>
                </a:solidFill>
              </a:rPr>
              <a:t>Defaults to handle get and post methods</a:t>
            </a:r>
          </a:p>
        </p:txBody>
      </p:sp>
    </p:spTree>
    <p:extLst>
      <p:ext uri="{BB962C8B-B14F-4D97-AF65-F5344CB8AC3E}">
        <p14:creationId xmlns:p14="http://schemas.microsoft.com/office/powerpoint/2010/main" val="427186058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B4A67-E0AF-D972-3565-B3D507547DE3}"/>
              </a:ext>
            </a:extLst>
          </p:cNvPr>
          <p:cNvSpPr>
            <a:spLocks noGrp="1"/>
          </p:cNvSpPr>
          <p:nvPr>
            <p:ph type="title"/>
          </p:nvPr>
        </p:nvSpPr>
        <p:spPr/>
        <p:txBody>
          <a:bodyPr/>
          <a:lstStyle/>
          <a:p>
            <a:r>
              <a:rPr lang="en-GB"/>
              <a:t>Exercise: Deploy </a:t>
            </a:r>
            <a:r>
              <a:rPr lang="en-GB" dirty="0"/>
              <a:t>the Function</a:t>
            </a:r>
          </a:p>
        </p:txBody>
      </p:sp>
      <p:sp>
        <p:nvSpPr>
          <p:cNvPr id="4" name="Footer Placeholder 3">
            <a:extLst>
              <a:ext uri="{FF2B5EF4-FFF2-40B4-BE49-F238E27FC236}">
                <a16:creationId xmlns:a16="http://schemas.microsoft.com/office/drawing/2014/main" id="{691B00B0-CBE8-AD0E-9144-06ADCA5DFC3B}"/>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6FC3D378-469C-9D49-667A-1A091809DDF5}"/>
              </a:ext>
            </a:extLst>
          </p:cNvPr>
          <p:cNvSpPr txBox="1"/>
          <p:nvPr/>
        </p:nvSpPr>
        <p:spPr>
          <a:xfrm>
            <a:off x="6314364" y="4628276"/>
            <a:ext cx="2761397" cy="1200329"/>
          </a:xfrm>
          <a:prstGeom prst="rect">
            <a:avLst/>
          </a:prstGeom>
          <a:noFill/>
        </p:spPr>
        <p:txBody>
          <a:bodyPr wrap="square" rtlCol="0">
            <a:spAutoFit/>
          </a:bodyPr>
          <a:lstStyle/>
          <a:p>
            <a:r>
              <a:rPr lang="en-GB" sz="1200" i="1" dirty="0"/>
              <a:t>We can use a deployment file to automate this process: </a:t>
            </a:r>
          </a:p>
          <a:p>
            <a:r>
              <a:rPr lang="en-GB" sz="1200" i="1" dirty="0"/>
              <a:t>https://github.com/Azure/actions-workflow-samples/blob/master/FunctionApp/linux-dotnet-functionapp-on-azure.yml</a:t>
            </a:r>
          </a:p>
        </p:txBody>
      </p:sp>
      <p:sp>
        <p:nvSpPr>
          <p:cNvPr id="6" name="TextBox 5">
            <a:extLst>
              <a:ext uri="{FF2B5EF4-FFF2-40B4-BE49-F238E27FC236}">
                <a16:creationId xmlns:a16="http://schemas.microsoft.com/office/drawing/2014/main" id="{C219911A-31D4-41F5-D519-0D464EE70B17}"/>
              </a:ext>
            </a:extLst>
          </p:cNvPr>
          <p:cNvSpPr txBox="1"/>
          <p:nvPr/>
        </p:nvSpPr>
        <p:spPr>
          <a:xfrm>
            <a:off x="101139" y="668312"/>
            <a:ext cx="8941721" cy="3908762"/>
          </a:xfrm>
          <a:prstGeom prst="rect">
            <a:avLst/>
          </a:prstGeom>
          <a:solidFill>
            <a:srgbClr val="000000"/>
          </a:solidFill>
          <a:ln w="9525">
            <a:noFill/>
          </a:ln>
        </p:spPr>
        <p:txBody>
          <a:bodyPr wrap="square" rtlCol="0">
            <a:spAutoFit/>
          </a:bodyPr>
          <a:lstStyle/>
          <a:p>
            <a:r>
              <a:rPr lang="en-GB" sz="1600" dirty="0">
                <a:solidFill>
                  <a:schemeClr val="bg1"/>
                </a:solidFill>
              </a:rPr>
              <a:t>C:&gt; </a:t>
            </a:r>
            <a:r>
              <a:rPr lang="en-GB" sz="1600" dirty="0" err="1">
                <a:solidFill>
                  <a:schemeClr val="accent1">
                    <a:lumMod val="50000"/>
                  </a:schemeClr>
                </a:solidFill>
              </a:rPr>
              <a:t>az</a:t>
            </a:r>
            <a:r>
              <a:rPr lang="en-GB" sz="1600" dirty="0">
                <a:solidFill>
                  <a:schemeClr val="accent1">
                    <a:lumMod val="50000"/>
                  </a:schemeClr>
                </a:solidFill>
              </a:rPr>
              <a:t> login</a:t>
            </a:r>
          </a:p>
          <a:p>
            <a:endParaRPr lang="en-GB" sz="1600" dirty="0">
              <a:solidFill>
                <a:schemeClr val="accent1">
                  <a:lumMod val="50000"/>
                </a:schemeClr>
              </a:solidFill>
            </a:endParaRPr>
          </a:p>
          <a:p>
            <a:r>
              <a:rPr lang="en-GB" sz="1600" dirty="0">
                <a:solidFill>
                  <a:schemeClr val="bg1"/>
                </a:solidFill>
              </a:rPr>
              <a:t>C:&gt; </a:t>
            </a:r>
            <a:r>
              <a:rPr lang="en-GB" sz="1600" dirty="0">
                <a:solidFill>
                  <a:schemeClr val="accent1">
                    <a:lumMod val="50000"/>
                  </a:schemeClr>
                </a:solidFill>
              </a:rPr>
              <a:t>cd </a:t>
            </a:r>
            <a:r>
              <a:rPr lang="en-GB" sz="1600" dirty="0" err="1">
                <a:solidFill>
                  <a:srgbClr val="FFC000"/>
                </a:solidFill>
              </a:rPr>
              <a:t>LocalFunctionProj</a:t>
            </a:r>
            <a:endParaRPr lang="en-GB" sz="1600" dirty="0">
              <a:solidFill>
                <a:srgbClr val="FFC000"/>
              </a:solidFill>
            </a:endParaRPr>
          </a:p>
          <a:p>
            <a:endParaRPr lang="en-GB" sz="1600" dirty="0">
              <a:solidFill>
                <a:schemeClr val="bg1"/>
              </a:solidFill>
            </a:endParaRPr>
          </a:p>
          <a:p>
            <a:r>
              <a:rPr lang="en-GB" sz="1600" i="1" dirty="0">
                <a:solidFill>
                  <a:schemeClr val="bg1"/>
                </a:solidFill>
              </a:rPr>
              <a:t>DEPLOY THE AZURE FUNCTION</a:t>
            </a:r>
          </a:p>
          <a:p>
            <a:r>
              <a:rPr lang="en-GB" sz="1600" dirty="0">
                <a:solidFill>
                  <a:schemeClr val="bg1"/>
                </a:solidFill>
              </a:rPr>
              <a:t>C:&gt; </a:t>
            </a:r>
            <a:r>
              <a:rPr lang="en-GB" sz="1600" dirty="0" err="1">
                <a:solidFill>
                  <a:schemeClr val="accent1">
                    <a:lumMod val="50000"/>
                  </a:schemeClr>
                </a:solidFill>
              </a:rPr>
              <a:t>func</a:t>
            </a:r>
            <a:r>
              <a:rPr lang="en-GB" sz="1600" dirty="0">
                <a:solidFill>
                  <a:schemeClr val="accent1">
                    <a:lumMod val="50000"/>
                  </a:schemeClr>
                </a:solidFill>
              </a:rPr>
              <a:t> azure </a:t>
            </a:r>
            <a:r>
              <a:rPr lang="en-GB" sz="1600" dirty="0" err="1">
                <a:solidFill>
                  <a:schemeClr val="accent1">
                    <a:lumMod val="50000"/>
                  </a:schemeClr>
                </a:solidFill>
              </a:rPr>
              <a:t>functionapp</a:t>
            </a:r>
            <a:r>
              <a:rPr lang="en-GB" sz="1600" dirty="0">
                <a:solidFill>
                  <a:schemeClr val="accent1">
                    <a:lumMod val="50000"/>
                  </a:schemeClr>
                </a:solidFill>
              </a:rPr>
              <a:t> publish </a:t>
            </a:r>
            <a:r>
              <a:rPr lang="en-GB" sz="1600" dirty="0">
                <a:solidFill>
                  <a:srgbClr val="FFC000"/>
                </a:solidFill>
              </a:rPr>
              <a:t>myfirstfuncapp13308</a:t>
            </a:r>
          </a:p>
          <a:p>
            <a:r>
              <a:rPr lang="en-GB" sz="1200" i="1" dirty="0">
                <a:solidFill>
                  <a:schemeClr val="bg1"/>
                </a:solidFill>
              </a:rPr>
              <a:t>……</a:t>
            </a:r>
          </a:p>
          <a:p>
            <a:r>
              <a:rPr lang="en-GB" sz="1200" i="1" dirty="0">
                <a:solidFill>
                  <a:schemeClr val="bg1"/>
                </a:solidFill>
              </a:rPr>
              <a:t>Functions in </a:t>
            </a:r>
            <a:r>
              <a:rPr lang="en-GB" sz="1200" i="1" dirty="0" err="1">
                <a:solidFill>
                  <a:schemeClr val="bg1"/>
                </a:solidFill>
              </a:rPr>
              <a:t>msdocs-azurefunctions-qs</a:t>
            </a:r>
            <a:r>
              <a:rPr lang="en-GB" sz="1200" i="1" dirty="0">
                <a:solidFill>
                  <a:schemeClr val="bg1"/>
                </a:solidFill>
              </a:rPr>
              <a:t>:</a:t>
            </a:r>
          </a:p>
          <a:p>
            <a:r>
              <a:rPr lang="en-GB" sz="1200" i="1" dirty="0">
                <a:solidFill>
                  <a:schemeClr val="bg1"/>
                </a:solidFill>
              </a:rPr>
              <a:t>    </a:t>
            </a:r>
            <a:r>
              <a:rPr lang="en-GB" sz="1600" i="1" dirty="0" err="1">
                <a:solidFill>
                  <a:schemeClr val="bg1"/>
                </a:solidFill>
              </a:rPr>
              <a:t>HttpExample</a:t>
            </a:r>
            <a:r>
              <a:rPr lang="en-GB" sz="1600" i="1" dirty="0">
                <a:solidFill>
                  <a:schemeClr val="bg1"/>
                </a:solidFill>
              </a:rPr>
              <a:t> - [</a:t>
            </a:r>
            <a:r>
              <a:rPr lang="en-GB" sz="1600" i="1" dirty="0" err="1">
                <a:solidFill>
                  <a:schemeClr val="bg1"/>
                </a:solidFill>
              </a:rPr>
              <a:t>httpTrigger</a:t>
            </a:r>
            <a:r>
              <a:rPr lang="en-GB" sz="1600" i="1" dirty="0">
                <a:solidFill>
                  <a:schemeClr val="bg1"/>
                </a:solidFill>
              </a:rPr>
              <a:t>]</a:t>
            </a:r>
          </a:p>
          <a:p>
            <a:r>
              <a:rPr lang="en-GB" sz="1200" i="1" dirty="0">
                <a:solidFill>
                  <a:schemeClr val="bg1"/>
                </a:solidFill>
              </a:rPr>
              <a:t>        </a:t>
            </a:r>
            <a:r>
              <a:rPr lang="en-GB" sz="1600" b="1" i="1" dirty="0">
                <a:solidFill>
                  <a:schemeClr val="bg1"/>
                </a:solidFill>
              </a:rPr>
              <a:t>Invoke url: https://myfirstfunc18045.azurewebsites.net/api/httpexample</a:t>
            </a:r>
            <a:endParaRPr lang="en-GB" sz="1200" b="1" i="1" dirty="0">
              <a:solidFill>
                <a:schemeClr val="bg1"/>
              </a:solidFill>
            </a:endParaRPr>
          </a:p>
          <a:p>
            <a:endParaRPr lang="en-GB" sz="1600" i="1" dirty="0">
              <a:solidFill>
                <a:schemeClr val="bg1"/>
              </a:solidFill>
            </a:endParaRPr>
          </a:p>
          <a:p>
            <a:r>
              <a:rPr lang="en-GB" sz="1600" i="1" dirty="0">
                <a:solidFill>
                  <a:schemeClr val="bg1"/>
                </a:solidFill>
              </a:rPr>
              <a:t>VIEW THIS URL IN THE BROWSER</a:t>
            </a:r>
          </a:p>
          <a:p>
            <a:endParaRPr lang="en-GB" sz="1600" i="1" dirty="0">
              <a:solidFill>
                <a:schemeClr val="bg1"/>
              </a:solidFill>
            </a:endParaRPr>
          </a:p>
          <a:p>
            <a:r>
              <a:rPr lang="en-GB" sz="1600" i="1" dirty="0">
                <a:solidFill>
                  <a:schemeClr val="bg1"/>
                </a:solidFill>
              </a:rPr>
              <a:t>GET STREAMING LOGS TO DEBUG THE FUNCTION</a:t>
            </a:r>
          </a:p>
          <a:p>
            <a:r>
              <a:rPr lang="en-GB" sz="1600" dirty="0">
                <a:solidFill>
                  <a:schemeClr val="bg1"/>
                </a:solidFill>
              </a:rPr>
              <a:t>C:&gt; </a:t>
            </a:r>
            <a:r>
              <a:rPr lang="en-GB" sz="1600" dirty="0" err="1">
                <a:solidFill>
                  <a:schemeClr val="accent1">
                    <a:lumMod val="50000"/>
                  </a:schemeClr>
                </a:solidFill>
              </a:rPr>
              <a:t>func</a:t>
            </a:r>
            <a:r>
              <a:rPr lang="en-GB" sz="1600" dirty="0">
                <a:solidFill>
                  <a:schemeClr val="accent1">
                    <a:lumMod val="50000"/>
                  </a:schemeClr>
                </a:solidFill>
              </a:rPr>
              <a:t> azure </a:t>
            </a:r>
            <a:r>
              <a:rPr lang="en-GB" sz="1600" dirty="0" err="1">
                <a:solidFill>
                  <a:schemeClr val="accent1">
                    <a:lumMod val="50000"/>
                  </a:schemeClr>
                </a:solidFill>
              </a:rPr>
              <a:t>functionapp</a:t>
            </a:r>
            <a:r>
              <a:rPr lang="en-GB" sz="1600" dirty="0">
                <a:solidFill>
                  <a:schemeClr val="accent1">
                    <a:lumMod val="50000"/>
                  </a:schemeClr>
                </a:solidFill>
              </a:rPr>
              <a:t> </a:t>
            </a:r>
            <a:r>
              <a:rPr lang="en-GB" sz="1600" dirty="0" err="1">
                <a:solidFill>
                  <a:schemeClr val="accent1">
                    <a:lumMod val="50000"/>
                  </a:schemeClr>
                </a:solidFill>
              </a:rPr>
              <a:t>logstream</a:t>
            </a:r>
            <a:r>
              <a:rPr lang="en-GB" sz="1600" dirty="0">
                <a:solidFill>
                  <a:schemeClr val="accent1">
                    <a:lumMod val="50000"/>
                  </a:schemeClr>
                </a:solidFill>
              </a:rPr>
              <a:t> </a:t>
            </a:r>
            <a:r>
              <a:rPr lang="en-GB" sz="1600" dirty="0">
                <a:solidFill>
                  <a:srgbClr val="FFC000"/>
                </a:solidFill>
              </a:rPr>
              <a:t>myfirstfuncapp13308</a:t>
            </a:r>
          </a:p>
          <a:p>
            <a:r>
              <a:rPr lang="en-GB" sz="1600" dirty="0">
                <a:solidFill>
                  <a:schemeClr val="bg1"/>
                </a:solidFill>
              </a:rPr>
              <a:t>&lt;Ctrl&gt;+&lt;C&gt;</a:t>
            </a:r>
          </a:p>
        </p:txBody>
      </p:sp>
      <p:sp>
        <p:nvSpPr>
          <p:cNvPr id="7" name="TextBox 6">
            <a:extLst>
              <a:ext uri="{FF2B5EF4-FFF2-40B4-BE49-F238E27FC236}">
                <a16:creationId xmlns:a16="http://schemas.microsoft.com/office/drawing/2014/main" id="{FB74EAC6-21D1-CB4B-95DB-DE86DE34EE61}"/>
              </a:ext>
            </a:extLst>
          </p:cNvPr>
          <p:cNvSpPr txBox="1"/>
          <p:nvPr/>
        </p:nvSpPr>
        <p:spPr>
          <a:xfrm>
            <a:off x="2541324" y="1205895"/>
            <a:ext cx="2589170" cy="276999"/>
          </a:xfrm>
          <a:prstGeom prst="rect">
            <a:avLst/>
          </a:prstGeom>
          <a:noFill/>
        </p:spPr>
        <p:txBody>
          <a:bodyPr wrap="none" rtlCol="0">
            <a:spAutoFit/>
          </a:bodyPr>
          <a:lstStyle/>
          <a:p>
            <a:r>
              <a:rPr lang="en-GB" sz="1200" dirty="0">
                <a:solidFill>
                  <a:schemeClr val="bg1"/>
                </a:solidFill>
                <a:sym typeface="Wingdings" panose="05000000000000000000" pitchFamily="2" charset="2"/>
              </a:rPr>
              <a:t> </a:t>
            </a:r>
            <a:r>
              <a:rPr lang="en-GB" sz="1050" i="1" dirty="0">
                <a:solidFill>
                  <a:schemeClr val="bg1"/>
                </a:solidFill>
              </a:rPr>
              <a:t>If you are not already in this directory</a:t>
            </a:r>
          </a:p>
        </p:txBody>
      </p:sp>
      <p:sp>
        <p:nvSpPr>
          <p:cNvPr id="8" name="TextBox 7">
            <a:extLst>
              <a:ext uri="{FF2B5EF4-FFF2-40B4-BE49-F238E27FC236}">
                <a16:creationId xmlns:a16="http://schemas.microsoft.com/office/drawing/2014/main" id="{E05F05EF-C679-3CDA-3E3C-53A472B9CC26}"/>
              </a:ext>
            </a:extLst>
          </p:cNvPr>
          <p:cNvSpPr txBox="1"/>
          <p:nvPr/>
        </p:nvSpPr>
        <p:spPr>
          <a:xfrm>
            <a:off x="6082352" y="771246"/>
            <a:ext cx="2960508" cy="830997"/>
          </a:xfrm>
          <a:prstGeom prst="rect">
            <a:avLst/>
          </a:prstGeom>
          <a:noFill/>
        </p:spPr>
        <p:txBody>
          <a:bodyPr wrap="square" rtlCol="0">
            <a:spAutoFit/>
          </a:bodyPr>
          <a:lstStyle/>
          <a:p>
            <a:r>
              <a:rPr lang="en-GB" sz="1200" i="1" dirty="0">
                <a:solidFill>
                  <a:schemeClr val="bg1"/>
                </a:solidFill>
              </a:rPr>
              <a:t>https://learn.microsoft.com/en-us/azure/azure-functions/functions-core-tools-reference?tabs=v2#func-azure-functionapp-publish</a:t>
            </a:r>
          </a:p>
        </p:txBody>
      </p:sp>
      <p:pic>
        <p:nvPicPr>
          <p:cNvPr id="10" name="Picture 9">
            <a:extLst>
              <a:ext uri="{FF2B5EF4-FFF2-40B4-BE49-F238E27FC236}">
                <a16:creationId xmlns:a16="http://schemas.microsoft.com/office/drawing/2014/main" id="{A04037CD-0E3C-F6CB-2A4A-0476B6D1B081}"/>
              </a:ext>
            </a:extLst>
          </p:cNvPr>
          <p:cNvPicPr>
            <a:picLocks noChangeAspect="1"/>
          </p:cNvPicPr>
          <p:nvPr/>
        </p:nvPicPr>
        <p:blipFill>
          <a:blip r:embed="rId2"/>
          <a:stretch>
            <a:fillRect/>
          </a:stretch>
        </p:blipFill>
        <p:spPr>
          <a:xfrm>
            <a:off x="101139" y="4628276"/>
            <a:ext cx="6127845" cy="1495887"/>
          </a:xfrm>
          <a:prstGeom prst="rect">
            <a:avLst/>
          </a:prstGeom>
          <a:ln>
            <a:solidFill>
              <a:schemeClr val="tx1"/>
            </a:solidFill>
          </a:ln>
        </p:spPr>
      </p:pic>
      <p:cxnSp>
        <p:nvCxnSpPr>
          <p:cNvPr id="12" name="Straight Connector 11">
            <a:extLst>
              <a:ext uri="{FF2B5EF4-FFF2-40B4-BE49-F238E27FC236}">
                <a16:creationId xmlns:a16="http://schemas.microsoft.com/office/drawing/2014/main" id="{C6943F8A-FFFB-33CB-B854-3A00CD76CD35}"/>
              </a:ext>
            </a:extLst>
          </p:cNvPr>
          <p:cNvCxnSpPr/>
          <p:nvPr/>
        </p:nvCxnSpPr>
        <p:spPr bwMode="auto">
          <a:xfrm>
            <a:off x="1633182" y="3043450"/>
            <a:ext cx="5841242" cy="0"/>
          </a:xfrm>
          <a:prstGeom prst="line">
            <a:avLst/>
          </a:prstGeom>
          <a:solidFill>
            <a:schemeClr val="accent1"/>
          </a:solidFill>
          <a:ln w="9525" cap="flat" cmpd="sng" algn="ctr">
            <a:solidFill>
              <a:schemeClr val="bg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4" name="Straight Arrow Connector 13">
            <a:extLst>
              <a:ext uri="{FF2B5EF4-FFF2-40B4-BE49-F238E27FC236}">
                <a16:creationId xmlns:a16="http://schemas.microsoft.com/office/drawing/2014/main" id="{E33F82F7-8359-666A-4B8E-F4DD8736C214}"/>
              </a:ext>
            </a:extLst>
          </p:cNvPr>
          <p:cNvCxnSpPr/>
          <p:nvPr/>
        </p:nvCxnSpPr>
        <p:spPr bwMode="auto">
          <a:xfrm>
            <a:off x="5786651" y="3057098"/>
            <a:ext cx="0" cy="2092657"/>
          </a:xfrm>
          <a:prstGeom prst="straightConnector1">
            <a:avLst/>
          </a:prstGeom>
          <a:solidFill>
            <a:schemeClr val="accent1"/>
          </a:solidFill>
          <a:ln w="9525" cap="flat" cmpd="sng" algn="ctr">
            <a:solidFill>
              <a:srgbClr val="FF0000"/>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6" name="TextBox 15">
            <a:extLst>
              <a:ext uri="{FF2B5EF4-FFF2-40B4-BE49-F238E27FC236}">
                <a16:creationId xmlns:a16="http://schemas.microsoft.com/office/drawing/2014/main" id="{70954DE1-5EE4-0973-2324-48AF06A59242}"/>
              </a:ext>
            </a:extLst>
          </p:cNvPr>
          <p:cNvSpPr txBox="1"/>
          <p:nvPr/>
        </p:nvSpPr>
        <p:spPr>
          <a:xfrm>
            <a:off x="101139" y="6182479"/>
            <a:ext cx="8941721" cy="646331"/>
          </a:xfrm>
          <a:prstGeom prst="rect">
            <a:avLst/>
          </a:prstGeom>
          <a:solidFill>
            <a:srgbClr val="000000"/>
          </a:solidFill>
          <a:ln w="9525">
            <a:noFill/>
          </a:ln>
        </p:spPr>
        <p:txBody>
          <a:bodyPr wrap="square" rtlCol="0">
            <a:spAutoFit/>
          </a:bodyPr>
          <a:lstStyle/>
          <a:p>
            <a:r>
              <a:rPr lang="en-GB" sz="1200" dirty="0">
                <a:solidFill>
                  <a:schemeClr val="bg1"/>
                </a:solidFill>
              </a:rPr>
              <a:t>$ </a:t>
            </a:r>
            <a:r>
              <a:rPr lang="en-GB" sz="1200" dirty="0" err="1">
                <a:solidFill>
                  <a:schemeClr val="accent1">
                    <a:lumMod val="50000"/>
                  </a:schemeClr>
                </a:solidFill>
              </a:rPr>
              <a:t>az</a:t>
            </a:r>
            <a:r>
              <a:rPr lang="en-GB" sz="1200" dirty="0">
                <a:solidFill>
                  <a:schemeClr val="accent1">
                    <a:lumMod val="50000"/>
                  </a:schemeClr>
                </a:solidFill>
              </a:rPr>
              <a:t> </a:t>
            </a:r>
            <a:r>
              <a:rPr lang="en-GB" sz="1200" dirty="0" err="1">
                <a:solidFill>
                  <a:schemeClr val="accent1">
                    <a:lumMod val="50000"/>
                  </a:schemeClr>
                </a:solidFill>
              </a:rPr>
              <a:t>functionapp</a:t>
            </a:r>
            <a:r>
              <a:rPr lang="en-GB" sz="1200" dirty="0">
                <a:solidFill>
                  <a:schemeClr val="accent1">
                    <a:lumMod val="50000"/>
                  </a:schemeClr>
                </a:solidFill>
              </a:rPr>
              <a:t> function show --resource-group </a:t>
            </a:r>
            <a:r>
              <a:rPr lang="en-GB" sz="1200" dirty="0" err="1">
                <a:solidFill>
                  <a:srgbClr val="FFC000"/>
                </a:solidFill>
              </a:rPr>
              <a:t>myfirst-azfunction-rg</a:t>
            </a:r>
            <a:r>
              <a:rPr lang="en-GB" sz="1200" dirty="0">
                <a:solidFill>
                  <a:schemeClr val="accent1">
                    <a:lumMod val="50000"/>
                  </a:schemeClr>
                </a:solidFill>
              </a:rPr>
              <a:t>  --name </a:t>
            </a:r>
            <a:r>
              <a:rPr lang="en-GB" sz="1200" dirty="0">
                <a:solidFill>
                  <a:srgbClr val="FFC000"/>
                </a:solidFill>
              </a:rPr>
              <a:t>myfirstfuncapp13308</a:t>
            </a:r>
            <a:r>
              <a:rPr lang="en-GB" sz="1200" dirty="0">
                <a:solidFill>
                  <a:schemeClr val="accent1">
                    <a:lumMod val="50000"/>
                  </a:schemeClr>
                </a:solidFill>
              </a:rPr>
              <a:t> --function-name </a:t>
            </a:r>
            <a:r>
              <a:rPr lang="en-GB" sz="1200" dirty="0" err="1">
                <a:solidFill>
                  <a:srgbClr val="FFC000"/>
                </a:solidFill>
              </a:rPr>
              <a:t>HttpExample</a:t>
            </a:r>
            <a:r>
              <a:rPr lang="en-GB" sz="1200" dirty="0">
                <a:solidFill>
                  <a:schemeClr val="accent1">
                    <a:lumMod val="50000"/>
                  </a:schemeClr>
                </a:solidFill>
              </a:rPr>
              <a:t> --query "</a:t>
            </a:r>
            <a:r>
              <a:rPr lang="en-GB" sz="1200" dirty="0" err="1">
                <a:solidFill>
                  <a:schemeClr val="accent1">
                    <a:lumMod val="50000"/>
                  </a:schemeClr>
                </a:solidFill>
              </a:rPr>
              <a:t>invokeUrlTemplate</a:t>
            </a:r>
            <a:r>
              <a:rPr lang="en-GB" sz="1200" dirty="0">
                <a:solidFill>
                  <a:schemeClr val="accent1">
                    <a:lumMod val="50000"/>
                  </a:schemeClr>
                </a:solidFill>
              </a:rPr>
              <a:t>" --output </a:t>
            </a:r>
            <a:r>
              <a:rPr lang="en-GB" sz="1200" dirty="0" err="1">
                <a:solidFill>
                  <a:schemeClr val="accent1">
                    <a:lumMod val="50000"/>
                  </a:schemeClr>
                </a:solidFill>
              </a:rPr>
              <a:t>tsv</a:t>
            </a:r>
            <a:endParaRPr lang="en-GB" sz="1200" dirty="0">
              <a:solidFill>
                <a:schemeClr val="bg1"/>
              </a:solidFill>
            </a:endParaRPr>
          </a:p>
          <a:p>
            <a:r>
              <a:rPr lang="en-GB" sz="1100" i="1" dirty="0">
                <a:solidFill>
                  <a:schemeClr val="bg1"/>
                </a:solidFill>
              </a:rPr>
              <a:t>https://myfirstfunc18045.azurewebsites.net/api/httpexample</a:t>
            </a:r>
          </a:p>
        </p:txBody>
      </p:sp>
    </p:spTree>
    <p:extLst>
      <p:ext uri="{BB962C8B-B14F-4D97-AF65-F5344CB8AC3E}">
        <p14:creationId xmlns:p14="http://schemas.microsoft.com/office/powerpoint/2010/main" val="148599389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32A6E-9790-BAF2-61FF-B1999063A97B}"/>
              </a:ext>
            </a:extLst>
          </p:cNvPr>
          <p:cNvSpPr>
            <a:spLocks noGrp="1"/>
          </p:cNvSpPr>
          <p:nvPr>
            <p:ph type="title"/>
          </p:nvPr>
        </p:nvSpPr>
        <p:spPr/>
        <p:txBody>
          <a:bodyPr/>
          <a:lstStyle/>
          <a:p>
            <a:r>
              <a:rPr lang="en-GB" dirty="0"/>
              <a:t>FYI: URL Remove “</a:t>
            </a:r>
            <a:r>
              <a:rPr lang="en-GB" dirty="0" err="1"/>
              <a:t>api</a:t>
            </a:r>
            <a:r>
              <a:rPr lang="en-GB" dirty="0"/>
              <a:t>” Route Prefix</a:t>
            </a:r>
          </a:p>
        </p:txBody>
      </p:sp>
      <p:sp>
        <p:nvSpPr>
          <p:cNvPr id="3" name="Content Placeholder 2">
            <a:extLst>
              <a:ext uri="{FF2B5EF4-FFF2-40B4-BE49-F238E27FC236}">
                <a16:creationId xmlns:a16="http://schemas.microsoft.com/office/drawing/2014/main" id="{350EB821-D176-8F69-20EA-FCB6AE7E4643}"/>
              </a:ext>
            </a:extLst>
          </p:cNvPr>
          <p:cNvSpPr>
            <a:spLocks noGrp="1"/>
          </p:cNvSpPr>
          <p:nvPr>
            <p:ph idx="1"/>
          </p:nvPr>
        </p:nvSpPr>
        <p:spPr>
          <a:xfrm>
            <a:off x="445827" y="905301"/>
            <a:ext cx="8320585" cy="1128215"/>
          </a:xfrm>
        </p:spPr>
        <p:txBody>
          <a:bodyPr/>
          <a:lstStyle/>
          <a:p>
            <a:r>
              <a:rPr lang="en-GB" dirty="0"/>
              <a:t>The URL currently requires an “</a:t>
            </a:r>
            <a:r>
              <a:rPr lang="en-GB" dirty="0" err="1"/>
              <a:t>api</a:t>
            </a:r>
            <a:r>
              <a:rPr lang="en-GB" dirty="0"/>
              <a:t>” route prefix</a:t>
            </a:r>
          </a:p>
          <a:p>
            <a:endParaRPr lang="en-GB" dirty="0"/>
          </a:p>
          <a:p>
            <a:r>
              <a:rPr lang="en-GB" dirty="0"/>
              <a:t>We can remove or change this route prefix by editing the </a:t>
            </a:r>
            <a:r>
              <a:rPr lang="en-GB" dirty="0" err="1"/>
              <a:t>host.json</a:t>
            </a:r>
            <a:r>
              <a:rPr lang="en-GB" dirty="0"/>
              <a:t> file as follows:</a:t>
            </a:r>
          </a:p>
          <a:p>
            <a:endParaRPr lang="en-GB" dirty="0"/>
          </a:p>
        </p:txBody>
      </p:sp>
      <p:sp>
        <p:nvSpPr>
          <p:cNvPr id="4" name="Footer Placeholder 3">
            <a:extLst>
              <a:ext uri="{FF2B5EF4-FFF2-40B4-BE49-F238E27FC236}">
                <a16:creationId xmlns:a16="http://schemas.microsoft.com/office/drawing/2014/main" id="{FC7CB657-AC92-BB90-D5ED-FBF22E08FC33}"/>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F39F3FD2-6EBA-1F33-4EEC-E4C23C05638A}"/>
              </a:ext>
            </a:extLst>
          </p:cNvPr>
          <p:cNvSpPr txBox="1"/>
          <p:nvPr/>
        </p:nvSpPr>
        <p:spPr>
          <a:xfrm>
            <a:off x="785339" y="1310693"/>
            <a:ext cx="6250429" cy="369332"/>
          </a:xfrm>
          <a:prstGeom prst="rect">
            <a:avLst/>
          </a:prstGeom>
          <a:solidFill>
            <a:schemeClr val="accent4">
              <a:lumMod val="10000"/>
              <a:lumOff val="90000"/>
            </a:schemeClr>
          </a:solidFill>
        </p:spPr>
        <p:txBody>
          <a:bodyPr wrap="none" rtlCol="0">
            <a:spAutoFit/>
          </a:bodyPr>
          <a:lstStyle/>
          <a:p>
            <a:r>
              <a:rPr lang="en-GB" dirty="0"/>
              <a:t>https://myfirstfunc18045.azurewebsites.net/</a:t>
            </a:r>
            <a:r>
              <a:rPr lang="en-GB" b="1" dirty="0">
                <a:solidFill>
                  <a:srgbClr val="FF0000"/>
                </a:solidFill>
              </a:rPr>
              <a:t>api</a:t>
            </a:r>
            <a:r>
              <a:rPr lang="en-GB" dirty="0"/>
              <a:t>/httpexample</a:t>
            </a:r>
          </a:p>
        </p:txBody>
      </p:sp>
      <p:sp>
        <p:nvSpPr>
          <p:cNvPr id="6" name="TextBox 5">
            <a:extLst>
              <a:ext uri="{FF2B5EF4-FFF2-40B4-BE49-F238E27FC236}">
                <a16:creationId xmlns:a16="http://schemas.microsoft.com/office/drawing/2014/main" id="{BD32CB13-49A4-E326-A8DD-F7B7C783D800}"/>
              </a:ext>
            </a:extLst>
          </p:cNvPr>
          <p:cNvSpPr txBox="1"/>
          <p:nvPr/>
        </p:nvSpPr>
        <p:spPr>
          <a:xfrm>
            <a:off x="5031475" y="2475300"/>
            <a:ext cx="4080680" cy="4339650"/>
          </a:xfrm>
          <a:prstGeom prst="rect">
            <a:avLst/>
          </a:prstGeom>
          <a:solidFill>
            <a:schemeClr val="accent4">
              <a:lumMod val="10000"/>
              <a:lumOff val="90000"/>
            </a:schemeClr>
          </a:solidFill>
        </p:spPr>
        <p:txBody>
          <a:bodyPr wrap="square" rtlCol="0">
            <a:spAutoFit/>
          </a:bodyPr>
          <a:lstStyle/>
          <a:p>
            <a:r>
              <a:rPr lang="en-GB" sz="1600" dirty="0"/>
              <a:t>{</a:t>
            </a:r>
          </a:p>
          <a:p>
            <a:r>
              <a:rPr lang="en-GB" sz="1600" dirty="0"/>
              <a:t>    "version": "2.0",</a:t>
            </a:r>
          </a:p>
          <a:p>
            <a:r>
              <a:rPr lang="en-GB" sz="1600" dirty="0"/>
              <a:t>    "logging": {</a:t>
            </a:r>
          </a:p>
          <a:p>
            <a:r>
              <a:rPr lang="en-GB" sz="1600" dirty="0"/>
              <a:t>        "</a:t>
            </a:r>
            <a:r>
              <a:rPr lang="en-GB" sz="1600" dirty="0" err="1"/>
              <a:t>applicationInsights</a:t>
            </a:r>
            <a:r>
              <a:rPr lang="en-GB" sz="1600" dirty="0"/>
              <a:t>": {</a:t>
            </a:r>
          </a:p>
          <a:p>
            <a:r>
              <a:rPr lang="en-GB" sz="1600" dirty="0"/>
              <a:t>            "</a:t>
            </a:r>
            <a:r>
              <a:rPr lang="en-GB" sz="1600" dirty="0" err="1"/>
              <a:t>samplingSettings</a:t>
            </a:r>
            <a:r>
              <a:rPr lang="en-GB" sz="1600" dirty="0"/>
              <a:t>": {</a:t>
            </a:r>
          </a:p>
          <a:p>
            <a:r>
              <a:rPr lang="en-GB" sz="1600" dirty="0"/>
              <a:t>                "</a:t>
            </a:r>
            <a:r>
              <a:rPr lang="en-GB" sz="1600" dirty="0" err="1"/>
              <a:t>isEnabled</a:t>
            </a:r>
            <a:r>
              <a:rPr lang="en-GB" sz="1600" dirty="0"/>
              <a:t>": true,</a:t>
            </a:r>
          </a:p>
          <a:p>
            <a:r>
              <a:rPr lang="en-GB" sz="1600" dirty="0"/>
              <a:t>                "</a:t>
            </a:r>
            <a:r>
              <a:rPr lang="en-GB" sz="1600" dirty="0" err="1"/>
              <a:t>excludedTypes</a:t>
            </a:r>
            <a:r>
              <a:rPr lang="en-GB" sz="1600" dirty="0"/>
              <a:t>": "Request"</a:t>
            </a:r>
          </a:p>
          <a:p>
            <a:r>
              <a:rPr lang="en-GB" sz="1600" dirty="0"/>
              <a:t>            },</a:t>
            </a:r>
          </a:p>
          <a:p>
            <a:r>
              <a:rPr lang="en-GB" sz="1600" dirty="0"/>
              <a:t>            "</a:t>
            </a:r>
            <a:r>
              <a:rPr lang="en-GB" sz="1600" dirty="0" err="1"/>
              <a:t>enableLiveMetricsFilters</a:t>
            </a:r>
            <a:r>
              <a:rPr lang="en-GB" sz="1600" dirty="0"/>
              <a:t>": true</a:t>
            </a:r>
          </a:p>
          <a:p>
            <a:r>
              <a:rPr lang="en-GB" sz="1600" dirty="0"/>
              <a:t>        }</a:t>
            </a:r>
          </a:p>
          <a:p>
            <a:r>
              <a:rPr lang="en-GB" sz="1600" dirty="0"/>
              <a:t>    },</a:t>
            </a:r>
          </a:p>
          <a:p>
            <a:r>
              <a:rPr lang="en-GB" sz="1600" b="1" dirty="0"/>
              <a:t>    "extensions": {</a:t>
            </a:r>
          </a:p>
          <a:p>
            <a:r>
              <a:rPr lang="en-GB" sz="1600" b="1" dirty="0"/>
              <a:t>        "http": {</a:t>
            </a:r>
          </a:p>
          <a:p>
            <a:r>
              <a:rPr lang="en-GB" sz="1600" b="1" dirty="0"/>
              <a:t>          "</a:t>
            </a:r>
            <a:r>
              <a:rPr lang="en-GB" sz="1600" b="1" dirty="0" err="1"/>
              <a:t>routePrefix</a:t>
            </a:r>
            <a:r>
              <a:rPr lang="en-GB" sz="1600" b="1" dirty="0"/>
              <a:t>": ""  </a:t>
            </a:r>
          </a:p>
          <a:p>
            <a:r>
              <a:rPr lang="en-GB" sz="1600" b="1" dirty="0"/>
              <a:t>        }</a:t>
            </a:r>
          </a:p>
          <a:p>
            <a:r>
              <a:rPr lang="en-GB" sz="1600" b="1" dirty="0"/>
              <a:t>    }    </a:t>
            </a:r>
          </a:p>
          <a:p>
            <a:r>
              <a:rPr lang="en-GB" sz="1600" dirty="0"/>
              <a:t>}</a:t>
            </a:r>
          </a:p>
        </p:txBody>
      </p:sp>
      <p:sp>
        <p:nvSpPr>
          <p:cNvPr id="7" name="TextBox 6">
            <a:extLst>
              <a:ext uri="{FF2B5EF4-FFF2-40B4-BE49-F238E27FC236}">
                <a16:creationId xmlns:a16="http://schemas.microsoft.com/office/drawing/2014/main" id="{BDF8B5E9-A3B5-51CB-A9C4-CA318C93C2A3}"/>
              </a:ext>
            </a:extLst>
          </p:cNvPr>
          <p:cNvSpPr txBox="1"/>
          <p:nvPr/>
        </p:nvSpPr>
        <p:spPr>
          <a:xfrm>
            <a:off x="8047225" y="2136746"/>
            <a:ext cx="1096775" cy="338554"/>
          </a:xfrm>
          <a:prstGeom prst="rect">
            <a:avLst/>
          </a:prstGeom>
          <a:noFill/>
        </p:spPr>
        <p:txBody>
          <a:bodyPr wrap="none" rtlCol="0">
            <a:spAutoFit/>
          </a:bodyPr>
          <a:lstStyle/>
          <a:p>
            <a:r>
              <a:rPr lang="en-GB" sz="1600" b="1" dirty="0" err="1"/>
              <a:t>host.json</a:t>
            </a:r>
            <a:endParaRPr lang="en-GB" sz="1600" b="1" dirty="0"/>
          </a:p>
        </p:txBody>
      </p:sp>
      <p:sp>
        <p:nvSpPr>
          <p:cNvPr id="8" name="TextBox 7">
            <a:extLst>
              <a:ext uri="{FF2B5EF4-FFF2-40B4-BE49-F238E27FC236}">
                <a16:creationId xmlns:a16="http://schemas.microsoft.com/office/drawing/2014/main" id="{F505C53B-4F71-EA3D-5163-01B7F74239D8}"/>
              </a:ext>
            </a:extLst>
          </p:cNvPr>
          <p:cNvSpPr txBox="1"/>
          <p:nvPr/>
        </p:nvSpPr>
        <p:spPr>
          <a:xfrm>
            <a:off x="79375" y="2588077"/>
            <a:ext cx="4840406" cy="3662541"/>
          </a:xfrm>
          <a:prstGeom prst="rect">
            <a:avLst/>
          </a:prstGeom>
          <a:solidFill>
            <a:srgbClr val="000000"/>
          </a:solidFill>
          <a:ln w="9525">
            <a:noFill/>
          </a:ln>
        </p:spPr>
        <p:txBody>
          <a:bodyPr wrap="square" rtlCol="0">
            <a:spAutoFit/>
          </a:bodyPr>
          <a:lstStyle/>
          <a:p>
            <a:r>
              <a:rPr lang="en-GB" sz="1600" i="1" dirty="0">
                <a:solidFill>
                  <a:schemeClr val="bg1"/>
                </a:solidFill>
              </a:rPr>
              <a:t>DEPLOY THE AZURE FUNCTION</a:t>
            </a:r>
          </a:p>
          <a:p>
            <a:r>
              <a:rPr lang="en-GB" sz="1600" dirty="0">
                <a:solidFill>
                  <a:schemeClr val="bg1"/>
                </a:solidFill>
              </a:rPr>
              <a:t>C:&gt; </a:t>
            </a:r>
            <a:r>
              <a:rPr lang="en-GB" sz="1600" dirty="0" err="1">
                <a:solidFill>
                  <a:schemeClr val="accent1">
                    <a:lumMod val="50000"/>
                  </a:schemeClr>
                </a:solidFill>
              </a:rPr>
              <a:t>func</a:t>
            </a:r>
            <a:r>
              <a:rPr lang="en-GB" sz="1600" dirty="0">
                <a:solidFill>
                  <a:schemeClr val="accent1">
                    <a:lumMod val="50000"/>
                  </a:schemeClr>
                </a:solidFill>
              </a:rPr>
              <a:t> azure </a:t>
            </a:r>
            <a:r>
              <a:rPr lang="en-GB" sz="1600" dirty="0" err="1">
                <a:solidFill>
                  <a:schemeClr val="accent1">
                    <a:lumMod val="50000"/>
                  </a:schemeClr>
                </a:solidFill>
              </a:rPr>
              <a:t>functionapp</a:t>
            </a:r>
            <a:r>
              <a:rPr lang="en-GB" sz="1600" dirty="0">
                <a:solidFill>
                  <a:schemeClr val="accent1">
                    <a:lumMod val="50000"/>
                  </a:schemeClr>
                </a:solidFill>
              </a:rPr>
              <a:t> publish </a:t>
            </a:r>
            <a:r>
              <a:rPr lang="en-GB" sz="1600" dirty="0">
                <a:solidFill>
                  <a:srgbClr val="FFC000"/>
                </a:solidFill>
              </a:rPr>
              <a:t>myfirstfuncapp13308</a:t>
            </a:r>
          </a:p>
          <a:p>
            <a:r>
              <a:rPr lang="en-GB" sz="1200" i="1" dirty="0">
                <a:solidFill>
                  <a:schemeClr val="bg1"/>
                </a:solidFill>
              </a:rPr>
              <a:t>……</a:t>
            </a:r>
          </a:p>
          <a:p>
            <a:r>
              <a:rPr lang="en-GB" sz="1200" i="1" dirty="0">
                <a:solidFill>
                  <a:schemeClr val="bg1"/>
                </a:solidFill>
              </a:rPr>
              <a:t>Functions in </a:t>
            </a:r>
            <a:r>
              <a:rPr lang="en-GB" sz="1200" i="1" dirty="0" err="1">
                <a:solidFill>
                  <a:schemeClr val="bg1"/>
                </a:solidFill>
              </a:rPr>
              <a:t>msdocs-azurefunctions-qs</a:t>
            </a:r>
            <a:r>
              <a:rPr lang="en-GB" sz="1200" i="1" dirty="0">
                <a:solidFill>
                  <a:schemeClr val="bg1"/>
                </a:solidFill>
              </a:rPr>
              <a:t>:</a:t>
            </a:r>
          </a:p>
          <a:p>
            <a:r>
              <a:rPr lang="en-GB" sz="1200" i="1" dirty="0">
                <a:solidFill>
                  <a:schemeClr val="bg1"/>
                </a:solidFill>
              </a:rPr>
              <a:t>    </a:t>
            </a:r>
            <a:r>
              <a:rPr lang="en-GB" sz="1600" i="1" dirty="0" err="1">
                <a:solidFill>
                  <a:schemeClr val="bg1"/>
                </a:solidFill>
              </a:rPr>
              <a:t>HttpExample</a:t>
            </a:r>
            <a:r>
              <a:rPr lang="en-GB" sz="1600" i="1" dirty="0">
                <a:solidFill>
                  <a:schemeClr val="bg1"/>
                </a:solidFill>
              </a:rPr>
              <a:t> - [</a:t>
            </a:r>
            <a:r>
              <a:rPr lang="en-GB" sz="1600" i="1" dirty="0" err="1">
                <a:solidFill>
                  <a:schemeClr val="bg1"/>
                </a:solidFill>
              </a:rPr>
              <a:t>httpTrigger</a:t>
            </a:r>
            <a:r>
              <a:rPr lang="en-GB" sz="1600" i="1" dirty="0">
                <a:solidFill>
                  <a:schemeClr val="bg1"/>
                </a:solidFill>
              </a:rPr>
              <a:t>]</a:t>
            </a:r>
          </a:p>
          <a:p>
            <a:r>
              <a:rPr lang="en-GB" sz="1200" i="1" dirty="0">
                <a:solidFill>
                  <a:schemeClr val="bg1"/>
                </a:solidFill>
              </a:rPr>
              <a:t>        </a:t>
            </a:r>
            <a:r>
              <a:rPr lang="en-GB" sz="1600" b="1" i="1" dirty="0">
                <a:solidFill>
                  <a:schemeClr val="bg1"/>
                </a:solidFill>
              </a:rPr>
              <a:t>Invoke url: https://myfirstfunc18045.azurewebsites.net/httpexample</a:t>
            </a:r>
            <a:endParaRPr lang="en-GB" sz="1200" b="1" i="1" dirty="0">
              <a:solidFill>
                <a:schemeClr val="bg1"/>
              </a:solidFill>
            </a:endParaRPr>
          </a:p>
          <a:p>
            <a:endParaRPr lang="en-GB" sz="1600" i="1" dirty="0">
              <a:solidFill>
                <a:schemeClr val="bg1"/>
              </a:solidFill>
            </a:endParaRPr>
          </a:p>
          <a:p>
            <a:r>
              <a:rPr lang="en-GB" sz="1600" i="1" dirty="0">
                <a:solidFill>
                  <a:schemeClr val="bg1"/>
                </a:solidFill>
              </a:rPr>
              <a:t>VIEW THIS URL IN THE BROWSER</a:t>
            </a:r>
          </a:p>
          <a:p>
            <a:endParaRPr lang="en-GB" sz="1600" i="1" dirty="0">
              <a:solidFill>
                <a:schemeClr val="bg1"/>
              </a:solidFill>
            </a:endParaRPr>
          </a:p>
          <a:p>
            <a:endParaRPr lang="en-GB" sz="1600" i="1" dirty="0">
              <a:solidFill>
                <a:schemeClr val="bg1"/>
              </a:solidFill>
            </a:endParaRPr>
          </a:p>
          <a:p>
            <a:endParaRPr lang="en-GB" sz="1600" i="1" dirty="0">
              <a:solidFill>
                <a:schemeClr val="bg1"/>
              </a:solidFill>
            </a:endParaRPr>
          </a:p>
          <a:p>
            <a:endParaRPr lang="en-GB" sz="1600" i="1" dirty="0">
              <a:solidFill>
                <a:schemeClr val="bg1"/>
              </a:solidFill>
            </a:endParaRPr>
          </a:p>
        </p:txBody>
      </p:sp>
      <p:sp>
        <p:nvSpPr>
          <p:cNvPr id="9" name="TextBox 8">
            <a:extLst>
              <a:ext uri="{FF2B5EF4-FFF2-40B4-BE49-F238E27FC236}">
                <a16:creationId xmlns:a16="http://schemas.microsoft.com/office/drawing/2014/main" id="{3F9E1622-C052-AD3F-B083-0CBDD60B108E}"/>
              </a:ext>
            </a:extLst>
          </p:cNvPr>
          <p:cNvSpPr txBox="1"/>
          <p:nvPr/>
        </p:nvSpPr>
        <p:spPr>
          <a:xfrm>
            <a:off x="2079009" y="5541626"/>
            <a:ext cx="2606722" cy="584775"/>
          </a:xfrm>
          <a:prstGeom prst="rect">
            <a:avLst/>
          </a:prstGeom>
          <a:noFill/>
        </p:spPr>
        <p:txBody>
          <a:bodyPr wrap="square" rtlCol="0">
            <a:spAutoFit/>
          </a:bodyPr>
          <a:lstStyle/>
          <a:p>
            <a:r>
              <a:rPr lang="en-GB" sz="1600" i="1" dirty="0">
                <a:solidFill>
                  <a:schemeClr val="bg1"/>
                </a:solidFill>
              </a:rPr>
              <a:t>Note: the “</a:t>
            </a:r>
            <a:r>
              <a:rPr lang="en-GB" sz="1600" i="1" dirty="0" err="1">
                <a:solidFill>
                  <a:schemeClr val="bg1"/>
                </a:solidFill>
              </a:rPr>
              <a:t>api</a:t>
            </a:r>
            <a:r>
              <a:rPr lang="en-GB" sz="1600" i="1" dirty="0">
                <a:solidFill>
                  <a:schemeClr val="bg1"/>
                </a:solidFill>
              </a:rPr>
              <a:t>” route prefix is no longer required</a:t>
            </a:r>
          </a:p>
        </p:txBody>
      </p:sp>
      <p:cxnSp>
        <p:nvCxnSpPr>
          <p:cNvPr id="11" name="Straight Arrow Connector 10">
            <a:extLst>
              <a:ext uri="{FF2B5EF4-FFF2-40B4-BE49-F238E27FC236}">
                <a16:creationId xmlns:a16="http://schemas.microsoft.com/office/drawing/2014/main" id="{94EBDD81-401D-601C-9C64-76C85B49C03E}"/>
              </a:ext>
            </a:extLst>
          </p:cNvPr>
          <p:cNvCxnSpPr/>
          <p:nvPr/>
        </p:nvCxnSpPr>
        <p:spPr bwMode="auto">
          <a:xfrm flipV="1">
            <a:off x="3885063" y="4517409"/>
            <a:ext cx="432179" cy="964442"/>
          </a:xfrm>
          <a:prstGeom prst="straightConnector1">
            <a:avLst/>
          </a:prstGeom>
          <a:solidFill>
            <a:schemeClr val="accent1"/>
          </a:solidFill>
          <a:ln w="9525" cap="flat" cmpd="sng" algn="ctr">
            <a:solidFill>
              <a:srgbClr val="FF0000"/>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28969458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DD0CF-D854-8088-C888-E4FF1688C268}"/>
              </a:ext>
            </a:extLst>
          </p:cNvPr>
          <p:cNvSpPr>
            <a:spLocks noGrp="1"/>
          </p:cNvSpPr>
          <p:nvPr>
            <p:ph type="title"/>
          </p:nvPr>
        </p:nvSpPr>
        <p:spPr/>
        <p:txBody>
          <a:bodyPr/>
          <a:lstStyle/>
          <a:p>
            <a:r>
              <a:rPr lang="en-GB" dirty="0"/>
              <a:t>Note</a:t>
            </a:r>
          </a:p>
        </p:txBody>
      </p:sp>
      <p:sp>
        <p:nvSpPr>
          <p:cNvPr id="3" name="Content Placeholder 2">
            <a:extLst>
              <a:ext uri="{FF2B5EF4-FFF2-40B4-BE49-F238E27FC236}">
                <a16:creationId xmlns:a16="http://schemas.microsoft.com/office/drawing/2014/main" id="{C8AF5B07-D7D7-EC2C-C61A-C771F1422415}"/>
              </a:ext>
            </a:extLst>
          </p:cNvPr>
          <p:cNvSpPr>
            <a:spLocks noGrp="1"/>
          </p:cNvSpPr>
          <p:nvPr>
            <p:ph idx="1"/>
          </p:nvPr>
        </p:nvSpPr>
        <p:spPr>
          <a:xfrm>
            <a:off x="257175" y="698973"/>
            <a:ext cx="8785685" cy="415593"/>
          </a:xfrm>
        </p:spPr>
        <p:txBody>
          <a:bodyPr/>
          <a:lstStyle/>
          <a:p>
            <a:r>
              <a:rPr lang="en-GB" dirty="0"/>
              <a:t>You can add multiple functions to the project e.g. here is how we could add a second function called “</a:t>
            </a:r>
            <a:r>
              <a:rPr lang="en-GB" dirty="0" err="1"/>
              <a:t>HttpPostExample</a:t>
            </a:r>
            <a:r>
              <a:rPr lang="en-GB" dirty="0"/>
              <a:t>” to the project</a:t>
            </a:r>
          </a:p>
        </p:txBody>
      </p:sp>
      <p:sp>
        <p:nvSpPr>
          <p:cNvPr id="4" name="Footer Placeholder 3">
            <a:extLst>
              <a:ext uri="{FF2B5EF4-FFF2-40B4-BE49-F238E27FC236}">
                <a16:creationId xmlns:a16="http://schemas.microsoft.com/office/drawing/2014/main" id="{C234F770-434D-96BB-7AD1-07E9B37D9B2C}"/>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B3DB832F-FD6A-14FD-6E9D-2BD74DC27DF9}"/>
              </a:ext>
            </a:extLst>
          </p:cNvPr>
          <p:cNvSpPr txBox="1"/>
          <p:nvPr/>
        </p:nvSpPr>
        <p:spPr>
          <a:xfrm>
            <a:off x="101139" y="1533690"/>
            <a:ext cx="8941721" cy="1323439"/>
          </a:xfrm>
          <a:prstGeom prst="rect">
            <a:avLst/>
          </a:prstGeom>
          <a:solidFill>
            <a:srgbClr val="000000"/>
          </a:solidFill>
          <a:ln w="9525">
            <a:noFill/>
          </a:ln>
        </p:spPr>
        <p:txBody>
          <a:bodyPr wrap="square" rtlCol="0">
            <a:spAutoFit/>
          </a:bodyPr>
          <a:lstStyle/>
          <a:p>
            <a:r>
              <a:rPr lang="en-GB" sz="1600" dirty="0">
                <a:solidFill>
                  <a:schemeClr val="bg1"/>
                </a:solidFill>
              </a:rPr>
              <a:t>C:&gt; </a:t>
            </a:r>
            <a:r>
              <a:rPr lang="en-GB" sz="1600" dirty="0">
                <a:solidFill>
                  <a:schemeClr val="accent1">
                    <a:lumMod val="50000"/>
                  </a:schemeClr>
                </a:solidFill>
              </a:rPr>
              <a:t>cd </a:t>
            </a:r>
            <a:r>
              <a:rPr lang="en-GB" sz="1600" dirty="0" err="1">
                <a:solidFill>
                  <a:srgbClr val="FFC000"/>
                </a:solidFill>
              </a:rPr>
              <a:t>LocalFunctionProj</a:t>
            </a:r>
            <a:endParaRPr lang="en-GB" sz="1600" i="1" dirty="0">
              <a:solidFill>
                <a:schemeClr val="bg1"/>
              </a:solidFill>
            </a:endParaRPr>
          </a:p>
          <a:p>
            <a:endParaRPr lang="en-GB" sz="1600" i="1" dirty="0">
              <a:solidFill>
                <a:schemeClr val="bg1"/>
              </a:solidFill>
            </a:endParaRPr>
          </a:p>
          <a:p>
            <a:r>
              <a:rPr lang="en-GB" sz="1600" i="1" dirty="0">
                <a:solidFill>
                  <a:schemeClr val="bg1"/>
                </a:solidFill>
              </a:rPr>
              <a:t>CREATE A SECOND FUNCTION IN THE PROJECT </a:t>
            </a:r>
            <a:r>
              <a:rPr lang="en-GB" sz="1600" i="1" dirty="0" err="1">
                <a:solidFill>
                  <a:schemeClr val="bg1"/>
                </a:solidFill>
              </a:rPr>
              <a:t>LocalFunctionProj</a:t>
            </a:r>
            <a:r>
              <a:rPr lang="en-GB" sz="1600" i="1" dirty="0">
                <a:solidFill>
                  <a:schemeClr val="bg1"/>
                </a:solidFill>
              </a:rPr>
              <a:t> </a:t>
            </a:r>
          </a:p>
          <a:p>
            <a:r>
              <a:rPr lang="en-GB" sz="1600" i="1" dirty="0">
                <a:solidFill>
                  <a:schemeClr val="bg1"/>
                </a:solidFill>
              </a:rPr>
              <a:t>THE net8.0 RUNTIME</a:t>
            </a:r>
          </a:p>
          <a:p>
            <a:r>
              <a:rPr lang="en-GB" sz="1600" dirty="0">
                <a:solidFill>
                  <a:schemeClr val="bg1"/>
                </a:solidFill>
              </a:rPr>
              <a:t>C:&gt; </a:t>
            </a:r>
            <a:r>
              <a:rPr lang="en-GB" sz="1600" dirty="0" err="1">
                <a:solidFill>
                  <a:schemeClr val="accent1">
                    <a:lumMod val="50000"/>
                  </a:schemeClr>
                </a:solidFill>
              </a:rPr>
              <a:t>func</a:t>
            </a:r>
            <a:r>
              <a:rPr lang="en-GB" sz="1600" dirty="0">
                <a:solidFill>
                  <a:schemeClr val="accent1">
                    <a:lumMod val="50000"/>
                  </a:schemeClr>
                </a:solidFill>
              </a:rPr>
              <a:t> new --name </a:t>
            </a:r>
            <a:r>
              <a:rPr lang="en-GB" sz="1600" dirty="0" err="1">
                <a:solidFill>
                  <a:srgbClr val="FFC000"/>
                </a:solidFill>
              </a:rPr>
              <a:t>HttpPostExample</a:t>
            </a:r>
            <a:r>
              <a:rPr lang="en-GB" sz="1600" dirty="0">
                <a:solidFill>
                  <a:schemeClr val="accent1">
                    <a:lumMod val="50000"/>
                  </a:schemeClr>
                </a:solidFill>
              </a:rPr>
              <a:t> --template </a:t>
            </a:r>
            <a:r>
              <a:rPr lang="en-GB" sz="1600" dirty="0">
                <a:solidFill>
                  <a:srgbClr val="FFC000"/>
                </a:solidFill>
              </a:rPr>
              <a:t>"HTTP trigger" </a:t>
            </a:r>
            <a:r>
              <a:rPr lang="en-GB" sz="1600" dirty="0">
                <a:solidFill>
                  <a:schemeClr val="accent1">
                    <a:lumMod val="50000"/>
                  </a:schemeClr>
                </a:solidFill>
              </a:rPr>
              <a:t>--</a:t>
            </a:r>
            <a:r>
              <a:rPr lang="en-GB" sz="1600" dirty="0" err="1">
                <a:solidFill>
                  <a:schemeClr val="accent1">
                    <a:lumMod val="50000"/>
                  </a:schemeClr>
                </a:solidFill>
              </a:rPr>
              <a:t>authlevel</a:t>
            </a:r>
            <a:r>
              <a:rPr lang="en-GB" sz="1600" dirty="0">
                <a:solidFill>
                  <a:schemeClr val="accent1">
                    <a:lumMod val="50000"/>
                  </a:schemeClr>
                </a:solidFill>
              </a:rPr>
              <a:t> </a:t>
            </a:r>
            <a:r>
              <a:rPr lang="en-GB" sz="1600" dirty="0">
                <a:solidFill>
                  <a:srgbClr val="FFC000"/>
                </a:solidFill>
              </a:rPr>
              <a:t>"anonymous"</a:t>
            </a:r>
          </a:p>
        </p:txBody>
      </p:sp>
      <p:sp>
        <p:nvSpPr>
          <p:cNvPr id="7" name="TextBox 6">
            <a:extLst>
              <a:ext uri="{FF2B5EF4-FFF2-40B4-BE49-F238E27FC236}">
                <a16:creationId xmlns:a16="http://schemas.microsoft.com/office/drawing/2014/main" id="{DE669A7E-6401-D5A8-C33E-40C3924E7F6D}"/>
              </a:ext>
            </a:extLst>
          </p:cNvPr>
          <p:cNvSpPr txBox="1"/>
          <p:nvPr/>
        </p:nvSpPr>
        <p:spPr>
          <a:xfrm>
            <a:off x="2554972" y="1571146"/>
            <a:ext cx="2589170" cy="276999"/>
          </a:xfrm>
          <a:prstGeom prst="rect">
            <a:avLst/>
          </a:prstGeom>
          <a:noFill/>
        </p:spPr>
        <p:txBody>
          <a:bodyPr wrap="none" rtlCol="0">
            <a:spAutoFit/>
          </a:bodyPr>
          <a:lstStyle/>
          <a:p>
            <a:r>
              <a:rPr lang="en-GB" sz="1200" dirty="0">
                <a:solidFill>
                  <a:schemeClr val="bg1"/>
                </a:solidFill>
                <a:sym typeface="Wingdings" panose="05000000000000000000" pitchFamily="2" charset="2"/>
              </a:rPr>
              <a:t> </a:t>
            </a:r>
            <a:r>
              <a:rPr lang="en-GB" sz="1050" i="1" dirty="0">
                <a:solidFill>
                  <a:schemeClr val="bg1"/>
                </a:solidFill>
              </a:rPr>
              <a:t>If you are not already in this directory</a:t>
            </a:r>
          </a:p>
        </p:txBody>
      </p:sp>
      <p:pic>
        <p:nvPicPr>
          <p:cNvPr id="9" name="Picture 8">
            <a:extLst>
              <a:ext uri="{FF2B5EF4-FFF2-40B4-BE49-F238E27FC236}">
                <a16:creationId xmlns:a16="http://schemas.microsoft.com/office/drawing/2014/main" id="{D23121BC-97F3-222A-16E2-D9FB91BFC3E4}"/>
              </a:ext>
            </a:extLst>
          </p:cNvPr>
          <p:cNvPicPr>
            <a:picLocks noChangeAspect="1"/>
          </p:cNvPicPr>
          <p:nvPr/>
        </p:nvPicPr>
        <p:blipFill>
          <a:blip r:embed="rId2"/>
          <a:stretch>
            <a:fillRect/>
          </a:stretch>
        </p:blipFill>
        <p:spPr>
          <a:xfrm>
            <a:off x="6236623" y="2984198"/>
            <a:ext cx="2806237" cy="2920070"/>
          </a:xfrm>
          <a:prstGeom prst="rect">
            <a:avLst/>
          </a:prstGeom>
        </p:spPr>
      </p:pic>
      <p:sp>
        <p:nvSpPr>
          <p:cNvPr id="10" name="Rectangle: Rounded Corners 9">
            <a:extLst>
              <a:ext uri="{FF2B5EF4-FFF2-40B4-BE49-F238E27FC236}">
                <a16:creationId xmlns:a16="http://schemas.microsoft.com/office/drawing/2014/main" id="{F5E5FAE0-1D2E-8A16-CCF8-E02D1C6FB231}"/>
              </a:ext>
            </a:extLst>
          </p:cNvPr>
          <p:cNvSpPr/>
          <p:nvPr/>
        </p:nvSpPr>
        <p:spPr bwMode="auto">
          <a:xfrm>
            <a:off x="6323765" y="4960371"/>
            <a:ext cx="1351689" cy="345744"/>
          </a:xfrm>
          <a:prstGeom prst="roundRect">
            <a:avLst/>
          </a:prstGeom>
          <a:noFill/>
          <a:ln w="381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pic>
        <p:nvPicPr>
          <p:cNvPr id="12" name="Picture 11">
            <a:extLst>
              <a:ext uri="{FF2B5EF4-FFF2-40B4-BE49-F238E27FC236}">
                <a16:creationId xmlns:a16="http://schemas.microsoft.com/office/drawing/2014/main" id="{93D251CE-0C3C-6028-7679-0CD06548460C}"/>
              </a:ext>
            </a:extLst>
          </p:cNvPr>
          <p:cNvPicPr>
            <a:picLocks noChangeAspect="1"/>
          </p:cNvPicPr>
          <p:nvPr/>
        </p:nvPicPr>
        <p:blipFill>
          <a:blip r:embed="rId3"/>
          <a:stretch>
            <a:fillRect/>
          </a:stretch>
        </p:blipFill>
        <p:spPr>
          <a:xfrm>
            <a:off x="78148" y="3016944"/>
            <a:ext cx="6114904" cy="3276915"/>
          </a:xfrm>
          <a:prstGeom prst="rect">
            <a:avLst/>
          </a:prstGeom>
        </p:spPr>
      </p:pic>
      <p:sp>
        <p:nvSpPr>
          <p:cNvPr id="6" name="TextBox 5">
            <a:extLst>
              <a:ext uri="{FF2B5EF4-FFF2-40B4-BE49-F238E27FC236}">
                <a16:creationId xmlns:a16="http://schemas.microsoft.com/office/drawing/2014/main" id="{695C9684-217D-721B-44A3-A979D885A95D}"/>
              </a:ext>
            </a:extLst>
          </p:cNvPr>
          <p:cNvSpPr txBox="1"/>
          <p:nvPr/>
        </p:nvSpPr>
        <p:spPr>
          <a:xfrm>
            <a:off x="4600575" y="6293859"/>
            <a:ext cx="4525451" cy="461665"/>
          </a:xfrm>
          <a:prstGeom prst="rect">
            <a:avLst/>
          </a:prstGeom>
          <a:noFill/>
        </p:spPr>
        <p:txBody>
          <a:bodyPr wrap="square" rtlCol="0">
            <a:spAutoFit/>
          </a:bodyPr>
          <a:lstStyle/>
          <a:p>
            <a:r>
              <a:rPr lang="en-GB" sz="1200" i="1" dirty="0"/>
              <a:t>Also see: http://dontcodetired.com/blog/post/Different-Ways-to-Parse-Http-Request-Data-in-Http-triggered-Azure-Functions</a:t>
            </a:r>
          </a:p>
        </p:txBody>
      </p:sp>
    </p:spTree>
    <p:extLst>
      <p:ext uri="{BB962C8B-B14F-4D97-AF65-F5344CB8AC3E}">
        <p14:creationId xmlns:p14="http://schemas.microsoft.com/office/powerpoint/2010/main" val="279729636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C001A-59A2-A619-D808-85EDED6C637D}"/>
              </a:ext>
            </a:extLst>
          </p:cNvPr>
          <p:cNvSpPr>
            <a:spLocks noGrp="1"/>
          </p:cNvSpPr>
          <p:nvPr>
            <p:ph type="title"/>
          </p:nvPr>
        </p:nvSpPr>
        <p:spPr>
          <a:xfrm>
            <a:off x="257175" y="0"/>
            <a:ext cx="8686800" cy="6373504"/>
          </a:xfrm>
        </p:spPr>
        <p:txBody>
          <a:bodyPr/>
          <a:lstStyle/>
          <a:p>
            <a:r>
              <a:rPr lang="en-GB" dirty="0"/>
              <a:t>Automated Deployment </a:t>
            </a:r>
            <a:br>
              <a:rPr lang="en-GB" dirty="0"/>
            </a:br>
            <a:r>
              <a:rPr lang="en-GB" dirty="0"/>
              <a:t>with GitHub Actions</a:t>
            </a:r>
          </a:p>
        </p:txBody>
      </p:sp>
      <p:sp>
        <p:nvSpPr>
          <p:cNvPr id="4" name="Footer Placeholder 3">
            <a:extLst>
              <a:ext uri="{FF2B5EF4-FFF2-40B4-BE49-F238E27FC236}">
                <a16:creationId xmlns:a16="http://schemas.microsoft.com/office/drawing/2014/main" id="{884AC058-DA7C-9C18-0552-4A5068D0D913}"/>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15177588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9328D-F1AA-5912-C5FE-0B653020B29C}"/>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29CE7AE5-DBFA-E509-6CE1-8964730D4A93}"/>
              </a:ext>
            </a:extLst>
          </p:cNvPr>
          <p:cNvSpPr>
            <a:spLocks noGrp="1"/>
          </p:cNvSpPr>
          <p:nvPr>
            <p:ph idx="1"/>
          </p:nvPr>
        </p:nvSpPr>
        <p:spPr/>
        <p:txBody>
          <a:bodyPr/>
          <a:lstStyle/>
          <a:p>
            <a:endParaRPr lang="en-GB" dirty="0"/>
          </a:p>
        </p:txBody>
      </p:sp>
      <p:sp>
        <p:nvSpPr>
          <p:cNvPr id="4" name="Footer Placeholder 3">
            <a:extLst>
              <a:ext uri="{FF2B5EF4-FFF2-40B4-BE49-F238E27FC236}">
                <a16:creationId xmlns:a16="http://schemas.microsoft.com/office/drawing/2014/main" id="{2D8A9201-CF2B-06D1-AADE-78DE6F7BCC1F}"/>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B6148C62-F242-1099-AD31-75340D6828EA}"/>
              </a:ext>
            </a:extLst>
          </p:cNvPr>
          <p:cNvSpPr txBox="1"/>
          <p:nvPr/>
        </p:nvSpPr>
        <p:spPr>
          <a:xfrm>
            <a:off x="101139" y="784106"/>
            <a:ext cx="8941721" cy="5509200"/>
          </a:xfrm>
          <a:prstGeom prst="rect">
            <a:avLst/>
          </a:prstGeom>
          <a:solidFill>
            <a:srgbClr val="000000"/>
          </a:solidFill>
          <a:ln w="9525">
            <a:noFill/>
          </a:ln>
        </p:spPr>
        <p:txBody>
          <a:bodyPr wrap="square" rtlCol="0">
            <a:spAutoFit/>
          </a:bodyPr>
          <a:lstStyle/>
          <a:p>
            <a:r>
              <a:rPr lang="en-GB" sz="1600" dirty="0">
                <a:solidFill>
                  <a:schemeClr val="bg1"/>
                </a:solidFill>
              </a:rPr>
              <a:t>$ </a:t>
            </a:r>
            <a:r>
              <a:rPr lang="en-GB" sz="1600" dirty="0" err="1">
                <a:solidFill>
                  <a:schemeClr val="accent1">
                    <a:lumMod val="50000"/>
                  </a:schemeClr>
                </a:solidFill>
              </a:rPr>
              <a:t>az</a:t>
            </a:r>
            <a:r>
              <a:rPr lang="en-GB" sz="1600" dirty="0">
                <a:solidFill>
                  <a:schemeClr val="accent1">
                    <a:lumMod val="50000"/>
                  </a:schemeClr>
                </a:solidFill>
              </a:rPr>
              <a:t> group create --name </a:t>
            </a:r>
            <a:r>
              <a:rPr lang="en-GB" sz="1600" dirty="0">
                <a:solidFill>
                  <a:srgbClr val="FFC000"/>
                </a:solidFill>
              </a:rPr>
              <a:t>demo-resource-</a:t>
            </a:r>
            <a:r>
              <a:rPr lang="en-GB" sz="1600" dirty="0" err="1">
                <a:solidFill>
                  <a:srgbClr val="FFC000"/>
                </a:solidFill>
              </a:rPr>
              <a:t>gp</a:t>
            </a:r>
            <a:r>
              <a:rPr lang="en-GB" sz="1600" dirty="0">
                <a:solidFill>
                  <a:schemeClr val="accent1">
                    <a:lumMod val="50000"/>
                  </a:schemeClr>
                </a:solidFill>
              </a:rPr>
              <a:t> --location </a:t>
            </a:r>
            <a:r>
              <a:rPr lang="en-GB" sz="1600" dirty="0" err="1">
                <a:solidFill>
                  <a:srgbClr val="FFC000"/>
                </a:solidFill>
              </a:rPr>
              <a:t>ukwest</a:t>
            </a:r>
            <a:endParaRPr lang="en-GB" sz="1600" dirty="0">
              <a:solidFill>
                <a:srgbClr val="FFC000"/>
              </a:solidFill>
            </a:endParaRPr>
          </a:p>
          <a:p>
            <a:endParaRPr lang="en-GB" sz="1600" i="1" dirty="0">
              <a:solidFill>
                <a:schemeClr val="bg1"/>
              </a:solidFill>
            </a:endParaRPr>
          </a:p>
          <a:p>
            <a:r>
              <a:rPr lang="en-GB" sz="1600" i="1" dirty="0">
                <a:solidFill>
                  <a:schemeClr val="bg1"/>
                </a:solidFill>
              </a:rPr>
              <a:t>CREATE A GENERAL PURPOSE STORAGE ACCOUNT</a:t>
            </a:r>
          </a:p>
          <a:p>
            <a:r>
              <a:rPr lang="en-GB" sz="1600" i="1" dirty="0">
                <a:solidFill>
                  <a:schemeClr val="bg1"/>
                </a:solidFill>
              </a:rPr>
              <a:t>An Azure storage account is required by the Functions runtime. The storage account is used to store important app data, sometimes including the application code itself. You should limit access from other apps and users to the storage account. An HTTP trigger doesn’t actually use an Azure Storage account connection string, but all other trigger types require a valid Azure Storage account connection string.</a:t>
            </a:r>
          </a:p>
          <a:p>
            <a:r>
              <a:rPr lang="en-GB" sz="1600" dirty="0">
                <a:solidFill>
                  <a:schemeClr val="bg1"/>
                </a:solidFill>
              </a:rPr>
              <a:t>$ </a:t>
            </a:r>
            <a:r>
              <a:rPr lang="en-GB" sz="1600" dirty="0" err="1">
                <a:solidFill>
                  <a:schemeClr val="accent4">
                    <a:lumMod val="50000"/>
                    <a:lumOff val="50000"/>
                  </a:schemeClr>
                </a:solidFill>
              </a:rPr>
              <a:t>storageName</a:t>
            </a:r>
            <a:r>
              <a:rPr lang="en-GB" sz="1600" dirty="0">
                <a:solidFill>
                  <a:schemeClr val="accent1">
                    <a:lumMod val="50000"/>
                  </a:schemeClr>
                </a:solidFill>
              </a:rPr>
              <a:t>=</a:t>
            </a:r>
            <a:r>
              <a:rPr lang="en-GB" sz="1600" dirty="0" err="1">
                <a:solidFill>
                  <a:srgbClr val="FFC000"/>
                </a:solidFill>
              </a:rPr>
              <a:t>myfirstfunc</a:t>
            </a:r>
            <a:r>
              <a:rPr lang="en-GB" sz="1600" dirty="0" err="1">
                <a:solidFill>
                  <a:schemeClr val="accent1">
                    <a:lumMod val="50000"/>
                  </a:schemeClr>
                </a:solidFill>
              </a:rPr>
              <a:t>$RANDOM</a:t>
            </a:r>
            <a:endParaRPr lang="en-GB" sz="1600" i="1" dirty="0">
              <a:solidFill>
                <a:schemeClr val="accent1">
                  <a:lumMod val="50000"/>
                </a:schemeClr>
              </a:solidFill>
            </a:endParaRPr>
          </a:p>
          <a:p>
            <a:r>
              <a:rPr lang="en-GB" sz="1600" dirty="0">
                <a:solidFill>
                  <a:schemeClr val="bg1"/>
                </a:solidFill>
              </a:rPr>
              <a:t>$ </a:t>
            </a:r>
            <a:r>
              <a:rPr lang="en-GB" sz="1600" dirty="0" err="1">
                <a:solidFill>
                  <a:schemeClr val="accent1">
                    <a:lumMod val="50000"/>
                  </a:schemeClr>
                </a:solidFill>
              </a:rPr>
              <a:t>az</a:t>
            </a:r>
            <a:r>
              <a:rPr lang="en-GB" sz="1600" dirty="0">
                <a:solidFill>
                  <a:schemeClr val="accent1">
                    <a:lumMod val="50000"/>
                  </a:schemeClr>
                </a:solidFill>
              </a:rPr>
              <a:t> storage account create --name $</a:t>
            </a:r>
            <a:r>
              <a:rPr lang="en-GB" sz="1600" dirty="0" err="1">
                <a:solidFill>
                  <a:schemeClr val="accent4">
                    <a:lumMod val="50000"/>
                    <a:lumOff val="50000"/>
                  </a:schemeClr>
                </a:solidFill>
              </a:rPr>
              <a:t>storageName</a:t>
            </a:r>
            <a:r>
              <a:rPr lang="en-GB" sz="1600" dirty="0">
                <a:solidFill>
                  <a:schemeClr val="accent1">
                    <a:lumMod val="50000"/>
                  </a:schemeClr>
                </a:solidFill>
              </a:rPr>
              <a:t> --location </a:t>
            </a:r>
            <a:r>
              <a:rPr lang="en-GB" sz="1600" dirty="0" err="1">
                <a:solidFill>
                  <a:srgbClr val="FFC000"/>
                </a:solidFill>
              </a:rPr>
              <a:t>ukwest</a:t>
            </a:r>
            <a:r>
              <a:rPr lang="en-GB" sz="1600" dirty="0">
                <a:solidFill>
                  <a:schemeClr val="accent1">
                    <a:lumMod val="50000"/>
                  </a:schemeClr>
                </a:solidFill>
              </a:rPr>
              <a:t> --resource-group </a:t>
            </a:r>
            <a:r>
              <a:rPr lang="en-GB" sz="1600" dirty="0">
                <a:solidFill>
                  <a:srgbClr val="FFC000"/>
                </a:solidFill>
              </a:rPr>
              <a:t>demo-resource-</a:t>
            </a:r>
            <a:r>
              <a:rPr lang="en-GB" sz="1600" dirty="0" err="1">
                <a:solidFill>
                  <a:srgbClr val="FFC000"/>
                </a:solidFill>
              </a:rPr>
              <a:t>gp</a:t>
            </a:r>
            <a:r>
              <a:rPr lang="en-GB" sz="1600" dirty="0">
                <a:solidFill>
                  <a:schemeClr val="accent1">
                    <a:lumMod val="50000"/>
                  </a:schemeClr>
                </a:solidFill>
              </a:rPr>
              <a:t> --</a:t>
            </a:r>
            <a:r>
              <a:rPr lang="en-GB" sz="1600" dirty="0" err="1">
                <a:solidFill>
                  <a:schemeClr val="accent1">
                    <a:lumMod val="50000"/>
                  </a:schemeClr>
                </a:solidFill>
              </a:rPr>
              <a:t>sku</a:t>
            </a:r>
            <a:r>
              <a:rPr lang="en-GB" sz="1600" dirty="0">
                <a:solidFill>
                  <a:schemeClr val="accent1">
                    <a:lumMod val="50000"/>
                  </a:schemeClr>
                </a:solidFill>
              </a:rPr>
              <a:t> </a:t>
            </a:r>
            <a:r>
              <a:rPr lang="en-GB" sz="1600" dirty="0" err="1">
                <a:solidFill>
                  <a:srgbClr val="FFC000"/>
                </a:solidFill>
              </a:rPr>
              <a:t>Standard_LRS</a:t>
            </a:r>
            <a:r>
              <a:rPr lang="en-GB" sz="1600" dirty="0">
                <a:solidFill>
                  <a:schemeClr val="accent1">
                    <a:lumMod val="50000"/>
                  </a:schemeClr>
                </a:solidFill>
              </a:rPr>
              <a:t> --allow-blob-public-access </a:t>
            </a:r>
            <a:r>
              <a:rPr lang="en-GB" sz="1600" dirty="0">
                <a:solidFill>
                  <a:srgbClr val="FFC000"/>
                </a:solidFill>
              </a:rPr>
              <a:t>false</a:t>
            </a:r>
            <a:endParaRPr lang="en-GB" sz="1600" i="1" dirty="0">
              <a:solidFill>
                <a:srgbClr val="FFC000"/>
              </a:solidFill>
            </a:endParaRPr>
          </a:p>
          <a:p>
            <a:endParaRPr lang="en-GB" sz="1600" i="1" dirty="0">
              <a:solidFill>
                <a:schemeClr val="bg1"/>
              </a:solidFill>
            </a:endParaRPr>
          </a:p>
          <a:p>
            <a:r>
              <a:rPr lang="en-GB" sz="1600" i="1" dirty="0">
                <a:solidFill>
                  <a:schemeClr val="bg1"/>
                </a:solidFill>
              </a:rPr>
              <a:t>CREATE THE AZURE FUNCTION</a:t>
            </a:r>
          </a:p>
          <a:p>
            <a:r>
              <a:rPr lang="en-GB" sz="1600" i="1" dirty="0">
                <a:solidFill>
                  <a:schemeClr val="bg1"/>
                </a:solidFill>
              </a:rPr>
              <a:t>The &lt;APP_NAME&gt; is also the default DNS domain for the function app.</a:t>
            </a:r>
          </a:p>
          <a:p>
            <a:r>
              <a:rPr lang="en-GB" sz="1600" i="1" dirty="0">
                <a:solidFill>
                  <a:schemeClr val="bg1"/>
                </a:solidFill>
              </a:rPr>
              <a:t>The command also creates an associated Azure Application Insights instance in the same resource group, with which you can monitor your function app and view logs.</a:t>
            </a:r>
          </a:p>
          <a:p>
            <a:r>
              <a:rPr lang="en-GB" sz="1600" dirty="0">
                <a:solidFill>
                  <a:schemeClr val="bg1"/>
                </a:solidFill>
              </a:rPr>
              <a:t>$ </a:t>
            </a:r>
            <a:r>
              <a:rPr lang="en-GB" sz="1600" dirty="0" err="1">
                <a:solidFill>
                  <a:schemeClr val="accent4">
                    <a:lumMod val="50000"/>
                    <a:lumOff val="50000"/>
                  </a:schemeClr>
                </a:solidFill>
              </a:rPr>
              <a:t>funcappName</a:t>
            </a:r>
            <a:r>
              <a:rPr lang="en-GB" sz="1600" dirty="0">
                <a:solidFill>
                  <a:schemeClr val="accent1">
                    <a:lumMod val="50000"/>
                  </a:schemeClr>
                </a:solidFill>
              </a:rPr>
              <a:t>=</a:t>
            </a:r>
            <a:r>
              <a:rPr lang="en-GB" sz="1600" dirty="0" err="1">
                <a:solidFill>
                  <a:srgbClr val="FFC000"/>
                </a:solidFill>
              </a:rPr>
              <a:t>myfirstfuncapp</a:t>
            </a:r>
            <a:r>
              <a:rPr lang="en-GB" sz="1600" dirty="0" err="1">
                <a:solidFill>
                  <a:schemeClr val="accent1">
                    <a:lumMod val="50000"/>
                  </a:schemeClr>
                </a:solidFill>
              </a:rPr>
              <a:t>$RANDOM</a:t>
            </a:r>
            <a:endParaRPr lang="en-GB" sz="1600" dirty="0">
              <a:solidFill>
                <a:schemeClr val="bg1"/>
              </a:solidFill>
            </a:endParaRPr>
          </a:p>
          <a:p>
            <a:r>
              <a:rPr lang="en-GB" sz="1600" dirty="0">
                <a:solidFill>
                  <a:schemeClr val="bg1"/>
                </a:solidFill>
              </a:rPr>
              <a:t>$ </a:t>
            </a:r>
            <a:r>
              <a:rPr lang="en-GB" sz="1600" dirty="0" err="1">
                <a:solidFill>
                  <a:schemeClr val="accent1">
                    <a:lumMod val="50000"/>
                  </a:schemeClr>
                </a:solidFill>
              </a:rPr>
              <a:t>az</a:t>
            </a:r>
            <a:r>
              <a:rPr lang="en-GB" sz="1600" dirty="0">
                <a:solidFill>
                  <a:schemeClr val="accent1">
                    <a:lumMod val="50000"/>
                  </a:schemeClr>
                </a:solidFill>
              </a:rPr>
              <a:t> </a:t>
            </a:r>
            <a:r>
              <a:rPr lang="en-GB" sz="1600" dirty="0" err="1">
                <a:solidFill>
                  <a:schemeClr val="accent1">
                    <a:lumMod val="50000"/>
                  </a:schemeClr>
                </a:solidFill>
              </a:rPr>
              <a:t>functionapp</a:t>
            </a:r>
            <a:r>
              <a:rPr lang="en-GB" sz="1600" dirty="0">
                <a:solidFill>
                  <a:schemeClr val="accent1">
                    <a:lumMod val="50000"/>
                  </a:schemeClr>
                </a:solidFill>
              </a:rPr>
              <a:t> create --resource-group </a:t>
            </a:r>
            <a:r>
              <a:rPr lang="en-GB" sz="1600" dirty="0">
                <a:solidFill>
                  <a:srgbClr val="FFC000"/>
                </a:solidFill>
              </a:rPr>
              <a:t>demo-resource-</a:t>
            </a:r>
            <a:r>
              <a:rPr lang="en-GB" sz="1600" dirty="0" err="1">
                <a:solidFill>
                  <a:srgbClr val="FFC000"/>
                </a:solidFill>
              </a:rPr>
              <a:t>gp</a:t>
            </a:r>
            <a:r>
              <a:rPr lang="en-GB" sz="1600" dirty="0">
                <a:solidFill>
                  <a:schemeClr val="accent1">
                    <a:lumMod val="50000"/>
                  </a:schemeClr>
                </a:solidFill>
              </a:rPr>
              <a:t> --consumption-plan-location </a:t>
            </a:r>
            <a:r>
              <a:rPr lang="en-GB" sz="1600" dirty="0" err="1">
                <a:solidFill>
                  <a:srgbClr val="FFC000"/>
                </a:solidFill>
              </a:rPr>
              <a:t>ukwest</a:t>
            </a:r>
            <a:r>
              <a:rPr lang="en-GB" sz="1600" dirty="0">
                <a:solidFill>
                  <a:schemeClr val="accent1">
                    <a:lumMod val="50000"/>
                  </a:schemeClr>
                </a:solidFill>
              </a:rPr>
              <a:t> --runtime </a:t>
            </a:r>
            <a:r>
              <a:rPr lang="en-GB" sz="1600" dirty="0">
                <a:solidFill>
                  <a:srgbClr val="FFC000"/>
                </a:solidFill>
              </a:rPr>
              <a:t>dotnet-isolated</a:t>
            </a:r>
            <a:r>
              <a:rPr lang="en-GB" sz="1600" dirty="0">
                <a:solidFill>
                  <a:schemeClr val="accent1">
                    <a:lumMod val="50000"/>
                  </a:schemeClr>
                </a:solidFill>
              </a:rPr>
              <a:t> --functions-version </a:t>
            </a:r>
            <a:r>
              <a:rPr lang="en-GB" sz="1600" dirty="0">
                <a:solidFill>
                  <a:srgbClr val="FFC000"/>
                </a:solidFill>
              </a:rPr>
              <a:t>4</a:t>
            </a:r>
            <a:r>
              <a:rPr lang="en-GB" sz="1600" dirty="0">
                <a:solidFill>
                  <a:schemeClr val="accent1">
                    <a:lumMod val="50000"/>
                  </a:schemeClr>
                </a:solidFill>
              </a:rPr>
              <a:t> --name $</a:t>
            </a:r>
            <a:r>
              <a:rPr lang="en-GB" sz="1600" dirty="0" err="1">
                <a:solidFill>
                  <a:schemeClr val="accent4">
                    <a:lumMod val="50000"/>
                    <a:lumOff val="50000"/>
                  </a:schemeClr>
                </a:solidFill>
              </a:rPr>
              <a:t>funcappName</a:t>
            </a:r>
            <a:r>
              <a:rPr lang="en-GB" sz="1600" dirty="0">
                <a:solidFill>
                  <a:schemeClr val="accent1">
                    <a:lumMod val="50000"/>
                  </a:schemeClr>
                </a:solidFill>
              </a:rPr>
              <a:t> --storage-account $</a:t>
            </a:r>
            <a:r>
              <a:rPr lang="en-GB" sz="1600" dirty="0" err="1">
                <a:solidFill>
                  <a:schemeClr val="accent4">
                    <a:lumMod val="50000"/>
                    <a:lumOff val="50000"/>
                  </a:schemeClr>
                </a:solidFill>
              </a:rPr>
              <a:t>storageName</a:t>
            </a:r>
            <a:endParaRPr lang="en-GB" sz="1600" dirty="0">
              <a:solidFill>
                <a:srgbClr val="FFC000"/>
              </a:solidFill>
            </a:endParaRPr>
          </a:p>
          <a:p>
            <a:r>
              <a:rPr lang="en-GB" sz="1600" dirty="0">
                <a:solidFill>
                  <a:schemeClr val="bg1"/>
                </a:solidFill>
              </a:rPr>
              <a:t>$ </a:t>
            </a:r>
            <a:r>
              <a:rPr lang="en-GB" sz="1600" dirty="0" err="1">
                <a:solidFill>
                  <a:schemeClr val="accent1">
                    <a:lumMod val="50000"/>
                  </a:schemeClr>
                </a:solidFill>
              </a:rPr>
              <a:t>az</a:t>
            </a:r>
            <a:r>
              <a:rPr lang="en-GB" sz="1600" dirty="0">
                <a:solidFill>
                  <a:schemeClr val="accent1">
                    <a:lumMod val="50000"/>
                  </a:schemeClr>
                </a:solidFill>
              </a:rPr>
              <a:t> </a:t>
            </a:r>
            <a:r>
              <a:rPr lang="en-GB" sz="1600" dirty="0" err="1">
                <a:solidFill>
                  <a:schemeClr val="accent1">
                    <a:lumMod val="50000"/>
                  </a:schemeClr>
                </a:solidFill>
              </a:rPr>
              <a:t>functionapp</a:t>
            </a:r>
            <a:r>
              <a:rPr lang="en-GB" sz="1600" dirty="0">
                <a:solidFill>
                  <a:schemeClr val="accent1">
                    <a:lumMod val="50000"/>
                  </a:schemeClr>
                </a:solidFill>
              </a:rPr>
              <a:t> list --resource-group </a:t>
            </a:r>
            <a:r>
              <a:rPr lang="en-GB" sz="1600" dirty="0">
                <a:solidFill>
                  <a:srgbClr val="FFC000"/>
                </a:solidFill>
              </a:rPr>
              <a:t>demo-resource-</a:t>
            </a:r>
            <a:r>
              <a:rPr lang="en-GB" sz="1600" dirty="0" err="1">
                <a:solidFill>
                  <a:srgbClr val="FFC000"/>
                </a:solidFill>
              </a:rPr>
              <a:t>gp</a:t>
            </a:r>
            <a:r>
              <a:rPr lang="en-GB" sz="1600" dirty="0">
                <a:solidFill>
                  <a:schemeClr val="accent1">
                    <a:lumMod val="50000"/>
                  </a:schemeClr>
                </a:solidFill>
              </a:rPr>
              <a:t> --query [].name -o </a:t>
            </a:r>
            <a:r>
              <a:rPr lang="en-GB" sz="1600" dirty="0" err="1">
                <a:solidFill>
                  <a:schemeClr val="accent1">
                    <a:lumMod val="50000"/>
                  </a:schemeClr>
                </a:solidFill>
              </a:rPr>
              <a:t>tsv</a:t>
            </a:r>
            <a:endParaRPr lang="en-GB" sz="1600" dirty="0">
              <a:solidFill>
                <a:schemeClr val="accent1">
                  <a:lumMod val="50000"/>
                </a:schemeClr>
              </a:solidFill>
            </a:endParaRPr>
          </a:p>
          <a:p>
            <a:r>
              <a:rPr lang="en-GB" sz="1200" i="1" dirty="0">
                <a:solidFill>
                  <a:schemeClr val="bg1"/>
                </a:solidFill>
              </a:rPr>
              <a:t>myfirstfuncapp13308</a:t>
            </a:r>
          </a:p>
        </p:txBody>
      </p:sp>
      <p:sp>
        <p:nvSpPr>
          <p:cNvPr id="7" name="TextBox 6">
            <a:extLst>
              <a:ext uri="{FF2B5EF4-FFF2-40B4-BE49-F238E27FC236}">
                <a16:creationId xmlns:a16="http://schemas.microsoft.com/office/drawing/2014/main" id="{625E2698-C44D-BFC5-221D-D7392A2DEB5C}"/>
              </a:ext>
            </a:extLst>
          </p:cNvPr>
          <p:cNvSpPr txBox="1"/>
          <p:nvPr/>
        </p:nvSpPr>
        <p:spPr>
          <a:xfrm>
            <a:off x="3789302" y="6345560"/>
            <a:ext cx="5386543" cy="461665"/>
          </a:xfrm>
          <a:prstGeom prst="rect">
            <a:avLst/>
          </a:prstGeom>
          <a:noFill/>
        </p:spPr>
        <p:txBody>
          <a:bodyPr wrap="square" rtlCol="0">
            <a:spAutoFit/>
          </a:bodyPr>
          <a:lstStyle/>
          <a:p>
            <a:r>
              <a:rPr lang="en-GB" sz="1200" i="1" dirty="0"/>
              <a:t>https://learn.microsoft.com/en-us/azure/azure-functions/create-first-function-cli-csharp?tabs=windows%2Cazure-cli</a:t>
            </a:r>
          </a:p>
        </p:txBody>
      </p:sp>
    </p:spTree>
    <p:extLst>
      <p:ext uri="{BB962C8B-B14F-4D97-AF65-F5344CB8AC3E}">
        <p14:creationId xmlns:p14="http://schemas.microsoft.com/office/powerpoint/2010/main" val="375274738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80380-9F52-D903-8565-933679115E4F}"/>
              </a:ext>
            </a:extLst>
          </p:cNvPr>
          <p:cNvSpPr>
            <a:spLocks noGrp="1"/>
          </p:cNvSpPr>
          <p:nvPr>
            <p:ph type="title"/>
          </p:nvPr>
        </p:nvSpPr>
        <p:spPr/>
        <p:txBody>
          <a:bodyPr/>
          <a:lstStyle/>
          <a:p>
            <a:r>
              <a:rPr lang="en-GB" dirty="0" err="1"/>
              <a:t>SwDevOps</a:t>
            </a:r>
            <a:endParaRPr lang="en-GB" dirty="0"/>
          </a:p>
        </p:txBody>
      </p:sp>
      <p:sp>
        <p:nvSpPr>
          <p:cNvPr id="3" name="Content Placeholder 2">
            <a:extLst>
              <a:ext uri="{FF2B5EF4-FFF2-40B4-BE49-F238E27FC236}">
                <a16:creationId xmlns:a16="http://schemas.microsoft.com/office/drawing/2014/main" id="{4D1C504A-29F4-A599-3DE0-7D8C8A537B67}"/>
              </a:ext>
            </a:extLst>
          </p:cNvPr>
          <p:cNvSpPr>
            <a:spLocks noGrp="1"/>
          </p:cNvSpPr>
          <p:nvPr>
            <p:ph idx="1"/>
          </p:nvPr>
        </p:nvSpPr>
        <p:spPr>
          <a:xfrm>
            <a:off x="145575" y="773374"/>
            <a:ext cx="8843749" cy="1368535"/>
          </a:xfrm>
        </p:spPr>
        <p:txBody>
          <a:bodyPr/>
          <a:lstStyle/>
          <a:p>
            <a:r>
              <a:rPr lang="en-GB" dirty="0"/>
              <a:t>The code for the Azure function is best pushed to a source control repository such as GitHub </a:t>
            </a:r>
          </a:p>
          <a:p>
            <a:r>
              <a:rPr lang="en-GB" dirty="0"/>
              <a:t>We can use GitHub Actions to build this code then automatically deploy the Function to Azure whenever we push the code</a:t>
            </a:r>
          </a:p>
        </p:txBody>
      </p:sp>
      <p:sp>
        <p:nvSpPr>
          <p:cNvPr id="4" name="Footer Placeholder 3">
            <a:extLst>
              <a:ext uri="{FF2B5EF4-FFF2-40B4-BE49-F238E27FC236}">
                <a16:creationId xmlns:a16="http://schemas.microsoft.com/office/drawing/2014/main" id="{5C0B560B-284C-2791-9B2B-88C4E8541122}"/>
              </a:ext>
            </a:extLst>
          </p:cNvPr>
          <p:cNvSpPr>
            <a:spLocks noGrp="1"/>
          </p:cNvSpPr>
          <p:nvPr>
            <p:ph type="ftr" sz="quarter" idx="10"/>
          </p:nvPr>
        </p:nvSpPr>
        <p:spPr/>
        <p:txBody>
          <a:bodyPr/>
          <a:lstStyle/>
          <a:p>
            <a:pPr>
              <a:defRPr/>
            </a:pPr>
            <a:r>
              <a:rPr lang="en-US" altLang="en-US"/>
              <a:t>WEB</a:t>
            </a:r>
            <a:endParaRPr lang="en-US" altLang="en-US" dirty="0"/>
          </a:p>
        </p:txBody>
      </p:sp>
      <p:pic>
        <p:nvPicPr>
          <p:cNvPr id="7" name="Graphic 6" descr="Computer with solid fill">
            <a:extLst>
              <a:ext uri="{FF2B5EF4-FFF2-40B4-BE49-F238E27FC236}">
                <a16:creationId xmlns:a16="http://schemas.microsoft.com/office/drawing/2014/main" id="{642AF063-F12E-DEF8-D024-3F089CF7D9F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2268" y="3209919"/>
            <a:ext cx="592853" cy="592853"/>
          </a:xfrm>
          <a:prstGeom prst="rect">
            <a:avLst/>
          </a:prstGeom>
        </p:spPr>
      </p:pic>
      <p:pic>
        <p:nvPicPr>
          <p:cNvPr id="9" name="Graphic 8" descr="Download from cloud with solid fill">
            <a:extLst>
              <a:ext uri="{FF2B5EF4-FFF2-40B4-BE49-F238E27FC236}">
                <a16:creationId xmlns:a16="http://schemas.microsoft.com/office/drawing/2014/main" id="{C18C857B-6BC6-F2F2-4164-AC06C3381E4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956178" y="3049145"/>
            <a:ext cx="914400" cy="914400"/>
          </a:xfrm>
          <a:prstGeom prst="rect">
            <a:avLst/>
          </a:prstGeom>
        </p:spPr>
      </p:pic>
      <p:sp>
        <p:nvSpPr>
          <p:cNvPr id="10" name="Arrow: Right 9">
            <a:extLst>
              <a:ext uri="{FF2B5EF4-FFF2-40B4-BE49-F238E27FC236}">
                <a16:creationId xmlns:a16="http://schemas.microsoft.com/office/drawing/2014/main" id="{FE1AAB38-E186-09AB-AEF7-21BD4B19D204}"/>
              </a:ext>
            </a:extLst>
          </p:cNvPr>
          <p:cNvSpPr/>
          <p:nvPr/>
        </p:nvSpPr>
        <p:spPr bwMode="auto">
          <a:xfrm>
            <a:off x="1319283" y="3321679"/>
            <a:ext cx="636895" cy="369332"/>
          </a:xfrm>
          <a:prstGeom prst="rightArrow">
            <a:avLst/>
          </a:prstGeom>
          <a:solidFill>
            <a:srgbClr val="000000"/>
          </a:solidFill>
          <a:ln w="9525" cap="flat" cmpd="sng" algn="ctr">
            <a:solidFill>
              <a:srgbClr val="00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pic>
        <p:nvPicPr>
          <p:cNvPr id="12" name="Graphic 11" descr="Paper with solid fill">
            <a:extLst>
              <a:ext uri="{FF2B5EF4-FFF2-40B4-BE49-F238E27FC236}">
                <a16:creationId xmlns:a16="http://schemas.microsoft.com/office/drawing/2014/main" id="{93E616A4-1448-5D85-D40F-F3FC25F9DB12}"/>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319283" y="3666180"/>
            <a:ext cx="616424" cy="616424"/>
          </a:xfrm>
          <a:prstGeom prst="rect">
            <a:avLst/>
          </a:prstGeom>
        </p:spPr>
      </p:pic>
      <p:sp>
        <p:nvSpPr>
          <p:cNvPr id="13" name="Wave 12">
            <a:extLst>
              <a:ext uri="{FF2B5EF4-FFF2-40B4-BE49-F238E27FC236}">
                <a16:creationId xmlns:a16="http://schemas.microsoft.com/office/drawing/2014/main" id="{8A2DE303-B054-8BF6-5E4A-8559F5A3D1A4}"/>
              </a:ext>
            </a:extLst>
          </p:cNvPr>
          <p:cNvSpPr/>
          <p:nvPr/>
        </p:nvSpPr>
        <p:spPr bwMode="auto">
          <a:xfrm>
            <a:off x="3612107" y="3228840"/>
            <a:ext cx="914400" cy="555009"/>
          </a:xfrm>
          <a:prstGeom prst="wave">
            <a:avLst/>
          </a:prstGeom>
          <a:noFill/>
          <a:ln w="28575" cap="flat" cmpd="sng" algn="ctr">
            <a:solidFill>
              <a:srgbClr val="00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a:ln>
                  <a:noFill/>
                </a:ln>
                <a:solidFill>
                  <a:srgbClr val="000000"/>
                </a:solidFill>
                <a:effectLst/>
                <a:latin typeface="Helvetica" panose="020B0604020202020204" pitchFamily="34" charset="0"/>
              </a:rPr>
              <a:t>Build</a:t>
            </a:r>
          </a:p>
        </p:txBody>
      </p:sp>
      <p:sp>
        <p:nvSpPr>
          <p:cNvPr id="14" name="Wave 13">
            <a:extLst>
              <a:ext uri="{FF2B5EF4-FFF2-40B4-BE49-F238E27FC236}">
                <a16:creationId xmlns:a16="http://schemas.microsoft.com/office/drawing/2014/main" id="{CB9B618D-B90F-2DB0-9183-9D65419DD879}"/>
              </a:ext>
            </a:extLst>
          </p:cNvPr>
          <p:cNvSpPr/>
          <p:nvPr/>
        </p:nvSpPr>
        <p:spPr bwMode="auto">
          <a:xfrm>
            <a:off x="3612107" y="5496170"/>
            <a:ext cx="914400" cy="555009"/>
          </a:xfrm>
          <a:prstGeom prst="wave">
            <a:avLst/>
          </a:prstGeom>
          <a:noFill/>
          <a:ln w="28575" cap="flat" cmpd="sng" algn="ctr">
            <a:solidFill>
              <a:srgbClr val="00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a:ln>
                  <a:noFill/>
                </a:ln>
                <a:solidFill>
                  <a:srgbClr val="000000"/>
                </a:solidFill>
                <a:effectLst/>
                <a:latin typeface="Helvetica" panose="020B0604020202020204" pitchFamily="34" charset="0"/>
              </a:rPr>
              <a:t>Deploy</a:t>
            </a:r>
          </a:p>
        </p:txBody>
      </p:sp>
      <p:sp>
        <p:nvSpPr>
          <p:cNvPr id="15" name="Arrow: Right 14">
            <a:extLst>
              <a:ext uri="{FF2B5EF4-FFF2-40B4-BE49-F238E27FC236}">
                <a16:creationId xmlns:a16="http://schemas.microsoft.com/office/drawing/2014/main" id="{A65FD89F-3A08-A8BB-EFE7-BEC8C5BDFA8E}"/>
              </a:ext>
            </a:extLst>
          </p:cNvPr>
          <p:cNvSpPr/>
          <p:nvPr/>
        </p:nvSpPr>
        <p:spPr bwMode="auto">
          <a:xfrm>
            <a:off x="2931994" y="3296848"/>
            <a:ext cx="636895" cy="369332"/>
          </a:xfrm>
          <a:prstGeom prst="rightArrow">
            <a:avLst/>
          </a:prstGeom>
          <a:noFill/>
          <a:ln w="28575" cap="flat" cmpd="sng" algn="ctr">
            <a:solidFill>
              <a:srgbClr val="000000"/>
            </a:solidFill>
            <a:prstDash val="sys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6" name="Arrow: Right 15">
            <a:extLst>
              <a:ext uri="{FF2B5EF4-FFF2-40B4-BE49-F238E27FC236}">
                <a16:creationId xmlns:a16="http://schemas.microsoft.com/office/drawing/2014/main" id="{8C886272-7C46-6D20-3AA6-9EC16ACD60D2}"/>
              </a:ext>
            </a:extLst>
          </p:cNvPr>
          <p:cNvSpPr/>
          <p:nvPr/>
        </p:nvSpPr>
        <p:spPr bwMode="auto">
          <a:xfrm rot="5400000">
            <a:off x="3272854" y="4515051"/>
            <a:ext cx="1592906" cy="369332"/>
          </a:xfrm>
          <a:prstGeom prst="rightArrow">
            <a:avLst/>
          </a:prstGeom>
          <a:noFill/>
          <a:ln w="28575" cap="flat" cmpd="sng" algn="ctr">
            <a:solidFill>
              <a:srgbClr val="000000"/>
            </a:solidFill>
            <a:prstDash val="sys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7" name="Arrow: Right 16">
            <a:extLst>
              <a:ext uri="{FF2B5EF4-FFF2-40B4-BE49-F238E27FC236}">
                <a16:creationId xmlns:a16="http://schemas.microsoft.com/office/drawing/2014/main" id="{461D7E3D-14E2-5C5C-CE08-F743D681266C}"/>
              </a:ext>
            </a:extLst>
          </p:cNvPr>
          <p:cNvSpPr/>
          <p:nvPr/>
        </p:nvSpPr>
        <p:spPr bwMode="auto">
          <a:xfrm>
            <a:off x="4644786" y="5584343"/>
            <a:ext cx="1114569" cy="369332"/>
          </a:xfrm>
          <a:prstGeom prst="rightArrow">
            <a:avLst/>
          </a:prstGeom>
          <a:solidFill>
            <a:srgbClr val="000000"/>
          </a:solidFill>
          <a:ln w="9525" cap="flat" cmpd="sng" algn="ctr">
            <a:solidFill>
              <a:srgbClr val="00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pic>
        <p:nvPicPr>
          <p:cNvPr id="19" name="Graphic 18" descr="Open folder with solid fill">
            <a:extLst>
              <a:ext uri="{FF2B5EF4-FFF2-40B4-BE49-F238E27FC236}">
                <a16:creationId xmlns:a16="http://schemas.microsoft.com/office/drawing/2014/main" id="{C4E5C33D-CB12-54AB-9C8D-3B10B872E4F5}"/>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4333305" y="3993044"/>
            <a:ext cx="730913" cy="730913"/>
          </a:xfrm>
          <a:prstGeom prst="rect">
            <a:avLst/>
          </a:prstGeom>
        </p:spPr>
      </p:pic>
      <p:pic>
        <p:nvPicPr>
          <p:cNvPr id="23" name="Graphic 22" descr="Continuous Improvement with solid fill">
            <a:extLst>
              <a:ext uri="{FF2B5EF4-FFF2-40B4-BE49-F238E27FC236}">
                <a16:creationId xmlns:a16="http://schemas.microsoft.com/office/drawing/2014/main" id="{CD594535-C3F1-ECE8-A2BC-8E1BB088F5B2}"/>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5877634" y="5275717"/>
            <a:ext cx="914400" cy="914400"/>
          </a:xfrm>
          <a:prstGeom prst="rect">
            <a:avLst/>
          </a:prstGeom>
        </p:spPr>
      </p:pic>
      <p:sp>
        <p:nvSpPr>
          <p:cNvPr id="24" name="Cloud 23">
            <a:extLst>
              <a:ext uri="{FF2B5EF4-FFF2-40B4-BE49-F238E27FC236}">
                <a16:creationId xmlns:a16="http://schemas.microsoft.com/office/drawing/2014/main" id="{A5E7DA7A-3E70-0459-0895-0EEA7D69DCBB}"/>
              </a:ext>
            </a:extLst>
          </p:cNvPr>
          <p:cNvSpPr/>
          <p:nvPr/>
        </p:nvSpPr>
        <p:spPr bwMode="auto">
          <a:xfrm>
            <a:off x="5807121" y="4968643"/>
            <a:ext cx="2558955" cy="1528549"/>
          </a:xfrm>
          <a:prstGeom prst="cloud">
            <a:avLst/>
          </a:prstGeom>
          <a:noFill/>
          <a:ln w="38100" cap="flat" cmpd="sng" algn="ctr">
            <a:solidFill>
              <a:srgbClr val="00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5" name="TextBox 24">
            <a:extLst>
              <a:ext uri="{FF2B5EF4-FFF2-40B4-BE49-F238E27FC236}">
                <a16:creationId xmlns:a16="http://schemas.microsoft.com/office/drawing/2014/main" id="{22EB80BA-6342-1EBC-FEF6-FB32E8B31589}"/>
              </a:ext>
            </a:extLst>
          </p:cNvPr>
          <p:cNvSpPr txBox="1"/>
          <p:nvPr/>
        </p:nvSpPr>
        <p:spPr>
          <a:xfrm>
            <a:off x="6792034" y="4609748"/>
            <a:ext cx="825867" cy="369332"/>
          </a:xfrm>
          <a:prstGeom prst="rect">
            <a:avLst/>
          </a:prstGeom>
          <a:noFill/>
        </p:spPr>
        <p:txBody>
          <a:bodyPr wrap="none" rtlCol="0">
            <a:spAutoFit/>
          </a:bodyPr>
          <a:lstStyle/>
          <a:p>
            <a:r>
              <a:rPr lang="en-GB" b="1" dirty="0">
                <a:solidFill>
                  <a:srgbClr val="000000"/>
                </a:solidFill>
              </a:rPr>
              <a:t>Azure</a:t>
            </a:r>
          </a:p>
        </p:txBody>
      </p:sp>
      <p:sp>
        <p:nvSpPr>
          <p:cNvPr id="26" name="TextBox 25">
            <a:extLst>
              <a:ext uri="{FF2B5EF4-FFF2-40B4-BE49-F238E27FC236}">
                <a16:creationId xmlns:a16="http://schemas.microsoft.com/office/drawing/2014/main" id="{95EA2882-9C7F-22C4-DE2E-8729EEFA6519}"/>
              </a:ext>
            </a:extLst>
          </p:cNvPr>
          <p:cNvSpPr txBox="1"/>
          <p:nvPr/>
        </p:nvSpPr>
        <p:spPr>
          <a:xfrm>
            <a:off x="6627036" y="5548251"/>
            <a:ext cx="1159292" cy="369332"/>
          </a:xfrm>
          <a:prstGeom prst="rect">
            <a:avLst/>
          </a:prstGeom>
          <a:noFill/>
        </p:spPr>
        <p:txBody>
          <a:bodyPr wrap="none" rtlCol="0">
            <a:spAutoFit/>
          </a:bodyPr>
          <a:lstStyle/>
          <a:p>
            <a:r>
              <a:rPr lang="en-GB" b="1" dirty="0">
                <a:solidFill>
                  <a:srgbClr val="000000"/>
                </a:solidFill>
              </a:rPr>
              <a:t>Function</a:t>
            </a:r>
          </a:p>
        </p:txBody>
      </p:sp>
      <p:sp>
        <p:nvSpPr>
          <p:cNvPr id="27" name="TextBox 26">
            <a:extLst>
              <a:ext uri="{FF2B5EF4-FFF2-40B4-BE49-F238E27FC236}">
                <a16:creationId xmlns:a16="http://schemas.microsoft.com/office/drawing/2014/main" id="{5303643E-5F55-ED99-5FD8-93F31EA8D30E}"/>
              </a:ext>
            </a:extLst>
          </p:cNvPr>
          <p:cNvSpPr txBox="1"/>
          <p:nvPr/>
        </p:nvSpPr>
        <p:spPr>
          <a:xfrm>
            <a:off x="1206307" y="4213705"/>
            <a:ext cx="761747" cy="369332"/>
          </a:xfrm>
          <a:prstGeom prst="rect">
            <a:avLst/>
          </a:prstGeom>
          <a:noFill/>
        </p:spPr>
        <p:txBody>
          <a:bodyPr wrap="none" rtlCol="0">
            <a:spAutoFit/>
          </a:bodyPr>
          <a:lstStyle/>
          <a:p>
            <a:r>
              <a:rPr lang="en-GB" b="1" dirty="0">
                <a:solidFill>
                  <a:srgbClr val="000000"/>
                </a:solidFill>
              </a:rPr>
              <a:t>Code</a:t>
            </a:r>
          </a:p>
        </p:txBody>
      </p:sp>
      <p:pic>
        <p:nvPicPr>
          <p:cNvPr id="28" name="Graphic 27" descr="Paper with solid fill">
            <a:extLst>
              <a:ext uri="{FF2B5EF4-FFF2-40B4-BE49-F238E27FC236}">
                <a16:creationId xmlns:a16="http://schemas.microsoft.com/office/drawing/2014/main" id="{72A2361D-A646-AF34-4978-AE7271D6FF7E}"/>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3841341" y="2261324"/>
            <a:ext cx="616424" cy="616424"/>
          </a:xfrm>
          <a:prstGeom prst="rect">
            <a:avLst/>
          </a:prstGeom>
        </p:spPr>
      </p:pic>
      <p:sp>
        <p:nvSpPr>
          <p:cNvPr id="29" name="TextBox 28">
            <a:extLst>
              <a:ext uri="{FF2B5EF4-FFF2-40B4-BE49-F238E27FC236}">
                <a16:creationId xmlns:a16="http://schemas.microsoft.com/office/drawing/2014/main" id="{4E910647-8388-9DF9-EA19-89764C753A2D}"/>
              </a:ext>
            </a:extLst>
          </p:cNvPr>
          <p:cNvSpPr txBox="1"/>
          <p:nvPr/>
        </p:nvSpPr>
        <p:spPr>
          <a:xfrm>
            <a:off x="3507473" y="2812898"/>
            <a:ext cx="1219245" cy="369332"/>
          </a:xfrm>
          <a:prstGeom prst="rect">
            <a:avLst/>
          </a:prstGeom>
          <a:noFill/>
        </p:spPr>
        <p:txBody>
          <a:bodyPr wrap="none" rtlCol="0">
            <a:spAutoFit/>
          </a:bodyPr>
          <a:lstStyle/>
          <a:p>
            <a:r>
              <a:rPr lang="en-GB" b="1" dirty="0">
                <a:solidFill>
                  <a:srgbClr val="000000"/>
                </a:solidFill>
              </a:rPr>
              <a:t>Workflow</a:t>
            </a:r>
          </a:p>
        </p:txBody>
      </p:sp>
      <p:sp>
        <p:nvSpPr>
          <p:cNvPr id="30" name="TextBox 29">
            <a:extLst>
              <a:ext uri="{FF2B5EF4-FFF2-40B4-BE49-F238E27FC236}">
                <a16:creationId xmlns:a16="http://schemas.microsoft.com/office/drawing/2014/main" id="{63DE4758-7BF4-FBCD-84FB-F618F7FF401B}"/>
              </a:ext>
            </a:extLst>
          </p:cNvPr>
          <p:cNvSpPr txBox="1"/>
          <p:nvPr/>
        </p:nvSpPr>
        <p:spPr>
          <a:xfrm>
            <a:off x="1231424" y="2948522"/>
            <a:ext cx="748923" cy="369332"/>
          </a:xfrm>
          <a:prstGeom prst="rect">
            <a:avLst/>
          </a:prstGeom>
          <a:noFill/>
        </p:spPr>
        <p:txBody>
          <a:bodyPr wrap="none" rtlCol="0">
            <a:spAutoFit/>
          </a:bodyPr>
          <a:lstStyle/>
          <a:p>
            <a:r>
              <a:rPr lang="en-GB" b="1" i="1" dirty="0">
                <a:solidFill>
                  <a:srgbClr val="000000"/>
                </a:solidFill>
              </a:rPr>
              <a:t>Push</a:t>
            </a:r>
          </a:p>
        </p:txBody>
      </p:sp>
      <p:sp>
        <p:nvSpPr>
          <p:cNvPr id="31" name="TextBox 30">
            <a:extLst>
              <a:ext uri="{FF2B5EF4-FFF2-40B4-BE49-F238E27FC236}">
                <a16:creationId xmlns:a16="http://schemas.microsoft.com/office/drawing/2014/main" id="{8FBBB444-9C1D-F234-BB97-5A25E5CBFD46}"/>
              </a:ext>
            </a:extLst>
          </p:cNvPr>
          <p:cNvSpPr txBox="1"/>
          <p:nvPr/>
        </p:nvSpPr>
        <p:spPr>
          <a:xfrm>
            <a:off x="4689760" y="5860521"/>
            <a:ext cx="954107" cy="369332"/>
          </a:xfrm>
          <a:prstGeom prst="rect">
            <a:avLst/>
          </a:prstGeom>
          <a:noFill/>
        </p:spPr>
        <p:txBody>
          <a:bodyPr wrap="none" rtlCol="0">
            <a:spAutoFit/>
          </a:bodyPr>
          <a:lstStyle/>
          <a:p>
            <a:r>
              <a:rPr lang="en-GB" b="1" i="1" dirty="0">
                <a:solidFill>
                  <a:srgbClr val="000000"/>
                </a:solidFill>
              </a:rPr>
              <a:t>Deploy</a:t>
            </a:r>
          </a:p>
        </p:txBody>
      </p:sp>
      <p:sp>
        <p:nvSpPr>
          <p:cNvPr id="32" name="TextBox 31">
            <a:extLst>
              <a:ext uri="{FF2B5EF4-FFF2-40B4-BE49-F238E27FC236}">
                <a16:creationId xmlns:a16="http://schemas.microsoft.com/office/drawing/2014/main" id="{D0950E37-4EAA-CB4A-D08D-471ED5E34159}"/>
              </a:ext>
            </a:extLst>
          </p:cNvPr>
          <p:cNvSpPr txBox="1"/>
          <p:nvPr/>
        </p:nvSpPr>
        <p:spPr>
          <a:xfrm>
            <a:off x="4023788" y="4587629"/>
            <a:ext cx="1322552" cy="646331"/>
          </a:xfrm>
          <a:prstGeom prst="rect">
            <a:avLst/>
          </a:prstGeom>
          <a:noFill/>
        </p:spPr>
        <p:txBody>
          <a:bodyPr wrap="square" rtlCol="0">
            <a:spAutoFit/>
          </a:bodyPr>
          <a:lstStyle/>
          <a:p>
            <a:pPr algn="ctr"/>
            <a:r>
              <a:rPr lang="en-GB" b="1" dirty="0">
                <a:solidFill>
                  <a:srgbClr val="000000"/>
                </a:solidFill>
              </a:rPr>
              <a:t>Built Package</a:t>
            </a:r>
          </a:p>
        </p:txBody>
      </p:sp>
    </p:spTree>
    <p:extLst>
      <p:ext uri="{BB962C8B-B14F-4D97-AF65-F5344CB8AC3E}">
        <p14:creationId xmlns:p14="http://schemas.microsoft.com/office/powerpoint/2010/main" val="412241135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itle 1">
            <a:extLst>
              <a:ext uri="{FF2B5EF4-FFF2-40B4-BE49-F238E27FC236}">
                <a16:creationId xmlns:a16="http://schemas.microsoft.com/office/drawing/2014/main" id="{FA28EA0A-C5C3-5D27-9748-57D3E1DE3A79}"/>
              </a:ext>
            </a:extLst>
          </p:cNvPr>
          <p:cNvSpPr>
            <a:spLocks noGrp="1" noChangeArrowheads="1"/>
          </p:cNvSpPr>
          <p:nvPr>
            <p:ph type="title"/>
          </p:nvPr>
        </p:nvSpPr>
        <p:spPr/>
        <p:txBody>
          <a:bodyPr/>
          <a:lstStyle/>
          <a:p>
            <a:r>
              <a:rPr lang="en-GB" altLang="en-US"/>
              <a:t>Exercise</a:t>
            </a:r>
          </a:p>
        </p:txBody>
      </p:sp>
      <p:sp>
        <p:nvSpPr>
          <p:cNvPr id="80899" name="Content Placeholder 2">
            <a:extLst>
              <a:ext uri="{FF2B5EF4-FFF2-40B4-BE49-F238E27FC236}">
                <a16:creationId xmlns:a16="http://schemas.microsoft.com/office/drawing/2014/main" id="{801470C4-25C2-5887-7432-3F0D10440D56}"/>
              </a:ext>
            </a:extLst>
          </p:cNvPr>
          <p:cNvSpPr>
            <a:spLocks noGrp="1" noChangeArrowheads="1"/>
          </p:cNvSpPr>
          <p:nvPr>
            <p:ph idx="1"/>
          </p:nvPr>
        </p:nvSpPr>
        <p:spPr>
          <a:xfrm>
            <a:off x="322263" y="882650"/>
            <a:ext cx="8539162" cy="427038"/>
          </a:xfrm>
        </p:spPr>
        <p:txBody>
          <a:bodyPr/>
          <a:lstStyle/>
          <a:p>
            <a:r>
              <a:rPr lang="en-GB" altLang="en-US" dirty="0"/>
              <a:t>Fork a new GitHub repository from </a:t>
            </a:r>
            <a:r>
              <a:rPr lang="en-GB" altLang="en-US" i="1" dirty="0"/>
              <a:t>https://github.com/UWTSDStudents/LocalFunctionProj.git</a:t>
            </a:r>
          </a:p>
          <a:p>
            <a:endParaRPr lang="en-GB" altLang="en-US" dirty="0"/>
          </a:p>
        </p:txBody>
      </p:sp>
      <p:sp>
        <p:nvSpPr>
          <p:cNvPr id="80900" name="Footer Placeholder 3">
            <a:extLst>
              <a:ext uri="{FF2B5EF4-FFF2-40B4-BE49-F238E27FC236}">
                <a16:creationId xmlns:a16="http://schemas.microsoft.com/office/drawing/2014/main" id="{704339B0-064D-652D-D459-AF66C6CD7426}"/>
              </a:ext>
            </a:extLst>
          </p:cNvPr>
          <p:cNvSpPr>
            <a:spLocks noGrp="1" noChangeArrowheads="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a:t>WEBDB</a:t>
            </a:r>
          </a:p>
        </p:txBody>
      </p:sp>
      <p:pic>
        <p:nvPicPr>
          <p:cNvPr id="80901" name="Picture 4">
            <a:extLst>
              <a:ext uri="{FF2B5EF4-FFF2-40B4-BE49-F238E27FC236}">
                <a16:creationId xmlns:a16="http://schemas.microsoft.com/office/drawing/2014/main" id="{771AEB2A-EE83-0F06-C021-678C9EB1EDF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06991" y="1814513"/>
            <a:ext cx="2389188" cy="1247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0902" name="Picture 2">
            <a:extLst>
              <a:ext uri="{FF2B5EF4-FFF2-40B4-BE49-F238E27FC236}">
                <a16:creationId xmlns:a16="http://schemas.microsoft.com/office/drawing/2014/main" id="{BA34FB01-3312-25D4-14AD-3B718BFAB67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11450" y="1814513"/>
            <a:ext cx="6018213" cy="4545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a:extLst>
              <a:ext uri="{FF2B5EF4-FFF2-40B4-BE49-F238E27FC236}">
                <a16:creationId xmlns:a16="http://schemas.microsoft.com/office/drawing/2014/main" id="{E0079EB4-3936-C433-BA3C-C85EBFDE5EBF}"/>
              </a:ext>
            </a:extLst>
          </p:cNvPr>
          <p:cNvSpPr txBox="1"/>
          <p:nvPr/>
        </p:nvSpPr>
        <p:spPr>
          <a:xfrm>
            <a:off x="2906713" y="3255963"/>
            <a:ext cx="979487" cy="231775"/>
          </a:xfrm>
          <a:prstGeom prst="rect">
            <a:avLst/>
          </a:prstGeom>
          <a:solidFill>
            <a:schemeClr val="bg1">
              <a:lumMod val="95000"/>
            </a:schemeClr>
          </a:solidFill>
        </p:spPr>
        <p:txBody>
          <a:bodyPr wrap="none">
            <a:spAutoFit/>
          </a:bodyPr>
          <a:lstStyle/>
          <a:p>
            <a:pPr>
              <a:defRPr/>
            </a:pPr>
            <a:r>
              <a:rPr lang="en-GB" sz="900" i="1" dirty="0">
                <a:solidFill>
                  <a:srgbClr val="FF0000"/>
                </a:solidFill>
              </a:rPr>
              <a:t>&lt;YOURREPO&gt;</a:t>
            </a:r>
            <a:endParaRPr lang="en-GB" sz="900" dirty="0"/>
          </a:p>
        </p:txBody>
      </p:sp>
      <p:sp>
        <p:nvSpPr>
          <p:cNvPr id="2" name="TextBox 1">
            <a:extLst>
              <a:ext uri="{FF2B5EF4-FFF2-40B4-BE49-F238E27FC236}">
                <a16:creationId xmlns:a16="http://schemas.microsoft.com/office/drawing/2014/main" id="{051A2565-F83F-6178-B53B-4D4492E653ED}"/>
              </a:ext>
            </a:extLst>
          </p:cNvPr>
          <p:cNvSpPr txBox="1"/>
          <p:nvPr/>
        </p:nvSpPr>
        <p:spPr>
          <a:xfrm>
            <a:off x="4364749" y="3254826"/>
            <a:ext cx="1107996" cy="230832"/>
          </a:xfrm>
          <a:prstGeom prst="rect">
            <a:avLst/>
          </a:prstGeom>
          <a:solidFill>
            <a:schemeClr val="bg1">
              <a:lumMod val="95000"/>
            </a:schemeClr>
          </a:solidFill>
        </p:spPr>
        <p:txBody>
          <a:bodyPr wrap="none">
            <a:spAutoFit/>
          </a:bodyPr>
          <a:lstStyle/>
          <a:p>
            <a:pPr>
              <a:defRPr/>
            </a:pPr>
            <a:r>
              <a:rPr lang="en-GB" sz="900" i="1" dirty="0" err="1">
                <a:solidFill>
                  <a:srgbClr val="FF0000"/>
                </a:solidFill>
              </a:rPr>
              <a:t>LocalFunctionProj</a:t>
            </a:r>
            <a:endParaRPr lang="en-GB" sz="900" dirty="0"/>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itle 1">
            <a:extLst>
              <a:ext uri="{FF2B5EF4-FFF2-40B4-BE49-F238E27FC236}">
                <a16:creationId xmlns:a16="http://schemas.microsoft.com/office/drawing/2014/main" id="{1371C3F7-0B3A-6F95-087D-7668F7187D08}"/>
              </a:ext>
            </a:extLst>
          </p:cNvPr>
          <p:cNvSpPr>
            <a:spLocks noGrp="1" noChangeArrowheads="1"/>
          </p:cNvSpPr>
          <p:nvPr>
            <p:ph type="title"/>
          </p:nvPr>
        </p:nvSpPr>
        <p:spPr/>
        <p:txBody>
          <a:bodyPr/>
          <a:lstStyle/>
          <a:p>
            <a:r>
              <a:rPr lang="en-GB" altLang="en-US"/>
              <a:t>Exercise</a:t>
            </a:r>
          </a:p>
        </p:txBody>
      </p:sp>
      <p:sp>
        <p:nvSpPr>
          <p:cNvPr id="81923" name="Content Placeholder 2">
            <a:extLst>
              <a:ext uri="{FF2B5EF4-FFF2-40B4-BE49-F238E27FC236}">
                <a16:creationId xmlns:a16="http://schemas.microsoft.com/office/drawing/2014/main" id="{19C5D025-8D42-1B49-3AAC-52F2A4C0D40A}"/>
              </a:ext>
            </a:extLst>
          </p:cNvPr>
          <p:cNvSpPr>
            <a:spLocks noGrp="1" noChangeArrowheads="1"/>
          </p:cNvSpPr>
          <p:nvPr>
            <p:ph idx="1"/>
          </p:nvPr>
        </p:nvSpPr>
        <p:spPr/>
        <p:txBody>
          <a:bodyPr/>
          <a:lstStyle/>
          <a:p>
            <a:r>
              <a:rPr lang="en-GB" altLang="en-US" dirty="0"/>
              <a:t>Create a clone from your forked repository</a:t>
            </a:r>
          </a:p>
        </p:txBody>
      </p:sp>
      <p:sp>
        <p:nvSpPr>
          <p:cNvPr id="81924" name="Footer Placeholder 3">
            <a:extLst>
              <a:ext uri="{FF2B5EF4-FFF2-40B4-BE49-F238E27FC236}">
                <a16:creationId xmlns:a16="http://schemas.microsoft.com/office/drawing/2014/main" id="{3EA70881-E7F4-B46B-00F1-54574CF51416}"/>
              </a:ext>
            </a:extLst>
          </p:cNvPr>
          <p:cNvSpPr>
            <a:spLocks noGrp="1" noChangeArrowheads="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dirty="0"/>
              <a:t>WEBDB</a:t>
            </a:r>
          </a:p>
        </p:txBody>
      </p:sp>
      <p:sp>
        <p:nvSpPr>
          <p:cNvPr id="7" name="TextBox 6">
            <a:extLst>
              <a:ext uri="{FF2B5EF4-FFF2-40B4-BE49-F238E27FC236}">
                <a16:creationId xmlns:a16="http://schemas.microsoft.com/office/drawing/2014/main" id="{4B51BE1F-0450-4D4C-64FB-FBB5AB43F22F}"/>
              </a:ext>
            </a:extLst>
          </p:cNvPr>
          <p:cNvSpPr txBox="1">
            <a:spLocks noChangeArrowheads="1"/>
          </p:cNvSpPr>
          <p:nvPr/>
        </p:nvSpPr>
        <p:spPr bwMode="auto">
          <a:xfrm>
            <a:off x="328612" y="3011825"/>
            <a:ext cx="8543925" cy="2031325"/>
          </a:xfrm>
          <a:prstGeom prst="rect">
            <a:avLst/>
          </a:prstGeom>
          <a:solidFill>
            <a:srgbClr val="000000"/>
          </a:solidFill>
          <a:ln>
            <a:noFill/>
          </a:ln>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defRPr/>
            </a:pPr>
            <a:r>
              <a:rPr kumimoji="0" lang="en-GB" altLang="en-US" sz="1800" b="0" dirty="0">
                <a:solidFill>
                  <a:schemeClr val="bg1"/>
                </a:solidFill>
              </a:rPr>
              <a:t>C:&gt; </a:t>
            </a:r>
            <a:r>
              <a:rPr kumimoji="0" lang="en-GB" altLang="en-US" sz="1800" b="0" dirty="0">
                <a:solidFill>
                  <a:schemeClr val="accent5">
                    <a:lumMod val="50000"/>
                  </a:schemeClr>
                </a:solidFill>
              </a:rPr>
              <a:t>git clone </a:t>
            </a:r>
            <a:r>
              <a:rPr kumimoji="0" lang="en-GB" altLang="en-US" sz="1800" b="0" dirty="0">
                <a:solidFill>
                  <a:srgbClr val="FFC000"/>
                </a:solidFill>
              </a:rPr>
              <a:t>https://github.com/&lt;YOURREPO&gt;/</a:t>
            </a:r>
            <a:r>
              <a:rPr kumimoji="0" lang="en-GB" altLang="en-US" sz="1800" dirty="0">
                <a:solidFill>
                  <a:srgbClr val="FFC000"/>
                </a:solidFill>
              </a:rPr>
              <a:t>LocalFunctionProj</a:t>
            </a:r>
            <a:r>
              <a:rPr kumimoji="0" lang="en-GB" altLang="en-US" sz="1800" b="0" dirty="0">
                <a:solidFill>
                  <a:srgbClr val="FFC000"/>
                </a:solidFill>
              </a:rPr>
              <a:t>.git </a:t>
            </a:r>
          </a:p>
          <a:p>
            <a:pPr>
              <a:spcBef>
                <a:spcPct val="0"/>
              </a:spcBef>
              <a:buClrTx/>
              <a:buSzTx/>
              <a:buFontTx/>
              <a:buNone/>
              <a:defRPr/>
            </a:pPr>
            <a:r>
              <a:rPr kumimoji="0" lang="en-GB" altLang="en-US" sz="1200" b="0" dirty="0">
                <a:solidFill>
                  <a:schemeClr val="bg1"/>
                </a:solidFill>
              </a:rPr>
              <a:t>Cloning into </a:t>
            </a:r>
            <a:r>
              <a:rPr kumimoji="0" lang="en-GB" altLang="en-US" sz="1200" b="0" dirty="0" err="1">
                <a:solidFill>
                  <a:srgbClr val="FFC000"/>
                </a:solidFill>
              </a:rPr>
              <a:t>LocalFunctionProj</a:t>
            </a:r>
            <a:r>
              <a:rPr kumimoji="0" lang="en-GB" altLang="en-US" sz="1200" b="0" dirty="0">
                <a:solidFill>
                  <a:schemeClr val="bg1"/>
                </a:solidFill>
              </a:rPr>
              <a:t>'...</a:t>
            </a:r>
          </a:p>
          <a:p>
            <a:pPr>
              <a:spcBef>
                <a:spcPct val="0"/>
              </a:spcBef>
              <a:buClrTx/>
              <a:buSzTx/>
              <a:buFontTx/>
              <a:buNone/>
              <a:defRPr/>
            </a:pPr>
            <a:r>
              <a:rPr kumimoji="0" lang="en-GB" altLang="en-US" sz="1200" b="0" dirty="0">
                <a:solidFill>
                  <a:schemeClr val="bg1"/>
                </a:solidFill>
              </a:rPr>
              <a:t>remote: Enumerating objects: 3, done.</a:t>
            </a:r>
          </a:p>
          <a:p>
            <a:pPr>
              <a:spcBef>
                <a:spcPct val="0"/>
              </a:spcBef>
              <a:buClrTx/>
              <a:buSzTx/>
              <a:buFontTx/>
              <a:buNone/>
              <a:defRPr/>
            </a:pPr>
            <a:r>
              <a:rPr kumimoji="0" lang="en-GB" altLang="en-US" sz="1200" b="0" dirty="0">
                <a:solidFill>
                  <a:schemeClr val="bg1"/>
                </a:solidFill>
              </a:rPr>
              <a:t>remote: Counting objects: 100% (3/3), done.</a:t>
            </a:r>
          </a:p>
          <a:p>
            <a:pPr>
              <a:spcBef>
                <a:spcPct val="0"/>
              </a:spcBef>
              <a:buClrTx/>
              <a:buSzTx/>
              <a:buFontTx/>
              <a:buNone/>
              <a:defRPr/>
            </a:pPr>
            <a:r>
              <a:rPr kumimoji="0" lang="en-GB" altLang="en-US" sz="1200" b="0" dirty="0">
                <a:solidFill>
                  <a:schemeClr val="bg1"/>
                </a:solidFill>
              </a:rPr>
              <a:t>remote: Compressing objects: 100% (3/3), done.</a:t>
            </a:r>
          </a:p>
          <a:p>
            <a:pPr>
              <a:spcBef>
                <a:spcPct val="0"/>
              </a:spcBef>
              <a:buClrTx/>
              <a:buSzTx/>
              <a:buFontTx/>
              <a:buNone/>
              <a:defRPr/>
            </a:pPr>
            <a:r>
              <a:rPr kumimoji="0" lang="en-GB" altLang="en-US" sz="1200" b="0" dirty="0">
                <a:solidFill>
                  <a:schemeClr val="bg1"/>
                </a:solidFill>
              </a:rPr>
              <a:t>remote: Total 3 (delta 0), reused 3 (delta 0), pack-reused 0</a:t>
            </a:r>
          </a:p>
          <a:p>
            <a:pPr>
              <a:spcBef>
                <a:spcPct val="0"/>
              </a:spcBef>
              <a:buClrTx/>
              <a:buSzTx/>
              <a:buFontTx/>
              <a:buNone/>
              <a:defRPr/>
            </a:pPr>
            <a:r>
              <a:rPr kumimoji="0" lang="en-GB" altLang="en-US" sz="1200" b="0" dirty="0">
                <a:solidFill>
                  <a:schemeClr val="bg1"/>
                </a:solidFill>
              </a:rPr>
              <a:t>Receiving objects: 100% (3/3), done.</a:t>
            </a:r>
          </a:p>
          <a:p>
            <a:pPr>
              <a:spcBef>
                <a:spcPct val="0"/>
              </a:spcBef>
              <a:buClrTx/>
              <a:buSzTx/>
              <a:buFontTx/>
              <a:buNone/>
              <a:defRPr/>
            </a:pPr>
            <a:endParaRPr kumimoji="0" lang="en-GB" altLang="en-US" sz="1800" b="0" dirty="0">
              <a:solidFill>
                <a:schemeClr val="bg1"/>
              </a:solidFill>
            </a:endParaRPr>
          </a:p>
          <a:p>
            <a:pPr>
              <a:spcBef>
                <a:spcPct val="0"/>
              </a:spcBef>
              <a:buClrTx/>
              <a:buSzTx/>
              <a:buFontTx/>
              <a:buNone/>
              <a:defRPr/>
            </a:pPr>
            <a:r>
              <a:rPr kumimoji="0" lang="en-GB" altLang="en-US" sz="1800" b="0" dirty="0">
                <a:solidFill>
                  <a:schemeClr val="bg1"/>
                </a:solidFill>
              </a:rPr>
              <a:t>C:&gt; </a:t>
            </a:r>
            <a:r>
              <a:rPr kumimoji="0" lang="en-GB" altLang="en-US" sz="1800" b="0" dirty="0">
                <a:solidFill>
                  <a:schemeClr val="accent5">
                    <a:lumMod val="50000"/>
                  </a:schemeClr>
                </a:solidFill>
              </a:rPr>
              <a:t>cd </a:t>
            </a:r>
            <a:r>
              <a:rPr kumimoji="0" lang="en-GB" altLang="en-US" sz="1800" b="0" dirty="0" err="1">
                <a:solidFill>
                  <a:srgbClr val="FFC000"/>
                </a:solidFill>
              </a:rPr>
              <a:t>LocalFunctionProj</a:t>
            </a:r>
            <a:endParaRPr kumimoji="0" lang="en-GB" altLang="en-US" sz="1800" b="0" dirty="0">
              <a:solidFill>
                <a:srgbClr val="FFC000"/>
              </a:solidFill>
            </a:endParaRPr>
          </a:p>
        </p:txBody>
      </p:sp>
      <p:cxnSp>
        <p:nvCxnSpPr>
          <p:cNvPr id="81927" name="Connector: Elbow 8">
            <a:extLst>
              <a:ext uri="{FF2B5EF4-FFF2-40B4-BE49-F238E27FC236}">
                <a16:creationId xmlns:a16="http://schemas.microsoft.com/office/drawing/2014/main" id="{EB1FD6F3-6D81-7250-07FB-063D60DFE90E}"/>
              </a:ext>
            </a:extLst>
          </p:cNvPr>
          <p:cNvCxnSpPr>
            <a:cxnSpLocks/>
          </p:cNvCxnSpPr>
          <p:nvPr/>
        </p:nvCxnSpPr>
        <p:spPr bwMode="auto">
          <a:xfrm rot="5400000">
            <a:off x="7027449" y="2387019"/>
            <a:ext cx="1244435" cy="423271"/>
          </a:xfrm>
          <a:prstGeom prst="bentConnector3">
            <a:avLst>
              <a:gd name="adj1" fmla="val 100083"/>
            </a:avLst>
          </a:prstGeom>
          <a:noFill/>
          <a:ln w="9525" algn="ctr">
            <a:solidFill>
              <a:srgbClr val="FF0000"/>
            </a:solidFill>
            <a:round/>
            <a:headEnd/>
            <a:tailEnd type="triangle" w="med" len="med"/>
          </a:ln>
          <a:extLst>
            <a:ext uri="{909E8E84-426E-40DD-AFC4-6F175D3DCCD1}">
              <a14:hiddenFill xmlns:a14="http://schemas.microsoft.com/office/drawing/2010/main">
                <a:noFill/>
              </a14:hiddenFill>
            </a:ext>
          </a:extLst>
        </p:spPr>
      </p:cxnSp>
      <p:grpSp>
        <p:nvGrpSpPr>
          <p:cNvPr id="3" name="Group 2">
            <a:extLst>
              <a:ext uri="{FF2B5EF4-FFF2-40B4-BE49-F238E27FC236}">
                <a16:creationId xmlns:a16="http://schemas.microsoft.com/office/drawing/2014/main" id="{1812A308-560E-FB4F-4AB6-F210E57C11A3}"/>
              </a:ext>
            </a:extLst>
          </p:cNvPr>
          <p:cNvGrpSpPr/>
          <p:nvPr/>
        </p:nvGrpSpPr>
        <p:grpSpPr>
          <a:xfrm>
            <a:off x="6673850" y="636588"/>
            <a:ext cx="2416175" cy="1579562"/>
            <a:chOff x="6673850" y="636588"/>
            <a:chExt cx="2416175" cy="1579562"/>
          </a:xfrm>
        </p:grpSpPr>
        <p:pic>
          <p:nvPicPr>
            <p:cNvPr id="81925" name="Picture 5">
              <a:extLst>
                <a:ext uri="{FF2B5EF4-FFF2-40B4-BE49-F238E27FC236}">
                  <a16:creationId xmlns:a16="http://schemas.microsoft.com/office/drawing/2014/main" id="{94CFFC8D-F580-63BE-A4FB-CC9D5BD49923}"/>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673850" y="636588"/>
              <a:ext cx="2416175" cy="1579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FFCE4FE3-0DA9-99B3-70E1-44BE71CF394B}"/>
                </a:ext>
              </a:extLst>
            </p:cNvPr>
            <p:cNvSpPr txBox="1"/>
            <p:nvPr/>
          </p:nvSpPr>
          <p:spPr>
            <a:xfrm>
              <a:off x="6696434" y="1784960"/>
              <a:ext cx="2073003" cy="184666"/>
            </a:xfrm>
            <a:prstGeom prst="rect">
              <a:avLst/>
            </a:prstGeom>
            <a:noFill/>
          </p:spPr>
          <p:txBody>
            <a:bodyPr wrap="none" rtlCol="0">
              <a:spAutoFit/>
            </a:bodyPr>
            <a:lstStyle/>
            <a:p>
              <a:r>
                <a:rPr lang="en-GB" sz="600" dirty="0">
                  <a:solidFill>
                    <a:srgbClr val="000000"/>
                  </a:solidFill>
                  <a:highlight>
                    <a:srgbClr val="F6F8FA"/>
                  </a:highlight>
                </a:rPr>
                <a:t>https://github.com/michaeldacey/LocalFunctionProj.git  </a:t>
              </a:r>
            </a:p>
          </p:txBody>
        </p:sp>
      </p:grpSp>
      <p:sp>
        <p:nvSpPr>
          <p:cNvPr id="6" name="TextBox 5">
            <a:extLst>
              <a:ext uri="{FF2B5EF4-FFF2-40B4-BE49-F238E27FC236}">
                <a16:creationId xmlns:a16="http://schemas.microsoft.com/office/drawing/2014/main" id="{90DC742E-5827-DE47-D4D6-58BB96CBD73D}"/>
              </a:ext>
            </a:extLst>
          </p:cNvPr>
          <p:cNvSpPr txBox="1"/>
          <p:nvPr/>
        </p:nvSpPr>
        <p:spPr>
          <a:xfrm>
            <a:off x="5788513" y="4166268"/>
            <a:ext cx="3084024" cy="738664"/>
          </a:xfrm>
          <a:prstGeom prst="rect">
            <a:avLst/>
          </a:prstGeom>
          <a:noFill/>
        </p:spPr>
        <p:txBody>
          <a:bodyPr wrap="square" rtlCol="0">
            <a:spAutoFit/>
          </a:bodyPr>
          <a:lstStyle/>
          <a:p>
            <a:r>
              <a:rPr lang="en-GB" sz="1400" i="1" dirty="0">
                <a:solidFill>
                  <a:schemeClr val="bg1"/>
                </a:solidFill>
              </a:rPr>
              <a:t>By not providing a destination path, we are asking git clone to create the </a:t>
            </a:r>
            <a:r>
              <a:rPr lang="en-GB" sz="1400" i="1" dirty="0" err="1">
                <a:solidFill>
                  <a:schemeClr val="bg1"/>
                </a:solidFill>
              </a:rPr>
              <a:t>LocalFunctionProj</a:t>
            </a:r>
            <a:r>
              <a:rPr lang="en-GB" sz="1400" i="1" dirty="0">
                <a:solidFill>
                  <a:schemeClr val="bg1"/>
                </a:solidFill>
              </a:rPr>
              <a:t> directory for us</a:t>
            </a:r>
          </a:p>
        </p:txBody>
      </p:sp>
      <p:cxnSp>
        <p:nvCxnSpPr>
          <p:cNvPr id="9" name="Straight Arrow Connector 8">
            <a:extLst>
              <a:ext uri="{FF2B5EF4-FFF2-40B4-BE49-F238E27FC236}">
                <a16:creationId xmlns:a16="http://schemas.microsoft.com/office/drawing/2014/main" id="{B9C1E1B0-0329-35D1-B11B-7A770856C132}"/>
              </a:ext>
            </a:extLst>
          </p:cNvPr>
          <p:cNvCxnSpPr/>
          <p:nvPr/>
        </p:nvCxnSpPr>
        <p:spPr bwMode="auto">
          <a:xfrm flipV="1">
            <a:off x="7514705" y="3429000"/>
            <a:ext cx="134961" cy="707901"/>
          </a:xfrm>
          <a:prstGeom prst="straightConnector1">
            <a:avLst/>
          </a:prstGeom>
          <a:solidFill>
            <a:schemeClr val="accent1"/>
          </a:solidFill>
          <a:ln w="19050" cap="flat" cmpd="sng" algn="ctr">
            <a:solidFill>
              <a:schemeClr val="bg1"/>
            </a:solidFill>
            <a:prstDash val="dash"/>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0738E-0B15-8121-91E8-CE15C6B4CCDA}"/>
              </a:ext>
            </a:extLst>
          </p:cNvPr>
          <p:cNvSpPr>
            <a:spLocks noGrp="1"/>
          </p:cNvSpPr>
          <p:nvPr>
            <p:ph type="title"/>
          </p:nvPr>
        </p:nvSpPr>
        <p:spPr/>
        <p:txBody>
          <a:bodyPr/>
          <a:lstStyle/>
          <a:p>
            <a:r>
              <a:rPr lang="en-GB" dirty="0"/>
              <a:t>Edit Workflow File</a:t>
            </a:r>
          </a:p>
        </p:txBody>
      </p:sp>
      <p:sp>
        <p:nvSpPr>
          <p:cNvPr id="3" name="Content Placeholder 2">
            <a:extLst>
              <a:ext uri="{FF2B5EF4-FFF2-40B4-BE49-F238E27FC236}">
                <a16:creationId xmlns:a16="http://schemas.microsoft.com/office/drawing/2014/main" id="{5A761F00-53EF-7466-A332-E592B99F5BA4}"/>
              </a:ext>
            </a:extLst>
          </p:cNvPr>
          <p:cNvSpPr>
            <a:spLocks noGrp="1"/>
          </p:cNvSpPr>
          <p:nvPr>
            <p:ph idx="1"/>
          </p:nvPr>
        </p:nvSpPr>
        <p:spPr>
          <a:xfrm>
            <a:off x="194679" y="903714"/>
            <a:ext cx="3150255" cy="4935111"/>
          </a:xfrm>
        </p:spPr>
        <p:txBody>
          <a:bodyPr/>
          <a:lstStyle/>
          <a:p>
            <a:r>
              <a:rPr lang="en-GB" dirty="0"/>
              <a:t>Edit the file </a:t>
            </a:r>
            <a:r>
              <a:rPr lang="en-GB" sz="1400" dirty="0"/>
              <a:t>.</a:t>
            </a:r>
            <a:r>
              <a:rPr lang="en-GB" sz="1400" dirty="0" err="1"/>
              <a:t>github</a:t>
            </a:r>
            <a:r>
              <a:rPr lang="en-GB" sz="1400" dirty="0"/>
              <a:t>/workflows/</a:t>
            </a:r>
            <a:r>
              <a:rPr lang="en-GB" sz="1400" dirty="0" err="1"/>
              <a:t>workflow.yml</a:t>
            </a:r>
            <a:r>
              <a:rPr lang="en-GB" sz="1400" dirty="0"/>
              <a:t> </a:t>
            </a:r>
            <a:endParaRPr lang="en-GB" dirty="0"/>
          </a:p>
          <a:p>
            <a:r>
              <a:rPr lang="en-GB" dirty="0"/>
              <a:t>Change the function name to match your functions name</a:t>
            </a:r>
          </a:p>
          <a:p>
            <a:endParaRPr lang="en-GB" dirty="0"/>
          </a:p>
          <a:p>
            <a:endParaRPr lang="en-GB" dirty="0"/>
          </a:p>
          <a:p>
            <a:endParaRPr lang="en-GB" dirty="0"/>
          </a:p>
          <a:p>
            <a:r>
              <a:rPr lang="en-GB" dirty="0"/>
              <a:t>Save the file and push it back to your GitHub repository</a:t>
            </a:r>
          </a:p>
          <a:p>
            <a:endParaRPr lang="en-GB" dirty="0"/>
          </a:p>
        </p:txBody>
      </p:sp>
      <p:sp>
        <p:nvSpPr>
          <p:cNvPr id="4" name="Footer Placeholder 3">
            <a:extLst>
              <a:ext uri="{FF2B5EF4-FFF2-40B4-BE49-F238E27FC236}">
                <a16:creationId xmlns:a16="http://schemas.microsoft.com/office/drawing/2014/main" id="{FEBBC411-102C-893E-89AA-E6AA88AA24BE}"/>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BE222631-19C6-EEA2-DF02-2B203417BFFE}"/>
              </a:ext>
            </a:extLst>
          </p:cNvPr>
          <p:cNvSpPr txBox="1"/>
          <p:nvPr/>
        </p:nvSpPr>
        <p:spPr>
          <a:xfrm>
            <a:off x="3492394" y="903714"/>
            <a:ext cx="5325369" cy="5755422"/>
          </a:xfrm>
          <a:prstGeom prst="rect">
            <a:avLst/>
          </a:prstGeom>
          <a:solidFill>
            <a:schemeClr val="accent6">
              <a:lumMod val="20000"/>
              <a:lumOff val="80000"/>
            </a:schemeClr>
          </a:solidFill>
        </p:spPr>
        <p:txBody>
          <a:bodyPr wrap="none" rtlCol="0">
            <a:spAutoFit/>
          </a:bodyPr>
          <a:lstStyle/>
          <a:p>
            <a:r>
              <a:rPr lang="en-GB" sz="1600" dirty="0"/>
              <a:t>name: Deploy </a:t>
            </a:r>
            <a:r>
              <a:rPr lang="en-GB" sz="1600" dirty="0" err="1"/>
              <a:t>DotNet</a:t>
            </a:r>
            <a:r>
              <a:rPr lang="en-GB" sz="1600" dirty="0"/>
              <a:t> project to Azure Function App</a:t>
            </a:r>
          </a:p>
          <a:p>
            <a:endParaRPr lang="en-GB" sz="1600" dirty="0"/>
          </a:p>
          <a:p>
            <a:r>
              <a:rPr lang="en-GB" sz="1600" dirty="0"/>
              <a:t>on:</a:t>
            </a:r>
          </a:p>
          <a:p>
            <a:r>
              <a:rPr lang="en-GB" sz="1600" dirty="0"/>
              <a:t>  [push]</a:t>
            </a:r>
          </a:p>
          <a:p>
            <a:endParaRPr lang="en-GB" sz="1600" dirty="0"/>
          </a:p>
          <a:p>
            <a:r>
              <a:rPr lang="en-GB" sz="1600" dirty="0">
                <a:solidFill>
                  <a:schemeClr val="accent1">
                    <a:lumMod val="25000"/>
                  </a:schemeClr>
                </a:solidFill>
              </a:rPr>
              <a:t># CONFIGURATION</a:t>
            </a:r>
          </a:p>
          <a:p>
            <a:r>
              <a:rPr lang="en-GB" sz="1600" dirty="0">
                <a:solidFill>
                  <a:schemeClr val="accent1">
                    <a:lumMod val="25000"/>
                  </a:schemeClr>
                </a:solidFill>
              </a:rPr>
              <a:t># For help, go to https://github.com/Azure/Actions</a:t>
            </a:r>
          </a:p>
          <a:p>
            <a:r>
              <a:rPr lang="en-GB" sz="1600" dirty="0">
                <a:solidFill>
                  <a:schemeClr val="accent1">
                    <a:lumMod val="25000"/>
                  </a:schemeClr>
                </a:solidFill>
              </a:rPr>
              <a:t>#</a:t>
            </a:r>
          </a:p>
          <a:p>
            <a:r>
              <a:rPr lang="en-GB" sz="1600" dirty="0">
                <a:solidFill>
                  <a:schemeClr val="accent1">
                    <a:lumMod val="25000"/>
                  </a:schemeClr>
                </a:solidFill>
              </a:rPr>
              <a:t># 1. Set up the following secrets in your repository:</a:t>
            </a:r>
          </a:p>
          <a:p>
            <a:r>
              <a:rPr lang="fr-FR" sz="1600" dirty="0">
                <a:solidFill>
                  <a:schemeClr val="accent1">
                    <a:lumMod val="25000"/>
                  </a:schemeClr>
                </a:solidFill>
              </a:rPr>
              <a:t>#   AZURE_CLIENT_ID</a:t>
            </a:r>
          </a:p>
          <a:p>
            <a:r>
              <a:rPr lang="fr-FR" sz="1600" dirty="0">
                <a:solidFill>
                  <a:schemeClr val="accent1">
                    <a:lumMod val="25000"/>
                  </a:schemeClr>
                </a:solidFill>
              </a:rPr>
              <a:t>#   AZURE_TENANT_ID</a:t>
            </a:r>
          </a:p>
          <a:p>
            <a:r>
              <a:rPr lang="fr-FR" sz="1600" dirty="0">
                <a:solidFill>
                  <a:schemeClr val="accent1">
                    <a:lumMod val="25000"/>
                  </a:schemeClr>
                </a:solidFill>
              </a:rPr>
              <a:t>#   AZURE_SUBSCRIPTION_ID</a:t>
            </a:r>
          </a:p>
          <a:p>
            <a:r>
              <a:rPr lang="en-GB" sz="1600" dirty="0">
                <a:solidFill>
                  <a:schemeClr val="accent1">
                    <a:lumMod val="25000"/>
                  </a:schemeClr>
                </a:solidFill>
              </a:rPr>
              <a:t>#</a:t>
            </a:r>
          </a:p>
          <a:p>
            <a:r>
              <a:rPr lang="en-GB" sz="1600" dirty="0">
                <a:solidFill>
                  <a:schemeClr val="accent1">
                    <a:lumMod val="25000"/>
                  </a:schemeClr>
                </a:solidFill>
              </a:rPr>
              <a:t># 2. Change these variables for your configuration:</a:t>
            </a:r>
          </a:p>
          <a:p>
            <a:r>
              <a:rPr lang="en-GB" sz="1600" dirty="0"/>
              <a:t>env:</a:t>
            </a:r>
          </a:p>
          <a:p>
            <a:r>
              <a:rPr lang="en-GB" sz="1600" dirty="0"/>
              <a:t>  AZURE_FUNCTIONAPP_NAME: ‘</a:t>
            </a:r>
            <a:r>
              <a:rPr lang="en-GB" sz="1600" dirty="0">
                <a:solidFill>
                  <a:srgbClr val="FF0000"/>
                </a:solidFill>
              </a:rPr>
              <a:t>myfirstfuncapp13308</a:t>
            </a:r>
            <a:r>
              <a:rPr lang="en-GB" sz="1600" dirty="0"/>
              <a:t>'</a:t>
            </a:r>
          </a:p>
          <a:p>
            <a:r>
              <a:rPr lang="en-GB" sz="1600" dirty="0"/>
              <a:t>  AZURE_FUNCTIONAPP_PACKAGE_PATH: ‘.’</a:t>
            </a:r>
          </a:p>
          <a:p>
            <a:r>
              <a:rPr lang="en-GB" sz="1600" dirty="0"/>
              <a:t> DOTNET_VERSION: '8.0.x'</a:t>
            </a:r>
          </a:p>
          <a:p>
            <a:endParaRPr lang="en-GB" sz="1600" dirty="0"/>
          </a:p>
          <a:p>
            <a:r>
              <a:rPr lang="en-GB" sz="1600" dirty="0"/>
              <a:t>jobs:</a:t>
            </a:r>
          </a:p>
          <a:p>
            <a:r>
              <a:rPr lang="en-GB" sz="1600" dirty="0"/>
              <a:t>  build-and-deploy:</a:t>
            </a:r>
          </a:p>
          <a:p>
            <a:endParaRPr lang="en-GB" sz="1600" dirty="0"/>
          </a:p>
          <a:p>
            <a:r>
              <a:rPr lang="en-GB" sz="1600" dirty="0"/>
              <a:t>…..CONTINUES……</a:t>
            </a:r>
          </a:p>
        </p:txBody>
      </p:sp>
      <p:sp>
        <p:nvSpPr>
          <p:cNvPr id="6" name="TextBox 5">
            <a:extLst>
              <a:ext uri="{FF2B5EF4-FFF2-40B4-BE49-F238E27FC236}">
                <a16:creationId xmlns:a16="http://schemas.microsoft.com/office/drawing/2014/main" id="{8819F914-3BD0-4ED4-5CD8-4DC4D105614E}"/>
              </a:ext>
            </a:extLst>
          </p:cNvPr>
          <p:cNvSpPr txBox="1"/>
          <p:nvPr/>
        </p:nvSpPr>
        <p:spPr>
          <a:xfrm>
            <a:off x="79375" y="2496415"/>
            <a:ext cx="3320487" cy="1015663"/>
          </a:xfrm>
          <a:prstGeom prst="rect">
            <a:avLst/>
          </a:prstGeom>
          <a:solidFill>
            <a:srgbClr val="000000"/>
          </a:solidFill>
          <a:ln w="9525">
            <a:noFill/>
          </a:ln>
        </p:spPr>
        <p:txBody>
          <a:bodyPr wrap="square" rtlCol="0">
            <a:spAutoFit/>
          </a:bodyPr>
          <a:lstStyle/>
          <a:p>
            <a:r>
              <a:rPr lang="en-GB" sz="1600" dirty="0">
                <a:solidFill>
                  <a:schemeClr val="bg1"/>
                </a:solidFill>
              </a:rPr>
              <a:t>$ </a:t>
            </a:r>
            <a:r>
              <a:rPr lang="en-GB" sz="1600" dirty="0" err="1">
                <a:solidFill>
                  <a:schemeClr val="accent1">
                    <a:lumMod val="50000"/>
                  </a:schemeClr>
                </a:solidFill>
              </a:rPr>
              <a:t>az</a:t>
            </a:r>
            <a:r>
              <a:rPr lang="en-GB" sz="1600" dirty="0">
                <a:solidFill>
                  <a:schemeClr val="accent1">
                    <a:lumMod val="50000"/>
                  </a:schemeClr>
                </a:solidFill>
              </a:rPr>
              <a:t> </a:t>
            </a:r>
            <a:r>
              <a:rPr lang="en-GB" sz="1600" dirty="0" err="1">
                <a:solidFill>
                  <a:schemeClr val="accent1">
                    <a:lumMod val="50000"/>
                  </a:schemeClr>
                </a:solidFill>
              </a:rPr>
              <a:t>functionapp</a:t>
            </a:r>
            <a:r>
              <a:rPr lang="en-GB" sz="1600" dirty="0">
                <a:solidFill>
                  <a:schemeClr val="accent1">
                    <a:lumMod val="50000"/>
                  </a:schemeClr>
                </a:solidFill>
              </a:rPr>
              <a:t> list --resource-group </a:t>
            </a:r>
            <a:r>
              <a:rPr lang="en-GB" sz="1600" dirty="0">
                <a:solidFill>
                  <a:srgbClr val="FFC000"/>
                </a:solidFill>
              </a:rPr>
              <a:t>demo-resource-</a:t>
            </a:r>
            <a:r>
              <a:rPr lang="en-GB" sz="1600" dirty="0" err="1">
                <a:solidFill>
                  <a:srgbClr val="FFC000"/>
                </a:solidFill>
              </a:rPr>
              <a:t>gp</a:t>
            </a:r>
            <a:r>
              <a:rPr lang="en-GB" sz="1600" dirty="0">
                <a:solidFill>
                  <a:schemeClr val="accent1">
                    <a:lumMod val="50000"/>
                  </a:schemeClr>
                </a:solidFill>
              </a:rPr>
              <a:t> --query [].name -o </a:t>
            </a:r>
            <a:r>
              <a:rPr lang="en-GB" sz="1600" dirty="0" err="1">
                <a:solidFill>
                  <a:schemeClr val="accent1">
                    <a:lumMod val="50000"/>
                  </a:schemeClr>
                </a:solidFill>
              </a:rPr>
              <a:t>tsv</a:t>
            </a:r>
            <a:endParaRPr lang="en-GB" sz="1600" dirty="0">
              <a:solidFill>
                <a:schemeClr val="accent1">
                  <a:lumMod val="50000"/>
                </a:schemeClr>
              </a:solidFill>
            </a:endParaRPr>
          </a:p>
          <a:p>
            <a:r>
              <a:rPr lang="en-GB" sz="1200" i="1" dirty="0">
                <a:solidFill>
                  <a:schemeClr val="bg1"/>
                </a:solidFill>
              </a:rPr>
              <a:t>myfirstfuncapp13308</a:t>
            </a:r>
          </a:p>
        </p:txBody>
      </p:sp>
      <p:sp>
        <p:nvSpPr>
          <p:cNvPr id="7" name="TextBox 6">
            <a:extLst>
              <a:ext uri="{FF2B5EF4-FFF2-40B4-BE49-F238E27FC236}">
                <a16:creationId xmlns:a16="http://schemas.microsoft.com/office/drawing/2014/main" id="{E123E559-5AE3-EC1A-8A7E-B0F9BA5294B8}"/>
              </a:ext>
            </a:extLst>
          </p:cNvPr>
          <p:cNvSpPr txBox="1"/>
          <p:nvPr/>
        </p:nvSpPr>
        <p:spPr>
          <a:xfrm>
            <a:off x="3437466" y="619432"/>
            <a:ext cx="3285258" cy="338554"/>
          </a:xfrm>
          <a:prstGeom prst="rect">
            <a:avLst/>
          </a:prstGeom>
          <a:noFill/>
        </p:spPr>
        <p:txBody>
          <a:bodyPr wrap="none" rtlCol="0">
            <a:spAutoFit/>
          </a:bodyPr>
          <a:lstStyle/>
          <a:p>
            <a:r>
              <a:rPr lang="en-GB" sz="1600" b="1" i="1" dirty="0"/>
              <a:t>.</a:t>
            </a:r>
            <a:r>
              <a:rPr lang="en-GB" sz="1600" b="1" i="1" dirty="0" err="1"/>
              <a:t>github</a:t>
            </a:r>
            <a:r>
              <a:rPr lang="en-GB" sz="1600" b="1" i="1" dirty="0"/>
              <a:t>/workflows/</a:t>
            </a:r>
            <a:r>
              <a:rPr lang="en-GB" sz="1600" b="1" i="1" dirty="0" err="1"/>
              <a:t>workflow.yml</a:t>
            </a:r>
            <a:endParaRPr lang="en-GB" sz="1600" b="1" i="1" dirty="0"/>
          </a:p>
        </p:txBody>
      </p:sp>
      <p:sp>
        <p:nvSpPr>
          <p:cNvPr id="8" name="TextBox 7">
            <a:extLst>
              <a:ext uri="{FF2B5EF4-FFF2-40B4-BE49-F238E27FC236}">
                <a16:creationId xmlns:a16="http://schemas.microsoft.com/office/drawing/2014/main" id="{D6D717E2-0448-2203-A1A4-AB5B57DCC887}"/>
              </a:ext>
            </a:extLst>
          </p:cNvPr>
          <p:cNvSpPr txBox="1">
            <a:spLocks noChangeArrowheads="1"/>
          </p:cNvSpPr>
          <p:nvPr/>
        </p:nvSpPr>
        <p:spPr bwMode="auto">
          <a:xfrm>
            <a:off x="79375" y="4581206"/>
            <a:ext cx="3320487" cy="1200329"/>
          </a:xfrm>
          <a:prstGeom prst="rect">
            <a:avLst/>
          </a:prstGeom>
          <a:solidFill>
            <a:srgbClr val="000000"/>
          </a:solidFill>
          <a:ln>
            <a:noFill/>
          </a:ln>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defRPr/>
            </a:pPr>
            <a:r>
              <a:rPr kumimoji="0" lang="en-GB" altLang="en-US" sz="1800" b="0" dirty="0">
                <a:solidFill>
                  <a:schemeClr val="bg1"/>
                </a:solidFill>
              </a:rPr>
              <a:t>C:&gt; </a:t>
            </a:r>
            <a:r>
              <a:rPr kumimoji="0" lang="en-GB" altLang="en-US" sz="1800" b="0" dirty="0">
                <a:solidFill>
                  <a:schemeClr val="accent5">
                    <a:lumMod val="50000"/>
                  </a:schemeClr>
                </a:solidFill>
              </a:rPr>
              <a:t>git add .</a:t>
            </a:r>
            <a:r>
              <a:rPr kumimoji="0" lang="en-GB" altLang="en-US" sz="1800" b="0" dirty="0" err="1">
                <a:solidFill>
                  <a:schemeClr val="accent5">
                    <a:lumMod val="50000"/>
                  </a:schemeClr>
                </a:solidFill>
              </a:rPr>
              <a:t>github</a:t>
            </a:r>
            <a:endParaRPr kumimoji="0" lang="en-GB" altLang="en-US" sz="1800" b="0" dirty="0">
              <a:solidFill>
                <a:schemeClr val="accent5">
                  <a:lumMod val="50000"/>
                </a:schemeClr>
              </a:solidFill>
            </a:endParaRPr>
          </a:p>
          <a:p>
            <a:pPr>
              <a:spcBef>
                <a:spcPct val="0"/>
              </a:spcBef>
              <a:buClrTx/>
              <a:buSzTx/>
              <a:buFontTx/>
              <a:buNone/>
              <a:defRPr/>
            </a:pPr>
            <a:r>
              <a:rPr kumimoji="0" lang="en-GB" altLang="en-US" sz="1800" b="0" dirty="0">
                <a:solidFill>
                  <a:schemeClr val="bg1"/>
                </a:solidFill>
              </a:rPr>
              <a:t>C:&gt; </a:t>
            </a:r>
            <a:r>
              <a:rPr kumimoji="0" lang="en-GB" altLang="en-US" sz="1800" b="0" dirty="0">
                <a:solidFill>
                  <a:schemeClr val="accent5">
                    <a:lumMod val="50000"/>
                  </a:schemeClr>
                </a:solidFill>
              </a:rPr>
              <a:t>git commit –</a:t>
            </a:r>
            <a:r>
              <a:rPr kumimoji="0" lang="en-GB" altLang="en-US" sz="1800" b="0" dirty="0" err="1">
                <a:solidFill>
                  <a:schemeClr val="accent5">
                    <a:lumMod val="50000"/>
                  </a:schemeClr>
                </a:solidFill>
              </a:rPr>
              <a:t>m</a:t>
            </a:r>
            <a:r>
              <a:rPr kumimoji="0" lang="en-GB" altLang="en-US" sz="1800" b="0" dirty="0" err="1">
                <a:solidFill>
                  <a:srgbClr val="FFC000"/>
                </a:solidFill>
              </a:rPr>
              <a:t>“Change</a:t>
            </a:r>
            <a:r>
              <a:rPr kumimoji="0" lang="en-GB" altLang="en-US" sz="1800" b="0" dirty="0">
                <a:solidFill>
                  <a:srgbClr val="FFC000"/>
                </a:solidFill>
              </a:rPr>
              <a:t> function name”</a:t>
            </a:r>
          </a:p>
          <a:p>
            <a:pPr>
              <a:spcBef>
                <a:spcPct val="0"/>
              </a:spcBef>
              <a:buClrTx/>
              <a:buSzTx/>
              <a:buFontTx/>
              <a:buNone/>
              <a:defRPr/>
            </a:pPr>
            <a:r>
              <a:rPr kumimoji="0" lang="en-GB" altLang="en-US" sz="1800" b="0" dirty="0">
                <a:solidFill>
                  <a:schemeClr val="bg1"/>
                </a:solidFill>
              </a:rPr>
              <a:t>C:&gt; </a:t>
            </a:r>
            <a:r>
              <a:rPr kumimoji="0" lang="en-GB" altLang="en-US" sz="1800" b="0" dirty="0">
                <a:solidFill>
                  <a:schemeClr val="accent5">
                    <a:lumMod val="50000"/>
                  </a:schemeClr>
                </a:solidFill>
              </a:rPr>
              <a:t>git push -u origin main</a:t>
            </a:r>
            <a:endParaRPr kumimoji="0" lang="en-GB" altLang="en-US" sz="1800" b="0" dirty="0">
              <a:solidFill>
                <a:srgbClr val="FFC000"/>
              </a:solidFill>
            </a:endParaRPr>
          </a:p>
        </p:txBody>
      </p:sp>
      <p:cxnSp>
        <p:nvCxnSpPr>
          <p:cNvPr id="10" name="Connector: Elbow 9">
            <a:extLst>
              <a:ext uri="{FF2B5EF4-FFF2-40B4-BE49-F238E27FC236}">
                <a16:creationId xmlns:a16="http://schemas.microsoft.com/office/drawing/2014/main" id="{C92FC65D-E96A-E621-1DA6-DAA088CD1F59}"/>
              </a:ext>
            </a:extLst>
          </p:cNvPr>
          <p:cNvCxnSpPr/>
          <p:nvPr/>
        </p:nvCxnSpPr>
        <p:spPr bwMode="auto">
          <a:xfrm>
            <a:off x="3220872" y="1892490"/>
            <a:ext cx="4299044" cy="2688716"/>
          </a:xfrm>
          <a:prstGeom prst="bentConnector3">
            <a:avLst>
              <a:gd name="adj1" fmla="val 100053"/>
            </a:avLst>
          </a:prstGeom>
          <a:solidFill>
            <a:schemeClr val="accent1"/>
          </a:solidFill>
          <a:ln w="19050" cap="flat" cmpd="sng" algn="ctr">
            <a:solidFill>
              <a:srgbClr val="FF0000"/>
            </a:solidFill>
            <a:prstDash val="dash"/>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50212066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 name="Freeform: Shape 78">
            <a:extLst>
              <a:ext uri="{FF2B5EF4-FFF2-40B4-BE49-F238E27FC236}">
                <a16:creationId xmlns:a16="http://schemas.microsoft.com/office/drawing/2014/main" id="{99607036-7D08-6360-DB98-B45A19768256}"/>
              </a:ext>
            </a:extLst>
          </p:cNvPr>
          <p:cNvSpPr/>
          <p:nvPr/>
        </p:nvSpPr>
        <p:spPr bwMode="auto">
          <a:xfrm>
            <a:off x="1834923" y="709684"/>
            <a:ext cx="2756222" cy="5991367"/>
          </a:xfrm>
          <a:custGeom>
            <a:avLst/>
            <a:gdLst>
              <a:gd name="connsiteX0" fmla="*/ 1167290 w 2756222"/>
              <a:gd name="connsiteY0" fmla="*/ 0 h 5991367"/>
              <a:gd name="connsiteX1" fmla="*/ 1294669 w 2756222"/>
              <a:gd name="connsiteY1" fmla="*/ 18197 h 5991367"/>
              <a:gd name="connsiteX2" fmla="*/ 1358359 w 2756222"/>
              <a:gd name="connsiteY2" fmla="*/ 31844 h 5991367"/>
              <a:gd name="connsiteX3" fmla="*/ 1553977 w 2756222"/>
              <a:gd name="connsiteY3" fmla="*/ 45492 h 5991367"/>
              <a:gd name="connsiteX4" fmla="*/ 1572174 w 2756222"/>
              <a:gd name="connsiteY4" fmla="*/ 54591 h 5991367"/>
              <a:gd name="connsiteX5" fmla="*/ 1594920 w 2756222"/>
              <a:gd name="connsiteY5" fmla="*/ 59140 h 5991367"/>
              <a:gd name="connsiteX6" fmla="*/ 1644962 w 2756222"/>
              <a:gd name="connsiteY6" fmla="*/ 90985 h 5991367"/>
              <a:gd name="connsiteX7" fmla="*/ 1699553 w 2756222"/>
              <a:gd name="connsiteY7" fmla="*/ 118280 h 5991367"/>
              <a:gd name="connsiteX8" fmla="*/ 1731398 w 2756222"/>
              <a:gd name="connsiteY8" fmla="*/ 150125 h 5991367"/>
              <a:gd name="connsiteX9" fmla="*/ 1772341 w 2756222"/>
              <a:gd name="connsiteY9" fmla="*/ 181970 h 5991367"/>
              <a:gd name="connsiteX10" fmla="*/ 1808735 w 2756222"/>
              <a:gd name="connsiteY10" fmla="*/ 227462 h 5991367"/>
              <a:gd name="connsiteX11" fmla="*/ 1799637 w 2756222"/>
              <a:gd name="connsiteY11" fmla="*/ 318447 h 5991367"/>
              <a:gd name="connsiteX12" fmla="*/ 1795087 w 2756222"/>
              <a:gd name="connsiteY12" fmla="*/ 377588 h 5991367"/>
              <a:gd name="connsiteX13" fmla="*/ 1781440 w 2756222"/>
              <a:gd name="connsiteY13" fmla="*/ 441277 h 5991367"/>
              <a:gd name="connsiteX14" fmla="*/ 1776890 w 2756222"/>
              <a:gd name="connsiteY14" fmla="*/ 473122 h 5991367"/>
              <a:gd name="connsiteX15" fmla="*/ 1763243 w 2756222"/>
              <a:gd name="connsiteY15" fmla="*/ 482220 h 5991367"/>
              <a:gd name="connsiteX16" fmla="*/ 1772341 w 2756222"/>
              <a:gd name="connsiteY16" fmla="*/ 627797 h 5991367"/>
              <a:gd name="connsiteX17" fmla="*/ 1840580 w 2756222"/>
              <a:gd name="connsiteY17" fmla="*/ 668740 h 5991367"/>
              <a:gd name="connsiteX18" fmla="*/ 1908819 w 2756222"/>
              <a:gd name="connsiteY18" fmla="*/ 691486 h 5991367"/>
              <a:gd name="connsiteX19" fmla="*/ 1936114 w 2756222"/>
              <a:gd name="connsiteY19" fmla="*/ 705134 h 5991367"/>
              <a:gd name="connsiteX20" fmla="*/ 1972508 w 2756222"/>
              <a:gd name="connsiteY20" fmla="*/ 727880 h 5991367"/>
              <a:gd name="connsiteX21" fmla="*/ 2013452 w 2756222"/>
              <a:gd name="connsiteY21" fmla="*/ 741528 h 5991367"/>
              <a:gd name="connsiteX22" fmla="*/ 2040747 w 2756222"/>
              <a:gd name="connsiteY22" fmla="*/ 755176 h 5991367"/>
              <a:gd name="connsiteX23" fmla="*/ 2063493 w 2756222"/>
              <a:gd name="connsiteY23" fmla="*/ 764274 h 5991367"/>
              <a:gd name="connsiteX24" fmla="*/ 2095338 w 2756222"/>
              <a:gd name="connsiteY24" fmla="*/ 791570 h 5991367"/>
              <a:gd name="connsiteX25" fmla="*/ 2122634 w 2756222"/>
              <a:gd name="connsiteY25" fmla="*/ 809767 h 5991367"/>
              <a:gd name="connsiteX26" fmla="*/ 2177225 w 2756222"/>
              <a:gd name="connsiteY26" fmla="*/ 868907 h 5991367"/>
              <a:gd name="connsiteX27" fmla="*/ 2263660 w 2756222"/>
              <a:gd name="connsiteY27" fmla="*/ 955343 h 5991367"/>
              <a:gd name="connsiteX28" fmla="*/ 2272759 w 2756222"/>
              <a:gd name="connsiteY28" fmla="*/ 987188 h 5991367"/>
              <a:gd name="connsiteX29" fmla="*/ 2281857 w 2756222"/>
              <a:gd name="connsiteY29" fmla="*/ 1037229 h 5991367"/>
              <a:gd name="connsiteX30" fmla="*/ 2290956 w 2756222"/>
              <a:gd name="connsiteY30" fmla="*/ 1073623 h 5991367"/>
              <a:gd name="connsiteX31" fmla="*/ 2286407 w 2756222"/>
              <a:gd name="connsiteY31" fmla="*/ 1364776 h 5991367"/>
              <a:gd name="connsiteX32" fmla="*/ 2300055 w 2756222"/>
              <a:gd name="connsiteY32" fmla="*/ 1387522 h 5991367"/>
              <a:gd name="connsiteX33" fmla="*/ 2363744 w 2756222"/>
              <a:gd name="connsiteY33" fmla="*/ 1419367 h 5991367"/>
              <a:gd name="connsiteX34" fmla="*/ 2436532 w 2756222"/>
              <a:gd name="connsiteY34" fmla="*/ 1464859 h 5991367"/>
              <a:gd name="connsiteX35" fmla="*/ 2450180 w 2756222"/>
              <a:gd name="connsiteY35" fmla="*/ 1487606 h 5991367"/>
              <a:gd name="connsiteX36" fmla="*/ 2459278 w 2756222"/>
              <a:gd name="connsiteY36" fmla="*/ 1510352 h 5991367"/>
              <a:gd name="connsiteX37" fmla="*/ 2477475 w 2756222"/>
              <a:gd name="connsiteY37" fmla="*/ 1528549 h 5991367"/>
              <a:gd name="connsiteX38" fmla="*/ 2491123 w 2756222"/>
              <a:gd name="connsiteY38" fmla="*/ 1564943 h 5991367"/>
              <a:gd name="connsiteX39" fmla="*/ 2491123 w 2756222"/>
              <a:gd name="connsiteY39" fmla="*/ 1878841 h 5991367"/>
              <a:gd name="connsiteX40" fmla="*/ 2500222 w 2756222"/>
              <a:gd name="connsiteY40" fmla="*/ 1906137 h 5991367"/>
              <a:gd name="connsiteX41" fmla="*/ 2527517 w 2756222"/>
              <a:gd name="connsiteY41" fmla="*/ 1956179 h 5991367"/>
              <a:gd name="connsiteX42" fmla="*/ 2522968 w 2756222"/>
              <a:gd name="connsiteY42" fmla="*/ 2265528 h 5991367"/>
              <a:gd name="connsiteX43" fmla="*/ 2518419 w 2756222"/>
              <a:gd name="connsiteY43" fmla="*/ 2279176 h 5991367"/>
              <a:gd name="connsiteX44" fmla="*/ 2504771 w 2756222"/>
              <a:gd name="connsiteY44" fmla="*/ 2292823 h 5991367"/>
              <a:gd name="connsiteX45" fmla="*/ 2486574 w 2756222"/>
              <a:gd name="connsiteY45" fmla="*/ 2315570 h 5991367"/>
              <a:gd name="connsiteX46" fmla="*/ 2522968 w 2756222"/>
              <a:gd name="connsiteY46" fmla="*/ 2361062 h 5991367"/>
              <a:gd name="connsiteX47" fmla="*/ 2645798 w 2756222"/>
              <a:gd name="connsiteY47" fmla="*/ 2488441 h 5991367"/>
              <a:gd name="connsiteX48" fmla="*/ 2673093 w 2756222"/>
              <a:gd name="connsiteY48" fmla="*/ 2543032 h 5991367"/>
              <a:gd name="connsiteX49" fmla="*/ 2695840 w 2756222"/>
              <a:gd name="connsiteY49" fmla="*/ 2579426 h 5991367"/>
              <a:gd name="connsiteX50" fmla="*/ 2704938 w 2756222"/>
              <a:gd name="connsiteY50" fmla="*/ 2602173 h 5991367"/>
              <a:gd name="connsiteX51" fmla="*/ 2723135 w 2756222"/>
              <a:gd name="connsiteY51" fmla="*/ 2643116 h 5991367"/>
              <a:gd name="connsiteX52" fmla="*/ 2709487 w 2756222"/>
              <a:gd name="connsiteY52" fmla="*/ 2879677 h 5991367"/>
              <a:gd name="connsiteX53" fmla="*/ 2695840 w 2756222"/>
              <a:gd name="connsiteY53" fmla="*/ 2911522 h 5991367"/>
              <a:gd name="connsiteX54" fmla="*/ 2641249 w 2756222"/>
              <a:gd name="connsiteY54" fmla="*/ 2993409 h 5991367"/>
              <a:gd name="connsiteX55" fmla="*/ 2604855 w 2756222"/>
              <a:gd name="connsiteY55" fmla="*/ 3029803 h 5991367"/>
              <a:gd name="connsiteX56" fmla="*/ 2563911 w 2756222"/>
              <a:gd name="connsiteY56" fmla="*/ 3057098 h 5991367"/>
              <a:gd name="connsiteX57" fmla="*/ 2441081 w 2756222"/>
              <a:gd name="connsiteY57" fmla="*/ 3107140 h 5991367"/>
              <a:gd name="connsiteX58" fmla="*/ 2659446 w 2756222"/>
              <a:gd name="connsiteY58" fmla="*/ 3293659 h 5991367"/>
              <a:gd name="connsiteX59" fmla="*/ 2745881 w 2756222"/>
              <a:gd name="connsiteY59" fmla="*/ 3380095 h 5991367"/>
              <a:gd name="connsiteX60" fmla="*/ 2754980 w 2756222"/>
              <a:gd name="connsiteY60" fmla="*/ 3648501 h 5991367"/>
              <a:gd name="connsiteX61" fmla="*/ 2727684 w 2756222"/>
              <a:gd name="connsiteY61" fmla="*/ 3712191 h 5991367"/>
              <a:gd name="connsiteX62" fmla="*/ 2595756 w 2756222"/>
              <a:gd name="connsiteY62" fmla="*/ 3807725 h 5991367"/>
              <a:gd name="connsiteX63" fmla="*/ 2454729 w 2756222"/>
              <a:gd name="connsiteY63" fmla="*/ 3894161 h 5991367"/>
              <a:gd name="connsiteX64" fmla="*/ 2295505 w 2756222"/>
              <a:gd name="connsiteY64" fmla="*/ 3948752 h 5991367"/>
              <a:gd name="connsiteX65" fmla="*/ 2254562 w 2756222"/>
              <a:gd name="connsiteY65" fmla="*/ 3966949 h 5991367"/>
              <a:gd name="connsiteX66" fmla="*/ 2240914 w 2756222"/>
              <a:gd name="connsiteY66" fmla="*/ 3971498 h 5991367"/>
              <a:gd name="connsiteX67" fmla="*/ 2277308 w 2756222"/>
              <a:gd name="connsiteY67" fmla="*/ 4044286 h 5991367"/>
              <a:gd name="connsiteX68" fmla="*/ 2445631 w 2756222"/>
              <a:gd name="connsiteY68" fmla="*/ 4176215 h 5991367"/>
              <a:gd name="connsiteX69" fmla="*/ 2550263 w 2756222"/>
              <a:gd name="connsiteY69" fmla="*/ 4267200 h 5991367"/>
              <a:gd name="connsiteX70" fmla="*/ 2604855 w 2756222"/>
              <a:gd name="connsiteY70" fmla="*/ 4371832 h 5991367"/>
              <a:gd name="connsiteX71" fmla="*/ 2650347 w 2756222"/>
              <a:gd name="connsiteY71" fmla="*/ 4562901 h 5991367"/>
              <a:gd name="connsiteX72" fmla="*/ 2641249 w 2756222"/>
              <a:gd name="connsiteY72" fmla="*/ 4867701 h 5991367"/>
              <a:gd name="connsiteX73" fmla="*/ 2632150 w 2756222"/>
              <a:gd name="connsiteY73" fmla="*/ 4899546 h 5991367"/>
              <a:gd name="connsiteX74" fmla="*/ 2559362 w 2756222"/>
              <a:gd name="connsiteY74" fmla="*/ 5017826 h 5991367"/>
              <a:gd name="connsiteX75" fmla="*/ 2541165 w 2756222"/>
              <a:gd name="connsiteY75" fmla="*/ 5045122 h 5991367"/>
              <a:gd name="connsiteX76" fmla="*/ 2409237 w 2756222"/>
              <a:gd name="connsiteY76" fmla="*/ 5095164 h 5991367"/>
              <a:gd name="connsiteX77" fmla="*/ 2286407 w 2756222"/>
              <a:gd name="connsiteY77" fmla="*/ 5127009 h 5991367"/>
              <a:gd name="connsiteX78" fmla="*/ 2209069 w 2756222"/>
              <a:gd name="connsiteY78" fmla="*/ 5149755 h 5991367"/>
              <a:gd name="connsiteX79" fmla="*/ 2108986 w 2756222"/>
              <a:gd name="connsiteY79" fmla="*/ 5163403 h 5991367"/>
              <a:gd name="connsiteX80" fmla="*/ 1886072 w 2756222"/>
              <a:gd name="connsiteY80" fmla="*/ 5154304 h 5991367"/>
              <a:gd name="connsiteX81" fmla="*/ 1845129 w 2756222"/>
              <a:gd name="connsiteY81" fmla="*/ 5154304 h 5991367"/>
              <a:gd name="connsiteX82" fmla="*/ 1717750 w 2756222"/>
              <a:gd name="connsiteY82" fmla="*/ 5404513 h 5991367"/>
              <a:gd name="connsiteX83" fmla="*/ 1672257 w 2756222"/>
              <a:gd name="connsiteY83" fmla="*/ 5427259 h 5991367"/>
              <a:gd name="connsiteX84" fmla="*/ 1613117 w 2756222"/>
              <a:gd name="connsiteY84" fmla="*/ 5459104 h 5991367"/>
              <a:gd name="connsiteX85" fmla="*/ 1503935 w 2756222"/>
              <a:gd name="connsiteY85" fmla="*/ 5527343 h 5991367"/>
              <a:gd name="connsiteX86" fmla="*/ 1381105 w 2756222"/>
              <a:gd name="connsiteY86" fmla="*/ 5631976 h 5991367"/>
              <a:gd name="connsiteX87" fmla="*/ 1285571 w 2756222"/>
              <a:gd name="connsiteY87" fmla="*/ 5691116 h 5991367"/>
              <a:gd name="connsiteX88" fmla="*/ 1162741 w 2756222"/>
              <a:gd name="connsiteY88" fmla="*/ 5782101 h 5991367"/>
              <a:gd name="connsiteX89" fmla="*/ 1067207 w 2756222"/>
              <a:gd name="connsiteY89" fmla="*/ 5750256 h 5991367"/>
              <a:gd name="connsiteX90" fmla="*/ 1049010 w 2756222"/>
              <a:gd name="connsiteY90" fmla="*/ 5727510 h 5991367"/>
              <a:gd name="connsiteX91" fmla="*/ 944377 w 2756222"/>
              <a:gd name="connsiteY91" fmla="*/ 5677468 h 5991367"/>
              <a:gd name="connsiteX92" fmla="*/ 935278 w 2756222"/>
              <a:gd name="connsiteY92" fmla="*/ 5645623 h 5991367"/>
              <a:gd name="connsiteX93" fmla="*/ 839744 w 2756222"/>
              <a:gd name="connsiteY93" fmla="*/ 5609229 h 5991367"/>
              <a:gd name="connsiteX94" fmla="*/ 780604 w 2756222"/>
              <a:gd name="connsiteY94" fmla="*/ 5627426 h 5991367"/>
              <a:gd name="connsiteX95" fmla="*/ 771505 w 2756222"/>
              <a:gd name="connsiteY95" fmla="*/ 5659271 h 5991367"/>
              <a:gd name="connsiteX96" fmla="*/ 757857 w 2756222"/>
              <a:gd name="connsiteY96" fmla="*/ 5768453 h 5991367"/>
              <a:gd name="connsiteX97" fmla="*/ 748759 w 2756222"/>
              <a:gd name="connsiteY97" fmla="*/ 5832143 h 5991367"/>
              <a:gd name="connsiteX98" fmla="*/ 703266 w 2756222"/>
              <a:gd name="connsiteY98" fmla="*/ 5873086 h 5991367"/>
              <a:gd name="connsiteX99" fmla="*/ 625929 w 2756222"/>
              <a:gd name="connsiteY99" fmla="*/ 5923128 h 5991367"/>
              <a:gd name="connsiteX100" fmla="*/ 553141 w 2756222"/>
              <a:gd name="connsiteY100" fmla="*/ 5950423 h 5991367"/>
              <a:gd name="connsiteX101" fmla="*/ 471255 w 2756222"/>
              <a:gd name="connsiteY101" fmla="*/ 5973170 h 5991367"/>
              <a:gd name="connsiteX102" fmla="*/ 412114 w 2756222"/>
              <a:gd name="connsiteY102" fmla="*/ 5991367 h 5991367"/>
              <a:gd name="connsiteX103" fmla="*/ 330228 w 2756222"/>
              <a:gd name="connsiteY103" fmla="*/ 5973170 h 5991367"/>
              <a:gd name="connsiteX104" fmla="*/ 280186 w 2756222"/>
              <a:gd name="connsiteY104" fmla="*/ 5959522 h 5991367"/>
              <a:gd name="connsiteX105" fmla="*/ 207398 w 2756222"/>
              <a:gd name="connsiteY105" fmla="*/ 5945874 h 5991367"/>
              <a:gd name="connsiteX106" fmla="*/ 116413 w 2756222"/>
              <a:gd name="connsiteY106" fmla="*/ 5923128 h 5991367"/>
              <a:gd name="connsiteX107" fmla="*/ 25428 w 2756222"/>
              <a:gd name="connsiteY107" fmla="*/ 5809397 h 5991367"/>
              <a:gd name="connsiteX108" fmla="*/ 2681 w 2756222"/>
              <a:gd name="connsiteY108" fmla="*/ 5782101 h 5991367"/>
              <a:gd name="connsiteX109" fmla="*/ 25428 w 2756222"/>
              <a:gd name="connsiteY109" fmla="*/ 5791200 h 5991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Lst>
            <a:rect l="l" t="t" r="r" b="b"/>
            <a:pathLst>
              <a:path w="2756222" h="5991367">
                <a:moveTo>
                  <a:pt x="1167290" y="0"/>
                </a:moveTo>
                <a:cubicBezTo>
                  <a:pt x="1209750" y="6066"/>
                  <a:pt x="1252362" y="11146"/>
                  <a:pt x="1294669" y="18197"/>
                </a:cubicBezTo>
                <a:cubicBezTo>
                  <a:pt x="1316085" y="21766"/>
                  <a:pt x="1336892" y="28591"/>
                  <a:pt x="1358359" y="31844"/>
                </a:cubicBezTo>
                <a:cubicBezTo>
                  <a:pt x="1429382" y="42605"/>
                  <a:pt x="1480774" y="42442"/>
                  <a:pt x="1553977" y="45492"/>
                </a:cubicBezTo>
                <a:cubicBezTo>
                  <a:pt x="1560043" y="48525"/>
                  <a:pt x="1565740" y="52446"/>
                  <a:pt x="1572174" y="54591"/>
                </a:cubicBezTo>
                <a:cubicBezTo>
                  <a:pt x="1579509" y="57036"/>
                  <a:pt x="1588004" y="55682"/>
                  <a:pt x="1594920" y="59140"/>
                </a:cubicBezTo>
                <a:cubicBezTo>
                  <a:pt x="1612604" y="67982"/>
                  <a:pt x="1627749" y="81256"/>
                  <a:pt x="1644962" y="90985"/>
                </a:cubicBezTo>
                <a:cubicBezTo>
                  <a:pt x="1662673" y="100996"/>
                  <a:pt x="1681356" y="109182"/>
                  <a:pt x="1699553" y="118280"/>
                </a:cubicBezTo>
                <a:cubicBezTo>
                  <a:pt x="1710168" y="128895"/>
                  <a:pt x="1720100" y="140240"/>
                  <a:pt x="1731398" y="150125"/>
                </a:cubicBezTo>
                <a:cubicBezTo>
                  <a:pt x="1744410" y="161510"/>
                  <a:pt x="1760576" y="169300"/>
                  <a:pt x="1772341" y="181970"/>
                </a:cubicBezTo>
                <a:cubicBezTo>
                  <a:pt x="1839501" y="254297"/>
                  <a:pt x="1752725" y="185457"/>
                  <a:pt x="1808735" y="227462"/>
                </a:cubicBezTo>
                <a:cubicBezTo>
                  <a:pt x="1805702" y="257790"/>
                  <a:pt x="1802397" y="288093"/>
                  <a:pt x="1799637" y="318447"/>
                </a:cubicBezTo>
                <a:cubicBezTo>
                  <a:pt x="1797847" y="338138"/>
                  <a:pt x="1797539" y="357969"/>
                  <a:pt x="1795087" y="377588"/>
                </a:cubicBezTo>
                <a:cubicBezTo>
                  <a:pt x="1790109" y="417413"/>
                  <a:pt x="1789942" y="415769"/>
                  <a:pt x="1781440" y="441277"/>
                </a:cubicBezTo>
                <a:cubicBezTo>
                  <a:pt x="1779923" y="451892"/>
                  <a:pt x="1781245" y="463323"/>
                  <a:pt x="1776890" y="473122"/>
                </a:cubicBezTo>
                <a:cubicBezTo>
                  <a:pt x="1774670" y="478118"/>
                  <a:pt x="1763404" y="476755"/>
                  <a:pt x="1763243" y="482220"/>
                </a:cubicBezTo>
                <a:cubicBezTo>
                  <a:pt x="1761814" y="530819"/>
                  <a:pt x="1767251" y="579444"/>
                  <a:pt x="1772341" y="627797"/>
                </a:cubicBezTo>
                <a:cubicBezTo>
                  <a:pt x="1777143" y="673419"/>
                  <a:pt x="1794656" y="654763"/>
                  <a:pt x="1840580" y="668740"/>
                </a:cubicBezTo>
                <a:cubicBezTo>
                  <a:pt x="1941523" y="699462"/>
                  <a:pt x="1847203" y="679164"/>
                  <a:pt x="1908819" y="691486"/>
                </a:cubicBezTo>
                <a:cubicBezTo>
                  <a:pt x="1917917" y="696035"/>
                  <a:pt x="1927282" y="700087"/>
                  <a:pt x="1936114" y="705134"/>
                </a:cubicBezTo>
                <a:cubicBezTo>
                  <a:pt x="1948535" y="712232"/>
                  <a:pt x="1959564" y="721789"/>
                  <a:pt x="1972508" y="727880"/>
                </a:cubicBezTo>
                <a:cubicBezTo>
                  <a:pt x="1985525" y="734006"/>
                  <a:pt x="2000095" y="736185"/>
                  <a:pt x="2013452" y="741528"/>
                </a:cubicBezTo>
                <a:cubicBezTo>
                  <a:pt x="2022897" y="745306"/>
                  <a:pt x="2031486" y="750967"/>
                  <a:pt x="2040747" y="755176"/>
                </a:cubicBezTo>
                <a:cubicBezTo>
                  <a:pt x="2048181" y="758555"/>
                  <a:pt x="2055911" y="761241"/>
                  <a:pt x="2063493" y="764274"/>
                </a:cubicBezTo>
                <a:cubicBezTo>
                  <a:pt x="2074108" y="773373"/>
                  <a:pt x="2084256" y="783046"/>
                  <a:pt x="2095338" y="791570"/>
                </a:cubicBezTo>
                <a:cubicBezTo>
                  <a:pt x="2104005" y="798237"/>
                  <a:pt x="2114233" y="802767"/>
                  <a:pt x="2122634" y="809767"/>
                </a:cubicBezTo>
                <a:cubicBezTo>
                  <a:pt x="2166844" y="846609"/>
                  <a:pt x="2133917" y="827661"/>
                  <a:pt x="2177225" y="868907"/>
                </a:cubicBezTo>
                <a:cubicBezTo>
                  <a:pt x="2265700" y="953169"/>
                  <a:pt x="2224417" y="896477"/>
                  <a:pt x="2263660" y="955343"/>
                </a:cubicBezTo>
                <a:cubicBezTo>
                  <a:pt x="2266693" y="965958"/>
                  <a:pt x="2270364" y="976411"/>
                  <a:pt x="2272759" y="987188"/>
                </a:cubicBezTo>
                <a:cubicBezTo>
                  <a:pt x="2276437" y="1003738"/>
                  <a:pt x="2278364" y="1020639"/>
                  <a:pt x="2281857" y="1037229"/>
                </a:cubicBezTo>
                <a:cubicBezTo>
                  <a:pt x="2284433" y="1049465"/>
                  <a:pt x="2287923" y="1061492"/>
                  <a:pt x="2290956" y="1073623"/>
                </a:cubicBezTo>
                <a:cubicBezTo>
                  <a:pt x="2289440" y="1170674"/>
                  <a:pt x="2290685" y="1267807"/>
                  <a:pt x="2286407" y="1364776"/>
                </a:cubicBezTo>
                <a:cubicBezTo>
                  <a:pt x="2285199" y="1392159"/>
                  <a:pt x="2257718" y="1379055"/>
                  <a:pt x="2300055" y="1387522"/>
                </a:cubicBezTo>
                <a:cubicBezTo>
                  <a:pt x="2321285" y="1398137"/>
                  <a:pt x="2343242" y="1407407"/>
                  <a:pt x="2363744" y="1419367"/>
                </a:cubicBezTo>
                <a:cubicBezTo>
                  <a:pt x="2492902" y="1494710"/>
                  <a:pt x="2351283" y="1422236"/>
                  <a:pt x="2436532" y="1464859"/>
                </a:cubicBezTo>
                <a:cubicBezTo>
                  <a:pt x="2441081" y="1472441"/>
                  <a:pt x="2446226" y="1479697"/>
                  <a:pt x="2450180" y="1487606"/>
                </a:cubicBezTo>
                <a:cubicBezTo>
                  <a:pt x="2453832" y="1494910"/>
                  <a:pt x="2454748" y="1503557"/>
                  <a:pt x="2459278" y="1510352"/>
                </a:cubicBezTo>
                <a:cubicBezTo>
                  <a:pt x="2464036" y="1517489"/>
                  <a:pt x="2471409" y="1522483"/>
                  <a:pt x="2477475" y="1528549"/>
                </a:cubicBezTo>
                <a:cubicBezTo>
                  <a:pt x="2482024" y="1540680"/>
                  <a:pt x="2487655" y="1552459"/>
                  <a:pt x="2491123" y="1564943"/>
                </a:cubicBezTo>
                <a:cubicBezTo>
                  <a:pt x="2518907" y="1664961"/>
                  <a:pt x="2494220" y="1787490"/>
                  <a:pt x="2491123" y="1878841"/>
                </a:cubicBezTo>
                <a:cubicBezTo>
                  <a:pt x="2494156" y="1887940"/>
                  <a:pt x="2495933" y="1897559"/>
                  <a:pt x="2500222" y="1906137"/>
                </a:cubicBezTo>
                <a:cubicBezTo>
                  <a:pt x="2545664" y="1997019"/>
                  <a:pt x="2497394" y="1880866"/>
                  <a:pt x="2527517" y="1956179"/>
                </a:cubicBezTo>
                <a:cubicBezTo>
                  <a:pt x="2526001" y="2059295"/>
                  <a:pt x="2525872" y="2162441"/>
                  <a:pt x="2522968" y="2265528"/>
                </a:cubicBezTo>
                <a:cubicBezTo>
                  <a:pt x="2522833" y="2270321"/>
                  <a:pt x="2521079" y="2275186"/>
                  <a:pt x="2518419" y="2279176"/>
                </a:cubicBezTo>
                <a:cubicBezTo>
                  <a:pt x="2514850" y="2284529"/>
                  <a:pt x="2509008" y="2287981"/>
                  <a:pt x="2504771" y="2292823"/>
                </a:cubicBezTo>
                <a:cubicBezTo>
                  <a:pt x="2498377" y="2300130"/>
                  <a:pt x="2492640" y="2307988"/>
                  <a:pt x="2486574" y="2315570"/>
                </a:cubicBezTo>
                <a:cubicBezTo>
                  <a:pt x="2498705" y="2330734"/>
                  <a:pt x="2509519" y="2347053"/>
                  <a:pt x="2522968" y="2361062"/>
                </a:cubicBezTo>
                <a:cubicBezTo>
                  <a:pt x="2558404" y="2397974"/>
                  <a:pt x="2617904" y="2441951"/>
                  <a:pt x="2645798" y="2488441"/>
                </a:cubicBezTo>
                <a:cubicBezTo>
                  <a:pt x="2694255" y="2569205"/>
                  <a:pt x="2618261" y="2440223"/>
                  <a:pt x="2673093" y="2543032"/>
                </a:cubicBezTo>
                <a:cubicBezTo>
                  <a:pt x="2679825" y="2555655"/>
                  <a:pt x="2689058" y="2566830"/>
                  <a:pt x="2695840" y="2579426"/>
                </a:cubicBezTo>
                <a:cubicBezTo>
                  <a:pt x="2699712" y="2586616"/>
                  <a:pt x="2701721" y="2594667"/>
                  <a:pt x="2704938" y="2602173"/>
                </a:cubicBezTo>
                <a:cubicBezTo>
                  <a:pt x="2710821" y="2615900"/>
                  <a:pt x="2717069" y="2629468"/>
                  <a:pt x="2723135" y="2643116"/>
                </a:cubicBezTo>
                <a:cubicBezTo>
                  <a:pt x="2727408" y="2771323"/>
                  <a:pt x="2736873" y="2766217"/>
                  <a:pt x="2709487" y="2879677"/>
                </a:cubicBezTo>
                <a:cubicBezTo>
                  <a:pt x="2706777" y="2890903"/>
                  <a:pt x="2701782" y="2901619"/>
                  <a:pt x="2695840" y="2911522"/>
                </a:cubicBezTo>
                <a:cubicBezTo>
                  <a:pt x="2678962" y="2939652"/>
                  <a:pt x="2664446" y="2970212"/>
                  <a:pt x="2641249" y="2993409"/>
                </a:cubicBezTo>
                <a:cubicBezTo>
                  <a:pt x="2629118" y="3005540"/>
                  <a:pt x="2618099" y="3018897"/>
                  <a:pt x="2604855" y="3029803"/>
                </a:cubicBezTo>
                <a:cubicBezTo>
                  <a:pt x="2592193" y="3040230"/>
                  <a:pt x="2578487" y="3049575"/>
                  <a:pt x="2563911" y="3057098"/>
                </a:cubicBezTo>
                <a:cubicBezTo>
                  <a:pt x="2477653" y="3101618"/>
                  <a:pt x="2495360" y="3096285"/>
                  <a:pt x="2441081" y="3107140"/>
                </a:cubicBezTo>
                <a:cubicBezTo>
                  <a:pt x="2762233" y="3428289"/>
                  <a:pt x="2387057" y="3067775"/>
                  <a:pt x="2659446" y="3293659"/>
                </a:cubicBezTo>
                <a:cubicBezTo>
                  <a:pt x="2690811" y="3319669"/>
                  <a:pt x="2745881" y="3380095"/>
                  <a:pt x="2745881" y="3380095"/>
                </a:cubicBezTo>
                <a:cubicBezTo>
                  <a:pt x="2748914" y="3469564"/>
                  <a:pt x="2759878" y="3559115"/>
                  <a:pt x="2754980" y="3648501"/>
                </a:cubicBezTo>
                <a:cubicBezTo>
                  <a:pt x="2753716" y="3671564"/>
                  <a:pt x="2741312" y="3693542"/>
                  <a:pt x="2727684" y="3712191"/>
                </a:cubicBezTo>
                <a:cubicBezTo>
                  <a:pt x="2687379" y="3767345"/>
                  <a:pt x="2651158" y="3772638"/>
                  <a:pt x="2595756" y="3807725"/>
                </a:cubicBezTo>
                <a:cubicBezTo>
                  <a:pt x="2504997" y="3865205"/>
                  <a:pt x="2558850" y="3846562"/>
                  <a:pt x="2454729" y="3894161"/>
                </a:cubicBezTo>
                <a:cubicBezTo>
                  <a:pt x="2359680" y="3937613"/>
                  <a:pt x="2390039" y="3916029"/>
                  <a:pt x="2295505" y="3948752"/>
                </a:cubicBezTo>
                <a:cubicBezTo>
                  <a:pt x="2281392" y="3953637"/>
                  <a:pt x="2268348" y="3961205"/>
                  <a:pt x="2254562" y="3966949"/>
                </a:cubicBezTo>
                <a:cubicBezTo>
                  <a:pt x="2250135" y="3968793"/>
                  <a:pt x="2245463" y="3969982"/>
                  <a:pt x="2240914" y="3971498"/>
                </a:cubicBezTo>
                <a:cubicBezTo>
                  <a:pt x="2253045" y="3995761"/>
                  <a:pt x="2260452" y="4023032"/>
                  <a:pt x="2277308" y="4044286"/>
                </a:cubicBezTo>
                <a:cubicBezTo>
                  <a:pt x="2306013" y="4080480"/>
                  <a:pt x="2418106" y="4154195"/>
                  <a:pt x="2445631" y="4176215"/>
                </a:cubicBezTo>
                <a:cubicBezTo>
                  <a:pt x="2481722" y="4205088"/>
                  <a:pt x="2550263" y="4267200"/>
                  <a:pt x="2550263" y="4267200"/>
                </a:cubicBezTo>
                <a:cubicBezTo>
                  <a:pt x="2568460" y="4302077"/>
                  <a:pt x="2594844" y="4333788"/>
                  <a:pt x="2604855" y="4371832"/>
                </a:cubicBezTo>
                <a:cubicBezTo>
                  <a:pt x="2636684" y="4492785"/>
                  <a:pt x="2621272" y="4429155"/>
                  <a:pt x="2650347" y="4562901"/>
                </a:cubicBezTo>
                <a:cubicBezTo>
                  <a:pt x="2657415" y="4704274"/>
                  <a:pt x="2659292" y="4672829"/>
                  <a:pt x="2641249" y="4867701"/>
                </a:cubicBezTo>
                <a:cubicBezTo>
                  <a:pt x="2640231" y="4878694"/>
                  <a:pt x="2636151" y="4889257"/>
                  <a:pt x="2632150" y="4899546"/>
                </a:cubicBezTo>
                <a:cubicBezTo>
                  <a:pt x="2607416" y="4963148"/>
                  <a:pt x="2605332" y="4953468"/>
                  <a:pt x="2559362" y="5017826"/>
                </a:cubicBezTo>
                <a:cubicBezTo>
                  <a:pt x="2553006" y="5026724"/>
                  <a:pt x="2549764" y="5038366"/>
                  <a:pt x="2541165" y="5045122"/>
                </a:cubicBezTo>
                <a:cubicBezTo>
                  <a:pt x="2511213" y="5068656"/>
                  <a:pt x="2435983" y="5085438"/>
                  <a:pt x="2409237" y="5095164"/>
                </a:cubicBezTo>
                <a:cubicBezTo>
                  <a:pt x="2308836" y="5131673"/>
                  <a:pt x="2384445" y="5119466"/>
                  <a:pt x="2286407" y="5127009"/>
                </a:cubicBezTo>
                <a:cubicBezTo>
                  <a:pt x="2260628" y="5134591"/>
                  <a:pt x="2235480" y="5144803"/>
                  <a:pt x="2209069" y="5149755"/>
                </a:cubicBezTo>
                <a:cubicBezTo>
                  <a:pt x="2032327" y="5182893"/>
                  <a:pt x="2209962" y="5134551"/>
                  <a:pt x="2108986" y="5163403"/>
                </a:cubicBezTo>
                <a:lnTo>
                  <a:pt x="1886072" y="5154304"/>
                </a:lnTo>
                <a:cubicBezTo>
                  <a:pt x="1843545" y="5151941"/>
                  <a:pt x="1881865" y="5145120"/>
                  <a:pt x="1845129" y="5154304"/>
                </a:cubicBezTo>
                <a:cubicBezTo>
                  <a:pt x="1789996" y="5356458"/>
                  <a:pt x="1844461" y="5326538"/>
                  <a:pt x="1717750" y="5404513"/>
                </a:cubicBezTo>
                <a:cubicBezTo>
                  <a:pt x="1703311" y="5413399"/>
                  <a:pt x="1687421" y="5419677"/>
                  <a:pt x="1672257" y="5427259"/>
                </a:cubicBezTo>
                <a:cubicBezTo>
                  <a:pt x="1630230" y="5469286"/>
                  <a:pt x="1685102" y="5419839"/>
                  <a:pt x="1613117" y="5459104"/>
                </a:cubicBezTo>
                <a:cubicBezTo>
                  <a:pt x="1575440" y="5479655"/>
                  <a:pt x="1538350" y="5501701"/>
                  <a:pt x="1503935" y="5527343"/>
                </a:cubicBezTo>
                <a:cubicBezTo>
                  <a:pt x="1460806" y="5559478"/>
                  <a:pt x="1426836" y="5603666"/>
                  <a:pt x="1381105" y="5631976"/>
                </a:cubicBezTo>
                <a:cubicBezTo>
                  <a:pt x="1349260" y="5651689"/>
                  <a:pt x="1316434" y="5669898"/>
                  <a:pt x="1285571" y="5691116"/>
                </a:cubicBezTo>
                <a:cubicBezTo>
                  <a:pt x="1243584" y="5719982"/>
                  <a:pt x="1162741" y="5782101"/>
                  <a:pt x="1162741" y="5782101"/>
                </a:cubicBezTo>
                <a:cubicBezTo>
                  <a:pt x="1130896" y="5771486"/>
                  <a:pt x="1097469" y="5764782"/>
                  <a:pt x="1067207" y="5750256"/>
                </a:cubicBezTo>
                <a:cubicBezTo>
                  <a:pt x="1058453" y="5746054"/>
                  <a:pt x="1057363" y="5732460"/>
                  <a:pt x="1049010" y="5727510"/>
                </a:cubicBezTo>
                <a:cubicBezTo>
                  <a:pt x="1015750" y="5707800"/>
                  <a:pt x="944377" y="5677468"/>
                  <a:pt x="944377" y="5677468"/>
                </a:cubicBezTo>
                <a:cubicBezTo>
                  <a:pt x="941344" y="5666853"/>
                  <a:pt x="938769" y="5656096"/>
                  <a:pt x="935278" y="5645623"/>
                </a:cubicBezTo>
                <a:cubicBezTo>
                  <a:pt x="918853" y="5596348"/>
                  <a:pt x="921724" y="5622173"/>
                  <a:pt x="839744" y="5609229"/>
                </a:cubicBezTo>
                <a:cubicBezTo>
                  <a:pt x="820031" y="5615295"/>
                  <a:pt x="797236" y="5615229"/>
                  <a:pt x="780604" y="5627426"/>
                </a:cubicBezTo>
                <a:cubicBezTo>
                  <a:pt x="771701" y="5633955"/>
                  <a:pt x="773779" y="5648468"/>
                  <a:pt x="771505" y="5659271"/>
                </a:cubicBezTo>
                <a:cubicBezTo>
                  <a:pt x="758041" y="5723225"/>
                  <a:pt x="765290" y="5704038"/>
                  <a:pt x="757857" y="5768453"/>
                </a:cubicBezTo>
                <a:cubicBezTo>
                  <a:pt x="755399" y="5789757"/>
                  <a:pt x="758679" y="5813130"/>
                  <a:pt x="748759" y="5832143"/>
                </a:cubicBezTo>
                <a:cubicBezTo>
                  <a:pt x="739322" y="5850231"/>
                  <a:pt x="719660" y="5860943"/>
                  <a:pt x="703266" y="5873086"/>
                </a:cubicBezTo>
                <a:cubicBezTo>
                  <a:pt x="678593" y="5891362"/>
                  <a:pt x="653225" y="5909066"/>
                  <a:pt x="625929" y="5923128"/>
                </a:cubicBezTo>
                <a:cubicBezTo>
                  <a:pt x="602893" y="5934995"/>
                  <a:pt x="577522" y="5941646"/>
                  <a:pt x="553141" y="5950423"/>
                </a:cubicBezTo>
                <a:cubicBezTo>
                  <a:pt x="482754" y="5975762"/>
                  <a:pt x="541966" y="5953885"/>
                  <a:pt x="471255" y="5973170"/>
                </a:cubicBezTo>
                <a:cubicBezTo>
                  <a:pt x="451356" y="5978597"/>
                  <a:pt x="431828" y="5985301"/>
                  <a:pt x="412114" y="5991367"/>
                </a:cubicBezTo>
                <a:lnTo>
                  <a:pt x="330228" y="5973170"/>
                </a:lnTo>
                <a:cubicBezTo>
                  <a:pt x="313421" y="5969113"/>
                  <a:pt x="297064" y="5963273"/>
                  <a:pt x="280186" y="5959522"/>
                </a:cubicBezTo>
                <a:cubicBezTo>
                  <a:pt x="256088" y="5954167"/>
                  <a:pt x="231572" y="5950875"/>
                  <a:pt x="207398" y="5945874"/>
                </a:cubicBezTo>
                <a:cubicBezTo>
                  <a:pt x="158673" y="5935793"/>
                  <a:pt x="156157" y="5934483"/>
                  <a:pt x="116413" y="5923128"/>
                </a:cubicBezTo>
                <a:cubicBezTo>
                  <a:pt x="101355" y="5862907"/>
                  <a:pt x="116680" y="5912056"/>
                  <a:pt x="25428" y="5809397"/>
                </a:cubicBezTo>
                <a:cubicBezTo>
                  <a:pt x="17559" y="5800545"/>
                  <a:pt x="-8316" y="5777702"/>
                  <a:pt x="2681" y="5782101"/>
                </a:cubicBezTo>
                <a:lnTo>
                  <a:pt x="25428" y="5791200"/>
                </a:lnTo>
              </a:path>
            </a:pathLst>
          </a:custGeom>
          <a:noFill/>
          <a:ln w="41275"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 name="Title 1">
            <a:extLst>
              <a:ext uri="{FF2B5EF4-FFF2-40B4-BE49-F238E27FC236}">
                <a16:creationId xmlns:a16="http://schemas.microsoft.com/office/drawing/2014/main" id="{830152DB-7215-8918-26B5-A444C9D527BA}"/>
              </a:ext>
            </a:extLst>
          </p:cNvPr>
          <p:cNvSpPr>
            <a:spLocks noGrp="1"/>
          </p:cNvSpPr>
          <p:nvPr>
            <p:ph type="title"/>
          </p:nvPr>
        </p:nvSpPr>
        <p:spPr>
          <a:xfrm>
            <a:off x="257175" y="0"/>
            <a:ext cx="8686800" cy="646331"/>
          </a:xfrm>
        </p:spPr>
        <p:txBody>
          <a:bodyPr/>
          <a:lstStyle/>
          <a:p>
            <a:r>
              <a:rPr lang="en-GB" dirty="0"/>
              <a:t>Authentication</a:t>
            </a:r>
          </a:p>
        </p:txBody>
      </p:sp>
      <p:sp>
        <p:nvSpPr>
          <p:cNvPr id="4" name="Footer Placeholder 3">
            <a:extLst>
              <a:ext uri="{FF2B5EF4-FFF2-40B4-BE49-F238E27FC236}">
                <a16:creationId xmlns:a16="http://schemas.microsoft.com/office/drawing/2014/main" id="{26510398-0928-F55C-E260-C13CFD2C76F1}"/>
              </a:ext>
            </a:extLst>
          </p:cNvPr>
          <p:cNvSpPr>
            <a:spLocks noGrp="1"/>
          </p:cNvSpPr>
          <p:nvPr>
            <p:ph type="ftr" sz="quarter" idx="10"/>
          </p:nvPr>
        </p:nvSpPr>
        <p:spPr/>
        <p:txBody>
          <a:bodyPr/>
          <a:lstStyle/>
          <a:p>
            <a:pPr>
              <a:defRPr/>
            </a:pPr>
            <a:r>
              <a:rPr lang="en-US" altLang="en-US"/>
              <a:t>WEB</a:t>
            </a:r>
            <a:endParaRPr lang="en-US" altLang="en-US" dirty="0"/>
          </a:p>
        </p:txBody>
      </p:sp>
      <p:sp>
        <p:nvSpPr>
          <p:cNvPr id="6" name="TextBox 5">
            <a:extLst>
              <a:ext uri="{FF2B5EF4-FFF2-40B4-BE49-F238E27FC236}">
                <a16:creationId xmlns:a16="http://schemas.microsoft.com/office/drawing/2014/main" id="{79365757-15BA-CDF6-9550-7D95D6CA9C94}"/>
              </a:ext>
            </a:extLst>
          </p:cNvPr>
          <p:cNvSpPr txBox="1"/>
          <p:nvPr/>
        </p:nvSpPr>
        <p:spPr>
          <a:xfrm>
            <a:off x="3095475" y="1350361"/>
            <a:ext cx="923500" cy="646331"/>
          </a:xfrm>
          <a:prstGeom prst="rect">
            <a:avLst/>
          </a:prstGeom>
          <a:noFill/>
        </p:spPr>
        <p:txBody>
          <a:bodyPr wrap="square" rtlCol="0">
            <a:spAutoFit/>
          </a:bodyPr>
          <a:lstStyle/>
          <a:p>
            <a:r>
              <a:rPr lang="en-GB" b="1" dirty="0"/>
              <a:t>Azure Cloud</a:t>
            </a:r>
          </a:p>
        </p:txBody>
      </p:sp>
      <p:sp>
        <p:nvSpPr>
          <p:cNvPr id="13" name="Oval 12">
            <a:extLst>
              <a:ext uri="{FF2B5EF4-FFF2-40B4-BE49-F238E27FC236}">
                <a16:creationId xmlns:a16="http://schemas.microsoft.com/office/drawing/2014/main" id="{7DFBAFBC-0784-8528-0005-D249EB8014D5}"/>
              </a:ext>
            </a:extLst>
          </p:cNvPr>
          <p:cNvSpPr/>
          <p:nvPr/>
        </p:nvSpPr>
        <p:spPr bwMode="auto">
          <a:xfrm>
            <a:off x="3920170" y="2153245"/>
            <a:ext cx="668740" cy="668740"/>
          </a:xfrm>
          <a:prstGeom prst="ellipse">
            <a:avLst/>
          </a:prstGeom>
          <a:solidFill>
            <a:schemeClr val="bg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lang="en-GB" b="1" dirty="0"/>
              <a:t>App</a:t>
            </a:r>
            <a:endParaRPr kumimoji="0" lang="en-GB" sz="1800" b="1" i="0" u="none" strike="noStrike" cap="none" normalizeH="0" baseline="0" dirty="0">
              <a:ln>
                <a:noFill/>
              </a:ln>
              <a:solidFill>
                <a:schemeClr val="tx1"/>
              </a:solidFill>
              <a:effectLst/>
              <a:latin typeface="Helvetica" panose="020B0604020202020204" pitchFamily="34" charset="0"/>
            </a:endParaRPr>
          </a:p>
        </p:txBody>
      </p:sp>
      <p:sp>
        <p:nvSpPr>
          <p:cNvPr id="34" name="TextBox 33">
            <a:extLst>
              <a:ext uri="{FF2B5EF4-FFF2-40B4-BE49-F238E27FC236}">
                <a16:creationId xmlns:a16="http://schemas.microsoft.com/office/drawing/2014/main" id="{B784C179-93B7-B4FF-6A9E-18F62C1DE45F}"/>
              </a:ext>
            </a:extLst>
          </p:cNvPr>
          <p:cNvSpPr txBox="1"/>
          <p:nvPr/>
        </p:nvSpPr>
        <p:spPr>
          <a:xfrm>
            <a:off x="4869155" y="2568330"/>
            <a:ext cx="983284" cy="261610"/>
          </a:xfrm>
          <a:prstGeom prst="rect">
            <a:avLst/>
          </a:prstGeom>
          <a:noFill/>
        </p:spPr>
        <p:txBody>
          <a:bodyPr wrap="square" rtlCol="0">
            <a:spAutoFit/>
          </a:bodyPr>
          <a:lstStyle/>
          <a:p>
            <a:r>
              <a:rPr lang="en-GB" sz="1100" i="1" dirty="0"/>
              <a:t>OAuth/OIDC</a:t>
            </a:r>
          </a:p>
        </p:txBody>
      </p:sp>
      <p:sp>
        <p:nvSpPr>
          <p:cNvPr id="45" name="TextBox 44">
            <a:extLst>
              <a:ext uri="{FF2B5EF4-FFF2-40B4-BE49-F238E27FC236}">
                <a16:creationId xmlns:a16="http://schemas.microsoft.com/office/drawing/2014/main" id="{70BE0BD1-5F61-2FE5-DEC6-57240D49ED07}"/>
              </a:ext>
            </a:extLst>
          </p:cNvPr>
          <p:cNvSpPr txBox="1"/>
          <p:nvPr/>
        </p:nvSpPr>
        <p:spPr>
          <a:xfrm>
            <a:off x="6222363" y="2401067"/>
            <a:ext cx="902811" cy="369332"/>
          </a:xfrm>
          <a:prstGeom prst="rect">
            <a:avLst/>
          </a:prstGeom>
          <a:noFill/>
        </p:spPr>
        <p:txBody>
          <a:bodyPr wrap="none" rtlCol="0">
            <a:spAutoFit/>
          </a:bodyPr>
          <a:lstStyle/>
          <a:p>
            <a:r>
              <a:rPr lang="en-GB" dirty="0"/>
              <a:t>GitHub</a:t>
            </a:r>
          </a:p>
        </p:txBody>
      </p:sp>
      <p:pic>
        <p:nvPicPr>
          <p:cNvPr id="75" name="Graphic 74" descr="Man with solid fill">
            <a:extLst>
              <a:ext uri="{FF2B5EF4-FFF2-40B4-BE49-F238E27FC236}">
                <a16:creationId xmlns:a16="http://schemas.microsoft.com/office/drawing/2014/main" id="{283C92F1-41F4-ABAA-AD9B-1EB6AED36B4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02021" y="1903384"/>
            <a:ext cx="543493" cy="543493"/>
          </a:xfrm>
          <a:prstGeom prst="rect">
            <a:avLst/>
          </a:prstGeom>
        </p:spPr>
      </p:pic>
      <p:sp>
        <p:nvSpPr>
          <p:cNvPr id="78" name="Arrow: Left-Right 77">
            <a:extLst>
              <a:ext uri="{FF2B5EF4-FFF2-40B4-BE49-F238E27FC236}">
                <a16:creationId xmlns:a16="http://schemas.microsoft.com/office/drawing/2014/main" id="{E88C9EA1-2388-C8C1-34E5-76FF60845A90}"/>
              </a:ext>
            </a:extLst>
          </p:cNvPr>
          <p:cNvSpPr/>
          <p:nvPr/>
        </p:nvSpPr>
        <p:spPr bwMode="auto">
          <a:xfrm>
            <a:off x="4611802" y="2329881"/>
            <a:ext cx="1512297" cy="315468"/>
          </a:xfrm>
          <a:prstGeom prst="leftRightArrow">
            <a:avLst/>
          </a:prstGeom>
          <a:pattFill prst="wdUpDiag">
            <a:fgClr>
              <a:schemeClr val="tx1"/>
            </a:fgClr>
            <a:bgClr>
              <a:schemeClr val="bg1"/>
            </a:bgClr>
          </a:pattFill>
          <a:ln w="222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81" name="TextBox 80">
            <a:extLst>
              <a:ext uri="{FF2B5EF4-FFF2-40B4-BE49-F238E27FC236}">
                <a16:creationId xmlns:a16="http://schemas.microsoft.com/office/drawing/2014/main" id="{F90027C3-6457-E535-23F6-036280B2B48C}"/>
              </a:ext>
            </a:extLst>
          </p:cNvPr>
          <p:cNvSpPr txBox="1"/>
          <p:nvPr/>
        </p:nvSpPr>
        <p:spPr>
          <a:xfrm>
            <a:off x="367627" y="2092743"/>
            <a:ext cx="3084867" cy="1323439"/>
          </a:xfrm>
          <a:prstGeom prst="rect">
            <a:avLst/>
          </a:prstGeom>
          <a:solidFill>
            <a:schemeClr val="bg1"/>
          </a:solidFill>
          <a:ln>
            <a:solidFill>
              <a:srgbClr val="000000"/>
            </a:solidFill>
          </a:ln>
        </p:spPr>
        <p:txBody>
          <a:bodyPr wrap="square" rtlCol="0">
            <a:spAutoFit/>
          </a:bodyPr>
          <a:lstStyle/>
          <a:p>
            <a:r>
              <a:rPr lang="en-GB" sz="1600" i="1" dirty="0"/>
              <a:t>An </a:t>
            </a:r>
            <a:r>
              <a:rPr lang="en-GB" sz="1600" b="1" i="1" dirty="0"/>
              <a:t>Application object </a:t>
            </a:r>
            <a:r>
              <a:rPr lang="en-GB" sz="1600" i="1" dirty="0"/>
              <a:t>is created as a result of an </a:t>
            </a:r>
            <a:r>
              <a:rPr lang="en-GB" sz="1600" b="1" i="1" dirty="0"/>
              <a:t>Application Registration</a:t>
            </a:r>
            <a:r>
              <a:rPr lang="en-GB" sz="1600" i="1" dirty="0"/>
              <a:t> which registers the application with Azure Active Directory</a:t>
            </a:r>
            <a:endParaRPr lang="en-GB" sz="1600" b="1" i="1" dirty="0"/>
          </a:p>
        </p:txBody>
      </p:sp>
      <p:sp>
        <p:nvSpPr>
          <p:cNvPr id="11" name="TextBox 10">
            <a:extLst>
              <a:ext uri="{FF2B5EF4-FFF2-40B4-BE49-F238E27FC236}">
                <a16:creationId xmlns:a16="http://schemas.microsoft.com/office/drawing/2014/main" id="{9BC5298C-75A1-0CE1-E553-0DAE20A5F11C}"/>
              </a:ext>
            </a:extLst>
          </p:cNvPr>
          <p:cNvSpPr txBox="1"/>
          <p:nvPr/>
        </p:nvSpPr>
        <p:spPr>
          <a:xfrm>
            <a:off x="79375" y="3878092"/>
            <a:ext cx="3149429" cy="369332"/>
          </a:xfrm>
          <a:prstGeom prst="rect">
            <a:avLst/>
          </a:prstGeom>
          <a:noFill/>
        </p:spPr>
        <p:txBody>
          <a:bodyPr wrap="square" rtlCol="0">
            <a:spAutoFit/>
          </a:bodyPr>
          <a:lstStyle/>
          <a:p>
            <a:r>
              <a:rPr lang="en-GB" dirty="0"/>
              <a:t>Workflow Identity Federation</a:t>
            </a:r>
          </a:p>
        </p:txBody>
      </p:sp>
      <p:pic>
        <p:nvPicPr>
          <p:cNvPr id="15" name="Picture 14" descr="A diagram of a diagram&#10;&#10;Description automatically generated">
            <a:extLst>
              <a:ext uri="{FF2B5EF4-FFF2-40B4-BE49-F238E27FC236}">
                <a16:creationId xmlns:a16="http://schemas.microsoft.com/office/drawing/2014/main" id="{AA80F99F-1DFD-F3FF-2DA0-FD1ACC4EA27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375" y="4247424"/>
            <a:ext cx="6554181" cy="2493935"/>
          </a:xfrm>
          <a:prstGeom prst="rect">
            <a:avLst/>
          </a:prstGeom>
        </p:spPr>
      </p:pic>
      <p:sp>
        <p:nvSpPr>
          <p:cNvPr id="16" name="TextBox 15">
            <a:extLst>
              <a:ext uri="{FF2B5EF4-FFF2-40B4-BE49-F238E27FC236}">
                <a16:creationId xmlns:a16="http://schemas.microsoft.com/office/drawing/2014/main" id="{AA230A6C-4507-B2A8-D054-E961D3E0A1CC}"/>
              </a:ext>
            </a:extLst>
          </p:cNvPr>
          <p:cNvSpPr txBox="1"/>
          <p:nvPr/>
        </p:nvSpPr>
        <p:spPr>
          <a:xfrm>
            <a:off x="5208042" y="3057599"/>
            <a:ext cx="3210470" cy="646331"/>
          </a:xfrm>
          <a:prstGeom prst="rect">
            <a:avLst/>
          </a:prstGeom>
          <a:noFill/>
        </p:spPr>
        <p:txBody>
          <a:bodyPr wrap="square" rtlCol="0">
            <a:spAutoFit/>
          </a:bodyPr>
          <a:lstStyle/>
          <a:p>
            <a:r>
              <a:rPr lang="en-GB" b="1" dirty="0">
                <a:solidFill>
                  <a:srgbClr val="FF0000"/>
                </a:solidFill>
              </a:rPr>
              <a:t>Authentication verifies the identity of a user or service</a:t>
            </a:r>
            <a:endParaRPr lang="en-GB" dirty="0">
              <a:solidFill>
                <a:srgbClr val="FF0000"/>
              </a:solidFill>
            </a:endParaRPr>
          </a:p>
        </p:txBody>
      </p:sp>
      <p:sp>
        <p:nvSpPr>
          <p:cNvPr id="17" name="TextBox 16">
            <a:extLst>
              <a:ext uri="{FF2B5EF4-FFF2-40B4-BE49-F238E27FC236}">
                <a16:creationId xmlns:a16="http://schemas.microsoft.com/office/drawing/2014/main" id="{D8359418-DE84-345D-944B-98E26851ACF0}"/>
              </a:ext>
            </a:extLst>
          </p:cNvPr>
          <p:cNvSpPr txBox="1"/>
          <p:nvPr/>
        </p:nvSpPr>
        <p:spPr>
          <a:xfrm>
            <a:off x="4657031" y="1947651"/>
            <a:ext cx="1467068" cy="369332"/>
          </a:xfrm>
          <a:prstGeom prst="rect">
            <a:avLst/>
          </a:prstGeom>
          <a:noFill/>
        </p:spPr>
        <p:txBody>
          <a:bodyPr wrap="none" rtlCol="0">
            <a:spAutoFit/>
          </a:bodyPr>
          <a:lstStyle/>
          <a:p>
            <a:r>
              <a:rPr lang="en-GB" dirty="0"/>
              <a:t>Authenticate</a:t>
            </a:r>
          </a:p>
        </p:txBody>
      </p:sp>
    </p:spTree>
    <p:extLst>
      <p:ext uri="{BB962C8B-B14F-4D97-AF65-F5344CB8AC3E}">
        <p14:creationId xmlns:p14="http://schemas.microsoft.com/office/powerpoint/2010/main" val="72931189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Title 1">
            <a:extLst>
              <a:ext uri="{FF2B5EF4-FFF2-40B4-BE49-F238E27FC236}">
                <a16:creationId xmlns:a16="http://schemas.microsoft.com/office/drawing/2014/main" id="{DE6D8057-52A7-5B06-E244-F2B2F30EFFE2}"/>
              </a:ext>
            </a:extLst>
          </p:cNvPr>
          <p:cNvSpPr>
            <a:spLocks noGrp="1" noChangeArrowheads="1"/>
          </p:cNvSpPr>
          <p:nvPr>
            <p:ph type="title"/>
          </p:nvPr>
        </p:nvSpPr>
        <p:spPr>
          <a:xfrm>
            <a:off x="257175" y="0"/>
            <a:ext cx="8686800" cy="368300"/>
          </a:xfrm>
        </p:spPr>
        <p:txBody>
          <a:bodyPr/>
          <a:lstStyle/>
          <a:p>
            <a:r>
              <a:rPr lang="en-GB" altLang="en-US"/>
              <a:t>Configure Workflow Identity Federation</a:t>
            </a:r>
          </a:p>
        </p:txBody>
      </p:sp>
      <p:sp>
        <p:nvSpPr>
          <p:cNvPr id="83971" name="Content Placeholder 2">
            <a:extLst>
              <a:ext uri="{FF2B5EF4-FFF2-40B4-BE49-F238E27FC236}">
                <a16:creationId xmlns:a16="http://schemas.microsoft.com/office/drawing/2014/main" id="{C9ADDC97-9634-A41D-B5CC-2D8B5BE1E458}"/>
              </a:ext>
            </a:extLst>
          </p:cNvPr>
          <p:cNvSpPr>
            <a:spLocks noGrp="1" noChangeArrowheads="1"/>
          </p:cNvSpPr>
          <p:nvPr>
            <p:ph idx="1"/>
          </p:nvPr>
        </p:nvSpPr>
        <p:spPr>
          <a:xfrm>
            <a:off x="1047750" y="1203325"/>
            <a:ext cx="7029450" cy="4114800"/>
          </a:xfrm>
        </p:spPr>
        <p:txBody>
          <a:bodyPr/>
          <a:lstStyle/>
          <a:p>
            <a:endParaRPr lang="en-GB" altLang="en-US"/>
          </a:p>
        </p:txBody>
      </p:sp>
      <p:sp>
        <p:nvSpPr>
          <p:cNvPr id="83972" name="Footer Placeholder 3">
            <a:extLst>
              <a:ext uri="{FF2B5EF4-FFF2-40B4-BE49-F238E27FC236}">
                <a16:creationId xmlns:a16="http://schemas.microsoft.com/office/drawing/2014/main" id="{E3B12591-36F7-CBB8-3310-121E4B875B19}"/>
              </a:ext>
            </a:extLst>
          </p:cNvPr>
          <p:cNvSpPr>
            <a:spLocks noGrp="1" noChangeArrowheads="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dirty="0"/>
              <a:t>WEBDB</a:t>
            </a:r>
          </a:p>
        </p:txBody>
      </p:sp>
      <p:sp>
        <p:nvSpPr>
          <p:cNvPr id="5" name="TextBox 4">
            <a:extLst>
              <a:ext uri="{FF2B5EF4-FFF2-40B4-BE49-F238E27FC236}">
                <a16:creationId xmlns:a16="http://schemas.microsoft.com/office/drawing/2014/main" id="{6F3BB170-AAC1-E085-54C4-3A795CFC53C3}"/>
              </a:ext>
            </a:extLst>
          </p:cNvPr>
          <p:cNvSpPr txBox="1"/>
          <p:nvPr/>
        </p:nvSpPr>
        <p:spPr>
          <a:xfrm>
            <a:off x="200025" y="665184"/>
            <a:ext cx="8907463" cy="4524315"/>
          </a:xfrm>
          <a:prstGeom prst="rect">
            <a:avLst/>
          </a:prstGeom>
          <a:solidFill>
            <a:srgbClr val="000000"/>
          </a:solidFill>
        </p:spPr>
        <p:txBody>
          <a:bodyPr>
            <a:spAutoFit/>
          </a:bodyPr>
          <a:lstStyle/>
          <a:p>
            <a:pPr>
              <a:defRPr/>
            </a:pPr>
            <a:r>
              <a:rPr lang="en-GB" sz="1600" dirty="0">
                <a:solidFill>
                  <a:schemeClr val="bg1"/>
                </a:solidFill>
              </a:rPr>
              <a:t>$ </a:t>
            </a:r>
            <a:r>
              <a:rPr lang="en-GB" sz="1600" dirty="0" err="1">
                <a:solidFill>
                  <a:schemeClr val="accent6">
                    <a:lumMod val="60000"/>
                    <a:lumOff val="40000"/>
                  </a:schemeClr>
                </a:solidFill>
              </a:rPr>
              <a:t>appId</a:t>
            </a:r>
            <a:r>
              <a:rPr lang="en-GB" sz="1600" dirty="0">
                <a:solidFill>
                  <a:schemeClr val="accent1">
                    <a:lumMod val="50000"/>
                  </a:schemeClr>
                </a:solidFill>
              </a:rPr>
              <a:t>=$(</a:t>
            </a:r>
            <a:r>
              <a:rPr lang="en-GB" sz="1600" dirty="0" err="1">
                <a:solidFill>
                  <a:schemeClr val="accent1">
                    <a:lumMod val="50000"/>
                  </a:schemeClr>
                </a:solidFill>
              </a:rPr>
              <a:t>az</a:t>
            </a:r>
            <a:r>
              <a:rPr lang="en-GB" sz="1600" dirty="0">
                <a:solidFill>
                  <a:schemeClr val="accent1">
                    <a:lumMod val="50000"/>
                  </a:schemeClr>
                </a:solidFill>
              </a:rPr>
              <a:t> ad app create --display-name </a:t>
            </a:r>
            <a:r>
              <a:rPr lang="en-GB" sz="1600" dirty="0" err="1">
                <a:solidFill>
                  <a:srgbClr val="FFC000"/>
                </a:solidFill>
              </a:rPr>
              <a:t>DemoApp</a:t>
            </a:r>
            <a:r>
              <a:rPr lang="en-GB" sz="1600" dirty="0">
                <a:solidFill>
                  <a:srgbClr val="FFC000"/>
                </a:solidFill>
              </a:rPr>
              <a:t>  </a:t>
            </a:r>
            <a:r>
              <a:rPr lang="en-GB" sz="1600" dirty="0">
                <a:solidFill>
                  <a:schemeClr val="accent1">
                    <a:lumMod val="50000"/>
                  </a:schemeClr>
                </a:solidFill>
              </a:rPr>
              <a:t>--sign-in-audience </a:t>
            </a:r>
            <a:r>
              <a:rPr lang="en-GB" sz="1600" dirty="0" err="1">
                <a:solidFill>
                  <a:srgbClr val="FFC000"/>
                </a:solidFill>
              </a:rPr>
              <a:t>AzureADMyOrg</a:t>
            </a:r>
            <a:r>
              <a:rPr lang="en-GB" sz="1600" dirty="0">
                <a:solidFill>
                  <a:srgbClr val="FFC000"/>
                </a:solidFill>
              </a:rPr>
              <a:t> </a:t>
            </a:r>
            <a:r>
              <a:rPr lang="en-GB" sz="1600" dirty="0">
                <a:solidFill>
                  <a:schemeClr val="accent1">
                    <a:lumMod val="50000"/>
                  </a:schemeClr>
                </a:solidFill>
              </a:rPr>
              <a:t>--query </a:t>
            </a:r>
            <a:r>
              <a:rPr lang="en-GB" sz="1600" dirty="0" err="1">
                <a:solidFill>
                  <a:srgbClr val="FFC000"/>
                </a:solidFill>
              </a:rPr>
              <a:t>appId</a:t>
            </a:r>
            <a:r>
              <a:rPr lang="en-GB" sz="1600" dirty="0">
                <a:solidFill>
                  <a:schemeClr val="accent1">
                    <a:lumMod val="50000"/>
                  </a:schemeClr>
                </a:solidFill>
              </a:rPr>
              <a:t> -o </a:t>
            </a:r>
            <a:r>
              <a:rPr lang="en-GB" sz="1600" dirty="0" err="1">
                <a:solidFill>
                  <a:srgbClr val="FFC000"/>
                </a:solidFill>
              </a:rPr>
              <a:t>tsv</a:t>
            </a:r>
            <a:r>
              <a:rPr lang="en-GB" sz="1600" dirty="0">
                <a:solidFill>
                  <a:schemeClr val="accent1">
                    <a:lumMod val="50000"/>
                  </a:schemeClr>
                </a:solidFill>
              </a:rPr>
              <a:t>)</a:t>
            </a:r>
          </a:p>
          <a:p>
            <a:pPr>
              <a:defRPr/>
            </a:pPr>
            <a:r>
              <a:rPr lang="en-GB" sz="1600" b="0" i="1" dirty="0">
                <a:solidFill>
                  <a:schemeClr val="bg1"/>
                </a:solidFill>
              </a:rPr>
              <a:t>Create a </a:t>
            </a:r>
            <a:r>
              <a:rPr lang="en-GB" sz="1600" b="0" i="1" dirty="0" err="1">
                <a:solidFill>
                  <a:schemeClr val="bg1"/>
                </a:solidFill>
              </a:rPr>
              <a:t>params.json</a:t>
            </a:r>
            <a:r>
              <a:rPr lang="en-GB" sz="1600" b="0" i="1" dirty="0">
                <a:solidFill>
                  <a:schemeClr val="bg1"/>
                </a:solidFill>
              </a:rPr>
              <a:t> file to provide the federated credentials</a:t>
            </a:r>
            <a:endParaRPr lang="en-GB" sz="1600" dirty="0">
              <a:solidFill>
                <a:schemeClr val="accent1">
                  <a:lumMod val="50000"/>
                </a:schemeClr>
              </a:solidFill>
            </a:endParaRPr>
          </a:p>
          <a:p>
            <a:pPr>
              <a:defRPr/>
            </a:pPr>
            <a:r>
              <a:rPr lang="en-GB" sz="1600" dirty="0">
                <a:solidFill>
                  <a:schemeClr val="bg1"/>
                </a:solidFill>
              </a:rPr>
              <a:t>$ </a:t>
            </a:r>
            <a:r>
              <a:rPr lang="en-GB" sz="1600" dirty="0">
                <a:solidFill>
                  <a:schemeClr val="accent1">
                    <a:lumMod val="50000"/>
                  </a:schemeClr>
                </a:solidFill>
              </a:rPr>
              <a:t>cat &lt;&lt;EOF &gt; </a:t>
            </a:r>
            <a:r>
              <a:rPr lang="en-GB" sz="1600" dirty="0" err="1">
                <a:solidFill>
                  <a:srgbClr val="FFC000"/>
                </a:solidFill>
              </a:rPr>
              <a:t>params.json</a:t>
            </a:r>
            <a:endParaRPr lang="en-GB" sz="1600" dirty="0">
              <a:solidFill>
                <a:srgbClr val="FFC000"/>
              </a:solidFill>
            </a:endParaRPr>
          </a:p>
          <a:p>
            <a:pPr>
              <a:defRPr/>
            </a:pPr>
            <a:r>
              <a:rPr lang="en-GB" sz="1600" dirty="0">
                <a:solidFill>
                  <a:schemeClr val="accent1">
                    <a:lumMod val="50000"/>
                  </a:schemeClr>
                </a:solidFill>
              </a:rPr>
              <a:t>{</a:t>
            </a:r>
          </a:p>
          <a:p>
            <a:pPr>
              <a:defRPr/>
            </a:pPr>
            <a:r>
              <a:rPr lang="en-GB" sz="1600" dirty="0">
                <a:solidFill>
                  <a:schemeClr val="accent1">
                    <a:lumMod val="50000"/>
                  </a:schemeClr>
                </a:solidFill>
              </a:rPr>
              <a:t>  "name": </a:t>
            </a:r>
            <a:r>
              <a:rPr lang="en-GB" sz="1600" dirty="0">
                <a:solidFill>
                  <a:srgbClr val="FFC000"/>
                </a:solidFill>
              </a:rPr>
              <a:t>"</a:t>
            </a:r>
            <a:r>
              <a:rPr lang="en-GB" sz="1600" dirty="0" err="1">
                <a:solidFill>
                  <a:srgbClr val="FFC000"/>
                </a:solidFill>
              </a:rPr>
              <a:t>DemoDeployment</a:t>
            </a:r>
            <a:r>
              <a:rPr lang="en-GB" sz="1600" dirty="0">
                <a:solidFill>
                  <a:srgbClr val="FFC000"/>
                </a:solidFill>
              </a:rPr>
              <a:t>"</a:t>
            </a:r>
            <a:r>
              <a:rPr lang="en-GB" sz="1600" dirty="0">
                <a:solidFill>
                  <a:schemeClr val="accent1">
                    <a:lumMod val="50000"/>
                  </a:schemeClr>
                </a:solidFill>
              </a:rPr>
              <a:t>,</a:t>
            </a:r>
          </a:p>
          <a:p>
            <a:pPr>
              <a:defRPr/>
            </a:pPr>
            <a:r>
              <a:rPr lang="en-GB" sz="1600" dirty="0">
                <a:solidFill>
                  <a:schemeClr val="accent1">
                    <a:lumMod val="50000"/>
                  </a:schemeClr>
                </a:solidFill>
              </a:rPr>
              <a:t>  "issuer": "</a:t>
            </a:r>
            <a:r>
              <a:rPr lang="en-GB" sz="1600" dirty="0">
                <a:solidFill>
                  <a:srgbClr val="FFC000"/>
                </a:solidFill>
              </a:rPr>
              <a:t>https://token.actions.githubusercontent.com</a:t>
            </a:r>
            <a:r>
              <a:rPr lang="en-GB" sz="1600" dirty="0">
                <a:solidFill>
                  <a:schemeClr val="accent1">
                    <a:lumMod val="50000"/>
                  </a:schemeClr>
                </a:solidFill>
              </a:rPr>
              <a:t>",</a:t>
            </a:r>
          </a:p>
          <a:p>
            <a:pPr>
              <a:defRPr/>
            </a:pPr>
            <a:r>
              <a:rPr lang="en-GB" sz="1600" dirty="0">
                <a:solidFill>
                  <a:schemeClr val="accent1">
                    <a:lumMod val="50000"/>
                  </a:schemeClr>
                </a:solidFill>
              </a:rPr>
              <a:t>  "subject": "</a:t>
            </a:r>
            <a:r>
              <a:rPr lang="en-GB" sz="1600" dirty="0">
                <a:solidFill>
                  <a:srgbClr val="FFC000"/>
                </a:solidFill>
              </a:rPr>
              <a:t>repo:</a:t>
            </a:r>
            <a:r>
              <a:rPr lang="en-GB" sz="1600" i="1" dirty="0">
                <a:solidFill>
                  <a:srgbClr val="FF0000"/>
                </a:solidFill>
              </a:rPr>
              <a:t>&lt;YOURREPO&gt;</a:t>
            </a:r>
            <a:r>
              <a:rPr lang="en-GB" sz="1600" dirty="0">
                <a:solidFill>
                  <a:srgbClr val="FFC000"/>
                </a:solidFill>
              </a:rPr>
              <a:t>:ref:refs/heads/main</a:t>
            </a:r>
            <a:r>
              <a:rPr lang="en-GB" sz="1600" dirty="0">
                <a:solidFill>
                  <a:schemeClr val="accent1">
                    <a:lumMod val="50000"/>
                  </a:schemeClr>
                </a:solidFill>
              </a:rPr>
              <a:t>",</a:t>
            </a:r>
          </a:p>
          <a:p>
            <a:pPr>
              <a:defRPr/>
            </a:pPr>
            <a:r>
              <a:rPr lang="en-GB" sz="1600" dirty="0">
                <a:solidFill>
                  <a:schemeClr val="accent1">
                    <a:lumMod val="50000"/>
                  </a:schemeClr>
                </a:solidFill>
              </a:rPr>
              <a:t>  "audiences": [</a:t>
            </a:r>
          </a:p>
          <a:p>
            <a:pPr>
              <a:defRPr/>
            </a:pPr>
            <a:r>
              <a:rPr lang="en-GB" sz="1600" dirty="0">
                <a:solidFill>
                  <a:schemeClr val="accent1">
                    <a:lumMod val="50000"/>
                  </a:schemeClr>
                </a:solidFill>
              </a:rPr>
              <a:t>    "</a:t>
            </a:r>
            <a:r>
              <a:rPr lang="en-GB" sz="1600" dirty="0" err="1">
                <a:solidFill>
                  <a:srgbClr val="FFC000"/>
                </a:solidFill>
              </a:rPr>
              <a:t>api</a:t>
            </a:r>
            <a:r>
              <a:rPr lang="en-GB" sz="1600" dirty="0">
                <a:solidFill>
                  <a:srgbClr val="FFC000"/>
                </a:solidFill>
              </a:rPr>
              <a:t>://</a:t>
            </a:r>
            <a:r>
              <a:rPr lang="en-GB" sz="1600" dirty="0" err="1">
                <a:solidFill>
                  <a:srgbClr val="FFC000"/>
                </a:solidFill>
              </a:rPr>
              <a:t>AzureADTokenExchange</a:t>
            </a:r>
            <a:r>
              <a:rPr lang="en-GB" sz="1600" dirty="0">
                <a:solidFill>
                  <a:schemeClr val="accent1">
                    <a:lumMod val="50000"/>
                  </a:schemeClr>
                </a:solidFill>
              </a:rPr>
              <a:t>"</a:t>
            </a:r>
          </a:p>
          <a:p>
            <a:pPr>
              <a:defRPr/>
            </a:pPr>
            <a:r>
              <a:rPr lang="en-GB" sz="1600" dirty="0">
                <a:solidFill>
                  <a:schemeClr val="accent1">
                    <a:lumMod val="50000"/>
                  </a:schemeClr>
                </a:solidFill>
              </a:rPr>
              <a:t>  ]</a:t>
            </a:r>
          </a:p>
          <a:p>
            <a:pPr>
              <a:defRPr/>
            </a:pPr>
            <a:r>
              <a:rPr lang="en-GB" sz="1600" dirty="0">
                <a:solidFill>
                  <a:schemeClr val="accent1">
                    <a:lumMod val="50000"/>
                  </a:schemeClr>
                </a:solidFill>
              </a:rPr>
              <a:t>}</a:t>
            </a:r>
          </a:p>
          <a:p>
            <a:pPr>
              <a:defRPr/>
            </a:pPr>
            <a:r>
              <a:rPr lang="en-GB" sz="1600" dirty="0">
                <a:solidFill>
                  <a:schemeClr val="accent1">
                    <a:lumMod val="50000"/>
                  </a:schemeClr>
                </a:solidFill>
              </a:rPr>
              <a:t>EOF</a:t>
            </a:r>
          </a:p>
          <a:p>
            <a:pPr>
              <a:defRPr/>
            </a:pPr>
            <a:r>
              <a:rPr lang="en-GB" sz="1600" dirty="0">
                <a:solidFill>
                  <a:schemeClr val="bg1"/>
                </a:solidFill>
              </a:rPr>
              <a:t>$ </a:t>
            </a:r>
            <a:r>
              <a:rPr lang="en-GB" sz="1600" dirty="0" err="1">
                <a:solidFill>
                  <a:schemeClr val="accent6">
                    <a:lumMod val="40000"/>
                    <a:lumOff val="60000"/>
                  </a:schemeClr>
                </a:solidFill>
              </a:rPr>
              <a:t>spId</a:t>
            </a:r>
            <a:r>
              <a:rPr lang="en-GB" sz="1600" dirty="0">
                <a:solidFill>
                  <a:schemeClr val="accent1">
                    <a:lumMod val="50000"/>
                  </a:schemeClr>
                </a:solidFill>
              </a:rPr>
              <a:t>=$(</a:t>
            </a:r>
            <a:r>
              <a:rPr lang="en-GB" sz="1600" dirty="0" err="1">
                <a:solidFill>
                  <a:schemeClr val="accent1">
                    <a:lumMod val="50000"/>
                  </a:schemeClr>
                </a:solidFill>
              </a:rPr>
              <a:t>az</a:t>
            </a:r>
            <a:r>
              <a:rPr lang="en-GB" sz="1600" dirty="0">
                <a:solidFill>
                  <a:schemeClr val="accent1">
                    <a:lumMod val="50000"/>
                  </a:schemeClr>
                </a:solidFill>
              </a:rPr>
              <a:t> ad </a:t>
            </a:r>
            <a:r>
              <a:rPr lang="en-GB" sz="1600" dirty="0" err="1">
                <a:solidFill>
                  <a:schemeClr val="accent1">
                    <a:lumMod val="50000"/>
                  </a:schemeClr>
                </a:solidFill>
              </a:rPr>
              <a:t>sp</a:t>
            </a:r>
            <a:r>
              <a:rPr lang="en-GB" sz="1600" dirty="0">
                <a:solidFill>
                  <a:schemeClr val="accent1">
                    <a:lumMod val="50000"/>
                  </a:schemeClr>
                </a:solidFill>
              </a:rPr>
              <a:t> create --id </a:t>
            </a:r>
            <a:r>
              <a:rPr lang="en-GB" sz="1600" dirty="0">
                <a:solidFill>
                  <a:schemeClr val="accent6">
                    <a:lumMod val="60000"/>
                    <a:lumOff val="40000"/>
                  </a:schemeClr>
                </a:solidFill>
              </a:rPr>
              <a:t>$</a:t>
            </a:r>
            <a:r>
              <a:rPr lang="en-GB" sz="1600" dirty="0" err="1">
                <a:solidFill>
                  <a:schemeClr val="accent6">
                    <a:lumMod val="60000"/>
                    <a:lumOff val="40000"/>
                  </a:schemeClr>
                </a:solidFill>
              </a:rPr>
              <a:t>appId</a:t>
            </a:r>
            <a:r>
              <a:rPr lang="en-GB" sz="1600" dirty="0">
                <a:solidFill>
                  <a:schemeClr val="accent6">
                    <a:lumMod val="60000"/>
                    <a:lumOff val="40000"/>
                  </a:schemeClr>
                </a:solidFill>
              </a:rPr>
              <a:t> </a:t>
            </a:r>
            <a:r>
              <a:rPr lang="en-GB" sz="1600" dirty="0">
                <a:solidFill>
                  <a:schemeClr val="accent1">
                    <a:lumMod val="50000"/>
                  </a:schemeClr>
                </a:solidFill>
              </a:rPr>
              <a:t>--query id --output </a:t>
            </a:r>
            <a:r>
              <a:rPr lang="en-GB" sz="1600" dirty="0" err="1">
                <a:solidFill>
                  <a:schemeClr val="accent1">
                    <a:lumMod val="50000"/>
                  </a:schemeClr>
                </a:solidFill>
              </a:rPr>
              <a:t>tsv</a:t>
            </a:r>
            <a:r>
              <a:rPr lang="en-GB" sz="1600" dirty="0">
                <a:solidFill>
                  <a:schemeClr val="accent1">
                    <a:lumMod val="50000"/>
                  </a:schemeClr>
                </a:solidFill>
              </a:rPr>
              <a:t>)</a:t>
            </a:r>
          </a:p>
          <a:p>
            <a:pPr>
              <a:defRPr/>
            </a:pPr>
            <a:r>
              <a:rPr lang="en-GB" sz="1600" dirty="0">
                <a:solidFill>
                  <a:schemeClr val="bg1"/>
                </a:solidFill>
              </a:rPr>
              <a:t>$ </a:t>
            </a:r>
            <a:r>
              <a:rPr lang="en-GB" sz="1600" dirty="0" err="1">
                <a:solidFill>
                  <a:schemeClr val="accent1">
                    <a:lumMod val="50000"/>
                  </a:schemeClr>
                </a:solidFill>
              </a:rPr>
              <a:t>az</a:t>
            </a:r>
            <a:r>
              <a:rPr lang="en-GB" sz="1600" dirty="0">
                <a:solidFill>
                  <a:schemeClr val="accent1">
                    <a:lumMod val="50000"/>
                  </a:schemeClr>
                </a:solidFill>
              </a:rPr>
              <a:t> ad app federated-credential create --id </a:t>
            </a:r>
            <a:r>
              <a:rPr lang="en-GB" sz="1600" dirty="0">
                <a:solidFill>
                  <a:schemeClr val="accent6">
                    <a:lumMod val="40000"/>
                    <a:lumOff val="60000"/>
                  </a:schemeClr>
                </a:solidFill>
              </a:rPr>
              <a:t>$</a:t>
            </a:r>
            <a:r>
              <a:rPr lang="en-GB" sz="1600" dirty="0" err="1">
                <a:solidFill>
                  <a:schemeClr val="accent6">
                    <a:lumMod val="40000"/>
                    <a:lumOff val="60000"/>
                  </a:schemeClr>
                </a:solidFill>
              </a:rPr>
              <a:t>appId</a:t>
            </a:r>
            <a:r>
              <a:rPr lang="en-GB" sz="1600" dirty="0">
                <a:solidFill>
                  <a:schemeClr val="accent1">
                    <a:lumMod val="50000"/>
                  </a:schemeClr>
                </a:solidFill>
              </a:rPr>
              <a:t> --parameters </a:t>
            </a:r>
            <a:r>
              <a:rPr lang="en-GB" sz="1600" dirty="0" err="1">
                <a:solidFill>
                  <a:srgbClr val="FFC000"/>
                </a:solidFill>
              </a:rPr>
              <a:t>params.json</a:t>
            </a:r>
            <a:endParaRPr lang="en-GB" sz="1600" dirty="0">
              <a:solidFill>
                <a:srgbClr val="FFC000"/>
              </a:solidFill>
            </a:endParaRPr>
          </a:p>
          <a:p>
            <a:pPr>
              <a:defRPr/>
            </a:pPr>
            <a:r>
              <a:rPr lang="en-GB" sz="1600" dirty="0">
                <a:solidFill>
                  <a:schemeClr val="bg1"/>
                </a:solidFill>
              </a:rPr>
              <a:t>$ </a:t>
            </a:r>
            <a:r>
              <a:rPr lang="en-GB" sz="1600" dirty="0">
                <a:solidFill>
                  <a:schemeClr val="accent1">
                    <a:lumMod val="50000"/>
                  </a:schemeClr>
                </a:solidFill>
              </a:rPr>
              <a:t>echo </a:t>
            </a:r>
            <a:r>
              <a:rPr lang="en-GB" sz="1600" dirty="0">
                <a:solidFill>
                  <a:schemeClr val="accent6">
                    <a:lumMod val="40000"/>
                    <a:lumOff val="60000"/>
                  </a:schemeClr>
                </a:solidFill>
              </a:rPr>
              <a:t>$</a:t>
            </a:r>
            <a:r>
              <a:rPr lang="en-GB" sz="1600" dirty="0" err="1">
                <a:solidFill>
                  <a:schemeClr val="accent6">
                    <a:lumMod val="40000"/>
                    <a:lumOff val="60000"/>
                  </a:schemeClr>
                </a:solidFill>
              </a:rPr>
              <a:t>appId</a:t>
            </a:r>
            <a:endParaRPr lang="en-GB" sz="1600" dirty="0">
              <a:solidFill>
                <a:schemeClr val="bg1"/>
              </a:solidFill>
            </a:endParaRPr>
          </a:p>
          <a:p>
            <a:pPr>
              <a:defRPr/>
            </a:pPr>
            <a:r>
              <a:rPr lang="en-GB" sz="1600" dirty="0">
                <a:solidFill>
                  <a:schemeClr val="bg1"/>
                </a:solidFill>
              </a:rPr>
              <a:t>$ </a:t>
            </a:r>
            <a:r>
              <a:rPr lang="en-GB" sz="1600" dirty="0" err="1">
                <a:solidFill>
                  <a:schemeClr val="accent1">
                    <a:lumMod val="50000"/>
                  </a:schemeClr>
                </a:solidFill>
              </a:rPr>
              <a:t>az</a:t>
            </a:r>
            <a:r>
              <a:rPr lang="en-GB" sz="1600" dirty="0">
                <a:solidFill>
                  <a:schemeClr val="accent1">
                    <a:lumMod val="50000"/>
                  </a:schemeClr>
                </a:solidFill>
              </a:rPr>
              <a:t> account list --query "[?</a:t>
            </a:r>
            <a:r>
              <a:rPr lang="en-GB" sz="1600" dirty="0" err="1">
                <a:solidFill>
                  <a:schemeClr val="accent1">
                    <a:lumMod val="50000"/>
                  </a:schemeClr>
                </a:solidFill>
              </a:rPr>
              <a:t>isDefault</a:t>
            </a:r>
            <a:r>
              <a:rPr lang="en-GB" sz="1600" dirty="0">
                <a:solidFill>
                  <a:schemeClr val="accent1">
                    <a:lumMod val="50000"/>
                  </a:schemeClr>
                </a:solidFill>
              </a:rPr>
              <a:t>].id | [0]" --output </a:t>
            </a:r>
            <a:r>
              <a:rPr lang="en-GB" sz="1600" dirty="0" err="1">
                <a:solidFill>
                  <a:schemeClr val="accent1">
                    <a:lumMod val="50000"/>
                  </a:schemeClr>
                </a:solidFill>
              </a:rPr>
              <a:t>tsv</a:t>
            </a:r>
            <a:endParaRPr lang="en-GB" sz="1600" dirty="0">
              <a:solidFill>
                <a:schemeClr val="accent1">
                  <a:lumMod val="50000"/>
                </a:schemeClr>
              </a:solidFill>
            </a:endParaRPr>
          </a:p>
          <a:p>
            <a:pPr>
              <a:defRPr/>
            </a:pPr>
            <a:r>
              <a:rPr lang="en-GB" sz="1600" dirty="0">
                <a:solidFill>
                  <a:schemeClr val="bg1"/>
                </a:solidFill>
              </a:rPr>
              <a:t>$ </a:t>
            </a:r>
            <a:r>
              <a:rPr lang="en-GB" sz="1600" dirty="0" err="1">
                <a:solidFill>
                  <a:schemeClr val="accent1">
                    <a:lumMod val="50000"/>
                  </a:schemeClr>
                </a:solidFill>
              </a:rPr>
              <a:t>az</a:t>
            </a:r>
            <a:r>
              <a:rPr lang="en-GB" sz="1600" dirty="0">
                <a:solidFill>
                  <a:schemeClr val="accent1">
                    <a:lumMod val="50000"/>
                  </a:schemeClr>
                </a:solidFill>
              </a:rPr>
              <a:t> account list --query "[?</a:t>
            </a:r>
            <a:r>
              <a:rPr lang="en-GB" sz="1600" dirty="0" err="1">
                <a:solidFill>
                  <a:schemeClr val="accent1">
                    <a:lumMod val="50000"/>
                  </a:schemeClr>
                </a:solidFill>
              </a:rPr>
              <a:t>isDefault</a:t>
            </a:r>
            <a:r>
              <a:rPr lang="en-GB" sz="1600" dirty="0">
                <a:solidFill>
                  <a:schemeClr val="accent1">
                    <a:lumMod val="50000"/>
                  </a:schemeClr>
                </a:solidFill>
              </a:rPr>
              <a:t>].</a:t>
            </a:r>
            <a:r>
              <a:rPr lang="en-GB" sz="1600" dirty="0" err="1">
                <a:solidFill>
                  <a:schemeClr val="accent1">
                    <a:lumMod val="50000"/>
                  </a:schemeClr>
                </a:solidFill>
              </a:rPr>
              <a:t>tenantId</a:t>
            </a:r>
            <a:r>
              <a:rPr lang="en-GB" sz="1600" dirty="0">
                <a:solidFill>
                  <a:schemeClr val="accent1">
                    <a:lumMod val="50000"/>
                  </a:schemeClr>
                </a:solidFill>
              </a:rPr>
              <a:t> | [0]" --output </a:t>
            </a:r>
            <a:r>
              <a:rPr lang="en-GB" sz="1600" dirty="0" err="1">
                <a:solidFill>
                  <a:schemeClr val="accent1">
                    <a:lumMod val="50000"/>
                  </a:schemeClr>
                </a:solidFill>
              </a:rPr>
              <a:t>tsv</a:t>
            </a:r>
            <a:endParaRPr lang="en-GB" sz="1600" dirty="0">
              <a:solidFill>
                <a:schemeClr val="accent1">
                  <a:lumMod val="50000"/>
                </a:schemeClr>
              </a:solidFill>
            </a:endParaRPr>
          </a:p>
        </p:txBody>
      </p:sp>
      <p:sp>
        <p:nvSpPr>
          <p:cNvPr id="83974" name="TextBox 5">
            <a:extLst>
              <a:ext uri="{FF2B5EF4-FFF2-40B4-BE49-F238E27FC236}">
                <a16:creationId xmlns:a16="http://schemas.microsoft.com/office/drawing/2014/main" id="{8A545C45-473F-7277-F855-9DB4C476B3D6}"/>
              </a:ext>
            </a:extLst>
          </p:cNvPr>
          <p:cNvSpPr txBox="1">
            <a:spLocks noChangeArrowheads="1"/>
          </p:cNvSpPr>
          <p:nvPr/>
        </p:nvSpPr>
        <p:spPr bwMode="auto">
          <a:xfrm>
            <a:off x="4341925" y="2820987"/>
            <a:ext cx="3011975"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000" dirty="0">
                <a:solidFill>
                  <a:srgbClr val="FF0000"/>
                </a:solidFill>
              </a:rPr>
              <a:t>YOURREPO</a:t>
            </a:r>
            <a:r>
              <a:rPr kumimoji="0" lang="en-GB" altLang="en-US" sz="1000" dirty="0">
                <a:solidFill>
                  <a:schemeClr val="bg1"/>
                </a:solidFill>
              </a:rPr>
              <a:t> can be found on GitHub and it should look like this: </a:t>
            </a:r>
            <a:r>
              <a:rPr kumimoji="0" lang="en-GB" altLang="en-US" sz="1000" dirty="0" err="1">
                <a:solidFill>
                  <a:schemeClr val="bg1"/>
                </a:solidFill>
              </a:rPr>
              <a:t>organisationname</a:t>
            </a:r>
            <a:r>
              <a:rPr kumimoji="0" lang="en-GB" altLang="en-US" sz="1000" dirty="0">
                <a:solidFill>
                  <a:schemeClr val="bg1"/>
                </a:solidFill>
              </a:rPr>
              <a:t>/</a:t>
            </a:r>
            <a:r>
              <a:rPr kumimoji="0" lang="en-GB" altLang="en-US" sz="1000" dirty="0" err="1">
                <a:solidFill>
                  <a:schemeClr val="bg1"/>
                </a:solidFill>
              </a:rPr>
              <a:t>reponame</a:t>
            </a:r>
            <a:endParaRPr kumimoji="0" lang="en-GB" altLang="en-US" sz="1000" dirty="0">
              <a:solidFill>
                <a:schemeClr val="bg1"/>
              </a:solidFill>
            </a:endParaRPr>
          </a:p>
          <a:p>
            <a:pPr>
              <a:spcBef>
                <a:spcPct val="0"/>
              </a:spcBef>
              <a:buClrTx/>
              <a:buSzTx/>
              <a:buFontTx/>
              <a:buNone/>
            </a:pPr>
            <a:r>
              <a:rPr kumimoji="0" lang="en-GB" altLang="en-US" sz="1000" dirty="0">
                <a:solidFill>
                  <a:schemeClr val="bg1"/>
                </a:solidFill>
              </a:rPr>
              <a:t>For example: </a:t>
            </a:r>
            <a:r>
              <a:rPr kumimoji="0" lang="en-GB" altLang="en-US" sz="1000" dirty="0" err="1">
                <a:solidFill>
                  <a:schemeClr val="bg1"/>
                </a:solidFill>
              </a:rPr>
              <a:t>michaeldacey</a:t>
            </a:r>
            <a:r>
              <a:rPr kumimoji="0" lang="en-GB" altLang="en-US" sz="1000" dirty="0">
                <a:solidFill>
                  <a:schemeClr val="bg1"/>
                </a:solidFill>
              </a:rPr>
              <a:t>/</a:t>
            </a:r>
            <a:r>
              <a:rPr kumimoji="0" lang="en-GB" altLang="en-US" sz="1000" dirty="0" err="1">
                <a:solidFill>
                  <a:schemeClr val="bg1"/>
                </a:solidFill>
              </a:rPr>
              <a:t>LocalFunctionProj</a:t>
            </a:r>
            <a:endParaRPr kumimoji="0" lang="en-GB" altLang="en-US" sz="1000" dirty="0">
              <a:solidFill>
                <a:schemeClr val="bg1"/>
              </a:solidFill>
            </a:endParaRPr>
          </a:p>
        </p:txBody>
      </p:sp>
      <p:pic>
        <p:nvPicPr>
          <p:cNvPr id="83975" name="Picture 9">
            <a:extLst>
              <a:ext uri="{FF2B5EF4-FFF2-40B4-BE49-F238E27FC236}">
                <a16:creationId xmlns:a16="http://schemas.microsoft.com/office/drawing/2014/main" id="{42AE619E-CA89-8DDE-703E-3FA4AC5D89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5260975"/>
            <a:ext cx="4506913" cy="157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83976" name="Connector: Elbow 11">
            <a:extLst>
              <a:ext uri="{FF2B5EF4-FFF2-40B4-BE49-F238E27FC236}">
                <a16:creationId xmlns:a16="http://schemas.microsoft.com/office/drawing/2014/main" id="{E3CAFBB2-8E44-C0AB-6D20-2EF97A53FBFB}"/>
              </a:ext>
            </a:extLst>
          </p:cNvPr>
          <p:cNvCxnSpPr>
            <a:cxnSpLocks/>
          </p:cNvCxnSpPr>
          <p:nvPr/>
        </p:nvCxnSpPr>
        <p:spPr bwMode="auto">
          <a:xfrm>
            <a:off x="1751013" y="4513263"/>
            <a:ext cx="2962275" cy="1319212"/>
          </a:xfrm>
          <a:prstGeom prst="bentConnector3">
            <a:avLst>
              <a:gd name="adj1" fmla="val 90347"/>
            </a:avLst>
          </a:prstGeom>
          <a:noFill/>
          <a:ln w="9525" algn="ctr">
            <a:solidFill>
              <a:srgbClr val="FF0000"/>
            </a:solidFill>
            <a:round/>
            <a:headEnd/>
            <a:tailEnd type="triangle" w="med" len="med"/>
          </a:ln>
          <a:extLst>
            <a:ext uri="{909E8E84-426E-40DD-AFC4-6F175D3DCCD1}">
              <a14:hiddenFill xmlns:a14="http://schemas.microsoft.com/office/drawing/2010/main">
                <a:noFill/>
              </a14:hiddenFill>
            </a:ext>
          </a:extLst>
        </p:spPr>
      </p:cxnSp>
      <p:cxnSp>
        <p:nvCxnSpPr>
          <p:cNvPr id="83977" name="Connector: Elbow 13">
            <a:extLst>
              <a:ext uri="{FF2B5EF4-FFF2-40B4-BE49-F238E27FC236}">
                <a16:creationId xmlns:a16="http://schemas.microsoft.com/office/drawing/2014/main" id="{12A7B8F7-1173-3E51-9025-0792537B57E5}"/>
              </a:ext>
            </a:extLst>
          </p:cNvPr>
          <p:cNvCxnSpPr>
            <a:cxnSpLocks/>
          </p:cNvCxnSpPr>
          <p:nvPr/>
        </p:nvCxnSpPr>
        <p:spPr bwMode="auto">
          <a:xfrm>
            <a:off x="3233738" y="4864100"/>
            <a:ext cx="1479550" cy="1319213"/>
          </a:xfrm>
          <a:prstGeom prst="bentConnector3">
            <a:avLst>
              <a:gd name="adj1" fmla="val 50000"/>
            </a:avLst>
          </a:prstGeom>
          <a:noFill/>
          <a:ln w="9525" algn="ctr">
            <a:solidFill>
              <a:srgbClr val="FF0000"/>
            </a:solidFill>
            <a:round/>
            <a:headEnd/>
            <a:tailEnd type="triangle" w="med" len="med"/>
          </a:ln>
          <a:extLst>
            <a:ext uri="{909E8E84-426E-40DD-AFC4-6F175D3DCCD1}">
              <a14:hiddenFill xmlns:a14="http://schemas.microsoft.com/office/drawing/2010/main">
                <a:noFill/>
              </a14:hiddenFill>
            </a:ext>
          </a:extLst>
        </p:spPr>
      </p:cxnSp>
      <p:cxnSp>
        <p:nvCxnSpPr>
          <p:cNvPr id="83978" name="Connector: Elbow 19">
            <a:extLst>
              <a:ext uri="{FF2B5EF4-FFF2-40B4-BE49-F238E27FC236}">
                <a16:creationId xmlns:a16="http://schemas.microsoft.com/office/drawing/2014/main" id="{1F333037-06FA-1590-EF95-E2C24FB39F13}"/>
              </a:ext>
            </a:extLst>
          </p:cNvPr>
          <p:cNvCxnSpPr>
            <a:cxnSpLocks/>
          </p:cNvCxnSpPr>
          <p:nvPr/>
        </p:nvCxnSpPr>
        <p:spPr bwMode="auto">
          <a:xfrm>
            <a:off x="2624138" y="5141913"/>
            <a:ext cx="2103437" cy="1406525"/>
          </a:xfrm>
          <a:prstGeom prst="bentConnector3">
            <a:avLst>
              <a:gd name="adj1" fmla="val 50000"/>
            </a:avLst>
          </a:prstGeom>
          <a:noFill/>
          <a:ln w="9525" algn="ctr">
            <a:solidFill>
              <a:srgbClr val="FF0000"/>
            </a:solidFill>
            <a:round/>
            <a:headEnd/>
            <a:tailEnd type="triangle" w="med" len="med"/>
          </a:ln>
          <a:extLst>
            <a:ext uri="{909E8E84-426E-40DD-AFC4-6F175D3DCCD1}">
              <a14:hiddenFill xmlns:a14="http://schemas.microsoft.com/office/drawing/2010/main">
                <a:noFill/>
              </a14:hiddenFill>
            </a:ext>
          </a:extLst>
        </p:spPr>
      </p:cxnSp>
      <p:sp>
        <p:nvSpPr>
          <p:cNvPr id="24" name="TextBox 23">
            <a:extLst>
              <a:ext uri="{FF2B5EF4-FFF2-40B4-BE49-F238E27FC236}">
                <a16:creationId xmlns:a16="http://schemas.microsoft.com/office/drawing/2014/main" id="{B3F82765-D376-E534-4316-EDD2CBA473A0}"/>
              </a:ext>
            </a:extLst>
          </p:cNvPr>
          <p:cNvSpPr txBox="1"/>
          <p:nvPr/>
        </p:nvSpPr>
        <p:spPr>
          <a:xfrm>
            <a:off x="6319838" y="1817688"/>
            <a:ext cx="2624137" cy="646112"/>
          </a:xfrm>
          <a:prstGeom prst="rect">
            <a:avLst/>
          </a:prstGeom>
          <a:noFill/>
        </p:spPr>
        <p:txBody>
          <a:bodyPr>
            <a:spAutoFit/>
          </a:bodyPr>
          <a:lstStyle/>
          <a:p>
            <a:pPr>
              <a:defRPr/>
            </a:pPr>
            <a:r>
              <a:rPr lang="en-GB" sz="1200" dirty="0">
                <a:solidFill>
                  <a:schemeClr val="bg1"/>
                </a:solidFill>
              </a:rPr>
              <a:t>You can check this file is created correctly like this:</a:t>
            </a:r>
          </a:p>
          <a:p>
            <a:pPr>
              <a:defRPr/>
            </a:pPr>
            <a:r>
              <a:rPr lang="en-GB" sz="1200" dirty="0">
                <a:solidFill>
                  <a:schemeClr val="bg1"/>
                </a:solidFill>
              </a:rPr>
              <a:t>$ </a:t>
            </a:r>
            <a:r>
              <a:rPr lang="en-GB" sz="1200" dirty="0">
                <a:solidFill>
                  <a:schemeClr val="accent1">
                    <a:lumMod val="50000"/>
                  </a:schemeClr>
                </a:solidFill>
              </a:rPr>
              <a:t>cat </a:t>
            </a:r>
            <a:r>
              <a:rPr lang="en-GB" sz="1200" dirty="0" err="1">
                <a:solidFill>
                  <a:srgbClr val="FFC000"/>
                </a:solidFill>
              </a:rPr>
              <a:t>params.json</a:t>
            </a:r>
            <a:endParaRPr lang="en-GB" sz="1200" dirty="0">
              <a:solidFill>
                <a:srgbClr val="FFC000"/>
              </a:solidFill>
            </a:endParaRPr>
          </a:p>
        </p:txBody>
      </p:sp>
      <p:pic>
        <p:nvPicPr>
          <p:cNvPr id="83982" name="Picture 25">
            <a:extLst>
              <a:ext uri="{FF2B5EF4-FFF2-40B4-BE49-F238E27FC236}">
                <a16:creationId xmlns:a16="http://schemas.microsoft.com/office/drawing/2014/main" id="{E656537F-A63C-C548-74E7-EFF86AA8802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29325" y="5141913"/>
            <a:ext cx="903288" cy="238125"/>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pic>
      <p:pic>
        <p:nvPicPr>
          <p:cNvPr id="83983" name="Picture 27">
            <a:extLst>
              <a:ext uri="{FF2B5EF4-FFF2-40B4-BE49-F238E27FC236}">
                <a16:creationId xmlns:a16="http://schemas.microsoft.com/office/drawing/2014/main" id="{1BB66783-6419-BC83-4D08-3C0A002E6C22}"/>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284913" y="5430838"/>
            <a:ext cx="1528762" cy="457200"/>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pic>
      <p:pic>
        <p:nvPicPr>
          <p:cNvPr id="83984" name="Picture 29">
            <a:extLst>
              <a:ext uri="{FF2B5EF4-FFF2-40B4-BE49-F238E27FC236}">
                <a16:creationId xmlns:a16="http://schemas.microsoft.com/office/drawing/2014/main" id="{8E046BBF-BEB0-AE67-E4EF-98CF8C600F2A}"/>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335713" y="5961063"/>
            <a:ext cx="1741487" cy="558800"/>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pic>
      <p:pic>
        <p:nvPicPr>
          <p:cNvPr id="83985" name="Picture 2">
            <a:extLst>
              <a:ext uri="{FF2B5EF4-FFF2-40B4-BE49-F238E27FC236}">
                <a16:creationId xmlns:a16="http://schemas.microsoft.com/office/drawing/2014/main" id="{1D217D50-C7D0-F0BC-A6F6-DC0B4B47247D}"/>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7463" y="5260975"/>
            <a:ext cx="3597275"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A87F87B2-C328-1ECF-E107-1C7FA73F9451}"/>
              </a:ext>
            </a:extLst>
          </p:cNvPr>
          <p:cNvSpPr txBox="1"/>
          <p:nvPr/>
        </p:nvSpPr>
        <p:spPr>
          <a:xfrm>
            <a:off x="7246938" y="4790470"/>
            <a:ext cx="1828800" cy="523220"/>
          </a:xfrm>
          <a:prstGeom prst="rect">
            <a:avLst/>
          </a:prstGeom>
          <a:solidFill>
            <a:schemeClr val="bg1"/>
          </a:solidFill>
          <a:ln>
            <a:solidFill>
              <a:srgbClr val="FF0000"/>
            </a:solidFill>
          </a:ln>
        </p:spPr>
        <p:txBody>
          <a:bodyPr wrap="square" rtlCol="0">
            <a:spAutoFit/>
          </a:bodyPr>
          <a:lstStyle/>
          <a:p>
            <a:r>
              <a:rPr lang="en-GB" sz="1400" i="1" dirty="0">
                <a:solidFill>
                  <a:srgbClr val="FF0000"/>
                </a:solidFill>
              </a:rPr>
              <a:t>Add these values as GitHub secrets</a:t>
            </a:r>
          </a:p>
        </p:txBody>
      </p:sp>
      <p:cxnSp>
        <p:nvCxnSpPr>
          <p:cNvPr id="4" name="Connector: Elbow 3">
            <a:extLst>
              <a:ext uri="{FF2B5EF4-FFF2-40B4-BE49-F238E27FC236}">
                <a16:creationId xmlns:a16="http://schemas.microsoft.com/office/drawing/2014/main" id="{506D8F70-B61A-FDA8-7745-5D1A954ACAC5}"/>
              </a:ext>
            </a:extLst>
          </p:cNvPr>
          <p:cNvCxnSpPr/>
          <p:nvPr/>
        </p:nvCxnSpPr>
        <p:spPr bwMode="auto">
          <a:xfrm rot="10800000">
            <a:off x="2743201" y="2664032"/>
            <a:ext cx="1535499" cy="279746"/>
          </a:xfrm>
          <a:prstGeom prst="bentConnector3">
            <a:avLst>
              <a:gd name="adj1" fmla="val 100330"/>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pSp>
        <p:nvGrpSpPr>
          <p:cNvPr id="16" name="Group 15">
            <a:extLst>
              <a:ext uri="{FF2B5EF4-FFF2-40B4-BE49-F238E27FC236}">
                <a16:creationId xmlns:a16="http://schemas.microsoft.com/office/drawing/2014/main" id="{B26D7C24-FD0F-4886-9D77-D18BF6311082}"/>
              </a:ext>
            </a:extLst>
          </p:cNvPr>
          <p:cNvGrpSpPr/>
          <p:nvPr/>
        </p:nvGrpSpPr>
        <p:grpSpPr>
          <a:xfrm>
            <a:off x="7313823" y="2820479"/>
            <a:ext cx="1747591" cy="851390"/>
            <a:chOff x="7313823" y="2820479"/>
            <a:chExt cx="1747591" cy="851390"/>
          </a:xfrm>
        </p:grpSpPr>
        <p:pic>
          <p:nvPicPr>
            <p:cNvPr id="13" name="Picture 12">
              <a:extLst>
                <a:ext uri="{FF2B5EF4-FFF2-40B4-BE49-F238E27FC236}">
                  <a16:creationId xmlns:a16="http://schemas.microsoft.com/office/drawing/2014/main" id="{822D5A16-632A-DA65-1039-96B3319B4DDF}"/>
                </a:ext>
              </a:extLst>
            </p:cNvPr>
            <p:cNvPicPr>
              <a:picLocks noChangeAspect="1"/>
            </p:cNvPicPr>
            <p:nvPr/>
          </p:nvPicPr>
          <p:blipFill>
            <a:blip r:embed="rId7"/>
            <a:stretch>
              <a:fillRect/>
            </a:stretch>
          </p:blipFill>
          <p:spPr>
            <a:xfrm>
              <a:off x="7313823" y="2820479"/>
              <a:ext cx="1747591" cy="851390"/>
            </a:xfrm>
            <a:prstGeom prst="rect">
              <a:avLst/>
            </a:prstGeom>
          </p:spPr>
        </p:pic>
        <p:sp>
          <p:nvSpPr>
            <p:cNvPr id="14" name="TextBox 13">
              <a:extLst>
                <a:ext uri="{FF2B5EF4-FFF2-40B4-BE49-F238E27FC236}">
                  <a16:creationId xmlns:a16="http://schemas.microsoft.com/office/drawing/2014/main" id="{85E44C57-29ED-570D-56EE-F69E0661D153}"/>
                </a:ext>
              </a:extLst>
            </p:cNvPr>
            <p:cNvSpPr txBox="1"/>
            <p:nvPr/>
          </p:nvSpPr>
          <p:spPr>
            <a:xfrm>
              <a:off x="7494726" y="2902158"/>
              <a:ext cx="645700" cy="184666"/>
            </a:xfrm>
            <a:prstGeom prst="rect">
              <a:avLst/>
            </a:prstGeom>
            <a:solidFill>
              <a:srgbClr val="F6F8FA"/>
            </a:solidFill>
          </p:spPr>
          <p:txBody>
            <a:bodyPr wrap="square" rIns="0" rtlCol="0">
              <a:spAutoFit/>
            </a:bodyPr>
            <a:lstStyle/>
            <a:p>
              <a:r>
                <a:rPr lang="en-GB" sz="600" b="1" dirty="0" err="1">
                  <a:solidFill>
                    <a:srgbClr val="000000"/>
                  </a:solidFill>
                </a:rPr>
                <a:t>michaeldacey</a:t>
              </a:r>
              <a:endParaRPr lang="en-GB" sz="600" b="1" dirty="0">
                <a:solidFill>
                  <a:srgbClr val="000000"/>
                </a:solidFill>
              </a:endParaRPr>
            </a:p>
          </p:txBody>
        </p:sp>
        <p:sp>
          <p:nvSpPr>
            <p:cNvPr id="15" name="Rectangle: Rounded Corners 14">
              <a:extLst>
                <a:ext uri="{FF2B5EF4-FFF2-40B4-BE49-F238E27FC236}">
                  <a16:creationId xmlns:a16="http://schemas.microsoft.com/office/drawing/2014/main" id="{843D5EE6-0E0C-401A-9CF6-0ADB40D6C49F}"/>
                </a:ext>
              </a:extLst>
            </p:cNvPr>
            <p:cNvSpPr/>
            <p:nvPr/>
          </p:nvSpPr>
          <p:spPr bwMode="auto">
            <a:xfrm>
              <a:off x="7545275" y="2902158"/>
              <a:ext cx="1309657" cy="204580"/>
            </a:xfrm>
            <a:prstGeom prst="roundRect">
              <a:avLst/>
            </a:prstGeom>
            <a:noFill/>
            <a:ln w="1905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gr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EBF793-E9C9-67B8-5FB1-4F3DEC3E2CB9}"/>
            </a:ext>
          </a:extLst>
        </p:cNvPr>
        <p:cNvGrpSpPr/>
        <p:nvPr/>
      </p:nvGrpSpPr>
      <p:grpSpPr>
        <a:xfrm>
          <a:off x="0" y="0"/>
          <a:ext cx="0" cy="0"/>
          <a:chOff x="0" y="0"/>
          <a:chExt cx="0" cy="0"/>
        </a:xfrm>
      </p:grpSpPr>
      <p:sp>
        <p:nvSpPr>
          <p:cNvPr id="82" name="Arc 81">
            <a:extLst>
              <a:ext uri="{FF2B5EF4-FFF2-40B4-BE49-F238E27FC236}">
                <a16:creationId xmlns:a16="http://schemas.microsoft.com/office/drawing/2014/main" id="{60B40D90-02F3-85FC-EE26-45E74D3FE910}"/>
              </a:ext>
            </a:extLst>
          </p:cNvPr>
          <p:cNvSpPr/>
          <p:nvPr/>
        </p:nvSpPr>
        <p:spPr bwMode="auto">
          <a:xfrm>
            <a:off x="176381" y="2358144"/>
            <a:ext cx="4141893" cy="1589812"/>
          </a:xfrm>
          <a:prstGeom prst="arc">
            <a:avLst>
              <a:gd name="adj1" fmla="val 20145453"/>
              <a:gd name="adj2" fmla="val 11038260"/>
            </a:avLst>
          </a:prstGeom>
          <a:noFill/>
          <a:ln w="28575" cap="flat" cmpd="sng" algn="ctr">
            <a:solidFill>
              <a:srgbClr val="0070C0"/>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79" name="Freeform: Shape 78">
            <a:extLst>
              <a:ext uri="{FF2B5EF4-FFF2-40B4-BE49-F238E27FC236}">
                <a16:creationId xmlns:a16="http://schemas.microsoft.com/office/drawing/2014/main" id="{D1DF029F-0FCB-18CA-4D99-7AB112438249}"/>
              </a:ext>
            </a:extLst>
          </p:cNvPr>
          <p:cNvSpPr/>
          <p:nvPr/>
        </p:nvSpPr>
        <p:spPr bwMode="auto">
          <a:xfrm>
            <a:off x="2890644" y="709684"/>
            <a:ext cx="2756222" cy="5991367"/>
          </a:xfrm>
          <a:custGeom>
            <a:avLst/>
            <a:gdLst>
              <a:gd name="connsiteX0" fmla="*/ 1167290 w 2756222"/>
              <a:gd name="connsiteY0" fmla="*/ 0 h 5991367"/>
              <a:gd name="connsiteX1" fmla="*/ 1294669 w 2756222"/>
              <a:gd name="connsiteY1" fmla="*/ 18197 h 5991367"/>
              <a:gd name="connsiteX2" fmla="*/ 1358359 w 2756222"/>
              <a:gd name="connsiteY2" fmla="*/ 31844 h 5991367"/>
              <a:gd name="connsiteX3" fmla="*/ 1553977 w 2756222"/>
              <a:gd name="connsiteY3" fmla="*/ 45492 h 5991367"/>
              <a:gd name="connsiteX4" fmla="*/ 1572174 w 2756222"/>
              <a:gd name="connsiteY4" fmla="*/ 54591 h 5991367"/>
              <a:gd name="connsiteX5" fmla="*/ 1594920 w 2756222"/>
              <a:gd name="connsiteY5" fmla="*/ 59140 h 5991367"/>
              <a:gd name="connsiteX6" fmla="*/ 1644962 w 2756222"/>
              <a:gd name="connsiteY6" fmla="*/ 90985 h 5991367"/>
              <a:gd name="connsiteX7" fmla="*/ 1699553 w 2756222"/>
              <a:gd name="connsiteY7" fmla="*/ 118280 h 5991367"/>
              <a:gd name="connsiteX8" fmla="*/ 1731398 w 2756222"/>
              <a:gd name="connsiteY8" fmla="*/ 150125 h 5991367"/>
              <a:gd name="connsiteX9" fmla="*/ 1772341 w 2756222"/>
              <a:gd name="connsiteY9" fmla="*/ 181970 h 5991367"/>
              <a:gd name="connsiteX10" fmla="*/ 1808735 w 2756222"/>
              <a:gd name="connsiteY10" fmla="*/ 227462 h 5991367"/>
              <a:gd name="connsiteX11" fmla="*/ 1799637 w 2756222"/>
              <a:gd name="connsiteY11" fmla="*/ 318447 h 5991367"/>
              <a:gd name="connsiteX12" fmla="*/ 1795087 w 2756222"/>
              <a:gd name="connsiteY12" fmla="*/ 377588 h 5991367"/>
              <a:gd name="connsiteX13" fmla="*/ 1781440 w 2756222"/>
              <a:gd name="connsiteY13" fmla="*/ 441277 h 5991367"/>
              <a:gd name="connsiteX14" fmla="*/ 1776890 w 2756222"/>
              <a:gd name="connsiteY14" fmla="*/ 473122 h 5991367"/>
              <a:gd name="connsiteX15" fmla="*/ 1763243 w 2756222"/>
              <a:gd name="connsiteY15" fmla="*/ 482220 h 5991367"/>
              <a:gd name="connsiteX16" fmla="*/ 1772341 w 2756222"/>
              <a:gd name="connsiteY16" fmla="*/ 627797 h 5991367"/>
              <a:gd name="connsiteX17" fmla="*/ 1840580 w 2756222"/>
              <a:gd name="connsiteY17" fmla="*/ 668740 h 5991367"/>
              <a:gd name="connsiteX18" fmla="*/ 1908819 w 2756222"/>
              <a:gd name="connsiteY18" fmla="*/ 691486 h 5991367"/>
              <a:gd name="connsiteX19" fmla="*/ 1936114 w 2756222"/>
              <a:gd name="connsiteY19" fmla="*/ 705134 h 5991367"/>
              <a:gd name="connsiteX20" fmla="*/ 1972508 w 2756222"/>
              <a:gd name="connsiteY20" fmla="*/ 727880 h 5991367"/>
              <a:gd name="connsiteX21" fmla="*/ 2013452 w 2756222"/>
              <a:gd name="connsiteY21" fmla="*/ 741528 h 5991367"/>
              <a:gd name="connsiteX22" fmla="*/ 2040747 w 2756222"/>
              <a:gd name="connsiteY22" fmla="*/ 755176 h 5991367"/>
              <a:gd name="connsiteX23" fmla="*/ 2063493 w 2756222"/>
              <a:gd name="connsiteY23" fmla="*/ 764274 h 5991367"/>
              <a:gd name="connsiteX24" fmla="*/ 2095338 w 2756222"/>
              <a:gd name="connsiteY24" fmla="*/ 791570 h 5991367"/>
              <a:gd name="connsiteX25" fmla="*/ 2122634 w 2756222"/>
              <a:gd name="connsiteY25" fmla="*/ 809767 h 5991367"/>
              <a:gd name="connsiteX26" fmla="*/ 2177225 w 2756222"/>
              <a:gd name="connsiteY26" fmla="*/ 868907 h 5991367"/>
              <a:gd name="connsiteX27" fmla="*/ 2263660 w 2756222"/>
              <a:gd name="connsiteY27" fmla="*/ 955343 h 5991367"/>
              <a:gd name="connsiteX28" fmla="*/ 2272759 w 2756222"/>
              <a:gd name="connsiteY28" fmla="*/ 987188 h 5991367"/>
              <a:gd name="connsiteX29" fmla="*/ 2281857 w 2756222"/>
              <a:gd name="connsiteY29" fmla="*/ 1037229 h 5991367"/>
              <a:gd name="connsiteX30" fmla="*/ 2290956 w 2756222"/>
              <a:gd name="connsiteY30" fmla="*/ 1073623 h 5991367"/>
              <a:gd name="connsiteX31" fmla="*/ 2286407 w 2756222"/>
              <a:gd name="connsiteY31" fmla="*/ 1364776 h 5991367"/>
              <a:gd name="connsiteX32" fmla="*/ 2300055 w 2756222"/>
              <a:gd name="connsiteY32" fmla="*/ 1387522 h 5991367"/>
              <a:gd name="connsiteX33" fmla="*/ 2363744 w 2756222"/>
              <a:gd name="connsiteY33" fmla="*/ 1419367 h 5991367"/>
              <a:gd name="connsiteX34" fmla="*/ 2436532 w 2756222"/>
              <a:gd name="connsiteY34" fmla="*/ 1464859 h 5991367"/>
              <a:gd name="connsiteX35" fmla="*/ 2450180 w 2756222"/>
              <a:gd name="connsiteY35" fmla="*/ 1487606 h 5991367"/>
              <a:gd name="connsiteX36" fmla="*/ 2459278 w 2756222"/>
              <a:gd name="connsiteY36" fmla="*/ 1510352 h 5991367"/>
              <a:gd name="connsiteX37" fmla="*/ 2477475 w 2756222"/>
              <a:gd name="connsiteY37" fmla="*/ 1528549 h 5991367"/>
              <a:gd name="connsiteX38" fmla="*/ 2491123 w 2756222"/>
              <a:gd name="connsiteY38" fmla="*/ 1564943 h 5991367"/>
              <a:gd name="connsiteX39" fmla="*/ 2491123 w 2756222"/>
              <a:gd name="connsiteY39" fmla="*/ 1878841 h 5991367"/>
              <a:gd name="connsiteX40" fmla="*/ 2500222 w 2756222"/>
              <a:gd name="connsiteY40" fmla="*/ 1906137 h 5991367"/>
              <a:gd name="connsiteX41" fmla="*/ 2527517 w 2756222"/>
              <a:gd name="connsiteY41" fmla="*/ 1956179 h 5991367"/>
              <a:gd name="connsiteX42" fmla="*/ 2522968 w 2756222"/>
              <a:gd name="connsiteY42" fmla="*/ 2265528 h 5991367"/>
              <a:gd name="connsiteX43" fmla="*/ 2518419 w 2756222"/>
              <a:gd name="connsiteY43" fmla="*/ 2279176 h 5991367"/>
              <a:gd name="connsiteX44" fmla="*/ 2504771 w 2756222"/>
              <a:gd name="connsiteY44" fmla="*/ 2292823 h 5991367"/>
              <a:gd name="connsiteX45" fmla="*/ 2486574 w 2756222"/>
              <a:gd name="connsiteY45" fmla="*/ 2315570 h 5991367"/>
              <a:gd name="connsiteX46" fmla="*/ 2522968 w 2756222"/>
              <a:gd name="connsiteY46" fmla="*/ 2361062 h 5991367"/>
              <a:gd name="connsiteX47" fmla="*/ 2645798 w 2756222"/>
              <a:gd name="connsiteY47" fmla="*/ 2488441 h 5991367"/>
              <a:gd name="connsiteX48" fmla="*/ 2673093 w 2756222"/>
              <a:gd name="connsiteY48" fmla="*/ 2543032 h 5991367"/>
              <a:gd name="connsiteX49" fmla="*/ 2695840 w 2756222"/>
              <a:gd name="connsiteY49" fmla="*/ 2579426 h 5991367"/>
              <a:gd name="connsiteX50" fmla="*/ 2704938 w 2756222"/>
              <a:gd name="connsiteY50" fmla="*/ 2602173 h 5991367"/>
              <a:gd name="connsiteX51" fmla="*/ 2723135 w 2756222"/>
              <a:gd name="connsiteY51" fmla="*/ 2643116 h 5991367"/>
              <a:gd name="connsiteX52" fmla="*/ 2709487 w 2756222"/>
              <a:gd name="connsiteY52" fmla="*/ 2879677 h 5991367"/>
              <a:gd name="connsiteX53" fmla="*/ 2695840 w 2756222"/>
              <a:gd name="connsiteY53" fmla="*/ 2911522 h 5991367"/>
              <a:gd name="connsiteX54" fmla="*/ 2641249 w 2756222"/>
              <a:gd name="connsiteY54" fmla="*/ 2993409 h 5991367"/>
              <a:gd name="connsiteX55" fmla="*/ 2604855 w 2756222"/>
              <a:gd name="connsiteY55" fmla="*/ 3029803 h 5991367"/>
              <a:gd name="connsiteX56" fmla="*/ 2563911 w 2756222"/>
              <a:gd name="connsiteY56" fmla="*/ 3057098 h 5991367"/>
              <a:gd name="connsiteX57" fmla="*/ 2441081 w 2756222"/>
              <a:gd name="connsiteY57" fmla="*/ 3107140 h 5991367"/>
              <a:gd name="connsiteX58" fmla="*/ 2659446 w 2756222"/>
              <a:gd name="connsiteY58" fmla="*/ 3293659 h 5991367"/>
              <a:gd name="connsiteX59" fmla="*/ 2745881 w 2756222"/>
              <a:gd name="connsiteY59" fmla="*/ 3380095 h 5991367"/>
              <a:gd name="connsiteX60" fmla="*/ 2754980 w 2756222"/>
              <a:gd name="connsiteY60" fmla="*/ 3648501 h 5991367"/>
              <a:gd name="connsiteX61" fmla="*/ 2727684 w 2756222"/>
              <a:gd name="connsiteY61" fmla="*/ 3712191 h 5991367"/>
              <a:gd name="connsiteX62" fmla="*/ 2595756 w 2756222"/>
              <a:gd name="connsiteY62" fmla="*/ 3807725 h 5991367"/>
              <a:gd name="connsiteX63" fmla="*/ 2454729 w 2756222"/>
              <a:gd name="connsiteY63" fmla="*/ 3894161 h 5991367"/>
              <a:gd name="connsiteX64" fmla="*/ 2295505 w 2756222"/>
              <a:gd name="connsiteY64" fmla="*/ 3948752 h 5991367"/>
              <a:gd name="connsiteX65" fmla="*/ 2254562 w 2756222"/>
              <a:gd name="connsiteY65" fmla="*/ 3966949 h 5991367"/>
              <a:gd name="connsiteX66" fmla="*/ 2240914 w 2756222"/>
              <a:gd name="connsiteY66" fmla="*/ 3971498 h 5991367"/>
              <a:gd name="connsiteX67" fmla="*/ 2277308 w 2756222"/>
              <a:gd name="connsiteY67" fmla="*/ 4044286 h 5991367"/>
              <a:gd name="connsiteX68" fmla="*/ 2445631 w 2756222"/>
              <a:gd name="connsiteY68" fmla="*/ 4176215 h 5991367"/>
              <a:gd name="connsiteX69" fmla="*/ 2550263 w 2756222"/>
              <a:gd name="connsiteY69" fmla="*/ 4267200 h 5991367"/>
              <a:gd name="connsiteX70" fmla="*/ 2604855 w 2756222"/>
              <a:gd name="connsiteY70" fmla="*/ 4371832 h 5991367"/>
              <a:gd name="connsiteX71" fmla="*/ 2650347 w 2756222"/>
              <a:gd name="connsiteY71" fmla="*/ 4562901 h 5991367"/>
              <a:gd name="connsiteX72" fmla="*/ 2641249 w 2756222"/>
              <a:gd name="connsiteY72" fmla="*/ 4867701 h 5991367"/>
              <a:gd name="connsiteX73" fmla="*/ 2632150 w 2756222"/>
              <a:gd name="connsiteY73" fmla="*/ 4899546 h 5991367"/>
              <a:gd name="connsiteX74" fmla="*/ 2559362 w 2756222"/>
              <a:gd name="connsiteY74" fmla="*/ 5017826 h 5991367"/>
              <a:gd name="connsiteX75" fmla="*/ 2541165 w 2756222"/>
              <a:gd name="connsiteY75" fmla="*/ 5045122 h 5991367"/>
              <a:gd name="connsiteX76" fmla="*/ 2409237 w 2756222"/>
              <a:gd name="connsiteY76" fmla="*/ 5095164 h 5991367"/>
              <a:gd name="connsiteX77" fmla="*/ 2286407 w 2756222"/>
              <a:gd name="connsiteY77" fmla="*/ 5127009 h 5991367"/>
              <a:gd name="connsiteX78" fmla="*/ 2209069 w 2756222"/>
              <a:gd name="connsiteY78" fmla="*/ 5149755 h 5991367"/>
              <a:gd name="connsiteX79" fmla="*/ 2108986 w 2756222"/>
              <a:gd name="connsiteY79" fmla="*/ 5163403 h 5991367"/>
              <a:gd name="connsiteX80" fmla="*/ 1886072 w 2756222"/>
              <a:gd name="connsiteY80" fmla="*/ 5154304 h 5991367"/>
              <a:gd name="connsiteX81" fmla="*/ 1845129 w 2756222"/>
              <a:gd name="connsiteY81" fmla="*/ 5154304 h 5991367"/>
              <a:gd name="connsiteX82" fmla="*/ 1717750 w 2756222"/>
              <a:gd name="connsiteY82" fmla="*/ 5404513 h 5991367"/>
              <a:gd name="connsiteX83" fmla="*/ 1672257 w 2756222"/>
              <a:gd name="connsiteY83" fmla="*/ 5427259 h 5991367"/>
              <a:gd name="connsiteX84" fmla="*/ 1613117 w 2756222"/>
              <a:gd name="connsiteY84" fmla="*/ 5459104 h 5991367"/>
              <a:gd name="connsiteX85" fmla="*/ 1503935 w 2756222"/>
              <a:gd name="connsiteY85" fmla="*/ 5527343 h 5991367"/>
              <a:gd name="connsiteX86" fmla="*/ 1381105 w 2756222"/>
              <a:gd name="connsiteY86" fmla="*/ 5631976 h 5991367"/>
              <a:gd name="connsiteX87" fmla="*/ 1285571 w 2756222"/>
              <a:gd name="connsiteY87" fmla="*/ 5691116 h 5991367"/>
              <a:gd name="connsiteX88" fmla="*/ 1162741 w 2756222"/>
              <a:gd name="connsiteY88" fmla="*/ 5782101 h 5991367"/>
              <a:gd name="connsiteX89" fmla="*/ 1067207 w 2756222"/>
              <a:gd name="connsiteY89" fmla="*/ 5750256 h 5991367"/>
              <a:gd name="connsiteX90" fmla="*/ 1049010 w 2756222"/>
              <a:gd name="connsiteY90" fmla="*/ 5727510 h 5991367"/>
              <a:gd name="connsiteX91" fmla="*/ 944377 w 2756222"/>
              <a:gd name="connsiteY91" fmla="*/ 5677468 h 5991367"/>
              <a:gd name="connsiteX92" fmla="*/ 935278 w 2756222"/>
              <a:gd name="connsiteY92" fmla="*/ 5645623 h 5991367"/>
              <a:gd name="connsiteX93" fmla="*/ 839744 w 2756222"/>
              <a:gd name="connsiteY93" fmla="*/ 5609229 h 5991367"/>
              <a:gd name="connsiteX94" fmla="*/ 780604 w 2756222"/>
              <a:gd name="connsiteY94" fmla="*/ 5627426 h 5991367"/>
              <a:gd name="connsiteX95" fmla="*/ 771505 w 2756222"/>
              <a:gd name="connsiteY95" fmla="*/ 5659271 h 5991367"/>
              <a:gd name="connsiteX96" fmla="*/ 757857 w 2756222"/>
              <a:gd name="connsiteY96" fmla="*/ 5768453 h 5991367"/>
              <a:gd name="connsiteX97" fmla="*/ 748759 w 2756222"/>
              <a:gd name="connsiteY97" fmla="*/ 5832143 h 5991367"/>
              <a:gd name="connsiteX98" fmla="*/ 703266 w 2756222"/>
              <a:gd name="connsiteY98" fmla="*/ 5873086 h 5991367"/>
              <a:gd name="connsiteX99" fmla="*/ 625929 w 2756222"/>
              <a:gd name="connsiteY99" fmla="*/ 5923128 h 5991367"/>
              <a:gd name="connsiteX100" fmla="*/ 553141 w 2756222"/>
              <a:gd name="connsiteY100" fmla="*/ 5950423 h 5991367"/>
              <a:gd name="connsiteX101" fmla="*/ 471255 w 2756222"/>
              <a:gd name="connsiteY101" fmla="*/ 5973170 h 5991367"/>
              <a:gd name="connsiteX102" fmla="*/ 412114 w 2756222"/>
              <a:gd name="connsiteY102" fmla="*/ 5991367 h 5991367"/>
              <a:gd name="connsiteX103" fmla="*/ 330228 w 2756222"/>
              <a:gd name="connsiteY103" fmla="*/ 5973170 h 5991367"/>
              <a:gd name="connsiteX104" fmla="*/ 280186 w 2756222"/>
              <a:gd name="connsiteY104" fmla="*/ 5959522 h 5991367"/>
              <a:gd name="connsiteX105" fmla="*/ 207398 w 2756222"/>
              <a:gd name="connsiteY105" fmla="*/ 5945874 h 5991367"/>
              <a:gd name="connsiteX106" fmla="*/ 116413 w 2756222"/>
              <a:gd name="connsiteY106" fmla="*/ 5923128 h 5991367"/>
              <a:gd name="connsiteX107" fmla="*/ 25428 w 2756222"/>
              <a:gd name="connsiteY107" fmla="*/ 5809397 h 5991367"/>
              <a:gd name="connsiteX108" fmla="*/ 2681 w 2756222"/>
              <a:gd name="connsiteY108" fmla="*/ 5782101 h 5991367"/>
              <a:gd name="connsiteX109" fmla="*/ 25428 w 2756222"/>
              <a:gd name="connsiteY109" fmla="*/ 5791200 h 5991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Lst>
            <a:rect l="l" t="t" r="r" b="b"/>
            <a:pathLst>
              <a:path w="2756222" h="5991367">
                <a:moveTo>
                  <a:pt x="1167290" y="0"/>
                </a:moveTo>
                <a:cubicBezTo>
                  <a:pt x="1209750" y="6066"/>
                  <a:pt x="1252362" y="11146"/>
                  <a:pt x="1294669" y="18197"/>
                </a:cubicBezTo>
                <a:cubicBezTo>
                  <a:pt x="1316085" y="21766"/>
                  <a:pt x="1336892" y="28591"/>
                  <a:pt x="1358359" y="31844"/>
                </a:cubicBezTo>
                <a:cubicBezTo>
                  <a:pt x="1429382" y="42605"/>
                  <a:pt x="1480774" y="42442"/>
                  <a:pt x="1553977" y="45492"/>
                </a:cubicBezTo>
                <a:cubicBezTo>
                  <a:pt x="1560043" y="48525"/>
                  <a:pt x="1565740" y="52446"/>
                  <a:pt x="1572174" y="54591"/>
                </a:cubicBezTo>
                <a:cubicBezTo>
                  <a:pt x="1579509" y="57036"/>
                  <a:pt x="1588004" y="55682"/>
                  <a:pt x="1594920" y="59140"/>
                </a:cubicBezTo>
                <a:cubicBezTo>
                  <a:pt x="1612604" y="67982"/>
                  <a:pt x="1627749" y="81256"/>
                  <a:pt x="1644962" y="90985"/>
                </a:cubicBezTo>
                <a:cubicBezTo>
                  <a:pt x="1662673" y="100996"/>
                  <a:pt x="1681356" y="109182"/>
                  <a:pt x="1699553" y="118280"/>
                </a:cubicBezTo>
                <a:cubicBezTo>
                  <a:pt x="1710168" y="128895"/>
                  <a:pt x="1720100" y="140240"/>
                  <a:pt x="1731398" y="150125"/>
                </a:cubicBezTo>
                <a:cubicBezTo>
                  <a:pt x="1744410" y="161510"/>
                  <a:pt x="1760576" y="169300"/>
                  <a:pt x="1772341" y="181970"/>
                </a:cubicBezTo>
                <a:cubicBezTo>
                  <a:pt x="1839501" y="254297"/>
                  <a:pt x="1752725" y="185457"/>
                  <a:pt x="1808735" y="227462"/>
                </a:cubicBezTo>
                <a:cubicBezTo>
                  <a:pt x="1805702" y="257790"/>
                  <a:pt x="1802397" y="288093"/>
                  <a:pt x="1799637" y="318447"/>
                </a:cubicBezTo>
                <a:cubicBezTo>
                  <a:pt x="1797847" y="338138"/>
                  <a:pt x="1797539" y="357969"/>
                  <a:pt x="1795087" y="377588"/>
                </a:cubicBezTo>
                <a:cubicBezTo>
                  <a:pt x="1790109" y="417413"/>
                  <a:pt x="1789942" y="415769"/>
                  <a:pt x="1781440" y="441277"/>
                </a:cubicBezTo>
                <a:cubicBezTo>
                  <a:pt x="1779923" y="451892"/>
                  <a:pt x="1781245" y="463323"/>
                  <a:pt x="1776890" y="473122"/>
                </a:cubicBezTo>
                <a:cubicBezTo>
                  <a:pt x="1774670" y="478118"/>
                  <a:pt x="1763404" y="476755"/>
                  <a:pt x="1763243" y="482220"/>
                </a:cubicBezTo>
                <a:cubicBezTo>
                  <a:pt x="1761814" y="530819"/>
                  <a:pt x="1767251" y="579444"/>
                  <a:pt x="1772341" y="627797"/>
                </a:cubicBezTo>
                <a:cubicBezTo>
                  <a:pt x="1777143" y="673419"/>
                  <a:pt x="1794656" y="654763"/>
                  <a:pt x="1840580" y="668740"/>
                </a:cubicBezTo>
                <a:cubicBezTo>
                  <a:pt x="1941523" y="699462"/>
                  <a:pt x="1847203" y="679164"/>
                  <a:pt x="1908819" y="691486"/>
                </a:cubicBezTo>
                <a:cubicBezTo>
                  <a:pt x="1917917" y="696035"/>
                  <a:pt x="1927282" y="700087"/>
                  <a:pt x="1936114" y="705134"/>
                </a:cubicBezTo>
                <a:cubicBezTo>
                  <a:pt x="1948535" y="712232"/>
                  <a:pt x="1959564" y="721789"/>
                  <a:pt x="1972508" y="727880"/>
                </a:cubicBezTo>
                <a:cubicBezTo>
                  <a:pt x="1985525" y="734006"/>
                  <a:pt x="2000095" y="736185"/>
                  <a:pt x="2013452" y="741528"/>
                </a:cubicBezTo>
                <a:cubicBezTo>
                  <a:pt x="2022897" y="745306"/>
                  <a:pt x="2031486" y="750967"/>
                  <a:pt x="2040747" y="755176"/>
                </a:cubicBezTo>
                <a:cubicBezTo>
                  <a:pt x="2048181" y="758555"/>
                  <a:pt x="2055911" y="761241"/>
                  <a:pt x="2063493" y="764274"/>
                </a:cubicBezTo>
                <a:cubicBezTo>
                  <a:pt x="2074108" y="773373"/>
                  <a:pt x="2084256" y="783046"/>
                  <a:pt x="2095338" y="791570"/>
                </a:cubicBezTo>
                <a:cubicBezTo>
                  <a:pt x="2104005" y="798237"/>
                  <a:pt x="2114233" y="802767"/>
                  <a:pt x="2122634" y="809767"/>
                </a:cubicBezTo>
                <a:cubicBezTo>
                  <a:pt x="2166844" y="846609"/>
                  <a:pt x="2133917" y="827661"/>
                  <a:pt x="2177225" y="868907"/>
                </a:cubicBezTo>
                <a:cubicBezTo>
                  <a:pt x="2265700" y="953169"/>
                  <a:pt x="2224417" y="896477"/>
                  <a:pt x="2263660" y="955343"/>
                </a:cubicBezTo>
                <a:cubicBezTo>
                  <a:pt x="2266693" y="965958"/>
                  <a:pt x="2270364" y="976411"/>
                  <a:pt x="2272759" y="987188"/>
                </a:cubicBezTo>
                <a:cubicBezTo>
                  <a:pt x="2276437" y="1003738"/>
                  <a:pt x="2278364" y="1020639"/>
                  <a:pt x="2281857" y="1037229"/>
                </a:cubicBezTo>
                <a:cubicBezTo>
                  <a:pt x="2284433" y="1049465"/>
                  <a:pt x="2287923" y="1061492"/>
                  <a:pt x="2290956" y="1073623"/>
                </a:cubicBezTo>
                <a:cubicBezTo>
                  <a:pt x="2289440" y="1170674"/>
                  <a:pt x="2290685" y="1267807"/>
                  <a:pt x="2286407" y="1364776"/>
                </a:cubicBezTo>
                <a:cubicBezTo>
                  <a:pt x="2285199" y="1392159"/>
                  <a:pt x="2257718" y="1379055"/>
                  <a:pt x="2300055" y="1387522"/>
                </a:cubicBezTo>
                <a:cubicBezTo>
                  <a:pt x="2321285" y="1398137"/>
                  <a:pt x="2343242" y="1407407"/>
                  <a:pt x="2363744" y="1419367"/>
                </a:cubicBezTo>
                <a:cubicBezTo>
                  <a:pt x="2492902" y="1494710"/>
                  <a:pt x="2351283" y="1422236"/>
                  <a:pt x="2436532" y="1464859"/>
                </a:cubicBezTo>
                <a:cubicBezTo>
                  <a:pt x="2441081" y="1472441"/>
                  <a:pt x="2446226" y="1479697"/>
                  <a:pt x="2450180" y="1487606"/>
                </a:cubicBezTo>
                <a:cubicBezTo>
                  <a:pt x="2453832" y="1494910"/>
                  <a:pt x="2454748" y="1503557"/>
                  <a:pt x="2459278" y="1510352"/>
                </a:cubicBezTo>
                <a:cubicBezTo>
                  <a:pt x="2464036" y="1517489"/>
                  <a:pt x="2471409" y="1522483"/>
                  <a:pt x="2477475" y="1528549"/>
                </a:cubicBezTo>
                <a:cubicBezTo>
                  <a:pt x="2482024" y="1540680"/>
                  <a:pt x="2487655" y="1552459"/>
                  <a:pt x="2491123" y="1564943"/>
                </a:cubicBezTo>
                <a:cubicBezTo>
                  <a:pt x="2518907" y="1664961"/>
                  <a:pt x="2494220" y="1787490"/>
                  <a:pt x="2491123" y="1878841"/>
                </a:cubicBezTo>
                <a:cubicBezTo>
                  <a:pt x="2494156" y="1887940"/>
                  <a:pt x="2495933" y="1897559"/>
                  <a:pt x="2500222" y="1906137"/>
                </a:cubicBezTo>
                <a:cubicBezTo>
                  <a:pt x="2545664" y="1997019"/>
                  <a:pt x="2497394" y="1880866"/>
                  <a:pt x="2527517" y="1956179"/>
                </a:cubicBezTo>
                <a:cubicBezTo>
                  <a:pt x="2526001" y="2059295"/>
                  <a:pt x="2525872" y="2162441"/>
                  <a:pt x="2522968" y="2265528"/>
                </a:cubicBezTo>
                <a:cubicBezTo>
                  <a:pt x="2522833" y="2270321"/>
                  <a:pt x="2521079" y="2275186"/>
                  <a:pt x="2518419" y="2279176"/>
                </a:cubicBezTo>
                <a:cubicBezTo>
                  <a:pt x="2514850" y="2284529"/>
                  <a:pt x="2509008" y="2287981"/>
                  <a:pt x="2504771" y="2292823"/>
                </a:cubicBezTo>
                <a:cubicBezTo>
                  <a:pt x="2498377" y="2300130"/>
                  <a:pt x="2492640" y="2307988"/>
                  <a:pt x="2486574" y="2315570"/>
                </a:cubicBezTo>
                <a:cubicBezTo>
                  <a:pt x="2498705" y="2330734"/>
                  <a:pt x="2509519" y="2347053"/>
                  <a:pt x="2522968" y="2361062"/>
                </a:cubicBezTo>
                <a:cubicBezTo>
                  <a:pt x="2558404" y="2397974"/>
                  <a:pt x="2617904" y="2441951"/>
                  <a:pt x="2645798" y="2488441"/>
                </a:cubicBezTo>
                <a:cubicBezTo>
                  <a:pt x="2694255" y="2569205"/>
                  <a:pt x="2618261" y="2440223"/>
                  <a:pt x="2673093" y="2543032"/>
                </a:cubicBezTo>
                <a:cubicBezTo>
                  <a:pt x="2679825" y="2555655"/>
                  <a:pt x="2689058" y="2566830"/>
                  <a:pt x="2695840" y="2579426"/>
                </a:cubicBezTo>
                <a:cubicBezTo>
                  <a:pt x="2699712" y="2586616"/>
                  <a:pt x="2701721" y="2594667"/>
                  <a:pt x="2704938" y="2602173"/>
                </a:cubicBezTo>
                <a:cubicBezTo>
                  <a:pt x="2710821" y="2615900"/>
                  <a:pt x="2717069" y="2629468"/>
                  <a:pt x="2723135" y="2643116"/>
                </a:cubicBezTo>
                <a:cubicBezTo>
                  <a:pt x="2727408" y="2771323"/>
                  <a:pt x="2736873" y="2766217"/>
                  <a:pt x="2709487" y="2879677"/>
                </a:cubicBezTo>
                <a:cubicBezTo>
                  <a:pt x="2706777" y="2890903"/>
                  <a:pt x="2701782" y="2901619"/>
                  <a:pt x="2695840" y="2911522"/>
                </a:cubicBezTo>
                <a:cubicBezTo>
                  <a:pt x="2678962" y="2939652"/>
                  <a:pt x="2664446" y="2970212"/>
                  <a:pt x="2641249" y="2993409"/>
                </a:cubicBezTo>
                <a:cubicBezTo>
                  <a:pt x="2629118" y="3005540"/>
                  <a:pt x="2618099" y="3018897"/>
                  <a:pt x="2604855" y="3029803"/>
                </a:cubicBezTo>
                <a:cubicBezTo>
                  <a:pt x="2592193" y="3040230"/>
                  <a:pt x="2578487" y="3049575"/>
                  <a:pt x="2563911" y="3057098"/>
                </a:cubicBezTo>
                <a:cubicBezTo>
                  <a:pt x="2477653" y="3101618"/>
                  <a:pt x="2495360" y="3096285"/>
                  <a:pt x="2441081" y="3107140"/>
                </a:cubicBezTo>
                <a:cubicBezTo>
                  <a:pt x="2762233" y="3428289"/>
                  <a:pt x="2387057" y="3067775"/>
                  <a:pt x="2659446" y="3293659"/>
                </a:cubicBezTo>
                <a:cubicBezTo>
                  <a:pt x="2690811" y="3319669"/>
                  <a:pt x="2745881" y="3380095"/>
                  <a:pt x="2745881" y="3380095"/>
                </a:cubicBezTo>
                <a:cubicBezTo>
                  <a:pt x="2748914" y="3469564"/>
                  <a:pt x="2759878" y="3559115"/>
                  <a:pt x="2754980" y="3648501"/>
                </a:cubicBezTo>
                <a:cubicBezTo>
                  <a:pt x="2753716" y="3671564"/>
                  <a:pt x="2741312" y="3693542"/>
                  <a:pt x="2727684" y="3712191"/>
                </a:cubicBezTo>
                <a:cubicBezTo>
                  <a:pt x="2687379" y="3767345"/>
                  <a:pt x="2651158" y="3772638"/>
                  <a:pt x="2595756" y="3807725"/>
                </a:cubicBezTo>
                <a:cubicBezTo>
                  <a:pt x="2504997" y="3865205"/>
                  <a:pt x="2558850" y="3846562"/>
                  <a:pt x="2454729" y="3894161"/>
                </a:cubicBezTo>
                <a:cubicBezTo>
                  <a:pt x="2359680" y="3937613"/>
                  <a:pt x="2390039" y="3916029"/>
                  <a:pt x="2295505" y="3948752"/>
                </a:cubicBezTo>
                <a:cubicBezTo>
                  <a:pt x="2281392" y="3953637"/>
                  <a:pt x="2268348" y="3961205"/>
                  <a:pt x="2254562" y="3966949"/>
                </a:cubicBezTo>
                <a:cubicBezTo>
                  <a:pt x="2250135" y="3968793"/>
                  <a:pt x="2245463" y="3969982"/>
                  <a:pt x="2240914" y="3971498"/>
                </a:cubicBezTo>
                <a:cubicBezTo>
                  <a:pt x="2253045" y="3995761"/>
                  <a:pt x="2260452" y="4023032"/>
                  <a:pt x="2277308" y="4044286"/>
                </a:cubicBezTo>
                <a:cubicBezTo>
                  <a:pt x="2306013" y="4080480"/>
                  <a:pt x="2418106" y="4154195"/>
                  <a:pt x="2445631" y="4176215"/>
                </a:cubicBezTo>
                <a:cubicBezTo>
                  <a:pt x="2481722" y="4205088"/>
                  <a:pt x="2550263" y="4267200"/>
                  <a:pt x="2550263" y="4267200"/>
                </a:cubicBezTo>
                <a:cubicBezTo>
                  <a:pt x="2568460" y="4302077"/>
                  <a:pt x="2594844" y="4333788"/>
                  <a:pt x="2604855" y="4371832"/>
                </a:cubicBezTo>
                <a:cubicBezTo>
                  <a:pt x="2636684" y="4492785"/>
                  <a:pt x="2621272" y="4429155"/>
                  <a:pt x="2650347" y="4562901"/>
                </a:cubicBezTo>
                <a:cubicBezTo>
                  <a:pt x="2657415" y="4704274"/>
                  <a:pt x="2659292" y="4672829"/>
                  <a:pt x="2641249" y="4867701"/>
                </a:cubicBezTo>
                <a:cubicBezTo>
                  <a:pt x="2640231" y="4878694"/>
                  <a:pt x="2636151" y="4889257"/>
                  <a:pt x="2632150" y="4899546"/>
                </a:cubicBezTo>
                <a:cubicBezTo>
                  <a:pt x="2607416" y="4963148"/>
                  <a:pt x="2605332" y="4953468"/>
                  <a:pt x="2559362" y="5017826"/>
                </a:cubicBezTo>
                <a:cubicBezTo>
                  <a:pt x="2553006" y="5026724"/>
                  <a:pt x="2549764" y="5038366"/>
                  <a:pt x="2541165" y="5045122"/>
                </a:cubicBezTo>
                <a:cubicBezTo>
                  <a:pt x="2511213" y="5068656"/>
                  <a:pt x="2435983" y="5085438"/>
                  <a:pt x="2409237" y="5095164"/>
                </a:cubicBezTo>
                <a:cubicBezTo>
                  <a:pt x="2308836" y="5131673"/>
                  <a:pt x="2384445" y="5119466"/>
                  <a:pt x="2286407" y="5127009"/>
                </a:cubicBezTo>
                <a:cubicBezTo>
                  <a:pt x="2260628" y="5134591"/>
                  <a:pt x="2235480" y="5144803"/>
                  <a:pt x="2209069" y="5149755"/>
                </a:cubicBezTo>
                <a:cubicBezTo>
                  <a:pt x="2032327" y="5182893"/>
                  <a:pt x="2209962" y="5134551"/>
                  <a:pt x="2108986" y="5163403"/>
                </a:cubicBezTo>
                <a:lnTo>
                  <a:pt x="1886072" y="5154304"/>
                </a:lnTo>
                <a:cubicBezTo>
                  <a:pt x="1843545" y="5151941"/>
                  <a:pt x="1881865" y="5145120"/>
                  <a:pt x="1845129" y="5154304"/>
                </a:cubicBezTo>
                <a:cubicBezTo>
                  <a:pt x="1789996" y="5356458"/>
                  <a:pt x="1844461" y="5326538"/>
                  <a:pt x="1717750" y="5404513"/>
                </a:cubicBezTo>
                <a:cubicBezTo>
                  <a:pt x="1703311" y="5413399"/>
                  <a:pt x="1687421" y="5419677"/>
                  <a:pt x="1672257" y="5427259"/>
                </a:cubicBezTo>
                <a:cubicBezTo>
                  <a:pt x="1630230" y="5469286"/>
                  <a:pt x="1685102" y="5419839"/>
                  <a:pt x="1613117" y="5459104"/>
                </a:cubicBezTo>
                <a:cubicBezTo>
                  <a:pt x="1575440" y="5479655"/>
                  <a:pt x="1538350" y="5501701"/>
                  <a:pt x="1503935" y="5527343"/>
                </a:cubicBezTo>
                <a:cubicBezTo>
                  <a:pt x="1460806" y="5559478"/>
                  <a:pt x="1426836" y="5603666"/>
                  <a:pt x="1381105" y="5631976"/>
                </a:cubicBezTo>
                <a:cubicBezTo>
                  <a:pt x="1349260" y="5651689"/>
                  <a:pt x="1316434" y="5669898"/>
                  <a:pt x="1285571" y="5691116"/>
                </a:cubicBezTo>
                <a:cubicBezTo>
                  <a:pt x="1243584" y="5719982"/>
                  <a:pt x="1162741" y="5782101"/>
                  <a:pt x="1162741" y="5782101"/>
                </a:cubicBezTo>
                <a:cubicBezTo>
                  <a:pt x="1130896" y="5771486"/>
                  <a:pt x="1097469" y="5764782"/>
                  <a:pt x="1067207" y="5750256"/>
                </a:cubicBezTo>
                <a:cubicBezTo>
                  <a:pt x="1058453" y="5746054"/>
                  <a:pt x="1057363" y="5732460"/>
                  <a:pt x="1049010" y="5727510"/>
                </a:cubicBezTo>
                <a:cubicBezTo>
                  <a:pt x="1015750" y="5707800"/>
                  <a:pt x="944377" y="5677468"/>
                  <a:pt x="944377" y="5677468"/>
                </a:cubicBezTo>
                <a:cubicBezTo>
                  <a:pt x="941344" y="5666853"/>
                  <a:pt x="938769" y="5656096"/>
                  <a:pt x="935278" y="5645623"/>
                </a:cubicBezTo>
                <a:cubicBezTo>
                  <a:pt x="918853" y="5596348"/>
                  <a:pt x="921724" y="5622173"/>
                  <a:pt x="839744" y="5609229"/>
                </a:cubicBezTo>
                <a:cubicBezTo>
                  <a:pt x="820031" y="5615295"/>
                  <a:pt x="797236" y="5615229"/>
                  <a:pt x="780604" y="5627426"/>
                </a:cubicBezTo>
                <a:cubicBezTo>
                  <a:pt x="771701" y="5633955"/>
                  <a:pt x="773779" y="5648468"/>
                  <a:pt x="771505" y="5659271"/>
                </a:cubicBezTo>
                <a:cubicBezTo>
                  <a:pt x="758041" y="5723225"/>
                  <a:pt x="765290" y="5704038"/>
                  <a:pt x="757857" y="5768453"/>
                </a:cubicBezTo>
                <a:cubicBezTo>
                  <a:pt x="755399" y="5789757"/>
                  <a:pt x="758679" y="5813130"/>
                  <a:pt x="748759" y="5832143"/>
                </a:cubicBezTo>
                <a:cubicBezTo>
                  <a:pt x="739322" y="5850231"/>
                  <a:pt x="719660" y="5860943"/>
                  <a:pt x="703266" y="5873086"/>
                </a:cubicBezTo>
                <a:cubicBezTo>
                  <a:pt x="678593" y="5891362"/>
                  <a:pt x="653225" y="5909066"/>
                  <a:pt x="625929" y="5923128"/>
                </a:cubicBezTo>
                <a:cubicBezTo>
                  <a:pt x="602893" y="5934995"/>
                  <a:pt x="577522" y="5941646"/>
                  <a:pt x="553141" y="5950423"/>
                </a:cubicBezTo>
                <a:cubicBezTo>
                  <a:pt x="482754" y="5975762"/>
                  <a:pt x="541966" y="5953885"/>
                  <a:pt x="471255" y="5973170"/>
                </a:cubicBezTo>
                <a:cubicBezTo>
                  <a:pt x="451356" y="5978597"/>
                  <a:pt x="431828" y="5985301"/>
                  <a:pt x="412114" y="5991367"/>
                </a:cubicBezTo>
                <a:lnTo>
                  <a:pt x="330228" y="5973170"/>
                </a:lnTo>
                <a:cubicBezTo>
                  <a:pt x="313421" y="5969113"/>
                  <a:pt x="297064" y="5963273"/>
                  <a:pt x="280186" y="5959522"/>
                </a:cubicBezTo>
                <a:cubicBezTo>
                  <a:pt x="256088" y="5954167"/>
                  <a:pt x="231572" y="5950875"/>
                  <a:pt x="207398" y="5945874"/>
                </a:cubicBezTo>
                <a:cubicBezTo>
                  <a:pt x="158673" y="5935793"/>
                  <a:pt x="156157" y="5934483"/>
                  <a:pt x="116413" y="5923128"/>
                </a:cubicBezTo>
                <a:cubicBezTo>
                  <a:pt x="101355" y="5862907"/>
                  <a:pt x="116680" y="5912056"/>
                  <a:pt x="25428" y="5809397"/>
                </a:cubicBezTo>
                <a:cubicBezTo>
                  <a:pt x="17559" y="5800545"/>
                  <a:pt x="-8316" y="5777702"/>
                  <a:pt x="2681" y="5782101"/>
                </a:cubicBezTo>
                <a:lnTo>
                  <a:pt x="25428" y="5791200"/>
                </a:lnTo>
              </a:path>
            </a:pathLst>
          </a:custGeom>
          <a:noFill/>
          <a:ln w="41275"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 name="Title 1">
            <a:extLst>
              <a:ext uri="{FF2B5EF4-FFF2-40B4-BE49-F238E27FC236}">
                <a16:creationId xmlns:a16="http://schemas.microsoft.com/office/drawing/2014/main" id="{0536DBFC-FDF1-47C4-7733-CA618FC6D3F0}"/>
              </a:ext>
            </a:extLst>
          </p:cNvPr>
          <p:cNvSpPr>
            <a:spLocks noGrp="1"/>
          </p:cNvSpPr>
          <p:nvPr>
            <p:ph type="title"/>
          </p:nvPr>
        </p:nvSpPr>
        <p:spPr>
          <a:xfrm>
            <a:off x="257175" y="0"/>
            <a:ext cx="8686800" cy="646331"/>
          </a:xfrm>
        </p:spPr>
        <p:txBody>
          <a:bodyPr/>
          <a:lstStyle/>
          <a:p>
            <a:r>
              <a:rPr lang="en-GB" dirty="0"/>
              <a:t>Authorization</a:t>
            </a:r>
          </a:p>
        </p:txBody>
      </p:sp>
      <p:sp>
        <p:nvSpPr>
          <p:cNvPr id="4" name="Footer Placeholder 3">
            <a:extLst>
              <a:ext uri="{FF2B5EF4-FFF2-40B4-BE49-F238E27FC236}">
                <a16:creationId xmlns:a16="http://schemas.microsoft.com/office/drawing/2014/main" id="{B8644D02-8711-1EE1-BC92-F38F2791B3B1}"/>
              </a:ext>
            </a:extLst>
          </p:cNvPr>
          <p:cNvSpPr>
            <a:spLocks noGrp="1"/>
          </p:cNvSpPr>
          <p:nvPr>
            <p:ph type="ftr" sz="quarter" idx="10"/>
          </p:nvPr>
        </p:nvSpPr>
        <p:spPr/>
        <p:txBody>
          <a:bodyPr/>
          <a:lstStyle/>
          <a:p>
            <a:pPr>
              <a:defRPr/>
            </a:pPr>
            <a:r>
              <a:rPr lang="en-US" altLang="en-US"/>
              <a:t>WEB</a:t>
            </a:r>
            <a:endParaRPr lang="en-US" altLang="en-US" dirty="0"/>
          </a:p>
        </p:txBody>
      </p:sp>
      <p:sp>
        <p:nvSpPr>
          <p:cNvPr id="6" name="TextBox 5">
            <a:extLst>
              <a:ext uri="{FF2B5EF4-FFF2-40B4-BE49-F238E27FC236}">
                <a16:creationId xmlns:a16="http://schemas.microsoft.com/office/drawing/2014/main" id="{C025B316-DEF5-7D5A-B86F-0B35F7AEC941}"/>
              </a:ext>
            </a:extLst>
          </p:cNvPr>
          <p:cNvSpPr txBox="1"/>
          <p:nvPr/>
        </p:nvSpPr>
        <p:spPr>
          <a:xfrm>
            <a:off x="4151196" y="1350361"/>
            <a:ext cx="923500" cy="646331"/>
          </a:xfrm>
          <a:prstGeom prst="rect">
            <a:avLst/>
          </a:prstGeom>
          <a:noFill/>
        </p:spPr>
        <p:txBody>
          <a:bodyPr wrap="square" rtlCol="0">
            <a:spAutoFit/>
          </a:bodyPr>
          <a:lstStyle/>
          <a:p>
            <a:r>
              <a:rPr lang="en-GB" b="1" dirty="0"/>
              <a:t>Azure Cloud</a:t>
            </a:r>
          </a:p>
        </p:txBody>
      </p:sp>
      <p:sp>
        <p:nvSpPr>
          <p:cNvPr id="9" name="Rectangle 8">
            <a:extLst>
              <a:ext uri="{FF2B5EF4-FFF2-40B4-BE49-F238E27FC236}">
                <a16:creationId xmlns:a16="http://schemas.microsoft.com/office/drawing/2014/main" id="{CD8ADB68-FFB1-5F7F-DED3-A288E07DEF39}"/>
              </a:ext>
            </a:extLst>
          </p:cNvPr>
          <p:cNvSpPr/>
          <p:nvPr/>
        </p:nvSpPr>
        <p:spPr bwMode="auto">
          <a:xfrm>
            <a:off x="1192576" y="2226797"/>
            <a:ext cx="1134869" cy="741528"/>
          </a:xfrm>
          <a:prstGeom prst="rect">
            <a:avLst/>
          </a:prstGeom>
          <a:ln>
            <a:headEnd type="none" w="med" len="med"/>
            <a:tailEnd type="none" w="med" len="med"/>
          </a:ln>
        </p:spPr>
        <p:style>
          <a:lnRef idx="2">
            <a:schemeClr val="dk1"/>
          </a:lnRef>
          <a:fillRef idx="1">
            <a:schemeClr val="lt1"/>
          </a:fillRef>
          <a:effectRef idx="0">
            <a:schemeClr val="dk1"/>
          </a:effectRef>
          <a:fontRef idx="minor">
            <a:schemeClr val="dk1"/>
          </a:fontRef>
        </p:style>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Azure</a:t>
            </a:r>
          </a:p>
          <a:p>
            <a:pPr marL="0" marR="0" indent="0" algn="ctr" defTabSz="914400" rtl="0" eaLnBrk="0" fontAlgn="base" latinLnBrk="0" hangingPunct="0">
              <a:lnSpc>
                <a:spcPct val="100000"/>
              </a:lnSpc>
              <a:spcBef>
                <a:spcPct val="0"/>
              </a:spcBef>
              <a:spcAft>
                <a:spcPct val="0"/>
              </a:spcAft>
              <a:buClrTx/>
              <a:buSzTx/>
              <a:buFontTx/>
              <a:buNone/>
              <a:tabLst/>
            </a:pPr>
            <a:r>
              <a:rPr lang="en-GB" dirty="0">
                <a:solidFill>
                  <a:schemeClr val="tx1"/>
                </a:solidFill>
                <a:latin typeface="Helvetica" panose="020B0604020202020204" pitchFamily="34" charset="0"/>
              </a:rPr>
              <a:t>Function</a:t>
            </a: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13" name="Oval 12">
            <a:extLst>
              <a:ext uri="{FF2B5EF4-FFF2-40B4-BE49-F238E27FC236}">
                <a16:creationId xmlns:a16="http://schemas.microsoft.com/office/drawing/2014/main" id="{C9053371-7535-59A2-24A6-0BC91B7E2911}"/>
              </a:ext>
            </a:extLst>
          </p:cNvPr>
          <p:cNvSpPr/>
          <p:nvPr/>
        </p:nvSpPr>
        <p:spPr bwMode="auto">
          <a:xfrm>
            <a:off x="4975891" y="2361063"/>
            <a:ext cx="668740" cy="668740"/>
          </a:xfrm>
          <a:prstGeom prst="ellipse">
            <a:avLst/>
          </a:prstGeom>
          <a:solidFill>
            <a:schemeClr val="bg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lang="en-GB" b="1" dirty="0"/>
              <a:t>App</a:t>
            </a:r>
            <a:endParaRPr kumimoji="0" lang="en-GB" sz="1800" b="1" i="0" u="none" strike="noStrike" cap="none" normalizeH="0" baseline="0" dirty="0">
              <a:ln>
                <a:noFill/>
              </a:ln>
              <a:solidFill>
                <a:schemeClr val="tx1"/>
              </a:solidFill>
              <a:effectLst/>
              <a:latin typeface="Helvetica" panose="020B0604020202020204" pitchFamily="34" charset="0"/>
            </a:endParaRPr>
          </a:p>
        </p:txBody>
      </p:sp>
      <p:sp>
        <p:nvSpPr>
          <p:cNvPr id="31" name="TextBox 30">
            <a:extLst>
              <a:ext uri="{FF2B5EF4-FFF2-40B4-BE49-F238E27FC236}">
                <a16:creationId xmlns:a16="http://schemas.microsoft.com/office/drawing/2014/main" id="{95B27BD3-F526-5E2D-CCA3-E7911705A4A2}"/>
              </a:ext>
            </a:extLst>
          </p:cNvPr>
          <p:cNvSpPr txBox="1"/>
          <p:nvPr/>
        </p:nvSpPr>
        <p:spPr>
          <a:xfrm>
            <a:off x="-8309" y="5300439"/>
            <a:ext cx="1680636" cy="923330"/>
          </a:xfrm>
          <a:prstGeom prst="rect">
            <a:avLst/>
          </a:prstGeom>
          <a:noFill/>
        </p:spPr>
        <p:txBody>
          <a:bodyPr wrap="square" rtlCol="0">
            <a:spAutoFit/>
          </a:bodyPr>
          <a:lstStyle/>
          <a:p>
            <a:pPr algn="ctr"/>
            <a:r>
              <a:rPr lang="en-GB" dirty="0"/>
              <a:t>Developer</a:t>
            </a:r>
          </a:p>
          <a:p>
            <a:pPr algn="ctr"/>
            <a:r>
              <a:rPr lang="en-GB" dirty="0"/>
              <a:t>(User Security Principal)</a:t>
            </a:r>
          </a:p>
        </p:txBody>
      </p:sp>
      <p:sp>
        <p:nvSpPr>
          <p:cNvPr id="45" name="TextBox 44">
            <a:extLst>
              <a:ext uri="{FF2B5EF4-FFF2-40B4-BE49-F238E27FC236}">
                <a16:creationId xmlns:a16="http://schemas.microsoft.com/office/drawing/2014/main" id="{27AAC495-7246-6120-CBB1-88155C5D5F6B}"/>
              </a:ext>
            </a:extLst>
          </p:cNvPr>
          <p:cNvSpPr txBox="1"/>
          <p:nvPr/>
        </p:nvSpPr>
        <p:spPr>
          <a:xfrm>
            <a:off x="7278084" y="2608885"/>
            <a:ext cx="902811" cy="369332"/>
          </a:xfrm>
          <a:prstGeom prst="rect">
            <a:avLst/>
          </a:prstGeom>
          <a:noFill/>
        </p:spPr>
        <p:txBody>
          <a:bodyPr wrap="none" rtlCol="0">
            <a:spAutoFit/>
          </a:bodyPr>
          <a:lstStyle/>
          <a:p>
            <a:r>
              <a:rPr lang="en-GB" dirty="0"/>
              <a:t>GitHub</a:t>
            </a:r>
          </a:p>
        </p:txBody>
      </p:sp>
      <p:sp>
        <p:nvSpPr>
          <p:cNvPr id="52" name="TextBox 51">
            <a:extLst>
              <a:ext uri="{FF2B5EF4-FFF2-40B4-BE49-F238E27FC236}">
                <a16:creationId xmlns:a16="http://schemas.microsoft.com/office/drawing/2014/main" id="{0996E67A-517A-F1C7-F2AD-54ECF10D47B8}"/>
              </a:ext>
            </a:extLst>
          </p:cNvPr>
          <p:cNvSpPr txBox="1"/>
          <p:nvPr/>
        </p:nvSpPr>
        <p:spPr>
          <a:xfrm>
            <a:off x="3799060" y="4035497"/>
            <a:ext cx="1118537" cy="646331"/>
          </a:xfrm>
          <a:prstGeom prst="rect">
            <a:avLst/>
          </a:prstGeom>
          <a:noFill/>
        </p:spPr>
        <p:txBody>
          <a:bodyPr wrap="square" rtlCol="0">
            <a:spAutoFit/>
          </a:bodyPr>
          <a:lstStyle/>
          <a:p>
            <a:pPr algn="ctr"/>
            <a:r>
              <a:rPr lang="en-GB" dirty="0"/>
              <a:t>Service Principal</a:t>
            </a:r>
          </a:p>
        </p:txBody>
      </p:sp>
      <p:cxnSp>
        <p:nvCxnSpPr>
          <p:cNvPr id="53" name="Straight Connector 52">
            <a:extLst>
              <a:ext uri="{FF2B5EF4-FFF2-40B4-BE49-F238E27FC236}">
                <a16:creationId xmlns:a16="http://schemas.microsoft.com/office/drawing/2014/main" id="{6C6B9ED6-572C-735A-61C8-3858AEA9939A}"/>
              </a:ext>
            </a:extLst>
          </p:cNvPr>
          <p:cNvCxnSpPr>
            <a:stCxn id="3" idx="0"/>
          </p:cNvCxnSpPr>
          <p:nvPr/>
        </p:nvCxnSpPr>
        <p:spPr bwMode="auto">
          <a:xfrm flipH="1">
            <a:off x="4612946" y="2913029"/>
            <a:ext cx="474452" cy="662684"/>
          </a:xfrm>
          <a:prstGeom prst="line">
            <a:avLst/>
          </a:prstGeom>
          <a:solidFill>
            <a:schemeClr val="accent1"/>
          </a:solidFill>
          <a:ln w="2857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4" name="TextBox 53">
            <a:extLst>
              <a:ext uri="{FF2B5EF4-FFF2-40B4-BE49-F238E27FC236}">
                <a16:creationId xmlns:a16="http://schemas.microsoft.com/office/drawing/2014/main" id="{9D831432-6D59-76AB-7342-84108D14A097}"/>
              </a:ext>
            </a:extLst>
          </p:cNvPr>
          <p:cNvSpPr txBox="1"/>
          <p:nvPr/>
        </p:nvSpPr>
        <p:spPr>
          <a:xfrm rot="1787330">
            <a:off x="2107703" y="2845061"/>
            <a:ext cx="2439683" cy="276999"/>
          </a:xfrm>
          <a:prstGeom prst="rect">
            <a:avLst/>
          </a:prstGeom>
          <a:noFill/>
        </p:spPr>
        <p:txBody>
          <a:bodyPr wrap="square" rtlCol="0">
            <a:spAutoFit/>
          </a:bodyPr>
          <a:lstStyle/>
          <a:p>
            <a:pPr algn="ctr"/>
            <a:r>
              <a:rPr lang="en-GB" sz="1200" i="1" dirty="0"/>
              <a:t>role: Website Contributor</a:t>
            </a:r>
          </a:p>
        </p:txBody>
      </p:sp>
      <p:cxnSp>
        <p:nvCxnSpPr>
          <p:cNvPr id="56" name="Straight Arrow Connector 55">
            <a:extLst>
              <a:ext uri="{FF2B5EF4-FFF2-40B4-BE49-F238E27FC236}">
                <a16:creationId xmlns:a16="http://schemas.microsoft.com/office/drawing/2014/main" id="{583116FD-4284-FC85-73C5-DBF547414917}"/>
              </a:ext>
            </a:extLst>
          </p:cNvPr>
          <p:cNvCxnSpPr>
            <a:endCxn id="9" idx="3"/>
          </p:cNvCxnSpPr>
          <p:nvPr/>
        </p:nvCxnSpPr>
        <p:spPr bwMode="auto">
          <a:xfrm flipH="1" flipV="1">
            <a:off x="2327445" y="2597561"/>
            <a:ext cx="1845808" cy="1024085"/>
          </a:xfrm>
          <a:prstGeom prst="straightConnector1">
            <a:avLst/>
          </a:prstGeom>
          <a:solidFill>
            <a:schemeClr val="accent1"/>
          </a:solidFill>
          <a:ln w="19050" cap="flat" cmpd="sng" algn="ctr">
            <a:solidFill>
              <a:schemeClr val="tx1"/>
            </a:solidFill>
            <a:prstDash val="dash"/>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7" name="Straight Arrow Connector 56">
            <a:extLst>
              <a:ext uri="{FF2B5EF4-FFF2-40B4-BE49-F238E27FC236}">
                <a16:creationId xmlns:a16="http://schemas.microsoft.com/office/drawing/2014/main" id="{68F946F3-39D4-3BFF-4721-0AF9E7865513}"/>
              </a:ext>
            </a:extLst>
          </p:cNvPr>
          <p:cNvCxnSpPr>
            <a:cxnSpLocks/>
            <a:endCxn id="9" idx="2"/>
          </p:cNvCxnSpPr>
          <p:nvPr/>
        </p:nvCxnSpPr>
        <p:spPr bwMode="auto">
          <a:xfrm flipV="1">
            <a:off x="1259790" y="2968325"/>
            <a:ext cx="500221" cy="2176881"/>
          </a:xfrm>
          <a:prstGeom prst="straightConnector1">
            <a:avLst/>
          </a:prstGeom>
          <a:solidFill>
            <a:schemeClr val="accent1"/>
          </a:solidFill>
          <a:ln w="19050" cap="flat" cmpd="sng" algn="ctr">
            <a:solidFill>
              <a:schemeClr val="tx1"/>
            </a:solidFill>
            <a:prstDash val="dash"/>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 name="Rectangle 2">
            <a:extLst>
              <a:ext uri="{FF2B5EF4-FFF2-40B4-BE49-F238E27FC236}">
                <a16:creationId xmlns:a16="http://schemas.microsoft.com/office/drawing/2014/main" id="{DFE25D81-6EA8-3754-CAF9-FA88FD95F5D1}"/>
              </a:ext>
            </a:extLst>
          </p:cNvPr>
          <p:cNvSpPr/>
          <p:nvPr/>
        </p:nvSpPr>
        <p:spPr bwMode="auto">
          <a:xfrm>
            <a:off x="4971392" y="2913029"/>
            <a:ext cx="232012" cy="232012"/>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55" name="Rectangle: Rounded Corners 54">
            <a:extLst>
              <a:ext uri="{FF2B5EF4-FFF2-40B4-BE49-F238E27FC236}">
                <a16:creationId xmlns:a16="http://schemas.microsoft.com/office/drawing/2014/main" id="{9D1590BA-C4BA-90DE-317E-BBC2E5508359}"/>
              </a:ext>
            </a:extLst>
          </p:cNvPr>
          <p:cNvSpPr/>
          <p:nvPr/>
        </p:nvSpPr>
        <p:spPr bwMode="auto">
          <a:xfrm>
            <a:off x="618699" y="1865194"/>
            <a:ext cx="2374837" cy="1357992"/>
          </a:xfrm>
          <a:prstGeom prst="roundRect">
            <a:avLst/>
          </a:prstGeom>
          <a:noFill/>
          <a:ln w="19050" cap="flat" cmpd="sng" algn="ctr">
            <a:solidFill>
              <a:schemeClr val="tx1"/>
            </a:solidFill>
            <a:prstDash val="sys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58" name="TextBox 57">
            <a:extLst>
              <a:ext uri="{FF2B5EF4-FFF2-40B4-BE49-F238E27FC236}">
                <a16:creationId xmlns:a16="http://schemas.microsoft.com/office/drawing/2014/main" id="{2F02EC15-6721-021D-0C85-772818A8BD65}"/>
              </a:ext>
            </a:extLst>
          </p:cNvPr>
          <p:cNvSpPr txBox="1"/>
          <p:nvPr/>
        </p:nvSpPr>
        <p:spPr>
          <a:xfrm>
            <a:off x="682232" y="1574370"/>
            <a:ext cx="1689886" cy="338554"/>
          </a:xfrm>
          <a:prstGeom prst="rect">
            <a:avLst/>
          </a:prstGeom>
          <a:noFill/>
        </p:spPr>
        <p:txBody>
          <a:bodyPr wrap="none" rtlCol="0">
            <a:spAutoFit/>
          </a:bodyPr>
          <a:lstStyle/>
          <a:p>
            <a:r>
              <a:rPr lang="en-GB" sz="1600" dirty="0"/>
              <a:t>Resource Group</a:t>
            </a:r>
          </a:p>
        </p:txBody>
      </p:sp>
      <p:pic>
        <p:nvPicPr>
          <p:cNvPr id="64" name="Graphic 63" descr="Man with solid fill">
            <a:extLst>
              <a:ext uri="{FF2B5EF4-FFF2-40B4-BE49-F238E27FC236}">
                <a16:creationId xmlns:a16="http://schemas.microsoft.com/office/drawing/2014/main" id="{716244C0-599B-E9AA-3874-C1155498F74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1410" y="4760036"/>
            <a:ext cx="543493" cy="543493"/>
          </a:xfrm>
          <a:prstGeom prst="rect">
            <a:avLst/>
          </a:prstGeom>
        </p:spPr>
      </p:pic>
      <p:sp>
        <p:nvSpPr>
          <p:cNvPr id="67" name="TextBox 66">
            <a:extLst>
              <a:ext uri="{FF2B5EF4-FFF2-40B4-BE49-F238E27FC236}">
                <a16:creationId xmlns:a16="http://schemas.microsoft.com/office/drawing/2014/main" id="{2052906C-9AA9-4680-C013-21E4F236D268}"/>
              </a:ext>
            </a:extLst>
          </p:cNvPr>
          <p:cNvSpPr txBox="1"/>
          <p:nvPr/>
        </p:nvSpPr>
        <p:spPr>
          <a:xfrm rot="17034703">
            <a:off x="757352" y="3977391"/>
            <a:ext cx="1218288" cy="276999"/>
          </a:xfrm>
          <a:prstGeom prst="rect">
            <a:avLst/>
          </a:prstGeom>
          <a:noFill/>
        </p:spPr>
        <p:txBody>
          <a:bodyPr wrap="square" rtlCol="0">
            <a:spAutoFit/>
          </a:bodyPr>
          <a:lstStyle/>
          <a:p>
            <a:pPr algn="ctr"/>
            <a:r>
              <a:rPr lang="en-GB" sz="1200" i="1" dirty="0"/>
              <a:t>role: Owner</a:t>
            </a:r>
          </a:p>
        </p:txBody>
      </p:sp>
      <p:pic>
        <p:nvPicPr>
          <p:cNvPr id="74" name="Graphic 73" descr="Man outline">
            <a:extLst>
              <a:ext uri="{FF2B5EF4-FFF2-40B4-BE49-F238E27FC236}">
                <a16:creationId xmlns:a16="http://schemas.microsoft.com/office/drawing/2014/main" id="{CDB02C94-E8A4-324D-EC23-D1758319D82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008252" y="3382420"/>
            <a:ext cx="698539" cy="698539"/>
          </a:xfrm>
          <a:prstGeom prst="rect">
            <a:avLst/>
          </a:prstGeom>
        </p:spPr>
      </p:pic>
      <p:pic>
        <p:nvPicPr>
          <p:cNvPr id="75" name="Graphic 74" descr="Man with solid fill">
            <a:extLst>
              <a:ext uri="{FF2B5EF4-FFF2-40B4-BE49-F238E27FC236}">
                <a16:creationId xmlns:a16="http://schemas.microsoft.com/office/drawing/2014/main" id="{E98BFB1E-A822-DFE1-F918-0CD7894107F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57830" y="2086397"/>
            <a:ext cx="543493" cy="543493"/>
          </a:xfrm>
          <a:prstGeom prst="rect">
            <a:avLst/>
          </a:prstGeom>
        </p:spPr>
      </p:pic>
      <p:sp>
        <p:nvSpPr>
          <p:cNvPr id="80" name="TextBox 79">
            <a:extLst>
              <a:ext uri="{FF2B5EF4-FFF2-40B4-BE49-F238E27FC236}">
                <a16:creationId xmlns:a16="http://schemas.microsoft.com/office/drawing/2014/main" id="{BE099B5F-D97E-5212-4F4D-9C577F4931DB}"/>
              </a:ext>
            </a:extLst>
          </p:cNvPr>
          <p:cNvSpPr txBox="1"/>
          <p:nvPr/>
        </p:nvSpPr>
        <p:spPr>
          <a:xfrm>
            <a:off x="1647388" y="4739754"/>
            <a:ext cx="7444583" cy="2062103"/>
          </a:xfrm>
          <a:prstGeom prst="rect">
            <a:avLst/>
          </a:prstGeom>
          <a:solidFill>
            <a:schemeClr val="bg1"/>
          </a:solidFill>
          <a:ln>
            <a:solidFill>
              <a:srgbClr val="000000"/>
            </a:solidFill>
          </a:ln>
        </p:spPr>
        <p:txBody>
          <a:bodyPr wrap="square" rtlCol="0">
            <a:spAutoFit/>
          </a:bodyPr>
          <a:lstStyle/>
          <a:p>
            <a:r>
              <a:rPr lang="en-GB" sz="1600" b="1" i="1" dirty="0"/>
              <a:t>Users</a:t>
            </a:r>
            <a:r>
              <a:rPr lang="en-GB" sz="1600" i="1" dirty="0"/>
              <a:t> in Azure are known as </a:t>
            </a:r>
            <a:r>
              <a:rPr lang="en-GB" sz="1600" b="1" i="1" dirty="0"/>
              <a:t>Security Principals </a:t>
            </a:r>
            <a:r>
              <a:rPr lang="en-GB" sz="1600" i="1" dirty="0"/>
              <a:t>and can be assigned </a:t>
            </a:r>
            <a:r>
              <a:rPr lang="en-GB" sz="1600" b="1" i="1" dirty="0"/>
              <a:t>roles</a:t>
            </a:r>
            <a:r>
              <a:rPr lang="en-GB" sz="1600" i="1" dirty="0"/>
              <a:t> that give them </a:t>
            </a:r>
            <a:r>
              <a:rPr lang="en-GB" sz="1600" b="1" i="1" dirty="0"/>
              <a:t>permissions</a:t>
            </a:r>
            <a:r>
              <a:rPr lang="en-GB" sz="1600" i="1" dirty="0"/>
              <a:t> to perform actions on resources within Azure. </a:t>
            </a:r>
            <a:r>
              <a:rPr lang="en-GB" sz="1600" b="1" i="1" dirty="0"/>
              <a:t>Service Principals </a:t>
            </a:r>
            <a:r>
              <a:rPr lang="en-GB" sz="1600" i="1" dirty="0"/>
              <a:t>mimic this, but these are </a:t>
            </a:r>
            <a:r>
              <a:rPr lang="en-GB" sz="1600" i="1" u="sng" dirty="0"/>
              <a:t>associated</a:t>
            </a:r>
            <a:r>
              <a:rPr lang="en-GB" sz="1600" i="1" dirty="0"/>
              <a:t> with resources themselves, such as the </a:t>
            </a:r>
            <a:r>
              <a:rPr lang="en-GB" sz="1600" b="1" i="1" dirty="0"/>
              <a:t>Application object. </a:t>
            </a:r>
            <a:r>
              <a:rPr lang="en-GB" sz="1600" i="1" dirty="0"/>
              <a:t>Thus, a “Website Contributor” role can be </a:t>
            </a:r>
            <a:r>
              <a:rPr lang="en-GB" sz="1600" i="1" u="sng" dirty="0"/>
              <a:t>assigned</a:t>
            </a:r>
            <a:r>
              <a:rPr lang="en-GB" sz="1600" i="1" dirty="0"/>
              <a:t> to the service principal granting it certain permissions with the </a:t>
            </a:r>
            <a:r>
              <a:rPr lang="en-GB" sz="1600" i="1" u="sng" dirty="0"/>
              <a:t>scope</a:t>
            </a:r>
            <a:r>
              <a:rPr lang="en-GB" sz="1600" i="1" dirty="0"/>
              <a:t> limited to just our specific Azure Function. Since the application is GitHub, via the service principal and Active Directory, it is now granted permissions to perform a limited set of actions and only on our specific Azure Function.</a:t>
            </a:r>
          </a:p>
        </p:txBody>
      </p:sp>
      <p:sp>
        <p:nvSpPr>
          <p:cNvPr id="83" name="TextBox 82">
            <a:extLst>
              <a:ext uri="{FF2B5EF4-FFF2-40B4-BE49-F238E27FC236}">
                <a16:creationId xmlns:a16="http://schemas.microsoft.com/office/drawing/2014/main" id="{B6CA9D0D-A2DB-5489-30EA-DACA48785F65}"/>
              </a:ext>
            </a:extLst>
          </p:cNvPr>
          <p:cNvSpPr txBox="1"/>
          <p:nvPr/>
        </p:nvSpPr>
        <p:spPr>
          <a:xfrm rot="21342111">
            <a:off x="1869436" y="3904974"/>
            <a:ext cx="1867258" cy="523220"/>
          </a:xfrm>
          <a:prstGeom prst="rect">
            <a:avLst/>
          </a:prstGeom>
          <a:noFill/>
        </p:spPr>
        <p:txBody>
          <a:bodyPr wrap="square" rtlCol="0">
            <a:spAutoFit/>
          </a:bodyPr>
          <a:lstStyle/>
          <a:p>
            <a:pPr algn="ctr"/>
            <a:r>
              <a:rPr lang="en-GB" sz="1400" i="1" dirty="0">
                <a:solidFill>
                  <a:srgbClr val="0070C0"/>
                </a:solidFill>
              </a:rPr>
              <a:t>Security provided by Active Directory</a:t>
            </a:r>
          </a:p>
        </p:txBody>
      </p:sp>
      <p:sp>
        <p:nvSpPr>
          <p:cNvPr id="5" name="TextBox 4">
            <a:extLst>
              <a:ext uri="{FF2B5EF4-FFF2-40B4-BE49-F238E27FC236}">
                <a16:creationId xmlns:a16="http://schemas.microsoft.com/office/drawing/2014/main" id="{94FDA9F9-0A1D-EC50-8CC1-71D1A477F4DC}"/>
              </a:ext>
            </a:extLst>
          </p:cNvPr>
          <p:cNvSpPr txBox="1"/>
          <p:nvPr/>
        </p:nvSpPr>
        <p:spPr>
          <a:xfrm rot="18357910">
            <a:off x="4177874" y="2951648"/>
            <a:ext cx="1040670" cy="307777"/>
          </a:xfrm>
          <a:prstGeom prst="rect">
            <a:avLst/>
          </a:prstGeom>
          <a:noFill/>
        </p:spPr>
        <p:txBody>
          <a:bodyPr wrap="none" rtlCol="0">
            <a:spAutoFit/>
          </a:bodyPr>
          <a:lstStyle/>
          <a:p>
            <a:r>
              <a:rPr lang="en-GB" sz="1400" i="1" dirty="0"/>
              <a:t>associated</a:t>
            </a:r>
          </a:p>
        </p:txBody>
      </p:sp>
      <p:sp>
        <p:nvSpPr>
          <p:cNvPr id="7" name="TextBox 6">
            <a:extLst>
              <a:ext uri="{FF2B5EF4-FFF2-40B4-BE49-F238E27FC236}">
                <a16:creationId xmlns:a16="http://schemas.microsoft.com/office/drawing/2014/main" id="{2BB6B217-A1A1-7623-8525-09616EDD95B7}"/>
              </a:ext>
            </a:extLst>
          </p:cNvPr>
          <p:cNvSpPr txBox="1"/>
          <p:nvPr/>
        </p:nvSpPr>
        <p:spPr>
          <a:xfrm>
            <a:off x="2312614" y="2247601"/>
            <a:ext cx="662361" cy="307777"/>
          </a:xfrm>
          <a:prstGeom prst="rect">
            <a:avLst/>
          </a:prstGeom>
          <a:noFill/>
        </p:spPr>
        <p:txBody>
          <a:bodyPr wrap="none" rtlCol="0">
            <a:spAutoFit/>
          </a:bodyPr>
          <a:lstStyle/>
          <a:p>
            <a:r>
              <a:rPr lang="en-GB" sz="1400" i="1" dirty="0"/>
              <a:t>scope</a:t>
            </a:r>
          </a:p>
        </p:txBody>
      </p:sp>
      <p:sp>
        <p:nvSpPr>
          <p:cNvPr id="10" name="Arrow: Left 9">
            <a:extLst>
              <a:ext uri="{FF2B5EF4-FFF2-40B4-BE49-F238E27FC236}">
                <a16:creationId xmlns:a16="http://schemas.microsoft.com/office/drawing/2014/main" id="{C8DE522A-D722-A0C9-08C1-6625153B1D16}"/>
              </a:ext>
            </a:extLst>
          </p:cNvPr>
          <p:cNvSpPr/>
          <p:nvPr/>
        </p:nvSpPr>
        <p:spPr bwMode="auto">
          <a:xfrm>
            <a:off x="3125585" y="1897641"/>
            <a:ext cx="4140691" cy="500009"/>
          </a:xfrm>
          <a:prstGeom prst="leftArrow">
            <a:avLst/>
          </a:prstGeom>
          <a:solidFill>
            <a:schemeClr val="tx1">
              <a:lumMod val="20000"/>
              <a:lumOff val="8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Publish</a:t>
            </a:r>
          </a:p>
        </p:txBody>
      </p:sp>
      <p:sp>
        <p:nvSpPr>
          <p:cNvPr id="11" name="TextBox 10">
            <a:extLst>
              <a:ext uri="{FF2B5EF4-FFF2-40B4-BE49-F238E27FC236}">
                <a16:creationId xmlns:a16="http://schemas.microsoft.com/office/drawing/2014/main" id="{2E15A390-5C2F-2F8C-0F2C-7E813A575447}"/>
              </a:ext>
            </a:extLst>
          </p:cNvPr>
          <p:cNvSpPr txBox="1"/>
          <p:nvPr/>
        </p:nvSpPr>
        <p:spPr>
          <a:xfrm>
            <a:off x="5786245" y="964276"/>
            <a:ext cx="3033560" cy="646331"/>
          </a:xfrm>
          <a:prstGeom prst="rect">
            <a:avLst/>
          </a:prstGeom>
          <a:noFill/>
        </p:spPr>
        <p:txBody>
          <a:bodyPr wrap="square" rtlCol="0">
            <a:spAutoFit/>
          </a:bodyPr>
          <a:lstStyle/>
          <a:p>
            <a:r>
              <a:rPr lang="en-GB" b="1" dirty="0">
                <a:solidFill>
                  <a:srgbClr val="FF0000"/>
                </a:solidFill>
              </a:rPr>
              <a:t>Authorization determines their access rights</a:t>
            </a:r>
            <a:endParaRPr lang="en-GB" dirty="0">
              <a:solidFill>
                <a:srgbClr val="FF0000"/>
              </a:solidFill>
            </a:endParaRPr>
          </a:p>
        </p:txBody>
      </p:sp>
    </p:spTree>
    <p:extLst>
      <p:ext uri="{BB962C8B-B14F-4D97-AF65-F5344CB8AC3E}">
        <p14:creationId xmlns:p14="http://schemas.microsoft.com/office/powerpoint/2010/main" val="93626288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Title 1">
            <a:extLst>
              <a:ext uri="{FF2B5EF4-FFF2-40B4-BE49-F238E27FC236}">
                <a16:creationId xmlns:a16="http://schemas.microsoft.com/office/drawing/2014/main" id="{1ACD0DA4-AE6D-D298-3C4C-704CEEBEB1B0}"/>
              </a:ext>
            </a:extLst>
          </p:cNvPr>
          <p:cNvSpPr>
            <a:spLocks noGrp="1" noChangeArrowheads="1"/>
          </p:cNvSpPr>
          <p:nvPr>
            <p:ph type="title"/>
          </p:nvPr>
        </p:nvSpPr>
        <p:spPr/>
        <p:txBody>
          <a:bodyPr/>
          <a:lstStyle/>
          <a:p>
            <a:r>
              <a:rPr lang="en-GB" altLang="en-US"/>
              <a:t>Exercise</a:t>
            </a:r>
          </a:p>
        </p:txBody>
      </p:sp>
      <p:sp>
        <p:nvSpPr>
          <p:cNvPr id="84995" name="Content Placeholder 2">
            <a:extLst>
              <a:ext uri="{FF2B5EF4-FFF2-40B4-BE49-F238E27FC236}">
                <a16:creationId xmlns:a16="http://schemas.microsoft.com/office/drawing/2014/main" id="{E5660010-2D46-7DB4-5829-17561EE9BFA3}"/>
              </a:ext>
            </a:extLst>
          </p:cNvPr>
          <p:cNvSpPr>
            <a:spLocks noGrp="1" noChangeArrowheads="1"/>
          </p:cNvSpPr>
          <p:nvPr>
            <p:ph idx="1"/>
          </p:nvPr>
        </p:nvSpPr>
        <p:spPr>
          <a:xfrm>
            <a:off x="324465" y="844551"/>
            <a:ext cx="8619510" cy="712879"/>
          </a:xfrm>
        </p:spPr>
        <p:txBody>
          <a:bodyPr/>
          <a:lstStyle/>
          <a:p>
            <a:r>
              <a:rPr lang="en-GB" altLang="en-US" dirty="0"/>
              <a:t>Give the service principal Website Contributor role on the resource group so App can deploy to the Azure Function, thus allowing are CI/CD pipeline to deploy a built function to the Azure Function</a:t>
            </a:r>
          </a:p>
        </p:txBody>
      </p:sp>
      <p:sp>
        <p:nvSpPr>
          <p:cNvPr id="84996" name="Footer Placeholder 3">
            <a:extLst>
              <a:ext uri="{FF2B5EF4-FFF2-40B4-BE49-F238E27FC236}">
                <a16:creationId xmlns:a16="http://schemas.microsoft.com/office/drawing/2014/main" id="{717D39FC-1A8A-D5E1-29D6-2286D52AA155}"/>
              </a:ext>
            </a:extLst>
          </p:cNvPr>
          <p:cNvSpPr>
            <a:spLocks noGrp="1" noChangeArrowheads="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a:t>WEBDB</a:t>
            </a:r>
          </a:p>
        </p:txBody>
      </p:sp>
      <p:sp>
        <p:nvSpPr>
          <p:cNvPr id="5" name="TextBox 4">
            <a:extLst>
              <a:ext uri="{FF2B5EF4-FFF2-40B4-BE49-F238E27FC236}">
                <a16:creationId xmlns:a16="http://schemas.microsoft.com/office/drawing/2014/main" id="{082134A3-47ED-30AC-0CD7-D43B379666E6}"/>
              </a:ext>
            </a:extLst>
          </p:cNvPr>
          <p:cNvSpPr txBox="1"/>
          <p:nvPr/>
        </p:nvSpPr>
        <p:spPr>
          <a:xfrm>
            <a:off x="118268" y="1948814"/>
            <a:ext cx="8907463" cy="1815882"/>
          </a:xfrm>
          <a:prstGeom prst="rect">
            <a:avLst/>
          </a:prstGeom>
          <a:solidFill>
            <a:srgbClr val="000000"/>
          </a:solidFill>
        </p:spPr>
        <p:txBody>
          <a:bodyPr>
            <a:spAutoFit/>
          </a:bodyPr>
          <a:lstStyle/>
          <a:p>
            <a:pPr>
              <a:defRPr/>
            </a:pPr>
            <a:r>
              <a:rPr lang="en-GB" sz="1600" dirty="0">
                <a:solidFill>
                  <a:schemeClr val="bg1"/>
                </a:solidFill>
              </a:rPr>
              <a:t>$ </a:t>
            </a:r>
            <a:r>
              <a:rPr lang="en-GB" sz="1600" dirty="0" err="1">
                <a:solidFill>
                  <a:schemeClr val="accent6">
                    <a:lumMod val="60000"/>
                    <a:lumOff val="40000"/>
                  </a:schemeClr>
                </a:solidFill>
              </a:rPr>
              <a:t>appId</a:t>
            </a:r>
            <a:r>
              <a:rPr lang="en-GB" sz="1600" dirty="0">
                <a:solidFill>
                  <a:schemeClr val="accent1">
                    <a:lumMod val="50000"/>
                  </a:schemeClr>
                </a:solidFill>
              </a:rPr>
              <a:t>=$(</a:t>
            </a:r>
            <a:r>
              <a:rPr lang="en-GB" sz="1600" dirty="0" err="1">
                <a:solidFill>
                  <a:schemeClr val="accent1">
                    <a:lumMod val="50000"/>
                  </a:schemeClr>
                </a:solidFill>
              </a:rPr>
              <a:t>az</a:t>
            </a:r>
            <a:r>
              <a:rPr lang="en-GB" sz="1600" dirty="0">
                <a:solidFill>
                  <a:schemeClr val="accent1">
                    <a:lumMod val="50000"/>
                  </a:schemeClr>
                </a:solidFill>
              </a:rPr>
              <a:t> ad app list --display-name </a:t>
            </a:r>
            <a:r>
              <a:rPr lang="en-GB" sz="1600" dirty="0" err="1">
                <a:solidFill>
                  <a:srgbClr val="FFC000"/>
                </a:solidFill>
              </a:rPr>
              <a:t>DemoApp</a:t>
            </a:r>
            <a:r>
              <a:rPr lang="en-GB" sz="1600" dirty="0">
                <a:solidFill>
                  <a:schemeClr val="accent1">
                    <a:lumMod val="50000"/>
                  </a:schemeClr>
                </a:solidFill>
              </a:rPr>
              <a:t> --query [].</a:t>
            </a:r>
            <a:r>
              <a:rPr lang="en-GB" sz="1600" dirty="0" err="1">
                <a:solidFill>
                  <a:schemeClr val="accent1">
                    <a:lumMod val="50000"/>
                  </a:schemeClr>
                </a:solidFill>
              </a:rPr>
              <a:t>appId</a:t>
            </a:r>
            <a:r>
              <a:rPr lang="en-GB" sz="1600" dirty="0">
                <a:solidFill>
                  <a:schemeClr val="accent1">
                    <a:lumMod val="50000"/>
                  </a:schemeClr>
                </a:solidFill>
              </a:rPr>
              <a:t> --output </a:t>
            </a:r>
            <a:r>
              <a:rPr lang="en-GB" sz="1600" dirty="0" err="1">
                <a:solidFill>
                  <a:schemeClr val="accent1">
                    <a:lumMod val="50000"/>
                  </a:schemeClr>
                </a:solidFill>
              </a:rPr>
              <a:t>tsv</a:t>
            </a:r>
            <a:r>
              <a:rPr lang="en-GB" sz="1600" dirty="0">
                <a:solidFill>
                  <a:schemeClr val="accent1">
                    <a:lumMod val="50000"/>
                  </a:schemeClr>
                </a:solidFill>
              </a:rPr>
              <a:t>)</a:t>
            </a:r>
          </a:p>
          <a:p>
            <a:pPr>
              <a:defRPr/>
            </a:pPr>
            <a:r>
              <a:rPr lang="en-GB" sz="1600" dirty="0">
                <a:solidFill>
                  <a:schemeClr val="bg1"/>
                </a:solidFill>
              </a:rPr>
              <a:t>$ </a:t>
            </a:r>
            <a:r>
              <a:rPr lang="en-GB" sz="1600" dirty="0" err="1">
                <a:solidFill>
                  <a:schemeClr val="accent6">
                    <a:lumMod val="60000"/>
                    <a:lumOff val="40000"/>
                  </a:schemeClr>
                </a:solidFill>
              </a:rPr>
              <a:t>spId</a:t>
            </a:r>
            <a:r>
              <a:rPr lang="en-GB" sz="1600" dirty="0">
                <a:solidFill>
                  <a:schemeClr val="accent1">
                    <a:lumMod val="50000"/>
                  </a:schemeClr>
                </a:solidFill>
              </a:rPr>
              <a:t>=$(</a:t>
            </a:r>
            <a:r>
              <a:rPr lang="en-GB" sz="1600" dirty="0" err="1">
                <a:solidFill>
                  <a:schemeClr val="accent1">
                    <a:lumMod val="50000"/>
                  </a:schemeClr>
                </a:solidFill>
              </a:rPr>
              <a:t>az</a:t>
            </a:r>
            <a:r>
              <a:rPr lang="en-GB" sz="1600" dirty="0">
                <a:solidFill>
                  <a:schemeClr val="accent1">
                    <a:lumMod val="50000"/>
                  </a:schemeClr>
                </a:solidFill>
              </a:rPr>
              <a:t> ad </a:t>
            </a:r>
            <a:r>
              <a:rPr lang="en-GB" sz="1600" dirty="0" err="1">
                <a:solidFill>
                  <a:schemeClr val="accent1">
                    <a:lumMod val="50000"/>
                  </a:schemeClr>
                </a:solidFill>
              </a:rPr>
              <a:t>sp</a:t>
            </a:r>
            <a:r>
              <a:rPr lang="en-GB" sz="1600" dirty="0">
                <a:solidFill>
                  <a:schemeClr val="accent1">
                    <a:lumMod val="50000"/>
                  </a:schemeClr>
                </a:solidFill>
              </a:rPr>
              <a:t> list --filter "</a:t>
            </a:r>
            <a:r>
              <a:rPr lang="en-GB" sz="1600" dirty="0" err="1">
                <a:solidFill>
                  <a:schemeClr val="accent1">
                    <a:lumMod val="50000"/>
                  </a:schemeClr>
                </a:solidFill>
              </a:rPr>
              <a:t>appId</a:t>
            </a:r>
            <a:r>
              <a:rPr lang="en-GB" sz="1600" dirty="0">
                <a:solidFill>
                  <a:schemeClr val="accent1">
                    <a:lumMod val="50000"/>
                  </a:schemeClr>
                </a:solidFill>
              </a:rPr>
              <a:t> </a:t>
            </a:r>
            <a:r>
              <a:rPr lang="en-GB" sz="1600" dirty="0" err="1">
                <a:solidFill>
                  <a:schemeClr val="accent1">
                    <a:lumMod val="50000"/>
                  </a:schemeClr>
                </a:solidFill>
              </a:rPr>
              <a:t>eq</a:t>
            </a:r>
            <a:r>
              <a:rPr lang="en-GB" sz="1600" dirty="0">
                <a:solidFill>
                  <a:schemeClr val="accent1">
                    <a:lumMod val="50000"/>
                  </a:schemeClr>
                </a:solidFill>
              </a:rPr>
              <a:t> '</a:t>
            </a:r>
            <a:r>
              <a:rPr lang="en-GB" sz="1600" dirty="0">
                <a:solidFill>
                  <a:schemeClr val="accent6">
                    <a:lumMod val="60000"/>
                    <a:lumOff val="40000"/>
                  </a:schemeClr>
                </a:solidFill>
              </a:rPr>
              <a:t>$</a:t>
            </a:r>
            <a:r>
              <a:rPr lang="en-GB" sz="1600" dirty="0" err="1">
                <a:solidFill>
                  <a:schemeClr val="accent6">
                    <a:lumMod val="60000"/>
                    <a:lumOff val="40000"/>
                  </a:schemeClr>
                </a:solidFill>
              </a:rPr>
              <a:t>appId</a:t>
            </a:r>
            <a:r>
              <a:rPr lang="en-GB" sz="1600" dirty="0">
                <a:solidFill>
                  <a:schemeClr val="accent1">
                    <a:lumMod val="50000"/>
                  </a:schemeClr>
                </a:solidFill>
              </a:rPr>
              <a:t>'" --query [].id --output </a:t>
            </a:r>
            <a:r>
              <a:rPr lang="en-GB" sz="1600" dirty="0" err="1">
                <a:solidFill>
                  <a:schemeClr val="accent1">
                    <a:lumMod val="50000"/>
                  </a:schemeClr>
                </a:solidFill>
              </a:rPr>
              <a:t>tsv</a:t>
            </a:r>
            <a:r>
              <a:rPr lang="en-GB" sz="1600" dirty="0">
                <a:solidFill>
                  <a:schemeClr val="accent1">
                    <a:lumMod val="50000"/>
                  </a:schemeClr>
                </a:solidFill>
              </a:rPr>
              <a:t>)</a:t>
            </a:r>
          </a:p>
          <a:p>
            <a:pPr>
              <a:defRPr/>
            </a:pPr>
            <a:r>
              <a:rPr lang="en-GB" sz="1600" dirty="0">
                <a:solidFill>
                  <a:schemeClr val="bg1"/>
                </a:solidFill>
              </a:rPr>
              <a:t>$ </a:t>
            </a:r>
            <a:r>
              <a:rPr lang="en-GB" sz="1600" dirty="0" err="1">
                <a:solidFill>
                  <a:schemeClr val="accent6">
                    <a:lumMod val="40000"/>
                    <a:lumOff val="60000"/>
                  </a:schemeClr>
                </a:solidFill>
              </a:rPr>
              <a:t>subscriptionId</a:t>
            </a:r>
            <a:r>
              <a:rPr lang="en-GB" sz="1600" dirty="0">
                <a:solidFill>
                  <a:schemeClr val="accent1">
                    <a:lumMod val="50000"/>
                  </a:schemeClr>
                </a:solidFill>
              </a:rPr>
              <a:t>=$(</a:t>
            </a:r>
            <a:r>
              <a:rPr lang="en-GB" sz="1600" dirty="0" err="1">
                <a:solidFill>
                  <a:schemeClr val="accent1">
                    <a:lumMod val="50000"/>
                  </a:schemeClr>
                </a:solidFill>
              </a:rPr>
              <a:t>az</a:t>
            </a:r>
            <a:r>
              <a:rPr lang="en-GB" sz="1600" dirty="0">
                <a:solidFill>
                  <a:schemeClr val="accent1">
                    <a:lumMod val="50000"/>
                  </a:schemeClr>
                </a:solidFill>
              </a:rPr>
              <a:t> account list --query "[?</a:t>
            </a:r>
            <a:r>
              <a:rPr lang="en-GB" sz="1600" dirty="0" err="1">
                <a:solidFill>
                  <a:schemeClr val="accent1">
                    <a:lumMod val="50000"/>
                  </a:schemeClr>
                </a:solidFill>
              </a:rPr>
              <a:t>isDefault</a:t>
            </a:r>
            <a:r>
              <a:rPr lang="en-GB" sz="1600" dirty="0">
                <a:solidFill>
                  <a:schemeClr val="accent1">
                    <a:lumMod val="50000"/>
                  </a:schemeClr>
                </a:solidFill>
              </a:rPr>
              <a:t>].id | [0]" --output </a:t>
            </a:r>
            <a:r>
              <a:rPr lang="en-GB" sz="1600" dirty="0" err="1">
                <a:solidFill>
                  <a:schemeClr val="accent1">
                    <a:lumMod val="50000"/>
                  </a:schemeClr>
                </a:solidFill>
              </a:rPr>
              <a:t>tsv</a:t>
            </a:r>
            <a:r>
              <a:rPr lang="en-GB" sz="1600" dirty="0">
                <a:solidFill>
                  <a:schemeClr val="accent1">
                    <a:lumMod val="50000"/>
                  </a:schemeClr>
                </a:solidFill>
              </a:rPr>
              <a:t>)</a:t>
            </a:r>
          </a:p>
          <a:p>
            <a:pPr>
              <a:defRPr/>
            </a:pPr>
            <a:r>
              <a:rPr lang="en-GB" sz="1600" dirty="0">
                <a:solidFill>
                  <a:schemeClr val="bg1"/>
                </a:solidFill>
              </a:rPr>
              <a:t>$ </a:t>
            </a:r>
            <a:r>
              <a:rPr lang="en-GB" sz="1600" dirty="0" err="1">
                <a:solidFill>
                  <a:schemeClr val="accent6">
                    <a:lumMod val="60000"/>
                    <a:lumOff val="40000"/>
                  </a:schemeClr>
                </a:solidFill>
              </a:rPr>
              <a:t>funcId</a:t>
            </a:r>
            <a:r>
              <a:rPr lang="en-GB" sz="1600" dirty="0">
                <a:solidFill>
                  <a:schemeClr val="accent1">
                    <a:lumMod val="50000"/>
                  </a:schemeClr>
                </a:solidFill>
              </a:rPr>
              <a:t>=$(</a:t>
            </a:r>
            <a:r>
              <a:rPr lang="en-GB" sz="1600" dirty="0" err="1">
                <a:solidFill>
                  <a:schemeClr val="accent1">
                    <a:lumMod val="50000"/>
                  </a:schemeClr>
                </a:solidFill>
              </a:rPr>
              <a:t>az</a:t>
            </a:r>
            <a:r>
              <a:rPr lang="en-GB" sz="1600" dirty="0">
                <a:solidFill>
                  <a:schemeClr val="accent1">
                    <a:lumMod val="50000"/>
                  </a:schemeClr>
                </a:solidFill>
              </a:rPr>
              <a:t> </a:t>
            </a:r>
            <a:r>
              <a:rPr lang="en-GB" sz="1600" dirty="0" err="1">
                <a:solidFill>
                  <a:schemeClr val="accent1">
                    <a:lumMod val="50000"/>
                  </a:schemeClr>
                </a:solidFill>
              </a:rPr>
              <a:t>functionapp</a:t>
            </a:r>
            <a:r>
              <a:rPr lang="en-GB" sz="1600" dirty="0">
                <a:solidFill>
                  <a:schemeClr val="accent1">
                    <a:lumMod val="50000"/>
                  </a:schemeClr>
                </a:solidFill>
              </a:rPr>
              <a:t> show --resource-group </a:t>
            </a:r>
            <a:r>
              <a:rPr lang="en-GB" sz="1600" dirty="0">
                <a:solidFill>
                  <a:srgbClr val="FFC000"/>
                </a:solidFill>
              </a:rPr>
              <a:t>demo-resource-</a:t>
            </a:r>
            <a:r>
              <a:rPr lang="en-GB" sz="1600" dirty="0" err="1">
                <a:solidFill>
                  <a:srgbClr val="FFC000"/>
                </a:solidFill>
              </a:rPr>
              <a:t>gp</a:t>
            </a:r>
            <a:r>
              <a:rPr lang="en-GB" sz="1600" dirty="0">
                <a:solidFill>
                  <a:schemeClr val="accent1">
                    <a:lumMod val="50000"/>
                  </a:schemeClr>
                </a:solidFill>
              </a:rPr>
              <a:t> --name $</a:t>
            </a:r>
            <a:r>
              <a:rPr lang="en-GB" sz="1600" dirty="0" err="1">
                <a:solidFill>
                  <a:schemeClr val="accent4">
                    <a:lumMod val="50000"/>
                    <a:lumOff val="50000"/>
                  </a:schemeClr>
                </a:solidFill>
              </a:rPr>
              <a:t>funcappName</a:t>
            </a:r>
            <a:r>
              <a:rPr lang="en-GB" sz="1600" dirty="0">
                <a:solidFill>
                  <a:schemeClr val="accent1">
                    <a:lumMod val="50000"/>
                  </a:schemeClr>
                </a:solidFill>
              </a:rPr>
              <a:t> --query id -o </a:t>
            </a:r>
            <a:r>
              <a:rPr lang="en-GB" sz="1600" dirty="0" err="1">
                <a:solidFill>
                  <a:schemeClr val="accent1">
                    <a:lumMod val="50000"/>
                  </a:schemeClr>
                </a:solidFill>
              </a:rPr>
              <a:t>tsv</a:t>
            </a:r>
            <a:r>
              <a:rPr lang="en-GB" sz="1600">
                <a:solidFill>
                  <a:schemeClr val="accent1">
                    <a:lumMod val="50000"/>
                  </a:schemeClr>
                </a:solidFill>
              </a:rPr>
              <a:t>)</a:t>
            </a:r>
          </a:p>
          <a:p>
            <a:pPr>
              <a:defRPr/>
            </a:pPr>
            <a:endParaRPr lang="en-GB" sz="1600" dirty="0">
              <a:solidFill>
                <a:schemeClr val="accent1">
                  <a:lumMod val="50000"/>
                </a:schemeClr>
              </a:solidFill>
            </a:endParaRPr>
          </a:p>
          <a:p>
            <a:pPr>
              <a:defRPr/>
            </a:pPr>
            <a:r>
              <a:rPr lang="en-GB" sz="1600" dirty="0">
                <a:solidFill>
                  <a:schemeClr val="bg1"/>
                </a:solidFill>
              </a:rPr>
              <a:t>$ </a:t>
            </a:r>
            <a:r>
              <a:rPr lang="en-GB" sz="1600" dirty="0" err="1">
                <a:solidFill>
                  <a:schemeClr val="accent1">
                    <a:lumMod val="50000"/>
                  </a:schemeClr>
                </a:solidFill>
              </a:rPr>
              <a:t>az</a:t>
            </a:r>
            <a:r>
              <a:rPr lang="en-GB" sz="1600" dirty="0">
                <a:solidFill>
                  <a:schemeClr val="accent1">
                    <a:lumMod val="50000"/>
                  </a:schemeClr>
                </a:solidFill>
              </a:rPr>
              <a:t> role assignment create --assignee </a:t>
            </a:r>
            <a:r>
              <a:rPr lang="en-GB" sz="1600" dirty="0">
                <a:solidFill>
                  <a:schemeClr val="accent6">
                    <a:lumMod val="60000"/>
                    <a:lumOff val="40000"/>
                  </a:schemeClr>
                </a:solidFill>
              </a:rPr>
              <a:t>$</a:t>
            </a:r>
            <a:r>
              <a:rPr lang="en-GB" sz="1600" dirty="0" err="1">
                <a:solidFill>
                  <a:schemeClr val="accent6">
                    <a:lumMod val="60000"/>
                    <a:lumOff val="40000"/>
                  </a:schemeClr>
                </a:solidFill>
              </a:rPr>
              <a:t>spId</a:t>
            </a:r>
            <a:r>
              <a:rPr lang="en-GB" sz="1600" dirty="0">
                <a:solidFill>
                  <a:schemeClr val="accent1">
                    <a:lumMod val="50000"/>
                  </a:schemeClr>
                </a:solidFill>
              </a:rPr>
              <a:t> --role </a:t>
            </a:r>
            <a:r>
              <a:rPr lang="en-GB" sz="1600" dirty="0">
                <a:solidFill>
                  <a:srgbClr val="FFC000"/>
                </a:solidFill>
              </a:rPr>
              <a:t>"Website Contributor"</a:t>
            </a:r>
            <a:r>
              <a:rPr lang="en-GB" sz="1600" dirty="0">
                <a:solidFill>
                  <a:schemeClr val="accent1">
                    <a:lumMod val="50000"/>
                  </a:schemeClr>
                </a:solidFill>
              </a:rPr>
              <a:t> --scope </a:t>
            </a:r>
            <a:r>
              <a:rPr lang="en-GB" sz="1600" dirty="0">
                <a:solidFill>
                  <a:schemeClr val="accent6">
                    <a:lumMod val="60000"/>
                    <a:lumOff val="40000"/>
                  </a:schemeClr>
                </a:solidFill>
              </a:rPr>
              <a:t>$</a:t>
            </a:r>
            <a:r>
              <a:rPr lang="en-GB" sz="1600" dirty="0" err="1">
                <a:solidFill>
                  <a:schemeClr val="accent6">
                    <a:lumMod val="60000"/>
                    <a:lumOff val="40000"/>
                  </a:schemeClr>
                </a:solidFill>
              </a:rPr>
              <a:t>funcId</a:t>
            </a:r>
            <a:endParaRPr lang="en-GB" sz="1600" dirty="0">
              <a:solidFill>
                <a:schemeClr val="accent1">
                  <a:lumMod val="50000"/>
                </a:schemeClr>
              </a:solidFill>
            </a:endParaRPr>
          </a:p>
        </p:txBody>
      </p:sp>
      <p:sp>
        <p:nvSpPr>
          <p:cNvPr id="2" name="TextBox 1">
            <a:extLst>
              <a:ext uri="{FF2B5EF4-FFF2-40B4-BE49-F238E27FC236}">
                <a16:creationId xmlns:a16="http://schemas.microsoft.com/office/drawing/2014/main" id="{7E8A1760-ECCF-B4E6-5313-58F945B23DDA}"/>
              </a:ext>
            </a:extLst>
          </p:cNvPr>
          <p:cNvSpPr txBox="1"/>
          <p:nvPr/>
        </p:nvSpPr>
        <p:spPr>
          <a:xfrm>
            <a:off x="207552" y="4062955"/>
            <a:ext cx="8627253" cy="2246769"/>
          </a:xfrm>
          <a:prstGeom prst="rect">
            <a:avLst/>
          </a:prstGeom>
          <a:noFill/>
          <a:ln>
            <a:solidFill>
              <a:schemeClr val="tx1"/>
            </a:solidFill>
          </a:ln>
        </p:spPr>
        <p:txBody>
          <a:bodyPr wrap="square" rtlCol="0">
            <a:spAutoFit/>
          </a:bodyPr>
          <a:lstStyle/>
          <a:p>
            <a:r>
              <a:rPr lang="en-GB" sz="1400" i="1" dirty="0"/>
              <a:t>Azure roles supported by Functions are </a:t>
            </a:r>
            <a:r>
              <a:rPr lang="en-GB" sz="1400" b="1" i="1" dirty="0"/>
              <a:t>Contributor</a:t>
            </a:r>
            <a:r>
              <a:rPr lang="en-GB" sz="1400" i="1" dirty="0"/>
              <a:t>, </a:t>
            </a:r>
            <a:r>
              <a:rPr lang="en-GB" sz="1400" b="1" i="1" dirty="0"/>
              <a:t>Owner</a:t>
            </a:r>
            <a:r>
              <a:rPr lang="en-GB" sz="1400" i="1" dirty="0"/>
              <a:t>, and </a:t>
            </a:r>
            <a:r>
              <a:rPr lang="en-GB" sz="1400" b="1" i="1" dirty="0"/>
              <a:t>Reader</a:t>
            </a:r>
            <a:r>
              <a:rPr lang="en-GB" sz="1400" i="1" dirty="0"/>
              <a:t>.</a:t>
            </a:r>
          </a:p>
          <a:p>
            <a:r>
              <a:rPr lang="en-GB" sz="1400" i="1" dirty="0"/>
              <a:t>Permissions are effective at the function app level. The Contributor role is required to perform most function app-level tasks. You also need the Contributor role along with the Monitoring Reader permission to be able to view log data in Application Insights. Only the Owner role can delete a function app.</a:t>
            </a:r>
          </a:p>
          <a:p>
            <a:r>
              <a:rPr lang="en-GB" sz="1400" i="1" dirty="0"/>
              <a:t>https://learn.microsoft.com/en-us/azure/azure-functions/security-concepts?tabs=v4#user-management-permissions</a:t>
            </a:r>
          </a:p>
          <a:p>
            <a:r>
              <a:rPr lang="en-GB" sz="1400" i="1" dirty="0"/>
              <a:t>However, </a:t>
            </a:r>
            <a:r>
              <a:rPr lang="en-GB" sz="1400" b="1" i="1" dirty="0"/>
              <a:t>Website Contributor </a:t>
            </a:r>
            <a:r>
              <a:rPr lang="en-GB" sz="1400" i="1" dirty="0"/>
              <a:t>(at the minimum) is required to deploy the App Services / Azure Functions. Website Contributor role should be able to delete the App Services / Azure Functions.</a:t>
            </a:r>
          </a:p>
          <a:p>
            <a:r>
              <a:rPr lang="en-GB" sz="1400" i="1" dirty="0"/>
              <a:t>Good for CI/CD pipelines needing to deploy a built web app runtime. </a:t>
            </a:r>
          </a:p>
          <a:p>
            <a:r>
              <a:rPr lang="en-GB" sz="1400" i="1" dirty="0"/>
              <a:t>https://learn.microsoft.com/en-us/answers/questions/669276/azure-function-rbac</a:t>
            </a: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665CC-F4A0-D289-C89F-D3ECB0317814}"/>
              </a:ext>
            </a:extLst>
          </p:cNvPr>
          <p:cNvSpPr>
            <a:spLocks noGrp="1"/>
          </p:cNvSpPr>
          <p:nvPr>
            <p:ph type="title"/>
          </p:nvPr>
        </p:nvSpPr>
        <p:spPr/>
        <p:txBody>
          <a:bodyPr/>
          <a:lstStyle/>
          <a:p>
            <a:r>
              <a:rPr lang="en-GB" dirty="0"/>
              <a:t>Test Function</a:t>
            </a:r>
          </a:p>
        </p:txBody>
      </p:sp>
      <p:sp>
        <p:nvSpPr>
          <p:cNvPr id="3" name="Content Placeholder 2">
            <a:extLst>
              <a:ext uri="{FF2B5EF4-FFF2-40B4-BE49-F238E27FC236}">
                <a16:creationId xmlns:a16="http://schemas.microsoft.com/office/drawing/2014/main" id="{F35BF726-E12F-A9C1-9CD7-F695A5A32A51}"/>
              </a:ext>
            </a:extLst>
          </p:cNvPr>
          <p:cNvSpPr>
            <a:spLocks noGrp="1"/>
          </p:cNvSpPr>
          <p:nvPr>
            <p:ph idx="1"/>
          </p:nvPr>
        </p:nvSpPr>
        <p:spPr>
          <a:xfrm>
            <a:off x="202279" y="1080998"/>
            <a:ext cx="7874921" cy="1520620"/>
          </a:xfrm>
        </p:spPr>
        <p:txBody>
          <a:bodyPr/>
          <a:lstStyle/>
          <a:p>
            <a:r>
              <a:rPr lang="en-GB" dirty="0"/>
              <a:t>You can find the Azure Function URL like this:</a:t>
            </a:r>
          </a:p>
          <a:p>
            <a:endParaRPr lang="en-GB" dirty="0"/>
          </a:p>
          <a:p>
            <a:endParaRPr lang="en-GB" dirty="0"/>
          </a:p>
          <a:p>
            <a:endParaRPr lang="en-GB" dirty="0"/>
          </a:p>
          <a:p>
            <a:endParaRPr lang="en-GB" dirty="0"/>
          </a:p>
          <a:p>
            <a:r>
              <a:rPr lang="en-GB" dirty="0"/>
              <a:t>Type it into your browser</a:t>
            </a:r>
            <a:br>
              <a:rPr lang="en-GB" dirty="0"/>
            </a:br>
            <a:r>
              <a:rPr lang="en-GB" dirty="0"/>
              <a:t>URL: </a:t>
            </a:r>
            <a:r>
              <a:rPr lang="en-GB" i="1" dirty="0"/>
              <a:t>http://myfirstfuncapp13937.azurewebsites.net</a:t>
            </a:r>
            <a:r>
              <a:rPr lang="en-GB" b="1" i="1" dirty="0"/>
              <a:t>/httpexample</a:t>
            </a:r>
          </a:p>
          <a:p>
            <a:endParaRPr lang="en-GB" dirty="0"/>
          </a:p>
        </p:txBody>
      </p:sp>
      <p:sp>
        <p:nvSpPr>
          <p:cNvPr id="4" name="Footer Placeholder 3">
            <a:extLst>
              <a:ext uri="{FF2B5EF4-FFF2-40B4-BE49-F238E27FC236}">
                <a16:creationId xmlns:a16="http://schemas.microsoft.com/office/drawing/2014/main" id="{BD5BD59F-EFFE-85BF-0624-0ACF798C9E6C}"/>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53D13934-5903-C485-99C8-5222788D9997}"/>
              </a:ext>
            </a:extLst>
          </p:cNvPr>
          <p:cNvSpPr txBox="1"/>
          <p:nvPr/>
        </p:nvSpPr>
        <p:spPr>
          <a:xfrm>
            <a:off x="202279" y="1497930"/>
            <a:ext cx="8210201" cy="1200329"/>
          </a:xfrm>
          <a:prstGeom prst="rect">
            <a:avLst/>
          </a:prstGeom>
          <a:solidFill>
            <a:srgbClr val="000000"/>
          </a:solidFill>
          <a:ln w="9525">
            <a:noFill/>
          </a:ln>
        </p:spPr>
        <p:txBody>
          <a:bodyPr wrap="square" rtlCol="0">
            <a:spAutoFit/>
          </a:bodyPr>
          <a:lstStyle/>
          <a:p>
            <a:r>
              <a:rPr lang="en-GB" sz="1600" dirty="0">
                <a:solidFill>
                  <a:schemeClr val="bg1"/>
                </a:solidFill>
              </a:rPr>
              <a:t>$ </a:t>
            </a:r>
            <a:r>
              <a:rPr lang="en-GB" sz="1600" dirty="0" err="1">
                <a:solidFill>
                  <a:schemeClr val="accent1">
                    <a:lumMod val="50000"/>
                  </a:schemeClr>
                </a:solidFill>
              </a:rPr>
              <a:t>az</a:t>
            </a:r>
            <a:r>
              <a:rPr lang="en-GB" sz="1600" dirty="0">
                <a:solidFill>
                  <a:schemeClr val="accent1">
                    <a:lumMod val="50000"/>
                  </a:schemeClr>
                </a:solidFill>
              </a:rPr>
              <a:t> </a:t>
            </a:r>
            <a:r>
              <a:rPr lang="en-GB" sz="1600" dirty="0" err="1">
                <a:solidFill>
                  <a:schemeClr val="accent1">
                    <a:lumMod val="50000"/>
                  </a:schemeClr>
                </a:solidFill>
              </a:rPr>
              <a:t>functionapp</a:t>
            </a:r>
            <a:r>
              <a:rPr lang="en-GB" sz="1600" dirty="0">
                <a:solidFill>
                  <a:schemeClr val="accent1">
                    <a:lumMod val="50000"/>
                  </a:schemeClr>
                </a:solidFill>
              </a:rPr>
              <a:t> list --resource-group </a:t>
            </a:r>
            <a:r>
              <a:rPr lang="en-GB" sz="1600" dirty="0">
                <a:solidFill>
                  <a:srgbClr val="FFC000"/>
                </a:solidFill>
              </a:rPr>
              <a:t>demo-resource-</a:t>
            </a:r>
            <a:r>
              <a:rPr lang="en-GB" sz="1600" dirty="0" err="1">
                <a:solidFill>
                  <a:srgbClr val="FFC000"/>
                </a:solidFill>
              </a:rPr>
              <a:t>gp</a:t>
            </a:r>
            <a:r>
              <a:rPr lang="en-GB" sz="1600" dirty="0">
                <a:solidFill>
                  <a:schemeClr val="accent1">
                    <a:lumMod val="50000"/>
                  </a:schemeClr>
                </a:solidFill>
              </a:rPr>
              <a:t> --query [].name -o </a:t>
            </a:r>
            <a:r>
              <a:rPr lang="en-GB" sz="1600" dirty="0" err="1">
                <a:solidFill>
                  <a:schemeClr val="accent1">
                    <a:lumMod val="50000"/>
                  </a:schemeClr>
                </a:solidFill>
              </a:rPr>
              <a:t>tsv</a:t>
            </a:r>
            <a:endParaRPr lang="en-GB" sz="1600" dirty="0">
              <a:solidFill>
                <a:schemeClr val="accent1">
                  <a:lumMod val="50000"/>
                </a:schemeClr>
              </a:solidFill>
            </a:endParaRPr>
          </a:p>
          <a:p>
            <a:r>
              <a:rPr lang="en-GB" sz="1200" i="1" dirty="0">
                <a:solidFill>
                  <a:schemeClr val="bg1"/>
                </a:solidFill>
              </a:rPr>
              <a:t>myfirstfuncapp13308</a:t>
            </a:r>
          </a:p>
          <a:p>
            <a:r>
              <a:rPr lang="en-GB" sz="1600" dirty="0">
                <a:solidFill>
                  <a:schemeClr val="bg1"/>
                </a:solidFill>
              </a:rPr>
              <a:t>$ </a:t>
            </a:r>
            <a:r>
              <a:rPr lang="en-GB" sz="1600" dirty="0" err="1">
                <a:solidFill>
                  <a:schemeClr val="accent1">
                    <a:lumMod val="50000"/>
                  </a:schemeClr>
                </a:solidFill>
              </a:rPr>
              <a:t>az</a:t>
            </a:r>
            <a:r>
              <a:rPr lang="en-GB" sz="1600" dirty="0">
                <a:solidFill>
                  <a:schemeClr val="accent1">
                    <a:lumMod val="50000"/>
                  </a:schemeClr>
                </a:solidFill>
              </a:rPr>
              <a:t> </a:t>
            </a:r>
            <a:r>
              <a:rPr lang="en-GB" sz="1600" dirty="0" err="1">
                <a:solidFill>
                  <a:schemeClr val="accent1">
                    <a:lumMod val="50000"/>
                  </a:schemeClr>
                </a:solidFill>
              </a:rPr>
              <a:t>functionapp</a:t>
            </a:r>
            <a:r>
              <a:rPr lang="en-GB" sz="1600" dirty="0">
                <a:solidFill>
                  <a:schemeClr val="accent1">
                    <a:lumMod val="50000"/>
                  </a:schemeClr>
                </a:solidFill>
              </a:rPr>
              <a:t> show --resource-group </a:t>
            </a:r>
            <a:r>
              <a:rPr lang="en-GB" sz="1600" dirty="0">
                <a:solidFill>
                  <a:srgbClr val="FFC000"/>
                </a:solidFill>
              </a:rPr>
              <a:t>demo-resource-</a:t>
            </a:r>
            <a:r>
              <a:rPr lang="en-GB" sz="1600" dirty="0" err="1">
                <a:solidFill>
                  <a:srgbClr val="FFC000"/>
                </a:solidFill>
              </a:rPr>
              <a:t>gp</a:t>
            </a:r>
            <a:r>
              <a:rPr lang="en-GB" sz="1600" dirty="0">
                <a:solidFill>
                  <a:schemeClr val="accent1">
                    <a:lumMod val="50000"/>
                  </a:schemeClr>
                </a:solidFill>
              </a:rPr>
              <a:t>  --name </a:t>
            </a:r>
            <a:r>
              <a:rPr lang="en-GB" sz="1600" dirty="0">
                <a:solidFill>
                  <a:srgbClr val="FFC000"/>
                </a:solidFill>
              </a:rPr>
              <a:t>myfirstfuncapp13937</a:t>
            </a:r>
            <a:r>
              <a:rPr lang="en-GB" sz="1600" dirty="0">
                <a:solidFill>
                  <a:schemeClr val="accent1">
                    <a:lumMod val="50000"/>
                  </a:schemeClr>
                </a:solidFill>
              </a:rPr>
              <a:t> --query </a:t>
            </a:r>
            <a:r>
              <a:rPr lang="en-GB" sz="1600" dirty="0" err="1">
                <a:solidFill>
                  <a:schemeClr val="accent1">
                    <a:lumMod val="50000"/>
                  </a:schemeClr>
                </a:solidFill>
              </a:rPr>
              <a:t>defaultHostName</a:t>
            </a:r>
            <a:r>
              <a:rPr lang="en-GB" sz="1600" dirty="0">
                <a:solidFill>
                  <a:schemeClr val="accent1">
                    <a:lumMod val="50000"/>
                  </a:schemeClr>
                </a:solidFill>
              </a:rPr>
              <a:t> -o </a:t>
            </a:r>
            <a:r>
              <a:rPr lang="en-GB" sz="1600" dirty="0" err="1">
                <a:solidFill>
                  <a:schemeClr val="accent1">
                    <a:lumMod val="50000"/>
                  </a:schemeClr>
                </a:solidFill>
              </a:rPr>
              <a:t>tsv</a:t>
            </a:r>
            <a:endParaRPr lang="en-GB" sz="1600" dirty="0">
              <a:solidFill>
                <a:schemeClr val="accent1">
                  <a:lumMod val="50000"/>
                </a:schemeClr>
              </a:solidFill>
            </a:endParaRPr>
          </a:p>
          <a:p>
            <a:r>
              <a:rPr lang="en-GB" sz="1200" i="1" dirty="0">
                <a:solidFill>
                  <a:schemeClr val="bg1"/>
                </a:solidFill>
              </a:rPr>
              <a:t>myfirstfuncapp13937.azurewebsites.net</a:t>
            </a:r>
          </a:p>
        </p:txBody>
      </p:sp>
      <p:pic>
        <p:nvPicPr>
          <p:cNvPr id="7" name="Picture 6">
            <a:extLst>
              <a:ext uri="{FF2B5EF4-FFF2-40B4-BE49-F238E27FC236}">
                <a16:creationId xmlns:a16="http://schemas.microsoft.com/office/drawing/2014/main" id="{FEDD4957-1209-13E0-FE33-4A97E786539B}"/>
              </a:ext>
            </a:extLst>
          </p:cNvPr>
          <p:cNvPicPr>
            <a:picLocks noChangeAspect="1"/>
          </p:cNvPicPr>
          <p:nvPr/>
        </p:nvPicPr>
        <p:blipFill>
          <a:blip r:embed="rId2"/>
          <a:stretch>
            <a:fillRect/>
          </a:stretch>
        </p:blipFill>
        <p:spPr>
          <a:xfrm>
            <a:off x="149412" y="3694396"/>
            <a:ext cx="6191250" cy="1771650"/>
          </a:xfrm>
          <a:prstGeom prst="rect">
            <a:avLst/>
          </a:prstGeom>
        </p:spPr>
      </p:pic>
      <p:sp>
        <p:nvSpPr>
          <p:cNvPr id="8" name="Rectangle 7">
            <a:extLst>
              <a:ext uri="{FF2B5EF4-FFF2-40B4-BE49-F238E27FC236}">
                <a16:creationId xmlns:a16="http://schemas.microsoft.com/office/drawing/2014/main" id="{7A4CE766-82B9-9C1D-6359-C8B21EBB8F6A}"/>
              </a:ext>
            </a:extLst>
          </p:cNvPr>
          <p:cNvSpPr/>
          <p:nvPr/>
        </p:nvSpPr>
        <p:spPr bwMode="auto">
          <a:xfrm>
            <a:off x="1929089" y="3280044"/>
            <a:ext cx="4471711" cy="277270"/>
          </a:xfrm>
          <a:prstGeom prst="rect">
            <a:avLst/>
          </a:prstGeom>
          <a:noFill/>
          <a:ln w="9525" cap="flat" cmpd="sng" algn="ctr">
            <a:solidFill>
              <a:srgbClr val="FF0000"/>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cxnSp>
        <p:nvCxnSpPr>
          <p:cNvPr id="10" name="Straight Arrow Connector 9">
            <a:extLst>
              <a:ext uri="{FF2B5EF4-FFF2-40B4-BE49-F238E27FC236}">
                <a16:creationId xmlns:a16="http://schemas.microsoft.com/office/drawing/2014/main" id="{CF43CC58-F243-78C1-689F-73FDCBE81CCC}"/>
              </a:ext>
            </a:extLst>
          </p:cNvPr>
          <p:cNvCxnSpPr>
            <a:stCxn id="8" idx="0"/>
          </p:cNvCxnSpPr>
          <p:nvPr/>
        </p:nvCxnSpPr>
        <p:spPr bwMode="auto">
          <a:xfrm flipH="1" flipV="1">
            <a:off x="2974975" y="2698259"/>
            <a:ext cx="1189970" cy="581785"/>
          </a:xfrm>
          <a:prstGeom prst="straightConnector1">
            <a:avLst/>
          </a:prstGeom>
          <a:solidFill>
            <a:schemeClr val="accent1"/>
          </a:solidFill>
          <a:ln w="19050" cap="flat" cmpd="sng" algn="ctr">
            <a:solidFill>
              <a:srgbClr val="FF0000"/>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TextBox 10">
            <a:extLst>
              <a:ext uri="{FF2B5EF4-FFF2-40B4-BE49-F238E27FC236}">
                <a16:creationId xmlns:a16="http://schemas.microsoft.com/office/drawing/2014/main" id="{CC0B4F76-4606-FF3C-E575-26F35A465093}"/>
              </a:ext>
            </a:extLst>
          </p:cNvPr>
          <p:cNvSpPr txBox="1"/>
          <p:nvPr/>
        </p:nvSpPr>
        <p:spPr>
          <a:xfrm>
            <a:off x="5115860" y="4782126"/>
            <a:ext cx="3878728" cy="2031325"/>
          </a:xfrm>
          <a:prstGeom prst="rect">
            <a:avLst/>
          </a:prstGeom>
          <a:solidFill>
            <a:schemeClr val="bg1"/>
          </a:solidFill>
          <a:ln>
            <a:solidFill>
              <a:srgbClr val="FF0000"/>
            </a:solidFill>
          </a:ln>
        </p:spPr>
        <p:txBody>
          <a:bodyPr wrap="square" rtlCol="0">
            <a:spAutoFit/>
          </a:bodyPr>
          <a:lstStyle/>
          <a:p>
            <a:r>
              <a:rPr lang="en-GB" sz="1400" i="1" dirty="0"/>
              <a:t>If you know how to use Postman or curl you can also POST pet details to this service</a:t>
            </a:r>
          </a:p>
          <a:p>
            <a:r>
              <a:rPr lang="en-GB" sz="1400" i="1" dirty="0"/>
              <a:t>http://myfirstfuncapp13937.azurewebsites.net/pet/dog </a:t>
            </a:r>
          </a:p>
          <a:p>
            <a:r>
              <a:rPr lang="en-GB" sz="1400" i="1" dirty="0"/>
              <a:t>with JSON body</a:t>
            </a:r>
            <a:br>
              <a:rPr lang="en-GB" sz="1400" i="1" dirty="0"/>
            </a:br>
            <a:r>
              <a:rPr lang="en-GB" sz="1400" b="0" dirty="0">
                <a:solidFill>
                  <a:srgbClr val="000000"/>
                </a:solidFill>
                <a:effectLst/>
                <a:latin typeface="Consolas" panose="020B0609020204030204" pitchFamily="49" charset="0"/>
              </a:rPr>
              <a:t>{</a:t>
            </a:r>
          </a:p>
          <a:p>
            <a:r>
              <a:rPr lang="en-GB" sz="1400" b="0" dirty="0">
                <a:solidFill>
                  <a:srgbClr val="000000"/>
                </a:solidFill>
                <a:effectLst/>
                <a:latin typeface="Consolas" panose="020B0609020204030204" pitchFamily="49" charset="0"/>
              </a:rPr>
              <a:t>    </a:t>
            </a:r>
            <a:r>
              <a:rPr lang="en-GB" sz="1400" b="0" dirty="0">
                <a:solidFill>
                  <a:srgbClr val="A31515"/>
                </a:solidFill>
                <a:effectLst/>
                <a:latin typeface="Consolas" panose="020B0609020204030204" pitchFamily="49" charset="0"/>
              </a:rPr>
              <a:t>"</a:t>
            </a:r>
            <a:r>
              <a:rPr lang="en-GB" sz="1400" b="0" dirty="0" err="1">
                <a:solidFill>
                  <a:srgbClr val="A31515"/>
                </a:solidFill>
                <a:effectLst/>
                <a:latin typeface="Consolas" panose="020B0609020204030204" pitchFamily="49" charset="0"/>
              </a:rPr>
              <a:t>name"</a:t>
            </a:r>
            <a:r>
              <a:rPr lang="en-GB" sz="1400" b="0" dirty="0" err="1">
                <a:solidFill>
                  <a:srgbClr val="000000"/>
                </a:solidFill>
                <a:effectLst/>
                <a:latin typeface="Consolas" panose="020B0609020204030204" pitchFamily="49" charset="0"/>
              </a:rPr>
              <a:t>:</a:t>
            </a:r>
            <a:r>
              <a:rPr lang="en-GB" sz="1400" b="0" dirty="0" err="1">
                <a:solidFill>
                  <a:srgbClr val="0451A5"/>
                </a:solidFill>
                <a:effectLst/>
                <a:latin typeface="Consolas" panose="020B0609020204030204" pitchFamily="49" charset="0"/>
              </a:rPr>
              <a:t>"Fido</a:t>
            </a:r>
            <a:r>
              <a:rPr lang="en-GB" sz="1400" b="0" dirty="0">
                <a:solidFill>
                  <a:srgbClr val="0451A5"/>
                </a:solidFill>
                <a:effectLst/>
                <a:latin typeface="Consolas" panose="020B0609020204030204" pitchFamily="49" charset="0"/>
              </a:rPr>
              <a:t>"</a:t>
            </a:r>
            <a:r>
              <a:rPr lang="en-GB" sz="1400" b="0" dirty="0">
                <a:solidFill>
                  <a:srgbClr val="000000"/>
                </a:solidFill>
                <a:effectLst/>
                <a:latin typeface="Consolas" panose="020B0609020204030204" pitchFamily="49" charset="0"/>
              </a:rPr>
              <a:t>,</a:t>
            </a:r>
          </a:p>
          <a:p>
            <a:r>
              <a:rPr lang="en-GB" sz="1400" b="0" dirty="0">
                <a:solidFill>
                  <a:srgbClr val="000000"/>
                </a:solidFill>
                <a:effectLst/>
                <a:latin typeface="Consolas" panose="020B0609020204030204" pitchFamily="49" charset="0"/>
              </a:rPr>
              <a:t>    </a:t>
            </a:r>
            <a:r>
              <a:rPr lang="en-GB" sz="1400" b="0" dirty="0">
                <a:solidFill>
                  <a:srgbClr val="A31515"/>
                </a:solidFill>
                <a:effectLst/>
                <a:latin typeface="Consolas" panose="020B0609020204030204" pitchFamily="49" charset="0"/>
              </a:rPr>
              <a:t>"age"</a:t>
            </a:r>
            <a:r>
              <a:rPr lang="en-GB" sz="1400" b="0" dirty="0">
                <a:solidFill>
                  <a:srgbClr val="000000"/>
                </a:solidFill>
                <a:effectLst/>
                <a:latin typeface="Consolas" panose="020B0609020204030204" pitchFamily="49" charset="0"/>
              </a:rPr>
              <a:t>: </a:t>
            </a:r>
            <a:r>
              <a:rPr lang="en-GB" sz="1400" b="0" dirty="0">
                <a:solidFill>
                  <a:srgbClr val="098658"/>
                </a:solidFill>
                <a:effectLst/>
                <a:latin typeface="Consolas" panose="020B0609020204030204" pitchFamily="49" charset="0"/>
              </a:rPr>
              <a:t>5</a:t>
            </a:r>
            <a:endParaRPr lang="en-GB" sz="1400" b="0" dirty="0">
              <a:solidFill>
                <a:srgbClr val="000000"/>
              </a:solidFill>
              <a:effectLst/>
              <a:latin typeface="Consolas" panose="020B0609020204030204" pitchFamily="49" charset="0"/>
            </a:endParaRPr>
          </a:p>
          <a:p>
            <a:r>
              <a:rPr lang="en-GB" sz="1400" b="0" dirty="0">
                <a:solidFill>
                  <a:srgbClr val="000000"/>
                </a:solidFill>
                <a:effectLst/>
                <a:latin typeface="Consolas" panose="020B0609020204030204" pitchFamily="49" charset="0"/>
              </a:rPr>
              <a:t>}</a:t>
            </a:r>
          </a:p>
        </p:txBody>
      </p:sp>
    </p:spTree>
    <p:extLst>
      <p:ext uri="{BB962C8B-B14F-4D97-AF65-F5344CB8AC3E}">
        <p14:creationId xmlns:p14="http://schemas.microsoft.com/office/powerpoint/2010/main" val="290897902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0049D-F6E3-EC2D-B576-C832DEF8C1D4}"/>
              </a:ext>
            </a:extLst>
          </p:cNvPr>
          <p:cNvSpPr>
            <a:spLocks noGrp="1"/>
          </p:cNvSpPr>
          <p:nvPr>
            <p:ph type="title"/>
          </p:nvPr>
        </p:nvSpPr>
        <p:spPr/>
        <p:txBody>
          <a:bodyPr/>
          <a:lstStyle/>
          <a:p>
            <a:r>
              <a:rPr lang="en-GB" dirty="0"/>
              <a:t>GitHub Actions</a:t>
            </a:r>
          </a:p>
        </p:txBody>
      </p:sp>
      <p:sp>
        <p:nvSpPr>
          <p:cNvPr id="4" name="Footer Placeholder 3">
            <a:extLst>
              <a:ext uri="{FF2B5EF4-FFF2-40B4-BE49-F238E27FC236}">
                <a16:creationId xmlns:a16="http://schemas.microsoft.com/office/drawing/2014/main" id="{31495642-0086-2298-758F-DB1B5E0E3380}"/>
              </a:ext>
            </a:extLst>
          </p:cNvPr>
          <p:cNvSpPr>
            <a:spLocks noGrp="1"/>
          </p:cNvSpPr>
          <p:nvPr>
            <p:ph type="ftr" sz="quarter" idx="10"/>
          </p:nvPr>
        </p:nvSpPr>
        <p:spPr/>
        <p:txBody>
          <a:bodyPr/>
          <a:lstStyle/>
          <a:p>
            <a:pPr>
              <a:defRPr/>
            </a:pPr>
            <a:r>
              <a:rPr lang="en-US" altLang="en-US"/>
              <a:t>WEB</a:t>
            </a:r>
            <a:endParaRPr lang="en-US" altLang="en-US" dirty="0"/>
          </a:p>
        </p:txBody>
      </p:sp>
      <p:pic>
        <p:nvPicPr>
          <p:cNvPr id="6" name="Picture 5">
            <a:extLst>
              <a:ext uri="{FF2B5EF4-FFF2-40B4-BE49-F238E27FC236}">
                <a16:creationId xmlns:a16="http://schemas.microsoft.com/office/drawing/2014/main" id="{5829C422-3CE2-833E-DAAF-22C98B3ED8BE}"/>
              </a:ext>
            </a:extLst>
          </p:cNvPr>
          <p:cNvPicPr>
            <a:picLocks noChangeAspect="1"/>
          </p:cNvPicPr>
          <p:nvPr/>
        </p:nvPicPr>
        <p:blipFill>
          <a:blip r:embed="rId2"/>
          <a:stretch>
            <a:fillRect/>
          </a:stretch>
        </p:blipFill>
        <p:spPr>
          <a:xfrm>
            <a:off x="502763" y="1042987"/>
            <a:ext cx="3552825" cy="1362075"/>
          </a:xfrm>
          <a:prstGeom prst="rect">
            <a:avLst/>
          </a:prstGeom>
          <a:ln>
            <a:solidFill>
              <a:srgbClr val="FF0000"/>
            </a:solidFill>
          </a:ln>
        </p:spPr>
      </p:pic>
      <p:sp>
        <p:nvSpPr>
          <p:cNvPr id="7" name="Rectangle 6">
            <a:extLst>
              <a:ext uri="{FF2B5EF4-FFF2-40B4-BE49-F238E27FC236}">
                <a16:creationId xmlns:a16="http://schemas.microsoft.com/office/drawing/2014/main" id="{8D6D223E-3752-311C-1684-3907F9E082F0}"/>
              </a:ext>
            </a:extLst>
          </p:cNvPr>
          <p:cNvSpPr/>
          <p:nvPr/>
        </p:nvSpPr>
        <p:spPr bwMode="auto">
          <a:xfrm>
            <a:off x="2756848" y="1583140"/>
            <a:ext cx="973540" cy="504967"/>
          </a:xfrm>
          <a:prstGeom prst="rect">
            <a:avLst/>
          </a:prstGeom>
          <a:noFill/>
          <a:ln w="285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pic>
        <p:nvPicPr>
          <p:cNvPr id="9" name="Picture 8">
            <a:extLst>
              <a:ext uri="{FF2B5EF4-FFF2-40B4-BE49-F238E27FC236}">
                <a16:creationId xmlns:a16="http://schemas.microsoft.com/office/drawing/2014/main" id="{20120719-B0D3-FDBA-B51C-1C6B69FAF5DF}"/>
              </a:ext>
            </a:extLst>
          </p:cNvPr>
          <p:cNvPicPr>
            <a:picLocks noChangeAspect="1"/>
          </p:cNvPicPr>
          <p:nvPr/>
        </p:nvPicPr>
        <p:blipFill>
          <a:blip r:embed="rId3"/>
          <a:stretch>
            <a:fillRect/>
          </a:stretch>
        </p:blipFill>
        <p:spPr>
          <a:xfrm>
            <a:off x="827466" y="2262187"/>
            <a:ext cx="4822707" cy="2135659"/>
          </a:xfrm>
          <a:prstGeom prst="rect">
            <a:avLst/>
          </a:prstGeom>
          <a:ln>
            <a:solidFill>
              <a:srgbClr val="FF0000"/>
            </a:solidFill>
          </a:ln>
        </p:spPr>
      </p:pic>
      <p:pic>
        <p:nvPicPr>
          <p:cNvPr id="11" name="Picture 10">
            <a:extLst>
              <a:ext uri="{FF2B5EF4-FFF2-40B4-BE49-F238E27FC236}">
                <a16:creationId xmlns:a16="http://schemas.microsoft.com/office/drawing/2014/main" id="{7F7C886E-D5A8-7735-B03F-E806991A7441}"/>
              </a:ext>
            </a:extLst>
          </p:cNvPr>
          <p:cNvPicPr>
            <a:picLocks noChangeAspect="1"/>
          </p:cNvPicPr>
          <p:nvPr/>
        </p:nvPicPr>
        <p:blipFill>
          <a:blip r:embed="rId4"/>
          <a:stretch>
            <a:fillRect/>
          </a:stretch>
        </p:blipFill>
        <p:spPr>
          <a:xfrm>
            <a:off x="1988025" y="3513582"/>
            <a:ext cx="2955522" cy="2116687"/>
          </a:xfrm>
          <a:prstGeom prst="rect">
            <a:avLst/>
          </a:prstGeom>
          <a:ln>
            <a:solidFill>
              <a:srgbClr val="FF0000"/>
            </a:solidFill>
          </a:ln>
        </p:spPr>
      </p:pic>
      <p:sp>
        <p:nvSpPr>
          <p:cNvPr id="12" name="Rectangle 11">
            <a:extLst>
              <a:ext uri="{FF2B5EF4-FFF2-40B4-BE49-F238E27FC236}">
                <a16:creationId xmlns:a16="http://schemas.microsoft.com/office/drawing/2014/main" id="{39DA1072-1FD6-5D47-00E3-3200AF51AEED}"/>
              </a:ext>
            </a:extLst>
          </p:cNvPr>
          <p:cNvSpPr/>
          <p:nvPr/>
        </p:nvSpPr>
        <p:spPr bwMode="auto">
          <a:xfrm>
            <a:off x="3775882" y="4035188"/>
            <a:ext cx="1046328" cy="413982"/>
          </a:xfrm>
          <a:prstGeom prst="rect">
            <a:avLst/>
          </a:prstGeom>
          <a:noFill/>
          <a:ln w="285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3" name="Rectangle 12">
            <a:extLst>
              <a:ext uri="{FF2B5EF4-FFF2-40B4-BE49-F238E27FC236}">
                <a16:creationId xmlns:a16="http://schemas.microsoft.com/office/drawing/2014/main" id="{5CC5AE01-5ECB-D449-309D-44ADC94EDCFC}"/>
              </a:ext>
            </a:extLst>
          </p:cNvPr>
          <p:cNvSpPr/>
          <p:nvPr/>
        </p:nvSpPr>
        <p:spPr bwMode="auto">
          <a:xfrm>
            <a:off x="2288276" y="5078884"/>
            <a:ext cx="896203" cy="293785"/>
          </a:xfrm>
          <a:prstGeom prst="rect">
            <a:avLst/>
          </a:prstGeom>
          <a:noFill/>
          <a:ln w="285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pic>
        <p:nvPicPr>
          <p:cNvPr id="15" name="Content Placeholder 14">
            <a:extLst>
              <a:ext uri="{FF2B5EF4-FFF2-40B4-BE49-F238E27FC236}">
                <a16:creationId xmlns:a16="http://schemas.microsoft.com/office/drawing/2014/main" id="{1C2B7015-6A78-0A82-43B2-98347B803DFC}"/>
              </a:ext>
            </a:extLst>
          </p:cNvPr>
          <p:cNvPicPr>
            <a:picLocks noGrp="1" noChangeAspect="1"/>
          </p:cNvPicPr>
          <p:nvPr>
            <p:ph idx="1"/>
          </p:nvPr>
        </p:nvPicPr>
        <p:blipFill>
          <a:blip r:embed="rId5"/>
          <a:stretch>
            <a:fillRect/>
          </a:stretch>
        </p:blipFill>
        <p:spPr>
          <a:xfrm>
            <a:off x="986832" y="5682232"/>
            <a:ext cx="4486275" cy="742950"/>
          </a:xfrm>
          <a:ln>
            <a:solidFill>
              <a:srgbClr val="FF0000"/>
            </a:solidFill>
          </a:ln>
        </p:spPr>
      </p:pic>
      <p:pic>
        <p:nvPicPr>
          <p:cNvPr id="17" name="Picture 16">
            <a:extLst>
              <a:ext uri="{FF2B5EF4-FFF2-40B4-BE49-F238E27FC236}">
                <a16:creationId xmlns:a16="http://schemas.microsoft.com/office/drawing/2014/main" id="{E73904E4-905D-D770-9167-126B34CD65F6}"/>
              </a:ext>
            </a:extLst>
          </p:cNvPr>
          <p:cNvPicPr>
            <a:picLocks noChangeAspect="1"/>
          </p:cNvPicPr>
          <p:nvPr/>
        </p:nvPicPr>
        <p:blipFill>
          <a:blip r:embed="rId6"/>
          <a:stretch>
            <a:fillRect/>
          </a:stretch>
        </p:blipFill>
        <p:spPr>
          <a:xfrm>
            <a:off x="6509910" y="583256"/>
            <a:ext cx="2376915" cy="1416211"/>
          </a:xfrm>
          <a:prstGeom prst="rect">
            <a:avLst/>
          </a:prstGeom>
          <a:ln>
            <a:solidFill>
              <a:srgbClr val="FF0000"/>
            </a:solidFill>
          </a:ln>
        </p:spPr>
      </p:pic>
      <p:pic>
        <p:nvPicPr>
          <p:cNvPr id="19" name="Picture 18">
            <a:extLst>
              <a:ext uri="{FF2B5EF4-FFF2-40B4-BE49-F238E27FC236}">
                <a16:creationId xmlns:a16="http://schemas.microsoft.com/office/drawing/2014/main" id="{41788101-BB87-97DB-E704-CE7B13A048AA}"/>
              </a:ext>
            </a:extLst>
          </p:cNvPr>
          <p:cNvPicPr>
            <a:picLocks noChangeAspect="1"/>
          </p:cNvPicPr>
          <p:nvPr/>
        </p:nvPicPr>
        <p:blipFill>
          <a:blip r:embed="rId7"/>
          <a:stretch>
            <a:fillRect/>
          </a:stretch>
        </p:blipFill>
        <p:spPr>
          <a:xfrm>
            <a:off x="6064155" y="2126159"/>
            <a:ext cx="2895601" cy="4543374"/>
          </a:xfrm>
          <a:prstGeom prst="rect">
            <a:avLst/>
          </a:prstGeom>
          <a:ln>
            <a:solidFill>
              <a:srgbClr val="FF0000"/>
            </a:solidFill>
          </a:ln>
        </p:spPr>
      </p:pic>
      <p:cxnSp>
        <p:nvCxnSpPr>
          <p:cNvPr id="21" name="Straight Connector 20">
            <a:extLst>
              <a:ext uri="{FF2B5EF4-FFF2-40B4-BE49-F238E27FC236}">
                <a16:creationId xmlns:a16="http://schemas.microsoft.com/office/drawing/2014/main" id="{BDD83627-31BA-3515-C959-EBF03F3B6710}"/>
              </a:ext>
            </a:extLst>
          </p:cNvPr>
          <p:cNvCxnSpPr/>
          <p:nvPr/>
        </p:nvCxnSpPr>
        <p:spPr bwMode="auto">
          <a:xfrm flipH="1">
            <a:off x="827466" y="1828229"/>
            <a:ext cx="1888438" cy="433958"/>
          </a:xfrm>
          <a:prstGeom prst="line">
            <a:avLst/>
          </a:prstGeom>
          <a:solidFill>
            <a:schemeClr val="accent1"/>
          </a:solidFill>
          <a:ln w="9525" cap="flat" cmpd="sng" algn="ctr">
            <a:solidFill>
              <a:srgbClr val="FF0000"/>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4" name="Straight Connector 23">
            <a:extLst>
              <a:ext uri="{FF2B5EF4-FFF2-40B4-BE49-F238E27FC236}">
                <a16:creationId xmlns:a16="http://schemas.microsoft.com/office/drawing/2014/main" id="{509B2D3A-4567-8EB0-FE80-77A883980E00}"/>
              </a:ext>
            </a:extLst>
          </p:cNvPr>
          <p:cNvCxnSpPr/>
          <p:nvPr/>
        </p:nvCxnSpPr>
        <p:spPr bwMode="auto">
          <a:xfrm>
            <a:off x="3753134" y="1786310"/>
            <a:ext cx="1851547" cy="442886"/>
          </a:xfrm>
          <a:prstGeom prst="line">
            <a:avLst/>
          </a:prstGeom>
          <a:solidFill>
            <a:schemeClr val="accent1"/>
          </a:solidFill>
          <a:ln w="9525" cap="flat" cmpd="sng" algn="ctr">
            <a:solidFill>
              <a:srgbClr val="FF0000"/>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8" name="Straight Connector 27">
            <a:extLst>
              <a:ext uri="{FF2B5EF4-FFF2-40B4-BE49-F238E27FC236}">
                <a16:creationId xmlns:a16="http://schemas.microsoft.com/office/drawing/2014/main" id="{1E390FDC-F526-9273-3E06-3D3B3F7343DB}"/>
              </a:ext>
            </a:extLst>
          </p:cNvPr>
          <p:cNvCxnSpPr/>
          <p:nvPr/>
        </p:nvCxnSpPr>
        <p:spPr bwMode="auto">
          <a:xfrm flipV="1">
            <a:off x="997815" y="5239357"/>
            <a:ext cx="1290461" cy="442875"/>
          </a:xfrm>
          <a:prstGeom prst="line">
            <a:avLst/>
          </a:prstGeom>
          <a:solidFill>
            <a:schemeClr val="accent1"/>
          </a:solidFill>
          <a:ln w="9525" cap="flat" cmpd="sng" algn="ctr">
            <a:solidFill>
              <a:srgbClr val="FF0000"/>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1" name="Straight Connector 30">
            <a:extLst>
              <a:ext uri="{FF2B5EF4-FFF2-40B4-BE49-F238E27FC236}">
                <a16:creationId xmlns:a16="http://schemas.microsoft.com/office/drawing/2014/main" id="{D5F55C36-483D-F14A-B0BA-D9938177D0DB}"/>
              </a:ext>
            </a:extLst>
          </p:cNvPr>
          <p:cNvCxnSpPr/>
          <p:nvPr/>
        </p:nvCxnSpPr>
        <p:spPr bwMode="auto">
          <a:xfrm flipH="1" flipV="1">
            <a:off x="3184479" y="5223799"/>
            <a:ext cx="2247330" cy="425442"/>
          </a:xfrm>
          <a:prstGeom prst="line">
            <a:avLst/>
          </a:prstGeom>
          <a:solidFill>
            <a:schemeClr val="accent1"/>
          </a:solidFill>
          <a:ln w="9525" cap="flat" cmpd="sng" algn="ctr">
            <a:solidFill>
              <a:srgbClr val="FF0000"/>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4" name="Straight Connector 33">
            <a:extLst>
              <a:ext uri="{FF2B5EF4-FFF2-40B4-BE49-F238E27FC236}">
                <a16:creationId xmlns:a16="http://schemas.microsoft.com/office/drawing/2014/main" id="{C955BF43-AEE1-80A7-8B70-89C45C9A857C}"/>
              </a:ext>
            </a:extLst>
          </p:cNvPr>
          <p:cNvCxnSpPr/>
          <p:nvPr/>
        </p:nvCxnSpPr>
        <p:spPr bwMode="auto">
          <a:xfrm flipV="1">
            <a:off x="6064155" y="1686061"/>
            <a:ext cx="482221" cy="440098"/>
          </a:xfrm>
          <a:prstGeom prst="line">
            <a:avLst/>
          </a:prstGeom>
          <a:solidFill>
            <a:schemeClr val="accent1"/>
          </a:solidFill>
          <a:ln w="9525" cap="flat" cmpd="sng" algn="ctr">
            <a:solidFill>
              <a:srgbClr val="FF0000"/>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7" name="Straight Connector 36">
            <a:extLst>
              <a:ext uri="{FF2B5EF4-FFF2-40B4-BE49-F238E27FC236}">
                <a16:creationId xmlns:a16="http://schemas.microsoft.com/office/drawing/2014/main" id="{9628F283-C519-66F1-0DEF-F1448128F4C6}"/>
              </a:ext>
            </a:extLst>
          </p:cNvPr>
          <p:cNvCxnSpPr/>
          <p:nvPr/>
        </p:nvCxnSpPr>
        <p:spPr bwMode="auto">
          <a:xfrm flipH="1" flipV="1">
            <a:off x="8693861" y="1686061"/>
            <a:ext cx="250114" cy="440098"/>
          </a:xfrm>
          <a:prstGeom prst="line">
            <a:avLst/>
          </a:prstGeom>
          <a:solidFill>
            <a:schemeClr val="accent1"/>
          </a:solidFill>
          <a:ln w="9525" cap="flat" cmpd="sng" algn="ctr">
            <a:solidFill>
              <a:srgbClr val="FF0000"/>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41" name="Connector: Elbow 40">
            <a:extLst>
              <a:ext uri="{FF2B5EF4-FFF2-40B4-BE49-F238E27FC236}">
                <a16:creationId xmlns:a16="http://schemas.microsoft.com/office/drawing/2014/main" id="{B0E03136-24D6-DFC3-53FE-3A2BF87CAC54}"/>
              </a:ext>
            </a:extLst>
          </p:cNvPr>
          <p:cNvCxnSpPr>
            <a:stCxn id="15" idx="3"/>
            <a:endCxn id="17" idx="1"/>
          </p:cNvCxnSpPr>
          <p:nvPr/>
        </p:nvCxnSpPr>
        <p:spPr bwMode="auto">
          <a:xfrm flipV="1">
            <a:off x="5473107" y="1291362"/>
            <a:ext cx="1036803" cy="4762345"/>
          </a:xfrm>
          <a:prstGeom prst="bentConnector3">
            <a:avLst>
              <a:gd name="adj1" fmla="val 40347"/>
            </a:avLst>
          </a:prstGeom>
          <a:solidFill>
            <a:schemeClr val="accent1"/>
          </a:solidFill>
          <a:ln w="38100" cap="flat" cmpd="sng" algn="ctr">
            <a:solidFill>
              <a:srgbClr val="FF0000"/>
            </a:solidFill>
            <a:prstDash val="dash"/>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84347035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A08CC2-009C-0C04-4A10-B042894FBDF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649361-996F-C7FC-CB66-EADAEC4A269B}"/>
              </a:ext>
            </a:extLst>
          </p:cNvPr>
          <p:cNvSpPr>
            <a:spLocks noGrp="1"/>
          </p:cNvSpPr>
          <p:nvPr>
            <p:ph type="title"/>
          </p:nvPr>
        </p:nvSpPr>
        <p:spPr>
          <a:xfrm>
            <a:off x="257175" y="0"/>
            <a:ext cx="8686800" cy="2688609"/>
          </a:xfrm>
        </p:spPr>
        <p:txBody>
          <a:bodyPr/>
          <a:lstStyle/>
          <a:p>
            <a:r>
              <a:rPr lang="en-GB" dirty="0"/>
              <a:t>Creating a Serverless Database</a:t>
            </a:r>
          </a:p>
        </p:txBody>
      </p:sp>
      <p:sp>
        <p:nvSpPr>
          <p:cNvPr id="4" name="Footer Placeholder 3">
            <a:extLst>
              <a:ext uri="{FF2B5EF4-FFF2-40B4-BE49-F238E27FC236}">
                <a16:creationId xmlns:a16="http://schemas.microsoft.com/office/drawing/2014/main" id="{355BE98B-36DB-22E4-183D-334A80D809F1}"/>
              </a:ext>
            </a:extLst>
          </p:cNvPr>
          <p:cNvSpPr>
            <a:spLocks noGrp="1"/>
          </p:cNvSpPr>
          <p:nvPr>
            <p:ph type="ftr" sz="quarter" idx="10"/>
          </p:nvPr>
        </p:nvSpPr>
        <p:spPr/>
        <p:txBody>
          <a:bodyPr/>
          <a:lstStyle/>
          <a:p>
            <a:pPr>
              <a:defRPr/>
            </a:pPr>
            <a:r>
              <a:rPr lang="en-US" altLang="en-US"/>
              <a:t>WEB</a:t>
            </a:r>
            <a:endParaRPr lang="en-US" altLang="en-US" dirty="0"/>
          </a:p>
        </p:txBody>
      </p:sp>
      <p:sp>
        <p:nvSpPr>
          <p:cNvPr id="3" name="TextBox 2">
            <a:extLst>
              <a:ext uri="{FF2B5EF4-FFF2-40B4-BE49-F238E27FC236}">
                <a16:creationId xmlns:a16="http://schemas.microsoft.com/office/drawing/2014/main" id="{93062E74-7F82-D046-20A0-A1CD9D50D750}"/>
              </a:ext>
            </a:extLst>
          </p:cNvPr>
          <p:cNvSpPr txBox="1"/>
          <p:nvPr/>
        </p:nvSpPr>
        <p:spPr>
          <a:xfrm>
            <a:off x="165976" y="3745720"/>
            <a:ext cx="8812047" cy="2677656"/>
          </a:xfrm>
          <a:prstGeom prst="rect">
            <a:avLst/>
          </a:prstGeom>
          <a:noFill/>
          <a:ln>
            <a:solidFill>
              <a:schemeClr val="tx1"/>
            </a:solidFill>
          </a:ln>
        </p:spPr>
        <p:txBody>
          <a:bodyPr wrap="square" rtlCol="0">
            <a:spAutoFit/>
          </a:bodyPr>
          <a:lstStyle/>
          <a:p>
            <a:r>
              <a:rPr lang="en-GB" sz="1400" dirty="0"/>
              <a:t>Deployment options for a database are Single database or Elastic pool. Single database represents a fully managed, isolated database. You might use this option if you have modern cloud applications and microservices that need a single reliable data source. Elastic pool is a collection of single databases with a shared set of resources, such as CPU or memory. Single databases can be moved into and out of an elastic pool. With single databases, each database is isolated from others and is portable. Each has its own guaranteed amount of compute, memory, and storage resources. The amount of the resources assigned to the database is dedicated to that database, and isn't shared with other databases in Azure. You can dynamically scale single database resources up and down. Dynamic scaling allows for manual scaling without downtime. Use serverless for autoscaling or use elastic pools with custom scripts.</a:t>
            </a:r>
          </a:p>
          <a:p>
            <a:r>
              <a:rPr lang="en-GB" sz="1400" b="1" dirty="0"/>
              <a:t>In this example, we create a Single database.</a:t>
            </a:r>
          </a:p>
          <a:p>
            <a:r>
              <a:rPr lang="en-GB" sz="1400" i="1" dirty="0"/>
              <a:t>https://learn.microsoft.com/en-gb/azure/azure-sql/database/sql-database-paas-overview?view=azuresql#deployment-models</a:t>
            </a:r>
          </a:p>
        </p:txBody>
      </p:sp>
    </p:spTree>
    <p:extLst>
      <p:ext uri="{BB962C8B-B14F-4D97-AF65-F5344CB8AC3E}">
        <p14:creationId xmlns:p14="http://schemas.microsoft.com/office/powerpoint/2010/main" val="221291485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CB760-E93A-67CF-F2A6-628F1570D552}"/>
              </a:ext>
            </a:extLst>
          </p:cNvPr>
          <p:cNvSpPr>
            <a:spLocks noGrp="1"/>
          </p:cNvSpPr>
          <p:nvPr>
            <p:ph type="title"/>
          </p:nvPr>
        </p:nvSpPr>
        <p:spPr/>
        <p:txBody>
          <a:bodyPr/>
          <a:lstStyle/>
          <a:p>
            <a:r>
              <a:rPr lang="en-GB" dirty="0"/>
              <a:t>Setup</a:t>
            </a:r>
          </a:p>
        </p:txBody>
      </p:sp>
      <p:sp>
        <p:nvSpPr>
          <p:cNvPr id="3" name="Content Placeholder 2">
            <a:extLst>
              <a:ext uri="{FF2B5EF4-FFF2-40B4-BE49-F238E27FC236}">
                <a16:creationId xmlns:a16="http://schemas.microsoft.com/office/drawing/2014/main" id="{C93AA561-6668-BAAC-B282-288628023F8E}"/>
              </a:ext>
            </a:extLst>
          </p:cNvPr>
          <p:cNvSpPr>
            <a:spLocks noGrp="1"/>
          </p:cNvSpPr>
          <p:nvPr>
            <p:ph idx="1"/>
          </p:nvPr>
        </p:nvSpPr>
        <p:spPr/>
        <p:txBody>
          <a:bodyPr/>
          <a:lstStyle/>
          <a:p>
            <a:r>
              <a:rPr lang="en-GB" dirty="0"/>
              <a:t>Create an Azure Function</a:t>
            </a:r>
          </a:p>
          <a:p>
            <a:r>
              <a:rPr lang="en-GB" altLang="en-US" dirty="0"/>
              <a:t>Clone the GitHub repository </a:t>
            </a:r>
            <a:r>
              <a:rPr lang="en-GB" altLang="en-US" i="1" dirty="0"/>
              <a:t>https://github.com/UWTSDStudents/AzDatabaseFunctionProj.git</a:t>
            </a:r>
          </a:p>
          <a:p>
            <a:r>
              <a:rPr lang="en-GB" dirty="0"/>
              <a:t>Deploy the code to the Azure Function</a:t>
            </a:r>
          </a:p>
        </p:txBody>
      </p:sp>
      <p:sp>
        <p:nvSpPr>
          <p:cNvPr id="4" name="Footer Placeholder 3">
            <a:extLst>
              <a:ext uri="{FF2B5EF4-FFF2-40B4-BE49-F238E27FC236}">
                <a16:creationId xmlns:a16="http://schemas.microsoft.com/office/drawing/2014/main" id="{9EE3809D-49B5-F7A7-A1D2-101FBE7FA414}"/>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28267864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96CD5C-9424-F954-DD7B-5A150E11C4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5352E8E-698E-5545-3CC5-D94A09E7F086}"/>
              </a:ext>
            </a:extLst>
          </p:cNvPr>
          <p:cNvSpPr>
            <a:spLocks noGrp="1"/>
          </p:cNvSpPr>
          <p:nvPr>
            <p:ph type="title"/>
          </p:nvPr>
        </p:nvSpPr>
        <p:spPr/>
        <p:txBody>
          <a:bodyPr/>
          <a:lstStyle/>
          <a:p>
            <a:r>
              <a:rPr lang="en-GB" dirty="0"/>
              <a:t>Exercise: Create an Azure Function</a:t>
            </a:r>
          </a:p>
        </p:txBody>
      </p:sp>
      <p:sp>
        <p:nvSpPr>
          <p:cNvPr id="3" name="Content Placeholder 2">
            <a:extLst>
              <a:ext uri="{FF2B5EF4-FFF2-40B4-BE49-F238E27FC236}">
                <a16:creationId xmlns:a16="http://schemas.microsoft.com/office/drawing/2014/main" id="{215A7DE8-C80A-C26B-0FE1-F2654D090121}"/>
              </a:ext>
            </a:extLst>
          </p:cNvPr>
          <p:cNvSpPr>
            <a:spLocks noGrp="1"/>
          </p:cNvSpPr>
          <p:nvPr>
            <p:ph idx="1"/>
          </p:nvPr>
        </p:nvSpPr>
        <p:spPr/>
        <p:txBody>
          <a:bodyPr/>
          <a:lstStyle/>
          <a:p>
            <a:endParaRPr lang="en-GB" dirty="0"/>
          </a:p>
        </p:txBody>
      </p:sp>
      <p:sp>
        <p:nvSpPr>
          <p:cNvPr id="4" name="Footer Placeholder 3">
            <a:extLst>
              <a:ext uri="{FF2B5EF4-FFF2-40B4-BE49-F238E27FC236}">
                <a16:creationId xmlns:a16="http://schemas.microsoft.com/office/drawing/2014/main" id="{51F500E3-33D6-C87B-B8DF-4718FE7EB2A7}"/>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0EDFC582-2086-3BF1-8106-8E10475B1DCF}"/>
              </a:ext>
            </a:extLst>
          </p:cNvPr>
          <p:cNvSpPr txBox="1"/>
          <p:nvPr/>
        </p:nvSpPr>
        <p:spPr>
          <a:xfrm>
            <a:off x="101139" y="784106"/>
            <a:ext cx="8941721" cy="5509200"/>
          </a:xfrm>
          <a:prstGeom prst="rect">
            <a:avLst/>
          </a:prstGeom>
          <a:solidFill>
            <a:srgbClr val="000000"/>
          </a:solidFill>
          <a:ln w="9525">
            <a:noFill/>
          </a:ln>
        </p:spPr>
        <p:txBody>
          <a:bodyPr wrap="square" rtlCol="0">
            <a:spAutoFit/>
          </a:bodyPr>
          <a:lstStyle/>
          <a:p>
            <a:r>
              <a:rPr lang="en-GB" sz="1600" dirty="0">
                <a:solidFill>
                  <a:schemeClr val="bg1"/>
                </a:solidFill>
              </a:rPr>
              <a:t>$ </a:t>
            </a:r>
            <a:r>
              <a:rPr lang="en-GB" sz="1600" dirty="0" err="1">
                <a:solidFill>
                  <a:schemeClr val="accent1">
                    <a:lumMod val="50000"/>
                  </a:schemeClr>
                </a:solidFill>
              </a:rPr>
              <a:t>az</a:t>
            </a:r>
            <a:r>
              <a:rPr lang="en-GB" sz="1600" dirty="0">
                <a:solidFill>
                  <a:schemeClr val="accent1">
                    <a:lumMod val="50000"/>
                  </a:schemeClr>
                </a:solidFill>
              </a:rPr>
              <a:t> group create --name </a:t>
            </a:r>
            <a:r>
              <a:rPr lang="en-GB" sz="1600" dirty="0" err="1">
                <a:solidFill>
                  <a:srgbClr val="FFC000"/>
                </a:solidFill>
              </a:rPr>
              <a:t>myfirst-azfunction-rg</a:t>
            </a:r>
            <a:r>
              <a:rPr lang="en-GB" sz="1600" dirty="0">
                <a:solidFill>
                  <a:schemeClr val="accent1">
                    <a:lumMod val="50000"/>
                  </a:schemeClr>
                </a:solidFill>
              </a:rPr>
              <a:t> --location </a:t>
            </a:r>
            <a:r>
              <a:rPr lang="en-GB" sz="1600" dirty="0" err="1">
                <a:solidFill>
                  <a:srgbClr val="FFC000"/>
                </a:solidFill>
              </a:rPr>
              <a:t>ukwest</a:t>
            </a:r>
            <a:endParaRPr lang="en-GB" sz="1600" dirty="0">
              <a:solidFill>
                <a:srgbClr val="FFC000"/>
              </a:solidFill>
            </a:endParaRPr>
          </a:p>
          <a:p>
            <a:endParaRPr lang="en-GB" sz="1600" i="1" dirty="0">
              <a:solidFill>
                <a:schemeClr val="bg1"/>
              </a:solidFill>
            </a:endParaRPr>
          </a:p>
          <a:p>
            <a:r>
              <a:rPr lang="en-GB" sz="1600" i="1" dirty="0">
                <a:solidFill>
                  <a:schemeClr val="bg1"/>
                </a:solidFill>
              </a:rPr>
              <a:t>CREATE A GENERAL PURPOSE STORAGE ACCOUNT</a:t>
            </a:r>
          </a:p>
          <a:p>
            <a:r>
              <a:rPr lang="en-GB" sz="1600" i="1" dirty="0">
                <a:solidFill>
                  <a:schemeClr val="bg1"/>
                </a:solidFill>
              </a:rPr>
              <a:t>An Azure storage account is required by the Functions runtime. The storage account is used to store important app data, sometimes including the application code itself. You should limit access from other apps and users to the storage account. An HTTP trigger doesn’t actually use an Azure Storage account connection string, but all other trigger types require a valid Azure Storage account connection string.</a:t>
            </a:r>
          </a:p>
          <a:p>
            <a:r>
              <a:rPr lang="en-GB" sz="1600" dirty="0">
                <a:solidFill>
                  <a:schemeClr val="bg1"/>
                </a:solidFill>
              </a:rPr>
              <a:t>$ </a:t>
            </a:r>
            <a:r>
              <a:rPr lang="en-GB" sz="1600" dirty="0" err="1">
                <a:solidFill>
                  <a:schemeClr val="accent4">
                    <a:lumMod val="50000"/>
                    <a:lumOff val="50000"/>
                  </a:schemeClr>
                </a:solidFill>
              </a:rPr>
              <a:t>storageName</a:t>
            </a:r>
            <a:r>
              <a:rPr lang="en-GB" sz="1600" dirty="0">
                <a:solidFill>
                  <a:schemeClr val="accent1">
                    <a:lumMod val="50000"/>
                  </a:schemeClr>
                </a:solidFill>
              </a:rPr>
              <a:t>=</a:t>
            </a:r>
            <a:r>
              <a:rPr lang="en-GB" sz="1600" dirty="0" err="1">
                <a:solidFill>
                  <a:srgbClr val="FFC000"/>
                </a:solidFill>
              </a:rPr>
              <a:t>myfirstfunc</a:t>
            </a:r>
            <a:r>
              <a:rPr lang="en-GB" sz="1600" dirty="0" err="1">
                <a:solidFill>
                  <a:schemeClr val="accent1">
                    <a:lumMod val="50000"/>
                  </a:schemeClr>
                </a:solidFill>
              </a:rPr>
              <a:t>$RANDOM</a:t>
            </a:r>
            <a:endParaRPr lang="en-GB" sz="1600" i="1" dirty="0">
              <a:solidFill>
                <a:schemeClr val="accent1">
                  <a:lumMod val="50000"/>
                </a:schemeClr>
              </a:solidFill>
            </a:endParaRPr>
          </a:p>
          <a:p>
            <a:r>
              <a:rPr lang="en-GB" sz="1600" dirty="0">
                <a:solidFill>
                  <a:schemeClr val="bg1"/>
                </a:solidFill>
              </a:rPr>
              <a:t>$ </a:t>
            </a:r>
            <a:r>
              <a:rPr lang="en-GB" sz="1600" dirty="0" err="1">
                <a:solidFill>
                  <a:schemeClr val="accent1">
                    <a:lumMod val="50000"/>
                  </a:schemeClr>
                </a:solidFill>
              </a:rPr>
              <a:t>az</a:t>
            </a:r>
            <a:r>
              <a:rPr lang="en-GB" sz="1600" dirty="0">
                <a:solidFill>
                  <a:schemeClr val="accent1">
                    <a:lumMod val="50000"/>
                  </a:schemeClr>
                </a:solidFill>
              </a:rPr>
              <a:t> storage account create --name $</a:t>
            </a:r>
            <a:r>
              <a:rPr lang="en-GB" sz="1600" dirty="0" err="1">
                <a:solidFill>
                  <a:schemeClr val="accent4">
                    <a:lumMod val="50000"/>
                    <a:lumOff val="50000"/>
                  </a:schemeClr>
                </a:solidFill>
              </a:rPr>
              <a:t>storageName</a:t>
            </a:r>
            <a:r>
              <a:rPr lang="en-GB" sz="1600" dirty="0">
                <a:solidFill>
                  <a:schemeClr val="accent1">
                    <a:lumMod val="50000"/>
                  </a:schemeClr>
                </a:solidFill>
              </a:rPr>
              <a:t> --location </a:t>
            </a:r>
            <a:r>
              <a:rPr lang="en-GB" sz="1600" dirty="0" err="1">
                <a:solidFill>
                  <a:srgbClr val="FFC000"/>
                </a:solidFill>
              </a:rPr>
              <a:t>ukwest</a:t>
            </a:r>
            <a:r>
              <a:rPr lang="en-GB" sz="1600" dirty="0">
                <a:solidFill>
                  <a:schemeClr val="accent1">
                    <a:lumMod val="50000"/>
                  </a:schemeClr>
                </a:solidFill>
              </a:rPr>
              <a:t> --resource-group </a:t>
            </a:r>
            <a:r>
              <a:rPr lang="en-GB" sz="1600" dirty="0" err="1">
                <a:solidFill>
                  <a:srgbClr val="FFC000"/>
                </a:solidFill>
              </a:rPr>
              <a:t>myfirst-azfunction-rg</a:t>
            </a:r>
            <a:r>
              <a:rPr lang="en-GB" sz="1600" dirty="0">
                <a:solidFill>
                  <a:schemeClr val="accent1">
                    <a:lumMod val="50000"/>
                  </a:schemeClr>
                </a:solidFill>
              </a:rPr>
              <a:t> --</a:t>
            </a:r>
            <a:r>
              <a:rPr lang="en-GB" sz="1600" dirty="0" err="1">
                <a:solidFill>
                  <a:schemeClr val="accent1">
                    <a:lumMod val="50000"/>
                  </a:schemeClr>
                </a:solidFill>
              </a:rPr>
              <a:t>sku</a:t>
            </a:r>
            <a:r>
              <a:rPr lang="en-GB" sz="1600" dirty="0">
                <a:solidFill>
                  <a:schemeClr val="accent1">
                    <a:lumMod val="50000"/>
                  </a:schemeClr>
                </a:solidFill>
              </a:rPr>
              <a:t> </a:t>
            </a:r>
            <a:r>
              <a:rPr lang="en-GB" sz="1600" dirty="0" err="1">
                <a:solidFill>
                  <a:srgbClr val="FFC000"/>
                </a:solidFill>
              </a:rPr>
              <a:t>Standard_LRS</a:t>
            </a:r>
            <a:r>
              <a:rPr lang="en-GB" sz="1600" dirty="0">
                <a:solidFill>
                  <a:schemeClr val="accent1">
                    <a:lumMod val="50000"/>
                  </a:schemeClr>
                </a:solidFill>
              </a:rPr>
              <a:t> --allow-blob-public-access </a:t>
            </a:r>
            <a:r>
              <a:rPr lang="en-GB" sz="1600" dirty="0">
                <a:solidFill>
                  <a:srgbClr val="FFC000"/>
                </a:solidFill>
              </a:rPr>
              <a:t>false</a:t>
            </a:r>
            <a:endParaRPr lang="en-GB" sz="1600" i="1" dirty="0">
              <a:solidFill>
                <a:srgbClr val="FFC000"/>
              </a:solidFill>
            </a:endParaRPr>
          </a:p>
          <a:p>
            <a:endParaRPr lang="en-GB" sz="1600" i="1" dirty="0">
              <a:solidFill>
                <a:schemeClr val="bg1"/>
              </a:solidFill>
            </a:endParaRPr>
          </a:p>
          <a:p>
            <a:r>
              <a:rPr lang="en-GB" sz="1600" i="1" dirty="0">
                <a:solidFill>
                  <a:schemeClr val="bg1"/>
                </a:solidFill>
              </a:rPr>
              <a:t>CREATE THE AZURE FUNCTION</a:t>
            </a:r>
          </a:p>
          <a:p>
            <a:r>
              <a:rPr lang="en-GB" sz="1600" i="1" dirty="0">
                <a:solidFill>
                  <a:schemeClr val="bg1"/>
                </a:solidFill>
              </a:rPr>
              <a:t>The &lt;APP_NAME&gt; is also the default DNS domain for the function app.</a:t>
            </a:r>
          </a:p>
          <a:p>
            <a:r>
              <a:rPr lang="en-GB" sz="1600" i="1" dirty="0">
                <a:solidFill>
                  <a:schemeClr val="bg1"/>
                </a:solidFill>
              </a:rPr>
              <a:t>The command also creates an associated Azure Application Insights instance in the same resource group, with which you can monitor your function app and view logs.</a:t>
            </a:r>
          </a:p>
          <a:p>
            <a:r>
              <a:rPr lang="en-GB" sz="1600" dirty="0">
                <a:solidFill>
                  <a:schemeClr val="bg1"/>
                </a:solidFill>
              </a:rPr>
              <a:t>$ </a:t>
            </a:r>
            <a:r>
              <a:rPr lang="en-GB" sz="1600" dirty="0" err="1">
                <a:solidFill>
                  <a:schemeClr val="accent4">
                    <a:lumMod val="50000"/>
                    <a:lumOff val="50000"/>
                  </a:schemeClr>
                </a:solidFill>
              </a:rPr>
              <a:t>funcappName</a:t>
            </a:r>
            <a:r>
              <a:rPr lang="en-GB" sz="1600" dirty="0">
                <a:solidFill>
                  <a:schemeClr val="accent1">
                    <a:lumMod val="50000"/>
                  </a:schemeClr>
                </a:solidFill>
              </a:rPr>
              <a:t>=</a:t>
            </a:r>
            <a:r>
              <a:rPr lang="en-GB" sz="1600" dirty="0" err="1">
                <a:solidFill>
                  <a:srgbClr val="FFC000"/>
                </a:solidFill>
              </a:rPr>
              <a:t>myfirstfuncapp</a:t>
            </a:r>
            <a:r>
              <a:rPr lang="en-GB" sz="1600" dirty="0" err="1">
                <a:solidFill>
                  <a:schemeClr val="accent1">
                    <a:lumMod val="50000"/>
                  </a:schemeClr>
                </a:solidFill>
              </a:rPr>
              <a:t>$RANDOM</a:t>
            </a:r>
            <a:endParaRPr lang="en-GB" sz="1600" dirty="0">
              <a:solidFill>
                <a:schemeClr val="bg1"/>
              </a:solidFill>
            </a:endParaRPr>
          </a:p>
          <a:p>
            <a:r>
              <a:rPr lang="en-GB" sz="1600" dirty="0">
                <a:solidFill>
                  <a:schemeClr val="bg1"/>
                </a:solidFill>
              </a:rPr>
              <a:t>$ </a:t>
            </a:r>
            <a:r>
              <a:rPr lang="en-GB" sz="1600" dirty="0" err="1">
                <a:solidFill>
                  <a:schemeClr val="accent1">
                    <a:lumMod val="50000"/>
                  </a:schemeClr>
                </a:solidFill>
              </a:rPr>
              <a:t>az</a:t>
            </a:r>
            <a:r>
              <a:rPr lang="en-GB" sz="1600" dirty="0">
                <a:solidFill>
                  <a:schemeClr val="accent1">
                    <a:lumMod val="50000"/>
                  </a:schemeClr>
                </a:solidFill>
              </a:rPr>
              <a:t> </a:t>
            </a:r>
            <a:r>
              <a:rPr lang="en-GB" sz="1600" dirty="0" err="1">
                <a:solidFill>
                  <a:schemeClr val="accent1">
                    <a:lumMod val="50000"/>
                  </a:schemeClr>
                </a:solidFill>
              </a:rPr>
              <a:t>functionapp</a:t>
            </a:r>
            <a:r>
              <a:rPr lang="en-GB" sz="1600" dirty="0">
                <a:solidFill>
                  <a:schemeClr val="accent1">
                    <a:lumMod val="50000"/>
                  </a:schemeClr>
                </a:solidFill>
              </a:rPr>
              <a:t> create --resource-group </a:t>
            </a:r>
            <a:r>
              <a:rPr lang="en-GB" sz="1600" dirty="0" err="1">
                <a:solidFill>
                  <a:srgbClr val="FFC000"/>
                </a:solidFill>
              </a:rPr>
              <a:t>myfirst-azfunction-rg</a:t>
            </a:r>
            <a:r>
              <a:rPr lang="en-GB" sz="1600" dirty="0">
                <a:solidFill>
                  <a:schemeClr val="accent1">
                    <a:lumMod val="50000"/>
                  </a:schemeClr>
                </a:solidFill>
              </a:rPr>
              <a:t> --consumption-plan-location </a:t>
            </a:r>
            <a:r>
              <a:rPr lang="en-GB" sz="1600" dirty="0" err="1">
                <a:solidFill>
                  <a:srgbClr val="FFC000"/>
                </a:solidFill>
              </a:rPr>
              <a:t>ukwest</a:t>
            </a:r>
            <a:r>
              <a:rPr lang="en-GB" sz="1600" dirty="0">
                <a:solidFill>
                  <a:schemeClr val="accent1">
                    <a:lumMod val="50000"/>
                  </a:schemeClr>
                </a:solidFill>
              </a:rPr>
              <a:t> --runtime </a:t>
            </a:r>
            <a:r>
              <a:rPr lang="en-GB" sz="1600" dirty="0">
                <a:solidFill>
                  <a:srgbClr val="FFC000"/>
                </a:solidFill>
              </a:rPr>
              <a:t>dotnet-isolated</a:t>
            </a:r>
            <a:r>
              <a:rPr lang="en-GB" sz="1600" dirty="0">
                <a:solidFill>
                  <a:schemeClr val="accent1">
                    <a:lumMod val="50000"/>
                  </a:schemeClr>
                </a:solidFill>
              </a:rPr>
              <a:t> --functions-version </a:t>
            </a:r>
            <a:r>
              <a:rPr lang="en-GB" sz="1600" dirty="0">
                <a:solidFill>
                  <a:srgbClr val="FFC000"/>
                </a:solidFill>
              </a:rPr>
              <a:t>4</a:t>
            </a:r>
            <a:r>
              <a:rPr lang="en-GB" sz="1600" dirty="0">
                <a:solidFill>
                  <a:schemeClr val="accent1">
                    <a:lumMod val="50000"/>
                  </a:schemeClr>
                </a:solidFill>
              </a:rPr>
              <a:t> --name $</a:t>
            </a:r>
            <a:r>
              <a:rPr lang="en-GB" sz="1600" dirty="0" err="1">
                <a:solidFill>
                  <a:schemeClr val="accent4">
                    <a:lumMod val="50000"/>
                    <a:lumOff val="50000"/>
                  </a:schemeClr>
                </a:solidFill>
              </a:rPr>
              <a:t>funcappName</a:t>
            </a:r>
            <a:r>
              <a:rPr lang="en-GB" sz="1600" dirty="0">
                <a:solidFill>
                  <a:schemeClr val="accent1">
                    <a:lumMod val="50000"/>
                  </a:schemeClr>
                </a:solidFill>
              </a:rPr>
              <a:t> --storage-account $</a:t>
            </a:r>
            <a:r>
              <a:rPr lang="en-GB" sz="1600" dirty="0" err="1">
                <a:solidFill>
                  <a:schemeClr val="accent4">
                    <a:lumMod val="50000"/>
                    <a:lumOff val="50000"/>
                  </a:schemeClr>
                </a:solidFill>
              </a:rPr>
              <a:t>storageName</a:t>
            </a:r>
            <a:endParaRPr lang="en-GB" sz="1600" dirty="0">
              <a:solidFill>
                <a:srgbClr val="FFC000"/>
              </a:solidFill>
            </a:endParaRPr>
          </a:p>
          <a:p>
            <a:r>
              <a:rPr lang="en-GB" sz="1600" dirty="0">
                <a:solidFill>
                  <a:schemeClr val="bg1"/>
                </a:solidFill>
              </a:rPr>
              <a:t>$ </a:t>
            </a:r>
            <a:r>
              <a:rPr lang="en-GB" sz="1600" dirty="0" err="1">
                <a:solidFill>
                  <a:schemeClr val="accent1">
                    <a:lumMod val="50000"/>
                  </a:schemeClr>
                </a:solidFill>
              </a:rPr>
              <a:t>az</a:t>
            </a:r>
            <a:r>
              <a:rPr lang="en-GB" sz="1600" dirty="0">
                <a:solidFill>
                  <a:schemeClr val="accent1">
                    <a:lumMod val="50000"/>
                  </a:schemeClr>
                </a:solidFill>
              </a:rPr>
              <a:t> </a:t>
            </a:r>
            <a:r>
              <a:rPr lang="en-GB" sz="1600" dirty="0" err="1">
                <a:solidFill>
                  <a:schemeClr val="accent1">
                    <a:lumMod val="50000"/>
                  </a:schemeClr>
                </a:solidFill>
              </a:rPr>
              <a:t>functionapp</a:t>
            </a:r>
            <a:r>
              <a:rPr lang="en-GB" sz="1600" dirty="0">
                <a:solidFill>
                  <a:schemeClr val="accent1">
                    <a:lumMod val="50000"/>
                  </a:schemeClr>
                </a:solidFill>
              </a:rPr>
              <a:t> list --resource-group </a:t>
            </a:r>
            <a:r>
              <a:rPr lang="en-GB" sz="1600" dirty="0" err="1">
                <a:solidFill>
                  <a:srgbClr val="FFC000"/>
                </a:solidFill>
              </a:rPr>
              <a:t>myfirst-azfunction-rg</a:t>
            </a:r>
            <a:r>
              <a:rPr lang="en-GB" sz="1600" dirty="0">
                <a:solidFill>
                  <a:schemeClr val="accent1">
                    <a:lumMod val="50000"/>
                  </a:schemeClr>
                </a:solidFill>
              </a:rPr>
              <a:t> --query [].name -o </a:t>
            </a:r>
            <a:r>
              <a:rPr lang="en-GB" sz="1600" dirty="0" err="1">
                <a:solidFill>
                  <a:schemeClr val="accent1">
                    <a:lumMod val="50000"/>
                  </a:schemeClr>
                </a:solidFill>
              </a:rPr>
              <a:t>tsv</a:t>
            </a:r>
            <a:endParaRPr lang="en-GB" sz="1600" dirty="0">
              <a:solidFill>
                <a:schemeClr val="accent1">
                  <a:lumMod val="50000"/>
                </a:schemeClr>
              </a:solidFill>
            </a:endParaRPr>
          </a:p>
          <a:p>
            <a:r>
              <a:rPr lang="en-GB" sz="1200" i="1" dirty="0">
                <a:solidFill>
                  <a:schemeClr val="bg1"/>
                </a:solidFill>
              </a:rPr>
              <a:t>myfirstfuncapp13308</a:t>
            </a:r>
          </a:p>
        </p:txBody>
      </p:sp>
      <p:sp>
        <p:nvSpPr>
          <p:cNvPr id="7" name="TextBox 6">
            <a:extLst>
              <a:ext uri="{FF2B5EF4-FFF2-40B4-BE49-F238E27FC236}">
                <a16:creationId xmlns:a16="http://schemas.microsoft.com/office/drawing/2014/main" id="{B81F0AF3-7372-8514-F9C8-D6D8506EC0B7}"/>
              </a:ext>
            </a:extLst>
          </p:cNvPr>
          <p:cNvSpPr txBox="1"/>
          <p:nvPr/>
        </p:nvSpPr>
        <p:spPr>
          <a:xfrm>
            <a:off x="3789302" y="6345560"/>
            <a:ext cx="5386543" cy="461665"/>
          </a:xfrm>
          <a:prstGeom prst="rect">
            <a:avLst/>
          </a:prstGeom>
          <a:noFill/>
        </p:spPr>
        <p:txBody>
          <a:bodyPr wrap="square" rtlCol="0">
            <a:spAutoFit/>
          </a:bodyPr>
          <a:lstStyle/>
          <a:p>
            <a:r>
              <a:rPr lang="en-GB" sz="1200" i="1" dirty="0"/>
              <a:t>https://learn.microsoft.com/en-us/azure/azure-functions/create-first-function-cli-csharp?tabs=windows%2Cazure-cli</a:t>
            </a:r>
          </a:p>
        </p:txBody>
      </p:sp>
    </p:spTree>
    <p:extLst>
      <p:ext uri="{BB962C8B-B14F-4D97-AF65-F5344CB8AC3E}">
        <p14:creationId xmlns:p14="http://schemas.microsoft.com/office/powerpoint/2010/main" val="322505403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7EDDF1-7913-B89B-C785-555AD779AE2C}"/>
            </a:ext>
          </a:extLst>
        </p:cNvPr>
        <p:cNvGrpSpPr/>
        <p:nvPr/>
      </p:nvGrpSpPr>
      <p:grpSpPr>
        <a:xfrm>
          <a:off x="0" y="0"/>
          <a:ext cx="0" cy="0"/>
          <a:chOff x="0" y="0"/>
          <a:chExt cx="0" cy="0"/>
        </a:xfrm>
      </p:grpSpPr>
      <p:sp>
        <p:nvSpPr>
          <p:cNvPr id="81922" name="Title 1">
            <a:extLst>
              <a:ext uri="{FF2B5EF4-FFF2-40B4-BE49-F238E27FC236}">
                <a16:creationId xmlns:a16="http://schemas.microsoft.com/office/drawing/2014/main" id="{EFD273E2-72FC-CB8B-B78E-94499737326F}"/>
              </a:ext>
            </a:extLst>
          </p:cNvPr>
          <p:cNvSpPr>
            <a:spLocks noGrp="1" noChangeArrowheads="1"/>
          </p:cNvSpPr>
          <p:nvPr>
            <p:ph type="title"/>
          </p:nvPr>
        </p:nvSpPr>
        <p:spPr/>
        <p:txBody>
          <a:bodyPr/>
          <a:lstStyle/>
          <a:p>
            <a:r>
              <a:rPr lang="en-GB" altLang="en-US"/>
              <a:t>Exercise</a:t>
            </a:r>
          </a:p>
        </p:txBody>
      </p:sp>
      <p:sp>
        <p:nvSpPr>
          <p:cNvPr id="81923" name="Content Placeholder 2">
            <a:extLst>
              <a:ext uri="{FF2B5EF4-FFF2-40B4-BE49-F238E27FC236}">
                <a16:creationId xmlns:a16="http://schemas.microsoft.com/office/drawing/2014/main" id="{D9967272-C5C9-8295-5B88-08A6F9092FCC}"/>
              </a:ext>
            </a:extLst>
          </p:cNvPr>
          <p:cNvSpPr>
            <a:spLocks noGrp="1" noChangeArrowheads="1"/>
          </p:cNvSpPr>
          <p:nvPr>
            <p:ph idx="1"/>
          </p:nvPr>
        </p:nvSpPr>
        <p:spPr>
          <a:xfrm>
            <a:off x="1047750" y="1724025"/>
            <a:ext cx="7029450" cy="459617"/>
          </a:xfrm>
        </p:spPr>
        <p:txBody>
          <a:bodyPr/>
          <a:lstStyle/>
          <a:p>
            <a:r>
              <a:rPr lang="en-GB" altLang="en-US" dirty="0"/>
              <a:t>Create a clone from the repository</a:t>
            </a:r>
          </a:p>
        </p:txBody>
      </p:sp>
      <p:sp>
        <p:nvSpPr>
          <p:cNvPr id="81924" name="Footer Placeholder 3">
            <a:extLst>
              <a:ext uri="{FF2B5EF4-FFF2-40B4-BE49-F238E27FC236}">
                <a16:creationId xmlns:a16="http://schemas.microsoft.com/office/drawing/2014/main" id="{BEE5391A-9C16-795B-5919-C979F45D03EF}"/>
              </a:ext>
            </a:extLst>
          </p:cNvPr>
          <p:cNvSpPr>
            <a:spLocks noGrp="1" noChangeArrowheads="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dirty="0"/>
              <a:t>WEBDB</a:t>
            </a:r>
          </a:p>
        </p:txBody>
      </p:sp>
      <p:sp>
        <p:nvSpPr>
          <p:cNvPr id="7" name="TextBox 6">
            <a:extLst>
              <a:ext uri="{FF2B5EF4-FFF2-40B4-BE49-F238E27FC236}">
                <a16:creationId xmlns:a16="http://schemas.microsoft.com/office/drawing/2014/main" id="{85700F71-0BA9-9EFD-56C4-B01B7B0167EF}"/>
              </a:ext>
            </a:extLst>
          </p:cNvPr>
          <p:cNvSpPr txBox="1">
            <a:spLocks noChangeArrowheads="1"/>
          </p:cNvSpPr>
          <p:nvPr/>
        </p:nvSpPr>
        <p:spPr bwMode="auto">
          <a:xfrm>
            <a:off x="328612" y="3011825"/>
            <a:ext cx="8543925" cy="923330"/>
          </a:xfrm>
          <a:prstGeom prst="rect">
            <a:avLst/>
          </a:prstGeom>
          <a:solidFill>
            <a:srgbClr val="000000"/>
          </a:solidFill>
          <a:ln>
            <a:noFill/>
          </a:ln>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defRPr/>
            </a:pPr>
            <a:r>
              <a:rPr kumimoji="0" lang="en-GB" altLang="en-US" sz="1800" b="0" dirty="0">
                <a:solidFill>
                  <a:schemeClr val="bg1"/>
                </a:solidFill>
              </a:rPr>
              <a:t>C:&gt; </a:t>
            </a:r>
            <a:r>
              <a:rPr kumimoji="0" lang="en-GB" altLang="en-US" sz="1800" b="0" dirty="0">
                <a:solidFill>
                  <a:schemeClr val="accent5">
                    <a:lumMod val="50000"/>
                  </a:schemeClr>
                </a:solidFill>
              </a:rPr>
              <a:t>git clone </a:t>
            </a:r>
            <a:r>
              <a:rPr kumimoji="0" lang="en-GB" altLang="en-US" sz="1800" b="0" dirty="0">
                <a:solidFill>
                  <a:srgbClr val="FFC000"/>
                </a:solidFill>
              </a:rPr>
              <a:t>https://github.com/UWTSDStudents/AzDatabaseFunctionProj.git</a:t>
            </a:r>
          </a:p>
          <a:p>
            <a:pPr>
              <a:spcBef>
                <a:spcPct val="0"/>
              </a:spcBef>
              <a:buClrTx/>
              <a:buSzTx/>
              <a:buFontTx/>
              <a:buNone/>
              <a:defRPr/>
            </a:pPr>
            <a:endParaRPr kumimoji="0" lang="en-GB" altLang="en-US" sz="1800" b="0" dirty="0">
              <a:solidFill>
                <a:schemeClr val="bg1"/>
              </a:solidFill>
            </a:endParaRPr>
          </a:p>
          <a:p>
            <a:pPr>
              <a:spcBef>
                <a:spcPct val="0"/>
              </a:spcBef>
              <a:buClrTx/>
              <a:buSzTx/>
              <a:buFontTx/>
              <a:buNone/>
              <a:defRPr/>
            </a:pPr>
            <a:r>
              <a:rPr kumimoji="0" lang="en-GB" altLang="en-US" sz="1800" b="0" dirty="0">
                <a:solidFill>
                  <a:schemeClr val="bg1"/>
                </a:solidFill>
              </a:rPr>
              <a:t>C:&gt; </a:t>
            </a:r>
            <a:r>
              <a:rPr kumimoji="0" lang="en-GB" altLang="en-US" sz="1800" b="0" dirty="0">
                <a:solidFill>
                  <a:schemeClr val="accent5">
                    <a:lumMod val="50000"/>
                  </a:schemeClr>
                </a:solidFill>
              </a:rPr>
              <a:t>cd </a:t>
            </a:r>
            <a:r>
              <a:rPr kumimoji="0" lang="en-GB" altLang="en-US" sz="1800" b="0" dirty="0" err="1">
                <a:solidFill>
                  <a:srgbClr val="FFC000"/>
                </a:solidFill>
              </a:rPr>
              <a:t>AzDatabaseFunctionProj</a:t>
            </a:r>
            <a:endParaRPr kumimoji="0" lang="en-GB" altLang="en-US" sz="1800" b="0" dirty="0">
              <a:solidFill>
                <a:srgbClr val="FFC000"/>
              </a:solidFill>
            </a:endParaRPr>
          </a:p>
        </p:txBody>
      </p:sp>
    </p:spTree>
    <p:extLst>
      <p:ext uri="{BB962C8B-B14F-4D97-AF65-F5344CB8AC3E}">
        <p14:creationId xmlns:p14="http://schemas.microsoft.com/office/powerpoint/2010/main" val="256081205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3FC548-C4E6-F216-82EB-8E6110409C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7D82742-876C-3228-313F-50CD3674918A}"/>
              </a:ext>
            </a:extLst>
          </p:cNvPr>
          <p:cNvSpPr>
            <a:spLocks noGrp="1"/>
          </p:cNvSpPr>
          <p:nvPr>
            <p:ph type="title"/>
          </p:nvPr>
        </p:nvSpPr>
        <p:spPr/>
        <p:txBody>
          <a:bodyPr/>
          <a:lstStyle/>
          <a:p>
            <a:r>
              <a:rPr lang="en-GB"/>
              <a:t>Exercise: Deploy </a:t>
            </a:r>
            <a:r>
              <a:rPr lang="en-GB" dirty="0"/>
              <a:t>the Function</a:t>
            </a:r>
          </a:p>
        </p:txBody>
      </p:sp>
      <p:sp>
        <p:nvSpPr>
          <p:cNvPr id="4" name="Footer Placeholder 3">
            <a:extLst>
              <a:ext uri="{FF2B5EF4-FFF2-40B4-BE49-F238E27FC236}">
                <a16:creationId xmlns:a16="http://schemas.microsoft.com/office/drawing/2014/main" id="{9343FC8F-6A90-1CA7-96B2-BDC620463606}"/>
              </a:ext>
            </a:extLst>
          </p:cNvPr>
          <p:cNvSpPr>
            <a:spLocks noGrp="1"/>
          </p:cNvSpPr>
          <p:nvPr>
            <p:ph type="ftr" sz="quarter" idx="10"/>
          </p:nvPr>
        </p:nvSpPr>
        <p:spPr/>
        <p:txBody>
          <a:bodyPr/>
          <a:lstStyle/>
          <a:p>
            <a:pPr>
              <a:defRPr/>
            </a:pPr>
            <a:r>
              <a:rPr lang="en-US" altLang="en-US"/>
              <a:t>WEB</a:t>
            </a:r>
            <a:endParaRPr lang="en-US" altLang="en-US" dirty="0"/>
          </a:p>
        </p:txBody>
      </p:sp>
      <p:sp>
        <p:nvSpPr>
          <p:cNvPr id="6" name="TextBox 5">
            <a:extLst>
              <a:ext uri="{FF2B5EF4-FFF2-40B4-BE49-F238E27FC236}">
                <a16:creationId xmlns:a16="http://schemas.microsoft.com/office/drawing/2014/main" id="{CBB311F9-7ED7-443E-2988-EA36987545B7}"/>
              </a:ext>
            </a:extLst>
          </p:cNvPr>
          <p:cNvSpPr txBox="1"/>
          <p:nvPr/>
        </p:nvSpPr>
        <p:spPr>
          <a:xfrm>
            <a:off x="101139" y="927621"/>
            <a:ext cx="8941721" cy="3908762"/>
          </a:xfrm>
          <a:prstGeom prst="rect">
            <a:avLst/>
          </a:prstGeom>
          <a:solidFill>
            <a:srgbClr val="000000"/>
          </a:solidFill>
          <a:ln w="9525">
            <a:noFill/>
          </a:ln>
        </p:spPr>
        <p:txBody>
          <a:bodyPr wrap="square" rtlCol="0">
            <a:spAutoFit/>
          </a:bodyPr>
          <a:lstStyle/>
          <a:p>
            <a:r>
              <a:rPr lang="en-GB" sz="1600" dirty="0">
                <a:solidFill>
                  <a:schemeClr val="bg1"/>
                </a:solidFill>
              </a:rPr>
              <a:t>C:&gt; </a:t>
            </a:r>
            <a:r>
              <a:rPr lang="en-GB" sz="1600" dirty="0" err="1">
                <a:solidFill>
                  <a:schemeClr val="accent1">
                    <a:lumMod val="50000"/>
                  </a:schemeClr>
                </a:solidFill>
              </a:rPr>
              <a:t>az</a:t>
            </a:r>
            <a:r>
              <a:rPr lang="en-GB" sz="1600" dirty="0">
                <a:solidFill>
                  <a:schemeClr val="accent1">
                    <a:lumMod val="50000"/>
                  </a:schemeClr>
                </a:solidFill>
              </a:rPr>
              <a:t> login</a:t>
            </a:r>
          </a:p>
          <a:p>
            <a:endParaRPr lang="en-GB" sz="1600" dirty="0">
              <a:solidFill>
                <a:schemeClr val="accent1">
                  <a:lumMod val="50000"/>
                </a:schemeClr>
              </a:solidFill>
            </a:endParaRPr>
          </a:p>
          <a:p>
            <a:r>
              <a:rPr lang="en-GB" sz="1600" dirty="0">
                <a:solidFill>
                  <a:schemeClr val="bg1"/>
                </a:solidFill>
              </a:rPr>
              <a:t>C:&gt; </a:t>
            </a:r>
            <a:r>
              <a:rPr lang="en-GB" sz="1600" dirty="0">
                <a:solidFill>
                  <a:schemeClr val="accent1">
                    <a:lumMod val="50000"/>
                  </a:schemeClr>
                </a:solidFill>
              </a:rPr>
              <a:t>cd </a:t>
            </a:r>
            <a:r>
              <a:rPr kumimoji="0" lang="en-GB" altLang="en-US" sz="1600" b="0" dirty="0" err="1">
                <a:solidFill>
                  <a:srgbClr val="FFC000"/>
                </a:solidFill>
              </a:rPr>
              <a:t>AzDatabaseFunctionProj</a:t>
            </a:r>
            <a:endParaRPr lang="en-GB" sz="1600" dirty="0">
              <a:solidFill>
                <a:srgbClr val="FFC000"/>
              </a:solidFill>
            </a:endParaRPr>
          </a:p>
          <a:p>
            <a:endParaRPr lang="en-GB" sz="1600" dirty="0">
              <a:solidFill>
                <a:schemeClr val="bg1"/>
              </a:solidFill>
            </a:endParaRPr>
          </a:p>
          <a:p>
            <a:r>
              <a:rPr lang="en-GB" sz="1600" i="1" dirty="0">
                <a:solidFill>
                  <a:schemeClr val="bg1"/>
                </a:solidFill>
              </a:rPr>
              <a:t>DEPLOY THE AZURE FUNCTION</a:t>
            </a:r>
          </a:p>
          <a:p>
            <a:r>
              <a:rPr lang="en-GB" sz="1600" dirty="0">
                <a:solidFill>
                  <a:schemeClr val="bg1"/>
                </a:solidFill>
              </a:rPr>
              <a:t>C:&gt; </a:t>
            </a:r>
            <a:r>
              <a:rPr lang="en-GB" sz="1600" dirty="0" err="1">
                <a:solidFill>
                  <a:schemeClr val="accent1">
                    <a:lumMod val="50000"/>
                  </a:schemeClr>
                </a:solidFill>
              </a:rPr>
              <a:t>func</a:t>
            </a:r>
            <a:r>
              <a:rPr lang="en-GB" sz="1600" dirty="0">
                <a:solidFill>
                  <a:schemeClr val="accent1">
                    <a:lumMod val="50000"/>
                  </a:schemeClr>
                </a:solidFill>
              </a:rPr>
              <a:t> azure </a:t>
            </a:r>
            <a:r>
              <a:rPr lang="en-GB" sz="1600" dirty="0" err="1">
                <a:solidFill>
                  <a:schemeClr val="accent1">
                    <a:lumMod val="50000"/>
                  </a:schemeClr>
                </a:solidFill>
              </a:rPr>
              <a:t>functionapp</a:t>
            </a:r>
            <a:r>
              <a:rPr lang="en-GB" sz="1600" dirty="0">
                <a:solidFill>
                  <a:schemeClr val="accent1">
                    <a:lumMod val="50000"/>
                  </a:schemeClr>
                </a:solidFill>
              </a:rPr>
              <a:t> publish </a:t>
            </a:r>
            <a:r>
              <a:rPr lang="en-GB" sz="1600" dirty="0">
                <a:solidFill>
                  <a:srgbClr val="FFC000"/>
                </a:solidFill>
              </a:rPr>
              <a:t>azdatabasefunction83747</a:t>
            </a:r>
          </a:p>
          <a:p>
            <a:r>
              <a:rPr lang="en-GB" sz="1200" i="1" dirty="0">
                <a:solidFill>
                  <a:schemeClr val="bg1"/>
                </a:solidFill>
              </a:rPr>
              <a:t>……</a:t>
            </a:r>
          </a:p>
          <a:p>
            <a:r>
              <a:rPr lang="en-GB" sz="1200" i="1" dirty="0">
                <a:solidFill>
                  <a:schemeClr val="bg1"/>
                </a:solidFill>
              </a:rPr>
              <a:t>Functions in </a:t>
            </a:r>
            <a:r>
              <a:rPr lang="en-GB" sz="1200" i="1" dirty="0" err="1">
                <a:solidFill>
                  <a:schemeClr val="bg1"/>
                </a:solidFill>
              </a:rPr>
              <a:t>msdocs-azurefunctions-qs</a:t>
            </a:r>
            <a:r>
              <a:rPr lang="en-GB" sz="1200" i="1" dirty="0">
                <a:solidFill>
                  <a:schemeClr val="bg1"/>
                </a:solidFill>
              </a:rPr>
              <a:t>:</a:t>
            </a:r>
          </a:p>
          <a:p>
            <a:r>
              <a:rPr lang="en-GB" sz="1200" i="1" dirty="0">
                <a:solidFill>
                  <a:schemeClr val="bg1"/>
                </a:solidFill>
              </a:rPr>
              <a:t>    </a:t>
            </a:r>
            <a:r>
              <a:rPr lang="en-GB" sz="1600" i="1" dirty="0" err="1">
                <a:solidFill>
                  <a:schemeClr val="bg1"/>
                </a:solidFill>
              </a:rPr>
              <a:t>CreateProduct</a:t>
            </a:r>
            <a:r>
              <a:rPr lang="en-GB" sz="1600" i="1" dirty="0">
                <a:solidFill>
                  <a:schemeClr val="bg1"/>
                </a:solidFill>
              </a:rPr>
              <a:t> - [</a:t>
            </a:r>
            <a:r>
              <a:rPr lang="en-GB" sz="1600" i="1" dirty="0" err="1">
                <a:solidFill>
                  <a:schemeClr val="bg1"/>
                </a:solidFill>
              </a:rPr>
              <a:t>httpTrigger</a:t>
            </a:r>
            <a:r>
              <a:rPr lang="en-GB" sz="1600" i="1" dirty="0">
                <a:solidFill>
                  <a:schemeClr val="bg1"/>
                </a:solidFill>
              </a:rPr>
              <a:t>]</a:t>
            </a:r>
          </a:p>
          <a:p>
            <a:r>
              <a:rPr lang="en-GB" sz="1200" i="1" dirty="0">
                <a:solidFill>
                  <a:schemeClr val="bg1"/>
                </a:solidFill>
              </a:rPr>
              <a:t>        </a:t>
            </a:r>
            <a:r>
              <a:rPr lang="en-GB" sz="1600" b="1" i="1" dirty="0">
                <a:solidFill>
                  <a:schemeClr val="bg1"/>
                </a:solidFill>
              </a:rPr>
              <a:t>Invoke url: https://azdatabasefunction83747.azurewebsites.net/product/{id}</a:t>
            </a:r>
            <a:endParaRPr lang="en-GB" sz="1200" b="1" i="1" dirty="0">
              <a:solidFill>
                <a:schemeClr val="bg1"/>
              </a:solidFill>
            </a:endParaRPr>
          </a:p>
          <a:p>
            <a:endParaRPr lang="en-GB" sz="1600" i="1" dirty="0">
              <a:solidFill>
                <a:schemeClr val="bg1"/>
              </a:solidFill>
            </a:endParaRPr>
          </a:p>
          <a:p>
            <a:r>
              <a:rPr lang="en-GB" sz="1600" i="1" dirty="0">
                <a:solidFill>
                  <a:schemeClr val="bg1"/>
                </a:solidFill>
              </a:rPr>
              <a:t>VIEW THIS URL IN THE BROWSER</a:t>
            </a:r>
          </a:p>
          <a:p>
            <a:endParaRPr lang="en-GB" sz="1600" i="1" dirty="0">
              <a:solidFill>
                <a:schemeClr val="bg1"/>
              </a:solidFill>
            </a:endParaRPr>
          </a:p>
          <a:p>
            <a:r>
              <a:rPr lang="en-GB" sz="1600" i="1" dirty="0">
                <a:solidFill>
                  <a:schemeClr val="bg1"/>
                </a:solidFill>
              </a:rPr>
              <a:t>GET STREAMING LOGS TO DEBUG THE FUNCTION</a:t>
            </a:r>
          </a:p>
          <a:p>
            <a:r>
              <a:rPr lang="en-GB" sz="1600" dirty="0">
                <a:solidFill>
                  <a:schemeClr val="bg1"/>
                </a:solidFill>
              </a:rPr>
              <a:t>C:&gt; </a:t>
            </a:r>
            <a:r>
              <a:rPr lang="en-GB" sz="1600" dirty="0" err="1">
                <a:solidFill>
                  <a:schemeClr val="accent1">
                    <a:lumMod val="50000"/>
                  </a:schemeClr>
                </a:solidFill>
              </a:rPr>
              <a:t>func</a:t>
            </a:r>
            <a:r>
              <a:rPr lang="en-GB" sz="1600" dirty="0">
                <a:solidFill>
                  <a:schemeClr val="accent1">
                    <a:lumMod val="50000"/>
                  </a:schemeClr>
                </a:solidFill>
              </a:rPr>
              <a:t> azure </a:t>
            </a:r>
            <a:r>
              <a:rPr lang="en-GB" sz="1600" dirty="0" err="1">
                <a:solidFill>
                  <a:schemeClr val="accent1">
                    <a:lumMod val="50000"/>
                  </a:schemeClr>
                </a:solidFill>
              </a:rPr>
              <a:t>functionapp</a:t>
            </a:r>
            <a:r>
              <a:rPr lang="en-GB" sz="1600" dirty="0">
                <a:solidFill>
                  <a:schemeClr val="accent1">
                    <a:lumMod val="50000"/>
                  </a:schemeClr>
                </a:solidFill>
              </a:rPr>
              <a:t> </a:t>
            </a:r>
            <a:r>
              <a:rPr lang="en-GB" sz="1600" dirty="0" err="1">
                <a:solidFill>
                  <a:schemeClr val="accent1">
                    <a:lumMod val="50000"/>
                  </a:schemeClr>
                </a:solidFill>
              </a:rPr>
              <a:t>logstream</a:t>
            </a:r>
            <a:r>
              <a:rPr lang="en-GB" sz="1600" dirty="0">
                <a:solidFill>
                  <a:schemeClr val="accent1">
                    <a:lumMod val="50000"/>
                  </a:schemeClr>
                </a:solidFill>
              </a:rPr>
              <a:t> </a:t>
            </a:r>
            <a:r>
              <a:rPr lang="en-GB" sz="1600" dirty="0">
                <a:solidFill>
                  <a:srgbClr val="FFC000"/>
                </a:solidFill>
              </a:rPr>
              <a:t>azdatabasefunction83747</a:t>
            </a:r>
          </a:p>
          <a:p>
            <a:r>
              <a:rPr lang="en-GB" sz="1600" dirty="0">
                <a:solidFill>
                  <a:schemeClr val="bg1"/>
                </a:solidFill>
              </a:rPr>
              <a:t>&lt;Ctrl&gt;+&lt;C&gt;</a:t>
            </a:r>
          </a:p>
        </p:txBody>
      </p:sp>
      <p:sp>
        <p:nvSpPr>
          <p:cNvPr id="7" name="TextBox 6">
            <a:extLst>
              <a:ext uri="{FF2B5EF4-FFF2-40B4-BE49-F238E27FC236}">
                <a16:creationId xmlns:a16="http://schemas.microsoft.com/office/drawing/2014/main" id="{96889EA4-5B6F-7B32-53B8-F3F6689D7A00}"/>
              </a:ext>
            </a:extLst>
          </p:cNvPr>
          <p:cNvSpPr txBox="1"/>
          <p:nvPr/>
        </p:nvSpPr>
        <p:spPr>
          <a:xfrm>
            <a:off x="3165061" y="1455172"/>
            <a:ext cx="2589170" cy="276999"/>
          </a:xfrm>
          <a:prstGeom prst="rect">
            <a:avLst/>
          </a:prstGeom>
          <a:noFill/>
        </p:spPr>
        <p:txBody>
          <a:bodyPr wrap="none" rtlCol="0">
            <a:spAutoFit/>
          </a:bodyPr>
          <a:lstStyle/>
          <a:p>
            <a:r>
              <a:rPr lang="en-GB" sz="1200" dirty="0">
                <a:solidFill>
                  <a:schemeClr val="bg1"/>
                </a:solidFill>
                <a:sym typeface="Wingdings" panose="05000000000000000000" pitchFamily="2" charset="2"/>
              </a:rPr>
              <a:t> </a:t>
            </a:r>
            <a:r>
              <a:rPr lang="en-GB" sz="1050" i="1" dirty="0">
                <a:solidFill>
                  <a:schemeClr val="bg1"/>
                </a:solidFill>
              </a:rPr>
              <a:t>If you are not already in this directory</a:t>
            </a:r>
          </a:p>
        </p:txBody>
      </p:sp>
      <p:sp>
        <p:nvSpPr>
          <p:cNvPr id="8" name="TextBox 7">
            <a:extLst>
              <a:ext uri="{FF2B5EF4-FFF2-40B4-BE49-F238E27FC236}">
                <a16:creationId xmlns:a16="http://schemas.microsoft.com/office/drawing/2014/main" id="{4CA20CD6-7456-D8B6-DFF5-F78CE940C777}"/>
              </a:ext>
            </a:extLst>
          </p:cNvPr>
          <p:cNvSpPr txBox="1"/>
          <p:nvPr/>
        </p:nvSpPr>
        <p:spPr>
          <a:xfrm>
            <a:off x="6082352" y="1030555"/>
            <a:ext cx="2960508" cy="830997"/>
          </a:xfrm>
          <a:prstGeom prst="rect">
            <a:avLst/>
          </a:prstGeom>
          <a:noFill/>
        </p:spPr>
        <p:txBody>
          <a:bodyPr wrap="square" rtlCol="0">
            <a:spAutoFit/>
          </a:bodyPr>
          <a:lstStyle/>
          <a:p>
            <a:r>
              <a:rPr lang="en-GB" sz="1200" i="1" dirty="0">
                <a:solidFill>
                  <a:schemeClr val="bg1"/>
                </a:solidFill>
              </a:rPr>
              <a:t>https://learn.microsoft.com/en-us/azure/azure-functions/functions-core-tools-reference?tabs=v2#func-azure-functionapp-publish</a:t>
            </a:r>
          </a:p>
        </p:txBody>
      </p:sp>
      <p:cxnSp>
        <p:nvCxnSpPr>
          <p:cNvPr id="12" name="Straight Connector 11">
            <a:extLst>
              <a:ext uri="{FF2B5EF4-FFF2-40B4-BE49-F238E27FC236}">
                <a16:creationId xmlns:a16="http://schemas.microsoft.com/office/drawing/2014/main" id="{8AFD8A9C-0BD1-F16D-64A3-127A3CBFBDB0}"/>
              </a:ext>
            </a:extLst>
          </p:cNvPr>
          <p:cNvCxnSpPr/>
          <p:nvPr/>
        </p:nvCxnSpPr>
        <p:spPr bwMode="auto">
          <a:xfrm>
            <a:off x="1633182" y="3302759"/>
            <a:ext cx="5841242" cy="0"/>
          </a:xfrm>
          <a:prstGeom prst="line">
            <a:avLst/>
          </a:prstGeom>
          <a:solidFill>
            <a:schemeClr val="accent1"/>
          </a:solidFill>
          <a:ln w="9525" cap="flat" cmpd="sng" algn="ctr">
            <a:solidFill>
              <a:schemeClr val="bg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6" name="TextBox 15">
            <a:extLst>
              <a:ext uri="{FF2B5EF4-FFF2-40B4-BE49-F238E27FC236}">
                <a16:creationId xmlns:a16="http://schemas.microsoft.com/office/drawing/2014/main" id="{95B43BB8-628F-87AF-124F-DB10250DE592}"/>
              </a:ext>
            </a:extLst>
          </p:cNvPr>
          <p:cNvSpPr txBox="1"/>
          <p:nvPr/>
        </p:nvSpPr>
        <p:spPr>
          <a:xfrm>
            <a:off x="129714" y="5366528"/>
            <a:ext cx="8941721" cy="1331134"/>
          </a:xfrm>
          <a:prstGeom prst="rect">
            <a:avLst/>
          </a:prstGeom>
          <a:solidFill>
            <a:srgbClr val="000000"/>
          </a:solidFill>
          <a:ln w="9525">
            <a:noFill/>
          </a:ln>
        </p:spPr>
        <p:txBody>
          <a:bodyPr wrap="square" rtlCol="0">
            <a:spAutoFit/>
          </a:bodyPr>
          <a:lstStyle/>
          <a:p>
            <a:r>
              <a:rPr lang="en-GB" sz="1200" dirty="0">
                <a:solidFill>
                  <a:schemeClr val="bg1"/>
                </a:solidFill>
              </a:rPr>
              <a:t>$ </a:t>
            </a:r>
            <a:r>
              <a:rPr lang="en-GB" sz="1200" dirty="0" err="1">
                <a:solidFill>
                  <a:schemeClr val="accent1">
                    <a:lumMod val="50000"/>
                  </a:schemeClr>
                </a:solidFill>
              </a:rPr>
              <a:t>az</a:t>
            </a:r>
            <a:r>
              <a:rPr lang="en-GB" sz="1200" dirty="0">
                <a:solidFill>
                  <a:schemeClr val="accent1">
                    <a:lumMod val="50000"/>
                  </a:schemeClr>
                </a:solidFill>
              </a:rPr>
              <a:t> </a:t>
            </a:r>
            <a:r>
              <a:rPr lang="en-GB" sz="1200" dirty="0" err="1">
                <a:solidFill>
                  <a:schemeClr val="accent1">
                    <a:lumMod val="50000"/>
                  </a:schemeClr>
                </a:solidFill>
              </a:rPr>
              <a:t>functionapp</a:t>
            </a:r>
            <a:r>
              <a:rPr lang="en-GB" sz="1200" dirty="0">
                <a:solidFill>
                  <a:schemeClr val="accent1">
                    <a:lumMod val="50000"/>
                  </a:schemeClr>
                </a:solidFill>
              </a:rPr>
              <a:t> function show --resource-group </a:t>
            </a:r>
            <a:r>
              <a:rPr lang="en-GB" sz="1200" dirty="0" err="1">
                <a:solidFill>
                  <a:srgbClr val="FFC000"/>
                </a:solidFill>
              </a:rPr>
              <a:t>myfirst-azfunction-rg</a:t>
            </a:r>
            <a:r>
              <a:rPr lang="en-GB" sz="1200" dirty="0">
                <a:solidFill>
                  <a:schemeClr val="accent1">
                    <a:lumMod val="50000"/>
                  </a:schemeClr>
                </a:solidFill>
              </a:rPr>
              <a:t>  --name </a:t>
            </a:r>
            <a:r>
              <a:rPr lang="en-GB" sz="1200" dirty="0">
                <a:solidFill>
                  <a:srgbClr val="FFC000"/>
                </a:solidFill>
              </a:rPr>
              <a:t>azdatabasefunction83747</a:t>
            </a:r>
            <a:r>
              <a:rPr lang="en-GB" sz="1200" dirty="0">
                <a:solidFill>
                  <a:schemeClr val="accent1">
                    <a:lumMod val="50000"/>
                  </a:schemeClr>
                </a:solidFill>
              </a:rPr>
              <a:t> --function-name </a:t>
            </a:r>
            <a:r>
              <a:rPr lang="en-GB" sz="1200" dirty="0" err="1">
                <a:solidFill>
                  <a:srgbClr val="FFC000"/>
                </a:solidFill>
              </a:rPr>
              <a:t>ReadAllProducts</a:t>
            </a:r>
            <a:r>
              <a:rPr lang="en-GB" sz="1200" dirty="0">
                <a:solidFill>
                  <a:schemeClr val="accent1">
                    <a:lumMod val="50000"/>
                  </a:schemeClr>
                </a:solidFill>
              </a:rPr>
              <a:t> --query "</a:t>
            </a:r>
            <a:r>
              <a:rPr lang="en-GB" sz="1200" dirty="0" err="1">
                <a:solidFill>
                  <a:schemeClr val="accent1">
                    <a:lumMod val="50000"/>
                  </a:schemeClr>
                </a:solidFill>
              </a:rPr>
              <a:t>invokeUrlTemplate</a:t>
            </a:r>
            <a:r>
              <a:rPr lang="en-GB" sz="1200" dirty="0">
                <a:solidFill>
                  <a:schemeClr val="accent1">
                    <a:lumMod val="50000"/>
                  </a:schemeClr>
                </a:solidFill>
              </a:rPr>
              <a:t>" --output </a:t>
            </a:r>
            <a:r>
              <a:rPr lang="en-GB" sz="1200" dirty="0" err="1">
                <a:solidFill>
                  <a:schemeClr val="accent1">
                    <a:lumMod val="50000"/>
                  </a:schemeClr>
                </a:solidFill>
              </a:rPr>
              <a:t>tsv</a:t>
            </a:r>
            <a:endParaRPr lang="en-GB" sz="1200" dirty="0">
              <a:solidFill>
                <a:schemeClr val="bg1"/>
              </a:solidFill>
            </a:endParaRPr>
          </a:p>
          <a:p>
            <a:r>
              <a:rPr lang="en-GB" sz="1100" i="1" dirty="0">
                <a:solidFill>
                  <a:schemeClr val="bg1"/>
                </a:solidFill>
              </a:rPr>
              <a:t>https://azdatabasefunction83747.azurewebsites.net/products</a:t>
            </a:r>
          </a:p>
          <a:p>
            <a:r>
              <a:rPr lang="en-GB" sz="1200" dirty="0">
                <a:solidFill>
                  <a:schemeClr val="bg1"/>
                </a:solidFill>
              </a:rPr>
              <a:t>$ </a:t>
            </a:r>
            <a:r>
              <a:rPr lang="en-GB" sz="1200" dirty="0" err="1">
                <a:solidFill>
                  <a:schemeClr val="accent1">
                    <a:lumMod val="50000"/>
                  </a:schemeClr>
                </a:solidFill>
              </a:rPr>
              <a:t>az</a:t>
            </a:r>
            <a:r>
              <a:rPr lang="en-GB" sz="1200" dirty="0">
                <a:solidFill>
                  <a:schemeClr val="accent1">
                    <a:lumMod val="50000"/>
                  </a:schemeClr>
                </a:solidFill>
              </a:rPr>
              <a:t> </a:t>
            </a:r>
            <a:r>
              <a:rPr lang="en-GB" sz="1200" dirty="0" err="1">
                <a:solidFill>
                  <a:schemeClr val="accent1">
                    <a:lumMod val="50000"/>
                  </a:schemeClr>
                </a:solidFill>
              </a:rPr>
              <a:t>functionapp</a:t>
            </a:r>
            <a:r>
              <a:rPr lang="en-GB" sz="1200" dirty="0">
                <a:solidFill>
                  <a:schemeClr val="accent1">
                    <a:lumMod val="50000"/>
                  </a:schemeClr>
                </a:solidFill>
              </a:rPr>
              <a:t> function show --resource-group </a:t>
            </a:r>
            <a:r>
              <a:rPr lang="en-GB" sz="1200" dirty="0" err="1">
                <a:solidFill>
                  <a:srgbClr val="FFC000"/>
                </a:solidFill>
              </a:rPr>
              <a:t>myfirst-azfunction-rg</a:t>
            </a:r>
            <a:r>
              <a:rPr lang="en-GB" sz="1200" dirty="0">
                <a:solidFill>
                  <a:schemeClr val="accent1">
                    <a:lumMod val="50000"/>
                  </a:schemeClr>
                </a:solidFill>
              </a:rPr>
              <a:t>  --name </a:t>
            </a:r>
            <a:r>
              <a:rPr lang="en-GB" sz="1200" dirty="0">
                <a:solidFill>
                  <a:srgbClr val="FFC000"/>
                </a:solidFill>
              </a:rPr>
              <a:t>azdatabasefunction83747</a:t>
            </a:r>
            <a:r>
              <a:rPr lang="en-GB" sz="1200" dirty="0">
                <a:solidFill>
                  <a:schemeClr val="accent1">
                    <a:lumMod val="50000"/>
                  </a:schemeClr>
                </a:solidFill>
              </a:rPr>
              <a:t> --function-name </a:t>
            </a:r>
            <a:r>
              <a:rPr lang="en-GB" sz="1200" dirty="0" err="1">
                <a:solidFill>
                  <a:srgbClr val="FFC000"/>
                </a:solidFill>
              </a:rPr>
              <a:t>ReadProduct</a:t>
            </a:r>
            <a:r>
              <a:rPr lang="en-GB" sz="1200" dirty="0">
                <a:solidFill>
                  <a:schemeClr val="accent1">
                    <a:lumMod val="50000"/>
                  </a:schemeClr>
                </a:solidFill>
              </a:rPr>
              <a:t> --query "</a:t>
            </a:r>
            <a:r>
              <a:rPr lang="en-GB" sz="1200" dirty="0" err="1">
                <a:solidFill>
                  <a:schemeClr val="accent1">
                    <a:lumMod val="50000"/>
                  </a:schemeClr>
                </a:solidFill>
              </a:rPr>
              <a:t>invokeUrlTemplate</a:t>
            </a:r>
            <a:r>
              <a:rPr lang="en-GB" sz="1200" dirty="0">
                <a:solidFill>
                  <a:schemeClr val="accent1">
                    <a:lumMod val="50000"/>
                  </a:schemeClr>
                </a:solidFill>
              </a:rPr>
              <a:t>" --output </a:t>
            </a:r>
            <a:r>
              <a:rPr lang="en-GB" sz="1200" dirty="0" err="1">
                <a:solidFill>
                  <a:schemeClr val="accent1">
                    <a:lumMod val="50000"/>
                  </a:schemeClr>
                </a:solidFill>
              </a:rPr>
              <a:t>tsv</a:t>
            </a:r>
            <a:endParaRPr lang="en-GB" sz="1200" dirty="0">
              <a:solidFill>
                <a:schemeClr val="bg1"/>
              </a:solidFill>
            </a:endParaRPr>
          </a:p>
          <a:p>
            <a:r>
              <a:rPr lang="en-GB" sz="1050" i="1" dirty="0">
                <a:solidFill>
                  <a:schemeClr val="bg1"/>
                </a:solidFill>
              </a:rPr>
              <a:t>https://azdatabasefunction83747.azurewebsites.net/product</a:t>
            </a:r>
          </a:p>
          <a:p>
            <a:endParaRPr lang="en-GB" sz="1100" i="1" dirty="0">
              <a:solidFill>
                <a:schemeClr val="bg1"/>
              </a:solidFill>
            </a:endParaRPr>
          </a:p>
        </p:txBody>
      </p:sp>
      <p:sp>
        <p:nvSpPr>
          <p:cNvPr id="3" name="Content Placeholder 2">
            <a:extLst>
              <a:ext uri="{FF2B5EF4-FFF2-40B4-BE49-F238E27FC236}">
                <a16:creationId xmlns:a16="http://schemas.microsoft.com/office/drawing/2014/main" id="{036A95D7-6EFB-8A06-1A26-72CEB6F6178A}"/>
              </a:ext>
            </a:extLst>
          </p:cNvPr>
          <p:cNvSpPr>
            <a:spLocks noGrp="1" noChangeArrowheads="1"/>
          </p:cNvSpPr>
          <p:nvPr>
            <p:ph idx="1"/>
          </p:nvPr>
        </p:nvSpPr>
        <p:spPr>
          <a:xfrm>
            <a:off x="165195" y="4904317"/>
            <a:ext cx="7029450" cy="459617"/>
          </a:xfrm>
        </p:spPr>
        <p:txBody>
          <a:bodyPr/>
          <a:lstStyle/>
          <a:p>
            <a:r>
              <a:rPr lang="en-GB" altLang="en-US" dirty="0"/>
              <a:t>These are the URLs we need for testing later!!</a:t>
            </a:r>
          </a:p>
        </p:txBody>
      </p:sp>
    </p:spTree>
    <p:extLst>
      <p:ext uri="{BB962C8B-B14F-4D97-AF65-F5344CB8AC3E}">
        <p14:creationId xmlns:p14="http://schemas.microsoft.com/office/powerpoint/2010/main" val="323776397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7BF52-3E5D-5F45-C706-AC1E09D6C73F}"/>
              </a:ext>
            </a:extLst>
          </p:cNvPr>
          <p:cNvSpPr>
            <a:spLocks noGrp="1"/>
          </p:cNvSpPr>
          <p:nvPr>
            <p:ph type="title"/>
          </p:nvPr>
        </p:nvSpPr>
        <p:spPr/>
        <p:txBody>
          <a:bodyPr/>
          <a:lstStyle/>
          <a:p>
            <a:r>
              <a:rPr lang="en-GB" dirty="0"/>
              <a:t>Create Azure (Serverless) </a:t>
            </a:r>
            <a:br>
              <a:rPr lang="en-GB" dirty="0"/>
            </a:br>
            <a:r>
              <a:rPr lang="en-GB" dirty="0"/>
              <a:t>SQL Database Server</a:t>
            </a:r>
          </a:p>
        </p:txBody>
      </p:sp>
      <p:sp>
        <p:nvSpPr>
          <p:cNvPr id="3" name="Content Placeholder 2">
            <a:extLst>
              <a:ext uri="{FF2B5EF4-FFF2-40B4-BE49-F238E27FC236}">
                <a16:creationId xmlns:a16="http://schemas.microsoft.com/office/drawing/2014/main" id="{2BB6ADB0-E7A7-B75C-A454-FD759A86A38A}"/>
              </a:ext>
            </a:extLst>
          </p:cNvPr>
          <p:cNvSpPr>
            <a:spLocks noGrp="1"/>
          </p:cNvSpPr>
          <p:nvPr>
            <p:ph idx="1"/>
          </p:nvPr>
        </p:nvSpPr>
        <p:spPr/>
        <p:txBody>
          <a:bodyPr/>
          <a:lstStyle/>
          <a:p>
            <a:endParaRPr lang="en-GB"/>
          </a:p>
        </p:txBody>
      </p:sp>
      <p:sp>
        <p:nvSpPr>
          <p:cNvPr id="4" name="Footer Placeholder 3">
            <a:extLst>
              <a:ext uri="{FF2B5EF4-FFF2-40B4-BE49-F238E27FC236}">
                <a16:creationId xmlns:a16="http://schemas.microsoft.com/office/drawing/2014/main" id="{7152800D-50A1-1B6B-283D-212ED59819D8}"/>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B3185DF5-A5B1-B71F-7E31-84BCA3688060}"/>
              </a:ext>
            </a:extLst>
          </p:cNvPr>
          <p:cNvSpPr txBox="1"/>
          <p:nvPr/>
        </p:nvSpPr>
        <p:spPr>
          <a:xfrm>
            <a:off x="118268" y="948690"/>
            <a:ext cx="8907463" cy="5909310"/>
          </a:xfrm>
          <a:prstGeom prst="rect">
            <a:avLst/>
          </a:prstGeom>
          <a:solidFill>
            <a:srgbClr val="000000"/>
          </a:solidFill>
        </p:spPr>
        <p:txBody>
          <a:bodyPr>
            <a:spAutoFit/>
          </a:bodyPr>
          <a:lstStyle/>
          <a:p>
            <a:pPr>
              <a:defRPr/>
            </a:pPr>
            <a:r>
              <a:rPr lang="en-GB" dirty="0">
                <a:solidFill>
                  <a:schemeClr val="bg1"/>
                </a:solidFill>
              </a:rPr>
              <a:t>$ </a:t>
            </a:r>
            <a:r>
              <a:rPr lang="en-GB" dirty="0" err="1">
                <a:solidFill>
                  <a:schemeClr val="accent4">
                    <a:lumMod val="25000"/>
                    <a:lumOff val="75000"/>
                  </a:schemeClr>
                </a:solidFill>
              </a:rPr>
              <a:t>randomIdentifier</a:t>
            </a:r>
            <a:r>
              <a:rPr lang="en-GB" dirty="0">
                <a:solidFill>
                  <a:schemeClr val="accent1">
                    <a:lumMod val="50000"/>
                  </a:schemeClr>
                </a:solidFill>
              </a:rPr>
              <a:t>=</a:t>
            </a:r>
            <a:r>
              <a:rPr lang="en-GB" dirty="0">
                <a:solidFill>
                  <a:srgbClr val="FFC000"/>
                </a:solidFill>
              </a:rPr>
              <a:t>$RANDOM</a:t>
            </a:r>
          </a:p>
          <a:p>
            <a:pPr>
              <a:defRPr/>
            </a:pPr>
            <a:r>
              <a:rPr lang="en-GB" dirty="0">
                <a:solidFill>
                  <a:schemeClr val="bg1"/>
                </a:solidFill>
              </a:rPr>
              <a:t>$ </a:t>
            </a:r>
            <a:r>
              <a:rPr lang="en-GB" dirty="0">
                <a:solidFill>
                  <a:schemeClr val="accent4">
                    <a:lumMod val="25000"/>
                    <a:lumOff val="75000"/>
                  </a:schemeClr>
                </a:solidFill>
              </a:rPr>
              <a:t>tag</a:t>
            </a:r>
            <a:r>
              <a:rPr lang="en-GB" dirty="0">
                <a:solidFill>
                  <a:schemeClr val="accent1">
                    <a:lumMod val="50000"/>
                  </a:schemeClr>
                </a:solidFill>
              </a:rPr>
              <a:t>=</a:t>
            </a:r>
            <a:r>
              <a:rPr lang="en-GB" dirty="0">
                <a:solidFill>
                  <a:srgbClr val="FFC000"/>
                </a:solidFill>
              </a:rPr>
              <a:t>create-and-configure-database</a:t>
            </a:r>
          </a:p>
          <a:p>
            <a:pPr>
              <a:defRPr/>
            </a:pPr>
            <a:r>
              <a:rPr lang="en-GB" dirty="0">
                <a:solidFill>
                  <a:schemeClr val="bg1"/>
                </a:solidFill>
              </a:rPr>
              <a:t>$ </a:t>
            </a:r>
            <a:r>
              <a:rPr lang="en-GB" dirty="0">
                <a:solidFill>
                  <a:schemeClr val="accent4">
                    <a:lumMod val="25000"/>
                    <a:lumOff val="75000"/>
                  </a:schemeClr>
                </a:solidFill>
              </a:rPr>
              <a:t>server</a:t>
            </a:r>
            <a:r>
              <a:rPr lang="en-GB" dirty="0">
                <a:solidFill>
                  <a:schemeClr val="accent1">
                    <a:lumMod val="50000"/>
                  </a:schemeClr>
                </a:solidFill>
              </a:rPr>
              <a:t>=</a:t>
            </a:r>
            <a:r>
              <a:rPr lang="en-GB" dirty="0" err="1">
                <a:solidFill>
                  <a:srgbClr val="FFC000"/>
                </a:solidFill>
              </a:rPr>
              <a:t>azsql</a:t>
            </a:r>
            <a:r>
              <a:rPr lang="en-GB" dirty="0">
                <a:solidFill>
                  <a:srgbClr val="FFC000"/>
                </a:solidFill>
              </a:rPr>
              <a:t>-server-</a:t>
            </a:r>
            <a:r>
              <a:rPr lang="en-GB" dirty="0">
                <a:solidFill>
                  <a:schemeClr val="accent4">
                    <a:lumMod val="25000"/>
                    <a:lumOff val="75000"/>
                  </a:schemeClr>
                </a:solidFill>
              </a:rPr>
              <a:t>$</a:t>
            </a:r>
            <a:r>
              <a:rPr lang="en-GB" dirty="0" err="1">
                <a:solidFill>
                  <a:schemeClr val="accent4">
                    <a:lumMod val="25000"/>
                    <a:lumOff val="75000"/>
                  </a:schemeClr>
                </a:solidFill>
              </a:rPr>
              <a:t>randomIdentifier</a:t>
            </a:r>
            <a:endParaRPr lang="en-GB" dirty="0">
              <a:solidFill>
                <a:schemeClr val="accent4">
                  <a:lumMod val="25000"/>
                  <a:lumOff val="75000"/>
                </a:schemeClr>
              </a:solidFill>
            </a:endParaRPr>
          </a:p>
          <a:p>
            <a:pPr>
              <a:defRPr/>
            </a:pPr>
            <a:r>
              <a:rPr lang="en-GB" dirty="0">
                <a:solidFill>
                  <a:schemeClr val="bg1"/>
                </a:solidFill>
              </a:rPr>
              <a:t>$ </a:t>
            </a:r>
            <a:r>
              <a:rPr lang="en-GB" dirty="0">
                <a:solidFill>
                  <a:schemeClr val="accent4">
                    <a:lumMod val="25000"/>
                    <a:lumOff val="75000"/>
                  </a:schemeClr>
                </a:solidFill>
              </a:rPr>
              <a:t>database</a:t>
            </a:r>
            <a:r>
              <a:rPr lang="en-GB" dirty="0">
                <a:solidFill>
                  <a:schemeClr val="accent1">
                    <a:lumMod val="50000"/>
                  </a:schemeClr>
                </a:solidFill>
              </a:rPr>
              <a:t>=</a:t>
            </a:r>
            <a:r>
              <a:rPr lang="en-GB" dirty="0" err="1">
                <a:solidFill>
                  <a:srgbClr val="FFC000"/>
                </a:solidFill>
              </a:rPr>
              <a:t>mydb</a:t>
            </a:r>
            <a:endParaRPr lang="en-GB" dirty="0">
              <a:solidFill>
                <a:schemeClr val="accent4">
                  <a:lumMod val="25000"/>
                  <a:lumOff val="75000"/>
                </a:schemeClr>
              </a:solidFill>
            </a:endParaRPr>
          </a:p>
          <a:p>
            <a:pPr>
              <a:defRPr/>
            </a:pPr>
            <a:endParaRPr lang="en-GB" dirty="0">
              <a:solidFill>
                <a:schemeClr val="bg1"/>
              </a:solidFill>
            </a:endParaRPr>
          </a:p>
          <a:p>
            <a:pPr>
              <a:defRPr/>
            </a:pPr>
            <a:r>
              <a:rPr lang="en-GB" i="1" dirty="0">
                <a:solidFill>
                  <a:schemeClr val="bg1"/>
                </a:solidFill>
              </a:rPr>
              <a:t>CREATE THE SQL SERVER</a:t>
            </a:r>
          </a:p>
          <a:p>
            <a:pPr>
              <a:defRPr/>
            </a:pPr>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sql</a:t>
            </a:r>
            <a:r>
              <a:rPr lang="en-GB" dirty="0">
                <a:solidFill>
                  <a:schemeClr val="accent1">
                    <a:lumMod val="50000"/>
                  </a:schemeClr>
                </a:solidFill>
              </a:rPr>
              <a:t> server create --name </a:t>
            </a:r>
            <a:r>
              <a:rPr lang="en-GB" dirty="0">
                <a:solidFill>
                  <a:schemeClr val="accent4">
                    <a:lumMod val="25000"/>
                    <a:lumOff val="75000"/>
                  </a:schemeClr>
                </a:solidFill>
              </a:rPr>
              <a:t>$server</a:t>
            </a:r>
            <a:r>
              <a:rPr lang="en-GB" dirty="0">
                <a:solidFill>
                  <a:schemeClr val="accent1">
                    <a:lumMod val="50000"/>
                  </a:schemeClr>
                </a:solidFill>
              </a:rPr>
              <a:t> --resource-group </a:t>
            </a:r>
            <a:r>
              <a:rPr lang="en-GB" dirty="0">
                <a:solidFill>
                  <a:srgbClr val="FFC000"/>
                </a:solidFill>
              </a:rPr>
              <a:t>demo-resource-</a:t>
            </a:r>
            <a:r>
              <a:rPr lang="en-GB" dirty="0" err="1">
                <a:solidFill>
                  <a:srgbClr val="FFC000"/>
                </a:solidFill>
              </a:rPr>
              <a:t>gp</a:t>
            </a:r>
            <a:r>
              <a:rPr lang="en-GB" dirty="0">
                <a:solidFill>
                  <a:schemeClr val="accent1">
                    <a:lumMod val="50000"/>
                  </a:schemeClr>
                </a:solidFill>
              </a:rPr>
              <a:t> --location </a:t>
            </a:r>
            <a:r>
              <a:rPr lang="en-GB" dirty="0" err="1">
                <a:solidFill>
                  <a:srgbClr val="FFC000"/>
                </a:solidFill>
              </a:rPr>
              <a:t>ukwest</a:t>
            </a:r>
            <a:r>
              <a:rPr lang="en-GB" dirty="0">
                <a:solidFill>
                  <a:schemeClr val="accent1">
                    <a:lumMod val="50000"/>
                  </a:schemeClr>
                </a:solidFill>
              </a:rPr>
              <a:t> --admin-user </a:t>
            </a:r>
            <a:r>
              <a:rPr lang="en-GB" dirty="0" err="1">
                <a:solidFill>
                  <a:srgbClr val="FFC000"/>
                </a:solidFill>
              </a:rPr>
              <a:t>azureuser</a:t>
            </a:r>
            <a:r>
              <a:rPr lang="en-GB" dirty="0">
                <a:solidFill>
                  <a:schemeClr val="accent1">
                    <a:lumMod val="50000"/>
                  </a:schemeClr>
                </a:solidFill>
              </a:rPr>
              <a:t> --admin-password </a:t>
            </a:r>
            <a:r>
              <a:rPr lang="en-GB" dirty="0">
                <a:solidFill>
                  <a:srgbClr val="FFC000"/>
                </a:solidFill>
              </a:rPr>
              <a:t>'P4$$</a:t>
            </a:r>
            <a:r>
              <a:rPr lang="en-GB" dirty="0" err="1">
                <a:solidFill>
                  <a:srgbClr val="FFC000"/>
                </a:solidFill>
              </a:rPr>
              <a:t>worD</a:t>
            </a:r>
            <a:r>
              <a:rPr lang="en-GB" dirty="0">
                <a:solidFill>
                  <a:srgbClr val="FFC000"/>
                </a:solidFill>
              </a:rPr>
              <a:t>'</a:t>
            </a:r>
            <a:endParaRPr lang="en-GB" dirty="0">
              <a:solidFill>
                <a:schemeClr val="accent1">
                  <a:lumMod val="50000"/>
                </a:schemeClr>
              </a:solidFill>
            </a:endParaRPr>
          </a:p>
          <a:p>
            <a:pPr>
              <a:defRPr/>
            </a:pPr>
            <a:endParaRPr lang="en-GB" i="1" dirty="0">
              <a:solidFill>
                <a:schemeClr val="bg1"/>
              </a:solidFill>
            </a:endParaRPr>
          </a:p>
          <a:p>
            <a:pPr>
              <a:defRPr/>
            </a:pPr>
            <a:r>
              <a:rPr lang="en-GB" i="1" dirty="0">
                <a:solidFill>
                  <a:schemeClr val="bg1"/>
                </a:solidFill>
              </a:rPr>
              <a:t>SPECIFY AN APPROPRIATE INTERNAL IP ADDRESS RANGE</a:t>
            </a:r>
          </a:p>
          <a:p>
            <a:pPr>
              <a:defRPr/>
            </a:pPr>
            <a:r>
              <a:rPr lang="en-GB" i="1" dirty="0">
                <a:solidFill>
                  <a:schemeClr val="bg1"/>
                </a:solidFill>
              </a:rPr>
              <a:t>TO ALLOW ACCESS TO THE SQL DATABASE SERVER</a:t>
            </a:r>
          </a:p>
          <a:p>
            <a:pPr>
              <a:defRPr/>
            </a:pPr>
            <a:r>
              <a:rPr lang="en-GB" i="1" dirty="0">
                <a:solidFill>
                  <a:schemeClr val="bg1"/>
                </a:solidFill>
              </a:rPr>
              <a:t>These must be IPv4 format and the value '0.0.0.0' represents allow all Azure-internal IP addresses. </a:t>
            </a:r>
          </a:p>
          <a:p>
            <a:pPr>
              <a:defRPr/>
            </a:pPr>
            <a:r>
              <a:rPr lang="en-GB" sz="1400" i="1" dirty="0">
                <a:solidFill>
                  <a:schemeClr val="bg1"/>
                </a:solidFill>
              </a:rPr>
              <a:t>Note: this is equivalent to “Allow Azure services and resources to access this server”</a:t>
            </a:r>
          </a:p>
          <a:p>
            <a:pPr>
              <a:defRPr/>
            </a:pPr>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sql</a:t>
            </a:r>
            <a:r>
              <a:rPr lang="en-GB" dirty="0">
                <a:solidFill>
                  <a:schemeClr val="accent1">
                    <a:lumMod val="50000"/>
                  </a:schemeClr>
                </a:solidFill>
              </a:rPr>
              <a:t> server firewall-rule create --resource-group </a:t>
            </a:r>
            <a:r>
              <a:rPr lang="en-GB" dirty="0">
                <a:solidFill>
                  <a:srgbClr val="FFC000"/>
                </a:solidFill>
              </a:rPr>
              <a:t>demo-resource-</a:t>
            </a:r>
            <a:r>
              <a:rPr lang="en-GB" dirty="0" err="1">
                <a:solidFill>
                  <a:srgbClr val="FFC000"/>
                </a:solidFill>
              </a:rPr>
              <a:t>gp</a:t>
            </a:r>
            <a:r>
              <a:rPr lang="en-GB" dirty="0">
                <a:solidFill>
                  <a:schemeClr val="accent1">
                    <a:lumMod val="50000"/>
                  </a:schemeClr>
                </a:solidFill>
              </a:rPr>
              <a:t> --server </a:t>
            </a:r>
            <a:r>
              <a:rPr lang="en-GB" dirty="0">
                <a:solidFill>
                  <a:schemeClr val="accent4">
                    <a:lumMod val="25000"/>
                    <a:lumOff val="75000"/>
                  </a:schemeClr>
                </a:solidFill>
              </a:rPr>
              <a:t>$server</a:t>
            </a:r>
            <a:r>
              <a:rPr lang="en-GB" dirty="0">
                <a:solidFill>
                  <a:schemeClr val="accent1">
                    <a:lumMod val="50000"/>
                  </a:schemeClr>
                </a:solidFill>
              </a:rPr>
              <a:t> --name </a:t>
            </a:r>
            <a:r>
              <a:rPr lang="en-GB" dirty="0" err="1">
                <a:solidFill>
                  <a:srgbClr val="FFC000"/>
                </a:solidFill>
              </a:rPr>
              <a:t>azsql</a:t>
            </a:r>
            <a:r>
              <a:rPr lang="en-GB" dirty="0">
                <a:solidFill>
                  <a:srgbClr val="FFC000"/>
                </a:solidFill>
              </a:rPr>
              <a:t>-</a:t>
            </a:r>
            <a:r>
              <a:rPr lang="en-GB" dirty="0" err="1">
                <a:solidFill>
                  <a:srgbClr val="FFC000"/>
                </a:solidFill>
              </a:rPr>
              <a:t>fw</a:t>
            </a:r>
            <a:r>
              <a:rPr lang="en-GB" dirty="0">
                <a:solidFill>
                  <a:srgbClr val="FFC000"/>
                </a:solidFill>
              </a:rPr>
              <a:t>-rule</a:t>
            </a:r>
            <a:r>
              <a:rPr lang="en-GB" dirty="0">
                <a:solidFill>
                  <a:schemeClr val="accent1">
                    <a:lumMod val="50000"/>
                  </a:schemeClr>
                </a:solidFill>
              </a:rPr>
              <a:t> --start-</a:t>
            </a:r>
            <a:r>
              <a:rPr lang="en-GB" dirty="0" err="1">
                <a:solidFill>
                  <a:schemeClr val="accent1">
                    <a:lumMod val="50000"/>
                  </a:schemeClr>
                </a:solidFill>
              </a:rPr>
              <a:t>ip</a:t>
            </a:r>
            <a:r>
              <a:rPr lang="en-GB" dirty="0">
                <a:solidFill>
                  <a:schemeClr val="accent1">
                    <a:lumMod val="50000"/>
                  </a:schemeClr>
                </a:solidFill>
              </a:rPr>
              <a:t>-address </a:t>
            </a:r>
            <a:r>
              <a:rPr lang="en-GB" dirty="0">
                <a:solidFill>
                  <a:srgbClr val="FFC000"/>
                </a:solidFill>
              </a:rPr>
              <a:t>0.0.0.0</a:t>
            </a:r>
            <a:r>
              <a:rPr lang="en-GB" dirty="0">
                <a:solidFill>
                  <a:schemeClr val="accent1">
                    <a:lumMod val="50000"/>
                  </a:schemeClr>
                </a:solidFill>
              </a:rPr>
              <a:t> --end-</a:t>
            </a:r>
            <a:r>
              <a:rPr lang="en-GB" dirty="0" err="1">
                <a:solidFill>
                  <a:schemeClr val="accent1">
                    <a:lumMod val="50000"/>
                  </a:schemeClr>
                </a:solidFill>
              </a:rPr>
              <a:t>ip</a:t>
            </a:r>
            <a:r>
              <a:rPr lang="en-GB" dirty="0">
                <a:solidFill>
                  <a:schemeClr val="accent1">
                    <a:lumMod val="50000"/>
                  </a:schemeClr>
                </a:solidFill>
              </a:rPr>
              <a:t>-address </a:t>
            </a:r>
            <a:r>
              <a:rPr lang="en-GB" dirty="0">
                <a:solidFill>
                  <a:srgbClr val="FFC000"/>
                </a:solidFill>
              </a:rPr>
              <a:t>0.0.0.0</a:t>
            </a:r>
          </a:p>
          <a:p>
            <a:pPr>
              <a:defRPr/>
            </a:pPr>
            <a:r>
              <a:rPr lang="en-GB" i="1" dirty="0">
                <a:solidFill>
                  <a:schemeClr val="bg1"/>
                </a:solidFill>
              </a:rPr>
              <a:t>Add a rule to allow your PC to connect to the SQL server.</a:t>
            </a:r>
          </a:p>
          <a:p>
            <a:pPr>
              <a:defRPr/>
            </a:pPr>
            <a:r>
              <a:rPr lang="en-GB" i="1" dirty="0">
                <a:solidFill>
                  <a:schemeClr val="bg1"/>
                </a:solidFill>
              </a:rPr>
              <a:t>Using a browser search for “what is my </a:t>
            </a:r>
            <a:r>
              <a:rPr lang="en-GB" i="1" dirty="0" err="1">
                <a:solidFill>
                  <a:schemeClr val="bg1"/>
                </a:solidFill>
              </a:rPr>
              <a:t>ip</a:t>
            </a:r>
            <a:r>
              <a:rPr lang="en-GB" i="1" dirty="0">
                <a:solidFill>
                  <a:schemeClr val="bg1"/>
                </a:solidFill>
              </a:rPr>
              <a:t>” to get your PC’s IP address</a:t>
            </a:r>
          </a:p>
          <a:p>
            <a:pPr>
              <a:defRPr/>
            </a:pPr>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sql</a:t>
            </a:r>
            <a:r>
              <a:rPr lang="en-GB" dirty="0">
                <a:solidFill>
                  <a:schemeClr val="accent1">
                    <a:lumMod val="50000"/>
                  </a:schemeClr>
                </a:solidFill>
              </a:rPr>
              <a:t> server firewall-rule create --resource-group </a:t>
            </a:r>
            <a:r>
              <a:rPr lang="en-GB" dirty="0">
                <a:solidFill>
                  <a:srgbClr val="FFC000"/>
                </a:solidFill>
              </a:rPr>
              <a:t>demo-resource-</a:t>
            </a:r>
            <a:r>
              <a:rPr lang="en-GB" dirty="0" err="1">
                <a:solidFill>
                  <a:srgbClr val="FFC000"/>
                </a:solidFill>
              </a:rPr>
              <a:t>gp</a:t>
            </a:r>
            <a:r>
              <a:rPr lang="en-GB" dirty="0">
                <a:solidFill>
                  <a:schemeClr val="accent1">
                    <a:lumMod val="50000"/>
                  </a:schemeClr>
                </a:solidFill>
              </a:rPr>
              <a:t> --server </a:t>
            </a:r>
            <a:r>
              <a:rPr lang="en-GB" dirty="0">
                <a:solidFill>
                  <a:schemeClr val="accent4">
                    <a:lumMod val="25000"/>
                    <a:lumOff val="75000"/>
                  </a:schemeClr>
                </a:solidFill>
              </a:rPr>
              <a:t>$server</a:t>
            </a:r>
            <a:r>
              <a:rPr lang="en-GB" dirty="0">
                <a:solidFill>
                  <a:schemeClr val="accent1">
                    <a:lumMod val="50000"/>
                  </a:schemeClr>
                </a:solidFill>
              </a:rPr>
              <a:t> --name </a:t>
            </a:r>
            <a:r>
              <a:rPr lang="en-GB" dirty="0" err="1">
                <a:solidFill>
                  <a:srgbClr val="FFC000"/>
                </a:solidFill>
              </a:rPr>
              <a:t>azsql</a:t>
            </a:r>
            <a:r>
              <a:rPr lang="en-GB" dirty="0">
                <a:solidFill>
                  <a:srgbClr val="FFC000"/>
                </a:solidFill>
              </a:rPr>
              <a:t>-</a:t>
            </a:r>
            <a:r>
              <a:rPr lang="en-GB" dirty="0" err="1">
                <a:solidFill>
                  <a:srgbClr val="FFC000"/>
                </a:solidFill>
              </a:rPr>
              <a:t>fw</a:t>
            </a:r>
            <a:r>
              <a:rPr lang="en-GB" dirty="0">
                <a:solidFill>
                  <a:srgbClr val="FFC000"/>
                </a:solidFill>
              </a:rPr>
              <a:t>-rule</a:t>
            </a:r>
            <a:r>
              <a:rPr lang="en-GB" dirty="0">
                <a:solidFill>
                  <a:schemeClr val="accent1">
                    <a:lumMod val="50000"/>
                  </a:schemeClr>
                </a:solidFill>
              </a:rPr>
              <a:t> --start-</a:t>
            </a:r>
            <a:r>
              <a:rPr lang="en-GB" dirty="0" err="1">
                <a:solidFill>
                  <a:schemeClr val="accent1">
                    <a:lumMod val="50000"/>
                  </a:schemeClr>
                </a:solidFill>
              </a:rPr>
              <a:t>ip</a:t>
            </a:r>
            <a:r>
              <a:rPr lang="en-GB" dirty="0">
                <a:solidFill>
                  <a:schemeClr val="accent1">
                    <a:lumMod val="50000"/>
                  </a:schemeClr>
                </a:solidFill>
              </a:rPr>
              <a:t>-address </a:t>
            </a:r>
            <a:r>
              <a:rPr lang="en-GB" dirty="0">
                <a:solidFill>
                  <a:srgbClr val="FFC000"/>
                </a:solidFill>
              </a:rPr>
              <a:t>99.8.234.123</a:t>
            </a:r>
            <a:r>
              <a:rPr lang="en-GB" dirty="0">
                <a:solidFill>
                  <a:schemeClr val="accent1">
                    <a:lumMod val="50000"/>
                  </a:schemeClr>
                </a:solidFill>
              </a:rPr>
              <a:t> --end-</a:t>
            </a:r>
            <a:r>
              <a:rPr lang="en-GB" dirty="0" err="1">
                <a:solidFill>
                  <a:schemeClr val="accent1">
                    <a:lumMod val="50000"/>
                  </a:schemeClr>
                </a:solidFill>
              </a:rPr>
              <a:t>ip</a:t>
            </a:r>
            <a:r>
              <a:rPr lang="en-GB" dirty="0">
                <a:solidFill>
                  <a:schemeClr val="accent1">
                    <a:lumMod val="50000"/>
                  </a:schemeClr>
                </a:solidFill>
              </a:rPr>
              <a:t>-address </a:t>
            </a:r>
            <a:r>
              <a:rPr lang="en-GB" dirty="0">
                <a:solidFill>
                  <a:srgbClr val="FFC000"/>
                </a:solidFill>
              </a:rPr>
              <a:t>99.8.234.123</a:t>
            </a:r>
          </a:p>
        </p:txBody>
      </p:sp>
    </p:spTree>
    <p:extLst>
      <p:ext uri="{BB962C8B-B14F-4D97-AF65-F5344CB8AC3E}">
        <p14:creationId xmlns:p14="http://schemas.microsoft.com/office/powerpoint/2010/main" val="165032540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E4ABE-D85F-C4C1-A6DB-A86D66B682A0}"/>
              </a:ext>
            </a:extLst>
          </p:cNvPr>
          <p:cNvSpPr>
            <a:spLocks noGrp="1"/>
          </p:cNvSpPr>
          <p:nvPr>
            <p:ph type="title"/>
          </p:nvPr>
        </p:nvSpPr>
        <p:spPr>
          <a:xfrm>
            <a:off x="257175" y="1"/>
            <a:ext cx="8686800" cy="417440"/>
          </a:xfrm>
        </p:spPr>
        <p:txBody>
          <a:bodyPr/>
          <a:lstStyle/>
          <a:p>
            <a:r>
              <a:rPr lang="en-GB" dirty="0"/>
              <a:t>Create Database</a:t>
            </a:r>
          </a:p>
        </p:txBody>
      </p:sp>
      <p:sp>
        <p:nvSpPr>
          <p:cNvPr id="3" name="Content Placeholder 2">
            <a:extLst>
              <a:ext uri="{FF2B5EF4-FFF2-40B4-BE49-F238E27FC236}">
                <a16:creationId xmlns:a16="http://schemas.microsoft.com/office/drawing/2014/main" id="{088D0C7D-8CEC-B697-EAF3-70E51D285316}"/>
              </a:ext>
            </a:extLst>
          </p:cNvPr>
          <p:cNvSpPr>
            <a:spLocks noGrp="1"/>
          </p:cNvSpPr>
          <p:nvPr>
            <p:ph idx="1"/>
          </p:nvPr>
        </p:nvSpPr>
        <p:spPr/>
        <p:txBody>
          <a:bodyPr/>
          <a:lstStyle/>
          <a:p>
            <a:endParaRPr lang="en-GB" dirty="0"/>
          </a:p>
        </p:txBody>
      </p:sp>
      <p:sp>
        <p:nvSpPr>
          <p:cNvPr id="4" name="Footer Placeholder 3">
            <a:extLst>
              <a:ext uri="{FF2B5EF4-FFF2-40B4-BE49-F238E27FC236}">
                <a16:creationId xmlns:a16="http://schemas.microsoft.com/office/drawing/2014/main" id="{A173AC34-E56A-9160-5711-05B54920F0F1}"/>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58A6862A-7112-6DCF-C52C-988ECAA48CFA}"/>
              </a:ext>
            </a:extLst>
          </p:cNvPr>
          <p:cNvSpPr txBox="1"/>
          <p:nvPr/>
        </p:nvSpPr>
        <p:spPr>
          <a:xfrm>
            <a:off x="146843" y="442536"/>
            <a:ext cx="8907463" cy="3970318"/>
          </a:xfrm>
          <a:prstGeom prst="rect">
            <a:avLst/>
          </a:prstGeom>
          <a:solidFill>
            <a:srgbClr val="000000"/>
          </a:solidFill>
        </p:spPr>
        <p:txBody>
          <a:bodyPr>
            <a:spAutoFit/>
          </a:bodyPr>
          <a:lstStyle/>
          <a:p>
            <a:pPr>
              <a:defRPr/>
            </a:pPr>
            <a:r>
              <a:rPr lang="en-GB" i="1" dirty="0">
                <a:solidFill>
                  <a:schemeClr val="bg1"/>
                </a:solidFill>
              </a:rPr>
              <a:t>CREATE A DATABASE IN THE SERVER</a:t>
            </a:r>
          </a:p>
          <a:p>
            <a:pPr>
              <a:defRPr/>
            </a:pPr>
            <a:r>
              <a:rPr lang="en-GB" i="1" dirty="0">
                <a:solidFill>
                  <a:schemeClr val="bg1"/>
                </a:solidFill>
              </a:rPr>
              <a:t>Create a </a:t>
            </a:r>
            <a:r>
              <a:rPr lang="en-GB" i="1" dirty="0" err="1">
                <a:solidFill>
                  <a:schemeClr val="bg1"/>
                </a:solidFill>
              </a:rPr>
              <a:t>GeneralPurpose</a:t>
            </a:r>
            <a:r>
              <a:rPr lang="en-GB" i="1" dirty="0">
                <a:solidFill>
                  <a:schemeClr val="bg1"/>
                </a:solidFill>
              </a:rPr>
              <a:t> Gen5 2 </a:t>
            </a:r>
            <a:r>
              <a:rPr lang="en-GB" i="1" dirty="0" err="1">
                <a:solidFill>
                  <a:schemeClr val="bg1"/>
                </a:solidFill>
              </a:rPr>
              <a:t>vcore</a:t>
            </a:r>
            <a:r>
              <a:rPr lang="en-GB" i="1" dirty="0">
                <a:solidFill>
                  <a:schemeClr val="bg1"/>
                </a:solidFill>
              </a:rPr>
              <a:t> serverless database with 2 </a:t>
            </a:r>
            <a:r>
              <a:rPr lang="en-GB" i="1" dirty="0" err="1">
                <a:solidFill>
                  <a:schemeClr val="bg1"/>
                </a:solidFill>
              </a:rPr>
              <a:t>vcores</a:t>
            </a:r>
            <a:r>
              <a:rPr lang="en-GB" i="1" dirty="0">
                <a:solidFill>
                  <a:schemeClr val="bg1"/>
                </a:solidFill>
              </a:rPr>
              <a:t> (read replicas). The General Purpose service tier is designed for common workloads. It offers budget-oriented balanced compute and storage options.</a:t>
            </a:r>
          </a:p>
          <a:p>
            <a:pPr>
              <a:defRPr/>
            </a:pPr>
            <a:r>
              <a:rPr lang="en-GB" sz="1400" i="1" dirty="0">
                <a:solidFill>
                  <a:schemeClr val="bg1"/>
                </a:solidFill>
              </a:rPr>
              <a:t>The </a:t>
            </a:r>
            <a:r>
              <a:rPr lang="en-GB" sz="1400" i="1" dirty="0" err="1">
                <a:solidFill>
                  <a:schemeClr val="bg1"/>
                </a:solidFill>
              </a:rPr>
              <a:t>vCore</a:t>
            </a:r>
            <a:r>
              <a:rPr lang="en-GB" sz="1400" i="1" dirty="0">
                <a:solidFill>
                  <a:schemeClr val="bg1"/>
                </a:solidFill>
              </a:rPr>
              <a:t>-based purchasing model lets you choose the number of </a:t>
            </a:r>
            <a:r>
              <a:rPr lang="en-GB" sz="1400" i="1" dirty="0" err="1">
                <a:solidFill>
                  <a:schemeClr val="bg1"/>
                </a:solidFill>
              </a:rPr>
              <a:t>vCores</a:t>
            </a:r>
            <a:r>
              <a:rPr lang="en-GB" sz="1400" i="1" dirty="0">
                <a:solidFill>
                  <a:schemeClr val="bg1"/>
                </a:solidFill>
              </a:rPr>
              <a:t>, the amount of memory, the amount and speed of storage and offers 3 service tiers including General Purpose. It provides two different compute tiers for Azure SQL Database (compute models) - the provisioned compute tier, and the serverless compute tier.   </a:t>
            </a:r>
          </a:p>
          <a:p>
            <a:pPr marL="285750" indent="-285750">
              <a:buFont typeface="Wingdings" panose="05000000000000000000" pitchFamily="2" charset="2"/>
              <a:buChar char="v"/>
              <a:defRPr/>
            </a:pPr>
            <a:r>
              <a:rPr lang="en-GB" sz="1400" i="1" dirty="0">
                <a:solidFill>
                  <a:schemeClr val="bg1"/>
                </a:solidFill>
              </a:rPr>
              <a:t>Provisioned compute tier: provides a specific amount of compute resource that is continuously provisioned independent of workload activity, and bills for the amount of compute provisioned at a fixed price per hour. </a:t>
            </a:r>
          </a:p>
          <a:p>
            <a:pPr marL="285750" indent="-285750">
              <a:buFont typeface="Wingdings" panose="05000000000000000000" pitchFamily="2" charset="2"/>
              <a:buChar char="v"/>
              <a:defRPr/>
            </a:pPr>
            <a:r>
              <a:rPr lang="en-GB" sz="1400" i="1" dirty="0">
                <a:solidFill>
                  <a:schemeClr val="bg1"/>
                </a:solidFill>
              </a:rPr>
              <a:t>Serverless compute tier: automatically scales compute resources based on workload activity and bills for the amount of compute used, per second. The serverless compute tier is generally available in the General Purpose service tier and in the Hyperscale service tier.</a:t>
            </a:r>
          </a:p>
          <a:p>
            <a:pPr>
              <a:defRPr/>
            </a:pPr>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sql</a:t>
            </a:r>
            <a:r>
              <a:rPr lang="en-GB" dirty="0">
                <a:solidFill>
                  <a:schemeClr val="accent1">
                    <a:lumMod val="50000"/>
                  </a:schemeClr>
                </a:solidFill>
              </a:rPr>
              <a:t> </a:t>
            </a:r>
            <a:r>
              <a:rPr lang="en-GB" dirty="0" err="1">
                <a:solidFill>
                  <a:schemeClr val="accent1">
                    <a:lumMod val="50000"/>
                  </a:schemeClr>
                </a:solidFill>
              </a:rPr>
              <a:t>db</a:t>
            </a:r>
            <a:r>
              <a:rPr lang="en-GB" dirty="0">
                <a:solidFill>
                  <a:schemeClr val="accent1">
                    <a:lumMod val="50000"/>
                  </a:schemeClr>
                </a:solidFill>
              </a:rPr>
              <a:t> create --resource-group </a:t>
            </a:r>
            <a:r>
              <a:rPr lang="en-GB" dirty="0">
                <a:solidFill>
                  <a:srgbClr val="FFC000"/>
                </a:solidFill>
              </a:rPr>
              <a:t>demo-resource-</a:t>
            </a:r>
            <a:r>
              <a:rPr lang="en-GB" dirty="0" err="1">
                <a:solidFill>
                  <a:srgbClr val="FFC000"/>
                </a:solidFill>
              </a:rPr>
              <a:t>gp</a:t>
            </a:r>
            <a:r>
              <a:rPr lang="en-GB" dirty="0">
                <a:solidFill>
                  <a:schemeClr val="accent1">
                    <a:lumMod val="50000"/>
                  </a:schemeClr>
                </a:solidFill>
              </a:rPr>
              <a:t> --server </a:t>
            </a:r>
            <a:r>
              <a:rPr lang="en-GB" dirty="0">
                <a:solidFill>
                  <a:schemeClr val="accent4">
                    <a:lumMod val="25000"/>
                    <a:lumOff val="75000"/>
                  </a:schemeClr>
                </a:solidFill>
              </a:rPr>
              <a:t>$server</a:t>
            </a:r>
            <a:r>
              <a:rPr lang="en-GB" dirty="0">
                <a:solidFill>
                  <a:schemeClr val="accent1">
                    <a:lumMod val="50000"/>
                  </a:schemeClr>
                </a:solidFill>
              </a:rPr>
              <a:t> --name </a:t>
            </a:r>
            <a:r>
              <a:rPr lang="en-GB" dirty="0">
                <a:solidFill>
                  <a:schemeClr val="accent4">
                    <a:lumMod val="25000"/>
                    <a:lumOff val="75000"/>
                  </a:schemeClr>
                </a:solidFill>
              </a:rPr>
              <a:t>$database</a:t>
            </a:r>
            <a:r>
              <a:rPr lang="en-GB" dirty="0">
                <a:solidFill>
                  <a:schemeClr val="accent1">
                    <a:lumMod val="50000"/>
                  </a:schemeClr>
                </a:solidFill>
              </a:rPr>
              <a:t> --edition </a:t>
            </a:r>
            <a:r>
              <a:rPr lang="en-GB" dirty="0" err="1">
                <a:solidFill>
                  <a:srgbClr val="FFC000"/>
                </a:solidFill>
              </a:rPr>
              <a:t>GeneralPurpose</a:t>
            </a:r>
            <a:r>
              <a:rPr lang="en-GB" dirty="0">
                <a:solidFill>
                  <a:schemeClr val="accent1">
                    <a:lumMod val="50000"/>
                  </a:schemeClr>
                </a:solidFill>
              </a:rPr>
              <a:t> --compute-model </a:t>
            </a:r>
            <a:r>
              <a:rPr lang="en-GB" dirty="0">
                <a:solidFill>
                  <a:srgbClr val="FFC000"/>
                </a:solidFill>
              </a:rPr>
              <a:t>Serverless</a:t>
            </a:r>
            <a:r>
              <a:rPr lang="en-GB" dirty="0">
                <a:solidFill>
                  <a:schemeClr val="accent1">
                    <a:lumMod val="50000"/>
                  </a:schemeClr>
                </a:solidFill>
              </a:rPr>
              <a:t> --family </a:t>
            </a:r>
            <a:r>
              <a:rPr lang="en-GB" dirty="0">
                <a:solidFill>
                  <a:srgbClr val="FFC000"/>
                </a:solidFill>
              </a:rPr>
              <a:t>Gen5</a:t>
            </a:r>
            <a:r>
              <a:rPr lang="en-GB" dirty="0">
                <a:solidFill>
                  <a:schemeClr val="accent1">
                    <a:lumMod val="50000"/>
                  </a:schemeClr>
                </a:solidFill>
              </a:rPr>
              <a:t> --capacity </a:t>
            </a:r>
            <a:r>
              <a:rPr lang="en-GB" dirty="0">
                <a:solidFill>
                  <a:srgbClr val="FFC000"/>
                </a:solidFill>
              </a:rPr>
              <a:t>2</a:t>
            </a:r>
          </a:p>
        </p:txBody>
      </p:sp>
      <p:sp>
        <p:nvSpPr>
          <p:cNvPr id="7" name="TextBox 6">
            <a:extLst>
              <a:ext uri="{FF2B5EF4-FFF2-40B4-BE49-F238E27FC236}">
                <a16:creationId xmlns:a16="http://schemas.microsoft.com/office/drawing/2014/main" id="{8551E512-7EDD-7E0B-8B04-E3F9D10B89C6}"/>
              </a:ext>
            </a:extLst>
          </p:cNvPr>
          <p:cNvSpPr txBox="1"/>
          <p:nvPr/>
        </p:nvSpPr>
        <p:spPr>
          <a:xfrm>
            <a:off x="146843" y="4437950"/>
            <a:ext cx="8907463" cy="2400657"/>
          </a:xfrm>
          <a:prstGeom prst="rect">
            <a:avLst/>
          </a:prstGeom>
          <a:solidFill>
            <a:srgbClr val="000000"/>
          </a:solidFill>
        </p:spPr>
        <p:txBody>
          <a:bodyPr>
            <a:spAutoFit/>
          </a:bodyPr>
          <a:lstStyle/>
          <a:p>
            <a:pPr>
              <a:defRPr/>
            </a:pPr>
            <a:r>
              <a:rPr lang="en-GB" sz="1400" i="1" dirty="0">
                <a:solidFill>
                  <a:schemeClr val="bg1"/>
                </a:solidFill>
              </a:rPr>
              <a:t>The Database Transaction Unit (DTU)-based purchasing model offers a blend of compute, memory, and I/O resources in three service tiers, to support light to heavy database workloads. Compute sizes within each tier provide a different mix of these resources, to which you can add additional storage resources. The tiers are Basic, Standard and Premium.</a:t>
            </a:r>
          </a:p>
          <a:p>
            <a:pPr>
              <a:defRPr/>
            </a:pPr>
            <a:r>
              <a:rPr lang="en-GB" sz="1400" i="1" dirty="0">
                <a:solidFill>
                  <a:schemeClr val="bg1"/>
                </a:solidFill>
              </a:rPr>
              <a:t>Here we create a database using the DTU-based model with 10 DTUs</a:t>
            </a:r>
          </a:p>
          <a:p>
            <a:pPr>
              <a:defRPr/>
            </a:pPr>
            <a:r>
              <a:rPr lang="en-GB" sz="1100" i="1" dirty="0">
                <a:solidFill>
                  <a:schemeClr val="bg1"/>
                </a:solidFill>
              </a:rPr>
              <a:t>The Basic, S0, S1 and S2 service objectives provide less than one </a:t>
            </a:r>
            <a:r>
              <a:rPr lang="en-GB" sz="1100" i="1" dirty="0" err="1">
                <a:solidFill>
                  <a:schemeClr val="bg1"/>
                </a:solidFill>
              </a:rPr>
              <a:t>vCore</a:t>
            </a:r>
            <a:r>
              <a:rPr lang="en-GB" sz="1100" i="1" dirty="0">
                <a:solidFill>
                  <a:schemeClr val="bg1"/>
                </a:solidFill>
              </a:rPr>
              <a:t> (CPU). For CPU-intensive workloads, a service objective of S3 or greater is recommended. In the Basic, S0, and S1 service objectives, database files are stored in Azure Standard Storage, which uses hard disk drive (HDD)-based storage media. These service objectives are best suited for development, testing, and other infrequently accessed workloads that are less sensitive to performance variability.</a:t>
            </a:r>
          </a:p>
          <a:p>
            <a:pPr>
              <a:defRPr/>
            </a:pPr>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sql</a:t>
            </a:r>
            <a:r>
              <a:rPr lang="en-GB" dirty="0">
                <a:solidFill>
                  <a:schemeClr val="accent1">
                    <a:lumMod val="50000"/>
                  </a:schemeClr>
                </a:solidFill>
              </a:rPr>
              <a:t> </a:t>
            </a:r>
            <a:r>
              <a:rPr lang="en-GB" dirty="0" err="1">
                <a:solidFill>
                  <a:schemeClr val="accent1">
                    <a:lumMod val="50000"/>
                  </a:schemeClr>
                </a:solidFill>
              </a:rPr>
              <a:t>db</a:t>
            </a:r>
            <a:r>
              <a:rPr lang="en-GB" dirty="0">
                <a:solidFill>
                  <a:schemeClr val="accent1">
                    <a:lumMod val="50000"/>
                  </a:schemeClr>
                </a:solidFill>
              </a:rPr>
              <a:t> create --resource-group </a:t>
            </a:r>
            <a:r>
              <a:rPr lang="en-GB" dirty="0">
                <a:solidFill>
                  <a:srgbClr val="FFC000"/>
                </a:solidFill>
              </a:rPr>
              <a:t>demo-resource-</a:t>
            </a:r>
            <a:r>
              <a:rPr lang="en-GB" dirty="0" err="1">
                <a:solidFill>
                  <a:srgbClr val="FFC000"/>
                </a:solidFill>
              </a:rPr>
              <a:t>gp</a:t>
            </a:r>
            <a:r>
              <a:rPr lang="en-GB" dirty="0">
                <a:solidFill>
                  <a:schemeClr val="accent1">
                    <a:lumMod val="50000"/>
                  </a:schemeClr>
                </a:solidFill>
              </a:rPr>
              <a:t> --server </a:t>
            </a:r>
            <a:r>
              <a:rPr lang="en-GB" dirty="0">
                <a:solidFill>
                  <a:schemeClr val="accent4">
                    <a:lumMod val="25000"/>
                    <a:lumOff val="75000"/>
                  </a:schemeClr>
                </a:solidFill>
              </a:rPr>
              <a:t>$server</a:t>
            </a:r>
            <a:r>
              <a:rPr lang="en-GB" dirty="0">
                <a:solidFill>
                  <a:schemeClr val="accent1">
                    <a:lumMod val="50000"/>
                  </a:schemeClr>
                </a:solidFill>
              </a:rPr>
              <a:t> --name </a:t>
            </a:r>
            <a:r>
              <a:rPr lang="en-GB" dirty="0">
                <a:solidFill>
                  <a:schemeClr val="accent4">
                    <a:lumMod val="25000"/>
                    <a:lumOff val="75000"/>
                  </a:schemeClr>
                </a:solidFill>
              </a:rPr>
              <a:t>$database</a:t>
            </a:r>
            <a:r>
              <a:rPr lang="en-GB" dirty="0">
                <a:solidFill>
                  <a:schemeClr val="accent1">
                    <a:lumMod val="50000"/>
                  </a:schemeClr>
                </a:solidFill>
              </a:rPr>
              <a:t> --service-objective </a:t>
            </a:r>
            <a:r>
              <a:rPr lang="en-GB" dirty="0">
                <a:solidFill>
                  <a:srgbClr val="FFC000"/>
                </a:solidFill>
              </a:rPr>
              <a:t>Basic </a:t>
            </a:r>
            <a:r>
              <a:rPr lang="en-GB" dirty="0">
                <a:solidFill>
                  <a:schemeClr val="accent1">
                    <a:lumMod val="50000"/>
                  </a:schemeClr>
                </a:solidFill>
              </a:rPr>
              <a:t>--edition </a:t>
            </a:r>
            <a:r>
              <a:rPr lang="en-GB" dirty="0">
                <a:solidFill>
                  <a:srgbClr val="FFC000"/>
                </a:solidFill>
              </a:rPr>
              <a:t>Standard</a:t>
            </a:r>
            <a:r>
              <a:rPr lang="en-GB" dirty="0">
                <a:solidFill>
                  <a:schemeClr val="accent1">
                    <a:lumMod val="50000"/>
                  </a:schemeClr>
                </a:solidFill>
              </a:rPr>
              <a:t> --family </a:t>
            </a:r>
            <a:r>
              <a:rPr lang="en-GB" dirty="0">
                <a:solidFill>
                  <a:srgbClr val="FFC000"/>
                </a:solidFill>
              </a:rPr>
              <a:t>Gen5</a:t>
            </a:r>
            <a:r>
              <a:rPr lang="en-GB" dirty="0">
                <a:solidFill>
                  <a:schemeClr val="accent1">
                    <a:lumMod val="50000"/>
                  </a:schemeClr>
                </a:solidFill>
              </a:rPr>
              <a:t> --capacity </a:t>
            </a:r>
            <a:r>
              <a:rPr lang="en-GB" dirty="0">
                <a:solidFill>
                  <a:srgbClr val="FFC000"/>
                </a:solidFill>
              </a:rPr>
              <a:t>10</a:t>
            </a:r>
          </a:p>
        </p:txBody>
      </p:sp>
      <p:sp>
        <p:nvSpPr>
          <p:cNvPr id="6" name="TextBox 5">
            <a:extLst>
              <a:ext uri="{FF2B5EF4-FFF2-40B4-BE49-F238E27FC236}">
                <a16:creationId xmlns:a16="http://schemas.microsoft.com/office/drawing/2014/main" id="{0DC5E22C-CB9A-9B3A-2341-DB67962EBA2C}"/>
              </a:ext>
            </a:extLst>
          </p:cNvPr>
          <p:cNvSpPr txBox="1"/>
          <p:nvPr/>
        </p:nvSpPr>
        <p:spPr>
          <a:xfrm rot="1040991">
            <a:off x="2219873" y="5243494"/>
            <a:ext cx="4050724" cy="769441"/>
          </a:xfrm>
          <a:prstGeom prst="rect">
            <a:avLst/>
          </a:prstGeom>
          <a:noFill/>
        </p:spPr>
        <p:txBody>
          <a:bodyPr wrap="none" rtlCol="0">
            <a:spAutoFit/>
          </a:bodyPr>
          <a:lstStyle/>
          <a:p>
            <a:r>
              <a:rPr lang="en-GB" sz="4400" b="1" dirty="0">
                <a:solidFill>
                  <a:srgbClr val="FF0000">
                    <a:alpha val="48000"/>
                  </a:srgbClr>
                </a:solidFill>
              </a:rPr>
              <a:t>ALTERNATIVE</a:t>
            </a:r>
          </a:p>
        </p:txBody>
      </p:sp>
    </p:spTree>
    <p:extLst>
      <p:ext uri="{BB962C8B-B14F-4D97-AF65-F5344CB8AC3E}">
        <p14:creationId xmlns:p14="http://schemas.microsoft.com/office/powerpoint/2010/main" val="91179298"/>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54CF8-7F0A-1C60-B5AD-EE436204CEE0}"/>
              </a:ext>
            </a:extLst>
          </p:cNvPr>
          <p:cNvSpPr>
            <a:spLocks noGrp="1"/>
          </p:cNvSpPr>
          <p:nvPr>
            <p:ph type="title"/>
          </p:nvPr>
        </p:nvSpPr>
        <p:spPr/>
        <p:txBody>
          <a:bodyPr/>
          <a:lstStyle/>
          <a:p>
            <a:r>
              <a:rPr lang="en-GB" dirty="0"/>
              <a:t>Create </a:t>
            </a:r>
            <a:r>
              <a:rPr lang="en-GB"/>
              <a:t>Database Table</a:t>
            </a:r>
            <a:endParaRPr lang="en-GB" dirty="0"/>
          </a:p>
        </p:txBody>
      </p:sp>
      <p:sp>
        <p:nvSpPr>
          <p:cNvPr id="3" name="Content Placeholder 2">
            <a:extLst>
              <a:ext uri="{FF2B5EF4-FFF2-40B4-BE49-F238E27FC236}">
                <a16:creationId xmlns:a16="http://schemas.microsoft.com/office/drawing/2014/main" id="{8C22753C-BC75-B3E9-2954-E3D9EF9E40C9}"/>
              </a:ext>
            </a:extLst>
          </p:cNvPr>
          <p:cNvSpPr>
            <a:spLocks noGrp="1"/>
          </p:cNvSpPr>
          <p:nvPr>
            <p:ph idx="1"/>
          </p:nvPr>
        </p:nvSpPr>
        <p:spPr>
          <a:xfrm>
            <a:off x="1047750" y="615097"/>
            <a:ext cx="7029450" cy="1363332"/>
          </a:xfrm>
        </p:spPr>
        <p:txBody>
          <a:bodyPr/>
          <a:lstStyle/>
          <a:p>
            <a:r>
              <a:rPr lang="en-GB" dirty="0"/>
              <a:t>Create a database table like this:</a:t>
            </a:r>
            <a:br>
              <a:rPr lang="en-GB" dirty="0"/>
            </a:br>
            <a:r>
              <a:rPr lang="en-GB" sz="1600" i="1" dirty="0"/>
              <a:t>https://learn.microsoft.com/en-us/azure/azure-sql/database/local-dev-experience-quickstart?view=azuresql</a:t>
            </a:r>
          </a:p>
          <a:p>
            <a:r>
              <a:rPr lang="en-GB" dirty="0"/>
              <a:t>OR with SQL file like this:</a:t>
            </a:r>
          </a:p>
          <a:p>
            <a:endParaRPr lang="en-GB" sz="1400" dirty="0"/>
          </a:p>
          <a:p>
            <a:endParaRPr lang="en-GB" dirty="0"/>
          </a:p>
          <a:p>
            <a:endParaRPr lang="en-GB" dirty="0"/>
          </a:p>
          <a:p>
            <a:endParaRPr lang="en-GB" dirty="0"/>
          </a:p>
          <a:p>
            <a:endParaRPr lang="en-GB" dirty="0"/>
          </a:p>
          <a:p>
            <a:endParaRPr lang="en-GB" dirty="0"/>
          </a:p>
          <a:p>
            <a:endParaRPr lang="en-GB" dirty="0"/>
          </a:p>
          <a:p>
            <a:endParaRPr lang="en-GB" dirty="0"/>
          </a:p>
          <a:p>
            <a:r>
              <a:rPr lang="en-GB" dirty="0"/>
              <a:t>OR you can also execute this query in the Web Portal</a:t>
            </a:r>
          </a:p>
          <a:p>
            <a:endParaRPr lang="en-GB" dirty="0"/>
          </a:p>
        </p:txBody>
      </p:sp>
      <p:sp>
        <p:nvSpPr>
          <p:cNvPr id="4" name="Footer Placeholder 3">
            <a:extLst>
              <a:ext uri="{FF2B5EF4-FFF2-40B4-BE49-F238E27FC236}">
                <a16:creationId xmlns:a16="http://schemas.microsoft.com/office/drawing/2014/main" id="{F21131A7-6122-F2AC-0F62-EA5EFDE08037}"/>
              </a:ext>
            </a:extLst>
          </p:cNvPr>
          <p:cNvSpPr>
            <a:spLocks noGrp="1"/>
          </p:cNvSpPr>
          <p:nvPr>
            <p:ph type="ftr" sz="quarter" idx="10"/>
          </p:nvPr>
        </p:nvSpPr>
        <p:spPr/>
        <p:txBody>
          <a:bodyPr/>
          <a:lstStyle/>
          <a:p>
            <a:pPr>
              <a:defRPr/>
            </a:pPr>
            <a:r>
              <a:rPr lang="en-US" altLang="en-US"/>
              <a:t>WEB</a:t>
            </a:r>
            <a:endParaRPr lang="en-US" altLang="en-US" dirty="0"/>
          </a:p>
        </p:txBody>
      </p:sp>
      <p:grpSp>
        <p:nvGrpSpPr>
          <p:cNvPr id="7" name="Group 6">
            <a:extLst>
              <a:ext uri="{FF2B5EF4-FFF2-40B4-BE49-F238E27FC236}">
                <a16:creationId xmlns:a16="http://schemas.microsoft.com/office/drawing/2014/main" id="{9B0D37E8-B602-D395-708C-976CAF8AAA4D}"/>
              </a:ext>
            </a:extLst>
          </p:cNvPr>
          <p:cNvGrpSpPr/>
          <p:nvPr/>
        </p:nvGrpSpPr>
        <p:grpSpPr>
          <a:xfrm>
            <a:off x="4234904" y="1832652"/>
            <a:ext cx="4310219" cy="2646773"/>
            <a:chOff x="5411586" y="2063928"/>
            <a:chExt cx="4310219" cy="2646773"/>
          </a:xfrm>
        </p:grpSpPr>
        <p:sp>
          <p:nvSpPr>
            <p:cNvPr id="5" name="TextBox 4">
              <a:extLst>
                <a:ext uri="{FF2B5EF4-FFF2-40B4-BE49-F238E27FC236}">
                  <a16:creationId xmlns:a16="http://schemas.microsoft.com/office/drawing/2014/main" id="{0538DC63-D1EC-7DF3-401A-DBC8368A0B7B}"/>
                </a:ext>
              </a:extLst>
            </p:cNvPr>
            <p:cNvSpPr txBox="1"/>
            <p:nvPr/>
          </p:nvSpPr>
          <p:spPr>
            <a:xfrm>
              <a:off x="5411586" y="2402377"/>
              <a:ext cx="4310219" cy="2308324"/>
            </a:xfrm>
            <a:prstGeom prst="rect">
              <a:avLst/>
            </a:prstGeom>
            <a:solidFill>
              <a:schemeClr val="accent4">
                <a:lumMod val="10000"/>
                <a:lumOff val="90000"/>
              </a:schemeClr>
            </a:solidFill>
          </p:spPr>
          <p:txBody>
            <a:bodyPr wrap="none" rtlCol="0">
              <a:spAutoFit/>
            </a:bodyPr>
            <a:lstStyle/>
            <a:p>
              <a:r>
                <a:rPr lang="en-GB" dirty="0">
                  <a:solidFill>
                    <a:schemeClr val="accent1">
                      <a:lumMod val="25000"/>
                    </a:schemeClr>
                  </a:solidFill>
                </a:rPr>
                <a:t>-- Create a Product table</a:t>
              </a:r>
            </a:p>
            <a:p>
              <a:r>
                <a:rPr lang="en-GB" dirty="0"/>
                <a:t>CREATE TABLE Product</a:t>
              </a:r>
            </a:p>
            <a:p>
              <a:r>
                <a:rPr lang="en-GB" dirty="0"/>
                <a:t>(</a:t>
              </a:r>
            </a:p>
            <a:p>
              <a:r>
                <a:rPr lang="en-GB" dirty="0"/>
                <a:t>    id INT IDENTITY(1,1) PRIMARY KEY,</a:t>
              </a:r>
            </a:p>
            <a:p>
              <a:r>
                <a:rPr lang="en-GB" dirty="0"/>
                <a:t>    name VARCHAR(255), </a:t>
              </a:r>
            </a:p>
            <a:p>
              <a:r>
                <a:rPr lang="en-GB" dirty="0"/>
                <a:t>    price DECIMAL(10, 2),</a:t>
              </a:r>
            </a:p>
            <a:p>
              <a:r>
                <a:rPr lang="en-GB" dirty="0"/>
                <a:t>    description VARCHAR(MAX)</a:t>
              </a:r>
            </a:p>
            <a:p>
              <a:r>
                <a:rPr lang="en-GB" dirty="0"/>
                <a:t>);</a:t>
              </a:r>
            </a:p>
          </p:txBody>
        </p:sp>
        <p:sp>
          <p:nvSpPr>
            <p:cNvPr id="6" name="TextBox 5">
              <a:extLst>
                <a:ext uri="{FF2B5EF4-FFF2-40B4-BE49-F238E27FC236}">
                  <a16:creationId xmlns:a16="http://schemas.microsoft.com/office/drawing/2014/main" id="{F9477BBF-4075-85F7-F0FE-2AFA70750C08}"/>
                </a:ext>
              </a:extLst>
            </p:cNvPr>
            <p:cNvSpPr txBox="1"/>
            <p:nvPr/>
          </p:nvSpPr>
          <p:spPr>
            <a:xfrm>
              <a:off x="5411586" y="2063928"/>
              <a:ext cx="1441420" cy="369332"/>
            </a:xfrm>
            <a:prstGeom prst="rect">
              <a:avLst/>
            </a:prstGeom>
            <a:noFill/>
          </p:spPr>
          <p:txBody>
            <a:bodyPr wrap="none" rtlCol="0">
              <a:spAutoFit/>
            </a:bodyPr>
            <a:lstStyle/>
            <a:p>
              <a:r>
                <a:rPr lang="en-GB" b="1" dirty="0" err="1"/>
                <a:t>azsqldb.sql</a:t>
              </a:r>
              <a:endParaRPr lang="en-GB" b="1" dirty="0"/>
            </a:p>
          </p:txBody>
        </p:sp>
      </p:grpSp>
      <p:grpSp>
        <p:nvGrpSpPr>
          <p:cNvPr id="19" name="Group 18">
            <a:extLst>
              <a:ext uri="{FF2B5EF4-FFF2-40B4-BE49-F238E27FC236}">
                <a16:creationId xmlns:a16="http://schemas.microsoft.com/office/drawing/2014/main" id="{80AC1DE2-79E5-EA7B-F790-3619B64F6B39}"/>
              </a:ext>
            </a:extLst>
          </p:cNvPr>
          <p:cNvGrpSpPr/>
          <p:nvPr/>
        </p:nvGrpSpPr>
        <p:grpSpPr>
          <a:xfrm>
            <a:off x="79376" y="2036828"/>
            <a:ext cx="3655562" cy="2062103"/>
            <a:chOff x="79376" y="2318884"/>
            <a:chExt cx="3655562" cy="2062103"/>
          </a:xfrm>
        </p:grpSpPr>
        <p:sp>
          <p:nvSpPr>
            <p:cNvPr id="8" name="TextBox 7">
              <a:extLst>
                <a:ext uri="{FF2B5EF4-FFF2-40B4-BE49-F238E27FC236}">
                  <a16:creationId xmlns:a16="http://schemas.microsoft.com/office/drawing/2014/main" id="{1FAEB0E5-A6BF-4455-7EC5-B5CFF6324DAA}"/>
                </a:ext>
              </a:extLst>
            </p:cNvPr>
            <p:cNvSpPr txBox="1"/>
            <p:nvPr/>
          </p:nvSpPr>
          <p:spPr>
            <a:xfrm>
              <a:off x="79376" y="2318884"/>
              <a:ext cx="3655562" cy="2062103"/>
            </a:xfrm>
            <a:prstGeom prst="rect">
              <a:avLst/>
            </a:prstGeom>
            <a:solidFill>
              <a:srgbClr val="000000"/>
            </a:solidFill>
          </p:spPr>
          <p:txBody>
            <a:bodyPr wrap="square">
              <a:spAutoFit/>
            </a:bodyPr>
            <a:lstStyle/>
            <a:p>
              <a:pPr>
                <a:defRPr/>
              </a:pPr>
              <a:r>
                <a:rPr lang="en-GB" sz="1400" i="1" dirty="0">
                  <a:solidFill>
                    <a:schemeClr val="bg1"/>
                  </a:solidFill>
                </a:rPr>
                <a:t>Connect the </a:t>
              </a:r>
              <a:r>
                <a:rPr lang="en-GB" sz="1400" i="1" dirty="0" err="1">
                  <a:solidFill>
                    <a:schemeClr val="bg1"/>
                  </a:solidFill>
                </a:rPr>
                <a:t>the</a:t>
              </a:r>
              <a:r>
                <a:rPr lang="en-GB" sz="1400" i="1" dirty="0">
                  <a:solidFill>
                    <a:schemeClr val="bg1"/>
                  </a:solidFill>
                </a:rPr>
                <a:t> Azure SQL database and execute the SQL command file to create a Product table in the database “</a:t>
              </a:r>
              <a:r>
                <a:rPr lang="en-GB" sz="1400" i="1" dirty="0" err="1">
                  <a:solidFill>
                    <a:schemeClr val="bg1"/>
                  </a:solidFill>
                </a:rPr>
                <a:t>mydb</a:t>
              </a:r>
              <a:r>
                <a:rPr lang="en-GB" sz="1400" i="1" dirty="0">
                  <a:solidFill>
                    <a:schemeClr val="bg1"/>
                  </a:solidFill>
                </a:rPr>
                <a:t>” that we just created using the .</a:t>
              </a:r>
              <a:r>
                <a:rPr lang="en-GB" sz="1400" i="1" dirty="0" err="1">
                  <a:solidFill>
                    <a:schemeClr val="bg1"/>
                  </a:solidFill>
                </a:rPr>
                <a:t>sql</a:t>
              </a:r>
              <a:r>
                <a:rPr lang="en-GB" sz="1400" i="1" dirty="0">
                  <a:solidFill>
                    <a:schemeClr val="bg1"/>
                  </a:solidFill>
                </a:rPr>
                <a:t> file</a:t>
              </a:r>
            </a:p>
            <a:p>
              <a:pPr>
                <a:defRPr/>
              </a:pPr>
              <a:r>
                <a:rPr lang="en-GB" dirty="0">
                  <a:solidFill>
                    <a:schemeClr val="bg1"/>
                  </a:solidFill>
                </a:rPr>
                <a:t>$ </a:t>
              </a:r>
              <a:r>
                <a:rPr lang="en-GB" dirty="0" err="1">
                  <a:solidFill>
                    <a:schemeClr val="accent1">
                      <a:lumMod val="50000"/>
                    </a:schemeClr>
                  </a:solidFill>
                </a:rPr>
                <a:t>sqlcmd</a:t>
              </a:r>
              <a:r>
                <a:rPr lang="en-GB" dirty="0">
                  <a:solidFill>
                    <a:schemeClr val="accent1">
                      <a:lumMod val="50000"/>
                    </a:schemeClr>
                  </a:solidFill>
                </a:rPr>
                <a:t> -S </a:t>
              </a:r>
              <a:r>
                <a:rPr lang="en-GB" dirty="0">
                  <a:solidFill>
                    <a:schemeClr val="accent4">
                      <a:lumMod val="25000"/>
                      <a:lumOff val="75000"/>
                    </a:schemeClr>
                  </a:solidFill>
                </a:rPr>
                <a:t>$server</a:t>
              </a:r>
              <a:r>
                <a:rPr lang="en-GB" dirty="0">
                  <a:solidFill>
                    <a:srgbClr val="FFC000"/>
                  </a:solidFill>
                </a:rPr>
                <a:t>.database.windows.net </a:t>
              </a:r>
              <a:r>
                <a:rPr lang="en-GB" dirty="0">
                  <a:solidFill>
                    <a:schemeClr val="accent1">
                      <a:lumMod val="50000"/>
                    </a:schemeClr>
                  </a:solidFill>
                </a:rPr>
                <a:t>-U </a:t>
              </a:r>
              <a:r>
                <a:rPr lang="en-GB" dirty="0" err="1">
                  <a:solidFill>
                    <a:srgbClr val="FFC000"/>
                  </a:solidFill>
                </a:rPr>
                <a:t>azureuser</a:t>
              </a:r>
              <a:r>
                <a:rPr lang="en-GB" dirty="0">
                  <a:solidFill>
                    <a:schemeClr val="accent1">
                      <a:lumMod val="50000"/>
                    </a:schemeClr>
                  </a:solidFill>
                </a:rPr>
                <a:t> -P </a:t>
              </a:r>
              <a:r>
                <a:rPr lang="en-GB" dirty="0">
                  <a:solidFill>
                    <a:srgbClr val="FFC000"/>
                  </a:solidFill>
                </a:rPr>
                <a:t>'P4$$word' </a:t>
              </a:r>
              <a:r>
                <a:rPr lang="en-GB" dirty="0">
                  <a:solidFill>
                    <a:schemeClr val="accent1">
                      <a:lumMod val="50000"/>
                    </a:schemeClr>
                  </a:solidFill>
                </a:rPr>
                <a:t>-d </a:t>
              </a:r>
              <a:r>
                <a:rPr lang="en-GB" dirty="0" err="1">
                  <a:solidFill>
                    <a:srgbClr val="FFC000"/>
                  </a:solidFill>
                </a:rPr>
                <a:t>mydb</a:t>
              </a:r>
              <a:r>
                <a:rPr lang="en-GB" dirty="0">
                  <a:solidFill>
                    <a:schemeClr val="accent1">
                      <a:lumMod val="50000"/>
                    </a:schemeClr>
                  </a:solidFill>
                </a:rPr>
                <a:t> -</a:t>
              </a:r>
              <a:r>
                <a:rPr lang="en-GB" dirty="0" err="1">
                  <a:solidFill>
                    <a:schemeClr val="accent1">
                      <a:lumMod val="50000"/>
                    </a:schemeClr>
                  </a:solidFill>
                </a:rPr>
                <a:t>i</a:t>
              </a:r>
              <a:r>
                <a:rPr lang="en-GB" dirty="0">
                  <a:solidFill>
                    <a:schemeClr val="accent1">
                      <a:lumMod val="50000"/>
                    </a:schemeClr>
                  </a:solidFill>
                </a:rPr>
                <a:t> </a:t>
              </a:r>
              <a:r>
                <a:rPr lang="en-GB" dirty="0" err="1">
                  <a:solidFill>
                    <a:srgbClr val="FFC000"/>
                  </a:solidFill>
                </a:rPr>
                <a:t>azsqldb.sql</a:t>
              </a:r>
              <a:endParaRPr lang="en-GB" dirty="0">
                <a:solidFill>
                  <a:srgbClr val="FFC000"/>
                </a:solidFill>
              </a:endParaRPr>
            </a:p>
          </p:txBody>
        </p:sp>
        <p:sp>
          <p:nvSpPr>
            <p:cNvPr id="9" name="TextBox 8">
              <a:extLst>
                <a:ext uri="{FF2B5EF4-FFF2-40B4-BE49-F238E27FC236}">
                  <a16:creationId xmlns:a16="http://schemas.microsoft.com/office/drawing/2014/main" id="{6F2B7872-204C-BC78-192E-FE8A91CBBF07}"/>
                </a:ext>
              </a:extLst>
            </p:cNvPr>
            <p:cNvSpPr txBox="1"/>
            <p:nvPr/>
          </p:nvSpPr>
          <p:spPr>
            <a:xfrm>
              <a:off x="2576945" y="3630321"/>
              <a:ext cx="324128" cy="523220"/>
            </a:xfrm>
            <a:prstGeom prst="rect">
              <a:avLst/>
            </a:prstGeom>
            <a:noFill/>
          </p:spPr>
          <p:txBody>
            <a:bodyPr wrap="none" rtlCol="0">
              <a:spAutoFit/>
            </a:bodyPr>
            <a:lstStyle/>
            <a:p>
              <a:r>
                <a:rPr lang="en-GB" sz="2800" dirty="0">
                  <a:solidFill>
                    <a:srgbClr val="FF0000"/>
                  </a:solidFill>
                </a:rPr>
                <a:t>*</a:t>
              </a:r>
              <a:endParaRPr lang="en-GB" dirty="0">
                <a:solidFill>
                  <a:srgbClr val="FF0000"/>
                </a:solidFill>
              </a:endParaRPr>
            </a:p>
          </p:txBody>
        </p:sp>
      </p:grpSp>
      <p:sp>
        <p:nvSpPr>
          <p:cNvPr id="10" name="TextBox 9">
            <a:extLst>
              <a:ext uri="{FF2B5EF4-FFF2-40B4-BE49-F238E27FC236}">
                <a16:creationId xmlns:a16="http://schemas.microsoft.com/office/drawing/2014/main" id="{42A79CE3-A571-6749-6BA2-B76D5ADCD1B7}"/>
              </a:ext>
            </a:extLst>
          </p:cNvPr>
          <p:cNvSpPr txBox="1"/>
          <p:nvPr/>
        </p:nvSpPr>
        <p:spPr>
          <a:xfrm>
            <a:off x="0" y="4106487"/>
            <a:ext cx="3774755" cy="646331"/>
          </a:xfrm>
          <a:prstGeom prst="rect">
            <a:avLst/>
          </a:prstGeom>
          <a:noFill/>
        </p:spPr>
        <p:txBody>
          <a:bodyPr wrap="square" rtlCol="0">
            <a:spAutoFit/>
          </a:bodyPr>
          <a:lstStyle/>
          <a:p>
            <a:r>
              <a:rPr lang="en-GB" sz="1200" i="1" dirty="0"/>
              <a:t>* I noticed that sometimes I had to leave out the password and let the command prompt me to enter it, otherwise it gave me a Login Failed error!!</a:t>
            </a:r>
          </a:p>
        </p:txBody>
      </p:sp>
      <p:pic>
        <p:nvPicPr>
          <p:cNvPr id="12" name="Picture 11">
            <a:extLst>
              <a:ext uri="{FF2B5EF4-FFF2-40B4-BE49-F238E27FC236}">
                <a16:creationId xmlns:a16="http://schemas.microsoft.com/office/drawing/2014/main" id="{ADDC1ABA-8500-3844-13D3-3CD353B0CD2B}"/>
              </a:ext>
            </a:extLst>
          </p:cNvPr>
          <p:cNvPicPr>
            <a:picLocks noChangeAspect="1"/>
          </p:cNvPicPr>
          <p:nvPr/>
        </p:nvPicPr>
        <p:blipFill>
          <a:blip r:embed="rId2"/>
          <a:stretch>
            <a:fillRect/>
          </a:stretch>
        </p:blipFill>
        <p:spPr>
          <a:xfrm>
            <a:off x="1516666" y="5025348"/>
            <a:ext cx="4516178" cy="1832652"/>
          </a:xfrm>
          <a:prstGeom prst="rect">
            <a:avLst/>
          </a:prstGeom>
        </p:spPr>
      </p:pic>
      <p:sp>
        <p:nvSpPr>
          <p:cNvPr id="13" name="Rectangle: Rounded Corners 12">
            <a:extLst>
              <a:ext uri="{FF2B5EF4-FFF2-40B4-BE49-F238E27FC236}">
                <a16:creationId xmlns:a16="http://schemas.microsoft.com/office/drawing/2014/main" id="{B3849477-4BBD-A5A9-BFC7-7093C7239F00}"/>
              </a:ext>
            </a:extLst>
          </p:cNvPr>
          <p:cNvSpPr/>
          <p:nvPr/>
        </p:nvSpPr>
        <p:spPr bwMode="auto">
          <a:xfrm>
            <a:off x="1527175" y="6267796"/>
            <a:ext cx="1049770" cy="178935"/>
          </a:xfrm>
          <a:prstGeom prst="roundRect">
            <a:avLst/>
          </a:prstGeom>
          <a:noFill/>
          <a:ln w="1905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cxnSp>
        <p:nvCxnSpPr>
          <p:cNvPr id="15" name="Connector: Elbow 14">
            <a:extLst>
              <a:ext uri="{FF2B5EF4-FFF2-40B4-BE49-F238E27FC236}">
                <a16:creationId xmlns:a16="http://schemas.microsoft.com/office/drawing/2014/main" id="{8B068F45-8C0B-7187-8C42-1CA2A7A1B4E5}"/>
              </a:ext>
            </a:extLst>
          </p:cNvPr>
          <p:cNvCxnSpPr/>
          <p:nvPr/>
        </p:nvCxnSpPr>
        <p:spPr bwMode="auto">
          <a:xfrm rot="5400000">
            <a:off x="5752408" y="4106487"/>
            <a:ext cx="2061557" cy="2061557"/>
          </a:xfrm>
          <a:prstGeom prst="bentConnector3">
            <a:avLst>
              <a:gd name="adj1" fmla="val 100403"/>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7" name="TextBox 16">
            <a:extLst>
              <a:ext uri="{FF2B5EF4-FFF2-40B4-BE49-F238E27FC236}">
                <a16:creationId xmlns:a16="http://schemas.microsoft.com/office/drawing/2014/main" id="{A037A6F2-D583-934C-57AE-C87FFAF9A89F}"/>
              </a:ext>
            </a:extLst>
          </p:cNvPr>
          <p:cNvSpPr txBox="1"/>
          <p:nvPr/>
        </p:nvSpPr>
        <p:spPr>
          <a:xfrm>
            <a:off x="6175087" y="5874278"/>
            <a:ext cx="1507144" cy="307777"/>
          </a:xfrm>
          <a:prstGeom prst="rect">
            <a:avLst/>
          </a:prstGeom>
          <a:noFill/>
        </p:spPr>
        <p:txBody>
          <a:bodyPr wrap="none" rtlCol="0">
            <a:spAutoFit/>
          </a:bodyPr>
          <a:lstStyle/>
          <a:p>
            <a:r>
              <a:rPr lang="en-GB" sz="1400" i="1" dirty="0">
                <a:solidFill>
                  <a:srgbClr val="FF0000"/>
                </a:solidFill>
              </a:rPr>
              <a:t>Copy query here</a:t>
            </a:r>
          </a:p>
        </p:txBody>
      </p:sp>
      <p:sp>
        <p:nvSpPr>
          <p:cNvPr id="18" name="TextBox 17">
            <a:extLst>
              <a:ext uri="{FF2B5EF4-FFF2-40B4-BE49-F238E27FC236}">
                <a16:creationId xmlns:a16="http://schemas.microsoft.com/office/drawing/2014/main" id="{3E5E9550-2892-59F8-6218-EBFCE74CD1B6}"/>
              </a:ext>
            </a:extLst>
          </p:cNvPr>
          <p:cNvSpPr txBox="1"/>
          <p:nvPr/>
        </p:nvSpPr>
        <p:spPr>
          <a:xfrm>
            <a:off x="0" y="1738725"/>
            <a:ext cx="1300356" cy="307777"/>
          </a:xfrm>
          <a:prstGeom prst="rect">
            <a:avLst/>
          </a:prstGeom>
          <a:noFill/>
        </p:spPr>
        <p:txBody>
          <a:bodyPr wrap="none" rtlCol="0">
            <a:spAutoFit/>
          </a:bodyPr>
          <a:lstStyle/>
          <a:p>
            <a:r>
              <a:rPr lang="en-GB" sz="1400" i="1" dirty="0"/>
              <a:t>In Cloud Shell</a:t>
            </a:r>
          </a:p>
        </p:txBody>
      </p:sp>
    </p:spTree>
    <p:extLst>
      <p:ext uri="{BB962C8B-B14F-4D97-AF65-F5344CB8AC3E}">
        <p14:creationId xmlns:p14="http://schemas.microsoft.com/office/powerpoint/2010/main" val="787404457"/>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C7E22-1042-2F3C-5B34-9A8E7C25AC83}"/>
              </a:ext>
            </a:extLst>
          </p:cNvPr>
          <p:cNvSpPr>
            <a:spLocks noGrp="1"/>
          </p:cNvSpPr>
          <p:nvPr>
            <p:ph type="title"/>
          </p:nvPr>
        </p:nvSpPr>
        <p:spPr/>
        <p:txBody>
          <a:bodyPr/>
          <a:lstStyle/>
          <a:p>
            <a:r>
              <a:rPr lang="en-GB" dirty="0"/>
              <a:t>AD User</a:t>
            </a:r>
          </a:p>
        </p:txBody>
      </p:sp>
      <p:sp>
        <p:nvSpPr>
          <p:cNvPr id="3" name="Content Placeholder 2">
            <a:extLst>
              <a:ext uri="{FF2B5EF4-FFF2-40B4-BE49-F238E27FC236}">
                <a16:creationId xmlns:a16="http://schemas.microsoft.com/office/drawing/2014/main" id="{83CA4315-C513-52BD-9971-7E74257753B2}"/>
              </a:ext>
            </a:extLst>
          </p:cNvPr>
          <p:cNvSpPr>
            <a:spLocks noGrp="1"/>
          </p:cNvSpPr>
          <p:nvPr>
            <p:ph idx="1"/>
          </p:nvPr>
        </p:nvSpPr>
        <p:spPr>
          <a:xfrm>
            <a:off x="200025" y="802313"/>
            <a:ext cx="8804275" cy="1663618"/>
          </a:xfrm>
        </p:spPr>
        <p:txBody>
          <a:bodyPr/>
          <a:lstStyle/>
          <a:p>
            <a:r>
              <a:rPr lang="en-GB" dirty="0"/>
              <a:t>To get the Azure SQL Database to work with a managed identity you have to provide it with an Active Directory user to admin the SQL database</a:t>
            </a:r>
          </a:p>
          <a:p>
            <a:pPr lvl="1"/>
            <a:r>
              <a:rPr lang="en-GB" dirty="0"/>
              <a:t>Note: once you create this user you can actually login to the database using this user account instead of the SQL username/password</a:t>
            </a:r>
          </a:p>
        </p:txBody>
      </p:sp>
      <p:sp>
        <p:nvSpPr>
          <p:cNvPr id="4" name="Footer Placeholder 3">
            <a:extLst>
              <a:ext uri="{FF2B5EF4-FFF2-40B4-BE49-F238E27FC236}">
                <a16:creationId xmlns:a16="http://schemas.microsoft.com/office/drawing/2014/main" id="{91A9BCD1-34CE-2B94-9030-22D2C08FB706}"/>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F5CA63EE-E272-4178-8259-1BF00808DA92}"/>
              </a:ext>
            </a:extLst>
          </p:cNvPr>
          <p:cNvSpPr txBox="1"/>
          <p:nvPr/>
        </p:nvSpPr>
        <p:spPr>
          <a:xfrm>
            <a:off x="200025" y="2419442"/>
            <a:ext cx="8864600" cy="4339650"/>
          </a:xfrm>
          <a:prstGeom prst="rect">
            <a:avLst/>
          </a:prstGeom>
          <a:solidFill>
            <a:srgbClr val="000000"/>
          </a:solidFill>
        </p:spPr>
        <p:txBody>
          <a:bodyPr wrap="square">
            <a:spAutoFit/>
          </a:bodyPr>
          <a:lstStyle/>
          <a:p>
            <a:pPr>
              <a:defRPr/>
            </a:pPr>
            <a:r>
              <a:rPr lang="en-GB" i="1" dirty="0">
                <a:solidFill>
                  <a:schemeClr val="bg1"/>
                </a:solidFill>
              </a:rPr>
              <a:t>GET THE PRIMARY DOMAIN OF YOUR TENANT</a:t>
            </a:r>
          </a:p>
          <a:p>
            <a:pPr>
              <a:defRPr/>
            </a:pPr>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rest --method get --</a:t>
            </a:r>
            <a:r>
              <a:rPr lang="en-GB" dirty="0" err="1">
                <a:solidFill>
                  <a:schemeClr val="accent1">
                    <a:lumMod val="50000"/>
                  </a:schemeClr>
                </a:solidFill>
              </a:rPr>
              <a:t>url</a:t>
            </a:r>
            <a:r>
              <a:rPr lang="en-GB" dirty="0">
                <a:solidFill>
                  <a:schemeClr val="accent1">
                    <a:lumMod val="50000"/>
                  </a:schemeClr>
                </a:solidFill>
              </a:rPr>
              <a:t> 'https://graph.microsoft.com/v1.0/domains?$select=id'</a:t>
            </a:r>
          </a:p>
          <a:p>
            <a:pPr>
              <a:defRPr/>
            </a:pPr>
            <a:r>
              <a:rPr lang="en-GB" sz="1200" dirty="0">
                <a:solidFill>
                  <a:schemeClr val="bg1"/>
                </a:solidFill>
              </a:rPr>
              <a:t>{</a:t>
            </a:r>
          </a:p>
          <a:p>
            <a:pPr>
              <a:defRPr/>
            </a:pPr>
            <a:r>
              <a:rPr lang="en-GB" sz="1200" dirty="0">
                <a:solidFill>
                  <a:schemeClr val="bg1"/>
                </a:solidFill>
              </a:rPr>
              <a:t>  "@</a:t>
            </a:r>
            <a:r>
              <a:rPr lang="en-GB" sz="1200" dirty="0" err="1">
                <a:solidFill>
                  <a:schemeClr val="bg1"/>
                </a:solidFill>
              </a:rPr>
              <a:t>odata.context</a:t>
            </a:r>
            <a:r>
              <a:rPr lang="en-GB" sz="1200" dirty="0">
                <a:solidFill>
                  <a:schemeClr val="bg1"/>
                </a:solidFill>
              </a:rPr>
              <a:t>": "https://graph.microsoft.com/v1.0/$</a:t>
            </a:r>
            <a:r>
              <a:rPr lang="en-GB" sz="1200" dirty="0" err="1">
                <a:solidFill>
                  <a:schemeClr val="bg1"/>
                </a:solidFill>
              </a:rPr>
              <a:t>metadata#domains</a:t>
            </a:r>
            <a:r>
              <a:rPr lang="en-GB" sz="1200" dirty="0">
                <a:solidFill>
                  <a:schemeClr val="bg1"/>
                </a:solidFill>
              </a:rPr>
              <a:t>(id)",</a:t>
            </a:r>
          </a:p>
          <a:p>
            <a:pPr>
              <a:defRPr/>
            </a:pPr>
            <a:r>
              <a:rPr lang="en-GB" sz="1200" dirty="0">
                <a:solidFill>
                  <a:schemeClr val="bg1"/>
                </a:solidFill>
              </a:rPr>
              <a:t>  "value": [</a:t>
            </a:r>
          </a:p>
          <a:p>
            <a:pPr>
              <a:defRPr/>
            </a:pPr>
            <a:r>
              <a:rPr lang="en-GB" sz="1200" dirty="0">
                <a:solidFill>
                  <a:schemeClr val="bg1"/>
                </a:solidFill>
              </a:rPr>
              <a:t>    {</a:t>
            </a:r>
          </a:p>
          <a:p>
            <a:pPr>
              <a:defRPr/>
            </a:pPr>
            <a:r>
              <a:rPr lang="en-GB" sz="1200" dirty="0">
                <a:solidFill>
                  <a:schemeClr val="bg1"/>
                </a:solidFill>
              </a:rPr>
              <a:t>      "id": "</a:t>
            </a:r>
            <a:r>
              <a:rPr lang="en-GB" sz="1200" dirty="0">
                <a:solidFill>
                  <a:srgbClr val="FF0000"/>
                </a:solidFill>
              </a:rPr>
              <a:t>leecobleyuwtsdac.onmicrosoft.com</a:t>
            </a:r>
            <a:r>
              <a:rPr lang="en-GB" sz="1200" dirty="0">
                <a:solidFill>
                  <a:schemeClr val="bg1"/>
                </a:solidFill>
              </a:rPr>
              <a:t>"</a:t>
            </a:r>
          </a:p>
          <a:p>
            <a:pPr>
              <a:defRPr/>
            </a:pPr>
            <a:r>
              <a:rPr lang="en-GB" sz="1200" dirty="0">
                <a:solidFill>
                  <a:schemeClr val="bg1"/>
                </a:solidFill>
              </a:rPr>
              <a:t>    }</a:t>
            </a:r>
          </a:p>
          <a:p>
            <a:pPr>
              <a:defRPr/>
            </a:pPr>
            <a:r>
              <a:rPr lang="en-GB" sz="1200" dirty="0">
                <a:solidFill>
                  <a:schemeClr val="bg1"/>
                </a:solidFill>
              </a:rPr>
              <a:t>  ]</a:t>
            </a:r>
          </a:p>
          <a:p>
            <a:pPr>
              <a:defRPr/>
            </a:pPr>
            <a:r>
              <a:rPr lang="en-GB" sz="1200" dirty="0">
                <a:solidFill>
                  <a:schemeClr val="bg1"/>
                </a:solidFill>
              </a:rPr>
              <a:t>}</a:t>
            </a:r>
            <a:endParaRPr lang="en-GB" sz="1200" i="1" dirty="0">
              <a:solidFill>
                <a:schemeClr val="bg1"/>
              </a:solidFill>
            </a:endParaRPr>
          </a:p>
          <a:p>
            <a:pPr>
              <a:defRPr/>
            </a:pPr>
            <a:r>
              <a:rPr lang="en-GB" i="1" dirty="0">
                <a:solidFill>
                  <a:schemeClr val="bg1"/>
                </a:solidFill>
              </a:rPr>
              <a:t>CREATE THE ACTIVE DIRECTORY USER</a:t>
            </a:r>
          </a:p>
          <a:p>
            <a:pPr>
              <a:defRPr/>
            </a:pPr>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ad user create --display-name </a:t>
            </a:r>
            <a:r>
              <a:rPr lang="en-GB" dirty="0" err="1">
                <a:solidFill>
                  <a:srgbClr val="FFC000"/>
                </a:solidFill>
              </a:rPr>
              <a:t>azsqldbadmin</a:t>
            </a:r>
            <a:r>
              <a:rPr lang="en-GB" dirty="0">
                <a:solidFill>
                  <a:schemeClr val="accent1">
                    <a:lumMod val="50000"/>
                  </a:schemeClr>
                </a:solidFill>
              </a:rPr>
              <a:t> --password </a:t>
            </a:r>
            <a:r>
              <a:rPr lang="en-GB" dirty="0">
                <a:solidFill>
                  <a:srgbClr val="FFC000"/>
                </a:solidFill>
              </a:rPr>
              <a:t>'P4$$word'</a:t>
            </a:r>
            <a:r>
              <a:rPr lang="en-GB" dirty="0">
                <a:solidFill>
                  <a:schemeClr val="accent1">
                    <a:lumMod val="50000"/>
                  </a:schemeClr>
                </a:solidFill>
              </a:rPr>
              <a:t> --user-principal-name </a:t>
            </a:r>
            <a:r>
              <a:rPr lang="en-GB" dirty="0">
                <a:solidFill>
                  <a:srgbClr val="FFC000"/>
                </a:solidFill>
              </a:rPr>
              <a:t>azsqldbadmin@</a:t>
            </a:r>
            <a:r>
              <a:rPr lang="en-GB" b="1" dirty="0">
                <a:solidFill>
                  <a:srgbClr val="FFC000"/>
                </a:solidFill>
              </a:rPr>
              <a:t>leecobleyuwtsdac.onmicrosoft.com</a:t>
            </a:r>
          </a:p>
          <a:p>
            <a:pPr>
              <a:defRPr/>
            </a:pPr>
            <a:r>
              <a:rPr lang="en-GB" i="1" dirty="0">
                <a:solidFill>
                  <a:schemeClr val="bg1"/>
                </a:solidFill>
              </a:rPr>
              <a:t>MAKE THIS USER THE AN ADMIN USER ON THE SQL DATABASE</a:t>
            </a:r>
          </a:p>
          <a:p>
            <a:pPr>
              <a:defRPr/>
            </a:pPr>
            <a:r>
              <a:rPr lang="en-GB" dirty="0">
                <a:solidFill>
                  <a:schemeClr val="bg1"/>
                </a:solidFill>
              </a:rPr>
              <a:t>$ </a:t>
            </a:r>
            <a:r>
              <a:rPr lang="en-GB" dirty="0" err="1">
                <a:solidFill>
                  <a:schemeClr val="accent4">
                    <a:lumMod val="25000"/>
                    <a:lumOff val="75000"/>
                  </a:schemeClr>
                </a:solidFill>
              </a:rPr>
              <a:t>azureaduser</a:t>
            </a:r>
            <a:r>
              <a:rPr lang="en-GB" dirty="0">
                <a:solidFill>
                  <a:schemeClr val="accent1">
                    <a:lumMod val="50000"/>
                  </a:schemeClr>
                </a:solidFill>
              </a:rPr>
              <a:t>=$(</a:t>
            </a:r>
            <a:r>
              <a:rPr lang="en-GB" dirty="0" err="1">
                <a:solidFill>
                  <a:schemeClr val="accent1">
                    <a:lumMod val="50000"/>
                  </a:schemeClr>
                </a:solidFill>
              </a:rPr>
              <a:t>az</a:t>
            </a:r>
            <a:r>
              <a:rPr lang="en-GB" dirty="0">
                <a:solidFill>
                  <a:schemeClr val="accent1">
                    <a:lumMod val="50000"/>
                  </a:schemeClr>
                </a:solidFill>
              </a:rPr>
              <a:t> ad user list --filter "</a:t>
            </a:r>
            <a:r>
              <a:rPr lang="en-GB" dirty="0" err="1">
                <a:solidFill>
                  <a:schemeClr val="accent1">
                    <a:lumMod val="50000"/>
                  </a:schemeClr>
                </a:solidFill>
              </a:rPr>
              <a:t>userPrincipalName</a:t>
            </a:r>
            <a:r>
              <a:rPr lang="en-GB" dirty="0">
                <a:solidFill>
                  <a:schemeClr val="accent1">
                    <a:lumMod val="50000"/>
                  </a:schemeClr>
                </a:solidFill>
              </a:rPr>
              <a:t> </a:t>
            </a:r>
            <a:r>
              <a:rPr lang="en-GB" dirty="0" err="1">
                <a:solidFill>
                  <a:schemeClr val="accent1">
                    <a:lumMod val="50000"/>
                  </a:schemeClr>
                </a:solidFill>
              </a:rPr>
              <a:t>eq</a:t>
            </a:r>
            <a:r>
              <a:rPr lang="en-GB" dirty="0">
                <a:solidFill>
                  <a:schemeClr val="accent1">
                    <a:lumMod val="50000"/>
                  </a:schemeClr>
                </a:solidFill>
              </a:rPr>
              <a:t> '</a:t>
            </a:r>
            <a:r>
              <a:rPr lang="en-GB" dirty="0">
                <a:solidFill>
                  <a:srgbClr val="FFC000"/>
                </a:solidFill>
              </a:rPr>
              <a:t>azsqldbadmin@</a:t>
            </a:r>
            <a:r>
              <a:rPr lang="en-GB" b="1" dirty="0">
                <a:solidFill>
                  <a:srgbClr val="FFC000"/>
                </a:solidFill>
              </a:rPr>
              <a:t>leecobleyuwtsdac.onmicrosoft.com</a:t>
            </a:r>
            <a:r>
              <a:rPr lang="en-GB" dirty="0">
                <a:solidFill>
                  <a:schemeClr val="accent1">
                    <a:lumMod val="50000"/>
                  </a:schemeClr>
                </a:solidFill>
              </a:rPr>
              <a:t>'" --query [].id --output </a:t>
            </a:r>
            <a:r>
              <a:rPr lang="en-GB" dirty="0" err="1">
                <a:solidFill>
                  <a:schemeClr val="accent1">
                    <a:lumMod val="50000"/>
                  </a:schemeClr>
                </a:solidFill>
              </a:rPr>
              <a:t>tsv</a:t>
            </a:r>
            <a:r>
              <a:rPr lang="en-GB" dirty="0">
                <a:solidFill>
                  <a:schemeClr val="accent1">
                    <a:lumMod val="50000"/>
                  </a:schemeClr>
                </a:solidFill>
              </a:rPr>
              <a:t>)</a:t>
            </a:r>
          </a:p>
          <a:p>
            <a:pPr>
              <a:defRPr/>
            </a:pPr>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sql</a:t>
            </a:r>
            <a:r>
              <a:rPr lang="en-GB" dirty="0">
                <a:solidFill>
                  <a:schemeClr val="accent1">
                    <a:lumMod val="50000"/>
                  </a:schemeClr>
                </a:solidFill>
              </a:rPr>
              <a:t> server ad-admin create --resource-group </a:t>
            </a:r>
            <a:r>
              <a:rPr lang="en-GB" dirty="0">
                <a:solidFill>
                  <a:srgbClr val="FFC000"/>
                </a:solidFill>
              </a:rPr>
              <a:t>demo-resource-</a:t>
            </a:r>
            <a:r>
              <a:rPr lang="en-GB" dirty="0" err="1">
                <a:solidFill>
                  <a:srgbClr val="FFC000"/>
                </a:solidFill>
              </a:rPr>
              <a:t>gp</a:t>
            </a:r>
            <a:r>
              <a:rPr lang="en-GB" dirty="0">
                <a:solidFill>
                  <a:schemeClr val="accent1">
                    <a:lumMod val="50000"/>
                  </a:schemeClr>
                </a:solidFill>
              </a:rPr>
              <a:t> --server-name </a:t>
            </a:r>
            <a:r>
              <a:rPr lang="en-GB" dirty="0">
                <a:solidFill>
                  <a:schemeClr val="accent4">
                    <a:lumMod val="25000"/>
                    <a:lumOff val="75000"/>
                  </a:schemeClr>
                </a:solidFill>
              </a:rPr>
              <a:t>$server</a:t>
            </a:r>
            <a:r>
              <a:rPr lang="en-GB" dirty="0">
                <a:solidFill>
                  <a:schemeClr val="accent1">
                    <a:lumMod val="50000"/>
                  </a:schemeClr>
                </a:solidFill>
              </a:rPr>
              <a:t> --display-name </a:t>
            </a:r>
            <a:r>
              <a:rPr lang="en-GB" dirty="0">
                <a:solidFill>
                  <a:srgbClr val="FFC000"/>
                </a:solidFill>
              </a:rPr>
              <a:t>ADMIN</a:t>
            </a:r>
            <a:r>
              <a:rPr lang="en-GB" dirty="0">
                <a:solidFill>
                  <a:schemeClr val="accent1">
                    <a:lumMod val="50000"/>
                  </a:schemeClr>
                </a:solidFill>
              </a:rPr>
              <a:t> --object-id </a:t>
            </a:r>
            <a:r>
              <a:rPr lang="en-GB" dirty="0">
                <a:solidFill>
                  <a:schemeClr val="accent4">
                    <a:lumMod val="25000"/>
                    <a:lumOff val="75000"/>
                  </a:schemeClr>
                </a:solidFill>
              </a:rPr>
              <a:t>$</a:t>
            </a:r>
            <a:r>
              <a:rPr lang="en-GB" dirty="0" err="1">
                <a:solidFill>
                  <a:schemeClr val="accent4">
                    <a:lumMod val="25000"/>
                    <a:lumOff val="75000"/>
                  </a:schemeClr>
                </a:solidFill>
              </a:rPr>
              <a:t>azureaduser</a:t>
            </a:r>
            <a:endParaRPr lang="en-GB" b="1" dirty="0">
              <a:solidFill>
                <a:schemeClr val="accent4">
                  <a:lumMod val="25000"/>
                  <a:lumOff val="75000"/>
                </a:schemeClr>
              </a:solidFill>
            </a:endParaRPr>
          </a:p>
        </p:txBody>
      </p:sp>
      <p:cxnSp>
        <p:nvCxnSpPr>
          <p:cNvPr id="8" name="Connector: Elbow 7">
            <a:extLst>
              <a:ext uri="{FF2B5EF4-FFF2-40B4-BE49-F238E27FC236}">
                <a16:creationId xmlns:a16="http://schemas.microsoft.com/office/drawing/2014/main" id="{366520BA-80B0-AC2D-9376-D7830411AD5E}"/>
              </a:ext>
            </a:extLst>
          </p:cNvPr>
          <p:cNvCxnSpPr>
            <a:endCxn id="11" idx="0"/>
          </p:cNvCxnSpPr>
          <p:nvPr/>
        </p:nvCxnSpPr>
        <p:spPr bwMode="auto">
          <a:xfrm>
            <a:off x="3552743" y="3834581"/>
            <a:ext cx="1890743" cy="1238864"/>
          </a:xfrm>
          <a:prstGeom prst="bentConnector2">
            <a:avLst/>
          </a:prstGeom>
          <a:solidFill>
            <a:schemeClr val="accent1"/>
          </a:solidFill>
          <a:ln w="9525" cap="flat" cmpd="sng" algn="ctr">
            <a:solidFill>
              <a:srgbClr val="FF0000"/>
            </a:solidFill>
            <a:prstDash val="dash"/>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Rectangle 10">
            <a:extLst>
              <a:ext uri="{FF2B5EF4-FFF2-40B4-BE49-F238E27FC236}">
                <a16:creationId xmlns:a16="http://schemas.microsoft.com/office/drawing/2014/main" id="{7DDF1E39-CA3C-B4BC-284F-B731D35F67C8}"/>
              </a:ext>
            </a:extLst>
          </p:cNvPr>
          <p:cNvSpPr/>
          <p:nvPr/>
        </p:nvSpPr>
        <p:spPr bwMode="auto">
          <a:xfrm>
            <a:off x="3476051" y="5073445"/>
            <a:ext cx="3934870" cy="235974"/>
          </a:xfrm>
          <a:prstGeom prst="rect">
            <a:avLst/>
          </a:prstGeom>
          <a:noFill/>
          <a:ln w="9525" cap="flat" cmpd="sng" algn="ctr">
            <a:solidFill>
              <a:srgbClr val="FF0000"/>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637700578"/>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39000-E102-A5BB-6127-4C652FC26B47}"/>
              </a:ext>
            </a:extLst>
          </p:cNvPr>
          <p:cNvSpPr>
            <a:spLocks noGrp="1"/>
          </p:cNvSpPr>
          <p:nvPr>
            <p:ph type="title"/>
          </p:nvPr>
        </p:nvSpPr>
        <p:spPr>
          <a:xfrm>
            <a:off x="257175" y="0"/>
            <a:ext cx="8686800" cy="655169"/>
          </a:xfrm>
        </p:spPr>
        <p:txBody>
          <a:bodyPr/>
          <a:lstStyle/>
          <a:p>
            <a:r>
              <a:rPr lang="en-GB" dirty="0"/>
              <a:t>Enable the System Assigned Identity</a:t>
            </a:r>
          </a:p>
        </p:txBody>
      </p:sp>
      <p:sp>
        <p:nvSpPr>
          <p:cNvPr id="3" name="Content Placeholder 2">
            <a:extLst>
              <a:ext uri="{FF2B5EF4-FFF2-40B4-BE49-F238E27FC236}">
                <a16:creationId xmlns:a16="http://schemas.microsoft.com/office/drawing/2014/main" id="{14692C60-56E2-124A-1D1F-EC7EE7BBDD1F}"/>
              </a:ext>
            </a:extLst>
          </p:cNvPr>
          <p:cNvSpPr>
            <a:spLocks noGrp="1"/>
          </p:cNvSpPr>
          <p:nvPr>
            <p:ph idx="1"/>
          </p:nvPr>
        </p:nvSpPr>
        <p:spPr>
          <a:xfrm>
            <a:off x="1047750" y="1724025"/>
            <a:ext cx="7029450" cy="560147"/>
          </a:xfrm>
        </p:spPr>
        <p:txBody>
          <a:bodyPr/>
          <a:lstStyle/>
          <a:p>
            <a:endParaRPr lang="en-GB" dirty="0"/>
          </a:p>
        </p:txBody>
      </p:sp>
      <p:sp>
        <p:nvSpPr>
          <p:cNvPr id="4" name="Footer Placeholder 3">
            <a:extLst>
              <a:ext uri="{FF2B5EF4-FFF2-40B4-BE49-F238E27FC236}">
                <a16:creationId xmlns:a16="http://schemas.microsoft.com/office/drawing/2014/main" id="{67B942C5-06BE-4AC0-15C1-4DC04CF5F454}"/>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918B9E0B-64C9-8DF3-3500-E31ACD034F3F}"/>
              </a:ext>
            </a:extLst>
          </p:cNvPr>
          <p:cNvSpPr txBox="1"/>
          <p:nvPr/>
        </p:nvSpPr>
        <p:spPr>
          <a:xfrm>
            <a:off x="118268" y="641925"/>
            <a:ext cx="8907463" cy="2123658"/>
          </a:xfrm>
          <a:prstGeom prst="rect">
            <a:avLst/>
          </a:prstGeom>
          <a:solidFill>
            <a:srgbClr val="000000"/>
          </a:solidFill>
        </p:spPr>
        <p:txBody>
          <a:bodyPr>
            <a:spAutoFit/>
          </a:bodyPr>
          <a:lstStyle/>
          <a:p>
            <a:pPr>
              <a:defRPr/>
            </a:pPr>
            <a:r>
              <a:rPr lang="en-GB" i="1" dirty="0">
                <a:solidFill>
                  <a:schemeClr val="bg1"/>
                </a:solidFill>
              </a:rPr>
              <a:t>CREATE A SYSTEM ASSIGNED MANAGED IDENTITY ON THE AZURE FUNCTION</a:t>
            </a:r>
          </a:p>
          <a:p>
            <a:pPr>
              <a:defRPr/>
            </a:pPr>
            <a:r>
              <a:rPr lang="en-GB" sz="1200" i="1" dirty="0">
                <a:solidFill>
                  <a:schemeClr val="bg1"/>
                </a:solidFill>
              </a:rPr>
              <a:t>By default --identities is set to '[system]’, so not providing any managed identities just creates a system-assigned identity.</a:t>
            </a:r>
          </a:p>
          <a:p>
            <a:pPr>
              <a:defRPr/>
            </a:pPr>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functionapp</a:t>
            </a:r>
            <a:r>
              <a:rPr lang="en-GB" dirty="0">
                <a:solidFill>
                  <a:schemeClr val="accent1">
                    <a:lumMod val="50000"/>
                  </a:schemeClr>
                </a:solidFill>
              </a:rPr>
              <a:t> identity assign --resource-group </a:t>
            </a:r>
            <a:r>
              <a:rPr lang="en-GB" dirty="0">
                <a:solidFill>
                  <a:srgbClr val="FFC000"/>
                </a:solidFill>
              </a:rPr>
              <a:t>demo-resource-</a:t>
            </a:r>
            <a:r>
              <a:rPr lang="en-GB" dirty="0" err="1">
                <a:solidFill>
                  <a:srgbClr val="FFC000"/>
                </a:solidFill>
              </a:rPr>
              <a:t>gp</a:t>
            </a:r>
            <a:r>
              <a:rPr lang="en-GB" dirty="0">
                <a:solidFill>
                  <a:schemeClr val="accent1">
                    <a:lumMod val="50000"/>
                  </a:schemeClr>
                </a:solidFill>
              </a:rPr>
              <a:t> --name </a:t>
            </a:r>
            <a:r>
              <a:rPr lang="en-GB" sz="1800" dirty="0">
                <a:solidFill>
                  <a:schemeClr val="accent6">
                    <a:lumMod val="60000"/>
                    <a:lumOff val="40000"/>
                  </a:schemeClr>
                </a:solidFill>
              </a:rPr>
              <a:t>$</a:t>
            </a:r>
            <a:r>
              <a:rPr lang="en-GB" sz="1800" dirty="0" err="1">
                <a:solidFill>
                  <a:schemeClr val="accent6">
                    <a:lumMod val="60000"/>
                    <a:lumOff val="40000"/>
                  </a:schemeClr>
                </a:solidFill>
              </a:rPr>
              <a:t>funcappName</a:t>
            </a:r>
            <a:endParaRPr lang="en-GB" sz="1800" dirty="0">
              <a:solidFill>
                <a:schemeClr val="accent6">
                  <a:lumMod val="60000"/>
                  <a:lumOff val="40000"/>
                </a:schemeClr>
              </a:solidFill>
            </a:endParaRPr>
          </a:p>
          <a:p>
            <a:pPr>
              <a:defRPr/>
            </a:pPr>
            <a:r>
              <a:rPr lang="en-GB" sz="1100" i="1" dirty="0">
                <a:solidFill>
                  <a:schemeClr val="bg1"/>
                </a:solidFill>
              </a:rPr>
              <a:t>{</a:t>
            </a:r>
          </a:p>
          <a:p>
            <a:pPr>
              <a:defRPr/>
            </a:pPr>
            <a:r>
              <a:rPr lang="en-GB" sz="1100" i="1" dirty="0">
                <a:solidFill>
                  <a:schemeClr val="bg1"/>
                </a:solidFill>
              </a:rPr>
              <a:t>  "</a:t>
            </a:r>
            <a:r>
              <a:rPr lang="en-GB" sz="1100" i="1" dirty="0" err="1">
                <a:solidFill>
                  <a:schemeClr val="bg1"/>
                </a:solidFill>
              </a:rPr>
              <a:t>principalId</a:t>
            </a:r>
            <a:r>
              <a:rPr lang="en-GB" sz="1100" i="1" dirty="0">
                <a:solidFill>
                  <a:schemeClr val="bg1"/>
                </a:solidFill>
              </a:rPr>
              <a:t>": "45a8…..63",</a:t>
            </a:r>
          </a:p>
          <a:p>
            <a:pPr>
              <a:defRPr/>
            </a:pPr>
            <a:r>
              <a:rPr lang="en-GB" sz="1100" i="1" dirty="0">
                <a:solidFill>
                  <a:schemeClr val="bg1"/>
                </a:solidFill>
              </a:rPr>
              <a:t>  "</a:t>
            </a:r>
            <a:r>
              <a:rPr lang="en-GB" sz="1100" i="1" dirty="0" err="1">
                <a:solidFill>
                  <a:schemeClr val="bg1"/>
                </a:solidFill>
              </a:rPr>
              <a:t>tenantId</a:t>
            </a:r>
            <a:r>
              <a:rPr lang="en-GB" sz="1100" i="1" dirty="0">
                <a:solidFill>
                  <a:schemeClr val="bg1"/>
                </a:solidFill>
              </a:rPr>
              <a:t>": "</a:t>
            </a:r>
            <a:r>
              <a:rPr lang="en-GB" sz="1100" i="1" dirty="0" err="1">
                <a:solidFill>
                  <a:schemeClr val="bg1"/>
                </a:solidFill>
              </a:rPr>
              <a:t>ec</a:t>
            </a:r>
            <a:r>
              <a:rPr lang="en-GB" sz="1100" i="1" dirty="0">
                <a:solidFill>
                  <a:schemeClr val="bg1"/>
                </a:solidFill>
              </a:rPr>
              <a:t>….5",</a:t>
            </a:r>
          </a:p>
          <a:p>
            <a:pPr>
              <a:defRPr/>
            </a:pPr>
            <a:r>
              <a:rPr lang="en-GB" sz="1100" i="1" dirty="0">
                <a:solidFill>
                  <a:schemeClr val="bg1"/>
                </a:solidFill>
              </a:rPr>
              <a:t>  "type": "</a:t>
            </a:r>
            <a:r>
              <a:rPr lang="en-GB" sz="1100" i="1" dirty="0" err="1">
                <a:solidFill>
                  <a:schemeClr val="bg1"/>
                </a:solidFill>
              </a:rPr>
              <a:t>SystemAssigned</a:t>
            </a:r>
            <a:r>
              <a:rPr lang="en-GB" sz="1100" i="1" dirty="0">
                <a:solidFill>
                  <a:schemeClr val="bg1"/>
                </a:solidFill>
              </a:rPr>
              <a:t>",</a:t>
            </a:r>
          </a:p>
          <a:p>
            <a:pPr>
              <a:defRPr/>
            </a:pPr>
            <a:r>
              <a:rPr lang="en-GB" sz="1100" i="1" dirty="0">
                <a:solidFill>
                  <a:schemeClr val="bg1"/>
                </a:solidFill>
              </a:rPr>
              <a:t>  "</a:t>
            </a:r>
            <a:r>
              <a:rPr lang="en-GB" sz="1100" i="1" dirty="0" err="1">
                <a:solidFill>
                  <a:schemeClr val="bg1"/>
                </a:solidFill>
              </a:rPr>
              <a:t>userAssignedIdentities</a:t>
            </a:r>
            <a:r>
              <a:rPr lang="en-GB" sz="1100" i="1" dirty="0">
                <a:solidFill>
                  <a:schemeClr val="bg1"/>
                </a:solidFill>
              </a:rPr>
              <a:t>": null</a:t>
            </a:r>
          </a:p>
          <a:p>
            <a:pPr>
              <a:defRPr/>
            </a:pPr>
            <a:r>
              <a:rPr lang="en-GB" sz="1100" i="1" dirty="0">
                <a:solidFill>
                  <a:schemeClr val="bg1"/>
                </a:solidFill>
              </a:rPr>
              <a:t>}</a:t>
            </a:r>
          </a:p>
        </p:txBody>
      </p:sp>
      <p:grpSp>
        <p:nvGrpSpPr>
          <p:cNvPr id="7" name="Group 6">
            <a:extLst>
              <a:ext uri="{FF2B5EF4-FFF2-40B4-BE49-F238E27FC236}">
                <a16:creationId xmlns:a16="http://schemas.microsoft.com/office/drawing/2014/main" id="{9DC45CBF-ADD2-ABCD-4624-5249B90B8A5E}"/>
              </a:ext>
            </a:extLst>
          </p:cNvPr>
          <p:cNvGrpSpPr/>
          <p:nvPr/>
        </p:nvGrpSpPr>
        <p:grpSpPr>
          <a:xfrm>
            <a:off x="2004447" y="4728808"/>
            <a:ext cx="7006983" cy="2092775"/>
            <a:chOff x="5411586" y="2063928"/>
            <a:chExt cx="7006983" cy="2092775"/>
          </a:xfrm>
        </p:grpSpPr>
        <p:sp>
          <p:nvSpPr>
            <p:cNvPr id="8" name="TextBox 7">
              <a:extLst>
                <a:ext uri="{FF2B5EF4-FFF2-40B4-BE49-F238E27FC236}">
                  <a16:creationId xmlns:a16="http://schemas.microsoft.com/office/drawing/2014/main" id="{6D42B959-0903-9985-F69A-13F529293D74}"/>
                </a:ext>
              </a:extLst>
            </p:cNvPr>
            <p:cNvSpPr txBox="1"/>
            <p:nvPr/>
          </p:nvSpPr>
          <p:spPr>
            <a:xfrm>
              <a:off x="5411586" y="2402377"/>
              <a:ext cx="7006983" cy="1754326"/>
            </a:xfrm>
            <a:prstGeom prst="rect">
              <a:avLst/>
            </a:prstGeom>
            <a:solidFill>
              <a:schemeClr val="accent4">
                <a:lumMod val="10000"/>
                <a:lumOff val="90000"/>
              </a:schemeClr>
            </a:solidFill>
          </p:spPr>
          <p:txBody>
            <a:bodyPr wrap="none" rtlCol="0">
              <a:spAutoFit/>
            </a:bodyPr>
            <a:lstStyle/>
            <a:p>
              <a:r>
                <a:rPr lang="en-GB" dirty="0">
                  <a:solidFill>
                    <a:schemeClr val="accent1">
                      <a:lumMod val="25000"/>
                    </a:schemeClr>
                  </a:solidFill>
                </a:rPr>
                <a:t>-- Give Az Function access to the database</a:t>
              </a:r>
            </a:p>
            <a:p>
              <a:r>
                <a:rPr lang="en-GB" dirty="0"/>
                <a:t>CREATE USER [</a:t>
              </a:r>
              <a:r>
                <a:rPr lang="en-GB" dirty="0">
                  <a:solidFill>
                    <a:srgbClr val="FF0000"/>
                  </a:solidFill>
                </a:rPr>
                <a:t>&lt;identity-name&gt;</a:t>
              </a:r>
              <a:r>
                <a:rPr lang="en-GB" dirty="0"/>
                <a:t>] FROM EXTERNAL PROVIDER;</a:t>
              </a:r>
            </a:p>
            <a:p>
              <a:r>
                <a:rPr lang="en-GB" dirty="0"/>
                <a:t>ALTER ROLE </a:t>
              </a:r>
              <a:r>
                <a:rPr lang="en-GB" dirty="0" err="1"/>
                <a:t>db_datareader</a:t>
              </a:r>
              <a:r>
                <a:rPr lang="en-GB" dirty="0"/>
                <a:t> ADD MEMBER [</a:t>
              </a:r>
              <a:r>
                <a:rPr lang="en-GB" dirty="0">
                  <a:solidFill>
                    <a:srgbClr val="FF0000"/>
                  </a:solidFill>
                </a:rPr>
                <a:t>&lt;identity-name&gt;</a:t>
              </a:r>
              <a:r>
                <a:rPr lang="en-GB" dirty="0"/>
                <a:t>];</a:t>
              </a:r>
            </a:p>
            <a:p>
              <a:r>
                <a:rPr lang="en-GB" dirty="0"/>
                <a:t>ALTER ROLE </a:t>
              </a:r>
              <a:r>
                <a:rPr lang="en-GB" dirty="0" err="1"/>
                <a:t>db_datawriter</a:t>
              </a:r>
              <a:r>
                <a:rPr lang="en-GB" dirty="0"/>
                <a:t> ADD MEMBER [</a:t>
              </a:r>
              <a:r>
                <a:rPr lang="en-GB" dirty="0">
                  <a:solidFill>
                    <a:srgbClr val="FF0000"/>
                  </a:solidFill>
                </a:rPr>
                <a:t>&lt;identity-name&gt;</a:t>
              </a:r>
              <a:r>
                <a:rPr lang="en-GB" dirty="0"/>
                <a:t>];</a:t>
              </a:r>
            </a:p>
            <a:p>
              <a:r>
                <a:rPr lang="en-GB" dirty="0"/>
                <a:t>GO</a:t>
              </a:r>
            </a:p>
            <a:p>
              <a:endParaRPr lang="en-GB" dirty="0"/>
            </a:p>
          </p:txBody>
        </p:sp>
        <p:sp>
          <p:nvSpPr>
            <p:cNvPr id="9" name="TextBox 8">
              <a:extLst>
                <a:ext uri="{FF2B5EF4-FFF2-40B4-BE49-F238E27FC236}">
                  <a16:creationId xmlns:a16="http://schemas.microsoft.com/office/drawing/2014/main" id="{0A802BFC-C0BF-FAEC-391F-078900A75B6F}"/>
                </a:ext>
              </a:extLst>
            </p:cNvPr>
            <p:cNvSpPr txBox="1"/>
            <p:nvPr/>
          </p:nvSpPr>
          <p:spPr>
            <a:xfrm>
              <a:off x="5411586" y="2063928"/>
              <a:ext cx="1685077" cy="369332"/>
            </a:xfrm>
            <a:prstGeom prst="rect">
              <a:avLst/>
            </a:prstGeom>
            <a:noFill/>
          </p:spPr>
          <p:txBody>
            <a:bodyPr wrap="none" rtlCol="0">
              <a:spAutoFit/>
            </a:bodyPr>
            <a:lstStyle/>
            <a:p>
              <a:r>
                <a:rPr lang="en-GB" b="1" dirty="0" err="1"/>
                <a:t>azdbgrant.sql</a:t>
              </a:r>
              <a:endParaRPr lang="en-GB" b="1" dirty="0"/>
            </a:p>
          </p:txBody>
        </p:sp>
      </p:grpSp>
      <p:sp>
        <p:nvSpPr>
          <p:cNvPr id="11" name="TextBox 10">
            <a:extLst>
              <a:ext uri="{FF2B5EF4-FFF2-40B4-BE49-F238E27FC236}">
                <a16:creationId xmlns:a16="http://schemas.microsoft.com/office/drawing/2014/main" id="{9C600B0E-A79F-261F-2B2F-C488C835740A}"/>
              </a:ext>
            </a:extLst>
          </p:cNvPr>
          <p:cNvSpPr txBox="1"/>
          <p:nvPr/>
        </p:nvSpPr>
        <p:spPr>
          <a:xfrm>
            <a:off x="262006" y="3068190"/>
            <a:ext cx="5425071" cy="1354217"/>
          </a:xfrm>
          <a:prstGeom prst="rect">
            <a:avLst/>
          </a:prstGeom>
          <a:solidFill>
            <a:srgbClr val="000000"/>
          </a:solidFill>
        </p:spPr>
        <p:txBody>
          <a:bodyPr wrap="square">
            <a:spAutoFit/>
          </a:bodyPr>
          <a:lstStyle/>
          <a:p>
            <a:pPr>
              <a:defRPr/>
            </a:pPr>
            <a:r>
              <a:rPr lang="en-GB" sz="1400" i="1" dirty="0">
                <a:solidFill>
                  <a:schemeClr val="bg1"/>
                </a:solidFill>
              </a:rPr>
              <a:t>Connect to the Azure SQL database, login as the Azure admin user and execute the SQL file below</a:t>
            </a:r>
          </a:p>
          <a:p>
            <a:pPr>
              <a:defRPr/>
            </a:pPr>
            <a:r>
              <a:rPr lang="en-GB" dirty="0">
                <a:solidFill>
                  <a:schemeClr val="bg1"/>
                </a:solidFill>
              </a:rPr>
              <a:t>$ </a:t>
            </a:r>
            <a:r>
              <a:rPr lang="en-GB" dirty="0" err="1">
                <a:solidFill>
                  <a:schemeClr val="accent1">
                    <a:lumMod val="50000"/>
                  </a:schemeClr>
                </a:solidFill>
              </a:rPr>
              <a:t>sqlcmd</a:t>
            </a:r>
            <a:r>
              <a:rPr lang="en-GB" dirty="0">
                <a:solidFill>
                  <a:schemeClr val="accent1">
                    <a:lumMod val="50000"/>
                  </a:schemeClr>
                </a:solidFill>
              </a:rPr>
              <a:t> -S </a:t>
            </a:r>
            <a:r>
              <a:rPr lang="en-GB" dirty="0">
                <a:solidFill>
                  <a:schemeClr val="accent4">
                    <a:lumMod val="25000"/>
                    <a:lumOff val="75000"/>
                  </a:schemeClr>
                </a:solidFill>
              </a:rPr>
              <a:t>$server</a:t>
            </a:r>
            <a:r>
              <a:rPr lang="en-GB" dirty="0">
                <a:solidFill>
                  <a:srgbClr val="FFC000"/>
                </a:solidFill>
              </a:rPr>
              <a:t>.database.windows.net </a:t>
            </a:r>
            <a:r>
              <a:rPr lang="en-GB" dirty="0">
                <a:solidFill>
                  <a:schemeClr val="accent1">
                    <a:lumMod val="50000"/>
                  </a:schemeClr>
                </a:solidFill>
              </a:rPr>
              <a:t>-U </a:t>
            </a:r>
            <a:r>
              <a:rPr lang="en-GB" dirty="0">
                <a:solidFill>
                  <a:srgbClr val="FFC000"/>
                </a:solidFill>
              </a:rPr>
              <a:t>azsqldbadmin@leecobleyuwtsdac.onmicrosoft.com</a:t>
            </a:r>
            <a:r>
              <a:rPr lang="en-GB" dirty="0">
                <a:solidFill>
                  <a:schemeClr val="accent1">
                    <a:lumMod val="50000"/>
                  </a:schemeClr>
                </a:solidFill>
              </a:rPr>
              <a:t> -P </a:t>
            </a:r>
            <a:r>
              <a:rPr lang="en-GB" dirty="0">
                <a:solidFill>
                  <a:srgbClr val="FFC000"/>
                </a:solidFill>
              </a:rPr>
              <a:t>'P4$$word' </a:t>
            </a:r>
            <a:r>
              <a:rPr lang="en-GB" dirty="0">
                <a:solidFill>
                  <a:schemeClr val="accent1">
                    <a:lumMod val="50000"/>
                  </a:schemeClr>
                </a:solidFill>
              </a:rPr>
              <a:t>-d </a:t>
            </a:r>
            <a:r>
              <a:rPr lang="en-GB" dirty="0" err="1">
                <a:solidFill>
                  <a:srgbClr val="FFC000"/>
                </a:solidFill>
              </a:rPr>
              <a:t>mydb</a:t>
            </a:r>
            <a:r>
              <a:rPr lang="en-GB" dirty="0">
                <a:solidFill>
                  <a:srgbClr val="FFC000"/>
                </a:solidFill>
              </a:rPr>
              <a:t> -G -l 30</a:t>
            </a:r>
            <a:r>
              <a:rPr lang="en-GB" dirty="0">
                <a:solidFill>
                  <a:schemeClr val="accent1">
                    <a:lumMod val="50000"/>
                  </a:schemeClr>
                </a:solidFill>
              </a:rPr>
              <a:t> -</a:t>
            </a:r>
            <a:r>
              <a:rPr lang="en-GB" dirty="0" err="1">
                <a:solidFill>
                  <a:schemeClr val="accent1">
                    <a:lumMod val="50000"/>
                  </a:schemeClr>
                </a:solidFill>
              </a:rPr>
              <a:t>i</a:t>
            </a:r>
            <a:r>
              <a:rPr lang="en-GB" dirty="0">
                <a:solidFill>
                  <a:schemeClr val="accent1">
                    <a:lumMod val="50000"/>
                  </a:schemeClr>
                </a:solidFill>
              </a:rPr>
              <a:t> </a:t>
            </a:r>
            <a:r>
              <a:rPr lang="en-GB" dirty="0" err="1">
                <a:solidFill>
                  <a:srgbClr val="FFC000"/>
                </a:solidFill>
              </a:rPr>
              <a:t>azdbgrant.sql</a:t>
            </a:r>
            <a:endParaRPr lang="en-GB" dirty="0">
              <a:solidFill>
                <a:srgbClr val="FFC000"/>
              </a:solidFill>
            </a:endParaRPr>
          </a:p>
        </p:txBody>
      </p:sp>
      <p:sp>
        <p:nvSpPr>
          <p:cNvPr id="13" name="TextBox 12">
            <a:extLst>
              <a:ext uri="{FF2B5EF4-FFF2-40B4-BE49-F238E27FC236}">
                <a16:creationId xmlns:a16="http://schemas.microsoft.com/office/drawing/2014/main" id="{9BF385E6-4453-FF7C-6DE7-F0BA86969119}"/>
              </a:ext>
            </a:extLst>
          </p:cNvPr>
          <p:cNvSpPr txBox="1"/>
          <p:nvPr/>
        </p:nvSpPr>
        <p:spPr>
          <a:xfrm>
            <a:off x="383557" y="2770087"/>
            <a:ext cx="1300356" cy="307777"/>
          </a:xfrm>
          <a:prstGeom prst="rect">
            <a:avLst/>
          </a:prstGeom>
          <a:noFill/>
        </p:spPr>
        <p:txBody>
          <a:bodyPr wrap="none" rtlCol="0">
            <a:spAutoFit/>
          </a:bodyPr>
          <a:lstStyle/>
          <a:p>
            <a:r>
              <a:rPr lang="en-GB" sz="1400" i="1" dirty="0"/>
              <a:t>In Cloud Shell</a:t>
            </a:r>
          </a:p>
        </p:txBody>
      </p:sp>
      <p:sp>
        <p:nvSpPr>
          <p:cNvPr id="15" name="TextBox 14">
            <a:extLst>
              <a:ext uri="{FF2B5EF4-FFF2-40B4-BE49-F238E27FC236}">
                <a16:creationId xmlns:a16="http://schemas.microsoft.com/office/drawing/2014/main" id="{6850307D-BBB5-5335-23CB-C5122E4720A3}"/>
              </a:ext>
            </a:extLst>
          </p:cNvPr>
          <p:cNvSpPr txBox="1"/>
          <p:nvPr/>
        </p:nvSpPr>
        <p:spPr>
          <a:xfrm>
            <a:off x="56183" y="5187621"/>
            <a:ext cx="1905228" cy="1600438"/>
          </a:xfrm>
          <a:prstGeom prst="rect">
            <a:avLst/>
          </a:prstGeom>
          <a:solidFill>
            <a:schemeClr val="accent2">
              <a:lumMod val="20000"/>
              <a:lumOff val="80000"/>
            </a:schemeClr>
          </a:solidFill>
          <a:ln>
            <a:solidFill>
              <a:schemeClr val="tx1"/>
            </a:solidFill>
          </a:ln>
        </p:spPr>
        <p:txBody>
          <a:bodyPr wrap="square" rtlCol="0">
            <a:spAutoFit/>
          </a:bodyPr>
          <a:lstStyle/>
          <a:p>
            <a:r>
              <a:rPr lang="en-GB" sz="1400" i="1" dirty="0"/>
              <a:t>Change </a:t>
            </a:r>
            <a:r>
              <a:rPr lang="en-GB" sz="1400" i="1" dirty="0">
                <a:solidFill>
                  <a:srgbClr val="FF0000"/>
                </a:solidFill>
              </a:rPr>
              <a:t>&lt;identity-name&gt;</a:t>
            </a:r>
            <a:r>
              <a:rPr lang="en-GB" sz="1400" i="1" dirty="0"/>
              <a:t>. </a:t>
            </a:r>
            <a:r>
              <a:rPr lang="en-GB" sz="1400" dirty="0"/>
              <a:t>If the identity is system-assigned, the name is always the same as the name of your Function app.</a:t>
            </a:r>
            <a:endParaRPr lang="en-GB" sz="1400" i="1" dirty="0"/>
          </a:p>
        </p:txBody>
      </p:sp>
      <p:sp>
        <p:nvSpPr>
          <p:cNvPr id="16" name="TextBox 15">
            <a:extLst>
              <a:ext uri="{FF2B5EF4-FFF2-40B4-BE49-F238E27FC236}">
                <a16:creationId xmlns:a16="http://schemas.microsoft.com/office/drawing/2014/main" id="{5118B2D0-BBB5-8C52-57D0-9BE158924C33}"/>
              </a:ext>
            </a:extLst>
          </p:cNvPr>
          <p:cNvSpPr txBox="1"/>
          <p:nvPr/>
        </p:nvSpPr>
        <p:spPr>
          <a:xfrm>
            <a:off x="4330412" y="6388855"/>
            <a:ext cx="4637982" cy="461665"/>
          </a:xfrm>
          <a:prstGeom prst="rect">
            <a:avLst/>
          </a:prstGeom>
          <a:noFill/>
        </p:spPr>
        <p:txBody>
          <a:bodyPr wrap="square" rtlCol="0">
            <a:spAutoFit/>
          </a:bodyPr>
          <a:lstStyle/>
          <a:p>
            <a:r>
              <a:rPr lang="en-GB" sz="1200" i="1" dirty="0"/>
              <a:t>https://learn.microsoft.com/en-us/azure/azure-functions/functions-identity-access-azure-sql-with-managed-identity</a:t>
            </a:r>
          </a:p>
        </p:txBody>
      </p:sp>
      <p:grpSp>
        <p:nvGrpSpPr>
          <p:cNvPr id="19" name="Group 18">
            <a:extLst>
              <a:ext uri="{FF2B5EF4-FFF2-40B4-BE49-F238E27FC236}">
                <a16:creationId xmlns:a16="http://schemas.microsoft.com/office/drawing/2014/main" id="{690CC20A-BA3C-BBAA-9876-377B8C5500F8}"/>
              </a:ext>
            </a:extLst>
          </p:cNvPr>
          <p:cNvGrpSpPr/>
          <p:nvPr/>
        </p:nvGrpSpPr>
        <p:grpSpPr>
          <a:xfrm>
            <a:off x="5808628" y="2832577"/>
            <a:ext cx="3073366" cy="2157953"/>
            <a:chOff x="6649403" y="3180431"/>
            <a:chExt cx="2265352" cy="1341064"/>
          </a:xfrm>
        </p:grpSpPr>
        <p:pic>
          <p:nvPicPr>
            <p:cNvPr id="17" name="Picture 16">
              <a:extLst>
                <a:ext uri="{FF2B5EF4-FFF2-40B4-BE49-F238E27FC236}">
                  <a16:creationId xmlns:a16="http://schemas.microsoft.com/office/drawing/2014/main" id="{104C1691-5EEB-1F1B-8F5A-BD54328D41C3}"/>
                </a:ext>
              </a:extLst>
            </p:cNvPr>
            <p:cNvPicPr>
              <a:picLocks noChangeAspect="1"/>
            </p:cNvPicPr>
            <p:nvPr/>
          </p:nvPicPr>
          <p:blipFill>
            <a:blip r:embed="rId2"/>
            <a:stretch>
              <a:fillRect/>
            </a:stretch>
          </p:blipFill>
          <p:spPr>
            <a:xfrm>
              <a:off x="6649403" y="3180431"/>
              <a:ext cx="2265352" cy="1341064"/>
            </a:xfrm>
            <a:prstGeom prst="rect">
              <a:avLst/>
            </a:prstGeom>
          </p:spPr>
        </p:pic>
        <p:sp>
          <p:nvSpPr>
            <p:cNvPr id="18" name="Rectangle: Rounded Corners 17">
              <a:extLst>
                <a:ext uri="{FF2B5EF4-FFF2-40B4-BE49-F238E27FC236}">
                  <a16:creationId xmlns:a16="http://schemas.microsoft.com/office/drawing/2014/main" id="{27AECE7C-A6AC-B7EE-3574-8C00961D6B03}"/>
                </a:ext>
              </a:extLst>
            </p:cNvPr>
            <p:cNvSpPr/>
            <p:nvPr/>
          </p:nvSpPr>
          <p:spPr bwMode="auto">
            <a:xfrm>
              <a:off x="7433187" y="4123648"/>
              <a:ext cx="536841" cy="171081"/>
            </a:xfrm>
            <a:prstGeom prst="roundRect">
              <a:avLst/>
            </a:prstGeom>
            <a:no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grpSp>
      <p:sp>
        <p:nvSpPr>
          <p:cNvPr id="6" name="TextBox 5">
            <a:extLst>
              <a:ext uri="{FF2B5EF4-FFF2-40B4-BE49-F238E27FC236}">
                <a16:creationId xmlns:a16="http://schemas.microsoft.com/office/drawing/2014/main" id="{963E5678-5C1A-5EA2-D5C9-879E9DDB61FF}"/>
              </a:ext>
            </a:extLst>
          </p:cNvPr>
          <p:cNvSpPr txBox="1"/>
          <p:nvPr/>
        </p:nvSpPr>
        <p:spPr>
          <a:xfrm>
            <a:off x="5582531" y="2173144"/>
            <a:ext cx="3241197" cy="461665"/>
          </a:xfrm>
          <a:prstGeom prst="rect">
            <a:avLst/>
          </a:prstGeom>
          <a:noFill/>
        </p:spPr>
        <p:txBody>
          <a:bodyPr wrap="square" rtlCol="0">
            <a:spAutoFit/>
          </a:bodyPr>
          <a:lstStyle/>
          <a:p>
            <a:r>
              <a:rPr lang="en-GB" sz="1200" i="1" dirty="0">
                <a:solidFill>
                  <a:srgbClr val="FF0000"/>
                </a:solidFill>
              </a:rPr>
              <a:t>You may need to give the identity the role of “SQL Server Contributor” on the server </a:t>
            </a:r>
          </a:p>
        </p:txBody>
      </p:sp>
    </p:spTree>
    <p:extLst>
      <p:ext uri="{BB962C8B-B14F-4D97-AF65-F5344CB8AC3E}">
        <p14:creationId xmlns:p14="http://schemas.microsoft.com/office/powerpoint/2010/main" val="231048258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72E3D-3799-3719-DF6A-30DC64B49794}"/>
              </a:ext>
            </a:extLst>
          </p:cNvPr>
          <p:cNvSpPr>
            <a:spLocks noGrp="1"/>
          </p:cNvSpPr>
          <p:nvPr>
            <p:ph type="title"/>
          </p:nvPr>
        </p:nvSpPr>
        <p:spPr/>
        <p:txBody>
          <a:bodyPr/>
          <a:lstStyle/>
          <a:p>
            <a:r>
              <a:rPr lang="en-GB" dirty="0"/>
              <a:t>Connection String</a:t>
            </a:r>
          </a:p>
        </p:txBody>
      </p:sp>
      <p:sp>
        <p:nvSpPr>
          <p:cNvPr id="3" name="Content Placeholder 2">
            <a:extLst>
              <a:ext uri="{FF2B5EF4-FFF2-40B4-BE49-F238E27FC236}">
                <a16:creationId xmlns:a16="http://schemas.microsoft.com/office/drawing/2014/main" id="{E5F2D528-99EB-A54A-5121-51615823AB2A}"/>
              </a:ext>
            </a:extLst>
          </p:cNvPr>
          <p:cNvSpPr>
            <a:spLocks noGrp="1"/>
          </p:cNvSpPr>
          <p:nvPr>
            <p:ph idx="1"/>
          </p:nvPr>
        </p:nvSpPr>
        <p:spPr>
          <a:xfrm>
            <a:off x="141027" y="800670"/>
            <a:ext cx="8802948" cy="404028"/>
          </a:xfrm>
        </p:spPr>
        <p:txBody>
          <a:bodyPr/>
          <a:lstStyle/>
          <a:p>
            <a:r>
              <a:rPr lang="en-GB" dirty="0"/>
              <a:t>Here is the connection string for a system-assigned managed identity</a:t>
            </a:r>
          </a:p>
          <a:p>
            <a:endParaRPr lang="en-GB" dirty="0"/>
          </a:p>
          <a:p>
            <a:endParaRPr lang="en-GB" dirty="0"/>
          </a:p>
          <a:p>
            <a:endParaRPr lang="en-GB" dirty="0"/>
          </a:p>
          <a:p>
            <a:endParaRPr lang="en-GB" dirty="0"/>
          </a:p>
        </p:txBody>
      </p:sp>
      <p:sp>
        <p:nvSpPr>
          <p:cNvPr id="4" name="Footer Placeholder 3">
            <a:extLst>
              <a:ext uri="{FF2B5EF4-FFF2-40B4-BE49-F238E27FC236}">
                <a16:creationId xmlns:a16="http://schemas.microsoft.com/office/drawing/2014/main" id="{B3116168-4A43-8CE8-EAFC-1395155C6648}"/>
              </a:ext>
            </a:extLst>
          </p:cNvPr>
          <p:cNvSpPr>
            <a:spLocks noGrp="1"/>
          </p:cNvSpPr>
          <p:nvPr>
            <p:ph type="ftr" sz="quarter" idx="10"/>
          </p:nvPr>
        </p:nvSpPr>
        <p:spPr/>
        <p:txBody>
          <a:bodyPr/>
          <a:lstStyle/>
          <a:p>
            <a:pPr>
              <a:defRPr/>
            </a:pPr>
            <a:r>
              <a:rPr lang="en-US" altLang="en-US"/>
              <a:t>WEB</a:t>
            </a:r>
            <a:endParaRPr lang="en-US" altLang="en-US" dirty="0"/>
          </a:p>
        </p:txBody>
      </p:sp>
      <p:sp>
        <p:nvSpPr>
          <p:cNvPr id="6" name="TextBox 5">
            <a:extLst>
              <a:ext uri="{FF2B5EF4-FFF2-40B4-BE49-F238E27FC236}">
                <a16:creationId xmlns:a16="http://schemas.microsoft.com/office/drawing/2014/main" id="{90A0764A-388D-7FCD-3913-5EC3D332099A}"/>
              </a:ext>
            </a:extLst>
          </p:cNvPr>
          <p:cNvSpPr txBox="1"/>
          <p:nvPr/>
        </p:nvSpPr>
        <p:spPr>
          <a:xfrm>
            <a:off x="368734" y="1213268"/>
            <a:ext cx="8224806" cy="646331"/>
          </a:xfrm>
          <a:prstGeom prst="rect">
            <a:avLst/>
          </a:prstGeom>
          <a:solidFill>
            <a:schemeClr val="accent4">
              <a:lumMod val="10000"/>
              <a:lumOff val="90000"/>
            </a:schemeClr>
          </a:solidFill>
        </p:spPr>
        <p:txBody>
          <a:bodyPr wrap="square" rtlCol="0">
            <a:spAutoFit/>
          </a:bodyPr>
          <a:lstStyle/>
          <a:p>
            <a:r>
              <a:rPr lang="en-GB" dirty="0"/>
              <a:t>Server=</a:t>
            </a:r>
            <a:r>
              <a:rPr lang="en-GB" dirty="0">
                <a:solidFill>
                  <a:srgbClr val="FFC000"/>
                </a:solidFill>
              </a:rPr>
              <a:t>azserver18282</a:t>
            </a:r>
            <a:r>
              <a:rPr lang="en-GB" dirty="0"/>
              <a:t>.database.windows.net; Authentication=Active Directory Managed Identity; Database=</a:t>
            </a:r>
            <a:r>
              <a:rPr lang="en-GB" dirty="0" err="1">
                <a:solidFill>
                  <a:srgbClr val="FFC000"/>
                </a:solidFill>
              </a:rPr>
              <a:t>mydb</a:t>
            </a:r>
            <a:endParaRPr lang="en-GB" dirty="0">
              <a:solidFill>
                <a:srgbClr val="FFC000"/>
              </a:solidFill>
            </a:endParaRPr>
          </a:p>
        </p:txBody>
      </p:sp>
      <p:grpSp>
        <p:nvGrpSpPr>
          <p:cNvPr id="7" name="Group 6">
            <a:extLst>
              <a:ext uri="{FF2B5EF4-FFF2-40B4-BE49-F238E27FC236}">
                <a16:creationId xmlns:a16="http://schemas.microsoft.com/office/drawing/2014/main" id="{F57445B8-110E-71D5-7C85-4600484D85E4}"/>
              </a:ext>
            </a:extLst>
          </p:cNvPr>
          <p:cNvGrpSpPr/>
          <p:nvPr/>
        </p:nvGrpSpPr>
        <p:grpSpPr>
          <a:xfrm>
            <a:off x="0" y="5798165"/>
            <a:ext cx="5529223" cy="1032387"/>
            <a:chOff x="1047750" y="4341925"/>
            <a:chExt cx="5529223" cy="1032387"/>
          </a:xfrm>
        </p:grpSpPr>
        <p:sp>
          <p:nvSpPr>
            <p:cNvPr id="5" name="Rectangle 4">
              <a:extLst>
                <a:ext uri="{FF2B5EF4-FFF2-40B4-BE49-F238E27FC236}">
                  <a16:creationId xmlns:a16="http://schemas.microsoft.com/office/drawing/2014/main" id="{D473BEEB-B764-907E-6FE0-73BEED41A826}"/>
                </a:ext>
              </a:extLst>
            </p:cNvPr>
            <p:cNvSpPr/>
            <p:nvPr/>
          </p:nvSpPr>
          <p:spPr bwMode="auto">
            <a:xfrm>
              <a:off x="1047750" y="4341925"/>
              <a:ext cx="5052183" cy="1032387"/>
            </a:xfrm>
            <a:prstGeom prst="rect">
              <a:avLst/>
            </a:prstGeom>
            <a:solidFill>
              <a:schemeClr val="bg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grpSp>
          <p:nvGrpSpPr>
            <p:cNvPr id="12" name="Group 11">
              <a:extLst>
                <a:ext uri="{FF2B5EF4-FFF2-40B4-BE49-F238E27FC236}">
                  <a16:creationId xmlns:a16="http://schemas.microsoft.com/office/drawing/2014/main" id="{EAA3DFBE-2E22-0ADF-7B3B-4A702B252F5B}"/>
                </a:ext>
              </a:extLst>
            </p:cNvPr>
            <p:cNvGrpSpPr/>
            <p:nvPr/>
          </p:nvGrpSpPr>
          <p:grpSpPr>
            <a:xfrm>
              <a:off x="1057275" y="4405920"/>
              <a:ext cx="5519698" cy="897728"/>
              <a:chOff x="1047750" y="4771505"/>
              <a:chExt cx="6159563" cy="696295"/>
            </a:xfrm>
          </p:grpSpPr>
          <p:sp>
            <p:nvSpPr>
              <p:cNvPr id="9" name="TextBox 8">
                <a:extLst>
                  <a:ext uri="{FF2B5EF4-FFF2-40B4-BE49-F238E27FC236}">
                    <a16:creationId xmlns:a16="http://schemas.microsoft.com/office/drawing/2014/main" id="{AEDFC150-C67B-1BDD-DB5D-439F6884FE68}"/>
                  </a:ext>
                </a:extLst>
              </p:cNvPr>
              <p:cNvSpPr txBox="1"/>
              <p:nvPr/>
            </p:nvSpPr>
            <p:spPr>
              <a:xfrm>
                <a:off x="1126249" y="4966493"/>
                <a:ext cx="5417061" cy="501307"/>
              </a:xfrm>
              <a:prstGeom prst="rect">
                <a:avLst/>
              </a:prstGeom>
              <a:solidFill>
                <a:schemeClr val="accent4">
                  <a:lumMod val="10000"/>
                  <a:lumOff val="90000"/>
                </a:schemeClr>
              </a:solidFill>
            </p:spPr>
            <p:txBody>
              <a:bodyPr wrap="square" rtlCol="0">
                <a:spAutoFit/>
              </a:bodyPr>
              <a:lstStyle/>
              <a:p>
                <a:r>
                  <a:rPr lang="en-GB" sz="1200" dirty="0"/>
                  <a:t>Server=</a:t>
                </a:r>
                <a:r>
                  <a:rPr lang="en-GB" sz="1200" dirty="0">
                    <a:solidFill>
                      <a:srgbClr val="FFC000"/>
                    </a:solidFill>
                  </a:rPr>
                  <a:t> azserver18282</a:t>
                </a:r>
                <a:r>
                  <a:rPr lang="en-GB" sz="1200" dirty="0"/>
                  <a:t>.database.windows.net; Authentication=Active Directory Managed Identity; User Id=</a:t>
                </a:r>
                <a:r>
                  <a:rPr lang="en-GB" sz="1200" dirty="0" err="1">
                    <a:solidFill>
                      <a:srgbClr val="FFC000"/>
                    </a:solidFill>
                  </a:rPr>
                  <a:t>ClientIdOfManagedIdentity</a:t>
                </a:r>
                <a:r>
                  <a:rPr lang="en-GB" sz="1200" dirty="0"/>
                  <a:t>; Database=</a:t>
                </a:r>
                <a:r>
                  <a:rPr lang="en-GB" sz="1200" dirty="0" err="1">
                    <a:solidFill>
                      <a:srgbClr val="FFC000"/>
                    </a:solidFill>
                  </a:rPr>
                  <a:t>mydb</a:t>
                </a:r>
                <a:endParaRPr lang="en-GB" sz="1200" dirty="0">
                  <a:solidFill>
                    <a:srgbClr val="FFC000"/>
                  </a:solidFill>
                </a:endParaRPr>
              </a:p>
            </p:txBody>
          </p:sp>
          <p:sp>
            <p:nvSpPr>
              <p:cNvPr id="10" name="Content Placeholder 2">
                <a:extLst>
                  <a:ext uri="{FF2B5EF4-FFF2-40B4-BE49-F238E27FC236}">
                    <a16:creationId xmlns:a16="http://schemas.microsoft.com/office/drawing/2014/main" id="{D3091715-BB5D-5029-E09A-AB15B0B4F195}"/>
                  </a:ext>
                </a:extLst>
              </p:cNvPr>
              <p:cNvSpPr txBox="1">
                <a:spLocks/>
              </p:cNvSpPr>
              <p:nvPr/>
            </p:nvSpPr>
            <p:spPr bwMode="auto">
              <a:xfrm>
                <a:off x="1047750" y="4771505"/>
                <a:ext cx="6159563" cy="2663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200" dirty="0"/>
                  <a:t>Here is the alternative for user-assigned managed identity</a:t>
                </a:r>
              </a:p>
              <a:p>
                <a:endParaRPr lang="en-GB" dirty="0"/>
              </a:p>
            </p:txBody>
          </p:sp>
        </p:grpSp>
      </p:grpSp>
      <p:sp>
        <p:nvSpPr>
          <p:cNvPr id="14" name="TextBox 13">
            <a:extLst>
              <a:ext uri="{FF2B5EF4-FFF2-40B4-BE49-F238E27FC236}">
                <a16:creationId xmlns:a16="http://schemas.microsoft.com/office/drawing/2014/main" id="{F3572349-564C-461A-574F-574FEA0C1044}"/>
              </a:ext>
            </a:extLst>
          </p:cNvPr>
          <p:cNvSpPr txBox="1"/>
          <p:nvPr/>
        </p:nvSpPr>
        <p:spPr>
          <a:xfrm>
            <a:off x="5226534" y="6095767"/>
            <a:ext cx="3837597" cy="646331"/>
          </a:xfrm>
          <a:prstGeom prst="rect">
            <a:avLst/>
          </a:prstGeom>
          <a:noFill/>
        </p:spPr>
        <p:txBody>
          <a:bodyPr wrap="square">
            <a:spAutoFit/>
          </a:bodyPr>
          <a:lstStyle/>
          <a:p>
            <a:r>
              <a:rPr lang="en-GB" sz="1200" i="1" dirty="0"/>
              <a:t>https://learn.microsoft.com/en-us/azure/azure-functions/functions-identity-access-azure-sql-with-managed-identity</a:t>
            </a:r>
          </a:p>
        </p:txBody>
      </p:sp>
      <p:sp>
        <p:nvSpPr>
          <p:cNvPr id="8" name="Content Placeholder 2">
            <a:extLst>
              <a:ext uri="{FF2B5EF4-FFF2-40B4-BE49-F238E27FC236}">
                <a16:creationId xmlns:a16="http://schemas.microsoft.com/office/drawing/2014/main" id="{FE0FCA58-38D2-B67D-6148-740716EFB83B}"/>
              </a:ext>
            </a:extLst>
          </p:cNvPr>
          <p:cNvSpPr txBox="1">
            <a:spLocks/>
          </p:cNvSpPr>
          <p:nvPr/>
        </p:nvSpPr>
        <p:spPr bwMode="auto">
          <a:xfrm>
            <a:off x="141026" y="1923594"/>
            <a:ext cx="8802949" cy="705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For the Function to run in Azure, add the connection string as an App Setting</a:t>
            </a:r>
          </a:p>
        </p:txBody>
      </p:sp>
      <p:sp>
        <p:nvSpPr>
          <p:cNvPr id="11" name="TextBox 10">
            <a:extLst>
              <a:ext uri="{FF2B5EF4-FFF2-40B4-BE49-F238E27FC236}">
                <a16:creationId xmlns:a16="http://schemas.microsoft.com/office/drawing/2014/main" id="{1450D91F-C97F-2AF7-E9B1-274B3C3C954F}"/>
              </a:ext>
            </a:extLst>
          </p:cNvPr>
          <p:cNvSpPr txBox="1"/>
          <p:nvPr/>
        </p:nvSpPr>
        <p:spPr>
          <a:xfrm>
            <a:off x="168275" y="2651683"/>
            <a:ext cx="8864600" cy="1754326"/>
          </a:xfrm>
          <a:prstGeom prst="rect">
            <a:avLst/>
          </a:prstGeom>
          <a:solidFill>
            <a:srgbClr val="000000"/>
          </a:solidFill>
        </p:spPr>
        <p:txBody>
          <a:bodyPr wrap="square">
            <a:spAutoFit/>
          </a:bodyPr>
          <a:lstStyle/>
          <a:p>
            <a:pPr>
              <a:defRPr/>
            </a:pPr>
            <a:r>
              <a:rPr lang="en-GB" i="1" dirty="0">
                <a:solidFill>
                  <a:schemeClr val="bg1"/>
                </a:solidFill>
              </a:rPr>
              <a:t>SET AN “AZURE_SQL_CONNECTION_STRING” VALUE IN THE  FUNCTION APP SETTINGS</a:t>
            </a:r>
          </a:p>
          <a:p>
            <a:pPr>
              <a:defRPr/>
            </a:pPr>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functionapp</a:t>
            </a:r>
            <a:r>
              <a:rPr lang="en-GB" dirty="0">
                <a:solidFill>
                  <a:schemeClr val="accent1">
                    <a:lumMod val="50000"/>
                  </a:schemeClr>
                </a:solidFill>
              </a:rPr>
              <a:t> config </a:t>
            </a:r>
            <a:r>
              <a:rPr lang="en-GB" dirty="0" err="1">
                <a:solidFill>
                  <a:schemeClr val="accent1">
                    <a:lumMod val="50000"/>
                  </a:schemeClr>
                </a:solidFill>
              </a:rPr>
              <a:t>appsettings</a:t>
            </a:r>
            <a:r>
              <a:rPr lang="en-GB" dirty="0">
                <a:solidFill>
                  <a:schemeClr val="accent1">
                    <a:lumMod val="50000"/>
                  </a:schemeClr>
                </a:solidFill>
              </a:rPr>
              <a:t> set --name </a:t>
            </a:r>
            <a:r>
              <a:rPr lang="en-GB" sz="1800" dirty="0">
                <a:solidFill>
                  <a:schemeClr val="accent6">
                    <a:lumMod val="60000"/>
                    <a:lumOff val="40000"/>
                  </a:schemeClr>
                </a:solidFill>
              </a:rPr>
              <a:t>$</a:t>
            </a:r>
            <a:r>
              <a:rPr lang="en-GB" sz="1800" dirty="0" err="1">
                <a:solidFill>
                  <a:schemeClr val="accent6">
                    <a:lumMod val="60000"/>
                    <a:lumOff val="40000"/>
                  </a:schemeClr>
                </a:solidFill>
              </a:rPr>
              <a:t>funcappName</a:t>
            </a:r>
            <a:r>
              <a:rPr lang="en-GB" dirty="0">
                <a:solidFill>
                  <a:schemeClr val="accent6">
                    <a:lumMod val="60000"/>
                    <a:lumOff val="40000"/>
                  </a:schemeClr>
                </a:solidFill>
              </a:rPr>
              <a:t> </a:t>
            </a:r>
            <a:r>
              <a:rPr lang="en-GB" dirty="0">
                <a:solidFill>
                  <a:schemeClr val="accent1">
                    <a:lumMod val="50000"/>
                  </a:schemeClr>
                </a:solidFill>
              </a:rPr>
              <a:t>--resource-group </a:t>
            </a:r>
            <a:r>
              <a:rPr lang="en-GB" dirty="0">
                <a:solidFill>
                  <a:srgbClr val="FFC000"/>
                </a:solidFill>
              </a:rPr>
              <a:t>demo-resource-</a:t>
            </a:r>
            <a:r>
              <a:rPr lang="en-GB" dirty="0" err="1">
                <a:solidFill>
                  <a:srgbClr val="FFC000"/>
                </a:solidFill>
              </a:rPr>
              <a:t>gp</a:t>
            </a:r>
            <a:r>
              <a:rPr lang="en-GB" dirty="0">
                <a:solidFill>
                  <a:schemeClr val="accent1">
                    <a:lumMod val="50000"/>
                  </a:schemeClr>
                </a:solidFill>
              </a:rPr>
              <a:t> --settings </a:t>
            </a:r>
            <a:r>
              <a:rPr lang="en-GB" dirty="0">
                <a:solidFill>
                  <a:srgbClr val="FFC000"/>
                </a:solidFill>
              </a:rPr>
              <a:t>AZURE_SQL_CONNECTION_STRING=</a:t>
            </a:r>
            <a:r>
              <a:rPr lang="en-GB" sz="1800" dirty="0">
                <a:solidFill>
                  <a:srgbClr val="FFC000"/>
                </a:solidFill>
              </a:rPr>
              <a:t>"Server=azsql-server-29623.database.windows.net; Authentication=Active Directory Managed Identity; Database=</a:t>
            </a:r>
            <a:r>
              <a:rPr lang="en-GB" sz="1800" dirty="0" err="1">
                <a:solidFill>
                  <a:srgbClr val="FFC000"/>
                </a:solidFill>
              </a:rPr>
              <a:t>mydb</a:t>
            </a:r>
            <a:r>
              <a:rPr lang="en-GB" sz="1800" dirty="0">
                <a:solidFill>
                  <a:srgbClr val="FFC000"/>
                </a:solidFill>
              </a:rPr>
              <a:t>"</a:t>
            </a:r>
            <a:endParaRPr lang="en-GB" b="1" dirty="0">
              <a:solidFill>
                <a:srgbClr val="FFC000"/>
              </a:solidFill>
            </a:endParaRPr>
          </a:p>
        </p:txBody>
      </p:sp>
      <p:sp>
        <p:nvSpPr>
          <p:cNvPr id="13" name="TextBox 12">
            <a:extLst>
              <a:ext uri="{FF2B5EF4-FFF2-40B4-BE49-F238E27FC236}">
                <a16:creationId xmlns:a16="http://schemas.microsoft.com/office/drawing/2014/main" id="{89BB3D5E-3D15-4657-4BCF-CF96C34B70F0}"/>
              </a:ext>
            </a:extLst>
          </p:cNvPr>
          <p:cNvSpPr txBox="1"/>
          <p:nvPr/>
        </p:nvSpPr>
        <p:spPr>
          <a:xfrm>
            <a:off x="168275" y="4526871"/>
            <a:ext cx="8864600" cy="646331"/>
          </a:xfrm>
          <a:prstGeom prst="rect">
            <a:avLst/>
          </a:prstGeom>
          <a:solidFill>
            <a:schemeClr val="bg1"/>
          </a:solidFill>
          <a:ln>
            <a:solidFill>
              <a:schemeClr val="tx1"/>
            </a:solidFill>
          </a:ln>
        </p:spPr>
        <p:txBody>
          <a:bodyPr wrap="square" rtlCol="0">
            <a:spAutoFit/>
          </a:bodyPr>
          <a:lstStyle/>
          <a:p>
            <a:r>
              <a:rPr lang="en-GB" sz="1200" i="1" dirty="0"/>
              <a:t>Note: if you are using Entity Framework you should store this in the App Settings Connection String instead. Set it like this:</a:t>
            </a:r>
            <a:br>
              <a:rPr lang="en-GB" sz="1200" i="1" dirty="0"/>
            </a:br>
            <a:r>
              <a:rPr lang="en-GB" sz="1200" i="1" dirty="0" err="1"/>
              <a:t>az</a:t>
            </a:r>
            <a:r>
              <a:rPr lang="en-GB" sz="1200" i="1" dirty="0"/>
              <a:t> webapp config connection-string set -g resource-group-name -n </a:t>
            </a:r>
            <a:r>
              <a:rPr lang="en-GB" sz="1200" i="1" dirty="0" err="1"/>
              <a:t>functionapp</a:t>
            </a:r>
            <a:r>
              <a:rPr lang="en-GB" sz="1200" i="1" dirty="0"/>
              <a:t>-name -t </a:t>
            </a:r>
            <a:r>
              <a:rPr lang="en-GB" sz="1200" i="1" dirty="0" err="1"/>
              <a:t>SQLServer</a:t>
            </a:r>
            <a:r>
              <a:rPr lang="en-GB" sz="1200" i="1" dirty="0"/>
              <a:t> --settings </a:t>
            </a:r>
            <a:r>
              <a:rPr lang="en-GB" sz="1200" i="1" dirty="0" err="1"/>
              <a:t>SqlConnectionString</a:t>
            </a:r>
            <a:r>
              <a:rPr lang="en-GB" sz="1200" i="1" dirty="0"/>
              <a:t>='Data Source=...'</a:t>
            </a:r>
          </a:p>
        </p:txBody>
      </p:sp>
    </p:spTree>
    <p:extLst>
      <p:ext uri="{BB962C8B-B14F-4D97-AF65-F5344CB8AC3E}">
        <p14:creationId xmlns:p14="http://schemas.microsoft.com/office/powerpoint/2010/main" val="1706174126"/>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CF530-70D4-E36A-3341-1C3CCB784605}"/>
              </a:ext>
            </a:extLst>
          </p:cNvPr>
          <p:cNvSpPr>
            <a:spLocks noGrp="1"/>
          </p:cNvSpPr>
          <p:nvPr>
            <p:ph type="title"/>
          </p:nvPr>
        </p:nvSpPr>
        <p:spPr/>
        <p:txBody>
          <a:bodyPr/>
          <a:lstStyle/>
          <a:p>
            <a:r>
              <a:rPr lang="en-GB" dirty="0"/>
              <a:t>Test Using Postman</a:t>
            </a:r>
          </a:p>
        </p:txBody>
      </p:sp>
      <p:sp>
        <p:nvSpPr>
          <p:cNvPr id="3" name="Content Placeholder 2">
            <a:extLst>
              <a:ext uri="{FF2B5EF4-FFF2-40B4-BE49-F238E27FC236}">
                <a16:creationId xmlns:a16="http://schemas.microsoft.com/office/drawing/2014/main" id="{D7D03FBD-C9FD-CA6D-C2FE-26BF50F3F8AF}"/>
              </a:ext>
            </a:extLst>
          </p:cNvPr>
          <p:cNvSpPr>
            <a:spLocks noGrp="1"/>
          </p:cNvSpPr>
          <p:nvPr>
            <p:ph idx="1"/>
          </p:nvPr>
        </p:nvSpPr>
        <p:spPr>
          <a:xfrm>
            <a:off x="204716" y="491317"/>
            <a:ext cx="2770259" cy="423081"/>
          </a:xfrm>
        </p:spPr>
        <p:txBody>
          <a:bodyPr/>
          <a:lstStyle/>
          <a:p>
            <a:r>
              <a:rPr lang="en-GB" dirty="0"/>
              <a:t>Add a new Product</a:t>
            </a:r>
          </a:p>
        </p:txBody>
      </p:sp>
      <p:sp>
        <p:nvSpPr>
          <p:cNvPr id="4" name="Footer Placeholder 3">
            <a:extLst>
              <a:ext uri="{FF2B5EF4-FFF2-40B4-BE49-F238E27FC236}">
                <a16:creationId xmlns:a16="http://schemas.microsoft.com/office/drawing/2014/main" id="{97CD81C9-ECD5-9E80-0508-22078CD33B1D}"/>
              </a:ext>
            </a:extLst>
          </p:cNvPr>
          <p:cNvSpPr>
            <a:spLocks noGrp="1"/>
          </p:cNvSpPr>
          <p:nvPr>
            <p:ph type="ftr" sz="quarter" idx="10"/>
          </p:nvPr>
        </p:nvSpPr>
        <p:spPr/>
        <p:txBody>
          <a:bodyPr/>
          <a:lstStyle/>
          <a:p>
            <a:pPr>
              <a:defRPr/>
            </a:pPr>
            <a:r>
              <a:rPr lang="en-US" altLang="en-US"/>
              <a:t>WEB</a:t>
            </a:r>
            <a:endParaRPr lang="en-US" altLang="en-US" dirty="0"/>
          </a:p>
        </p:txBody>
      </p:sp>
      <p:grpSp>
        <p:nvGrpSpPr>
          <p:cNvPr id="15" name="Group 14">
            <a:extLst>
              <a:ext uri="{FF2B5EF4-FFF2-40B4-BE49-F238E27FC236}">
                <a16:creationId xmlns:a16="http://schemas.microsoft.com/office/drawing/2014/main" id="{4B5A7A21-2EB3-9422-3118-690CC8DE4E06}"/>
              </a:ext>
            </a:extLst>
          </p:cNvPr>
          <p:cNvGrpSpPr/>
          <p:nvPr/>
        </p:nvGrpSpPr>
        <p:grpSpPr>
          <a:xfrm>
            <a:off x="257175" y="914398"/>
            <a:ext cx="8538949" cy="3853683"/>
            <a:chOff x="257175" y="1502158"/>
            <a:chExt cx="8538949" cy="3853683"/>
          </a:xfrm>
        </p:grpSpPr>
        <p:pic>
          <p:nvPicPr>
            <p:cNvPr id="6" name="Picture 5">
              <a:extLst>
                <a:ext uri="{FF2B5EF4-FFF2-40B4-BE49-F238E27FC236}">
                  <a16:creationId xmlns:a16="http://schemas.microsoft.com/office/drawing/2014/main" id="{933AC531-601D-0DA1-A042-26E609666295}"/>
                </a:ext>
              </a:extLst>
            </p:cNvPr>
            <p:cNvPicPr>
              <a:picLocks noChangeAspect="1"/>
            </p:cNvPicPr>
            <p:nvPr/>
          </p:nvPicPr>
          <p:blipFill>
            <a:blip r:embed="rId2"/>
            <a:stretch>
              <a:fillRect/>
            </a:stretch>
          </p:blipFill>
          <p:spPr>
            <a:xfrm>
              <a:off x="257175" y="1502158"/>
              <a:ext cx="8538949" cy="3853683"/>
            </a:xfrm>
            <a:prstGeom prst="rect">
              <a:avLst/>
            </a:prstGeom>
          </p:spPr>
        </p:pic>
        <p:pic>
          <p:nvPicPr>
            <p:cNvPr id="8" name="Picture 7">
              <a:extLst>
                <a:ext uri="{FF2B5EF4-FFF2-40B4-BE49-F238E27FC236}">
                  <a16:creationId xmlns:a16="http://schemas.microsoft.com/office/drawing/2014/main" id="{86EB4412-F1EE-C8A0-3F5D-5CEE3A44D5DF}"/>
                </a:ext>
              </a:extLst>
            </p:cNvPr>
            <p:cNvPicPr>
              <a:picLocks noChangeAspect="1"/>
            </p:cNvPicPr>
            <p:nvPr/>
          </p:nvPicPr>
          <p:blipFill>
            <a:blip r:embed="rId3"/>
            <a:stretch>
              <a:fillRect/>
            </a:stretch>
          </p:blipFill>
          <p:spPr>
            <a:xfrm>
              <a:off x="7456227" y="1502158"/>
              <a:ext cx="1299238" cy="580633"/>
            </a:xfrm>
            <a:prstGeom prst="rect">
              <a:avLst/>
            </a:prstGeom>
          </p:spPr>
        </p:pic>
        <p:sp>
          <p:nvSpPr>
            <p:cNvPr id="9" name="Rectangle: Rounded Corners 8">
              <a:extLst>
                <a:ext uri="{FF2B5EF4-FFF2-40B4-BE49-F238E27FC236}">
                  <a16:creationId xmlns:a16="http://schemas.microsoft.com/office/drawing/2014/main" id="{0CD9C307-DCE0-7256-7C43-178AA37B2567}"/>
                </a:ext>
              </a:extLst>
            </p:cNvPr>
            <p:cNvSpPr/>
            <p:nvPr/>
          </p:nvSpPr>
          <p:spPr bwMode="auto">
            <a:xfrm>
              <a:off x="486770" y="2324670"/>
              <a:ext cx="627797" cy="445826"/>
            </a:xfrm>
            <a:prstGeom prst="roundRect">
              <a:avLst/>
            </a:prstGeom>
            <a:noFill/>
            <a:ln w="285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10" name="Rectangle: Rounded Corners 9">
              <a:extLst>
                <a:ext uri="{FF2B5EF4-FFF2-40B4-BE49-F238E27FC236}">
                  <a16:creationId xmlns:a16="http://schemas.microsoft.com/office/drawing/2014/main" id="{D7BC1FBE-0E03-AE05-EF5D-81B20764EC3A}"/>
                </a:ext>
              </a:extLst>
            </p:cNvPr>
            <p:cNvSpPr/>
            <p:nvPr/>
          </p:nvSpPr>
          <p:spPr bwMode="auto">
            <a:xfrm>
              <a:off x="2042615" y="2324670"/>
              <a:ext cx="4767618" cy="445826"/>
            </a:xfrm>
            <a:prstGeom prst="roundRect">
              <a:avLst/>
            </a:prstGeom>
            <a:noFill/>
            <a:ln w="285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11" name="Rectangle: Rounded Corners 10">
              <a:extLst>
                <a:ext uri="{FF2B5EF4-FFF2-40B4-BE49-F238E27FC236}">
                  <a16:creationId xmlns:a16="http://schemas.microsoft.com/office/drawing/2014/main" id="{D881A028-CE91-16C5-F516-16F4F822CB44}"/>
                </a:ext>
              </a:extLst>
            </p:cNvPr>
            <p:cNvSpPr/>
            <p:nvPr/>
          </p:nvSpPr>
          <p:spPr bwMode="auto">
            <a:xfrm>
              <a:off x="7660943" y="3429000"/>
              <a:ext cx="668742" cy="396922"/>
            </a:xfrm>
            <a:prstGeom prst="roundRect">
              <a:avLst/>
            </a:prstGeom>
            <a:noFill/>
            <a:ln w="285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12" name="Rectangle: Rounded Corners 11">
              <a:extLst>
                <a:ext uri="{FF2B5EF4-FFF2-40B4-BE49-F238E27FC236}">
                  <a16:creationId xmlns:a16="http://schemas.microsoft.com/office/drawing/2014/main" id="{E37FCB61-A044-B929-E198-E1D2F6660DE1}"/>
                </a:ext>
              </a:extLst>
            </p:cNvPr>
            <p:cNvSpPr/>
            <p:nvPr/>
          </p:nvSpPr>
          <p:spPr bwMode="auto">
            <a:xfrm>
              <a:off x="4883599" y="3458569"/>
              <a:ext cx="668742" cy="396922"/>
            </a:xfrm>
            <a:prstGeom prst="roundRect">
              <a:avLst/>
            </a:prstGeom>
            <a:noFill/>
            <a:ln w="285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13" name="Rectangle: Rounded Corners 12">
              <a:extLst>
                <a:ext uri="{FF2B5EF4-FFF2-40B4-BE49-F238E27FC236}">
                  <a16:creationId xmlns:a16="http://schemas.microsoft.com/office/drawing/2014/main" id="{FD58074B-D69D-70A1-4C01-A87EF51B5B66}"/>
                </a:ext>
              </a:extLst>
            </p:cNvPr>
            <p:cNvSpPr/>
            <p:nvPr/>
          </p:nvSpPr>
          <p:spPr bwMode="auto">
            <a:xfrm>
              <a:off x="978026" y="4015853"/>
              <a:ext cx="3352863" cy="1279477"/>
            </a:xfrm>
            <a:prstGeom prst="roundRect">
              <a:avLst/>
            </a:prstGeom>
            <a:noFill/>
            <a:ln w="285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14" name="Rectangle: Rounded Corners 13">
              <a:extLst>
                <a:ext uri="{FF2B5EF4-FFF2-40B4-BE49-F238E27FC236}">
                  <a16:creationId xmlns:a16="http://schemas.microsoft.com/office/drawing/2014/main" id="{8380F611-7F50-AE69-AD44-6756A6A88919}"/>
                </a:ext>
              </a:extLst>
            </p:cNvPr>
            <p:cNvSpPr/>
            <p:nvPr/>
          </p:nvSpPr>
          <p:spPr bwMode="auto">
            <a:xfrm>
              <a:off x="7574482" y="1594013"/>
              <a:ext cx="668742" cy="396922"/>
            </a:xfrm>
            <a:prstGeom prst="roundRect">
              <a:avLst/>
            </a:prstGeom>
            <a:noFill/>
            <a:ln w="285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Helvetica" panose="020B0604020202020204" pitchFamily="34" charset="0"/>
              </a:endParaRPr>
            </a:p>
          </p:txBody>
        </p:sp>
      </p:grpSp>
      <p:sp>
        <p:nvSpPr>
          <p:cNvPr id="16" name="Content Placeholder 2">
            <a:extLst>
              <a:ext uri="{FF2B5EF4-FFF2-40B4-BE49-F238E27FC236}">
                <a16:creationId xmlns:a16="http://schemas.microsoft.com/office/drawing/2014/main" id="{2511137C-107E-5238-FFF0-054F4B0D44B2}"/>
              </a:ext>
            </a:extLst>
          </p:cNvPr>
          <p:cNvSpPr txBox="1">
            <a:spLocks/>
          </p:cNvSpPr>
          <p:nvPr/>
        </p:nvSpPr>
        <p:spPr bwMode="auto">
          <a:xfrm>
            <a:off x="257175" y="4768082"/>
            <a:ext cx="8538949" cy="15986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100" dirty="0"/>
              <a:t>You can read the database using a number of links from the browser:</a:t>
            </a:r>
            <a:br>
              <a:rPr lang="en-GB" sz="1100" dirty="0"/>
            </a:br>
            <a:r>
              <a:rPr lang="en-GB" sz="1100" dirty="0"/>
              <a:t>All products: </a:t>
            </a:r>
            <a:r>
              <a:rPr lang="en-GB" sz="1100" i="1" dirty="0"/>
              <a:t>https://azdatabasefunction83747.azurewebsites.net/products</a:t>
            </a:r>
            <a:r>
              <a:rPr lang="en-GB" sz="1100" dirty="0"/>
              <a:t> </a:t>
            </a:r>
            <a:br>
              <a:rPr lang="en-GB" sz="1100" dirty="0"/>
            </a:br>
            <a:r>
              <a:rPr lang="en-GB" sz="1100" dirty="0"/>
              <a:t>All products: </a:t>
            </a:r>
            <a:r>
              <a:rPr lang="en-GB" sz="1100" i="1" dirty="0"/>
              <a:t>https://azdatabasefunction83747.azurewebsites.net/product </a:t>
            </a:r>
            <a:br>
              <a:rPr lang="en-GB" sz="1100" i="1" dirty="0"/>
            </a:br>
            <a:r>
              <a:rPr lang="en-GB" sz="1100" dirty="0"/>
              <a:t>By id: </a:t>
            </a:r>
            <a:r>
              <a:rPr lang="en-GB" sz="1100" i="1" dirty="0"/>
              <a:t>https://azdatabasefunction83747.azurewebsites.net/product/</a:t>
            </a:r>
            <a:r>
              <a:rPr lang="en-GB" sz="1100" b="1" i="1" dirty="0"/>
              <a:t>2</a:t>
            </a:r>
            <a:r>
              <a:rPr lang="en-GB" sz="1100" i="1" dirty="0"/>
              <a:t> </a:t>
            </a:r>
            <a:br>
              <a:rPr lang="en-GB" sz="1100" i="1" dirty="0"/>
            </a:br>
            <a:r>
              <a:rPr lang="en-GB" sz="1100" dirty="0"/>
              <a:t>By name: </a:t>
            </a:r>
            <a:r>
              <a:rPr lang="en-GB" sz="1100" i="1" dirty="0"/>
              <a:t>https://azdatabasefunction83747.azurewebsites.net/product/name/</a:t>
            </a:r>
            <a:r>
              <a:rPr lang="en-GB" sz="1100" b="1" i="1" dirty="0"/>
              <a:t>plum</a:t>
            </a:r>
            <a:br>
              <a:rPr lang="en-GB" sz="1100" i="1" dirty="0"/>
            </a:br>
            <a:r>
              <a:rPr lang="en-GB" sz="1100" dirty="0"/>
              <a:t>By name: </a:t>
            </a:r>
            <a:r>
              <a:rPr lang="en-GB" sz="1100" i="1" dirty="0"/>
              <a:t>https://azdatabasefunction83747.azurewebsites.net/product?name=</a:t>
            </a:r>
            <a:r>
              <a:rPr lang="en-GB" sz="1100" b="1" i="1" dirty="0"/>
              <a:t>plum</a:t>
            </a:r>
            <a:br>
              <a:rPr lang="en-GB" sz="1100" i="1" dirty="0"/>
            </a:br>
            <a:r>
              <a:rPr lang="en-GB" sz="1100" dirty="0"/>
              <a:t>By price: </a:t>
            </a:r>
            <a:r>
              <a:rPr lang="en-GB" sz="1100" i="1" dirty="0"/>
              <a:t>https://azdatabasefunction83747.azurewebsites.net/product?price=</a:t>
            </a:r>
            <a:r>
              <a:rPr lang="en-GB" sz="1100" b="1" i="1" dirty="0"/>
              <a:t>6.78</a:t>
            </a:r>
            <a:r>
              <a:rPr lang="en-GB" sz="1100" i="1" dirty="0"/>
              <a:t>         [Less than this price]</a:t>
            </a:r>
            <a:br>
              <a:rPr lang="en-GB" sz="1100" i="1" dirty="0"/>
            </a:br>
            <a:r>
              <a:rPr lang="en-GB" sz="1100" dirty="0"/>
              <a:t>By name &amp; price: </a:t>
            </a:r>
            <a:r>
              <a:rPr lang="en-GB" sz="1100" i="1" dirty="0"/>
              <a:t>https://azdatabasefunction83747.azurewebsites.net/product?name=</a:t>
            </a:r>
            <a:r>
              <a:rPr lang="en-GB" sz="1100" b="1" i="1" dirty="0"/>
              <a:t>plum</a:t>
            </a:r>
            <a:r>
              <a:rPr lang="en-GB" sz="1100" i="1" dirty="0"/>
              <a:t>&amp;price=</a:t>
            </a:r>
            <a:r>
              <a:rPr lang="en-GB" sz="1100" b="1" i="1" dirty="0"/>
              <a:t>2.34</a:t>
            </a:r>
          </a:p>
          <a:p>
            <a:r>
              <a:rPr lang="en-GB" sz="1100" dirty="0"/>
              <a:t>You can edit and delete a product using Postman, to edit provide the body as shown above in creating a product</a:t>
            </a:r>
            <a:br>
              <a:rPr lang="en-GB" sz="1100" dirty="0"/>
            </a:br>
            <a:r>
              <a:rPr lang="en-GB" sz="1100" i="1" dirty="0"/>
              <a:t>https://azdatabasefunction83747.azurewebsites.net/product/</a:t>
            </a:r>
            <a:r>
              <a:rPr lang="en-GB" sz="1100" b="1" i="1" dirty="0"/>
              <a:t>6</a:t>
            </a:r>
            <a:r>
              <a:rPr lang="en-GB" sz="1100" i="1" dirty="0"/>
              <a:t>       [PATCH]</a:t>
            </a:r>
            <a:br>
              <a:rPr lang="en-GB" sz="1100" i="1" dirty="0"/>
            </a:br>
            <a:r>
              <a:rPr lang="en-GB" sz="1100" i="1" dirty="0"/>
              <a:t>https://azdatabasefunction83747.azurewebsites.net/product</a:t>
            </a:r>
            <a:r>
              <a:rPr lang="en-GB" sz="1100" i="1"/>
              <a:t>/</a:t>
            </a:r>
            <a:r>
              <a:rPr lang="en-GB" sz="1100" b="1" i="1"/>
              <a:t>5</a:t>
            </a:r>
            <a:r>
              <a:rPr lang="en-GB" sz="1100" i="1"/>
              <a:t>       [DELETE]</a:t>
            </a:r>
            <a:br>
              <a:rPr lang="en-GB" sz="1100" i="1" dirty="0"/>
            </a:br>
            <a:endParaRPr lang="en-GB" sz="1100" i="1" dirty="0"/>
          </a:p>
        </p:txBody>
      </p:sp>
      <p:sp>
        <p:nvSpPr>
          <p:cNvPr id="17" name="TextBox 16">
            <a:extLst>
              <a:ext uri="{FF2B5EF4-FFF2-40B4-BE49-F238E27FC236}">
                <a16:creationId xmlns:a16="http://schemas.microsoft.com/office/drawing/2014/main" id="{9EDB08EF-4BF5-6A06-ABD2-9CD244F36426}"/>
              </a:ext>
            </a:extLst>
          </p:cNvPr>
          <p:cNvSpPr txBox="1"/>
          <p:nvPr/>
        </p:nvSpPr>
        <p:spPr>
          <a:xfrm>
            <a:off x="6905086" y="5041075"/>
            <a:ext cx="1102282" cy="400110"/>
          </a:xfrm>
          <a:prstGeom prst="rect">
            <a:avLst/>
          </a:prstGeom>
          <a:noFill/>
        </p:spPr>
        <p:txBody>
          <a:bodyPr wrap="square" rtlCol="0">
            <a:spAutoFit/>
          </a:bodyPr>
          <a:lstStyle/>
          <a:p>
            <a:r>
              <a:rPr lang="en-GB" sz="1000" i="1" dirty="0"/>
              <a:t>id (primary key of the product)</a:t>
            </a:r>
            <a:r>
              <a:rPr lang="en-GB" sz="1000" i="1" dirty="0" err="1"/>
              <a:t>i</a:t>
            </a:r>
            <a:endParaRPr lang="en-GB" sz="1000" i="1" dirty="0"/>
          </a:p>
        </p:txBody>
      </p:sp>
      <p:cxnSp>
        <p:nvCxnSpPr>
          <p:cNvPr id="19" name="Straight Arrow Connector 18">
            <a:extLst>
              <a:ext uri="{FF2B5EF4-FFF2-40B4-BE49-F238E27FC236}">
                <a16:creationId xmlns:a16="http://schemas.microsoft.com/office/drawing/2014/main" id="{7793F613-79AD-6C28-2745-25E1DAAD2873}"/>
              </a:ext>
            </a:extLst>
          </p:cNvPr>
          <p:cNvCxnSpPr/>
          <p:nvPr/>
        </p:nvCxnSpPr>
        <p:spPr bwMode="auto">
          <a:xfrm flipH="1">
            <a:off x="4883390" y="5241130"/>
            <a:ext cx="1981572" cy="166362"/>
          </a:xfrm>
          <a:prstGeom prst="straightConnector1">
            <a:avLst/>
          </a:prstGeom>
          <a:solidFill>
            <a:schemeClr val="accent1"/>
          </a:solidFill>
          <a:ln w="9525" cap="flat" cmpd="sng" algn="ctr">
            <a:solidFill>
              <a:schemeClr val="tx1"/>
            </a:solidFill>
            <a:prstDash val="solid"/>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 name="Straight Arrow Connector 21">
            <a:extLst>
              <a:ext uri="{FF2B5EF4-FFF2-40B4-BE49-F238E27FC236}">
                <a16:creationId xmlns:a16="http://schemas.microsoft.com/office/drawing/2014/main" id="{5ABD9205-FA5D-36EA-C2F9-DF0D5DC376FF}"/>
              </a:ext>
            </a:extLst>
          </p:cNvPr>
          <p:cNvCxnSpPr>
            <a:endCxn id="16" idx="2"/>
          </p:cNvCxnSpPr>
          <p:nvPr/>
        </p:nvCxnSpPr>
        <p:spPr bwMode="auto">
          <a:xfrm flipH="1">
            <a:off x="4526650" y="5241129"/>
            <a:ext cx="2338312" cy="1125555"/>
          </a:xfrm>
          <a:prstGeom prst="straightConnector1">
            <a:avLst/>
          </a:prstGeom>
          <a:solidFill>
            <a:schemeClr val="accent1"/>
          </a:solidFill>
          <a:ln w="9525" cap="flat" cmpd="sng" algn="ctr">
            <a:solidFill>
              <a:schemeClr val="tx1"/>
            </a:solidFill>
            <a:prstDash val="solid"/>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5" name="Straight Arrow Connector 24">
            <a:extLst>
              <a:ext uri="{FF2B5EF4-FFF2-40B4-BE49-F238E27FC236}">
                <a16:creationId xmlns:a16="http://schemas.microsoft.com/office/drawing/2014/main" id="{0069D6A5-5A78-7E3E-53A4-7B58C8B8838B}"/>
              </a:ext>
            </a:extLst>
          </p:cNvPr>
          <p:cNvCxnSpPr/>
          <p:nvPr/>
        </p:nvCxnSpPr>
        <p:spPr bwMode="auto">
          <a:xfrm flipH="1">
            <a:off x="4572000" y="5241128"/>
            <a:ext cx="2292962" cy="1296197"/>
          </a:xfrm>
          <a:prstGeom prst="straightConnector1">
            <a:avLst/>
          </a:prstGeom>
          <a:solidFill>
            <a:schemeClr val="accent1"/>
          </a:solidFill>
          <a:ln w="9525" cap="flat" cmpd="sng" algn="ctr">
            <a:solidFill>
              <a:schemeClr val="tx1"/>
            </a:solidFill>
            <a:prstDash val="solid"/>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 name="TextBox 4">
            <a:extLst>
              <a:ext uri="{FF2B5EF4-FFF2-40B4-BE49-F238E27FC236}">
                <a16:creationId xmlns:a16="http://schemas.microsoft.com/office/drawing/2014/main" id="{B37EF208-F49C-28D5-1940-63803B88AD97}"/>
              </a:ext>
            </a:extLst>
          </p:cNvPr>
          <p:cNvSpPr txBox="1"/>
          <p:nvPr/>
        </p:nvSpPr>
        <p:spPr>
          <a:xfrm>
            <a:off x="4694830" y="3723645"/>
            <a:ext cx="4249145" cy="807913"/>
          </a:xfrm>
          <a:prstGeom prst="rect">
            <a:avLst/>
          </a:prstGeom>
          <a:solidFill>
            <a:srgbClr val="000000"/>
          </a:solidFill>
          <a:ln w="9525">
            <a:solidFill>
              <a:srgbClr val="FF0000"/>
            </a:solidFill>
          </a:ln>
        </p:spPr>
        <p:txBody>
          <a:bodyPr wrap="square" rtlCol="0">
            <a:spAutoFit/>
          </a:bodyPr>
          <a:lstStyle/>
          <a:p>
            <a:r>
              <a:rPr lang="en-GB" sz="1200" dirty="0">
                <a:solidFill>
                  <a:schemeClr val="bg1"/>
                </a:solidFill>
              </a:rPr>
              <a:t>$ </a:t>
            </a:r>
            <a:r>
              <a:rPr lang="en-GB" sz="1200" dirty="0" err="1">
                <a:solidFill>
                  <a:schemeClr val="accent1">
                    <a:lumMod val="50000"/>
                  </a:schemeClr>
                </a:solidFill>
              </a:rPr>
              <a:t>az</a:t>
            </a:r>
            <a:r>
              <a:rPr lang="en-GB" sz="1200" dirty="0">
                <a:solidFill>
                  <a:schemeClr val="accent1">
                    <a:lumMod val="50000"/>
                  </a:schemeClr>
                </a:solidFill>
              </a:rPr>
              <a:t> </a:t>
            </a:r>
            <a:r>
              <a:rPr lang="en-GB" sz="1200" dirty="0" err="1">
                <a:solidFill>
                  <a:schemeClr val="accent1">
                    <a:lumMod val="50000"/>
                  </a:schemeClr>
                </a:solidFill>
              </a:rPr>
              <a:t>functionapp</a:t>
            </a:r>
            <a:r>
              <a:rPr lang="en-GB" sz="1200" dirty="0">
                <a:solidFill>
                  <a:schemeClr val="accent1">
                    <a:lumMod val="50000"/>
                  </a:schemeClr>
                </a:solidFill>
              </a:rPr>
              <a:t> function show --resource-group </a:t>
            </a:r>
            <a:r>
              <a:rPr lang="en-GB" sz="1200" dirty="0" err="1">
                <a:solidFill>
                  <a:srgbClr val="FFC000"/>
                </a:solidFill>
              </a:rPr>
              <a:t>myfirst-azfunction-rg</a:t>
            </a:r>
            <a:r>
              <a:rPr lang="en-GB" sz="1200" dirty="0">
                <a:solidFill>
                  <a:schemeClr val="accent1">
                    <a:lumMod val="50000"/>
                  </a:schemeClr>
                </a:solidFill>
              </a:rPr>
              <a:t>  --name </a:t>
            </a:r>
            <a:r>
              <a:rPr lang="en-GB" sz="1200" dirty="0">
                <a:solidFill>
                  <a:srgbClr val="FFC000"/>
                </a:solidFill>
              </a:rPr>
              <a:t>azdatabasefunction83747</a:t>
            </a:r>
            <a:r>
              <a:rPr lang="en-GB" sz="1200" dirty="0">
                <a:solidFill>
                  <a:schemeClr val="accent1">
                    <a:lumMod val="50000"/>
                  </a:schemeClr>
                </a:solidFill>
              </a:rPr>
              <a:t> --function-name </a:t>
            </a:r>
            <a:r>
              <a:rPr lang="en-GB" sz="1200" dirty="0" err="1">
                <a:solidFill>
                  <a:srgbClr val="FFC000"/>
                </a:solidFill>
              </a:rPr>
              <a:t>ReadProduct</a:t>
            </a:r>
            <a:r>
              <a:rPr lang="en-GB" sz="1200" dirty="0">
                <a:solidFill>
                  <a:schemeClr val="accent1">
                    <a:lumMod val="50000"/>
                  </a:schemeClr>
                </a:solidFill>
              </a:rPr>
              <a:t> --query "</a:t>
            </a:r>
            <a:r>
              <a:rPr lang="en-GB" sz="1200" dirty="0" err="1">
                <a:solidFill>
                  <a:schemeClr val="accent1">
                    <a:lumMod val="50000"/>
                  </a:schemeClr>
                </a:solidFill>
              </a:rPr>
              <a:t>invokeUrlTemplate</a:t>
            </a:r>
            <a:r>
              <a:rPr lang="en-GB" sz="1200" dirty="0">
                <a:solidFill>
                  <a:schemeClr val="accent1">
                    <a:lumMod val="50000"/>
                  </a:schemeClr>
                </a:solidFill>
              </a:rPr>
              <a:t>" --output </a:t>
            </a:r>
            <a:r>
              <a:rPr lang="en-GB" sz="1200" dirty="0" err="1">
                <a:solidFill>
                  <a:schemeClr val="accent1">
                    <a:lumMod val="50000"/>
                  </a:schemeClr>
                </a:solidFill>
              </a:rPr>
              <a:t>tsv</a:t>
            </a:r>
            <a:endParaRPr lang="en-GB" sz="1200" dirty="0">
              <a:solidFill>
                <a:schemeClr val="bg1"/>
              </a:solidFill>
            </a:endParaRPr>
          </a:p>
          <a:p>
            <a:r>
              <a:rPr lang="en-GB" sz="1050" i="1" dirty="0">
                <a:solidFill>
                  <a:schemeClr val="bg1"/>
                </a:solidFill>
              </a:rPr>
              <a:t>https://azdatabasefunction83747.azurewebsites.net/product</a:t>
            </a:r>
          </a:p>
        </p:txBody>
      </p:sp>
    </p:spTree>
    <p:extLst>
      <p:ext uri="{BB962C8B-B14F-4D97-AF65-F5344CB8AC3E}">
        <p14:creationId xmlns:p14="http://schemas.microsoft.com/office/powerpoint/2010/main" val="1769485736"/>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C035F-BAED-208F-3B20-7A74AD6946DE}"/>
              </a:ext>
            </a:extLst>
          </p:cNvPr>
          <p:cNvSpPr>
            <a:spLocks noGrp="1"/>
          </p:cNvSpPr>
          <p:nvPr>
            <p:ph type="title"/>
          </p:nvPr>
        </p:nvSpPr>
        <p:spPr>
          <a:xfrm>
            <a:off x="257175" y="0"/>
            <a:ext cx="8686800" cy="718782"/>
          </a:xfrm>
        </p:spPr>
        <p:txBody>
          <a:bodyPr/>
          <a:lstStyle/>
          <a:p>
            <a:r>
              <a:rPr lang="en-GB" dirty="0"/>
              <a:t>FYI: Local App Settings</a:t>
            </a:r>
          </a:p>
        </p:txBody>
      </p:sp>
      <p:sp>
        <p:nvSpPr>
          <p:cNvPr id="3" name="Content Placeholder 2">
            <a:extLst>
              <a:ext uri="{FF2B5EF4-FFF2-40B4-BE49-F238E27FC236}">
                <a16:creationId xmlns:a16="http://schemas.microsoft.com/office/drawing/2014/main" id="{DEE761CC-D22C-AEF0-A7B8-DDE75540A688}"/>
              </a:ext>
            </a:extLst>
          </p:cNvPr>
          <p:cNvSpPr>
            <a:spLocks noGrp="1"/>
          </p:cNvSpPr>
          <p:nvPr>
            <p:ph idx="1"/>
          </p:nvPr>
        </p:nvSpPr>
        <p:spPr>
          <a:xfrm>
            <a:off x="159980" y="718782"/>
            <a:ext cx="8864600" cy="568655"/>
          </a:xfrm>
        </p:spPr>
        <p:txBody>
          <a:bodyPr/>
          <a:lstStyle/>
          <a:p>
            <a:r>
              <a:rPr lang="en-GB" sz="1600" dirty="0"/>
              <a:t>To run you Function locally and use the database edit the </a:t>
            </a:r>
            <a:r>
              <a:rPr lang="en-GB" sz="1600" b="1" dirty="0" err="1"/>
              <a:t>local.settings.json</a:t>
            </a:r>
            <a:r>
              <a:rPr lang="en-GB" sz="1600" b="1" dirty="0"/>
              <a:t> </a:t>
            </a:r>
            <a:r>
              <a:rPr lang="en-GB" sz="1600" dirty="0"/>
              <a:t>file and add the AZURE_SQL_CONNECTION_STRING value</a:t>
            </a:r>
          </a:p>
        </p:txBody>
      </p:sp>
      <p:sp>
        <p:nvSpPr>
          <p:cNvPr id="4" name="Footer Placeholder 3">
            <a:extLst>
              <a:ext uri="{FF2B5EF4-FFF2-40B4-BE49-F238E27FC236}">
                <a16:creationId xmlns:a16="http://schemas.microsoft.com/office/drawing/2014/main" id="{0C4599B5-EB0E-1AB2-2796-F6BB8AEE711E}"/>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CA778DB4-86DA-A3B5-8E91-1EC84725DC30}"/>
              </a:ext>
            </a:extLst>
          </p:cNvPr>
          <p:cNvSpPr txBox="1"/>
          <p:nvPr/>
        </p:nvSpPr>
        <p:spPr>
          <a:xfrm>
            <a:off x="159980" y="1325047"/>
            <a:ext cx="8864600" cy="2354491"/>
          </a:xfrm>
          <a:prstGeom prst="rect">
            <a:avLst/>
          </a:prstGeom>
          <a:solidFill>
            <a:schemeClr val="accent4">
              <a:lumMod val="10000"/>
              <a:lumOff val="90000"/>
            </a:schemeClr>
          </a:solidFill>
          <a:ln>
            <a:solidFill>
              <a:schemeClr val="tx1"/>
            </a:solidFill>
          </a:ln>
        </p:spPr>
        <p:txBody>
          <a:bodyPr wrap="square" rtlCol="0">
            <a:spAutoFit/>
          </a:bodyPr>
          <a:lstStyle/>
          <a:p>
            <a:r>
              <a:rPr lang="en-GB" sz="1050" dirty="0"/>
              <a:t>{</a:t>
            </a:r>
          </a:p>
          <a:p>
            <a:r>
              <a:rPr lang="en-GB" sz="1050" dirty="0"/>
              <a:t>  "</a:t>
            </a:r>
            <a:r>
              <a:rPr lang="en-GB" sz="1050" dirty="0" err="1"/>
              <a:t>IsEncrypted</a:t>
            </a:r>
            <a:r>
              <a:rPr lang="en-GB" sz="1050" dirty="0"/>
              <a:t>": false,</a:t>
            </a:r>
          </a:p>
          <a:p>
            <a:r>
              <a:rPr lang="en-GB" sz="1050" dirty="0"/>
              <a:t>  "Values": {</a:t>
            </a:r>
          </a:p>
          <a:p>
            <a:r>
              <a:rPr lang="en-GB" sz="1050" dirty="0"/>
              <a:t>    "</a:t>
            </a:r>
            <a:r>
              <a:rPr lang="en-GB" sz="1050" dirty="0" err="1"/>
              <a:t>AzureWebJobsStorage</a:t>
            </a:r>
            <a:r>
              <a:rPr lang="en-GB" sz="1050" dirty="0"/>
              <a:t>": "",</a:t>
            </a:r>
          </a:p>
          <a:p>
            <a:r>
              <a:rPr lang="en-GB" sz="1050" dirty="0"/>
              <a:t>    "</a:t>
            </a:r>
            <a:r>
              <a:rPr lang="en-GB" sz="1050" dirty="0" err="1"/>
              <a:t>AzureWebJobsDashboard</a:t>
            </a:r>
            <a:r>
              <a:rPr lang="en-GB" sz="1050" dirty="0"/>
              <a:t>": "",</a:t>
            </a:r>
          </a:p>
          <a:p>
            <a:r>
              <a:rPr lang="en-GB" sz="1050" dirty="0"/>
              <a:t>    "FUNCTIONS_WORKER_RUNTIME": "dotnet-isolated",</a:t>
            </a:r>
          </a:p>
          <a:p>
            <a:r>
              <a:rPr lang="en-GB" sz="1050" dirty="0"/>
              <a:t>    "</a:t>
            </a:r>
            <a:r>
              <a:rPr lang="en-GB" sz="1050" dirty="0" err="1"/>
              <a:t>AzureFunctions_SqlBindings_VerboseLogging</a:t>
            </a:r>
            <a:r>
              <a:rPr lang="en-GB" sz="1050" dirty="0"/>
              <a:t>": "true"</a:t>
            </a:r>
          </a:p>
          <a:p>
            <a:r>
              <a:rPr lang="en-GB" sz="1050" dirty="0"/>
              <a:t>  },</a:t>
            </a:r>
          </a:p>
          <a:p>
            <a:r>
              <a:rPr lang="en-GB" sz="1050" dirty="0"/>
              <a:t>  "</a:t>
            </a:r>
            <a:r>
              <a:rPr lang="en-GB" sz="1050" dirty="0" err="1"/>
              <a:t>ConnectionStrings</a:t>
            </a:r>
            <a:r>
              <a:rPr lang="en-GB" sz="1050" dirty="0"/>
              <a:t>": {</a:t>
            </a:r>
          </a:p>
          <a:p>
            <a:r>
              <a:rPr lang="en-GB" sz="1050" dirty="0"/>
              <a:t>    </a:t>
            </a:r>
            <a:r>
              <a:rPr lang="en-GB" sz="1050" dirty="0">
                <a:solidFill>
                  <a:srgbClr val="FF0000"/>
                </a:solidFill>
              </a:rPr>
              <a:t>"AZURE_SQL_CONNECTION_STRING": "Server=tcp:azsql-server-29623.database.windows.net,1433;Initial </a:t>
            </a:r>
            <a:r>
              <a:rPr lang="en-GB" sz="1050" dirty="0" err="1">
                <a:solidFill>
                  <a:srgbClr val="FF0000"/>
                </a:solidFill>
              </a:rPr>
              <a:t>Catalog</a:t>
            </a:r>
            <a:r>
              <a:rPr lang="en-GB" sz="1050" dirty="0">
                <a:solidFill>
                  <a:srgbClr val="FF0000"/>
                </a:solidFill>
              </a:rPr>
              <a:t>=</a:t>
            </a:r>
            <a:r>
              <a:rPr lang="en-GB" sz="1050" dirty="0" err="1">
                <a:solidFill>
                  <a:srgbClr val="FF0000"/>
                </a:solidFill>
              </a:rPr>
              <a:t>mydb;Persist</a:t>
            </a:r>
            <a:r>
              <a:rPr lang="en-GB" sz="1050" dirty="0">
                <a:solidFill>
                  <a:srgbClr val="FF0000"/>
                </a:solidFill>
              </a:rPr>
              <a:t> Security Info=</a:t>
            </a:r>
            <a:r>
              <a:rPr lang="en-GB" sz="1050" dirty="0" err="1">
                <a:solidFill>
                  <a:srgbClr val="FF0000"/>
                </a:solidFill>
              </a:rPr>
              <a:t>False;User</a:t>
            </a:r>
            <a:r>
              <a:rPr lang="en-GB" sz="1050" dirty="0">
                <a:solidFill>
                  <a:srgbClr val="FF0000"/>
                </a:solidFill>
              </a:rPr>
              <a:t> ID=</a:t>
            </a:r>
            <a:r>
              <a:rPr lang="en-GB" sz="1050" b="1" dirty="0" err="1">
                <a:solidFill>
                  <a:srgbClr val="FF0000"/>
                </a:solidFill>
              </a:rPr>
              <a:t>azureuser</a:t>
            </a:r>
            <a:r>
              <a:rPr lang="en-GB" sz="1050" dirty="0" err="1">
                <a:solidFill>
                  <a:srgbClr val="FF0000"/>
                </a:solidFill>
              </a:rPr>
              <a:t>;Password</a:t>
            </a:r>
            <a:r>
              <a:rPr lang="en-GB" sz="1050" dirty="0">
                <a:solidFill>
                  <a:srgbClr val="FF0000"/>
                </a:solidFill>
              </a:rPr>
              <a:t>=</a:t>
            </a:r>
            <a:r>
              <a:rPr lang="en-GB" sz="1050" b="1" dirty="0">
                <a:solidFill>
                  <a:srgbClr val="FF0000"/>
                </a:solidFill>
              </a:rPr>
              <a:t>P4$$</a:t>
            </a:r>
            <a:r>
              <a:rPr lang="en-GB" sz="1050" b="1" dirty="0" err="1">
                <a:solidFill>
                  <a:srgbClr val="FF0000"/>
                </a:solidFill>
              </a:rPr>
              <a:t>worD</a:t>
            </a:r>
            <a:r>
              <a:rPr lang="en-GB" sz="1050" dirty="0" err="1">
                <a:solidFill>
                  <a:srgbClr val="FF0000"/>
                </a:solidFill>
              </a:rPr>
              <a:t>;MultipleActiveResultSets</a:t>
            </a:r>
            <a:r>
              <a:rPr lang="en-GB" sz="1050" dirty="0">
                <a:solidFill>
                  <a:srgbClr val="FF0000"/>
                </a:solidFill>
              </a:rPr>
              <a:t>=</a:t>
            </a:r>
            <a:r>
              <a:rPr lang="en-GB" sz="1050" dirty="0" err="1">
                <a:solidFill>
                  <a:srgbClr val="FF0000"/>
                </a:solidFill>
              </a:rPr>
              <a:t>False;Encrypt</a:t>
            </a:r>
            <a:r>
              <a:rPr lang="en-GB" sz="1050" dirty="0">
                <a:solidFill>
                  <a:srgbClr val="FF0000"/>
                </a:solidFill>
              </a:rPr>
              <a:t>=</a:t>
            </a:r>
            <a:r>
              <a:rPr lang="en-GB" sz="1050" dirty="0" err="1">
                <a:solidFill>
                  <a:srgbClr val="FF0000"/>
                </a:solidFill>
              </a:rPr>
              <a:t>True;TrustServerCertificate</a:t>
            </a:r>
            <a:r>
              <a:rPr lang="en-GB" sz="1050" dirty="0">
                <a:solidFill>
                  <a:srgbClr val="FF0000"/>
                </a:solidFill>
              </a:rPr>
              <a:t>=</a:t>
            </a:r>
            <a:r>
              <a:rPr lang="en-GB" sz="1050" dirty="0" err="1">
                <a:solidFill>
                  <a:srgbClr val="FF0000"/>
                </a:solidFill>
              </a:rPr>
              <a:t>False;Connection</a:t>
            </a:r>
            <a:r>
              <a:rPr lang="en-GB" sz="1050" dirty="0">
                <a:solidFill>
                  <a:srgbClr val="FF0000"/>
                </a:solidFill>
              </a:rPr>
              <a:t> Timeout=30;"</a:t>
            </a:r>
          </a:p>
          <a:p>
            <a:r>
              <a:rPr lang="en-GB" sz="1050" dirty="0"/>
              <a:t>  }</a:t>
            </a:r>
          </a:p>
          <a:p>
            <a:r>
              <a:rPr lang="en-GB" sz="1050" dirty="0"/>
              <a:t>}</a:t>
            </a:r>
          </a:p>
        </p:txBody>
      </p:sp>
      <p:sp>
        <p:nvSpPr>
          <p:cNvPr id="8" name="TextBox 7">
            <a:extLst>
              <a:ext uri="{FF2B5EF4-FFF2-40B4-BE49-F238E27FC236}">
                <a16:creationId xmlns:a16="http://schemas.microsoft.com/office/drawing/2014/main" id="{46B55384-A582-969E-70F5-2E1CCE50EDB0}"/>
              </a:ext>
            </a:extLst>
          </p:cNvPr>
          <p:cNvSpPr txBox="1"/>
          <p:nvPr/>
        </p:nvSpPr>
        <p:spPr>
          <a:xfrm>
            <a:off x="168275" y="4301924"/>
            <a:ext cx="8864600" cy="2492990"/>
          </a:xfrm>
          <a:prstGeom prst="rect">
            <a:avLst/>
          </a:prstGeom>
          <a:solidFill>
            <a:srgbClr val="000000"/>
          </a:solidFill>
        </p:spPr>
        <p:txBody>
          <a:bodyPr wrap="square">
            <a:spAutoFit/>
          </a:bodyPr>
          <a:lstStyle/>
          <a:p>
            <a:pPr>
              <a:defRPr/>
            </a:pPr>
            <a:r>
              <a:rPr lang="en-GB" i="1" dirty="0">
                <a:solidFill>
                  <a:schemeClr val="bg1"/>
                </a:solidFill>
              </a:rPr>
              <a:t>READ THE DATABASE CONNECTION STRING REQUIRED</a:t>
            </a:r>
          </a:p>
          <a:p>
            <a:pPr>
              <a:defRPr/>
            </a:pPr>
            <a:r>
              <a:rPr lang="en-GB" i="1" dirty="0">
                <a:solidFill>
                  <a:schemeClr val="bg1"/>
                </a:solidFill>
              </a:rPr>
              <a:t>The connection string required by the function code to connect to the database</a:t>
            </a:r>
          </a:p>
          <a:p>
            <a:pPr>
              <a:defRPr/>
            </a:pPr>
            <a:r>
              <a:rPr lang="en-GB" sz="1400" i="1" dirty="0">
                <a:solidFill>
                  <a:schemeClr val="bg1"/>
                </a:solidFill>
              </a:rPr>
              <a:t>Client type can be: ado.net, </a:t>
            </a:r>
            <a:r>
              <a:rPr lang="en-GB" sz="1400" i="1" dirty="0" err="1">
                <a:solidFill>
                  <a:schemeClr val="bg1"/>
                </a:solidFill>
              </a:rPr>
              <a:t>jdbc</a:t>
            </a:r>
            <a:r>
              <a:rPr lang="en-GB" sz="1400" i="1" dirty="0">
                <a:solidFill>
                  <a:schemeClr val="bg1"/>
                </a:solidFill>
              </a:rPr>
              <a:t>, </a:t>
            </a:r>
            <a:r>
              <a:rPr lang="en-GB" sz="1400" i="1" dirty="0" err="1">
                <a:solidFill>
                  <a:schemeClr val="bg1"/>
                </a:solidFill>
              </a:rPr>
              <a:t>odbc</a:t>
            </a:r>
            <a:r>
              <a:rPr lang="en-GB" sz="1400" i="1" dirty="0">
                <a:solidFill>
                  <a:schemeClr val="bg1"/>
                </a:solidFill>
              </a:rPr>
              <a:t>, </a:t>
            </a:r>
            <a:r>
              <a:rPr lang="en-GB" sz="1400" i="1" dirty="0" err="1">
                <a:solidFill>
                  <a:schemeClr val="bg1"/>
                </a:solidFill>
              </a:rPr>
              <a:t>php</a:t>
            </a:r>
            <a:r>
              <a:rPr lang="en-GB" sz="1400" i="1" dirty="0">
                <a:solidFill>
                  <a:schemeClr val="bg1"/>
                </a:solidFill>
              </a:rPr>
              <a:t>, </a:t>
            </a:r>
            <a:r>
              <a:rPr lang="en-GB" sz="1400" i="1" dirty="0" err="1">
                <a:solidFill>
                  <a:schemeClr val="bg1"/>
                </a:solidFill>
              </a:rPr>
              <a:t>php_pdo</a:t>
            </a:r>
            <a:r>
              <a:rPr lang="en-GB" sz="1400" i="1" dirty="0">
                <a:solidFill>
                  <a:schemeClr val="bg1"/>
                </a:solidFill>
              </a:rPr>
              <a:t>, </a:t>
            </a:r>
            <a:r>
              <a:rPr lang="en-GB" sz="1400" i="1" dirty="0" err="1">
                <a:solidFill>
                  <a:schemeClr val="bg1"/>
                </a:solidFill>
              </a:rPr>
              <a:t>sqlcmd</a:t>
            </a:r>
            <a:endParaRPr lang="en-GB" sz="1400" i="1" dirty="0">
              <a:solidFill>
                <a:schemeClr val="bg1"/>
              </a:solidFill>
            </a:endParaRPr>
          </a:p>
          <a:p>
            <a:pPr>
              <a:defRPr/>
            </a:pPr>
            <a:r>
              <a:rPr lang="en-GB" sz="1400" i="1" dirty="0">
                <a:solidFill>
                  <a:schemeClr val="bg1"/>
                </a:solidFill>
              </a:rPr>
              <a:t>Authentication type can be: </a:t>
            </a:r>
            <a:r>
              <a:rPr lang="en-GB" sz="1400" i="1" dirty="0" err="1">
                <a:solidFill>
                  <a:schemeClr val="bg1"/>
                </a:solidFill>
              </a:rPr>
              <a:t>ADIntegrated</a:t>
            </a:r>
            <a:r>
              <a:rPr lang="en-GB" sz="1400" i="1" dirty="0">
                <a:solidFill>
                  <a:schemeClr val="bg1"/>
                </a:solidFill>
              </a:rPr>
              <a:t>, </a:t>
            </a:r>
            <a:r>
              <a:rPr lang="en-GB" sz="1400" i="1" dirty="0" err="1">
                <a:solidFill>
                  <a:schemeClr val="bg1"/>
                </a:solidFill>
              </a:rPr>
              <a:t>ADPassword</a:t>
            </a:r>
            <a:r>
              <a:rPr lang="en-GB" sz="1400" i="1" dirty="0">
                <a:solidFill>
                  <a:schemeClr val="bg1"/>
                </a:solidFill>
              </a:rPr>
              <a:t>, </a:t>
            </a:r>
            <a:r>
              <a:rPr lang="en-GB" sz="1400" i="1" dirty="0" err="1">
                <a:solidFill>
                  <a:schemeClr val="bg1"/>
                </a:solidFill>
              </a:rPr>
              <a:t>SqlPassword</a:t>
            </a:r>
            <a:endParaRPr lang="en-GB" sz="1400" i="1" dirty="0">
              <a:solidFill>
                <a:schemeClr val="bg1"/>
              </a:solidFill>
            </a:endParaRPr>
          </a:p>
          <a:p>
            <a:pPr>
              <a:defRPr/>
            </a:pPr>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sql</a:t>
            </a:r>
            <a:r>
              <a:rPr lang="en-GB" dirty="0">
                <a:solidFill>
                  <a:schemeClr val="accent1">
                    <a:lumMod val="50000"/>
                  </a:schemeClr>
                </a:solidFill>
              </a:rPr>
              <a:t> </a:t>
            </a:r>
            <a:r>
              <a:rPr lang="en-GB" dirty="0" err="1">
                <a:solidFill>
                  <a:schemeClr val="accent1">
                    <a:lumMod val="50000"/>
                  </a:schemeClr>
                </a:solidFill>
              </a:rPr>
              <a:t>db</a:t>
            </a:r>
            <a:r>
              <a:rPr lang="en-GB" dirty="0">
                <a:solidFill>
                  <a:schemeClr val="accent1">
                    <a:lumMod val="50000"/>
                  </a:schemeClr>
                </a:solidFill>
              </a:rPr>
              <a:t> show-connection-string --server </a:t>
            </a:r>
            <a:r>
              <a:rPr lang="en-GB" dirty="0">
                <a:solidFill>
                  <a:srgbClr val="FFC000"/>
                </a:solidFill>
              </a:rPr>
              <a:t>azsql-server-29623</a:t>
            </a:r>
            <a:r>
              <a:rPr lang="en-GB" dirty="0">
                <a:solidFill>
                  <a:schemeClr val="accent1">
                    <a:lumMod val="50000"/>
                  </a:schemeClr>
                </a:solidFill>
              </a:rPr>
              <a:t> --name </a:t>
            </a:r>
            <a:r>
              <a:rPr lang="en-GB" dirty="0" err="1">
                <a:solidFill>
                  <a:srgbClr val="FFC000"/>
                </a:solidFill>
              </a:rPr>
              <a:t>mydb</a:t>
            </a:r>
            <a:r>
              <a:rPr lang="en-GB" dirty="0">
                <a:solidFill>
                  <a:schemeClr val="accent1">
                    <a:lumMod val="50000"/>
                  </a:schemeClr>
                </a:solidFill>
              </a:rPr>
              <a:t> --client </a:t>
            </a:r>
            <a:r>
              <a:rPr lang="en-GB" dirty="0">
                <a:solidFill>
                  <a:srgbClr val="FFC000"/>
                </a:solidFill>
              </a:rPr>
              <a:t>ado.net </a:t>
            </a:r>
            <a:r>
              <a:rPr lang="en-GB" dirty="0">
                <a:solidFill>
                  <a:schemeClr val="accent1">
                    <a:lumMod val="50000"/>
                  </a:schemeClr>
                </a:solidFill>
              </a:rPr>
              <a:t>--auth-type </a:t>
            </a:r>
            <a:r>
              <a:rPr lang="en-GB" dirty="0" err="1">
                <a:solidFill>
                  <a:srgbClr val="FFC000"/>
                </a:solidFill>
              </a:rPr>
              <a:t>SqlPassword</a:t>
            </a:r>
            <a:endParaRPr lang="en-GB" dirty="0">
              <a:solidFill>
                <a:srgbClr val="FFC000"/>
              </a:solidFill>
            </a:endParaRPr>
          </a:p>
          <a:p>
            <a:pPr>
              <a:defRPr/>
            </a:pPr>
            <a:r>
              <a:rPr lang="en-GB" sz="1400" dirty="0">
                <a:solidFill>
                  <a:schemeClr val="bg1"/>
                </a:solidFill>
              </a:rPr>
              <a:t>"Server=tcp:azsql-server-29623.database.windows.net,1433;Initial </a:t>
            </a:r>
            <a:r>
              <a:rPr lang="en-GB" sz="1400" dirty="0" err="1">
                <a:solidFill>
                  <a:schemeClr val="bg1"/>
                </a:solidFill>
              </a:rPr>
              <a:t>Catalog</a:t>
            </a:r>
            <a:r>
              <a:rPr lang="en-GB" sz="1400" dirty="0">
                <a:solidFill>
                  <a:schemeClr val="bg1"/>
                </a:solidFill>
              </a:rPr>
              <a:t>=</a:t>
            </a:r>
            <a:r>
              <a:rPr lang="en-GB" sz="1400" dirty="0" err="1">
                <a:solidFill>
                  <a:schemeClr val="bg1"/>
                </a:solidFill>
              </a:rPr>
              <a:t>mydb;Persist</a:t>
            </a:r>
            <a:r>
              <a:rPr lang="en-GB" sz="1400" dirty="0">
                <a:solidFill>
                  <a:schemeClr val="bg1"/>
                </a:solidFill>
              </a:rPr>
              <a:t> Security Info=</a:t>
            </a:r>
            <a:r>
              <a:rPr lang="en-GB" sz="1400" dirty="0" err="1">
                <a:solidFill>
                  <a:schemeClr val="bg1"/>
                </a:solidFill>
              </a:rPr>
              <a:t>False;User</a:t>
            </a:r>
            <a:r>
              <a:rPr lang="en-GB" sz="1400" dirty="0">
                <a:solidFill>
                  <a:schemeClr val="bg1"/>
                </a:solidFill>
              </a:rPr>
              <a:t> ID=</a:t>
            </a:r>
            <a:r>
              <a:rPr lang="en-GB" sz="1400" dirty="0">
                <a:solidFill>
                  <a:srgbClr val="FF0000"/>
                </a:solidFill>
              </a:rPr>
              <a:t>&lt;username&gt;</a:t>
            </a:r>
            <a:r>
              <a:rPr lang="en-GB" sz="1400" dirty="0">
                <a:solidFill>
                  <a:schemeClr val="bg1"/>
                </a:solidFill>
              </a:rPr>
              <a:t>;Password=</a:t>
            </a:r>
            <a:r>
              <a:rPr lang="en-GB" sz="1400" dirty="0">
                <a:solidFill>
                  <a:srgbClr val="FF0000"/>
                </a:solidFill>
              </a:rPr>
              <a:t>&lt;password&gt;</a:t>
            </a:r>
            <a:r>
              <a:rPr lang="en-GB" sz="1400" dirty="0">
                <a:solidFill>
                  <a:schemeClr val="bg1"/>
                </a:solidFill>
              </a:rPr>
              <a:t>;</a:t>
            </a:r>
            <a:r>
              <a:rPr lang="en-GB" sz="1400" dirty="0" err="1">
                <a:solidFill>
                  <a:schemeClr val="bg1"/>
                </a:solidFill>
              </a:rPr>
              <a:t>MultipleActiveResultSets</a:t>
            </a:r>
            <a:r>
              <a:rPr lang="en-GB" sz="1400" dirty="0">
                <a:solidFill>
                  <a:schemeClr val="bg1"/>
                </a:solidFill>
              </a:rPr>
              <a:t>=</a:t>
            </a:r>
            <a:r>
              <a:rPr lang="en-GB" sz="1400" dirty="0" err="1">
                <a:solidFill>
                  <a:schemeClr val="bg1"/>
                </a:solidFill>
              </a:rPr>
              <a:t>False;Encrypt</a:t>
            </a:r>
            <a:r>
              <a:rPr lang="en-GB" sz="1400" dirty="0">
                <a:solidFill>
                  <a:schemeClr val="bg1"/>
                </a:solidFill>
              </a:rPr>
              <a:t>=</a:t>
            </a:r>
            <a:r>
              <a:rPr lang="en-GB" sz="1400" dirty="0" err="1">
                <a:solidFill>
                  <a:schemeClr val="bg1"/>
                </a:solidFill>
              </a:rPr>
              <a:t>true;TrustServerCertificate</a:t>
            </a:r>
            <a:r>
              <a:rPr lang="en-GB" sz="1400" dirty="0">
                <a:solidFill>
                  <a:schemeClr val="bg1"/>
                </a:solidFill>
              </a:rPr>
              <a:t>=</a:t>
            </a:r>
            <a:r>
              <a:rPr lang="en-GB" sz="1400" dirty="0" err="1">
                <a:solidFill>
                  <a:schemeClr val="bg1"/>
                </a:solidFill>
              </a:rPr>
              <a:t>False;Connection</a:t>
            </a:r>
            <a:r>
              <a:rPr lang="en-GB" sz="1400" dirty="0">
                <a:solidFill>
                  <a:schemeClr val="bg1"/>
                </a:solidFill>
              </a:rPr>
              <a:t> Timeout=30;"</a:t>
            </a:r>
          </a:p>
        </p:txBody>
      </p:sp>
      <p:sp>
        <p:nvSpPr>
          <p:cNvPr id="9" name="Content Placeholder 2">
            <a:extLst>
              <a:ext uri="{FF2B5EF4-FFF2-40B4-BE49-F238E27FC236}">
                <a16:creationId xmlns:a16="http://schemas.microsoft.com/office/drawing/2014/main" id="{CC233053-8E98-1A74-3852-938D092C526C}"/>
              </a:ext>
            </a:extLst>
          </p:cNvPr>
          <p:cNvSpPr txBox="1">
            <a:spLocks/>
          </p:cNvSpPr>
          <p:nvPr/>
        </p:nvSpPr>
        <p:spPr bwMode="auto">
          <a:xfrm>
            <a:off x="168275" y="3739488"/>
            <a:ext cx="8856305" cy="5380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400" dirty="0"/>
              <a:t>If you want to generate an connection string that just uses the SQL username “</a:t>
            </a:r>
            <a:r>
              <a:rPr lang="en-GB" sz="1400" dirty="0" err="1"/>
              <a:t>azureuser</a:t>
            </a:r>
            <a:r>
              <a:rPr lang="en-GB" sz="1400" dirty="0"/>
              <a:t>” and associated password, then you can use this command. Save the result and edit the &lt;username&gt; and &lt;password&gt;</a:t>
            </a:r>
          </a:p>
        </p:txBody>
      </p:sp>
      <p:sp>
        <p:nvSpPr>
          <p:cNvPr id="10" name="TextBox 9">
            <a:extLst>
              <a:ext uri="{FF2B5EF4-FFF2-40B4-BE49-F238E27FC236}">
                <a16:creationId xmlns:a16="http://schemas.microsoft.com/office/drawing/2014/main" id="{A6BF6078-FB4B-D8A8-4411-DD68117CA24E}"/>
              </a:ext>
            </a:extLst>
          </p:cNvPr>
          <p:cNvSpPr txBox="1"/>
          <p:nvPr/>
        </p:nvSpPr>
        <p:spPr>
          <a:xfrm>
            <a:off x="5474608" y="1365000"/>
            <a:ext cx="3509412" cy="1015663"/>
          </a:xfrm>
          <a:prstGeom prst="rect">
            <a:avLst/>
          </a:prstGeom>
          <a:noFill/>
          <a:ln>
            <a:solidFill>
              <a:schemeClr val="tx1"/>
            </a:solidFill>
            <a:prstDash val="dash"/>
          </a:ln>
        </p:spPr>
        <p:txBody>
          <a:bodyPr wrap="square" rtlCol="0">
            <a:spAutoFit/>
          </a:bodyPr>
          <a:lstStyle/>
          <a:p>
            <a:r>
              <a:rPr lang="en-GB" sz="1200" i="1" dirty="0"/>
              <a:t>Note: including the username and password in a connection string like this is BAD practice. We only do it here for local development, even then I should use a better approach</a:t>
            </a:r>
            <a:r>
              <a:rPr lang="en-GB" sz="1200" dirty="0"/>
              <a:t> </a:t>
            </a:r>
            <a:r>
              <a:rPr lang="en-GB" sz="1200" dirty="0">
                <a:sym typeface="Wingdings" panose="05000000000000000000" pitchFamily="2" charset="2"/>
              </a:rPr>
              <a:t> </a:t>
            </a:r>
          </a:p>
          <a:p>
            <a:r>
              <a:rPr lang="en-GB" sz="1200" i="1" dirty="0">
                <a:sym typeface="Wingdings" panose="05000000000000000000" pitchFamily="2" charset="2"/>
              </a:rPr>
              <a:t>Remember we are not using a managed identity.</a:t>
            </a:r>
            <a:endParaRPr lang="en-GB" sz="1200" i="1" dirty="0"/>
          </a:p>
        </p:txBody>
      </p:sp>
      <p:sp>
        <p:nvSpPr>
          <p:cNvPr id="11" name="TextBox 10">
            <a:extLst>
              <a:ext uri="{FF2B5EF4-FFF2-40B4-BE49-F238E27FC236}">
                <a16:creationId xmlns:a16="http://schemas.microsoft.com/office/drawing/2014/main" id="{6C7A68B8-942E-E392-2526-B19E350D92B8}"/>
              </a:ext>
            </a:extLst>
          </p:cNvPr>
          <p:cNvSpPr txBox="1"/>
          <p:nvPr/>
        </p:nvSpPr>
        <p:spPr>
          <a:xfrm>
            <a:off x="3887100" y="3193928"/>
            <a:ext cx="2381772" cy="430887"/>
          </a:xfrm>
          <a:prstGeom prst="rect">
            <a:avLst/>
          </a:prstGeom>
          <a:noFill/>
          <a:ln>
            <a:solidFill>
              <a:srgbClr val="FF0000"/>
            </a:solidFill>
            <a:prstDash val="dash"/>
          </a:ln>
        </p:spPr>
        <p:txBody>
          <a:bodyPr wrap="square" rtlCol="0">
            <a:spAutoFit/>
          </a:bodyPr>
          <a:lstStyle/>
          <a:p>
            <a:r>
              <a:rPr lang="en-GB" sz="1100" i="1" dirty="0">
                <a:solidFill>
                  <a:srgbClr val="FF0000"/>
                </a:solidFill>
              </a:rPr>
              <a:t>User name and passwords should never be stored in GitHub</a:t>
            </a:r>
          </a:p>
        </p:txBody>
      </p:sp>
      <p:cxnSp>
        <p:nvCxnSpPr>
          <p:cNvPr id="12" name="Straight Arrow Connector 11">
            <a:extLst>
              <a:ext uri="{FF2B5EF4-FFF2-40B4-BE49-F238E27FC236}">
                <a16:creationId xmlns:a16="http://schemas.microsoft.com/office/drawing/2014/main" id="{2EEA0963-B5F8-C1E7-85D0-FEC77262D742}"/>
              </a:ext>
            </a:extLst>
          </p:cNvPr>
          <p:cNvCxnSpPr>
            <a:stCxn id="11" idx="1"/>
          </p:cNvCxnSpPr>
          <p:nvPr/>
        </p:nvCxnSpPr>
        <p:spPr bwMode="auto">
          <a:xfrm flipH="1" flipV="1">
            <a:off x="1910687" y="3169303"/>
            <a:ext cx="1976413" cy="240069"/>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Arrow Connector 12">
            <a:extLst>
              <a:ext uri="{FF2B5EF4-FFF2-40B4-BE49-F238E27FC236}">
                <a16:creationId xmlns:a16="http://schemas.microsoft.com/office/drawing/2014/main" id="{AD0825D9-6745-D96C-E572-2E00566D0904}"/>
              </a:ext>
            </a:extLst>
          </p:cNvPr>
          <p:cNvCxnSpPr>
            <a:stCxn id="11" idx="1"/>
          </p:cNvCxnSpPr>
          <p:nvPr/>
        </p:nvCxnSpPr>
        <p:spPr bwMode="auto">
          <a:xfrm flipH="1" flipV="1">
            <a:off x="3138985" y="3129887"/>
            <a:ext cx="748115" cy="279485"/>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655499003"/>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F6B1D-2542-F1C4-BDF8-A58C435C424D}"/>
              </a:ext>
            </a:extLst>
          </p:cNvPr>
          <p:cNvSpPr>
            <a:spLocks noGrp="1"/>
          </p:cNvSpPr>
          <p:nvPr>
            <p:ph type="title"/>
          </p:nvPr>
        </p:nvSpPr>
        <p:spPr/>
        <p:txBody>
          <a:bodyPr/>
          <a:lstStyle/>
          <a:p>
            <a:r>
              <a:rPr lang="en-GB" dirty="0"/>
              <a:t>FYI</a:t>
            </a:r>
            <a:r>
              <a:rPr lang="en-GB"/>
              <a:t>: Coding </a:t>
            </a:r>
            <a:r>
              <a:rPr lang="en-GB" dirty="0"/>
              <a:t>Notes</a:t>
            </a:r>
          </a:p>
        </p:txBody>
      </p:sp>
      <p:sp>
        <p:nvSpPr>
          <p:cNvPr id="3" name="Content Placeholder 2">
            <a:extLst>
              <a:ext uri="{FF2B5EF4-FFF2-40B4-BE49-F238E27FC236}">
                <a16:creationId xmlns:a16="http://schemas.microsoft.com/office/drawing/2014/main" id="{709DFA1B-2D13-4433-EE86-D45CACCCDB3F}"/>
              </a:ext>
            </a:extLst>
          </p:cNvPr>
          <p:cNvSpPr>
            <a:spLocks noGrp="1"/>
          </p:cNvSpPr>
          <p:nvPr>
            <p:ph idx="1"/>
          </p:nvPr>
        </p:nvSpPr>
        <p:spPr>
          <a:xfrm>
            <a:off x="257175" y="1303757"/>
            <a:ext cx="8509237" cy="3805055"/>
          </a:xfrm>
        </p:spPr>
        <p:txBody>
          <a:bodyPr/>
          <a:lstStyle/>
          <a:p>
            <a:r>
              <a:rPr lang="en-GB" dirty="0"/>
              <a:t>“If your functions interact with SQL data at a minimum and don't carry out complex data-handling operations, using Bindings (</a:t>
            </a:r>
            <a:r>
              <a:rPr lang="en-GB" dirty="0" err="1"/>
              <a:t>SqlInput</a:t>
            </a:r>
            <a:r>
              <a:rPr lang="en-GB" dirty="0"/>
              <a:t>/</a:t>
            </a:r>
            <a:r>
              <a:rPr lang="en-GB" dirty="0" err="1"/>
              <a:t>SqlOutput</a:t>
            </a:r>
            <a:r>
              <a:rPr lang="en-GB" dirty="0"/>
              <a:t>) and structuring your functions accordingly is sufficient. </a:t>
            </a:r>
          </a:p>
          <a:p>
            <a:pPr lvl="1"/>
            <a:r>
              <a:rPr lang="en-GB" sz="1200" i="1" dirty="0"/>
              <a:t>Note: Bindings uses </a:t>
            </a:r>
            <a:r>
              <a:rPr lang="en-GB" sz="1200" i="1" dirty="0" err="1"/>
              <a:t>Microsoft.Data.SqlClient</a:t>
            </a:r>
            <a:endParaRPr lang="en-GB" i="1" dirty="0"/>
          </a:p>
          <a:p>
            <a:r>
              <a:rPr lang="en-GB" dirty="0"/>
              <a:t>Conversely, if your workload does require a lot of data handling where the use of ORM can be more effective, there's nothing wrong with start using EF Core. </a:t>
            </a:r>
          </a:p>
          <a:p>
            <a:pPr lvl="1"/>
            <a:r>
              <a:rPr lang="en-GB" sz="1400" dirty="0"/>
              <a:t>Note: When using Entity Framework, store the connection string as a connection string rather than an App Setting.</a:t>
            </a:r>
          </a:p>
          <a:p>
            <a:r>
              <a:rPr lang="en-GB" dirty="0"/>
              <a:t>Although I would also be mindful of stateful and stateless workloads, and consider using Durable Functions when it makes more sense.“</a:t>
            </a:r>
          </a:p>
          <a:p>
            <a:endParaRPr lang="en-GB" dirty="0"/>
          </a:p>
        </p:txBody>
      </p:sp>
      <p:sp>
        <p:nvSpPr>
          <p:cNvPr id="4" name="Footer Placeholder 3">
            <a:extLst>
              <a:ext uri="{FF2B5EF4-FFF2-40B4-BE49-F238E27FC236}">
                <a16:creationId xmlns:a16="http://schemas.microsoft.com/office/drawing/2014/main" id="{337DE2D2-1B5D-E10E-7DC1-4293CC9FDAA4}"/>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6B06668F-1E16-7A41-1F35-696EF0C64659}"/>
              </a:ext>
            </a:extLst>
          </p:cNvPr>
          <p:cNvSpPr txBox="1"/>
          <p:nvPr/>
        </p:nvSpPr>
        <p:spPr>
          <a:xfrm>
            <a:off x="1205328" y="5844659"/>
            <a:ext cx="7938672" cy="646331"/>
          </a:xfrm>
          <a:prstGeom prst="rect">
            <a:avLst/>
          </a:prstGeom>
          <a:noFill/>
        </p:spPr>
        <p:txBody>
          <a:bodyPr wrap="square" rtlCol="0">
            <a:spAutoFit/>
          </a:bodyPr>
          <a:lstStyle/>
          <a:p>
            <a:r>
              <a:rPr lang="en-GB" sz="1200" i="1" dirty="0"/>
              <a:t>https://learn.microsoft.com/en-us/answers/questions/1116805/azure-functions-development-best-practices-binding</a:t>
            </a:r>
          </a:p>
          <a:p>
            <a:r>
              <a:rPr lang="en-GB" sz="1200" i="1" dirty="0"/>
              <a:t>https://learn.microsoft.com/en-us/azure/azure-functions/functions-bindings-azure-sql-input?tabs=isolated-process%2Cnodejs-v4&amp;pivots=programming-language-csharp</a:t>
            </a:r>
          </a:p>
        </p:txBody>
      </p:sp>
    </p:spTree>
    <p:extLst>
      <p:ext uri="{BB962C8B-B14F-4D97-AF65-F5344CB8AC3E}">
        <p14:creationId xmlns:p14="http://schemas.microsoft.com/office/powerpoint/2010/main" val="212673389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974E4-12A2-5D35-E8EE-B6A3BF5C7F6F}"/>
              </a:ext>
            </a:extLst>
          </p:cNvPr>
          <p:cNvSpPr>
            <a:spLocks noGrp="1"/>
          </p:cNvSpPr>
          <p:nvPr>
            <p:ph type="title"/>
          </p:nvPr>
        </p:nvSpPr>
        <p:spPr/>
        <p:txBody>
          <a:bodyPr/>
          <a:lstStyle/>
          <a:p>
            <a:r>
              <a:rPr lang="en-GB" dirty="0"/>
              <a:t>FYI: Service Connector</a:t>
            </a:r>
          </a:p>
        </p:txBody>
      </p:sp>
      <p:sp>
        <p:nvSpPr>
          <p:cNvPr id="3" name="Content Placeholder 2">
            <a:extLst>
              <a:ext uri="{FF2B5EF4-FFF2-40B4-BE49-F238E27FC236}">
                <a16:creationId xmlns:a16="http://schemas.microsoft.com/office/drawing/2014/main" id="{A39EF93C-27E7-05A3-403D-A1621E353B44}"/>
              </a:ext>
            </a:extLst>
          </p:cNvPr>
          <p:cNvSpPr>
            <a:spLocks noGrp="1"/>
          </p:cNvSpPr>
          <p:nvPr>
            <p:ph idx="1"/>
          </p:nvPr>
        </p:nvSpPr>
        <p:spPr>
          <a:xfrm>
            <a:off x="168321" y="691487"/>
            <a:ext cx="8775653" cy="5147338"/>
          </a:xfrm>
        </p:spPr>
        <p:txBody>
          <a:bodyPr/>
          <a:lstStyle/>
          <a:p>
            <a:r>
              <a:rPr lang="en-GB" sz="1800" dirty="0"/>
              <a:t>Service Connector is a tool that streamlines authenticated connections between different services in Azure. Service Connector currently supports connecting an App Service to a SQL database via the Azure CLI using the </a:t>
            </a:r>
            <a:r>
              <a:rPr lang="en-GB" sz="1800" i="1" dirty="0" err="1">
                <a:solidFill>
                  <a:srgbClr val="FF0000"/>
                </a:solidFill>
              </a:rPr>
              <a:t>az</a:t>
            </a:r>
            <a:r>
              <a:rPr lang="en-GB" sz="1800" i="1" dirty="0">
                <a:solidFill>
                  <a:srgbClr val="FF0000"/>
                </a:solidFill>
              </a:rPr>
              <a:t> webapp connection create </a:t>
            </a:r>
            <a:r>
              <a:rPr lang="en-GB" sz="1800" i="1" dirty="0" err="1">
                <a:solidFill>
                  <a:srgbClr val="FF0000"/>
                </a:solidFill>
              </a:rPr>
              <a:t>sql</a:t>
            </a:r>
            <a:r>
              <a:rPr lang="en-GB" sz="1800" i="1" dirty="0">
                <a:solidFill>
                  <a:srgbClr val="FF0000"/>
                </a:solidFill>
              </a:rPr>
              <a:t> </a:t>
            </a:r>
            <a:r>
              <a:rPr lang="en-GB" sz="1800" dirty="0"/>
              <a:t>command. This single command completes the three steps:</a:t>
            </a:r>
          </a:p>
          <a:p>
            <a:pPr marL="800100" lvl="1" indent="-342900">
              <a:buFont typeface="+mj-lt"/>
              <a:buAutoNum type="arabicPeriod"/>
            </a:pPr>
            <a:r>
              <a:rPr lang="en-GB" sz="1600" dirty="0"/>
              <a:t>Create a system assigned managed identity for the App Service. The </a:t>
            </a:r>
            <a:r>
              <a:rPr lang="en-GB" sz="1600" dirty="0" err="1"/>
              <a:t>Microsoft.Data.SqlClient</a:t>
            </a:r>
            <a:r>
              <a:rPr lang="en-GB" sz="1600" dirty="0"/>
              <a:t> library included in your app will automatically discover the managed identity. Under the </a:t>
            </a:r>
            <a:r>
              <a:rPr lang="en-GB" sz="1600" b="1" dirty="0"/>
              <a:t>System assigned</a:t>
            </a:r>
            <a:r>
              <a:rPr lang="en-GB" sz="1600" dirty="0"/>
              <a:t> tab, the </a:t>
            </a:r>
            <a:r>
              <a:rPr lang="en-GB" sz="1600" b="1" dirty="0"/>
              <a:t>Status</a:t>
            </a:r>
            <a:r>
              <a:rPr lang="en-GB" sz="1600" dirty="0"/>
              <a:t> should be set to </a:t>
            </a:r>
            <a:r>
              <a:rPr lang="en-GB" sz="1600" b="1" dirty="0"/>
              <a:t>On</a:t>
            </a:r>
            <a:r>
              <a:rPr lang="en-GB" sz="1600" dirty="0"/>
              <a:t>. Navigate to the </a:t>
            </a:r>
            <a:r>
              <a:rPr lang="en-GB" sz="1600" b="1" dirty="0"/>
              <a:t>Configuration</a:t>
            </a:r>
            <a:r>
              <a:rPr lang="en-GB" sz="1600" dirty="0"/>
              <a:t> page for your App Service. Under the </a:t>
            </a:r>
            <a:r>
              <a:rPr lang="en-GB" sz="1600" b="1" dirty="0"/>
              <a:t>Connection strings</a:t>
            </a:r>
            <a:r>
              <a:rPr lang="en-GB" sz="1600" dirty="0"/>
              <a:t> tab, you should see a connection string called </a:t>
            </a:r>
            <a:r>
              <a:rPr lang="en-GB" sz="1600" b="1" dirty="0"/>
              <a:t>AZURE_SQL_CONNECTIONSTRING</a:t>
            </a:r>
            <a:r>
              <a:rPr lang="en-GB" sz="1600" dirty="0"/>
              <a:t>.</a:t>
            </a:r>
          </a:p>
          <a:p>
            <a:pPr marL="800100" lvl="1" indent="-342900">
              <a:buFont typeface="+mj-lt"/>
              <a:buAutoNum type="arabicPeriod"/>
            </a:pPr>
            <a:r>
              <a:rPr lang="en-GB" sz="1600" dirty="0"/>
              <a:t>Create a SQL database user and associate it with the App Service managed identity.</a:t>
            </a:r>
          </a:p>
          <a:p>
            <a:pPr marL="800100" lvl="1" indent="-342900">
              <a:buFont typeface="+mj-lt"/>
              <a:buAutoNum type="arabicPeriod"/>
            </a:pPr>
            <a:r>
              <a:rPr lang="en-GB" sz="1600" dirty="0"/>
              <a:t>Assign SQL roles to the database user that allow for read, write, and potentially other permissions.</a:t>
            </a:r>
          </a:p>
          <a:p>
            <a:r>
              <a:rPr lang="en-GB" sz="1800" b="1" dirty="0"/>
              <a:t>However it is not a best practice for enterprise production environments. In those scenarios the app should not perform all operations using a single, elevated identity. You should try to implement the principle of least privilege by configuring multiple identities (user assigned?) with specific permissions for specific tasks.</a:t>
            </a:r>
          </a:p>
        </p:txBody>
      </p:sp>
      <p:sp>
        <p:nvSpPr>
          <p:cNvPr id="4" name="Footer Placeholder 3">
            <a:extLst>
              <a:ext uri="{FF2B5EF4-FFF2-40B4-BE49-F238E27FC236}">
                <a16:creationId xmlns:a16="http://schemas.microsoft.com/office/drawing/2014/main" id="{31098253-2251-7B14-A676-340621061A20}"/>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F419DC48-3C58-A52B-280F-843A20C2AA79}"/>
              </a:ext>
            </a:extLst>
          </p:cNvPr>
          <p:cNvSpPr txBox="1"/>
          <p:nvPr/>
        </p:nvSpPr>
        <p:spPr>
          <a:xfrm>
            <a:off x="366238" y="6075660"/>
            <a:ext cx="8468673" cy="461665"/>
          </a:xfrm>
          <a:prstGeom prst="rect">
            <a:avLst/>
          </a:prstGeom>
          <a:noFill/>
        </p:spPr>
        <p:txBody>
          <a:bodyPr wrap="square" rtlCol="0">
            <a:spAutoFit/>
          </a:bodyPr>
          <a:lstStyle/>
          <a:p>
            <a:r>
              <a:rPr lang="en-GB" sz="1200" i="1" dirty="0"/>
              <a:t>https://learn.microsoft.com/en-us/azure/azure-sql/database/azure-sql-dotnet-entity-framework-core-quickstart?view=azuresql&amp;tabs=dotnet-cli%2Cservice-connector%2Cportal#connect-the-app-service-to-azure-sql-database</a:t>
            </a:r>
          </a:p>
        </p:txBody>
      </p:sp>
      <p:sp>
        <p:nvSpPr>
          <p:cNvPr id="8" name="TextBox 7">
            <a:extLst>
              <a:ext uri="{FF2B5EF4-FFF2-40B4-BE49-F238E27FC236}">
                <a16:creationId xmlns:a16="http://schemas.microsoft.com/office/drawing/2014/main" id="{9FAAED12-64AE-B408-179B-CCDEC7FE4C52}"/>
              </a:ext>
            </a:extLst>
          </p:cNvPr>
          <p:cNvSpPr txBox="1"/>
          <p:nvPr/>
        </p:nvSpPr>
        <p:spPr>
          <a:xfrm>
            <a:off x="3149401" y="4183350"/>
            <a:ext cx="4599272" cy="307777"/>
          </a:xfrm>
          <a:prstGeom prst="rect">
            <a:avLst/>
          </a:prstGeom>
          <a:noFill/>
        </p:spPr>
        <p:txBody>
          <a:bodyPr wrap="none" rtlCol="0">
            <a:spAutoFit/>
          </a:bodyPr>
          <a:lstStyle/>
          <a:p>
            <a:r>
              <a:rPr lang="en-GB" sz="1400" i="1" dirty="0">
                <a:solidFill>
                  <a:srgbClr val="FF0000"/>
                </a:solidFill>
              </a:rPr>
              <a:t>We did these steps manually ourselves in the example!!</a:t>
            </a:r>
          </a:p>
        </p:txBody>
      </p:sp>
    </p:spTree>
    <p:extLst>
      <p:ext uri="{BB962C8B-B14F-4D97-AF65-F5344CB8AC3E}">
        <p14:creationId xmlns:p14="http://schemas.microsoft.com/office/powerpoint/2010/main" val="4083417555"/>
      </p:ext>
    </p:extLst>
  </p:cSld>
  <p:clrMapOvr>
    <a:masterClrMapping/>
  </p:clrMapOvr>
</p:sld>
</file>

<file path=ppt/theme/theme1.xml><?xml version="1.0" encoding="utf-8"?>
<a:theme xmlns:a="http://schemas.openxmlformats.org/drawingml/2006/main" name="os-slides">
  <a:themeElements>
    <a:clrScheme name="">
      <a:dk1>
        <a:srgbClr val="660066"/>
      </a:dk1>
      <a:lt1>
        <a:srgbClr val="FFFFFF"/>
      </a:lt1>
      <a:dk2>
        <a:srgbClr val="006600"/>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fontScheme name="os-slides">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lnDef>
  </a:objectDefaults>
  <a:extraClrSchemeLst>
    <a:extraClrScheme>
      <a:clrScheme name="os-slides 1">
        <a:dk1>
          <a:srgbClr val="000000"/>
        </a:dk1>
        <a:lt1>
          <a:srgbClr val="FFFFFF"/>
        </a:lt1>
        <a:dk2>
          <a:srgbClr val="6600CC"/>
        </a:dk2>
        <a:lt2>
          <a:srgbClr val="CCECFF"/>
        </a:lt2>
        <a:accent1>
          <a:srgbClr val="00FFCC"/>
        </a:accent1>
        <a:accent2>
          <a:srgbClr val="9933FF"/>
        </a:accent2>
        <a:accent3>
          <a:srgbClr val="B8AAE2"/>
        </a:accent3>
        <a:accent4>
          <a:srgbClr val="DADADA"/>
        </a:accent4>
        <a:accent5>
          <a:srgbClr val="AAFFE2"/>
        </a:accent5>
        <a:accent6>
          <a:srgbClr val="8A2DE7"/>
        </a:accent6>
        <a:hlink>
          <a:srgbClr val="660066"/>
        </a:hlink>
        <a:folHlink>
          <a:srgbClr val="006699"/>
        </a:folHlink>
      </a:clrScheme>
      <a:clrMap bg1="dk2" tx1="lt1" bg2="dk1" tx2="lt2" accent1="accent1" accent2="accent2" accent3="accent3" accent4="accent4" accent5="accent5" accent6="accent6" hlink="hlink" folHlink="folHlink"/>
    </a:extraClrScheme>
    <a:extraClrScheme>
      <a:clrScheme name="os-slides 2">
        <a:dk1>
          <a:srgbClr val="660066"/>
        </a:dk1>
        <a:lt1>
          <a:srgbClr val="FFFFFF"/>
        </a:lt1>
        <a:dk2>
          <a:srgbClr val="FF00FF"/>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clrMap bg1="lt1" tx1="dk1" bg2="lt2" tx2="dk2" accent1="accent1" accent2="accent2" accent3="accent3" accent4="accent4" accent5="accent5" accent6="accent6" hlink="hlink" folHlink="folHlink"/>
    </a:extraClrScheme>
    <a:extraClrScheme>
      <a:clrScheme name="os-slides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s-slides 4">
        <a:dk1>
          <a:srgbClr val="000000"/>
        </a:dk1>
        <a:lt1>
          <a:srgbClr val="FFFFFF"/>
        </a:lt1>
        <a:dk2>
          <a:srgbClr val="CC0099"/>
        </a:dk2>
        <a:lt2>
          <a:srgbClr val="FFCCFF"/>
        </a:lt2>
        <a:accent1>
          <a:srgbClr val="00FF00"/>
        </a:accent1>
        <a:accent2>
          <a:srgbClr val="9933FF"/>
        </a:accent2>
        <a:accent3>
          <a:srgbClr val="E2AACA"/>
        </a:accent3>
        <a:accent4>
          <a:srgbClr val="DADADA"/>
        </a:accent4>
        <a:accent5>
          <a:srgbClr val="AAFFAA"/>
        </a:accent5>
        <a:accent6>
          <a:srgbClr val="8A2DE7"/>
        </a:accent6>
        <a:hlink>
          <a:srgbClr val="660066"/>
        </a:hlink>
        <a:folHlink>
          <a:srgbClr val="0066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3300"/>
    </a:dk1>
    <a:lt1>
      <a:srgbClr val="FFFFFF"/>
    </a:lt1>
    <a:dk2>
      <a:srgbClr val="0000FF"/>
    </a:dk2>
    <a:lt2>
      <a:srgbClr val="FFCC99"/>
    </a:lt2>
    <a:accent1>
      <a:srgbClr val="99FF99"/>
    </a:accent1>
    <a:accent2>
      <a:srgbClr val="CC66FF"/>
    </a:accent2>
    <a:accent3>
      <a:srgbClr val="FFFFFF"/>
    </a:accent3>
    <a:accent4>
      <a:srgbClr val="002A00"/>
    </a:accent4>
    <a:accent5>
      <a:srgbClr val="CAFFCA"/>
    </a:accent5>
    <a:accent6>
      <a:srgbClr val="B95CE7"/>
    </a:accent6>
    <a:hlink>
      <a:srgbClr val="FF99CC"/>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C:\apps\Microsoft Office\Templates\Presentations\os-slides.pot</Template>
  <TotalTime>71180</TotalTime>
  <Words>11736</Words>
  <Application>Microsoft Office PowerPoint</Application>
  <PresentationFormat>On-screen Show (4:3)</PresentationFormat>
  <Paragraphs>1082</Paragraphs>
  <Slides>82</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82</vt:i4>
      </vt:variant>
    </vt:vector>
  </HeadingPairs>
  <TitlesOfParts>
    <vt:vector size="91" baseType="lpstr">
      <vt:lpstr>Helvetica-Narrow</vt:lpstr>
      <vt:lpstr>Monotype Sorts</vt:lpstr>
      <vt:lpstr>Arial</vt:lpstr>
      <vt:lpstr>Consolas</vt:lpstr>
      <vt:lpstr>Helvetica</vt:lpstr>
      <vt:lpstr>Impact</vt:lpstr>
      <vt:lpstr>Times New Roman</vt:lpstr>
      <vt:lpstr>Wingdings</vt:lpstr>
      <vt:lpstr>os-slides</vt:lpstr>
      <vt:lpstr>Azure Serverless</vt:lpstr>
      <vt:lpstr>Serverless????</vt:lpstr>
      <vt:lpstr>Where do we use Serverless?</vt:lpstr>
      <vt:lpstr>Azure Serverless Overview</vt:lpstr>
      <vt:lpstr>Choosing a Service</vt:lpstr>
      <vt:lpstr>Azure Container Instance (ACI)</vt:lpstr>
      <vt:lpstr>Azure Container App</vt:lpstr>
      <vt:lpstr>Azure App Services</vt:lpstr>
      <vt:lpstr>Azure App Services How do they work?</vt:lpstr>
      <vt:lpstr>Azure App Service Infrastructure</vt:lpstr>
      <vt:lpstr>Scale Unit (aka Stamp)</vt:lpstr>
      <vt:lpstr>Server Roles</vt:lpstr>
      <vt:lpstr>Server Roles (Continue)</vt:lpstr>
      <vt:lpstr>App Service Plan</vt:lpstr>
      <vt:lpstr>Shared Workers</vt:lpstr>
      <vt:lpstr>Takeways….</vt:lpstr>
      <vt:lpstr>Conclusion: App Service Plan</vt:lpstr>
      <vt:lpstr>Exercises</vt:lpstr>
      <vt:lpstr>Before we start….</vt:lpstr>
      <vt:lpstr>Exercise 1 </vt:lpstr>
      <vt:lpstr>Exercise 1</vt:lpstr>
      <vt:lpstr>Exercise 1</vt:lpstr>
      <vt:lpstr>Exercise 1</vt:lpstr>
      <vt:lpstr>Exercise 1</vt:lpstr>
      <vt:lpstr>Exercise 1 </vt:lpstr>
      <vt:lpstr>Azure Container Registers</vt:lpstr>
      <vt:lpstr>Azure Container Registries (ACRs)</vt:lpstr>
      <vt:lpstr>Create ACR</vt:lpstr>
      <vt:lpstr>Push Image Using Docker</vt:lpstr>
      <vt:lpstr>Exercise 2</vt:lpstr>
      <vt:lpstr>Exercise 2</vt:lpstr>
      <vt:lpstr>Exercise 2</vt:lpstr>
      <vt:lpstr>Exercise 2</vt:lpstr>
      <vt:lpstr>Managed Identity</vt:lpstr>
      <vt:lpstr>Service Principal</vt:lpstr>
      <vt:lpstr>Exercise 2</vt:lpstr>
      <vt:lpstr>Exercise 2</vt:lpstr>
      <vt:lpstr>Exercise 2</vt:lpstr>
      <vt:lpstr>Exercise 2</vt:lpstr>
      <vt:lpstr>Exercise 2</vt:lpstr>
      <vt:lpstr>Serverless Functions How do they work?</vt:lpstr>
      <vt:lpstr>What is a Serverless Function?</vt:lpstr>
      <vt:lpstr>“Compute on Demand”</vt:lpstr>
      <vt:lpstr>Azure Functions Runtime</vt:lpstr>
      <vt:lpstr>Cold Start</vt:lpstr>
      <vt:lpstr>Azure Functions</vt:lpstr>
      <vt:lpstr>Simple C# Function</vt:lpstr>
      <vt:lpstr>FYI: Execution Models</vt:lpstr>
      <vt:lpstr>Exercise</vt:lpstr>
      <vt:lpstr>Exercise</vt:lpstr>
      <vt:lpstr>FYI: Project Directory</vt:lpstr>
      <vt:lpstr>FYI: “Function”</vt:lpstr>
      <vt:lpstr>Exercise: Deploy the Function</vt:lpstr>
      <vt:lpstr>FYI: URL Remove “api” Route Prefix</vt:lpstr>
      <vt:lpstr>Note</vt:lpstr>
      <vt:lpstr>Automated Deployment  with GitHub Actions</vt:lpstr>
      <vt:lpstr>Exercise</vt:lpstr>
      <vt:lpstr>SwDevOps</vt:lpstr>
      <vt:lpstr>Exercise</vt:lpstr>
      <vt:lpstr>Exercise</vt:lpstr>
      <vt:lpstr>Edit Workflow File</vt:lpstr>
      <vt:lpstr>Authentication</vt:lpstr>
      <vt:lpstr>Configure Workflow Identity Federation</vt:lpstr>
      <vt:lpstr>Authorization</vt:lpstr>
      <vt:lpstr>Exercise</vt:lpstr>
      <vt:lpstr>Test Function</vt:lpstr>
      <vt:lpstr>GitHub Actions</vt:lpstr>
      <vt:lpstr>Creating a Serverless Database</vt:lpstr>
      <vt:lpstr>Setup</vt:lpstr>
      <vt:lpstr>Exercise: Create an Azure Function</vt:lpstr>
      <vt:lpstr>Exercise</vt:lpstr>
      <vt:lpstr>Exercise: Deploy the Function</vt:lpstr>
      <vt:lpstr>Create Azure (Serverless)  SQL Database Server</vt:lpstr>
      <vt:lpstr>Create Database</vt:lpstr>
      <vt:lpstr>Create Database Table</vt:lpstr>
      <vt:lpstr>AD User</vt:lpstr>
      <vt:lpstr>Enable the System Assigned Identity</vt:lpstr>
      <vt:lpstr>Connection String</vt:lpstr>
      <vt:lpstr>Test Using Postman</vt:lpstr>
      <vt:lpstr>FYI: Local App Settings</vt:lpstr>
      <vt:lpstr>FYI: Coding Notes</vt:lpstr>
      <vt:lpstr>FYI: Service Connector</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WAN Introduction</dc:title>
  <dc:creator>Michael Dacey</dc:creator>
  <cp:lastModifiedBy>Michael Dacey</cp:lastModifiedBy>
  <cp:revision>2169</cp:revision>
  <cp:lastPrinted>2001-06-14T13:58:17Z</cp:lastPrinted>
  <dcterms:created xsi:type="dcterms:W3CDTF">1999-06-25T18:38:26Z</dcterms:created>
  <dcterms:modified xsi:type="dcterms:W3CDTF">2024-04-11T16:03:37Z</dcterms:modified>
</cp:coreProperties>
</file>