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2F42F6F-FDA2-4441-805F-CF30FBC99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3974" y="4592325"/>
            <a:ext cx="4459934" cy="1514185"/>
          </a:xfrm>
        </p:spPr>
        <p:txBody>
          <a:bodyPr anchor="t">
            <a:normAutofit/>
          </a:bodyPr>
          <a:lstStyle/>
          <a:p>
            <a:pPr algn="r"/>
            <a:r>
              <a:rPr lang="en-GB" sz="3500">
                <a:solidFill>
                  <a:schemeClr val="tx2"/>
                </a:solidFill>
              </a:rPr>
              <a:t>How to Manage Conflict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18226A8C-7793-4AE1-93F3-C51E771AB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36074" y="0"/>
            <a:ext cx="2807697" cy="3921836"/>
            <a:chOff x="8310716" y="0"/>
            <a:chExt cx="3878237" cy="4062888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3835AF5-9945-4DCC-B810-B2A76714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10716" y="1"/>
              <a:ext cx="3878236" cy="4062887"/>
            </a:xfrm>
            <a:custGeom>
              <a:avLst/>
              <a:gdLst>
                <a:gd name="connsiteX0" fmla="*/ 458236 w 3878236"/>
                <a:gd name="connsiteY0" fmla="*/ 0 h 4062887"/>
                <a:gd name="connsiteX1" fmla="*/ 626135 w 3878236"/>
                <a:gd name="connsiteY1" fmla="*/ 0 h 4062887"/>
                <a:gd name="connsiteX2" fmla="*/ 541802 w 3878236"/>
                <a:gd name="connsiteY2" fmla="*/ 96785 h 4062887"/>
                <a:gd name="connsiteX3" fmla="*/ 393588 w 3878236"/>
                <a:gd name="connsiteY3" fmla="*/ 301059 h 4062887"/>
                <a:gd name="connsiteX4" fmla="*/ 267407 w 3878236"/>
                <a:gd name="connsiteY4" fmla="*/ 519085 h 4062887"/>
                <a:gd name="connsiteX5" fmla="*/ 239453 w 3878236"/>
                <a:gd name="connsiteY5" fmla="*/ 575472 h 4062887"/>
                <a:gd name="connsiteX6" fmla="*/ 225864 w 3878236"/>
                <a:gd name="connsiteY6" fmla="*/ 603893 h 4062887"/>
                <a:gd name="connsiteX7" fmla="*/ 212955 w 3878236"/>
                <a:gd name="connsiteY7" fmla="*/ 632590 h 4062887"/>
                <a:gd name="connsiteX8" fmla="*/ 188301 w 3878236"/>
                <a:gd name="connsiteY8" fmla="*/ 690444 h 4062887"/>
                <a:gd name="connsiteX9" fmla="*/ 165201 w 3878236"/>
                <a:gd name="connsiteY9" fmla="*/ 748939 h 4062887"/>
                <a:gd name="connsiteX10" fmla="*/ 90074 w 3878236"/>
                <a:gd name="connsiteY10" fmla="*/ 988511 h 4062887"/>
                <a:gd name="connsiteX11" fmla="*/ 29119 w 3878236"/>
                <a:gd name="connsiteY11" fmla="*/ 1484891 h 4062887"/>
                <a:gd name="connsiteX12" fmla="*/ 54743 w 3878236"/>
                <a:gd name="connsiteY12" fmla="*/ 1732714 h 4062887"/>
                <a:gd name="connsiteX13" fmla="*/ 132976 w 3878236"/>
                <a:gd name="connsiteY13" fmla="*/ 1969719 h 4062887"/>
                <a:gd name="connsiteX14" fmla="*/ 159959 w 3878236"/>
                <a:gd name="connsiteY14" fmla="*/ 2026381 h 4062887"/>
                <a:gd name="connsiteX15" fmla="*/ 189951 w 3878236"/>
                <a:gd name="connsiteY15" fmla="*/ 2081758 h 4062887"/>
                <a:gd name="connsiteX16" fmla="*/ 256439 w 3878236"/>
                <a:gd name="connsiteY16" fmla="*/ 2189121 h 4062887"/>
                <a:gd name="connsiteX17" fmla="*/ 329818 w 3878236"/>
                <a:gd name="connsiteY17" fmla="*/ 2292816 h 4062887"/>
                <a:gd name="connsiteX18" fmla="*/ 408438 w 3878236"/>
                <a:gd name="connsiteY18" fmla="*/ 2393577 h 4062887"/>
                <a:gd name="connsiteX19" fmla="*/ 572086 w 3878236"/>
                <a:gd name="connsiteY19" fmla="*/ 2592900 h 4062887"/>
                <a:gd name="connsiteX20" fmla="*/ 653909 w 3878236"/>
                <a:gd name="connsiteY20" fmla="*/ 2693936 h 4062887"/>
                <a:gd name="connsiteX21" fmla="*/ 733500 w 3878236"/>
                <a:gd name="connsiteY21" fmla="*/ 2796256 h 4062887"/>
                <a:gd name="connsiteX22" fmla="*/ 813091 w 3878236"/>
                <a:gd name="connsiteY22" fmla="*/ 2895093 h 4062887"/>
                <a:gd name="connsiteX23" fmla="*/ 896273 w 3878236"/>
                <a:gd name="connsiteY23" fmla="*/ 2990536 h 4062887"/>
                <a:gd name="connsiteX24" fmla="*/ 1072636 w 3878236"/>
                <a:gd name="connsiteY24" fmla="*/ 3170513 h 4062887"/>
                <a:gd name="connsiteX25" fmla="*/ 1468747 w 3878236"/>
                <a:gd name="connsiteY25" fmla="*/ 3470964 h 4062887"/>
                <a:gd name="connsiteX26" fmla="*/ 1687720 w 3878236"/>
                <a:gd name="connsiteY26" fmla="*/ 3583919 h 4062887"/>
                <a:gd name="connsiteX27" fmla="*/ 1918825 w 3878236"/>
                <a:gd name="connsiteY27" fmla="*/ 3669278 h 4062887"/>
                <a:gd name="connsiteX28" fmla="*/ 2159540 w 3878236"/>
                <a:gd name="connsiteY28" fmla="*/ 3728230 h 4062887"/>
                <a:gd name="connsiteX29" fmla="*/ 2407729 w 3878236"/>
                <a:gd name="connsiteY29" fmla="*/ 3761238 h 4062887"/>
                <a:gd name="connsiteX30" fmla="*/ 2660479 w 3878236"/>
                <a:gd name="connsiteY30" fmla="*/ 3771598 h 4062887"/>
                <a:gd name="connsiteX31" fmla="*/ 2723278 w 3878236"/>
                <a:gd name="connsiteY31" fmla="*/ 3771139 h 4062887"/>
                <a:gd name="connsiteX32" fmla="*/ 2754047 w 3878236"/>
                <a:gd name="connsiteY32" fmla="*/ 3770406 h 4062887"/>
                <a:gd name="connsiteX33" fmla="*/ 2784719 w 3878236"/>
                <a:gd name="connsiteY33" fmla="*/ 3768938 h 4062887"/>
                <a:gd name="connsiteX34" fmla="*/ 2906629 w 3878236"/>
                <a:gd name="connsiteY34" fmla="*/ 3758853 h 4062887"/>
                <a:gd name="connsiteX35" fmla="*/ 3376896 w 3878236"/>
                <a:gd name="connsiteY35" fmla="*/ 3638838 h 4062887"/>
                <a:gd name="connsiteX36" fmla="*/ 3599460 w 3878236"/>
                <a:gd name="connsiteY36" fmla="*/ 3534685 h 4062887"/>
                <a:gd name="connsiteX37" fmla="*/ 3814356 w 3878236"/>
                <a:gd name="connsiteY37" fmla="*/ 3407976 h 4062887"/>
                <a:gd name="connsiteX38" fmla="*/ 3878236 w 3878236"/>
                <a:gd name="connsiteY38" fmla="*/ 3364122 h 4062887"/>
                <a:gd name="connsiteX39" fmla="*/ 3878236 w 3878236"/>
                <a:gd name="connsiteY39" fmla="*/ 3711785 h 4062887"/>
                <a:gd name="connsiteX40" fmla="*/ 3754080 w 3878236"/>
                <a:gd name="connsiteY40" fmla="*/ 3788192 h 4062887"/>
                <a:gd name="connsiteX41" fmla="*/ 3499971 w 3878236"/>
                <a:gd name="connsiteY41" fmla="*/ 3910041 h 4062887"/>
                <a:gd name="connsiteX42" fmla="*/ 2943222 w 3878236"/>
                <a:gd name="connsiteY42" fmla="*/ 4051144 h 4062887"/>
                <a:gd name="connsiteX43" fmla="*/ 2799278 w 3878236"/>
                <a:gd name="connsiteY43" fmla="*/ 4061321 h 4062887"/>
                <a:gd name="connsiteX44" fmla="*/ 2763268 w 3878236"/>
                <a:gd name="connsiteY44" fmla="*/ 4062604 h 4062887"/>
                <a:gd name="connsiteX45" fmla="*/ 2727355 w 3878236"/>
                <a:gd name="connsiteY45" fmla="*/ 4062788 h 4062887"/>
                <a:gd name="connsiteX46" fmla="*/ 2656790 w 3878236"/>
                <a:gd name="connsiteY46" fmla="*/ 4061963 h 4062887"/>
                <a:gd name="connsiteX47" fmla="*/ 2516924 w 3878236"/>
                <a:gd name="connsiteY47" fmla="*/ 4056461 h 4062887"/>
                <a:gd name="connsiteX48" fmla="*/ 2376959 w 3878236"/>
                <a:gd name="connsiteY48" fmla="*/ 4043809 h 4062887"/>
                <a:gd name="connsiteX49" fmla="*/ 2098196 w 3878236"/>
                <a:gd name="connsiteY49" fmla="*/ 3998700 h 4062887"/>
                <a:gd name="connsiteX50" fmla="*/ 1825645 w 3878236"/>
                <a:gd name="connsiteY50" fmla="*/ 3920860 h 4062887"/>
                <a:gd name="connsiteX51" fmla="*/ 1566586 w 3878236"/>
                <a:gd name="connsiteY51" fmla="*/ 3807996 h 4062887"/>
                <a:gd name="connsiteX52" fmla="*/ 1328784 w 3878236"/>
                <a:gd name="connsiteY52" fmla="*/ 3661117 h 4062887"/>
                <a:gd name="connsiteX53" fmla="*/ 930925 w 3878236"/>
                <a:gd name="connsiteY53" fmla="*/ 3291079 h 4062887"/>
                <a:gd name="connsiteX54" fmla="*/ 769122 w 3878236"/>
                <a:gd name="connsiteY54" fmla="*/ 3081303 h 4062887"/>
                <a:gd name="connsiteX55" fmla="*/ 626149 w 3878236"/>
                <a:gd name="connsiteY55" fmla="*/ 2862544 h 4062887"/>
                <a:gd name="connsiteX56" fmla="*/ 559467 w 3878236"/>
                <a:gd name="connsiteY56" fmla="*/ 2753990 h 4062887"/>
                <a:gd name="connsiteX57" fmla="*/ 490165 w 3878236"/>
                <a:gd name="connsiteY57" fmla="*/ 2647269 h 4062887"/>
                <a:gd name="connsiteX58" fmla="*/ 345542 w 3878236"/>
                <a:gd name="connsiteY58" fmla="*/ 2434743 h 4062887"/>
                <a:gd name="connsiteX59" fmla="*/ 274784 w 3878236"/>
                <a:gd name="connsiteY59" fmla="*/ 2326648 h 4062887"/>
                <a:gd name="connsiteX60" fmla="*/ 207422 w 3878236"/>
                <a:gd name="connsiteY60" fmla="*/ 2216167 h 4062887"/>
                <a:gd name="connsiteX61" fmla="*/ 93956 w 3878236"/>
                <a:gd name="connsiteY61" fmla="*/ 1984388 h 4062887"/>
                <a:gd name="connsiteX62" fmla="*/ 22422 w 3878236"/>
                <a:gd name="connsiteY62" fmla="*/ 1738399 h 4062887"/>
                <a:gd name="connsiteX63" fmla="*/ 0 w 3878236"/>
                <a:gd name="connsiteY63" fmla="*/ 1484891 h 4062887"/>
                <a:gd name="connsiteX64" fmla="*/ 200337 w 3878236"/>
                <a:gd name="connsiteY64" fmla="*/ 491671 h 4062887"/>
                <a:gd name="connsiteX65" fmla="*/ 308076 w 3878236"/>
                <a:gd name="connsiteY65" fmla="*/ 256776 h 4062887"/>
                <a:gd name="connsiteX66" fmla="*/ 437072 w 3878236"/>
                <a:gd name="connsiteY66" fmla="*/ 30498 h 4062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</a:cxnLst>
              <a:rect l="l" t="t" r="r" b="b"/>
              <a:pathLst>
                <a:path w="3878236" h="4062887">
                  <a:moveTo>
                    <a:pt x="458236" y="0"/>
                  </a:moveTo>
                  <a:lnTo>
                    <a:pt x="626135" y="0"/>
                  </a:lnTo>
                  <a:lnTo>
                    <a:pt x="541802" y="96785"/>
                  </a:lnTo>
                  <a:cubicBezTo>
                    <a:pt x="489388" y="162616"/>
                    <a:pt x="439790" y="230737"/>
                    <a:pt x="393588" y="301059"/>
                  </a:cubicBezTo>
                  <a:cubicBezTo>
                    <a:pt x="348163" y="371748"/>
                    <a:pt x="305261" y="444179"/>
                    <a:pt x="267407" y="519085"/>
                  </a:cubicBezTo>
                  <a:cubicBezTo>
                    <a:pt x="257604" y="537697"/>
                    <a:pt x="248480" y="556584"/>
                    <a:pt x="239453" y="575472"/>
                  </a:cubicBezTo>
                  <a:lnTo>
                    <a:pt x="225864" y="603893"/>
                  </a:lnTo>
                  <a:lnTo>
                    <a:pt x="212955" y="632590"/>
                  </a:lnTo>
                  <a:cubicBezTo>
                    <a:pt x="204511" y="651753"/>
                    <a:pt x="195969" y="670915"/>
                    <a:pt x="188301" y="690444"/>
                  </a:cubicBezTo>
                  <a:cubicBezTo>
                    <a:pt x="180633" y="709972"/>
                    <a:pt x="172189" y="729227"/>
                    <a:pt x="165201" y="748939"/>
                  </a:cubicBezTo>
                  <a:cubicBezTo>
                    <a:pt x="135305" y="827237"/>
                    <a:pt x="109971" y="907186"/>
                    <a:pt x="90074" y="988511"/>
                  </a:cubicBezTo>
                  <a:cubicBezTo>
                    <a:pt x="49696" y="1150792"/>
                    <a:pt x="29022" y="1317842"/>
                    <a:pt x="29119" y="1484891"/>
                  </a:cubicBezTo>
                  <a:cubicBezTo>
                    <a:pt x="29604" y="1568141"/>
                    <a:pt x="37855" y="1651207"/>
                    <a:pt x="54743" y="1732714"/>
                  </a:cubicBezTo>
                  <a:cubicBezTo>
                    <a:pt x="72506" y="1814039"/>
                    <a:pt x="98227" y="1893621"/>
                    <a:pt x="132976" y="1969719"/>
                  </a:cubicBezTo>
                  <a:cubicBezTo>
                    <a:pt x="141226" y="1988882"/>
                    <a:pt x="150835" y="2007585"/>
                    <a:pt x="159959" y="2026381"/>
                  </a:cubicBezTo>
                  <a:cubicBezTo>
                    <a:pt x="169860" y="2044901"/>
                    <a:pt x="179274" y="2063604"/>
                    <a:pt x="189951" y="2081758"/>
                  </a:cubicBezTo>
                  <a:cubicBezTo>
                    <a:pt x="210334" y="2118432"/>
                    <a:pt x="233046" y="2154006"/>
                    <a:pt x="256439" y="2189121"/>
                  </a:cubicBezTo>
                  <a:cubicBezTo>
                    <a:pt x="279734" y="2224328"/>
                    <a:pt x="304679" y="2258617"/>
                    <a:pt x="329818" y="2292816"/>
                  </a:cubicBezTo>
                  <a:cubicBezTo>
                    <a:pt x="355345" y="2326740"/>
                    <a:pt x="381844" y="2360204"/>
                    <a:pt x="408438" y="2393577"/>
                  </a:cubicBezTo>
                  <a:cubicBezTo>
                    <a:pt x="461725" y="2460416"/>
                    <a:pt x="517440" y="2525879"/>
                    <a:pt x="572086" y="2592900"/>
                  </a:cubicBezTo>
                  <a:cubicBezTo>
                    <a:pt x="599554" y="2626273"/>
                    <a:pt x="626926" y="2659921"/>
                    <a:pt x="653909" y="2693936"/>
                  </a:cubicBezTo>
                  <a:cubicBezTo>
                    <a:pt x="680796" y="2727676"/>
                    <a:pt x="707487" y="2763525"/>
                    <a:pt x="733500" y="2796256"/>
                  </a:cubicBezTo>
                  <a:cubicBezTo>
                    <a:pt x="759319" y="2829813"/>
                    <a:pt x="786399" y="2862362"/>
                    <a:pt x="813091" y="2895093"/>
                  </a:cubicBezTo>
                  <a:cubicBezTo>
                    <a:pt x="840560" y="2927274"/>
                    <a:pt x="867834" y="2959455"/>
                    <a:pt x="896273" y="2990536"/>
                  </a:cubicBezTo>
                  <a:cubicBezTo>
                    <a:pt x="952764" y="3053066"/>
                    <a:pt x="1011486" y="3113302"/>
                    <a:pt x="1072636" y="3170513"/>
                  </a:cubicBezTo>
                  <a:cubicBezTo>
                    <a:pt x="1195128" y="3284660"/>
                    <a:pt x="1327328" y="3386522"/>
                    <a:pt x="1468747" y="3470964"/>
                  </a:cubicBezTo>
                  <a:cubicBezTo>
                    <a:pt x="1539603" y="3512956"/>
                    <a:pt x="1612303" y="3551463"/>
                    <a:pt x="1687720" y="3583919"/>
                  </a:cubicBezTo>
                  <a:cubicBezTo>
                    <a:pt x="1762652" y="3617292"/>
                    <a:pt x="1840010" y="3645440"/>
                    <a:pt x="1918825" y="3669278"/>
                  </a:cubicBezTo>
                  <a:cubicBezTo>
                    <a:pt x="1997640" y="3693207"/>
                    <a:pt x="2078007" y="3712553"/>
                    <a:pt x="2159540" y="3728230"/>
                  </a:cubicBezTo>
                  <a:cubicBezTo>
                    <a:pt x="2241170" y="3743633"/>
                    <a:pt x="2324158" y="3754177"/>
                    <a:pt x="2407729" y="3761238"/>
                  </a:cubicBezTo>
                  <a:cubicBezTo>
                    <a:pt x="2491299" y="3768389"/>
                    <a:pt x="2575743" y="3771506"/>
                    <a:pt x="2660479" y="3771598"/>
                  </a:cubicBezTo>
                  <a:cubicBezTo>
                    <a:pt x="2681638" y="3771598"/>
                    <a:pt x="2703089" y="3771964"/>
                    <a:pt x="2723278" y="3771139"/>
                  </a:cubicBezTo>
                  <a:lnTo>
                    <a:pt x="2754047" y="3770406"/>
                  </a:lnTo>
                  <a:lnTo>
                    <a:pt x="2784719" y="3768938"/>
                  </a:lnTo>
                  <a:cubicBezTo>
                    <a:pt x="2825582" y="3767197"/>
                    <a:pt x="2866251" y="3763346"/>
                    <a:pt x="2906629" y="3758853"/>
                  </a:cubicBezTo>
                  <a:cubicBezTo>
                    <a:pt x="3068334" y="3740150"/>
                    <a:pt x="3225672" y="3699166"/>
                    <a:pt x="3376896" y="3638838"/>
                  </a:cubicBezTo>
                  <a:cubicBezTo>
                    <a:pt x="3452702" y="3608949"/>
                    <a:pt x="3526664" y="3573467"/>
                    <a:pt x="3599460" y="3534685"/>
                  </a:cubicBezTo>
                  <a:cubicBezTo>
                    <a:pt x="3672354" y="3496085"/>
                    <a:pt x="3743888" y="3453269"/>
                    <a:pt x="3814356" y="3407976"/>
                  </a:cubicBezTo>
                  <a:lnTo>
                    <a:pt x="3878236" y="3364122"/>
                  </a:lnTo>
                  <a:lnTo>
                    <a:pt x="3878236" y="3711785"/>
                  </a:lnTo>
                  <a:lnTo>
                    <a:pt x="3754080" y="3788192"/>
                  </a:lnTo>
                  <a:cubicBezTo>
                    <a:pt x="3672450" y="3832843"/>
                    <a:pt x="3588007" y="3874284"/>
                    <a:pt x="3499971" y="3910041"/>
                  </a:cubicBezTo>
                  <a:cubicBezTo>
                    <a:pt x="3324482" y="3982472"/>
                    <a:pt x="3134920" y="4030882"/>
                    <a:pt x="2943222" y="4051144"/>
                  </a:cubicBezTo>
                  <a:cubicBezTo>
                    <a:pt x="2895272" y="4055911"/>
                    <a:pt x="2847227" y="4059763"/>
                    <a:pt x="2799278" y="4061321"/>
                  </a:cubicBezTo>
                  <a:lnTo>
                    <a:pt x="2763268" y="4062604"/>
                  </a:lnTo>
                  <a:lnTo>
                    <a:pt x="2727355" y="4062788"/>
                  </a:lnTo>
                  <a:cubicBezTo>
                    <a:pt x="2703089" y="4063155"/>
                    <a:pt x="2680085" y="4062421"/>
                    <a:pt x="2656790" y="4061963"/>
                  </a:cubicBezTo>
                  <a:cubicBezTo>
                    <a:pt x="2610297" y="4061413"/>
                    <a:pt x="2563514" y="4058754"/>
                    <a:pt x="2516924" y="4056461"/>
                  </a:cubicBezTo>
                  <a:cubicBezTo>
                    <a:pt x="2470237" y="4052795"/>
                    <a:pt x="2423549" y="4049402"/>
                    <a:pt x="2376959" y="4043809"/>
                  </a:cubicBezTo>
                  <a:cubicBezTo>
                    <a:pt x="2283683" y="4033265"/>
                    <a:pt x="2190503" y="4018871"/>
                    <a:pt x="2098196" y="3998700"/>
                  </a:cubicBezTo>
                  <a:cubicBezTo>
                    <a:pt x="2005891" y="3978530"/>
                    <a:pt x="1914652" y="3952583"/>
                    <a:pt x="1825645" y="3920860"/>
                  </a:cubicBezTo>
                  <a:cubicBezTo>
                    <a:pt x="1736639" y="3889045"/>
                    <a:pt x="1649963" y="3851089"/>
                    <a:pt x="1566586" y="3807996"/>
                  </a:cubicBezTo>
                  <a:cubicBezTo>
                    <a:pt x="1483501" y="3764263"/>
                    <a:pt x="1403716" y="3715395"/>
                    <a:pt x="1328784" y="3661117"/>
                  </a:cubicBezTo>
                  <a:cubicBezTo>
                    <a:pt x="1178337" y="3553113"/>
                    <a:pt x="1046527" y="3426497"/>
                    <a:pt x="930925" y="3291079"/>
                  </a:cubicBezTo>
                  <a:cubicBezTo>
                    <a:pt x="873367" y="3223048"/>
                    <a:pt x="819789" y="3152818"/>
                    <a:pt x="769122" y="3081303"/>
                  </a:cubicBezTo>
                  <a:cubicBezTo>
                    <a:pt x="718358" y="3009790"/>
                    <a:pt x="670992" y="2936717"/>
                    <a:pt x="626149" y="2862544"/>
                  </a:cubicBezTo>
                  <a:cubicBezTo>
                    <a:pt x="603243" y="2825046"/>
                    <a:pt x="582277" y="2789930"/>
                    <a:pt x="559467" y="2753990"/>
                  </a:cubicBezTo>
                  <a:cubicBezTo>
                    <a:pt x="536852" y="2718325"/>
                    <a:pt x="513849" y="2682660"/>
                    <a:pt x="490165" y="2647269"/>
                  </a:cubicBezTo>
                  <a:lnTo>
                    <a:pt x="345542" y="2434743"/>
                  </a:lnTo>
                  <a:cubicBezTo>
                    <a:pt x="321567" y="2398987"/>
                    <a:pt x="297884" y="2363046"/>
                    <a:pt x="274784" y="2326648"/>
                  </a:cubicBezTo>
                  <a:cubicBezTo>
                    <a:pt x="251682" y="2290248"/>
                    <a:pt x="228776" y="2253759"/>
                    <a:pt x="207422" y="2216167"/>
                  </a:cubicBezTo>
                  <a:cubicBezTo>
                    <a:pt x="164618" y="2141353"/>
                    <a:pt x="125308" y="2064338"/>
                    <a:pt x="93956" y="1984388"/>
                  </a:cubicBezTo>
                  <a:cubicBezTo>
                    <a:pt x="62023" y="1904715"/>
                    <a:pt x="38340" y="1822107"/>
                    <a:pt x="22422" y="1738399"/>
                  </a:cubicBezTo>
                  <a:cubicBezTo>
                    <a:pt x="7183" y="1654692"/>
                    <a:pt x="0" y="1569700"/>
                    <a:pt x="0" y="1484891"/>
                  </a:cubicBezTo>
                  <a:cubicBezTo>
                    <a:pt x="1262" y="1146758"/>
                    <a:pt x="70468" y="809542"/>
                    <a:pt x="200337" y="491671"/>
                  </a:cubicBezTo>
                  <a:cubicBezTo>
                    <a:pt x="232950" y="412273"/>
                    <a:pt x="268280" y="333607"/>
                    <a:pt x="308076" y="256776"/>
                  </a:cubicBezTo>
                  <a:cubicBezTo>
                    <a:pt x="347290" y="179668"/>
                    <a:pt x="390482" y="104213"/>
                    <a:pt x="437072" y="3049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95D01A87-EFF2-48AC-9C6B-C4653A804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29928" y="0"/>
              <a:ext cx="3859024" cy="3823730"/>
            </a:xfrm>
            <a:custGeom>
              <a:avLst/>
              <a:gdLst>
                <a:gd name="connsiteX0" fmla="*/ 517815 w 3859024"/>
                <a:gd name="connsiteY0" fmla="*/ 0 h 3823730"/>
                <a:gd name="connsiteX1" fmla="*/ 810951 w 3859024"/>
                <a:gd name="connsiteY1" fmla="*/ 0 h 3823730"/>
                <a:gd name="connsiteX2" fmla="*/ 657209 w 3859024"/>
                <a:gd name="connsiteY2" fmla="*/ 169897 h 3823730"/>
                <a:gd name="connsiteX3" fmla="*/ 398052 w 3859024"/>
                <a:gd name="connsiteY3" fmla="*/ 551580 h 3823730"/>
                <a:gd name="connsiteX4" fmla="*/ 222175 w 3859024"/>
                <a:gd name="connsiteY4" fmla="*/ 973513 h 3823730"/>
                <a:gd name="connsiteX5" fmla="*/ 158212 w 3859024"/>
                <a:gd name="connsiteY5" fmla="*/ 1423317 h 3823730"/>
                <a:gd name="connsiteX6" fmla="*/ 185195 w 3859024"/>
                <a:gd name="connsiteY6" fmla="*/ 1643544 h 3823730"/>
                <a:gd name="connsiteX7" fmla="*/ 264883 w 3859024"/>
                <a:gd name="connsiteY7" fmla="*/ 1849559 h 3823730"/>
                <a:gd name="connsiteX8" fmla="*/ 320500 w 3859024"/>
                <a:gd name="connsiteY8" fmla="*/ 1946562 h 3823730"/>
                <a:gd name="connsiteX9" fmla="*/ 384367 w 3859024"/>
                <a:gd name="connsiteY9" fmla="*/ 2040447 h 3823730"/>
                <a:gd name="connsiteX10" fmla="*/ 531902 w 3859024"/>
                <a:gd name="connsiteY10" fmla="*/ 2221891 h 3823730"/>
                <a:gd name="connsiteX11" fmla="*/ 691569 w 3859024"/>
                <a:gd name="connsiteY11" fmla="*/ 2404710 h 3823730"/>
                <a:gd name="connsiteX12" fmla="*/ 770966 w 3859024"/>
                <a:gd name="connsiteY12" fmla="*/ 2500153 h 3823730"/>
                <a:gd name="connsiteX13" fmla="*/ 809112 w 3859024"/>
                <a:gd name="connsiteY13" fmla="*/ 2547004 h 3823730"/>
                <a:gd name="connsiteX14" fmla="*/ 846480 w 3859024"/>
                <a:gd name="connsiteY14" fmla="*/ 2591838 h 3823730"/>
                <a:gd name="connsiteX15" fmla="*/ 1167563 w 3859024"/>
                <a:gd name="connsiteY15" fmla="*/ 2923186 h 3823730"/>
                <a:gd name="connsiteX16" fmla="*/ 1338296 w 3859024"/>
                <a:gd name="connsiteY16" fmla="*/ 3072266 h 3823730"/>
                <a:gd name="connsiteX17" fmla="*/ 1517085 w 3859024"/>
                <a:gd name="connsiteY17" fmla="*/ 3209700 h 3823730"/>
                <a:gd name="connsiteX18" fmla="*/ 1916496 w 3859024"/>
                <a:gd name="connsiteY18" fmla="*/ 3427085 h 3823730"/>
                <a:gd name="connsiteX19" fmla="*/ 2139934 w 3859024"/>
                <a:gd name="connsiteY19" fmla="*/ 3488513 h 3823730"/>
                <a:gd name="connsiteX20" fmla="*/ 2197200 w 3859024"/>
                <a:gd name="connsiteY20" fmla="*/ 3499332 h 3823730"/>
                <a:gd name="connsiteX21" fmla="*/ 2254952 w 3859024"/>
                <a:gd name="connsiteY21" fmla="*/ 3508409 h 3823730"/>
                <a:gd name="connsiteX22" fmla="*/ 2371524 w 3859024"/>
                <a:gd name="connsiteY22" fmla="*/ 3521428 h 3823730"/>
                <a:gd name="connsiteX23" fmla="*/ 2430150 w 3859024"/>
                <a:gd name="connsiteY23" fmla="*/ 3525646 h 3823730"/>
                <a:gd name="connsiteX24" fmla="*/ 2488970 w 3859024"/>
                <a:gd name="connsiteY24" fmla="*/ 3528580 h 3823730"/>
                <a:gd name="connsiteX25" fmla="*/ 2547984 w 3859024"/>
                <a:gd name="connsiteY25" fmla="*/ 3529863 h 3823730"/>
                <a:gd name="connsiteX26" fmla="*/ 2607095 w 3859024"/>
                <a:gd name="connsiteY26" fmla="*/ 3529589 h 3823730"/>
                <a:gd name="connsiteX27" fmla="*/ 2636698 w 3859024"/>
                <a:gd name="connsiteY27" fmla="*/ 3529313 h 3823730"/>
                <a:gd name="connsiteX28" fmla="*/ 2665235 w 3859024"/>
                <a:gd name="connsiteY28" fmla="*/ 3528121 h 3823730"/>
                <a:gd name="connsiteX29" fmla="*/ 2693674 w 3859024"/>
                <a:gd name="connsiteY29" fmla="*/ 3526746 h 3823730"/>
                <a:gd name="connsiteX30" fmla="*/ 2722016 w 3859024"/>
                <a:gd name="connsiteY30" fmla="*/ 3524546 h 3823730"/>
                <a:gd name="connsiteX31" fmla="*/ 2834415 w 3859024"/>
                <a:gd name="connsiteY31" fmla="*/ 3511435 h 3823730"/>
                <a:gd name="connsiteX32" fmla="*/ 3262556 w 3859024"/>
                <a:gd name="connsiteY32" fmla="*/ 3378675 h 3823730"/>
                <a:gd name="connsiteX33" fmla="*/ 3658086 w 3859024"/>
                <a:gd name="connsiteY33" fmla="*/ 3145979 h 3823730"/>
                <a:gd name="connsiteX34" fmla="*/ 3753983 w 3859024"/>
                <a:gd name="connsiteY34" fmla="*/ 3077583 h 3823730"/>
                <a:gd name="connsiteX35" fmla="*/ 3849881 w 3859024"/>
                <a:gd name="connsiteY35" fmla="*/ 3006894 h 3823730"/>
                <a:gd name="connsiteX36" fmla="*/ 3859024 w 3859024"/>
                <a:gd name="connsiteY36" fmla="*/ 2999988 h 3823730"/>
                <a:gd name="connsiteX37" fmla="*/ 3859024 w 3859024"/>
                <a:gd name="connsiteY37" fmla="*/ 3461786 h 3823730"/>
                <a:gd name="connsiteX38" fmla="*/ 3652845 w 3859024"/>
                <a:gd name="connsiteY38" fmla="*/ 3578823 h 3823730"/>
                <a:gd name="connsiteX39" fmla="*/ 3408248 w 3859024"/>
                <a:gd name="connsiteY39" fmla="*/ 3688569 h 3823730"/>
                <a:gd name="connsiteX40" fmla="*/ 2875958 w 3859024"/>
                <a:gd name="connsiteY40" fmla="*/ 3814819 h 3823730"/>
                <a:gd name="connsiteX41" fmla="*/ 2738905 w 3859024"/>
                <a:gd name="connsiteY41" fmla="*/ 3822979 h 3823730"/>
                <a:gd name="connsiteX42" fmla="*/ 2704642 w 3859024"/>
                <a:gd name="connsiteY42" fmla="*/ 3823712 h 3823730"/>
                <a:gd name="connsiteX43" fmla="*/ 2670476 w 3859024"/>
                <a:gd name="connsiteY43" fmla="*/ 3823529 h 3823730"/>
                <a:gd name="connsiteX44" fmla="*/ 2636408 w 3859024"/>
                <a:gd name="connsiteY44" fmla="*/ 3823162 h 3823730"/>
                <a:gd name="connsiteX45" fmla="*/ 2603310 w 3859024"/>
                <a:gd name="connsiteY45" fmla="*/ 3821971 h 3823730"/>
                <a:gd name="connsiteX46" fmla="*/ 2338911 w 3859024"/>
                <a:gd name="connsiteY46" fmla="*/ 3802074 h 3823730"/>
                <a:gd name="connsiteX47" fmla="*/ 2076164 w 3859024"/>
                <a:gd name="connsiteY47" fmla="*/ 3758250 h 3823730"/>
                <a:gd name="connsiteX48" fmla="*/ 1818075 w 3859024"/>
                <a:gd name="connsiteY48" fmla="*/ 3689578 h 3823730"/>
                <a:gd name="connsiteX49" fmla="*/ 1324027 w 3859024"/>
                <a:gd name="connsiteY49" fmla="*/ 3483104 h 3823730"/>
                <a:gd name="connsiteX50" fmla="*/ 907727 w 3859024"/>
                <a:gd name="connsiteY50" fmla="*/ 3161658 h 3823730"/>
                <a:gd name="connsiteX51" fmla="*/ 738935 w 3859024"/>
                <a:gd name="connsiteY51" fmla="*/ 2968204 h 3823730"/>
                <a:gd name="connsiteX52" fmla="*/ 591498 w 3859024"/>
                <a:gd name="connsiteY52" fmla="*/ 2763380 h 3823730"/>
                <a:gd name="connsiteX53" fmla="*/ 557041 w 3859024"/>
                <a:gd name="connsiteY53" fmla="*/ 2711212 h 3823730"/>
                <a:gd name="connsiteX54" fmla="*/ 524137 w 3859024"/>
                <a:gd name="connsiteY54" fmla="*/ 2660602 h 3823730"/>
                <a:gd name="connsiteX55" fmla="*/ 459202 w 3859024"/>
                <a:gd name="connsiteY55" fmla="*/ 2562498 h 3823730"/>
                <a:gd name="connsiteX56" fmla="*/ 324673 w 3859024"/>
                <a:gd name="connsiteY56" fmla="*/ 2362077 h 3823730"/>
                <a:gd name="connsiteX57" fmla="*/ 193348 w 3859024"/>
                <a:gd name="connsiteY57" fmla="*/ 2150193 h 3823730"/>
                <a:gd name="connsiteX58" fmla="*/ 134141 w 3859024"/>
                <a:gd name="connsiteY58" fmla="*/ 2037880 h 3823730"/>
                <a:gd name="connsiteX59" fmla="*/ 83862 w 3859024"/>
                <a:gd name="connsiteY59" fmla="*/ 1920339 h 3823730"/>
                <a:gd name="connsiteX60" fmla="*/ 45329 w 3859024"/>
                <a:gd name="connsiteY60" fmla="*/ 1798399 h 3823730"/>
                <a:gd name="connsiteX61" fmla="*/ 30963 w 3859024"/>
                <a:gd name="connsiteY61" fmla="*/ 1736238 h 3823730"/>
                <a:gd name="connsiteX62" fmla="*/ 24655 w 3859024"/>
                <a:gd name="connsiteY62" fmla="*/ 1705064 h 3823730"/>
                <a:gd name="connsiteX63" fmla="*/ 19413 w 3859024"/>
                <a:gd name="connsiteY63" fmla="*/ 1673800 h 3823730"/>
                <a:gd name="connsiteX64" fmla="*/ 0 w 3859024"/>
                <a:gd name="connsiteY64" fmla="*/ 1423317 h 3823730"/>
                <a:gd name="connsiteX65" fmla="*/ 53870 w 3859024"/>
                <a:gd name="connsiteY65" fmla="*/ 935280 h 3823730"/>
                <a:gd name="connsiteX66" fmla="*/ 215770 w 3859024"/>
                <a:gd name="connsiteY66" fmla="*/ 467689 h 3823730"/>
                <a:gd name="connsiteX67" fmla="*/ 480592 w 3859024"/>
                <a:gd name="connsiteY67" fmla="*/ 43968 h 382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3859024" h="3823730">
                  <a:moveTo>
                    <a:pt x="517815" y="0"/>
                  </a:moveTo>
                  <a:lnTo>
                    <a:pt x="810951" y="0"/>
                  </a:lnTo>
                  <a:lnTo>
                    <a:pt x="657209" y="169897"/>
                  </a:lnTo>
                  <a:cubicBezTo>
                    <a:pt x="558303" y="289087"/>
                    <a:pt x="471043" y="416896"/>
                    <a:pt x="398052" y="551580"/>
                  </a:cubicBezTo>
                  <a:cubicBezTo>
                    <a:pt x="325062" y="686173"/>
                    <a:pt x="264301" y="827092"/>
                    <a:pt x="222175" y="973513"/>
                  </a:cubicBezTo>
                  <a:cubicBezTo>
                    <a:pt x="179954" y="1119567"/>
                    <a:pt x="158114" y="1271396"/>
                    <a:pt x="158212" y="1423317"/>
                  </a:cubicBezTo>
                  <a:cubicBezTo>
                    <a:pt x="159085" y="1497949"/>
                    <a:pt x="166850" y="1572030"/>
                    <a:pt x="185195" y="1643544"/>
                  </a:cubicBezTo>
                  <a:cubicBezTo>
                    <a:pt x="203249" y="1715150"/>
                    <a:pt x="231300" y="1783638"/>
                    <a:pt x="264883" y="1849559"/>
                  </a:cubicBezTo>
                  <a:cubicBezTo>
                    <a:pt x="281869" y="1882474"/>
                    <a:pt x="300700" y="1914747"/>
                    <a:pt x="320500" y="1946562"/>
                  </a:cubicBezTo>
                  <a:cubicBezTo>
                    <a:pt x="340592" y="1978284"/>
                    <a:pt x="362043" y="2009549"/>
                    <a:pt x="384367" y="2040447"/>
                  </a:cubicBezTo>
                  <a:cubicBezTo>
                    <a:pt x="429598" y="2102059"/>
                    <a:pt x="479876" y="2161837"/>
                    <a:pt x="531902" y="2221891"/>
                  </a:cubicBezTo>
                  <a:cubicBezTo>
                    <a:pt x="583927" y="2282036"/>
                    <a:pt x="638282" y="2342181"/>
                    <a:pt x="691569" y="2404710"/>
                  </a:cubicBezTo>
                  <a:cubicBezTo>
                    <a:pt x="718261" y="2435882"/>
                    <a:pt x="744662" y="2467788"/>
                    <a:pt x="770966" y="2500153"/>
                  </a:cubicBezTo>
                  <a:lnTo>
                    <a:pt x="809112" y="2547004"/>
                  </a:lnTo>
                  <a:cubicBezTo>
                    <a:pt x="821632" y="2561949"/>
                    <a:pt x="833571" y="2577261"/>
                    <a:pt x="846480" y="2591838"/>
                  </a:cubicBezTo>
                  <a:cubicBezTo>
                    <a:pt x="947232" y="2710478"/>
                    <a:pt x="1056523" y="2819674"/>
                    <a:pt x="1167563" y="2923186"/>
                  </a:cubicBezTo>
                  <a:cubicBezTo>
                    <a:pt x="1223374" y="2974713"/>
                    <a:pt x="1280155" y="3024498"/>
                    <a:pt x="1338296" y="3072266"/>
                  </a:cubicBezTo>
                  <a:cubicBezTo>
                    <a:pt x="1396436" y="3120033"/>
                    <a:pt x="1455644" y="3166242"/>
                    <a:pt x="1517085" y="3209700"/>
                  </a:cubicBezTo>
                  <a:cubicBezTo>
                    <a:pt x="1639480" y="3296801"/>
                    <a:pt x="1771485" y="3374641"/>
                    <a:pt x="1916496" y="3427085"/>
                  </a:cubicBezTo>
                  <a:cubicBezTo>
                    <a:pt x="1988808" y="3453307"/>
                    <a:pt x="2063740" y="3473385"/>
                    <a:pt x="2139934" y="3488513"/>
                  </a:cubicBezTo>
                  <a:cubicBezTo>
                    <a:pt x="2159055" y="3492089"/>
                    <a:pt x="2177982" y="3496216"/>
                    <a:pt x="2197200" y="3499332"/>
                  </a:cubicBezTo>
                  <a:lnTo>
                    <a:pt x="2254952" y="3508409"/>
                  </a:lnTo>
                  <a:cubicBezTo>
                    <a:pt x="2293680" y="3513268"/>
                    <a:pt x="2332409" y="3518403"/>
                    <a:pt x="2371524" y="3521428"/>
                  </a:cubicBezTo>
                  <a:cubicBezTo>
                    <a:pt x="2391034" y="3523170"/>
                    <a:pt x="2410544" y="3524821"/>
                    <a:pt x="2430150" y="3525646"/>
                  </a:cubicBezTo>
                  <a:cubicBezTo>
                    <a:pt x="2449757" y="3526562"/>
                    <a:pt x="2469266" y="3528029"/>
                    <a:pt x="2488970" y="3528580"/>
                  </a:cubicBezTo>
                  <a:lnTo>
                    <a:pt x="2547984" y="3529863"/>
                  </a:lnTo>
                  <a:cubicBezTo>
                    <a:pt x="2567590" y="3530321"/>
                    <a:pt x="2587391" y="3529680"/>
                    <a:pt x="2607095" y="3529589"/>
                  </a:cubicBezTo>
                  <a:lnTo>
                    <a:pt x="2636698" y="3529313"/>
                  </a:lnTo>
                  <a:cubicBezTo>
                    <a:pt x="2646308" y="3529038"/>
                    <a:pt x="2655723" y="3528489"/>
                    <a:pt x="2665235" y="3528121"/>
                  </a:cubicBezTo>
                  <a:cubicBezTo>
                    <a:pt x="2674747" y="3527663"/>
                    <a:pt x="2684260" y="3527388"/>
                    <a:pt x="2693674" y="3526746"/>
                  </a:cubicBezTo>
                  <a:lnTo>
                    <a:pt x="2722016" y="3524546"/>
                  </a:lnTo>
                  <a:cubicBezTo>
                    <a:pt x="2759774" y="3521703"/>
                    <a:pt x="2797240" y="3516936"/>
                    <a:pt x="2834415" y="3511435"/>
                  </a:cubicBezTo>
                  <a:cubicBezTo>
                    <a:pt x="2983212" y="3488147"/>
                    <a:pt x="3126281" y="3442580"/>
                    <a:pt x="3262556" y="3378675"/>
                  </a:cubicBezTo>
                  <a:cubicBezTo>
                    <a:pt x="3399318" y="3315505"/>
                    <a:pt x="3529478" y="3234639"/>
                    <a:pt x="3658086" y="3145979"/>
                  </a:cubicBezTo>
                  <a:cubicBezTo>
                    <a:pt x="3690214" y="3123884"/>
                    <a:pt x="3722147" y="3100779"/>
                    <a:pt x="3753983" y="3077583"/>
                  </a:cubicBezTo>
                  <a:cubicBezTo>
                    <a:pt x="3786014" y="3054387"/>
                    <a:pt x="3817948" y="3030824"/>
                    <a:pt x="3849881" y="3006894"/>
                  </a:cubicBezTo>
                  <a:lnTo>
                    <a:pt x="3859024" y="2999988"/>
                  </a:lnTo>
                  <a:lnTo>
                    <a:pt x="3859024" y="3461786"/>
                  </a:lnTo>
                  <a:lnTo>
                    <a:pt x="3652845" y="3578823"/>
                  </a:lnTo>
                  <a:cubicBezTo>
                    <a:pt x="3574224" y="3619073"/>
                    <a:pt x="3492886" y="3656479"/>
                    <a:pt x="3408248" y="3688569"/>
                  </a:cubicBezTo>
                  <a:cubicBezTo>
                    <a:pt x="3239748" y="3753666"/>
                    <a:pt x="3058726" y="3797582"/>
                    <a:pt x="2875958" y="3814819"/>
                  </a:cubicBezTo>
                  <a:cubicBezTo>
                    <a:pt x="2830241" y="3818945"/>
                    <a:pt x="2784525" y="3822062"/>
                    <a:pt x="2738905" y="3822979"/>
                  </a:cubicBezTo>
                  <a:lnTo>
                    <a:pt x="2704642" y="3823712"/>
                  </a:lnTo>
                  <a:cubicBezTo>
                    <a:pt x="2693286" y="3823804"/>
                    <a:pt x="2681833" y="3823529"/>
                    <a:pt x="2670476" y="3823529"/>
                  </a:cubicBezTo>
                  <a:lnTo>
                    <a:pt x="2636408" y="3823162"/>
                  </a:lnTo>
                  <a:lnTo>
                    <a:pt x="2603310" y="3821971"/>
                  </a:lnTo>
                  <a:cubicBezTo>
                    <a:pt x="2515176" y="3819311"/>
                    <a:pt x="2426850" y="3812711"/>
                    <a:pt x="2338911" y="3802074"/>
                  </a:cubicBezTo>
                  <a:cubicBezTo>
                    <a:pt x="2250876" y="3791990"/>
                    <a:pt x="2163034" y="3777503"/>
                    <a:pt x="2076164" y="3758250"/>
                  </a:cubicBezTo>
                  <a:cubicBezTo>
                    <a:pt x="1989390" y="3738813"/>
                    <a:pt x="1903295" y="3715799"/>
                    <a:pt x="1818075" y="3689578"/>
                  </a:cubicBezTo>
                  <a:cubicBezTo>
                    <a:pt x="1647925" y="3636676"/>
                    <a:pt x="1479715" y="3570846"/>
                    <a:pt x="1324027" y="3483104"/>
                  </a:cubicBezTo>
                  <a:cubicBezTo>
                    <a:pt x="1168242" y="3395545"/>
                    <a:pt x="1029152" y="3284515"/>
                    <a:pt x="907727" y="3161658"/>
                  </a:cubicBezTo>
                  <a:cubicBezTo>
                    <a:pt x="846675" y="3100321"/>
                    <a:pt x="791155" y="3035041"/>
                    <a:pt x="738935" y="2968204"/>
                  </a:cubicBezTo>
                  <a:cubicBezTo>
                    <a:pt x="687008" y="2901090"/>
                    <a:pt x="637602" y="2832969"/>
                    <a:pt x="591498" y="2763380"/>
                  </a:cubicBezTo>
                  <a:cubicBezTo>
                    <a:pt x="579656" y="2746143"/>
                    <a:pt x="568494" y="2728631"/>
                    <a:pt x="557041" y="2711212"/>
                  </a:cubicBezTo>
                  <a:lnTo>
                    <a:pt x="524137" y="2660602"/>
                  </a:lnTo>
                  <a:cubicBezTo>
                    <a:pt x="503074" y="2627871"/>
                    <a:pt x="481236" y="2595414"/>
                    <a:pt x="459202" y="2562498"/>
                  </a:cubicBezTo>
                  <a:lnTo>
                    <a:pt x="324673" y="2362077"/>
                  </a:lnTo>
                  <a:cubicBezTo>
                    <a:pt x="279540" y="2293772"/>
                    <a:pt x="234988" y="2223449"/>
                    <a:pt x="193348" y="2150193"/>
                  </a:cubicBezTo>
                  <a:cubicBezTo>
                    <a:pt x="172576" y="2113519"/>
                    <a:pt x="152485" y="2076203"/>
                    <a:pt x="134141" y="2037880"/>
                  </a:cubicBezTo>
                  <a:cubicBezTo>
                    <a:pt x="115893" y="1999464"/>
                    <a:pt x="98907" y="1960315"/>
                    <a:pt x="83862" y="1920339"/>
                  </a:cubicBezTo>
                  <a:cubicBezTo>
                    <a:pt x="69108" y="1880274"/>
                    <a:pt x="56005" y="1839657"/>
                    <a:pt x="45329" y="1798399"/>
                  </a:cubicBezTo>
                  <a:cubicBezTo>
                    <a:pt x="40281" y="1777771"/>
                    <a:pt x="35137" y="1757049"/>
                    <a:pt x="30963" y="1736238"/>
                  </a:cubicBezTo>
                  <a:lnTo>
                    <a:pt x="24655" y="1705064"/>
                  </a:lnTo>
                  <a:lnTo>
                    <a:pt x="19413" y="1673800"/>
                  </a:lnTo>
                  <a:cubicBezTo>
                    <a:pt x="5727" y="1590367"/>
                    <a:pt x="0" y="1506476"/>
                    <a:pt x="0" y="1423317"/>
                  </a:cubicBezTo>
                  <a:cubicBezTo>
                    <a:pt x="388" y="1259661"/>
                    <a:pt x="18539" y="1096004"/>
                    <a:pt x="53870" y="935280"/>
                  </a:cubicBezTo>
                  <a:cubicBezTo>
                    <a:pt x="89104" y="774649"/>
                    <a:pt x="143070" y="617135"/>
                    <a:pt x="215770" y="467689"/>
                  </a:cubicBezTo>
                  <a:cubicBezTo>
                    <a:pt x="288809" y="318243"/>
                    <a:pt x="378252" y="176659"/>
                    <a:pt x="480592" y="439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02A9F7-5A86-41CD-98C2-5EE1CDE3A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28916" y="0"/>
              <a:ext cx="3860037" cy="3776788"/>
            </a:xfrm>
            <a:custGeom>
              <a:avLst/>
              <a:gdLst>
                <a:gd name="connsiteX0" fmla="*/ 558050 w 3860037"/>
                <a:gd name="connsiteY0" fmla="*/ 0 h 3776788"/>
                <a:gd name="connsiteX1" fmla="*/ 1224060 w 3860037"/>
                <a:gd name="connsiteY1" fmla="*/ 0 h 3776788"/>
                <a:gd name="connsiteX2" fmla="*/ 1103279 w 3860037"/>
                <a:gd name="connsiteY2" fmla="*/ 106801 h 3776788"/>
                <a:gd name="connsiteX3" fmla="*/ 697005 w 3860037"/>
                <a:gd name="connsiteY3" fmla="*/ 633564 h 3776788"/>
                <a:gd name="connsiteX4" fmla="*/ 485409 w 3860037"/>
                <a:gd name="connsiteY4" fmla="*/ 1429020 h 3776788"/>
                <a:gd name="connsiteX5" fmla="*/ 835609 w 3860037"/>
                <a:gd name="connsiteY5" fmla="*/ 2167631 h 3776788"/>
                <a:gd name="connsiteX6" fmla="*/ 1012069 w 3860037"/>
                <a:gd name="connsiteY6" fmla="*/ 2402068 h 3776788"/>
                <a:gd name="connsiteX7" fmla="*/ 2667856 w 3860037"/>
                <a:gd name="connsiteY7" fmla="*/ 3318457 h 3776788"/>
                <a:gd name="connsiteX8" fmla="*/ 3757171 w 3860037"/>
                <a:gd name="connsiteY8" fmla="*/ 2876678 h 3776788"/>
                <a:gd name="connsiteX9" fmla="*/ 3860037 w 3860037"/>
                <a:gd name="connsiteY9" fmla="*/ 2801824 h 3776788"/>
                <a:gd name="connsiteX10" fmla="*/ 3860037 w 3860037"/>
                <a:gd name="connsiteY10" fmla="*/ 3372874 h 3776788"/>
                <a:gd name="connsiteX11" fmla="*/ 3694757 w 3860037"/>
                <a:gd name="connsiteY11" fmla="*/ 3476377 h 3776788"/>
                <a:gd name="connsiteX12" fmla="*/ 2667759 w 3860037"/>
                <a:gd name="connsiteY12" fmla="*/ 3776788 h 3776788"/>
                <a:gd name="connsiteX13" fmla="*/ 610425 w 3860037"/>
                <a:gd name="connsiteY13" fmla="*/ 2659336 h 3776788"/>
                <a:gd name="connsiteX14" fmla="*/ 0 w 3860037"/>
                <a:gd name="connsiteY14" fmla="*/ 1428928 h 3776788"/>
                <a:gd name="connsiteX15" fmla="*/ 405569 w 3860037"/>
                <a:gd name="connsiteY15" fmla="*/ 197288 h 377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60037" h="3776788">
                  <a:moveTo>
                    <a:pt x="558050" y="0"/>
                  </a:moveTo>
                  <a:lnTo>
                    <a:pt x="1224060" y="0"/>
                  </a:lnTo>
                  <a:lnTo>
                    <a:pt x="1103279" y="106801"/>
                  </a:lnTo>
                  <a:cubicBezTo>
                    <a:pt x="936215" y="268568"/>
                    <a:pt x="800012" y="445084"/>
                    <a:pt x="697005" y="633564"/>
                  </a:cubicBezTo>
                  <a:cubicBezTo>
                    <a:pt x="556653" y="890464"/>
                    <a:pt x="485409" y="1158092"/>
                    <a:pt x="485409" y="1429020"/>
                  </a:cubicBezTo>
                  <a:cubicBezTo>
                    <a:pt x="485409" y="1701873"/>
                    <a:pt x="599069" y="1861221"/>
                    <a:pt x="835609" y="2167631"/>
                  </a:cubicBezTo>
                  <a:cubicBezTo>
                    <a:pt x="892682" y="2241529"/>
                    <a:pt x="951696" y="2317994"/>
                    <a:pt x="1012069" y="2402068"/>
                  </a:cubicBezTo>
                  <a:cubicBezTo>
                    <a:pt x="1473407" y="3044412"/>
                    <a:pt x="1968619" y="3318457"/>
                    <a:pt x="2667856" y="3318457"/>
                  </a:cubicBezTo>
                  <a:cubicBezTo>
                    <a:pt x="3069403" y="3318457"/>
                    <a:pt x="3377389" y="3147529"/>
                    <a:pt x="3757171" y="2876678"/>
                  </a:cubicBezTo>
                  <a:lnTo>
                    <a:pt x="3860037" y="2801824"/>
                  </a:lnTo>
                  <a:lnTo>
                    <a:pt x="3860037" y="3372874"/>
                  </a:lnTo>
                  <a:lnTo>
                    <a:pt x="3694757" y="3476377"/>
                  </a:lnTo>
                  <a:cubicBezTo>
                    <a:pt x="3392861" y="3653193"/>
                    <a:pt x="3067353" y="3776788"/>
                    <a:pt x="2667759" y="3776788"/>
                  </a:cubicBezTo>
                  <a:cubicBezTo>
                    <a:pt x="1719653" y="3776788"/>
                    <a:pt x="1104085" y="3346695"/>
                    <a:pt x="610425" y="2659336"/>
                  </a:cubicBezTo>
                  <a:cubicBezTo>
                    <a:pt x="314191" y="2246938"/>
                    <a:pt x="0" y="1964091"/>
                    <a:pt x="0" y="1428928"/>
                  </a:cubicBezTo>
                  <a:cubicBezTo>
                    <a:pt x="0" y="982968"/>
                    <a:pt x="151158" y="563404"/>
                    <a:pt x="405569" y="19728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8535FA6-8D15-4E17-B087-AD3D45711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28916" y="0"/>
              <a:ext cx="3860037" cy="3776788"/>
            </a:xfrm>
            <a:custGeom>
              <a:avLst/>
              <a:gdLst>
                <a:gd name="connsiteX0" fmla="*/ 558050 w 3860037"/>
                <a:gd name="connsiteY0" fmla="*/ 0 h 3776788"/>
                <a:gd name="connsiteX1" fmla="*/ 1370196 w 3860037"/>
                <a:gd name="connsiteY1" fmla="*/ 0 h 3776788"/>
                <a:gd name="connsiteX2" fmla="*/ 1343634 w 3860037"/>
                <a:gd name="connsiteY2" fmla="*/ 19644 h 3776788"/>
                <a:gd name="connsiteX3" fmla="*/ 783196 w 3860037"/>
                <a:gd name="connsiteY3" fmla="*/ 675555 h 3776788"/>
                <a:gd name="connsiteX4" fmla="*/ 582374 w 3860037"/>
                <a:gd name="connsiteY4" fmla="*/ 1429020 h 3776788"/>
                <a:gd name="connsiteX5" fmla="*/ 913939 w 3860037"/>
                <a:gd name="connsiteY5" fmla="*/ 2113629 h 3776788"/>
                <a:gd name="connsiteX6" fmla="*/ 1092340 w 3860037"/>
                <a:gd name="connsiteY6" fmla="*/ 2350634 h 3776788"/>
                <a:gd name="connsiteX7" fmla="*/ 1772941 w 3860037"/>
                <a:gd name="connsiteY7" fmla="*/ 3006913 h 3776788"/>
                <a:gd name="connsiteX8" fmla="*/ 2667759 w 3860037"/>
                <a:gd name="connsiteY8" fmla="*/ 3226772 h 3776788"/>
                <a:gd name="connsiteX9" fmla="*/ 3243339 w 3860037"/>
                <a:gd name="connsiteY9" fmla="*/ 3086769 h 3776788"/>
                <a:gd name="connsiteX10" fmla="*/ 3702873 w 3860037"/>
                <a:gd name="connsiteY10" fmla="*/ 2800709 h 3776788"/>
                <a:gd name="connsiteX11" fmla="*/ 3860037 w 3860037"/>
                <a:gd name="connsiteY11" fmla="*/ 2686097 h 3776788"/>
                <a:gd name="connsiteX12" fmla="*/ 3860037 w 3860037"/>
                <a:gd name="connsiteY12" fmla="*/ 3372874 h 3776788"/>
                <a:gd name="connsiteX13" fmla="*/ 3694757 w 3860037"/>
                <a:gd name="connsiteY13" fmla="*/ 3476377 h 3776788"/>
                <a:gd name="connsiteX14" fmla="*/ 2667759 w 3860037"/>
                <a:gd name="connsiteY14" fmla="*/ 3776788 h 3776788"/>
                <a:gd name="connsiteX15" fmla="*/ 610425 w 3860037"/>
                <a:gd name="connsiteY15" fmla="*/ 2659336 h 3776788"/>
                <a:gd name="connsiteX16" fmla="*/ 0 w 3860037"/>
                <a:gd name="connsiteY16" fmla="*/ 1428928 h 3776788"/>
                <a:gd name="connsiteX17" fmla="*/ 405569 w 3860037"/>
                <a:gd name="connsiteY17" fmla="*/ 197288 h 377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860037" h="3776788">
                  <a:moveTo>
                    <a:pt x="558050" y="0"/>
                  </a:moveTo>
                  <a:lnTo>
                    <a:pt x="1370196" y="0"/>
                  </a:lnTo>
                  <a:lnTo>
                    <a:pt x="1343634" y="19644"/>
                  </a:lnTo>
                  <a:cubicBezTo>
                    <a:pt x="1106705" y="211357"/>
                    <a:pt x="912969" y="438184"/>
                    <a:pt x="783196" y="675555"/>
                  </a:cubicBezTo>
                  <a:cubicBezTo>
                    <a:pt x="649929" y="919345"/>
                    <a:pt x="582374" y="1172853"/>
                    <a:pt x="582374" y="1429020"/>
                  </a:cubicBezTo>
                  <a:cubicBezTo>
                    <a:pt x="582374" y="1673817"/>
                    <a:pt x="683999" y="1815838"/>
                    <a:pt x="913939" y="2113629"/>
                  </a:cubicBezTo>
                  <a:cubicBezTo>
                    <a:pt x="971497" y="2188169"/>
                    <a:pt x="1030996" y="2265275"/>
                    <a:pt x="1092340" y="2350634"/>
                  </a:cubicBezTo>
                  <a:cubicBezTo>
                    <a:pt x="1309274" y="2652643"/>
                    <a:pt x="1531839" y="2867368"/>
                    <a:pt x="1772941" y="3006913"/>
                  </a:cubicBezTo>
                  <a:cubicBezTo>
                    <a:pt x="2028506" y="3154891"/>
                    <a:pt x="2321246" y="3226772"/>
                    <a:pt x="2667759" y="3226772"/>
                  </a:cubicBezTo>
                  <a:cubicBezTo>
                    <a:pt x="2864407" y="3226772"/>
                    <a:pt x="3047273" y="3182305"/>
                    <a:pt x="3243339" y="3086769"/>
                  </a:cubicBezTo>
                  <a:cubicBezTo>
                    <a:pt x="3394318" y="3013193"/>
                    <a:pt x="3544153" y="2914345"/>
                    <a:pt x="3702873" y="2800709"/>
                  </a:cubicBezTo>
                  <a:lnTo>
                    <a:pt x="3860037" y="2686097"/>
                  </a:lnTo>
                  <a:lnTo>
                    <a:pt x="3860037" y="3372874"/>
                  </a:lnTo>
                  <a:lnTo>
                    <a:pt x="3694757" y="3476377"/>
                  </a:lnTo>
                  <a:cubicBezTo>
                    <a:pt x="3392861" y="3653193"/>
                    <a:pt x="3067353" y="3776788"/>
                    <a:pt x="2667759" y="3776788"/>
                  </a:cubicBezTo>
                  <a:cubicBezTo>
                    <a:pt x="1719653" y="3776788"/>
                    <a:pt x="1104085" y="3346695"/>
                    <a:pt x="610425" y="2659336"/>
                  </a:cubicBezTo>
                  <a:cubicBezTo>
                    <a:pt x="314191" y="2246938"/>
                    <a:pt x="0" y="1964091"/>
                    <a:pt x="0" y="1428928"/>
                  </a:cubicBezTo>
                  <a:cubicBezTo>
                    <a:pt x="0" y="982968"/>
                    <a:pt x="151158" y="563404"/>
                    <a:pt x="405569" y="19728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4257" y="3753492"/>
            <a:ext cx="4459651" cy="838831"/>
          </a:xfrm>
        </p:spPr>
        <p:txBody>
          <a:bodyPr anchor="b">
            <a:normAutofit fontScale="77500" lnSpcReduction="20000"/>
          </a:bodyPr>
          <a:lstStyle/>
          <a:p>
            <a:pPr algn="r">
              <a:lnSpc>
                <a:spcPct val="90000"/>
              </a:lnSpc>
            </a:pPr>
            <a:r>
              <a:rPr lang="en-GB" sz="1400" dirty="0" err="1">
                <a:solidFill>
                  <a:schemeClr val="tx2"/>
                </a:solidFill>
              </a:rPr>
              <a:t>Yovka</a:t>
            </a:r>
            <a:r>
              <a:rPr lang="en-GB" sz="1400" dirty="0">
                <a:solidFill>
                  <a:schemeClr val="tx2"/>
                </a:solidFill>
              </a:rPr>
              <a:t> </a:t>
            </a:r>
            <a:r>
              <a:rPr lang="en-GB" sz="1400" dirty="0" err="1">
                <a:solidFill>
                  <a:schemeClr val="tx2"/>
                </a:solidFill>
              </a:rPr>
              <a:t>Nedeva</a:t>
            </a:r>
            <a:r>
              <a:rPr lang="en-GB" sz="1400" dirty="0">
                <a:solidFill>
                  <a:schemeClr val="tx2"/>
                </a:solidFill>
              </a:rPr>
              <a:t> | Student ID: 1908957</a:t>
            </a:r>
          </a:p>
          <a:p>
            <a:pPr algn="r"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University of Wales Trinity Saint David</a:t>
            </a:r>
          </a:p>
          <a:p>
            <a:pPr algn="r"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Effective Team Working and Communication (BMSW4009)</a:t>
            </a:r>
          </a:p>
          <a:p>
            <a:pPr algn="r"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Submission deadline: </a:t>
            </a:r>
          </a:p>
          <a:p>
            <a:pPr algn="r"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Task 2 - Group Presentation: Week commencing 24th March 2025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1D70BC9F-D42A-A836-11D7-47AD1FCF8F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243" y="2793304"/>
            <a:ext cx="2759205" cy="27592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F7AB193-18B3-446B-F282-56AB8E09CC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403605" cy="300200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0943" y="991261"/>
            <a:ext cx="4316022" cy="183734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7809" y="2979336"/>
            <a:ext cx="4282290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• Causes of Conflict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• Types of Conflict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• Conflict Management Strategies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• Key Theories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• Conclusion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• References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4437" y="501651"/>
            <a:ext cx="3326040" cy="1716255"/>
          </a:xfrm>
        </p:spPr>
        <p:txBody>
          <a:bodyPr anchor="b">
            <a:normAutofit/>
          </a:bodyPr>
          <a:lstStyle/>
          <a:p>
            <a:r>
              <a:rPr lang="en-GB" sz="4900"/>
              <a:t>Causes of Conflict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3493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Images : divorce, heart, separation, adult, arguing, beauty ...">
            <a:extLst>
              <a:ext uri="{FF2B5EF4-FFF2-40B4-BE49-F238E27FC236}">
                <a16:creationId xmlns:a16="http://schemas.microsoft.com/office/drawing/2014/main" id="{6F01EFB3-3946-B648-A607-7DDE3354C9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95" r="5865" b="-4"/>
          <a:stretch/>
        </p:blipFill>
        <p:spPr>
          <a:xfrm>
            <a:off x="209357" y="299508"/>
            <a:ext cx="3916219" cy="3010397"/>
          </a:xfrm>
          <a:prstGeom prst="rect">
            <a:avLst/>
          </a:prstGeom>
        </p:spPr>
      </p:pic>
      <p:pic>
        <p:nvPicPr>
          <p:cNvPr id="5" name="Picture 4" descr="Angry Businesswoman Conflict · Free image on Pixabay">
            <a:extLst>
              <a:ext uri="{FF2B5EF4-FFF2-40B4-BE49-F238E27FC236}">
                <a16:creationId xmlns:a16="http://schemas.microsoft.com/office/drawing/2014/main" id="{F295BDCD-E63F-1960-745D-A7696C76FB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24" r="8739" b="-3"/>
          <a:stretch/>
        </p:blipFill>
        <p:spPr>
          <a:xfrm>
            <a:off x="209357" y="3548095"/>
            <a:ext cx="3916219" cy="301039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4437" y="2645922"/>
            <a:ext cx="3326041" cy="3710427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Miscommunication (Brett et al., 1998)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Differences in personality and work style (Tuckman, 1965)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Power struggles and competition (Kilmann &amp; Thomas, 1977)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Unclear roles and expectations (Tuckman, 1965)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27" y="-1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4" y="670559"/>
            <a:ext cx="3512491" cy="2148841"/>
          </a:xfrm>
        </p:spPr>
        <p:txBody>
          <a:bodyPr anchor="t">
            <a:normAutofit/>
          </a:bodyPr>
          <a:lstStyle/>
          <a:p>
            <a:r>
              <a:rPr lang="en-GB"/>
              <a:t>Types of Conflict</a:t>
            </a:r>
          </a:p>
        </p:txBody>
      </p:sp>
      <p:pic>
        <p:nvPicPr>
          <p:cNvPr id="35" name="Picture 34" descr="A group of yellow figures and a red figure on the other side">
            <a:extLst>
              <a:ext uri="{FF2B5EF4-FFF2-40B4-BE49-F238E27FC236}">
                <a16:creationId xmlns:a16="http://schemas.microsoft.com/office/drawing/2014/main" id="{EFC66958-14E9-7995-A5EF-A7DD7FC77B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79" r="3" b="3"/>
          <a:stretch/>
        </p:blipFill>
        <p:spPr>
          <a:xfrm>
            <a:off x="20" y="3105151"/>
            <a:ext cx="4836298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7753" y="670559"/>
            <a:ext cx="3416836" cy="5445076"/>
          </a:xfrm>
        </p:spPr>
        <p:txBody>
          <a:bodyPr anchor="t">
            <a:normAutofit/>
          </a:bodyPr>
          <a:lstStyle/>
          <a:p>
            <a:r>
              <a:rPr lang="en-GB" sz="1700"/>
              <a:t>• Task Conflict – Disagreements on how to complete tasks (Jehn, 1995)</a:t>
            </a:r>
          </a:p>
          <a:p>
            <a:r>
              <a:rPr lang="en-GB" sz="1700"/>
              <a:t>• Relationship Conflict – Personal disagreements (Jehn &amp; Mannix, 2001)</a:t>
            </a:r>
          </a:p>
          <a:p>
            <a:r>
              <a:rPr lang="en-GB" sz="1700"/>
              <a:t>• Process Conflict – Issues with work organization (Brett et al., 1998)</a:t>
            </a:r>
          </a:p>
          <a:p>
            <a:r>
              <a:rPr lang="en-GB" sz="1700"/>
              <a:t>• Leadership Conflict – Disagreements with leadership (Tuckman, 1965)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574747" cy="14540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tx2"/>
                </a:solidFill>
              </a:rPr>
              <a:t>Conflict Management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421683"/>
            <a:ext cx="3574461" cy="3353476"/>
          </a:xfrm>
        </p:spPr>
        <p:txBody>
          <a:bodyPr anchor="t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Thomas-Kilmann Model (Kilmann &amp; Thomas, 1977):</a:t>
            </a:r>
          </a:p>
          <a:p>
            <a:r>
              <a:rPr lang="en-GB" sz="1600">
                <a:solidFill>
                  <a:schemeClr val="tx2"/>
                </a:solidFill>
              </a:rPr>
              <a:t>1. Avoiding – Ignoring conflict</a:t>
            </a:r>
          </a:p>
          <a:p>
            <a:r>
              <a:rPr lang="en-GB" sz="1600">
                <a:solidFill>
                  <a:schemeClr val="tx2"/>
                </a:solidFill>
              </a:rPr>
              <a:t>2. Accommodating – Giving in to maintain peace</a:t>
            </a:r>
          </a:p>
          <a:p>
            <a:r>
              <a:rPr lang="en-GB" sz="1600">
                <a:solidFill>
                  <a:schemeClr val="tx2"/>
                </a:solidFill>
              </a:rPr>
              <a:t>3. Competing – Prioritizing one’s own needs</a:t>
            </a:r>
          </a:p>
          <a:p>
            <a:r>
              <a:rPr lang="en-GB" sz="1600">
                <a:solidFill>
                  <a:schemeClr val="tx2"/>
                </a:solidFill>
              </a:rPr>
              <a:t>4. Compromising – Finding a middle ground</a:t>
            </a:r>
          </a:p>
          <a:p>
            <a:r>
              <a:rPr lang="en-GB" sz="1600">
                <a:solidFill>
                  <a:schemeClr val="tx2"/>
                </a:solidFill>
              </a:rPr>
              <a:t>5. Collaborating – Working together for the best solution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4.2 Five Models for Understanding Team Dynamics – Technical Writing ...">
            <a:extLst>
              <a:ext uri="{FF2B5EF4-FFF2-40B4-BE49-F238E27FC236}">
                <a16:creationId xmlns:a16="http://schemas.microsoft.com/office/drawing/2014/main" id="{B5F9CFC6-6257-232E-D146-D9FD2F4BE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5542" y="2257007"/>
            <a:ext cx="3948230" cy="296117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221" y="479493"/>
            <a:ext cx="4094129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Key Theories in Conflict Management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4.2 Five Models for Understanding Team Dynamics – Technical Writing ...">
            <a:extLst>
              <a:ext uri="{FF2B5EF4-FFF2-40B4-BE49-F238E27FC236}">
                <a16:creationId xmlns:a16="http://schemas.microsoft.com/office/drawing/2014/main" id="{323E1FAA-9F63-31A4-356A-21E35BE62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67" y="1070979"/>
            <a:ext cx="4517733" cy="432572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1221" y="1984443"/>
            <a:ext cx="4094129" cy="41925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• Thomas-Kilmann Conflict Model (Kilmann &amp; Thomas, 1977)</a:t>
            </a:r>
          </a:p>
          <a:p>
            <a:pPr>
              <a:lnSpc>
                <a:spcPct val="90000"/>
              </a:lnSpc>
            </a:pPr>
            <a:r>
              <a:rPr lang="en-GB" sz="2200"/>
              <a:t>• Tuckman’s Team Development Model (Tuckman, 1965):</a:t>
            </a:r>
          </a:p>
          <a:p>
            <a:pPr>
              <a:lnSpc>
                <a:spcPct val="90000"/>
              </a:lnSpc>
            </a:pPr>
            <a:r>
              <a:rPr lang="en-GB" sz="2200"/>
              <a:t>  - Forming: Team gets together</a:t>
            </a:r>
          </a:p>
          <a:p>
            <a:pPr>
              <a:lnSpc>
                <a:spcPct val="90000"/>
              </a:lnSpc>
            </a:pPr>
            <a:r>
              <a:rPr lang="en-GB" sz="2200"/>
              <a:t>  - Storming: Conflict arises</a:t>
            </a:r>
          </a:p>
          <a:p>
            <a:pPr>
              <a:lnSpc>
                <a:spcPct val="90000"/>
              </a:lnSpc>
            </a:pPr>
            <a:r>
              <a:rPr lang="en-GB" sz="2200"/>
              <a:t>  - Norming: Team starts working together</a:t>
            </a:r>
          </a:p>
          <a:p>
            <a:pPr>
              <a:lnSpc>
                <a:spcPct val="90000"/>
              </a:lnSpc>
            </a:pPr>
            <a:r>
              <a:rPr lang="en-GB" sz="2200"/>
              <a:t>  - Performing: Team functions effectively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221" y="479493"/>
            <a:ext cx="4094129" cy="1325563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6866E676-D584-2F85-2D92-2DEE984C7B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7386" y="1552610"/>
            <a:ext cx="3583036" cy="35830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1221" y="1984443"/>
            <a:ext cx="4094129" cy="41925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• Conflict is normal but needs to be managed correctly</a:t>
            </a:r>
          </a:p>
          <a:p>
            <a:pPr>
              <a:lnSpc>
                <a:spcPct val="90000"/>
              </a:lnSpc>
            </a:pPr>
            <a:r>
              <a:rPr lang="en-GB" sz="2200"/>
              <a:t>• Understanding conflict types helps in resolution</a:t>
            </a:r>
          </a:p>
          <a:p>
            <a:pPr>
              <a:lnSpc>
                <a:spcPct val="90000"/>
              </a:lnSpc>
            </a:pPr>
            <a:r>
              <a:rPr lang="en-GB" sz="2200"/>
              <a:t>• Applying the right management strategy improves teamwork</a:t>
            </a:r>
          </a:p>
          <a:p>
            <a:pPr>
              <a:lnSpc>
                <a:spcPct val="90000"/>
              </a:lnSpc>
            </a:pPr>
            <a:r>
              <a:rPr lang="en-GB" sz="2200"/>
              <a:t>• Using models like Thomas-Kilmann and Tuckman enhances conflict resolution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• Brett, J., et al. (1998). Managing Conflict in Teams.</a:t>
            </a:r>
          </a:p>
          <a:p>
            <a:pPr>
              <a:lnSpc>
                <a:spcPct val="90000"/>
              </a:lnSpc>
            </a:pPr>
            <a:r>
              <a:rPr lang="en-GB" sz="2200"/>
              <a:t>• Jehn, K. (1995). A Multimethod Examination of the Benefits and Detriments of Intragroup Conflict.</a:t>
            </a:r>
          </a:p>
          <a:p>
            <a:pPr>
              <a:lnSpc>
                <a:spcPct val="90000"/>
              </a:lnSpc>
            </a:pPr>
            <a:r>
              <a:rPr lang="en-GB" sz="2200"/>
              <a:t>• Kilmann, R. &amp; Thomas, K. (1977). Thomas-Kilmann Conflict Model.</a:t>
            </a:r>
          </a:p>
          <a:p>
            <a:pPr>
              <a:lnSpc>
                <a:spcPct val="90000"/>
              </a:lnSpc>
            </a:pPr>
            <a:r>
              <a:rPr lang="en-GB" sz="2200"/>
              <a:t>• Tuckman, B. (1965). Developmental Sequence in Small Groups.</a:t>
            </a:r>
          </a:p>
          <a:p>
            <a:pPr>
              <a:lnSpc>
                <a:spcPct val="90000"/>
              </a:lnSpc>
            </a:pPr>
            <a:r>
              <a:rPr lang="en-GB" sz="2200"/>
              <a:t>• Jehn, K. &amp; Mannix, E. (2001). The Dynamic Nature of Conflict in Teams.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How to Manage Conflict</vt:lpstr>
      <vt:lpstr>Presentation Overview</vt:lpstr>
      <vt:lpstr>Causes of Conflict</vt:lpstr>
      <vt:lpstr>Types of Conflict</vt:lpstr>
      <vt:lpstr>Conflict Management Strategies</vt:lpstr>
      <vt:lpstr>Key Theories in Conflict Management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Manage Conflict</dc:title>
  <dc:subject/>
  <dc:creator/>
  <cp:keywords/>
  <dc:description>generated using python-pptx</dc:description>
  <cp:lastModifiedBy>Yovka Nedeva (1908957)</cp:lastModifiedBy>
  <cp:revision>3</cp:revision>
  <dcterms:created xsi:type="dcterms:W3CDTF">2013-01-27T09:14:16Z</dcterms:created>
  <dcterms:modified xsi:type="dcterms:W3CDTF">2025-03-20T21:37:54Z</dcterms:modified>
  <cp:category/>
</cp:coreProperties>
</file>