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1" r:id="rId2"/>
    <p:sldId id="256" r:id="rId3"/>
    <p:sldId id="257" r:id="rId4"/>
    <p:sldId id="258" r:id="rId5"/>
    <p:sldId id="259" r:id="rId6"/>
    <p:sldId id="272" r:id="rId7"/>
    <p:sldId id="273" r:id="rId8"/>
    <p:sldId id="260" r:id="rId9"/>
    <p:sldId id="261" r:id="rId10"/>
    <p:sldId id="262" r:id="rId11"/>
    <p:sldId id="263" r:id="rId12"/>
    <p:sldId id="264" r:id="rId13"/>
    <p:sldId id="265" r:id="rId14"/>
    <p:sldId id="266" r:id="rId15"/>
    <p:sldId id="269" r:id="rId16"/>
    <p:sldId id="270"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91" d="100"/>
          <a:sy n="91" d="100"/>
        </p:scale>
        <p:origin x="12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A21CCA2-F71D-4FE0-B417-421D09D0F491}"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2860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3304086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096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B1C0550-1AB9-4FA2-A46E-AB1BF24F95E8}" type="datetimeFigureOut">
              <a:rPr lang="en-US" smtClean="0"/>
              <a:t>3/4/2023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1964627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B1C0550-1AB9-4FA2-A46E-AB1BF24F95E8}" type="datetimeFigureOut">
              <a:rPr lang="en-US" smtClean="0"/>
              <a:t>3/4/2023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21CCA2-F71D-4FE0-B417-421D09D0F491}"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7291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B1C0550-1AB9-4FA2-A46E-AB1BF24F95E8}" type="datetimeFigureOut">
              <a:rPr lang="en-US" smtClean="0"/>
              <a:t>3/4/2023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21CCA2-F71D-4FE0-B417-421D09D0F49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0550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1C0550-1AB9-4FA2-A46E-AB1BF24F95E8}" type="datetimeFigureOut">
              <a:rPr lang="en-US" smtClean="0"/>
              <a:t>3/4/2023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4112932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1C0550-1AB9-4FA2-A46E-AB1BF24F95E8}" type="datetimeFigureOut">
              <a:rPr lang="en-US" smtClean="0"/>
              <a:t>3/4/2023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1CCA2-F71D-4FE0-B417-421D09D0F491}"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787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1C0550-1AB9-4FA2-A46E-AB1BF24F95E8}" type="datetimeFigureOut">
              <a:rPr lang="en-US" smtClean="0"/>
              <a:t>3/4/2023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489173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1C0550-1AB9-4FA2-A46E-AB1BF24F95E8}" type="datetimeFigureOut">
              <a:rPr lang="en-US" smtClean="0"/>
              <a:t>3/4/2023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758432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7096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1263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spTree>
    <p:extLst>
      <p:ext uri="{BB962C8B-B14F-4D97-AF65-F5344CB8AC3E}">
        <p14:creationId xmlns:p14="http://schemas.microsoft.com/office/powerpoint/2010/main" val="4270881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5149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0128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6997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1C0550-1AB9-4FA2-A46E-AB1BF24F95E8}" type="datetimeFigureOut">
              <a:rPr lang="en-US" smtClean="0"/>
              <a:t>3/4/2023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1CCA2-F71D-4FE0-B417-421D09D0F491}"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868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1C0550-1AB9-4FA2-A46E-AB1BF24F95E8}" type="datetimeFigureOut">
              <a:rPr lang="en-US" smtClean="0"/>
              <a:t>3/4/2023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A21CCA2-F71D-4FE0-B417-421D09D0F491}" type="slidenum">
              <a:rPr lang="en-US" smtClean="0"/>
              <a:t>‹#›</a:t>
            </a:fld>
            <a:endParaRPr lang="en-US"/>
          </a:p>
        </p:txBody>
      </p:sp>
    </p:spTree>
    <p:extLst>
      <p:ext uri="{BB962C8B-B14F-4D97-AF65-F5344CB8AC3E}">
        <p14:creationId xmlns:p14="http://schemas.microsoft.com/office/powerpoint/2010/main" val="857176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pPr algn="just"/>
            <a:r>
              <a:rPr lang="en-US" b="1" dirty="0"/>
              <a:t>Assignment Title: 	</a:t>
            </a:r>
            <a:r>
              <a:rPr lang="en-US" b="1" dirty="0" smtClean="0"/>
              <a:t>	Individual </a:t>
            </a:r>
            <a:r>
              <a:rPr lang="en-US" b="1" dirty="0"/>
              <a:t>Presentation – Working with children in a </a:t>
            </a:r>
            <a:r>
              <a:rPr lang="en-US" b="1" dirty="0" smtClean="0"/>
              <a:t>								social care </a:t>
            </a:r>
            <a:r>
              <a:rPr lang="en-US" b="1" dirty="0"/>
              <a:t>setting</a:t>
            </a:r>
            <a:r>
              <a:rPr lang="en-US" b="1" dirty="0" smtClean="0"/>
              <a:t>.</a:t>
            </a:r>
          </a:p>
          <a:p>
            <a:pPr algn="just"/>
            <a:r>
              <a:rPr lang="en-US" b="1" dirty="0" smtClean="0"/>
              <a:t>Module </a:t>
            </a:r>
            <a:r>
              <a:rPr lang="en-US" b="1" dirty="0"/>
              <a:t>Name: 		Psychology in Health and Social </a:t>
            </a:r>
            <a:r>
              <a:rPr lang="en-US" b="1" dirty="0" smtClean="0"/>
              <a:t>Care</a:t>
            </a:r>
          </a:p>
          <a:p>
            <a:pPr algn="just"/>
            <a:r>
              <a:rPr lang="en-US" b="1" dirty="0" smtClean="0"/>
              <a:t>Module </a:t>
            </a:r>
            <a:r>
              <a:rPr lang="en-US" b="1" dirty="0"/>
              <a:t>Code:		</a:t>
            </a:r>
            <a:r>
              <a:rPr lang="en-US" b="1" dirty="0" smtClean="0"/>
              <a:t>	LCHS4006</a:t>
            </a:r>
          </a:p>
          <a:p>
            <a:pPr algn="just"/>
            <a:r>
              <a:rPr lang="en-US" b="1" dirty="0" smtClean="0"/>
              <a:t>Program </a:t>
            </a:r>
            <a:r>
              <a:rPr lang="en-US" b="1" dirty="0"/>
              <a:t>of Study</a:t>
            </a:r>
            <a:r>
              <a:rPr lang="en-US" b="1" dirty="0" smtClean="0"/>
              <a:t>:	</a:t>
            </a:r>
            <a:r>
              <a:rPr lang="en-US" b="1" dirty="0"/>
              <a:t>	Certificate of Higher Education Skills </a:t>
            </a:r>
            <a:r>
              <a:rPr lang="en-US" b="1" dirty="0" smtClean="0"/>
              <a:t>											for </a:t>
            </a:r>
            <a:r>
              <a:rPr lang="en-US" b="1" dirty="0"/>
              <a:t>the Workplace (Health &amp; </a:t>
            </a:r>
            <a:r>
              <a:rPr lang="en-US" b="1" dirty="0" smtClean="0"/>
              <a:t>Social </a:t>
            </a:r>
            <a:r>
              <a:rPr lang="en-US" b="1" dirty="0"/>
              <a:t>Care)</a:t>
            </a:r>
          </a:p>
          <a:p>
            <a:pPr algn="just"/>
            <a:r>
              <a:rPr lang="en-US" b="1" dirty="0"/>
              <a:t>Student Name: 	</a:t>
            </a:r>
            <a:r>
              <a:rPr lang="en-US" b="1" dirty="0" smtClean="0"/>
              <a:t>	</a:t>
            </a:r>
            <a:r>
              <a:rPr lang="en-US" b="1" dirty="0" err="1" smtClean="0"/>
              <a:t>Forida</a:t>
            </a:r>
            <a:r>
              <a:rPr lang="en-US" b="1" smtClean="0"/>
              <a:t> Begu</a:t>
            </a:r>
            <a:r>
              <a:rPr lang="en-US" b="1"/>
              <a:t>m</a:t>
            </a:r>
            <a:endParaRPr lang="en-GB" b="1" dirty="0"/>
          </a:p>
          <a:p>
            <a:pPr algn="just"/>
            <a:r>
              <a:rPr lang="en-US" b="1" dirty="0"/>
              <a:t>Student ID #: 		</a:t>
            </a:r>
            <a:r>
              <a:rPr lang="en-US" b="1" dirty="0" smtClean="0"/>
              <a:t>2127874</a:t>
            </a:r>
            <a:endParaRPr lang="en-GB" b="1" dirty="0"/>
          </a:p>
          <a:p>
            <a:pPr algn="just"/>
            <a:r>
              <a:rPr lang="en-US" b="1" dirty="0"/>
              <a:t>Lecturer Name: 		</a:t>
            </a:r>
            <a:r>
              <a:rPr lang="en-US" b="1" dirty="0" smtClean="0"/>
              <a:t>Ms. </a:t>
            </a:r>
            <a:r>
              <a:rPr lang="en-US" b="1" dirty="0"/>
              <a:t>Donna </a:t>
            </a:r>
            <a:r>
              <a:rPr lang="en-US" b="1" dirty="0" smtClean="0"/>
              <a:t>Holder</a:t>
            </a:r>
            <a:endParaRPr lang="en-GB" b="1"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4063779" y="982132"/>
            <a:ext cx="4144799" cy="1303867"/>
          </a:xfrm>
          <a:prstGeom prst="rect">
            <a:avLst/>
          </a:prstGeom>
        </p:spPr>
      </p:pic>
    </p:spTree>
    <p:extLst>
      <p:ext uri="{BB962C8B-B14F-4D97-AF65-F5344CB8AC3E}">
        <p14:creationId xmlns:p14="http://schemas.microsoft.com/office/powerpoint/2010/main" val="1275451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Crèche </a:t>
            </a:r>
            <a:r>
              <a:rPr lang="en-US" dirty="0"/>
              <a:t>Activities for Women's Refuge Center</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53007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Objective:</a:t>
            </a:r>
          </a:p>
        </p:txBody>
      </p:sp>
      <p:sp>
        <p:nvSpPr>
          <p:cNvPr id="3" name="Content Placeholder 2"/>
          <p:cNvSpPr>
            <a:spLocks noGrp="1"/>
          </p:cNvSpPr>
          <p:nvPr>
            <p:ph idx="1"/>
          </p:nvPr>
        </p:nvSpPr>
        <p:spPr/>
        <p:txBody>
          <a:bodyPr/>
          <a:lstStyle/>
          <a:p>
            <a:r>
              <a:rPr lang="en-US" dirty="0"/>
              <a:t>To provide age-appropriate activities for children while their mothers attend support sessions at the women's refuge center.</a:t>
            </a:r>
          </a:p>
        </p:txBody>
      </p:sp>
    </p:spTree>
    <p:extLst>
      <p:ext uri="{BB962C8B-B14F-4D97-AF65-F5344CB8AC3E}">
        <p14:creationId xmlns:p14="http://schemas.microsoft.com/office/powerpoint/2010/main" val="3206861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Age-Appropriate Activities</a:t>
            </a:r>
          </a:p>
        </p:txBody>
      </p:sp>
      <p:sp>
        <p:nvSpPr>
          <p:cNvPr id="3" name="Content Placeholder 2"/>
          <p:cNvSpPr>
            <a:spLocks noGrp="1"/>
          </p:cNvSpPr>
          <p:nvPr>
            <p:ph idx="1"/>
          </p:nvPr>
        </p:nvSpPr>
        <p:spPr/>
        <p:txBody>
          <a:bodyPr>
            <a:normAutofit fontScale="70000" lnSpcReduction="20000"/>
          </a:bodyPr>
          <a:lstStyle/>
          <a:p>
            <a:r>
              <a:rPr lang="en-US" dirty="0"/>
              <a:t>Developmental Stage: Activities that are appropriate for a child's age and developmental stage can help promote their physical, cognitive, social, and emotional development. For example, activities that are too difficult or too easy may frustrate or bore the child, respectively.</a:t>
            </a:r>
          </a:p>
          <a:p>
            <a:r>
              <a:rPr lang="en-US" dirty="0"/>
              <a:t>Safety: Activities that are designed for a child's age and developmental stage are typically safer than those that are not. For example, young children should not be given small toys that can be a choking hazard, and older children may be able to handle more complex equipment, such as bicycles or sports equipment.</a:t>
            </a:r>
          </a:p>
          <a:p>
            <a:r>
              <a:rPr lang="en-US" dirty="0"/>
              <a:t>Engagement: Age-appropriate activities can help keep children engaged and interested. Children are more likely to be motivated to participate in activities that are challenging but not too difficult or too easy.</a:t>
            </a:r>
          </a:p>
          <a:p>
            <a:r>
              <a:rPr lang="en-US" dirty="0"/>
              <a:t>Confidence: When children participate in activities that are appropriate for their age and developmental stage, they are more likely to succeed and feel confident. This can help build their self-esteem and sense of competence.</a:t>
            </a:r>
          </a:p>
          <a:p>
            <a:r>
              <a:rPr lang="en-US" dirty="0"/>
              <a:t>Overall, age-appropriate activities are an important aspect of promoting healthy development and growth in children.</a:t>
            </a:r>
          </a:p>
        </p:txBody>
      </p:sp>
    </p:spTree>
    <p:extLst>
      <p:ext uri="{BB962C8B-B14F-4D97-AF65-F5344CB8AC3E}">
        <p14:creationId xmlns:p14="http://schemas.microsoft.com/office/powerpoint/2010/main" val="3894275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Activity for Children aged 7-11 </a:t>
            </a:r>
            <a:r>
              <a:rPr lang="en-US" dirty="0" smtClean="0"/>
              <a:t>years</a:t>
            </a:r>
            <a:br>
              <a:rPr lang="en-US" dirty="0" smtClean="0"/>
            </a:br>
            <a:r>
              <a:rPr lang="en-US" dirty="0" smtClean="0"/>
              <a:t>1. Mindfulness </a:t>
            </a:r>
            <a:r>
              <a:rPr lang="en-US" dirty="0"/>
              <a:t>Meditation</a:t>
            </a:r>
            <a:r>
              <a:rPr lang="en-US" dirty="0" smtClean="0"/>
              <a:t>:</a:t>
            </a:r>
            <a:endParaRPr lang="en-US" dirty="0"/>
          </a:p>
        </p:txBody>
      </p:sp>
      <p:sp>
        <p:nvSpPr>
          <p:cNvPr id="3" name="Content Placeholder 2"/>
          <p:cNvSpPr>
            <a:spLocks noGrp="1"/>
          </p:cNvSpPr>
          <p:nvPr>
            <p:ph idx="1"/>
          </p:nvPr>
        </p:nvSpPr>
        <p:spPr/>
        <p:txBody>
          <a:bodyPr>
            <a:normAutofit fontScale="92500"/>
          </a:bodyPr>
          <a:lstStyle/>
          <a:p>
            <a:r>
              <a:rPr lang="en-US" dirty="0" smtClean="0"/>
              <a:t>Mindfulness </a:t>
            </a:r>
            <a:r>
              <a:rPr lang="en-US" dirty="0"/>
              <a:t>meditation involves focusing on the present moment and paying attention to thoughts, feelings, and bodily sensations without judgment. For children aged 7-11 years, mindfulness meditation can help develop their emotional regulation, self-awareness, and attentional control.</a:t>
            </a:r>
          </a:p>
          <a:p>
            <a:r>
              <a:rPr lang="en-US" dirty="0"/>
              <a:t>Psychological Theory: </a:t>
            </a:r>
            <a:endParaRPr lang="en-US" dirty="0" smtClean="0"/>
          </a:p>
          <a:p>
            <a:r>
              <a:rPr lang="en-US" dirty="0" smtClean="0"/>
              <a:t>According </a:t>
            </a:r>
            <a:r>
              <a:rPr lang="en-US" dirty="0"/>
              <a:t>to the theory of emotional intelligence, the ability to understand and regulate one's emotions is essential for healthy development and wellbeing. Mindfulness meditation provides an opportunity for children to develop these skills.</a:t>
            </a:r>
          </a:p>
          <a:p>
            <a:endParaRPr lang="en-US" dirty="0"/>
          </a:p>
        </p:txBody>
      </p:sp>
    </p:spTree>
    <p:extLst>
      <p:ext uri="{BB962C8B-B14F-4D97-AF65-F5344CB8AC3E}">
        <p14:creationId xmlns:p14="http://schemas.microsoft.com/office/powerpoint/2010/main" val="2205896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Jean </a:t>
            </a:r>
            <a:r>
              <a:rPr lang="en-US" dirty="0"/>
              <a:t>P</a:t>
            </a:r>
            <a:r>
              <a:rPr lang="en-US" dirty="0" smtClean="0"/>
              <a:t>iaget proposed the structure of brain is composed by early experiences </a:t>
            </a:r>
            <a:endParaRPr lang="en-US" dirty="0"/>
          </a:p>
        </p:txBody>
      </p:sp>
      <p:sp>
        <p:nvSpPr>
          <p:cNvPr id="3" name="Content Placeholder 2"/>
          <p:cNvSpPr>
            <a:spLocks noGrp="1"/>
          </p:cNvSpPr>
          <p:nvPr>
            <p:ph idx="1"/>
          </p:nvPr>
        </p:nvSpPr>
        <p:spPr/>
        <p:txBody>
          <a:bodyPr/>
          <a:lstStyle/>
          <a:p>
            <a:r>
              <a:rPr lang="en-US" dirty="0"/>
              <a:t>Jean Piaget was a developmental psychologist who proposed a theory of cognitive development, which describes how children's thinking evolves from simple, concrete operations to more abstract, formal reasoning</a:t>
            </a:r>
            <a:r>
              <a:rPr lang="en-US" dirty="0" smtClean="0"/>
              <a:t>.</a:t>
            </a:r>
          </a:p>
          <a:p>
            <a:r>
              <a:rPr lang="en-US" dirty="0" smtClean="0"/>
              <a:t> </a:t>
            </a:r>
            <a:r>
              <a:rPr lang="en-US" dirty="0"/>
              <a:t>Piaget believed that children actively construct their understanding of the world through their experiences, and that cognitive development is influenced by both biological maturation and environmental factors.</a:t>
            </a:r>
          </a:p>
        </p:txBody>
      </p:sp>
    </p:spTree>
    <p:extLst>
      <p:ext uri="{BB962C8B-B14F-4D97-AF65-F5344CB8AC3E}">
        <p14:creationId xmlns:p14="http://schemas.microsoft.com/office/powerpoint/2010/main" val="3940254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Frued’s</a:t>
            </a:r>
            <a:r>
              <a:rPr lang="en-US" dirty="0" smtClean="0"/>
              <a:t> id ego and super ego </a:t>
            </a:r>
            <a:endParaRPr lang="en-US" dirty="0"/>
          </a:p>
        </p:txBody>
      </p:sp>
      <p:sp>
        <p:nvSpPr>
          <p:cNvPr id="3" name="Content Placeholder 2"/>
          <p:cNvSpPr>
            <a:spLocks noGrp="1"/>
          </p:cNvSpPr>
          <p:nvPr>
            <p:ph idx="1"/>
          </p:nvPr>
        </p:nvSpPr>
        <p:spPr/>
        <p:txBody>
          <a:bodyPr/>
          <a:lstStyle/>
          <a:p>
            <a:r>
              <a:rPr lang="en-US" dirty="0"/>
              <a:t>Sigmund Freud was a psychoanalyst who believed that the human psyche was made </a:t>
            </a:r>
            <a:r>
              <a:rPr lang="en-US" dirty="0" smtClean="0"/>
              <a:t>up of three components: the id, the ego, and the superego.</a:t>
            </a:r>
          </a:p>
          <a:p>
            <a:r>
              <a:rPr lang="en-US" dirty="0"/>
              <a:t>In terms of mindfulness meditation, some researchers have suggested that it can help individuals become more aware of their unconscious desires and conflicts, which could help them to better integrate their id, ego, and superego</a:t>
            </a:r>
            <a:r>
              <a:rPr lang="en-US" dirty="0" smtClean="0"/>
              <a:t>.</a:t>
            </a:r>
            <a:endParaRPr lang="en-US" dirty="0"/>
          </a:p>
        </p:txBody>
      </p:sp>
    </p:spTree>
    <p:extLst>
      <p:ext uri="{BB962C8B-B14F-4D97-AF65-F5344CB8AC3E}">
        <p14:creationId xmlns:p14="http://schemas.microsoft.com/office/powerpoint/2010/main" val="246825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Mindfulness Meditation</a:t>
            </a:r>
          </a:p>
        </p:txBody>
      </p:sp>
      <p:sp>
        <p:nvSpPr>
          <p:cNvPr id="3" name="Content Placeholder 2"/>
          <p:cNvSpPr>
            <a:spLocks noGrp="1"/>
          </p:cNvSpPr>
          <p:nvPr>
            <p:ph idx="1"/>
          </p:nvPr>
        </p:nvSpPr>
        <p:spPr/>
        <p:txBody>
          <a:bodyPr>
            <a:normAutofit lnSpcReduction="10000"/>
          </a:bodyPr>
          <a:lstStyle/>
          <a:p>
            <a:pPr marL="0" indent="0">
              <a:buNone/>
            </a:pPr>
            <a:r>
              <a:rPr lang="en-US" dirty="0" smtClean="0"/>
              <a:t>Explains </a:t>
            </a:r>
            <a:r>
              <a:rPr lang="en-US" dirty="0"/>
              <a:t>the benefits of mindfulness meditation for children's growth and development, including:</a:t>
            </a:r>
          </a:p>
          <a:p>
            <a:r>
              <a:rPr lang="en-US" dirty="0"/>
              <a:t>Improved emotional regulation</a:t>
            </a:r>
          </a:p>
          <a:p>
            <a:r>
              <a:rPr lang="en-US" dirty="0"/>
              <a:t>Increased self-awareness</a:t>
            </a:r>
          </a:p>
          <a:p>
            <a:r>
              <a:rPr lang="en-US" dirty="0"/>
              <a:t>Better attentional control</a:t>
            </a:r>
          </a:p>
          <a:p>
            <a:r>
              <a:rPr lang="en-US" dirty="0"/>
              <a:t>Reduced stress and anxiety</a:t>
            </a:r>
          </a:p>
          <a:p>
            <a:r>
              <a:rPr lang="en-US" dirty="0"/>
              <a:t>Enhanced social and interpersonal skills</a:t>
            </a:r>
          </a:p>
          <a:p>
            <a:endParaRPr lang="en-US" dirty="0"/>
          </a:p>
        </p:txBody>
      </p:sp>
    </p:spTree>
    <p:extLst>
      <p:ext uri="{BB962C8B-B14F-4D97-AF65-F5344CB8AC3E}">
        <p14:creationId xmlns:p14="http://schemas.microsoft.com/office/powerpoint/2010/main" val="2685865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Examples of Mindfulness Meditation Activities</a:t>
            </a:r>
          </a:p>
        </p:txBody>
      </p:sp>
      <p:sp>
        <p:nvSpPr>
          <p:cNvPr id="3" name="Content Placeholder 2"/>
          <p:cNvSpPr>
            <a:spLocks noGrp="1"/>
          </p:cNvSpPr>
          <p:nvPr>
            <p:ph idx="1"/>
          </p:nvPr>
        </p:nvSpPr>
        <p:spPr/>
        <p:txBody>
          <a:bodyPr>
            <a:normAutofit lnSpcReduction="10000"/>
          </a:bodyPr>
          <a:lstStyle/>
          <a:p>
            <a:pPr marL="0" indent="0">
              <a:buNone/>
            </a:pPr>
            <a:r>
              <a:rPr lang="en-US" dirty="0"/>
              <a:t>Provide examples of mindfulness meditation activities for children aged 7-11 years, such as:</a:t>
            </a:r>
          </a:p>
          <a:p>
            <a:r>
              <a:rPr lang="en-US" dirty="0"/>
              <a:t>Guided meditation exercises</a:t>
            </a:r>
          </a:p>
          <a:p>
            <a:r>
              <a:rPr lang="en-US" dirty="0"/>
              <a:t>Mindful breathing exercises</a:t>
            </a:r>
          </a:p>
          <a:p>
            <a:r>
              <a:rPr lang="en-US" dirty="0"/>
              <a:t>Body scan meditation</a:t>
            </a:r>
          </a:p>
          <a:p>
            <a:r>
              <a:rPr lang="en-US" dirty="0"/>
              <a:t>Mindful walking or movement exercises</a:t>
            </a:r>
          </a:p>
          <a:p>
            <a:r>
              <a:rPr lang="en-US" dirty="0"/>
              <a:t>Gratitude journaling</a:t>
            </a:r>
          </a:p>
          <a:p>
            <a:endParaRPr lang="en-US" dirty="0"/>
          </a:p>
        </p:txBody>
      </p:sp>
    </p:spTree>
    <p:extLst>
      <p:ext uri="{BB962C8B-B14F-4D97-AF65-F5344CB8AC3E}">
        <p14:creationId xmlns:p14="http://schemas.microsoft.com/office/powerpoint/2010/main" val="3423892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Activity </a:t>
            </a:r>
            <a:r>
              <a:rPr lang="en-US" dirty="0"/>
              <a:t>for Children aged 7-11 years</a:t>
            </a:r>
          </a:p>
        </p:txBody>
      </p:sp>
      <p:sp>
        <p:nvSpPr>
          <p:cNvPr id="3" name="Content Placeholder 2"/>
          <p:cNvSpPr>
            <a:spLocks noGrp="1"/>
          </p:cNvSpPr>
          <p:nvPr>
            <p:ph idx="1"/>
          </p:nvPr>
        </p:nvSpPr>
        <p:spPr/>
        <p:txBody>
          <a:bodyPr/>
          <a:lstStyle/>
          <a:p>
            <a:r>
              <a:rPr lang="en-US" dirty="0"/>
              <a:t>Collaborative art projects involve working together with others to create a shared piece of artwork. For children aged 7-11 years, collaborative art projects can help develop their creativity, social skills, and self-esteem.</a:t>
            </a:r>
          </a:p>
          <a:p>
            <a:r>
              <a:rPr lang="en-US" dirty="0"/>
              <a:t>Psychological Theory: According to the theory of social learning, children learn through observation, modeling, and social interaction. Collaborative art projects provide an opportunity for children to learn from each other and work together to create something new</a:t>
            </a:r>
            <a:r>
              <a:rPr lang="en-US" dirty="0" smtClean="0"/>
              <a:t>.</a:t>
            </a:r>
            <a:endParaRPr lang="en-US" dirty="0"/>
          </a:p>
        </p:txBody>
      </p:sp>
    </p:spTree>
    <p:extLst>
      <p:ext uri="{BB962C8B-B14F-4D97-AF65-F5344CB8AC3E}">
        <p14:creationId xmlns:p14="http://schemas.microsoft.com/office/powerpoint/2010/main" val="950960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Collaborative Art Projects</a:t>
            </a:r>
          </a:p>
        </p:txBody>
      </p:sp>
      <p:sp>
        <p:nvSpPr>
          <p:cNvPr id="3" name="Content Placeholder 2"/>
          <p:cNvSpPr>
            <a:spLocks noGrp="1"/>
          </p:cNvSpPr>
          <p:nvPr>
            <p:ph idx="1"/>
          </p:nvPr>
        </p:nvSpPr>
        <p:spPr/>
        <p:txBody>
          <a:bodyPr>
            <a:normAutofit lnSpcReduction="10000"/>
          </a:bodyPr>
          <a:lstStyle/>
          <a:p>
            <a:pPr marL="0" indent="0">
              <a:buNone/>
            </a:pPr>
            <a:r>
              <a:rPr lang="en-US" dirty="0" smtClean="0"/>
              <a:t>Explains </a:t>
            </a:r>
            <a:r>
              <a:rPr lang="en-US" dirty="0"/>
              <a:t>the benefits of collaborative art projects for children's growth and development, including:</a:t>
            </a:r>
          </a:p>
          <a:p>
            <a:r>
              <a:rPr lang="en-US" dirty="0"/>
              <a:t>Increased creativity and imagination</a:t>
            </a:r>
          </a:p>
          <a:p>
            <a:r>
              <a:rPr lang="en-US" dirty="0"/>
              <a:t>Enhanced social and interpersonal skills</a:t>
            </a:r>
          </a:p>
          <a:p>
            <a:r>
              <a:rPr lang="en-US" dirty="0"/>
              <a:t>Better emotional regulation and self-expression</a:t>
            </a:r>
          </a:p>
          <a:p>
            <a:r>
              <a:rPr lang="en-US" dirty="0"/>
              <a:t>Improved self-esteem and confidence</a:t>
            </a:r>
          </a:p>
          <a:p>
            <a:r>
              <a:rPr lang="en-US" dirty="0"/>
              <a:t>Increased problem-solving and critical thinking skills</a:t>
            </a:r>
          </a:p>
          <a:p>
            <a:endParaRPr lang="en-US" dirty="0"/>
          </a:p>
        </p:txBody>
      </p:sp>
    </p:spTree>
    <p:extLst>
      <p:ext uri="{BB962C8B-B14F-4D97-AF65-F5344CB8AC3E}">
        <p14:creationId xmlns:p14="http://schemas.microsoft.com/office/powerpoint/2010/main" val="3270618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Examples </a:t>
            </a:r>
            <a:r>
              <a:rPr lang="en-US" sz="2800" dirty="0"/>
              <a:t>of Collaborative Art Project Activities</a:t>
            </a:r>
            <a:endParaRPr lang="en-US" sz="2800" dirty="0">
              <a:latin typeface="+mn-lt"/>
              <a:ea typeface="+mn-ea"/>
              <a:cs typeface="+mn-cs"/>
            </a:endParaRPr>
          </a:p>
        </p:txBody>
      </p:sp>
      <p:sp>
        <p:nvSpPr>
          <p:cNvPr id="3" name="Content Placeholder 2"/>
          <p:cNvSpPr>
            <a:spLocks noGrp="1"/>
          </p:cNvSpPr>
          <p:nvPr>
            <p:ph idx="1"/>
          </p:nvPr>
        </p:nvSpPr>
        <p:spPr/>
        <p:txBody>
          <a:bodyPr/>
          <a:lstStyle/>
          <a:p>
            <a:pPr marL="0" indent="0">
              <a:buNone/>
            </a:pPr>
            <a:r>
              <a:rPr lang="en-US" dirty="0"/>
              <a:t>Provide examples of collaborative art project activities for children aged 7-11 years, such as:</a:t>
            </a:r>
          </a:p>
          <a:p>
            <a:r>
              <a:rPr lang="en-US" dirty="0"/>
              <a:t>Creating a group mural or collage</a:t>
            </a:r>
          </a:p>
          <a:p>
            <a:r>
              <a:rPr lang="en-US" dirty="0"/>
              <a:t>Working together to make a sculpture or installation</a:t>
            </a:r>
          </a:p>
          <a:p>
            <a:r>
              <a:rPr lang="en-US" dirty="0"/>
              <a:t>Collaborating on a large-scale drawing or painting</a:t>
            </a:r>
          </a:p>
          <a:p>
            <a:r>
              <a:rPr lang="en-US" dirty="0"/>
              <a:t>Using different materials to create a collaborative project (e.g., yarn bombing)</a:t>
            </a:r>
          </a:p>
          <a:p>
            <a:endParaRPr lang="en-US" dirty="0"/>
          </a:p>
        </p:txBody>
      </p:sp>
    </p:spTree>
    <p:extLst>
      <p:ext uri="{BB962C8B-B14F-4D97-AF65-F5344CB8AC3E}">
        <p14:creationId xmlns:p14="http://schemas.microsoft.com/office/powerpoint/2010/main" val="1983541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Safety Considerations</a:t>
            </a:r>
          </a:p>
        </p:txBody>
      </p:sp>
      <p:sp>
        <p:nvSpPr>
          <p:cNvPr id="3" name="Content Placeholder 2"/>
          <p:cNvSpPr>
            <a:spLocks noGrp="1"/>
          </p:cNvSpPr>
          <p:nvPr>
            <p:ph idx="1"/>
          </p:nvPr>
        </p:nvSpPr>
        <p:spPr/>
        <p:txBody>
          <a:bodyPr/>
          <a:lstStyle/>
          <a:p>
            <a:pPr marL="0" indent="0">
              <a:buNone/>
            </a:pPr>
            <a:r>
              <a:rPr lang="en-US" dirty="0"/>
              <a:t>Explain the safety considerations that need to be taken into account when providing </a:t>
            </a:r>
            <a:r>
              <a:rPr lang="en-US" dirty="0" smtClean="0"/>
              <a:t>crèche </a:t>
            </a:r>
            <a:r>
              <a:rPr lang="en-US" dirty="0"/>
              <a:t>activities for children, including:</a:t>
            </a:r>
          </a:p>
          <a:p>
            <a:r>
              <a:rPr lang="en-US" dirty="0"/>
              <a:t>Providing age-appropriate toys and materials</a:t>
            </a:r>
          </a:p>
          <a:p>
            <a:r>
              <a:rPr lang="en-US" dirty="0"/>
              <a:t>Ensuring the environment is safe and secure</a:t>
            </a:r>
          </a:p>
          <a:p>
            <a:r>
              <a:rPr lang="en-US" dirty="0"/>
              <a:t>Having first aid supplies on hand</a:t>
            </a:r>
          </a:p>
          <a:p>
            <a:r>
              <a:rPr lang="en-US" dirty="0"/>
              <a:t>Having a clear emergency plan in place</a:t>
            </a:r>
          </a:p>
          <a:p>
            <a:endParaRPr lang="en-US" dirty="0"/>
          </a:p>
        </p:txBody>
      </p:sp>
    </p:spTree>
    <p:extLst>
      <p:ext uri="{BB962C8B-B14F-4D97-AF65-F5344CB8AC3E}">
        <p14:creationId xmlns:p14="http://schemas.microsoft.com/office/powerpoint/2010/main" val="3418245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Staffing Requirements</a:t>
            </a:r>
          </a:p>
        </p:txBody>
      </p:sp>
      <p:sp>
        <p:nvSpPr>
          <p:cNvPr id="3" name="Content Placeholder 2"/>
          <p:cNvSpPr>
            <a:spLocks noGrp="1"/>
          </p:cNvSpPr>
          <p:nvPr>
            <p:ph idx="1"/>
          </p:nvPr>
        </p:nvSpPr>
        <p:spPr/>
        <p:txBody>
          <a:bodyPr/>
          <a:lstStyle/>
          <a:p>
            <a:pPr marL="0" indent="0">
              <a:buNone/>
            </a:pPr>
            <a:r>
              <a:rPr lang="en-US" dirty="0"/>
              <a:t>Explain the staffing requirements for providing </a:t>
            </a:r>
            <a:r>
              <a:rPr lang="en-US" dirty="0" err="1"/>
              <a:t>creche</a:t>
            </a:r>
            <a:r>
              <a:rPr lang="en-US" dirty="0"/>
              <a:t> activities for children, including:</a:t>
            </a:r>
          </a:p>
          <a:p>
            <a:r>
              <a:rPr lang="en-US" dirty="0"/>
              <a:t>Having trained and experienced staff</a:t>
            </a:r>
          </a:p>
          <a:p>
            <a:r>
              <a:rPr lang="en-US" dirty="0"/>
              <a:t>Maintaining appropriate ratios of staff to children</a:t>
            </a:r>
          </a:p>
          <a:p>
            <a:r>
              <a:rPr lang="en-US" dirty="0"/>
              <a:t>Conducting background checks on staff members</a:t>
            </a:r>
          </a:p>
          <a:p>
            <a:endParaRPr lang="en-US" dirty="0"/>
          </a:p>
        </p:txBody>
      </p:sp>
    </p:spTree>
    <p:extLst>
      <p:ext uri="{BB962C8B-B14F-4D97-AF65-F5344CB8AC3E}">
        <p14:creationId xmlns:p14="http://schemas.microsoft.com/office/powerpoint/2010/main" val="1593641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1295401" y="2459865"/>
            <a:ext cx="9601196" cy="3416003"/>
          </a:xfrm>
        </p:spPr>
        <p:txBody>
          <a:bodyPr>
            <a:noAutofit/>
          </a:bodyPr>
          <a:lstStyle/>
          <a:p>
            <a:r>
              <a:rPr lang="en-US" sz="1800" dirty="0"/>
              <a:t>In conclusion, providing age-appropriate activities for children at the women's refuge center is essential for their growth and development. The activities proposed for children aged 7-11 years include mindfulness meditation, creative writing, and board games, which are all grounded in psychological theory and literature.</a:t>
            </a:r>
          </a:p>
          <a:p>
            <a:r>
              <a:rPr lang="en-US" sz="1800" dirty="0"/>
              <a:t>Mindfulness meditation can help children develop emotional regulation, self-awareness, and attentional control, while creative writing can enhance their language skills, self-expression, and emotional awareness. Board games can develop social skills, strategic thinking, and problem-solving abilities.</a:t>
            </a:r>
          </a:p>
          <a:p>
            <a:r>
              <a:rPr lang="en-US" sz="1800" dirty="0"/>
              <a:t>By providing these activities, we can create a safe and supportive environment for children to learn, grow, and develop. It is important to recognize that each child is unique, and their individual needs should be considered when planning activities. We hope that these proposed activities will not only benefit the children but also contribute to the overall well-being of the families in the women's refuge center</a:t>
            </a:r>
            <a:r>
              <a:rPr lang="en-US" sz="1800" dirty="0" smtClean="0"/>
              <a:t>.</a:t>
            </a:r>
            <a:endParaRPr lang="en-US" sz="1800" dirty="0"/>
          </a:p>
        </p:txBody>
      </p:sp>
    </p:spTree>
    <p:extLst>
      <p:ext uri="{BB962C8B-B14F-4D97-AF65-F5344CB8AC3E}">
        <p14:creationId xmlns:p14="http://schemas.microsoft.com/office/powerpoint/2010/main" val="759820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1295401" y="2556932"/>
            <a:ext cx="9601196" cy="3728254"/>
          </a:xfrm>
        </p:spPr>
        <p:txBody>
          <a:bodyPr>
            <a:noAutofit/>
          </a:bodyPr>
          <a:lstStyle/>
          <a:p>
            <a:pPr algn="just"/>
            <a:r>
              <a:rPr lang="en-US" sz="1800" dirty="0" err="1">
                <a:latin typeface="Arial" panose="020B0604020202020204" pitchFamily="34" charset="0"/>
                <a:cs typeface="Arial" panose="020B0604020202020204" pitchFamily="34" charset="0"/>
              </a:rPr>
              <a:t>Cozolino</a:t>
            </a:r>
            <a:r>
              <a:rPr lang="en-US" sz="1800" dirty="0">
                <a:latin typeface="Arial" panose="020B0604020202020204" pitchFamily="34" charset="0"/>
                <a:cs typeface="Arial" panose="020B0604020202020204" pitchFamily="34" charset="0"/>
              </a:rPr>
              <a:t>, L. (2017</a:t>
            </a:r>
            <a:r>
              <a:rPr lang="en-US" sz="1800" dirty="0" smtClean="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The neuroscience of human relationships: Attachment and the developing social brain.</a:t>
            </a:r>
            <a:r>
              <a:rPr lang="en-US" sz="1800" dirty="0">
                <a:latin typeface="Arial" panose="020B0604020202020204" pitchFamily="34" charset="0"/>
                <a:cs typeface="Arial" panose="020B0604020202020204" pitchFamily="34" charset="0"/>
              </a:rPr>
              <a:t> </a:t>
            </a:r>
            <a:r>
              <a:rPr lang="en-US" sz="1800" dirty="0" smtClean="0">
                <a:latin typeface="Arial" panose="020B0604020202020204" pitchFamily="34" charset="0"/>
                <a:cs typeface="Arial" panose="020B0604020202020204" pitchFamily="34" charset="0"/>
              </a:rPr>
              <a:t>New York: WW </a:t>
            </a:r>
            <a:r>
              <a:rPr lang="en-US" sz="1800" dirty="0">
                <a:latin typeface="Arial" panose="020B0604020202020204" pitchFamily="34" charset="0"/>
                <a:cs typeface="Arial" panose="020B0604020202020204" pitchFamily="34" charset="0"/>
              </a:rPr>
              <a:t>Norton &amp; Company.</a:t>
            </a:r>
          </a:p>
          <a:p>
            <a:pPr algn="just"/>
            <a:r>
              <a:rPr lang="en-US" sz="1800" dirty="0" err="1">
                <a:latin typeface="Arial" panose="020B0604020202020204" pitchFamily="34" charset="0"/>
                <a:cs typeface="Arial" panose="020B0604020202020204" pitchFamily="34" charset="0"/>
              </a:rPr>
              <a:t>Farb</a:t>
            </a:r>
            <a:r>
              <a:rPr lang="en-US" sz="1800" dirty="0">
                <a:latin typeface="Arial" panose="020B0604020202020204" pitchFamily="34" charset="0"/>
                <a:cs typeface="Arial" panose="020B0604020202020204" pitchFamily="34" charset="0"/>
              </a:rPr>
              <a:t>, NA., Segal, ZV., </a:t>
            </a:r>
            <a:r>
              <a:rPr lang="en-US" sz="1800" dirty="0" err="1">
                <a:latin typeface="Arial" panose="020B0604020202020204" pitchFamily="34" charset="0"/>
                <a:cs typeface="Arial" panose="020B0604020202020204" pitchFamily="34" charset="0"/>
              </a:rPr>
              <a:t>Mayberg</a:t>
            </a:r>
            <a:r>
              <a:rPr lang="en-US" sz="1800" dirty="0">
                <a:latin typeface="Arial" panose="020B0604020202020204" pitchFamily="34" charset="0"/>
                <a:cs typeface="Arial" panose="020B0604020202020204" pitchFamily="34" charset="0"/>
              </a:rPr>
              <a:t>, H. et al. (2007</a:t>
            </a:r>
            <a:r>
              <a:rPr lang="en-US" sz="1800" dirty="0" smtClean="0">
                <a:latin typeface="Arial" panose="020B0604020202020204" pitchFamily="34" charset="0"/>
                <a:cs typeface="Arial" panose="020B0604020202020204" pitchFamily="34" charset="0"/>
              </a:rPr>
              <a:t>) ‘</a:t>
            </a:r>
            <a:r>
              <a:rPr lang="en-US" sz="1800" i="1" dirty="0" smtClean="0">
                <a:latin typeface="Arial" panose="020B0604020202020204" pitchFamily="34" charset="0"/>
                <a:cs typeface="Arial" panose="020B0604020202020204" pitchFamily="34" charset="0"/>
              </a:rPr>
              <a:t>Attending </a:t>
            </a:r>
            <a:r>
              <a:rPr lang="en-US" sz="1800" i="1" dirty="0">
                <a:latin typeface="Arial" panose="020B0604020202020204" pitchFamily="34" charset="0"/>
                <a:cs typeface="Arial" panose="020B0604020202020204" pitchFamily="34" charset="0"/>
              </a:rPr>
              <a:t>to the present: mindfulness meditation reveals distinct neural modes of self-reference</a:t>
            </a:r>
            <a:r>
              <a:rPr lang="en-US" sz="1800" i="1" dirty="0" smtClean="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Social Cognitive and Affective </a:t>
            </a:r>
            <a:r>
              <a:rPr lang="en-US" sz="1800" i="1" dirty="0" smtClean="0">
                <a:latin typeface="Arial" panose="020B0604020202020204" pitchFamily="34" charset="0"/>
                <a:cs typeface="Arial" panose="020B0604020202020204" pitchFamily="34" charset="0"/>
              </a:rPr>
              <a:t>Neuroscience.</a:t>
            </a:r>
            <a:r>
              <a:rPr lang="en-US" sz="1800" dirty="0" smtClean="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2(4), 313-322.</a:t>
            </a:r>
          </a:p>
          <a:p>
            <a:pPr algn="just"/>
            <a:r>
              <a:rPr lang="en-US" sz="1800" dirty="0">
                <a:latin typeface="Arial" panose="020B0604020202020204" pitchFamily="34" charset="0"/>
                <a:cs typeface="Arial" panose="020B0604020202020204" pitchFamily="34" charset="0"/>
              </a:rPr>
              <a:t>Nelson, K., </a:t>
            </a:r>
            <a:r>
              <a:rPr lang="en-US" sz="1800" dirty="0" smtClean="0">
                <a:latin typeface="Arial" panose="020B0604020202020204" pitchFamily="34" charset="0"/>
                <a:cs typeface="Arial" panose="020B0604020202020204" pitchFamily="34" charset="0"/>
              </a:rPr>
              <a:t>and </a:t>
            </a:r>
            <a:r>
              <a:rPr lang="en-US" sz="1800" dirty="0" err="1">
                <a:latin typeface="Arial" panose="020B0604020202020204" pitchFamily="34" charset="0"/>
                <a:cs typeface="Arial" panose="020B0604020202020204" pitchFamily="34" charset="0"/>
              </a:rPr>
              <a:t>Fivush</a:t>
            </a:r>
            <a:r>
              <a:rPr lang="en-US" sz="1800" dirty="0">
                <a:latin typeface="Arial" panose="020B0604020202020204" pitchFamily="34" charset="0"/>
                <a:cs typeface="Arial" panose="020B0604020202020204" pitchFamily="34" charset="0"/>
              </a:rPr>
              <a:t>, R. (2004</a:t>
            </a:r>
            <a:r>
              <a:rPr lang="en-US" sz="1800" dirty="0" smtClean="0">
                <a:latin typeface="Arial" panose="020B0604020202020204" pitchFamily="34" charset="0"/>
                <a:cs typeface="Arial" panose="020B0604020202020204" pitchFamily="34" charset="0"/>
              </a:rPr>
              <a:t>) </a:t>
            </a:r>
            <a:r>
              <a:rPr lang="en-US" sz="1800" i="1" dirty="0" smtClean="0">
                <a:latin typeface="Arial" panose="020B0604020202020204" pitchFamily="34" charset="0"/>
                <a:cs typeface="Arial" panose="020B0604020202020204" pitchFamily="34" charset="0"/>
              </a:rPr>
              <a:t>‘The </a:t>
            </a:r>
            <a:r>
              <a:rPr lang="en-US" sz="1800" i="1" dirty="0">
                <a:latin typeface="Arial" panose="020B0604020202020204" pitchFamily="34" charset="0"/>
                <a:cs typeface="Arial" panose="020B0604020202020204" pitchFamily="34" charset="0"/>
              </a:rPr>
              <a:t>emergence of autobiographical memory: A social cultural developmental theory</a:t>
            </a:r>
            <a:r>
              <a:rPr lang="en-US" sz="1800" i="1" dirty="0" smtClean="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Psychological </a:t>
            </a:r>
            <a:r>
              <a:rPr lang="en-US" sz="1800" i="1" dirty="0" smtClean="0">
                <a:latin typeface="Arial" panose="020B0604020202020204" pitchFamily="34" charset="0"/>
                <a:cs typeface="Arial" panose="020B0604020202020204" pitchFamily="34" charset="0"/>
              </a:rPr>
              <a:t>Review. </a:t>
            </a:r>
            <a:r>
              <a:rPr lang="en-US" sz="1800" dirty="0">
                <a:latin typeface="Arial" panose="020B0604020202020204" pitchFamily="34" charset="0"/>
                <a:cs typeface="Arial" panose="020B0604020202020204" pitchFamily="34" charset="0"/>
              </a:rPr>
              <a:t>111(2), 486-511.</a:t>
            </a:r>
          </a:p>
          <a:p>
            <a:pPr algn="just"/>
            <a:r>
              <a:rPr lang="en-US" sz="1800" dirty="0" err="1">
                <a:latin typeface="Arial" panose="020B0604020202020204" pitchFamily="34" charset="0"/>
                <a:cs typeface="Arial" panose="020B0604020202020204" pitchFamily="34" charset="0"/>
              </a:rPr>
              <a:t>Pellegrini</a:t>
            </a:r>
            <a:r>
              <a:rPr lang="en-US" sz="1800" dirty="0">
                <a:latin typeface="Arial" panose="020B0604020202020204" pitchFamily="34" charset="0"/>
                <a:cs typeface="Arial" panose="020B0604020202020204" pitchFamily="34" charset="0"/>
              </a:rPr>
              <a:t>, A. D., </a:t>
            </a:r>
            <a:r>
              <a:rPr lang="en-US" sz="1800" dirty="0" smtClean="0">
                <a:latin typeface="Arial" panose="020B0604020202020204" pitchFamily="34" charset="0"/>
                <a:cs typeface="Arial" panose="020B0604020202020204" pitchFamily="34" charset="0"/>
              </a:rPr>
              <a:t>and </a:t>
            </a:r>
            <a:r>
              <a:rPr lang="en-US" sz="1800" dirty="0" err="1">
                <a:latin typeface="Arial" panose="020B0604020202020204" pitchFamily="34" charset="0"/>
                <a:cs typeface="Arial" panose="020B0604020202020204" pitchFamily="34" charset="0"/>
              </a:rPr>
              <a:t>Perlmutter</a:t>
            </a:r>
            <a:r>
              <a:rPr lang="en-US" sz="1800" dirty="0">
                <a:latin typeface="Arial" panose="020B0604020202020204" pitchFamily="34" charset="0"/>
                <a:cs typeface="Arial" panose="020B0604020202020204" pitchFamily="34" charset="0"/>
              </a:rPr>
              <a:t>, J. C. (1989</a:t>
            </a:r>
            <a:r>
              <a:rPr lang="en-US" sz="1800" dirty="0" smtClean="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The schoolyard as a social system: The study of peer relations in educational settings. </a:t>
            </a:r>
            <a:r>
              <a:rPr lang="en-US" sz="1800" dirty="0" smtClean="0">
                <a:latin typeface="Arial" panose="020B0604020202020204" pitchFamily="34" charset="0"/>
                <a:cs typeface="Arial" panose="020B0604020202020204" pitchFamily="34" charset="0"/>
              </a:rPr>
              <a:t>UK: Cambridge </a:t>
            </a:r>
            <a:r>
              <a:rPr lang="en-US" sz="1800" dirty="0">
                <a:latin typeface="Arial" panose="020B0604020202020204" pitchFamily="34" charset="0"/>
                <a:cs typeface="Arial" panose="020B0604020202020204" pitchFamily="34" charset="0"/>
              </a:rPr>
              <a:t>University Press.</a:t>
            </a:r>
          </a:p>
          <a:p>
            <a:pPr algn="just"/>
            <a:r>
              <a:rPr lang="en-US" sz="1800" dirty="0">
                <a:latin typeface="Arial" panose="020B0604020202020204" pitchFamily="34" charset="0"/>
                <a:cs typeface="Arial" panose="020B0604020202020204" pitchFamily="34" charset="0"/>
              </a:rPr>
              <a:t>Shaffer, D. R., </a:t>
            </a:r>
            <a:r>
              <a:rPr lang="en-US" sz="1800" dirty="0" smtClean="0">
                <a:latin typeface="Arial" panose="020B0604020202020204" pitchFamily="34" charset="0"/>
                <a:cs typeface="Arial" panose="020B0604020202020204" pitchFamily="34" charset="0"/>
              </a:rPr>
              <a:t>and </a:t>
            </a:r>
            <a:r>
              <a:rPr lang="en-US" sz="1800" dirty="0" err="1">
                <a:latin typeface="Arial" panose="020B0604020202020204" pitchFamily="34" charset="0"/>
                <a:cs typeface="Arial" panose="020B0604020202020204" pitchFamily="34" charset="0"/>
              </a:rPr>
              <a:t>Kipp</a:t>
            </a:r>
            <a:r>
              <a:rPr lang="en-US" sz="1800" dirty="0">
                <a:latin typeface="Arial" panose="020B0604020202020204" pitchFamily="34" charset="0"/>
                <a:cs typeface="Arial" panose="020B0604020202020204" pitchFamily="34" charset="0"/>
              </a:rPr>
              <a:t>, K. (2014</a:t>
            </a:r>
            <a:r>
              <a:rPr lang="en-US" sz="1800" dirty="0" smtClean="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Developmental psychology: Childhood and adolescence.</a:t>
            </a:r>
            <a:r>
              <a:rPr lang="en-US" sz="1800" dirty="0">
                <a:latin typeface="Arial" panose="020B0604020202020204" pitchFamily="34" charset="0"/>
                <a:cs typeface="Arial" panose="020B0604020202020204" pitchFamily="34" charset="0"/>
              </a:rPr>
              <a:t> </a:t>
            </a:r>
            <a:r>
              <a:rPr lang="en-US" sz="1800" dirty="0" smtClean="0">
                <a:latin typeface="Arial" panose="020B0604020202020204" pitchFamily="34" charset="0"/>
                <a:cs typeface="Arial" panose="020B0604020202020204" pitchFamily="34" charset="0"/>
              </a:rPr>
              <a:t>MA: Cengage </a:t>
            </a:r>
            <a:r>
              <a:rPr lang="en-US" sz="1800" dirty="0">
                <a:latin typeface="Arial" panose="020B0604020202020204" pitchFamily="34" charset="0"/>
                <a:cs typeface="Arial" panose="020B0604020202020204" pitchFamily="34" charset="0"/>
              </a:rPr>
              <a:t>Learning</a:t>
            </a:r>
            <a:r>
              <a:rPr lang="en-US" sz="1800" dirty="0" smtClean="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3984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59796" y="3261692"/>
            <a:ext cx="9601196" cy="1303867"/>
          </a:xfrm>
        </p:spPr>
        <p:txBody>
          <a:bodyPr/>
          <a:lstStyle/>
          <a:p>
            <a:r>
              <a:rPr lang="en-US" smtClean="0"/>
              <a:t>The End</a:t>
            </a:r>
            <a:endParaRPr lang="en-US" dirty="0"/>
          </a:p>
        </p:txBody>
      </p:sp>
    </p:spTree>
    <p:extLst>
      <p:ext uri="{BB962C8B-B14F-4D97-AF65-F5344CB8AC3E}">
        <p14:creationId xmlns:p14="http://schemas.microsoft.com/office/powerpoint/2010/main" val="23236869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136</TotalTime>
  <Words>1143</Words>
  <Application>Microsoft Office PowerPoint</Application>
  <PresentationFormat>Widescreen</PresentationFormat>
  <Paragraphs>78</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Garamond</vt:lpstr>
      <vt:lpstr>Organic</vt:lpstr>
      <vt:lpstr>PowerPoint Presentation</vt:lpstr>
      <vt:lpstr>Crèche Activities for Women's Refuge Center</vt:lpstr>
      <vt:lpstr>Objective:</vt:lpstr>
      <vt:lpstr>Importance of Age-Appropriate Activities</vt:lpstr>
      <vt:lpstr>Activity for Children aged 7-11 years 1. Mindfulness Meditation:</vt:lpstr>
      <vt:lpstr>Jean Piaget proposed the structure of brain is composed by early experiences </vt:lpstr>
      <vt:lpstr>Frued’s id ego and super ego </vt:lpstr>
      <vt:lpstr>Benefits of Mindfulness Meditation</vt:lpstr>
      <vt:lpstr>Examples of Mindfulness Meditation Activities</vt:lpstr>
      <vt:lpstr>2. Activity for Children aged 7-11 years</vt:lpstr>
      <vt:lpstr>Benefits of Collaborative Art Projects</vt:lpstr>
      <vt:lpstr>Examples of Collaborative Art Project Activities</vt:lpstr>
      <vt:lpstr>Safety Considerations</vt:lpstr>
      <vt:lpstr>Staffing Requirements</vt:lpstr>
      <vt:lpstr>Conclusion</vt:lpstr>
      <vt:lpstr>References</vt:lpstr>
      <vt:lpstr>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Creche Activities for Women's Refuge Center</dc:title>
  <dc:creator>Danger</dc:creator>
  <cp:lastModifiedBy>DELL</cp:lastModifiedBy>
  <cp:revision>15</cp:revision>
  <dcterms:created xsi:type="dcterms:W3CDTF">2023-02-26T06:37:06Z</dcterms:created>
  <dcterms:modified xsi:type="dcterms:W3CDTF">2023-03-04T12:15:20Z</dcterms:modified>
</cp:coreProperties>
</file>