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4" r:id="rId9"/>
    <p:sldId id="265" r:id="rId10"/>
    <p:sldId id="263" r:id="rId11"/>
    <p:sldId id="266" r:id="rId12"/>
    <p:sldId id="267" r:id="rId13"/>
    <p:sldId id="268" r:id="rId14"/>
    <p:sldId id="27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9C0C240-2871-43EE-8C24-80D3267967F2}" v="600" dt="2026-03-27T12:32:31.0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inimized">
    <p:restoredLeft sz="14995" autoAdjust="0"/>
    <p:restoredTop sz="26667" autoAdjust="0"/>
  </p:normalViewPr>
  <p:slideViewPr>
    <p:cSldViewPr snapToGrid="0">
      <p:cViewPr varScale="1">
        <p:scale>
          <a:sx n="22" d="100"/>
          <a:sy n="22" d="100"/>
        </p:scale>
        <p:origin x="3024" y="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ck Twaddle (2428017)" userId="d497cc4f-f0ae-4ed6-b9dc-39b614ba4a03" providerId="ADAL" clId="{EBD1DEC5-DA3F-48C6-95F8-65E093670AF3}"/>
    <pc:docChg chg="modSld sldOrd">
      <pc:chgData name="Jack Twaddle (2428017)" userId="d497cc4f-f0ae-4ed6-b9dc-39b614ba4a03" providerId="ADAL" clId="{EBD1DEC5-DA3F-48C6-95F8-65E093670AF3}" dt="2026-03-27T12:41:29.127" v="14"/>
      <pc:docMkLst>
        <pc:docMk/>
      </pc:docMkLst>
      <pc:sldChg chg="modNotesTx">
        <pc:chgData name="Jack Twaddle (2428017)" userId="d497cc4f-f0ae-4ed6-b9dc-39b614ba4a03" providerId="ADAL" clId="{EBD1DEC5-DA3F-48C6-95F8-65E093670AF3}" dt="2026-03-27T12:35:30.120" v="12" actId="20577"/>
        <pc:sldMkLst>
          <pc:docMk/>
          <pc:sldMk cId="2497125944" sldId="256"/>
        </pc:sldMkLst>
      </pc:sldChg>
      <pc:sldChg chg="modNotesTx">
        <pc:chgData name="Jack Twaddle (2428017)" userId="d497cc4f-f0ae-4ed6-b9dc-39b614ba4a03" providerId="ADAL" clId="{EBD1DEC5-DA3F-48C6-95F8-65E093670AF3}" dt="2026-03-27T12:35:26.813" v="11" actId="20577"/>
        <pc:sldMkLst>
          <pc:docMk/>
          <pc:sldMk cId="1995577927" sldId="257"/>
        </pc:sldMkLst>
      </pc:sldChg>
      <pc:sldChg chg="modNotesTx">
        <pc:chgData name="Jack Twaddle (2428017)" userId="d497cc4f-f0ae-4ed6-b9dc-39b614ba4a03" providerId="ADAL" clId="{EBD1DEC5-DA3F-48C6-95F8-65E093670AF3}" dt="2026-03-27T12:35:23.318" v="10" actId="20577"/>
        <pc:sldMkLst>
          <pc:docMk/>
          <pc:sldMk cId="1676774472" sldId="258"/>
        </pc:sldMkLst>
      </pc:sldChg>
      <pc:sldChg chg="modNotesTx">
        <pc:chgData name="Jack Twaddle (2428017)" userId="d497cc4f-f0ae-4ed6-b9dc-39b614ba4a03" providerId="ADAL" clId="{EBD1DEC5-DA3F-48C6-95F8-65E093670AF3}" dt="2026-03-27T12:35:16.744" v="8" actId="20577"/>
        <pc:sldMkLst>
          <pc:docMk/>
          <pc:sldMk cId="965864370" sldId="259"/>
        </pc:sldMkLst>
      </pc:sldChg>
      <pc:sldChg chg="modNotesTx">
        <pc:chgData name="Jack Twaddle (2428017)" userId="d497cc4f-f0ae-4ed6-b9dc-39b614ba4a03" providerId="ADAL" clId="{EBD1DEC5-DA3F-48C6-95F8-65E093670AF3}" dt="2026-03-27T12:35:19.974" v="9" actId="20577"/>
        <pc:sldMkLst>
          <pc:docMk/>
          <pc:sldMk cId="1843026326" sldId="260"/>
        </pc:sldMkLst>
      </pc:sldChg>
      <pc:sldChg chg="modNotesTx">
        <pc:chgData name="Jack Twaddle (2428017)" userId="d497cc4f-f0ae-4ed6-b9dc-39b614ba4a03" providerId="ADAL" clId="{EBD1DEC5-DA3F-48C6-95F8-65E093670AF3}" dt="2026-03-27T12:35:13.552" v="7" actId="20577"/>
        <pc:sldMkLst>
          <pc:docMk/>
          <pc:sldMk cId="3445577370" sldId="261"/>
        </pc:sldMkLst>
      </pc:sldChg>
      <pc:sldChg chg="ord modNotesTx">
        <pc:chgData name="Jack Twaddle (2428017)" userId="d497cc4f-f0ae-4ed6-b9dc-39b614ba4a03" providerId="ADAL" clId="{EBD1DEC5-DA3F-48C6-95F8-65E093670AF3}" dt="2026-03-27T12:41:29.127" v="14"/>
        <pc:sldMkLst>
          <pc:docMk/>
          <pc:sldMk cId="3359923045" sldId="262"/>
        </pc:sldMkLst>
      </pc:sldChg>
      <pc:sldChg chg="modNotesTx">
        <pc:chgData name="Jack Twaddle (2428017)" userId="d497cc4f-f0ae-4ed6-b9dc-39b614ba4a03" providerId="ADAL" clId="{EBD1DEC5-DA3F-48C6-95F8-65E093670AF3}" dt="2026-03-27T12:34:54.663" v="3" actId="20577"/>
        <pc:sldMkLst>
          <pc:docMk/>
          <pc:sldMk cId="2331493748" sldId="263"/>
        </pc:sldMkLst>
      </pc:sldChg>
      <pc:sldChg chg="modNotesTx">
        <pc:chgData name="Jack Twaddle (2428017)" userId="d497cc4f-f0ae-4ed6-b9dc-39b614ba4a03" providerId="ADAL" clId="{EBD1DEC5-DA3F-48C6-95F8-65E093670AF3}" dt="2026-03-27T12:35:05.357" v="5" actId="20577"/>
        <pc:sldMkLst>
          <pc:docMk/>
          <pc:sldMk cId="396819216" sldId="264"/>
        </pc:sldMkLst>
      </pc:sldChg>
      <pc:sldChg chg="modNotesTx">
        <pc:chgData name="Jack Twaddle (2428017)" userId="d497cc4f-f0ae-4ed6-b9dc-39b614ba4a03" providerId="ADAL" clId="{EBD1DEC5-DA3F-48C6-95F8-65E093670AF3}" dt="2026-03-27T12:35:01.264" v="4" actId="20577"/>
        <pc:sldMkLst>
          <pc:docMk/>
          <pc:sldMk cId="1140783286" sldId="265"/>
        </pc:sldMkLst>
      </pc:sldChg>
      <pc:sldChg chg="modNotesTx">
        <pc:chgData name="Jack Twaddle (2428017)" userId="d497cc4f-f0ae-4ed6-b9dc-39b614ba4a03" providerId="ADAL" clId="{EBD1DEC5-DA3F-48C6-95F8-65E093670AF3}" dt="2026-03-27T12:34:50.808" v="2" actId="20577"/>
        <pc:sldMkLst>
          <pc:docMk/>
          <pc:sldMk cId="3960610604" sldId="266"/>
        </pc:sldMkLst>
      </pc:sldChg>
      <pc:sldChg chg="modNotesTx">
        <pc:chgData name="Jack Twaddle (2428017)" userId="d497cc4f-f0ae-4ed6-b9dc-39b614ba4a03" providerId="ADAL" clId="{EBD1DEC5-DA3F-48C6-95F8-65E093670AF3}" dt="2026-03-27T12:34:46.251" v="1" actId="20577"/>
        <pc:sldMkLst>
          <pc:docMk/>
          <pc:sldMk cId="4216516135" sldId="267"/>
        </pc:sldMkLst>
      </pc:sldChg>
      <pc:sldChg chg="modNotesTx">
        <pc:chgData name="Jack Twaddle (2428017)" userId="d497cc4f-f0ae-4ed6-b9dc-39b614ba4a03" providerId="ADAL" clId="{EBD1DEC5-DA3F-48C6-95F8-65E093670AF3}" dt="2026-03-27T12:34:40.013" v="0" actId="20577"/>
        <pc:sldMkLst>
          <pc:docMk/>
          <pc:sldMk cId="2041858450" sldId="26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E754CA-D4B4-425F-A756-CE556166F91F}" type="datetimeFigureOut">
              <a:rPr lang="en-GB" smtClean="0"/>
              <a:t>27/03/2026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33D185-51CC-492E-8D01-21D19751042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39570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33D185-51CC-492E-8D01-21D19751042A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93972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33D185-51CC-492E-8D01-21D19751042A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19098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33D185-51CC-492E-8D01-21D19751042A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4276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33D185-51CC-492E-8D01-21D19751042A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72893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1" i="0" kern="1200" cap="all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33D185-51CC-492E-8D01-21D19751042A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11403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33D185-51CC-492E-8D01-21D19751042A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558054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33D185-51CC-492E-8D01-21D19751042A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280067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33D185-51CC-492E-8D01-21D19751042A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60742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33D185-51CC-492E-8D01-21D19751042A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604431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33D185-51CC-492E-8D01-21D19751042A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32036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33D185-51CC-492E-8D01-21D19751042A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892959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33D185-51CC-492E-8D01-21D19751042A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865710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33D185-51CC-492E-8D01-21D19751042A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389140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33D185-51CC-492E-8D01-21D19751042A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33189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59342-377A-5117-A672-E6205160AD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103604-EE76-5C49-AABA-1431B43311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68326D-4AC5-2F49-AF44-08DB19A93A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1BC83-B77C-4FB8-ABA2-0E55CE5DDCC5}" type="datetimeFigureOut">
              <a:rPr lang="en-GB" smtClean="0"/>
              <a:t>27/03/2026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B89A66-1A75-C628-B1E8-ECC2075E93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FD98A1-F93E-E046-91E1-99269DEF8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AB15E-58C1-44C7-9618-EB4AB35F918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15793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18C0E5-A511-1B69-D0F3-CAFFF1613A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3B314A-DA0A-B0E5-9561-4FBD3A5A7D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B982B1-947A-E0EA-5986-ED48393EB1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1BC83-B77C-4FB8-ABA2-0E55CE5DDCC5}" type="datetimeFigureOut">
              <a:rPr lang="en-GB" smtClean="0"/>
              <a:t>27/03/2026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DD1EF7-FA2A-F2F1-A33E-9ED1E0EF5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5DC01D-CA7B-0437-53AB-A63A7182AD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AB15E-58C1-44C7-9618-EB4AB35F918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59374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65A5C7-DFCB-D43D-7969-E63373E06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F7CDB1-AB59-C91B-C419-F5347A8193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BAD0C8-83C7-D8D3-D06D-E078AA982B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1BC83-B77C-4FB8-ABA2-0E55CE5DDCC5}" type="datetimeFigureOut">
              <a:rPr lang="en-GB" smtClean="0"/>
              <a:t>27/03/2026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1E4117-1B83-FA15-6BD5-D73734BD0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AA8C8B-05D3-CB72-273C-6C7429F962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AB15E-58C1-44C7-9618-EB4AB35F918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71081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08031D-E516-1EBF-3D96-9380546D48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83D9D0-FB48-F5E3-C0FA-D0CF881228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ACDAA-6C1B-57C8-613B-DE60F313A7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543436-20FE-C65E-D539-A7BC0D8948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1BC83-B77C-4FB8-ABA2-0E55CE5DDCC5}" type="datetimeFigureOut">
              <a:rPr lang="en-GB" smtClean="0"/>
              <a:t>27/03/2026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4F3C08-2370-1A10-E501-2C216E31FD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EB6079-4558-E05E-AE35-89F513D529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AB15E-58C1-44C7-9618-EB4AB35F918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42066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F7A462-5047-DBCE-0064-75B42B7C42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08D314-DEA9-6AB6-F78E-05A2CCE63B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C1AD1A-9AC4-6FDA-85C4-A1C513E972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397CD9-A681-6B55-E9B5-C6B7236D530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A41968-16DD-B810-CCE0-58951050698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7157DF-F85F-52F6-BDE3-67BBC2F838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1BC83-B77C-4FB8-ABA2-0E55CE5DDCC5}" type="datetimeFigureOut">
              <a:rPr lang="en-GB" smtClean="0"/>
              <a:t>27/03/2026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E82855A-8190-F329-044E-52AB3D2F2A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EDDA89E-78C1-A931-0283-F1A6842A98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AB15E-58C1-44C7-9618-EB4AB35F918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73498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FDB12F-44FB-5FA3-9182-542AE1790D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D07836-310B-684B-F98F-AC1BFAD535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1BC83-B77C-4FB8-ABA2-0E55CE5DDCC5}" type="datetimeFigureOut">
              <a:rPr lang="en-GB" smtClean="0"/>
              <a:t>27/03/2026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1112ADA-9F8B-4FD8-CE6F-D99DE93457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540B89A-C336-450C-AB62-4446A2737E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AB15E-58C1-44C7-9618-EB4AB35F918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68492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960C74-7CE1-C294-746C-D11E5830B7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1BC83-B77C-4FB8-ABA2-0E55CE5DDCC5}" type="datetimeFigureOut">
              <a:rPr lang="en-GB" smtClean="0"/>
              <a:t>27/03/2026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A673750-AC7A-EE9B-C4D2-27AD6A1401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A6807A-0C8C-5051-C33C-214B5035F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AB15E-58C1-44C7-9618-EB4AB35F918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86167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2ED0DD-C003-0787-9A3A-E1D5101B9F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B50263-69C8-429F-549C-07CB7E91AA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2D227A-386F-037F-E0A8-8351D85393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483CE5-38AF-5957-745B-5A2B8CD48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1BC83-B77C-4FB8-ABA2-0E55CE5DDCC5}" type="datetimeFigureOut">
              <a:rPr lang="en-GB" smtClean="0"/>
              <a:t>27/03/2026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BD9BEC-7475-7946-D55D-4106B3B653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B308D6-7D3B-719F-F3D8-0118B7304C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AB15E-58C1-44C7-9618-EB4AB35F918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70901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47DF9-F1E1-8976-AA9F-3B78FF863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7555931-D1D2-9B68-C8C3-232F0296F6A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380E97-9989-A787-CA4C-BED2E49E32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467ED5-8770-C04E-5CA7-B2FBA8CBA3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1BC83-B77C-4FB8-ABA2-0E55CE5DDCC5}" type="datetimeFigureOut">
              <a:rPr lang="en-GB" smtClean="0"/>
              <a:t>27/03/2026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00D687-579B-C0B2-13B3-CFF3F22609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BDA4D6-BDFA-390C-27BA-85065ADB7A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AB15E-58C1-44C7-9618-EB4AB35F918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70824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421DE-6A5E-CC7D-F238-A1F9BA9B49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4EEC20E-A03D-C0F1-6024-AD96EF02DE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9E8482-50F2-BC1F-5B20-2A9FB5A26C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1BC83-B77C-4FB8-ABA2-0E55CE5DDCC5}" type="datetimeFigureOut">
              <a:rPr lang="en-GB" smtClean="0"/>
              <a:t>27/03/2026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52ED9B-269F-2AB5-1615-8951299A11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35CD4-EC57-BDA6-3394-4A8029E887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AB15E-58C1-44C7-9618-EB4AB35F918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40707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BE4BEB0-101F-5C74-B331-59794224E4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9EE814-798E-8BB7-B8D8-8103C2A5CA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6785C6-B0D6-6A99-5227-6CCB88D912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1BC83-B77C-4FB8-ABA2-0E55CE5DDCC5}" type="datetimeFigureOut">
              <a:rPr lang="en-GB" smtClean="0"/>
              <a:t>27/03/2026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408AB-4D61-E570-FFC0-41E5DD278A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D86B5A-2B4E-6697-72BE-C941D6AB98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AB15E-58C1-44C7-9618-EB4AB35F918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98058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A1B5D05-CEAB-B9F1-0888-3BA32F8B5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572290-CE25-5FC5-7E1C-A67E2D331B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C46B2D-E585-F425-A55D-E5924FC4308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C71BC83-B77C-4FB8-ABA2-0E55CE5DDCC5}" type="datetimeFigureOut">
              <a:rPr lang="en-GB" smtClean="0"/>
              <a:t>27/03/2026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6AD5F3-2729-C076-6304-BDECC0F3010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07D389-A758-4947-E4E1-5CAC952860B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01AB15E-58C1-44C7-9618-EB4AB35F918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0311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istorycrunch.com/blitzkrieg.html" TargetMode="External"/><Relationship Id="rId3" Type="http://schemas.openxmlformats.org/officeDocument/2006/relationships/hyperlink" Target="https://en.wikipedia.org/wiki/British_heavy_tanks_of_the_First_World_War" TargetMode="External"/><Relationship Id="rId7" Type="http://schemas.openxmlformats.org/officeDocument/2006/relationships/hyperlink" Target="https://erenow.org/ww/british-tanks-the-second-world-war/2.php" TargetMode="External"/><Relationship Id="rId12" Type="http://schemas.openxmlformats.org/officeDocument/2006/relationships/hyperlink" Target="https://tank-afv.com/ww2/ussr/T-34-85.php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dailymail.co.uk/news/article-4462368/British-WWI-troops-went-battle-UNARMOURED-tanks.html" TargetMode="External"/><Relationship Id="rId11" Type="http://schemas.openxmlformats.org/officeDocument/2006/relationships/hyperlink" Target="https://tanks-encyclopedia.com/ww1/uk/tank-mark-i/" TargetMode="External"/><Relationship Id="rId5" Type="http://schemas.openxmlformats.org/officeDocument/2006/relationships/hyperlink" Target="https://roll-of-honour.com/Overviews/WW1TanksOverview.html" TargetMode="External"/><Relationship Id="rId10" Type="http://schemas.openxmlformats.org/officeDocument/2006/relationships/hyperlink" Target="https://mhearnmenihek.weebly.com/world-history.html" TargetMode="External"/><Relationship Id="rId4" Type="http://schemas.openxmlformats.org/officeDocument/2006/relationships/hyperlink" Target="https://www.flamesofwar.com/hobby.aspx?art_id=1015" TargetMode="External"/><Relationship Id="rId9" Type="http://schemas.openxmlformats.org/officeDocument/2006/relationships/hyperlink" Target="https://www.behance.net/gallery/96811391/T-3485-Exploded-Isometric-Illustra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50EC4B-E184-B955-CE00-FB8A6AF892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3" y="1999615"/>
            <a:ext cx="9144000" cy="2764028"/>
          </a:xfrm>
        </p:spPr>
        <p:txBody>
          <a:bodyPr anchor="ctr">
            <a:normAutofit/>
          </a:bodyPr>
          <a:lstStyle/>
          <a:p>
            <a:r>
              <a:rPr lang="en-GB" sz="6100" dirty="0"/>
              <a:t>How Tanks Changed Warfare From WW1-WW2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3B9643-7A49-CBA3-8471-C2D003FAA2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66912" y="5645150"/>
            <a:ext cx="8258176" cy="631825"/>
          </a:xfrm>
        </p:spPr>
        <p:txBody>
          <a:bodyPr anchor="ctr">
            <a:normAutofit/>
          </a:bodyPr>
          <a:lstStyle/>
          <a:p>
            <a:r>
              <a:rPr lang="en-GB" sz="2800" dirty="0"/>
              <a:t>By Jack Twaddle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971259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F4F2FC05-7D27-410F-BDA9-ADF4831368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9080D120-BD54-46E1-BA37-82F5E8089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3" y="633619"/>
            <a:ext cx="5457817" cy="5495925"/>
          </a:xfrm>
          <a:prstGeom prst="rect">
            <a:avLst/>
          </a:prstGeom>
          <a:ln w="9525">
            <a:solidFill>
              <a:srgbClr val="DEDEDE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6DD9A9-6AE8-EB73-A5EA-278F3A2290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8" y="978408"/>
            <a:ext cx="4607052" cy="1106424"/>
          </a:xfrm>
        </p:spPr>
        <p:txBody>
          <a:bodyPr>
            <a:normAutofit/>
          </a:bodyPr>
          <a:lstStyle/>
          <a:p>
            <a:r>
              <a:rPr lang="en-GB" sz="2900" dirty="0"/>
              <a:t>Introduction 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81D83946-74FA-498A-AC80-9926F041B5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5" y="1181536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5060D983-8B52-443A-8183-2A1DE0561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6" y="2185416"/>
            <a:ext cx="4446484" cy="9144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951A8B-60A2-E305-7F6E-59BA4AE7A2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6" y="2368296"/>
            <a:ext cx="4607052" cy="3502152"/>
          </a:xfrm>
        </p:spPr>
        <p:txBody>
          <a:bodyPr>
            <a:normAutofit/>
          </a:bodyPr>
          <a:lstStyle/>
          <a:p>
            <a:r>
              <a:rPr lang="en-GB" sz="2000" dirty="0"/>
              <a:t>Tanks first created during WW1 in 1916 to break trench warfare</a:t>
            </a:r>
          </a:p>
          <a:p>
            <a:r>
              <a:rPr lang="en-GB" sz="2000" dirty="0"/>
              <a:t>Early tanks were slow, unreliable and limited in impact</a:t>
            </a:r>
          </a:p>
          <a:p>
            <a:r>
              <a:rPr lang="en-GB" sz="2000" dirty="0"/>
              <a:t>By WW2 tanks were faster, more powerful and central to warfare</a:t>
            </a:r>
          </a:p>
          <a:p>
            <a:r>
              <a:rPr lang="en-GB" sz="2000" dirty="0"/>
              <a:t>Tank design changes were highly decisive, but only when combined with new tactics and communication systems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9B167DA-5208-8CB0-43FF-DD82055F75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7969" y="3459305"/>
            <a:ext cx="4994031" cy="339869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943C606-D6BD-3DE7-4638-169B5E387B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1393" y="-1"/>
            <a:ext cx="4990607" cy="339869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439ECED-7C6B-45E4-AC99-B0E8A07864AA}"/>
              </a:ext>
            </a:extLst>
          </p:cNvPr>
          <p:cNvSpPr txBox="1"/>
          <p:nvPr/>
        </p:nvSpPr>
        <p:spPr>
          <a:xfrm>
            <a:off x="6740769" y="2997533"/>
            <a:ext cx="457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54A1E9-7833-6433-E7CF-0679760F19E5}"/>
              </a:ext>
            </a:extLst>
          </p:cNvPr>
          <p:cNvSpPr txBox="1"/>
          <p:nvPr/>
        </p:nvSpPr>
        <p:spPr>
          <a:xfrm>
            <a:off x="6778877" y="6390370"/>
            <a:ext cx="6828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(2)</a:t>
            </a:r>
          </a:p>
        </p:txBody>
      </p:sp>
    </p:spTree>
    <p:extLst>
      <p:ext uri="{BB962C8B-B14F-4D97-AF65-F5344CB8AC3E}">
        <p14:creationId xmlns:p14="http://schemas.microsoft.com/office/powerpoint/2010/main" val="19955779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9C4592-11D6-87A2-B66D-A2FF1458B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5400" dirty="0"/>
              <a:t>Tanks in WW1</a:t>
            </a:r>
          </a:p>
        </p:txBody>
      </p:sp>
      <p:sp>
        <p:nvSpPr>
          <p:cNvPr id="54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955E85-E210-508A-01D5-30F202367C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r>
              <a:rPr lang="en-GB" sz="2200" dirty="0"/>
              <a:t>Used alongside infantry in attacks </a:t>
            </a:r>
          </a:p>
          <a:p>
            <a:r>
              <a:rPr lang="en-GB" sz="2200" dirty="0"/>
              <a:t>Aimed to breakthrough enemy lines </a:t>
            </a:r>
          </a:p>
          <a:p>
            <a:r>
              <a:rPr lang="en-GB" sz="2200" dirty="0"/>
              <a:t>Difficult to control and coordinate </a:t>
            </a:r>
          </a:p>
          <a:p>
            <a:r>
              <a:rPr lang="en-GB" sz="2200" dirty="0"/>
              <a:t>Limited success in early use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7741AEE-E861-5592-6280-C061A4BE55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4296" y="995439"/>
            <a:ext cx="6903720" cy="486712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C84E3C4-D80F-EDE3-A92F-A21CA8B2FF05}"/>
              </a:ext>
            </a:extLst>
          </p:cNvPr>
          <p:cNvSpPr txBox="1"/>
          <p:nvPr/>
        </p:nvSpPr>
        <p:spPr>
          <a:xfrm>
            <a:off x="11125200" y="6033254"/>
            <a:ext cx="1243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(3)</a:t>
            </a:r>
          </a:p>
        </p:txBody>
      </p:sp>
    </p:spTree>
    <p:extLst>
      <p:ext uri="{BB962C8B-B14F-4D97-AF65-F5344CB8AC3E}">
        <p14:creationId xmlns:p14="http://schemas.microsoft.com/office/powerpoint/2010/main" val="16767744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DD8DBE-1AEF-074E-3DD5-B55AAA2D5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WW1 Tank Design 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0E8C3FBF-856A-269E-4FBB-C2687B1818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b="4307"/>
          <a:stretch>
            <a:fillRect/>
          </a:stretch>
        </p:blipFill>
        <p:spPr>
          <a:xfrm>
            <a:off x="4082350" y="664366"/>
            <a:ext cx="8109650" cy="552926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1CE9F8F-9225-8279-F9EB-78BE0D94EC2A}"/>
              </a:ext>
            </a:extLst>
          </p:cNvPr>
          <p:cNvSpPr txBox="1"/>
          <p:nvPr/>
        </p:nvSpPr>
        <p:spPr>
          <a:xfrm>
            <a:off x="10607040" y="6016752"/>
            <a:ext cx="804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(4)</a:t>
            </a:r>
          </a:p>
        </p:txBody>
      </p:sp>
    </p:spTree>
    <p:extLst>
      <p:ext uri="{BB962C8B-B14F-4D97-AF65-F5344CB8AC3E}">
        <p14:creationId xmlns:p14="http://schemas.microsoft.com/office/powerpoint/2010/main" val="18430263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EBF09E-1871-FC51-4B39-3D0669282F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4200" dirty="0"/>
              <a:t>Developments Between Wars 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53C783-58B3-FA56-BA80-5DAF305178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400" dirty="0"/>
              <a:t>More powerful engines 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Improved suspension 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Improved turret and armament design 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Introduced radio communication </a:t>
            </a:r>
          </a:p>
          <a:p>
            <a:endParaRPr lang="en-GB" sz="2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69F0505-3B53-8B82-C0B0-14F24D2941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4296" y="926401"/>
            <a:ext cx="6903720" cy="500519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79D7744-6340-BEFF-F15C-83174B027716}"/>
              </a:ext>
            </a:extLst>
          </p:cNvPr>
          <p:cNvSpPr txBox="1"/>
          <p:nvPr/>
        </p:nvSpPr>
        <p:spPr>
          <a:xfrm>
            <a:off x="11091672" y="6033254"/>
            <a:ext cx="493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(5)</a:t>
            </a:r>
          </a:p>
        </p:txBody>
      </p:sp>
    </p:spTree>
    <p:extLst>
      <p:ext uri="{BB962C8B-B14F-4D97-AF65-F5344CB8AC3E}">
        <p14:creationId xmlns:p14="http://schemas.microsoft.com/office/powerpoint/2010/main" val="9658643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C2D72A-727D-BECB-D51E-182FD5C7BE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5400" dirty="0"/>
              <a:t>Tanks in WW2 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4E90B2-A30B-0080-6DE0-3BBC3C4D12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r>
              <a:rPr lang="en-GB" sz="2000" dirty="0"/>
              <a:t>Used for fast, offensive attacks</a:t>
            </a:r>
          </a:p>
          <a:p>
            <a:r>
              <a:rPr lang="en-GB" sz="2000" dirty="0"/>
              <a:t>No longer limited to supporting infantry directly </a:t>
            </a:r>
          </a:p>
          <a:p>
            <a:r>
              <a:rPr lang="en-GB" sz="2000" dirty="0"/>
              <a:t>Coordinated using radio communication </a:t>
            </a:r>
          </a:p>
          <a:p>
            <a:r>
              <a:rPr lang="en-GB" sz="2000" dirty="0"/>
              <a:t>Enabled rapid breakthroughs and advances </a:t>
            </a:r>
          </a:p>
          <a:p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76DF768-601C-98E8-9158-44FD386C75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4296" y="1038587"/>
            <a:ext cx="6903720" cy="478082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C67F849-16F5-7AB4-C009-31C4763A7A6A}"/>
              </a:ext>
            </a:extLst>
          </p:cNvPr>
          <p:cNvSpPr txBox="1"/>
          <p:nvPr/>
        </p:nvSpPr>
        <p:spPr>
          <a:xfrm>
            <a:off x="11082528" y="5819413"/>
            <a:ext cx="804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(6)</a:t>
            </a:r>
          </a:p>
        </p:txBody>
      </p:sp>
    </p:spTree>
    <p:extLst>
      <p:ext uri="{BB962C8B-B14F-4D97-AF65-F5344CB8AC3E}">
        <p14:creationId xmlns:p14="http://schemas.microsoft.com/office/powerpoint/2010/main" val="34455773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4C2632-8791-1FE8-2491-C79DDD7B03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WW2 Tank Design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F181821-7DF2-B7F0-6F11-04F9C08A65D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687747" y="643466"/>
            <a:ext cx="6662055" cy="556873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4E28FA0-24B5-647A-EC2A-3FCF06825E7B}"/>
              </a:ext>
            </a:extLst>
          </p:cNvPr>
          <p:cNvSpPr txBox="1"/>
          <p:nvPr/>
        </p:nvSpPr>
        <p:spPr>
          <a:xfrm>
            <a:off x="10479024" y="6212205"/>
            <a:ext cx="512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(7)</a:t>
            </a:r>
          </a:p>
        </p:txBody>
      </p:sp>
    </p:spTree>
    <p:extLst>
      <p:ext uri="{BB962C8B-B14F-4D97-AF65-F5344CB8AC3E}">
        <p14:creationId xmlns:p14="http://schemas.microsoft.com/office/powerpoint/2010/main" val="33599230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3BDD91-6A48-84FE-8D83-546FEEF0E3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400" dirty="0"/>
              <a:t>Tactics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E33CD2-6BAC-ABC9-9673-17B54912F6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GB" sz="2200" dirty="0"/>
              <a:t>Blitzkrieg (fast coordinated attacks using tanks, infantry and air support) (9)</a:t>
            </a:r>
          </a:p>
          <a:p>
            <a:r>
              <a:rPr lang="en-GB" sz="2200" dirty="0"/>
              <a:t>Deep penetration into enemy territory </a:t>
            </a:r>
          </a:p>
          <a:p>
            <a:r>
              <a:rPr lang="en-GB" sz="2200" dirty="0"/>
              <a:t>Surrounding of enemy forces </a:t>
            </a:r>
          </a:p>
          <a:p>
            <a:r>
              <a:rPr lang="en-GB" sz="2200" dirty="0"/>
              <a:t>Focusing forces at key points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3848F7A-0BF4-6638-F3C2-C39E8A474A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2983" y="640080"/>
            <a:ext cx="3751097" cy="55778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C497883-95BC-B21D-8E95-F89E189FA130}"/>
              </a:ext>
            </a:extLst>
          </p:cNvPr>
          <p:cNvSpPr txBox="1"/>
          <p:nvPr/>
        </p:nvSpPr>
        <p:spPr>
          <a:xfrm>
            <a:off x="10552176" y="6208776"/>
            <a:ext cx="457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(8)</a:t>
            </a:r>
          </a:p>
        </p:txBody>
      </p:sp>
    </p:spTree>
    <p:extLst>
      <p:ext uri="{BB962C8B-B14F-4D97-AF65-F5344CB8AC3E}">
        <p14:creationId xmlns:p14="http://schemas.microsoft.com/office/powerpoint/2010/main" val="3968192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E5A1E01-5F4F-F7C2-F811-37B849528E5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63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6DB8C0-31CD-997F-D57D-F598FCB53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How Warfare Changed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08F917-3869-D330-87CF-0E1DA1F67E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 dirty="0"/>
              <a:t>Shift from trench warfare to mobile warfare </a:t>
            </a:r>
          </a:p>
          <a:p>
            <a:r>
              <a:rPr lang="en-GB" sz="2000" dirty="0"/>
              <a:t>Increased importance of coordination and communication </a:t>
            </a:r>
          </a:p>
          <a:p>
            <a:r>
              <a:rPr lang="en-GB" sz="2000" dirty="0"/>
              <a:t>Faster large-scale movement of armies </a:t>
            </a:r>
          </a:p>
          <a:p>
            <a:r>
              <a:rPr lang="en-GB" sz="2000" dirty="0"/>
              <a:t>Battles became more dynamic and less predictable 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1407832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D0339-9E65-39F1-12C6-5511E0CD54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GB" sz="5200" dirty="0"/>
              <a:t>Comparison – WW1 vs WW2 Tanks  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503CEE84-D7AC-09CE-F76B-39857D33B7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4059671"/>
              </p:ext>
            </p:extLst>
          </p:nvPr>
        </p:nvGraphicFramePr>
        <p:xfrm>
          <a:off x="838200" y="2175669"/>
          <a:ext cx="10515602" cy="3651250"/>
        </p:xfrm>
        <a:graphic>
          <a:graphicData uri="http://schemas.openxmlformats.org/drawingml/2006/table">
            <a:tbl>
              <a:tblPr firstRow="1" bandRow="1"/>
              <a:tblGrid>
                <a:gridCol w="3992034">
                  <a:extLst>
                    <a:ext uri="{9D8B030D-6E8A-4147-A177-3AD203B41FA5}">
                      <a16:colId xmlns:a16="http://schemas.microsoft.com/office/drawing/2014/main" val="4246797070"/>
                    </a:ext>
                  </a:extLst>
                </a:gridCol>
                <a:gridCol w="2896659">
                  <a:extLst>
                    <a:ext uri="{9D8B030D-6E8A-4147-A177-3AD203B41FA5}">
                      <a16:colId xmlns:a16="http://schemas.microsoft.com/office/drawing/2014/main" val="39383852"/>
                    </a:ext>
                  </a:extLst>
                </a:gridCol>
                <a:gridCol w="3626909">
                  <a:extLst>
                    <a:ext uri="{9D8B030D-6E8A-4147-A177-3AD203B41FA5}">
                      <a16:colId xmlns:a16="http://schemas.microsoft.com/office/drawing/2014/main" val="1343744759"/>
                    </a:ext>
                  </a:extLst>
                </a:gridCol>
              </a:tblGrid>
              <a:tr h="642620">
                <a:tc>
                  <a:txBody>
                    <a:bodyPr/>
                    <a:lstStyle/>
                    <a:p>
                      <a:r>
                        <a:rPr lang="en-GB" sz="2900" b="1" dirty="0"/>
                        <a:t>Characteristics </a:t>
                      </a:r>
                    </a:p>
                  </a:txBody>
                  <a:tcPr marL="146050" marR="146050" marT="73025" marB="73025"/>
                </a:tc>
                <a:tc>
                  <a:txBody>
                    <a:bodyPr/>
                    <a:lstStyle/>
                    <a:p>
                      <a:r>
                        <a:rPr lang="en-GB" sz="2900" b="1" dirty="0"/>
                        <a:t>WW1 (Mark 1)</a:t>
                      </a:r>
                    </a:p>
                  </a:txBody>
                  <a:tcPr marL="146050" marR="146050" marT="73025" marB="73025"/>
                </a:tc>
                <a:tc>
                  <a:txBody>
                    <a:bodyPr/>
                    <a:lstStyle/>
                    <a:p>
                      <a:r>
                        <a:rPr lang="en-GB" sz="2900" b="1" dirty="0"/>
                        <a:t>WW2 (T-34-85)</a:t>
                      </a:r>
                    </a:p>
                  </a:txBody>
                  <a:tcPr marL="146050" marR="146050" marT="73025" marB="73025"/>
                </a:tc>
                <a:extLst>
                  <a:ext uri="{0D108BD9-81ED-4DB2-BD59-A6C34878D82A}">
                    <a16:rowId xmlns:a16="http://schemas.microsoft.com/office/drawing/2014/main" val="2271859193"/>
                  </a:ext>
                </a:extLst>
              </a:tr>
              <a:tr h="642620">
                <a:tc>
                  <a:txBody>
                    <a:bodyPr/>
                    <a:lstStyle/>
                    <a:p>
                      <a:r>
                        <a:rPr lang="en-GB" sz="2900" dirty="0"/>
                        <a:t>Speed </a:t>
                      </a:r>
                    </a:p>
                  </a:txBody>
                  <a:tcPr marL="146050" marR="146050" marT="73025" marB="73025"/>
                </a:tc>
                <a:tc>
                  <a:txBody>
                    <a:bodyPr/>
                    <a:lstStyle/>
                    <a:p>
                      <a:r>
                        <a:rPr lang="en-GB" sz="2900" dirty="0"/>
                        <a:t>6kmh</a:t>
                      </a:r>
                    </a:p>
                  </a:txBody>
                  <a:tcPr marL="146050" marR="146050" marT="73025" marB="73025"/>
                </a:tc>
                <a:tc>
                  <a:txBody>
                    <a:bodyPr/>
                    <a:lstStyle/>
                    <a:p>
                      <a:r>
                        <a:rPr lang="en-GB" sz="2900" dirty="0"/>
                        <a:t>53kmh </a:t>
                      </a:r>
                    </a:p>
                  </a:txBody>
                  <a:tcPr marL="146050" marR="146050" marT="73025" marB="73025"/>
                </a:tc>
                <a:extLst>
                  <a:ext uri="{0D108BD9-81ED-4DB2-BD59-A6C34878D82A}">
                    <a16:rowId xmlns:a16="http://schemas.microsoft.com/office/drawing/2014/main" val="2071134998"/>
                  </a:ext>
                </a:extLst>
              </a:tr>
              <a:tr h="642620">
                <a:tc>
                  <a:txBody>
                    <a:bodyPr/>
                    <a:lstStyle/>
                    <a:p>
                      <a:r>
                        <a:rPr lang="en-GB" sz="2900" dirty="0"/>
                        <a:t>Armour </a:t>
                      </a:r>
                    </a:p>
                  </a:txBody>
                  <a:tcPr marL="146050" marR="146050" marT="73025" marB="73025"/>
                </a:tc>
                <a:tc>
                  <a:txBody>
                    <a:bodyPr/>
                    <a:lstStyle/>
                    <a:p>
                      <a:r>
                        <a:rPr lang="en-GB" sz="2900" dirty="0"/>
                        <a:t>Thin, flat</a:t>
                      </a:r>
                    </a:p>
                  </a:txBody>
                  <a:tcPr marL="146050" marR="146050" marT="73025" marB="73025"/>
                </a:tc>
                <a:tc>
                  <a:txBody>
                    <a:bodyPr/>
                    <a:lstStyle/>
                    <a:p>
                      <a:r>
                        <a:rPr lang="en-GB" sz="2900" dirty="0"/>
                        <a:t>Thick, Sloped </a:t>
                      </a:r>
                    </a:p>
                  </a:txBody>
                  <a:tcPr marL="146050" marR="146050" marT="73025" marB="73025"/>
                </a:tc>
                <a:extLst>
                  <a:ext uri="{0D108BD9-81ED-4DB2-BD59-A6C34878D82A}">
                    <a16:rowId xmlns:a16="http://schemas.microsoft.com/office/drawing/2014/main" val="325878461"/>
                  </a:ext>
                </a:extLst>
              </a:tr>
              <a:tr h="1080770">
                <a:tc>
                  <a:txBody>
                    <a:bodyPr/>
                    <a:lstStyle/>
                    <a:p>
                      <a:r>
                        <a:rPr lang="en-GB" sz="2900" dirty="0"/>
                        <a:t>Main Armament </a:t>
                      </a:r>
                    </a:p>
                  </a:txBody>
                  <a:tcPr marL="146050" marR="146050" marT="73025" marB="73025"/>
                </a:tc>
                <a:tc>
                  <a:txBody>
                    <a:bodyPr/>
                    <a:lstStyle/>
                    <a:p>
                      <a:r>
                        <a:rPr lang="en-GB" sz="2900" dirty="0"/>
                        <a:t>2 six pounder (57mm) guns </a:t>
                      </a:r>
                    </a:p>
                  </a:txBody>
                  <a:tcPr marL="146050" marR="146050" marT="73025" marB="73025"/>
                </a:tc>
                <a:tc>
                  <a:txBody>
                    <a:bodyPr/>
                    <a:lstStyle/>
                    <a:p>
                      <a:r>
                        <a:rPr lang="en-GB" sz="2900" dirty="0"/>
                        <a:t>85mm Tank Gun </a:t>
                      </a:r>
                    </a:p>
                  </a:txBody>
                  <a:tcPr marL="146050" marR="146050" marT="73025" marB="73025"/>
                </a:tc>
                <a:extLst>
                  <a:ext uri="{0D108BD9-81ED-4DB2-BD59-A6C34878D82A}">
                    <a16:rowId xmlns:a16="http://schemas.microsoft.com/office/drawing/2014/main" val="1965836836"/>
                  </a:ext>
                </a:extLst>
              </a:tr>
              <a:tr h="642620">
                <a:tc>
                  <a:txBody>
                    <a:bodyPr/>
                    <a:lstStyle/>
                    <a:p>
                      <a:r>
                        <a:rPr lang="en-GB" sz="2900" dirty="0"/>
                        <a:t>Crew Communication</a:t>
                      </a:r>
                    </a:p>
                  </a:txBody>
                  <a:tcPr marL="146050" marR="146050" marT="73025" marB="73025"/>
                </a:tc>
                <a:tc>
                  <a:txBody>
                    <a:bodyPr/>
                    <a:lstStyle/>
                    <a:p>
                      <a:r>
                        <a:rPr lang="en-GB" sz="2900" dirty="0"/>
                        <a:t>Internal Only </a:t>
                      </a:r>
                    </a:p>
                  </a:txBody>
                  <a:tcPr marL="146050" marR="146050" marT="73025" marB="73025"/>
                </a:tc>
                <a:tc>
                  <a:txBody>
                    <a:bodyPr/>
                    <a:lstStyle/>
                    <a:p>
                      <a:r>
                        <a:rPr lang="en-GB" sz="2900" dirty="0"/>
                        <a:t>Radio</a:t>
                      </a:r>
                    </a:p>
                  </a:txBody>
                  <a:tcPr marL="146050" marR="146050" marT="73025" marB="73025"/>
                </a:tc>
                <a:extLst>
                  <a:ext uri="{0D108BD9-81ED-4DB2-BD59-A6C34878D82A}">
                    <a16:rowId xmlns:a16="http://schemas.microsoft.com/office/drawing/2014/main" val="1664601452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8CF7422D-29AB-7E82-0A7B-17B46A06A3FB}"/>
              </a:ext>
            </a:extLst>
          </p:cNvPr>
          <p:cNvSpPr txBox="1"/>
          <p:nvPr/>
        </p:nvSpPr>
        <p:spPr>
          <a:xfrm>
            <a:off x="10462549" y="6311900"/>
            <a:ext cx="13436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(10), (11)</a:t>
            </a:r>
          </a:p>
        </p:txBody>
      </p:sp>
    </p:spTree>
    <p:extLst>
      <p:ext uri="{BB962C8B-B14F-4D97-AF65-F5344CB8AC3E}">
        <p14:creationId xmlns:p14="http://schemas.microsoft.com/office/powerpoint/2010/main" val="23314937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7E125B-19A0-02F9-9AA6-0A5E45995E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5400" dirty="0"/>
              <a:t>Evaluation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3145C-D5E1-2AFC-A900-1A7572236C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r>
              <a:rPr lang="en-GB" sz="1900" dirty="0"/>
              <a:t>Tank design greatly improved effectiveness in warfare </a:t>
            </a:r>
          </a:p>
          <a:p>
            <a:r>
              <a:rPr lang="en-GB" sz="1900" dirty="0"/>
              <a:t>Enabled tactics such as the Blitzkrieg </a:t>
            </a:r>
          </a:p>
          <a:p>
            <a:r>
              <a:rPr lang="en-GB" sz="1900" dirty="0"/>
              <a:t>However, success depended on coordination with other forces </a:t>
            </a:r>
          </a:p>
          <a:p>
            <a:r>
              <a:rPr lang="en-GB" sz="1900" dirty="0"/>
              <a:t>Tanks alone were not decisive without communication and strategy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8CE293-FF6F-13AB-BD86-E217ABABB4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4296" y="986809"/>
            <a:ext cx="6903720" cy="4884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06106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68D536-9208-5827-A4AA-065DA4994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Conclusion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C5B620-EC3E-9F55-9805-A10365B0BA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Warfare shifted from static trench fighting to mobile operations </a:t>
            </a:r>
          </a:p>
          <a:p>
            <a:pPr>
              <a:lnSpc>
                <a:spcPct val="150000"/>
              </a:lnSpc>
            </a:pPr>
            <a:r>
              <a:rPr lang="en-GB" dirty="0"/>
              <a:t>Armies could move faster and fight more dynamically </a:t>
            </a:r>
          </a:p>
          <a:p>
            <a:pPr>
              <a:lnSpc>
                <a:spcPct val="150000"/>
              </a:lnSpc>
            </a:pPr>
            <a:r>
              <a:rPr lang="en-GB" dirty="0"/>
              <a:t>Coordination and large-scale manoeuvre became essential</a:t>
            </a:r>
          </a:p>
          <a:p>
            <a:pPr>
              <a:lnSpc>
                <a:spcPct val="150000"/>
              </a:lnSpc>
            </a:pPr>
            <a:r>
              <a:rPr lang="en-GB" dirty="0"/>
              <a:t>Tank design played a major role in this transformation but worked alongside tactics and communication.</a:t>
            </a:r>
          </a:p>
        </p:txBody>
      </p:sp>
    </p:spTree>
    <p:extLst>
      <p:ext uri="{BB962C8B-B14F-4D97-AF65-F5344CB8AC3E}">
        <p14:creationId xmlns:p14="http://schemas.microsoft.com/office/powerpoint/2010/main" val="42165161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E1A3D9-72CC-411C-BF83-C6BB6013AD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0060" y="2794881"/>
            <a:ext cx="4805996" cy="1440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Thanks For Listening, Any Questions?</a:t>
            </a:r>
          </a:p>
        </p:txBody>
      </p:sp>
      <p:pic>
        <p:nvPicPr>
          <p:cNvPr id="6" name="Graphic 5" descr="Comment">
            <a:extLst>
              <a:ext uri="{FF2B5EF4-FFF2-40B4-BE49-F238E27FC236}">
                <a16:creationId xmlns:a16="http://schemas.microsoft.com/office/drawing/2014/main" id="{734124A5-3644-0817-3951-A9E7C68F5E5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0418584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EC3B1-B187-16E8-332F-012F7ECE61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1DB927-D507-5B42-3238-34A6FFB305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23289"/>
            <a:ext cx="10515600" cy="5069586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4800" dirty="0"/>
              <a:t>(1)“British heavy tanks of the First World War.” Wikipedia, Wikimedia Foundation. [Online]. Available </a:t>
            </a:r>
            <a:r>
              <a:rPr lang="en-GB" sz="4800" dirty="0">
                <a:hlinkClick r:id="rId3"/>
              </a:rPr>
              <a:t>https://en.wikipedia.org/wiki/British_heavy_tanks_of_the_First_World_War</a:t>
            </a:r>
            <a:r>
              <a:rPr lang="en-GB" sz="4800" dirty="0"/>
              <a:t>Accessed: Mar. 23, 2026.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4800" dirty="0"/>
              <a:t>(2) “A History of the T‑34 Part II: T‑34 </a:t>
            </a:r>
            <a:r>
              <a:rPr lang="en-GB" sz="4800" dirty="0" err="1"/>
              <a:t>obr</a:t>
            </a:r>
            <a:r>
              <a:rPr lang="en-GB" sz="4800" dirty="0"/>
              <a:t> 1941 variations and T‑34 </a:t>
            </a:r>
            <a:r>
              <a:rPr lang="en-GB" sz="4800" dirty="0" err="1"/>
              <a:t>obr</a:t>
            </a:r>
            <a:r>
              <a:rPr lang="en-GB" sz="4800" dirty="0"/>
              <a:t> 1942 Part I.” Flames of War, Battlefront Miniatures. [Online]. Available: </a:t>
            </a:r>
            <a:r>
              <a:rPr lang="en-GB" sz="4800" dirty="0">
                <a:hlinkClick r:id="rId4"/>
              </a:rPr>
              <a:t>https://www.flamesofwar.com/hobby.aspx?art_id=1015</a:t>
            </a:r>
            <a:r>
              <a:rPr lang="en-GB" sz="4800" dirty="0"/>
              <a:t> Accessed: Mar. 23, 2026.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4800" dirty="0"/>
              <a:t>(3) “Overview – World War 1 Tanks.” Roll of Honour. [Online]. Available: </a:t>
            </a:r>
            <a:r>
              <a:rPr lang="en-GB" sz="4800" dirty="0">
                <a:hlinkClick r:id="rId5"/>
              </a:rPr>
              <a:t>https://roll-of-honour.com/Overviews/WW1TanksOverview.html</a:t>
            </a:r>
            <a:r>
              <a:rPr lang="en-GB" sz="4800" dirty="0"/>
              <a:t>  Accessed: Mar. 23, 2026.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4800" dirty="0"/>
              <a:t>(4) S. Harding, “British WWI troops went into battle in unarmoured tanks,” </a:t>
            </a:r>
            <a:r>
              <a:rPr lang="en-GB" sz="4800" i="1" dirty="0"/>
              <a:t>Daily Mail</a:t>
            </a:r>
            <a:r>
              <a:rPr lang="en-GB" sz="4800" dirty="0"/>
              <a:t>, Apr. 28, 2017. [Online]. Available: </a:t>
            </a:r>
            <a:r>
              <a:rPr lang="en-GB" sz="4800" dirty="0">
                <a:hlinkClick r:id="rId6"/>
              </a:rPr>
              <a:t>https://www.dailymail.co.uk/news/article-4462368/British-WWI-troops-went-battle-UNARMOURED-tanks.html</a:t>
            </a:r>
            <a:r>
              <a:rPr lang="en-GB" sz="4800" dirty="0"/>
              <a:t>. Accessed: Mar. 23, 2026.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4800" dirty="0"/>
              <a:t>(5) A. Ward, “The Development of the Tank,” in </a:t>
            </a:r>
            <a:r>
              <a:rPr lang="en-GB" sz="4800" i="1" dirty="0"/>
              <a:t>British Tanks: The Second World War</a:t>
            </a:r>
            <a:r>
              <a:rPr lang="en-GB" sz="4800" dirty="0"/>
              <a:t>. [Online]. Available: </a:t>
            </a:r>
            <a:r>
              <a:rPr lang="en-GB" sz="4800" dirty="0">
                <a:hlinkClick r:id="rId7"/>
              </a:rPr>
              <a:t>https://erenow.org/ww/british-tanks-the-second-world-war/2.php</a:t>
            </a:r>
            <a:r>
              <a:rPr lang="en-GB" sz="4800" dirty="0"/>
              <a:t>. Accessed: Mar. 23, 2026.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4800" dirty="0"/>
              <a:t>(6) “Blitzkrieg,” </a:t>
            </a:r>
            <a:r>
              <a:rPr lang="en-GB" sz="4800" i="1" dirty="0"/>
              <a:t>History Crunch</a:t>
            </a:r>
            <a:r>
              <a:rPr lang="en-GB" sz="4800" dirty="0"/>
              <a:t>. [Online]. Available: </a:t>
            </a:r>
            <a:r>
              <a:rPr lang="en-GB" sz="4800" dirty="0">
                <a:hlinkClick r:id="rId8"/>
              </a:rPr>
              <a:t>https://www.historycrunch.com/blitzkrieg.html</a:t>
            </a:r>
            <a:r>
              <a:rPr lang="en-GB" sz="4800" dirty="0"/>
              <a:t>. Accessed: Mar. 23, 2026.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4800" dirty="0"/>
              <a:t>(7) K. Stephens, “T-34/85 Exploded Isometric Illustration,” </a:t>
            </a:r>
            <a:r>
              <a:rPr lang="en-GB" sz="4800" i="1" dirty="0" err="1"/>
              <a:t>Behance</a:t>
            </a:r>
            <a:r>
              <a:rPr lang="en-GB" sz="4800" dirty="0"/>
              <a:t>, May 9, 2020. [Online]. Available: </a:t>
            </a:r>
            <a:r>
              <a:rPr lang="en-GB" sz="4800" dirty="0">
                <a:hlinkClick r:id="rId9"/>
              </a:rPr>
              <a:t>https://www.behance.net/gallery/96811391/T-3485-Exploded-Isometric-Illustration</a:t>
            </a:r>
            <a:r>
              <a:rPr lang="en-GB" sz="4800" dirty="0"/>
              <a:t>. Accessed: Mar. 23, 2026.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4800" dirty="0"/>
              <a:t>(8) “World History,” </a:t>
            </a:r>
            <a:r>
              <a:rPr lang="en-GB" sz="4800" i="1" dirty="0" err="1"/>
              <a:t>Mhearnmenihek</a:t>
            </a:r>
            <a:r>
              <a:rPr lang="en-GB" sz="4800" i="1" dirty="0"/>
              <a:t> (Weebly)</a:t>
            </a:r>
            <a:r>
              <a:rPr lang="en-GB" sz="4800" dirty="0"/>
              <a:t>. [Online]. Available: </a:t>
            </a:r>
            <a:r>
              <a:rPr lang="en-GB" sz="4800" dirty="0">
                <a:hlinkClick r:id="rId10"/>
              </a:rPr>
              <a:t>https://mhearnmenihek.weebly.com/world-history.html</a:t>
            </a:r>
            <a:r>
              <a:rPr lang="en-GB" sz="4800" dirty="0"/>
              <a:t>. Accessed: Mar. 23, 2026.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4800" dirty="0"/>
              <a:t>(9) “Blitzkrieg,” </a:t>
            </a:r>
            <a:r>
              <a:rPr lang="en-GB" sz="4800" i="1" dirty="0"/>
              <a:t>History Crunch</a:t>
            </a:r>
            <a:r>
              <a:rPr lang="en-GB" sz="4800" dirty="0"/>
              <a:t>. [Online]. Available: </a:t>
            </a:r>
            <a:r>
              <a:rPr lang="en-GB" sz="4800" dirty="0">
                <a:hlinkClick r:id="rId8"/>
              </a:rPr>
              <a:t>https://www.historycrunch.com/blitzkrieg.html</a:t>
            </a:r>
            <a:r>
              <a:rPr lang="en-GB" sz="4800" dirty="0"/>
              <a:t>. Accessed: Mar. 23, 2026.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4800" dirty="0"/>
              <a:t>(10) Tank Mark I,” </a:t>
            </a:r>
            <a:r>
              <a:rPr lang="en-GB" sz="4800" i="1" dirty="0"/>
              <a:t>Tanks Encyclopaedia</a:t>
            </a:r>
            <a:r>
              <a:rPr lang="en-GB" sz="4800" dirty="0"/>
              <a:t>. [Online]. Available: </a:t>
            </a:r>
            <a:r>
              <a:rPr lang="en-GB" sz="4800" dirty="0">
                <a:hlinkClick r:id="rId11"/>
              </a:rPr>
              <a:t>https://tanks-encyclopedia.com/ww1/uk/tank-mark-i/</a:t>
            </a:r>
            <a:r>
              <a:rPr lang="en-GB" sz="4800" dirty="0"/>
              <a:t>. Accessed: Mar. 23, 2026.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4800" dirty="0"/>
              <a:t>(11) “T-34/85 (1943),” </a:t>
            </a:r>
            <a:r>
              <a:rPr lang="en-GB" sz="4800" i="1" dirty="0"/>
              <a:t>Tank AFV</a:t>
            </a:r>
            <a:r>
              <a:rPr lang="en-GB" sz="4800" dirty="0"/>
              <a:t>. [Online]. Available: </a:t>
            </a:r>
            <a:r>
              <a:rPr lang="en-GB" sz="4800" dirty="0">
                <a:hlinkClick r:id="rId12"/>
              </a:rPr>
              <a:t>https://tank-afv.com/ww2/ussr/T-34-85.php</a:t>
            </a:r>
            <a:r>
              <a:rPr lang="en-GB" sz="4800" dirty="0"/>
              <a:t>. Accessed: Mar. 23, 2026.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 </a:t>
            </a:r>
          </a:p>
          <a:p>
            <a:pPr marL="0" indent="0">
              <a:buNone/>
            </a:pPr>
            <a:endParaRPr lang="en-GB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83153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10626</TotalTime>
  <Words>847</Words>
  <Application>Microsoft Office PowerPoint</Application>
  <PresentationFormat>Widescreen</PresentationFormat>
  <Paragraphs>104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Office Theme</vt:lpstr>
      <vt:lpstr>How Tanks Changed Warfare From WW1-WW2 </vt:lpstr>
      <vt:lpstr>Introduction </vt:lpstr>
      <vt:lpstr>Tanks in WW1</vt:lpstr>
      <vt:lpstr>WW1 Tank Design </vt:lpstr>
      <vt:lpstr>Developments Between Wars </vt:lpstr>
      <vt:lpstr>Tanks in WW2 </vt:lpstr>
      <vt:lpstr>WW2 Tank Design</vt:lpstr>
      <vt:lpstr>Tactics </vt:lpstr>
      <vt:lpstr>How Warfare Changed </vt:lpstr>
      <vt:lpstr>Comparison – WW1 vs WW2 Tanks  </vt:lpstr>
      <vt:lpstr>Evaluation </vt:lpstr>
      <vt:lpstr>Conclusion </vt:lpstr>
      <vt:lpstr>Thanks For Listening, Any Questions?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Tanks Changed Warfare From WW1-WW2 </dc:title>
  <dc:creator>Jack Twaddle (2428017)</dc:creator>
  <cp:lastModifiedBy>Jack Twaddle (2428017)</cp:lastModifiedBy>
  <cp:revision>2</cp:revision>
  <dcterms:created xsi:type="dcterms:W3CDTF">2026-03-17T23:23:45Z</dcterms:created>
  <dcterms:modified xsi:type="dcterms:W3CDTF">2026-03-27T12:41:33Z</dcterms:modified>
</cp:coreProperties>
</file>