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7772400" cy="10058400"/>
  <p:notesSz cx="6858000" cy="9144000"/>
  <p:embeddedFontLst>
    <p:embeddedFont>
      <p:font typeface="Arial Nova" panose="020B0504020202020204" pitchFamily="34" charset="0"/>
      <p:regular r:id="rId14"/>
    </p:embeddedFont>
    <p:embeddedFont>
      <p:font typeface="Arial Nova Bold" panose="020B0804020202020204" pitchFamily="34" charset="0"/>
      <p:regular r:id="rId15"/>
      <p:bold r:id="rId16"/>
    </p:embeddedFont>
    <p:embeddedFont>
      <p:font typeface="Arial Nova Italics" panose="020B0504020202090204" pitchFamily="34" charset="0"/>
      <p:regular r:id="rId17"/>
      <p: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58" autoAdjust="0"/>
    <p:restoredTop sz="94674" autoAdjust="0"/>
  </p:normalViewPr>
  <p:slideViewPr>
    <p:cSldViewPr>
      <p:cViewPr>
        <p:scale>
          <a:sx n="75" d="100"/>
          <a:sy n="75" d="100"/>
        </p:scale>
        <p:origin x="1704"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77240" y="2957855"/>
            <a:ext cx="6217920" cy="4142689"/>
          </a:xfrm>
          <a:custGeom>
            <a:avLst/>
            <a:gdLst/>
            <a:ahLst/>
            <a:cxnLst/>
            <a:rect l="l" t="t" r="r" b="b"/>
            <a:pathLst>
              <a:path w="6217920" h="4142689">
                <a:moveTo>
                  <a:pt x="0" y="0"/>
                </a:moveTo>
                <a:lnTo>
                  <a:pt x="6217920" y="0"/>
                </a:lnTo>
                <a:lnTo>
                  <a:pt x="6217920" y="4142690"/>
                </a:lnTo>
                <a:lnTo>
                  <a:pt x="0" y="4142690"/>
                </a:lnTo>
                <a:lnTo>
                  <a:pt x="0" y="0"/>
                </a:lnTo>
                <a:close/>
              </a:path>
            </a:pathLst>
          </a:custGeom>
          <a:blipFill>
            <a:blip r:embed="rId2"/>
            <a:stretch>
              <a:fillRect/>
            </a:stretch>
          </a:blipFill>
        </p:spPr>
        <p:txBody>
          <a:bodyPr/>
          <a:lstStyle/>
          <a:p>
            <a:endParaRPr lang="en-US"/>
          </a:p>
        </p:txBody>
      </p:sp>
      <p:sp>
        <p:nvSpPr>
          <p:cNvPr id="3" name="TextBox 3"/>
          <p:cNvSpPr txBox="1"/>
          <p:nvPr/>
        </p:nvSpPr>
        <p:spPr>
          <a:xfrm>
            <a:off x="777240" y="888758"/>
            <a:ext cx="6217920" cy="1318912"/>
          </a:xfrm>
          <a:prstGeom prst="rect">
            <a:avLst/>
          </a:prstGeom>
        </p:spPr>
        <p:txBody>
          <a:bodyPr lIns="0" tIns="0" rIns="0" bIns="0" rtlCol="0" anchor="t">
            <a:spAutoFit/>
          </a:bodyPr>
          <a:lstStyle/>
          <a:p>
            <a:pPr algn="l">
              <a:lnSpc>
                <a:spcPts val="10851"/>
              </a:lnSpc>
            </a:pPr>
            <a:r>
              <a:rPr lang="en-US" sz="7750" b="1">
                <a:solidFill>
                  <a:srgbClr val="000000"/>
                </a:solidFill>
                <a:latin typeface="Arial Nova Bold"/>
                <a:ea typeface="Arial Nova Bold"/>
                <a:cs typeface="Arial Nova Bold"/>
                <a:sym typeface="Arial Nova Bold"/>
              </a:rPr>
              <a:t>NHS England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1102938"/>
            <a:ext cx="5958907" cy="5327875"/>
          </a:xfrm>
          <a:prstGeom prst="rect">
            <a:avLst/>
          </a:prstGeom>
        </p:spPr>
        <p:txBody>
          <a:bodyPr lIns="0" tIns="0" rIns="0" bIns="0" rtlCol="0" anchor="t">
            <a:spAutoFit/>
          </a:bodyPr>
          <a:lstStyle/>
          <a:p>
            <a:pPr algn="l">
              <a:lnSpc>
                <a:spcPts val="2238"/>
              </a:lnSpc>
            </a:pPr>
            <a:r>
              <a:rPr lang="en-US" sz="1600" b="1">
                <a:solidFill>
                  <a:srgbClr val="000000"/>
                </a:solidFill>
                <a:latin typeface="Arial Nova Bold"/>
                <a:ea typeface="Arial Nova Bold"/>
                <a:cs typeface="Arial Nova Bold"/>
                <a:sym typeface="Arial Nova Bold"/>
              </a:rPr>
              <a:t>Recruitment, Selection, and Orientation in NHS England: Current Practices, Challenges, Opportunities, and Future Directions </a:t>
            </a:r>
          </a:p>
          <a:p>
            <a:pPr algn="l">
              <a:lnSpc>
                <a:spcPts val="1958"/>
              </a:lnSpc>
            </a:pPr>
            <a:r>
              <a:rPr lang="en-US" sz="1399" b="1" spc="1">
                <a:solidFill>
                  <a:srgbClr val="000000"/>
                </a:solidFill>
                <a:latin typeface="Arial Nova Bold"/>
                <a:ea typeface="Arial Nova Bold"/>
                <a:cs typeface="Arial Nova Bold"/>
                <a:sym typeface="Arial Nova Bold"/>
              </a:rPr>
              <a:t>Introduction </a:t>
            </a:r>
          </a:p>
          <a:p>
            <a:pPr algn="l">
              <a:lnSpc>
                <a:spcPts val="1678"/>
              </a:lnSpc>
            </a:pPr>
            <a:r>
              <a:rPr lang="en-US" sz="1200">
                <a:solidFill>
                  <a:srgbClr val="000000"/>
                </a:solidFill>
                <a:latin typeface="Arial Nova"/>
                <a:ea typeface="Arial Nova"/>
                <a:cs typeface="Arial Nova"/>
                <a:sym typeface="Arial Nova"/>
              </a:rPr>
              <a:t>Human Resource Management (HRM) plays a critical role in ensuring organisations attract, select, and retain employees capable of achieving strategic objectives. Within healthcare organisations, effective recruitment, selection, and orientation practices are particularly important because workforce quality directly influences patient outcomes, service quality, and organisational performance. NHS England is one of the largest public sector employers globally, employing more than 1.4 million people across </a:t>
            </a:r>
          </a:p>
          <a:p>
            <a:pPr algn="l">
              <a:lnSpc>
                <a:spcPts val="1821"/>
              </a:lnSpc>
            </a:pPr>
            <a:r>
              <a:rPr lang="en-US" sz="1200">
                <a:solidFill>
                  <a:srgbClr val="000000"/>
                </a:solidFill>
                <a:latin typeface="Arial Nova"/>
                <a:ea typeface="Arial Nova"/>
                <a:cs typeface="Arial Nova"/>
                <a:sym typeface="Arial Nova"/>
              </a:rPr>
              <a:t>healthcare professions, administration, management, and support services (NHS </a:t>
            </a:r>
          </a:p>
          <a:p>
            <a:pPr algn="l">
              <a:lnSpc>
                <a:spcPts val="1528"/>
              </a:lnSpc>
            </a:pPr>
            <a:r>
              <a:rPr lang="en-US" sz="1200">
                <a:solidFill>
                  <a:srgbClr val="000000"/>
                </a:solidFill>
                <a:latin typeface="Arial Nova"/>
                <a:ea typeface="Arial Nova"/>
                <a:cs typeface="Arial Nova"/>
                <a:sym typeface="Arial Nova"/>
              </a:rPr>
              <a:t>England, 2024). </a:t>
            </a:r>
          </a:p>
          <a:p>
            <a:pPr algn="l">
              <a:lnSpc>
                <a:spcPts val="3000"/>
              </a:lnSpc>
            </a:pPr>
            <a:r>
              <a:rPr lang="en-US" sz="1200">
                <a:solidFill>
                  <a:srgbClr val="000000"/>
                </a:solidFill>
                <a:latin typeface="Arial Nova"/>
                <a:ea typeface="Arial Nova"/>
                <a:cs typeface="Arial Nova"/>
                <a:sym typeface="Arial Nova"/>
              </a:rPr>
              <a:t>The National Health Service (NHS) faces increasing workforce pressures due to an </a:t>
            </a:r>
          </a:p>
          <a:p>
            <a:pPr algn="l">
              <a:lnSpc>
                <a:spcPts val="600"/>
              </a:lnSpc>
            </a:pPr>
            <a:r>
              <a:rPr lang="en-US" sz="1200">
                <a:solidFill>
                  <a:srgbClr val="000000"/>
                </a:solidFill>
                <a:latin typeface="Arial Nova"/>
                <a:ea typeface="Arial Nova"/>
                <a:cs typeface="Arial Nova"/>
                <a:sym typeface="Arial Nova"/>
              </a:rPr>
              <a:t>ageing population, rising healthcare demand, workforce shortages, and financial </a:t>
            </a:r>
          </a:p>
          <a:p>
            <a:pPr algn="l">
              <a:lnSpc>
                <a:spcPts val="2799"/>
              </a:lnSpc>
            </a:pPr>
            <a:r>
              <a:rPr lang="en-US" sz="1200">
                <a:solidFill>
                  <a:srgbClr val="000000"/>
                </a:solidFill>
                <a:latin typeface="Arial Nova"/>
                <a:ea typeface="Arial Nova"/>
                <a:cs typeface="Arial Nova"/>
                <a:sym typeface="Arial Nova"/>
              </a:rPr>
              <a:t>constraints. Consequently, NHS England has prioritised workforce expansion through </a:t>
            </a:r>
          </a:p>
          <a:p>
            <a:pPr algn="l">
              <a:lnSpc>
                <a:spcPts val="600"/>
              </a:lnSpc>
            </a:pPr>
            <a:r>
              <a:rPr lang="en-US" sz="1200">
                <a:solidFill>
                  <a:srgbClr val="000000"/>
                </a:solidFill>
                <a:latin typeface="Arial Nova"/>
                <a:ea typeface="Arial Nova"/>
                <a:cs typeface="Arial Nova"/>
                <a:sym typeface="Arial Nova"/>
              </a:rPr>
              <a:t>the NHS Long Term Workforce Plan, which aims to recruit, train, and retain sufficient </a:t>
            </a:r>
          </a:p>
          <a:p>
            <a:pPr algn="l">
              <a:lnSpc>
                <a:spcPts val="2799"/>
              </a:lnSpc>
            </a:pPr>
            <a:r>
              <a:rPr lang="en-US" sz="1200">
                <a:solidFill>
                  <a:srgbClr val="000000"/>
                </a:solidFill>
                <a:latin typeface="Arial Nova"/>
                <a:ea typeface="Arial Nova"/>
                <a:cs typeface="Arial Nova"/>
                <a:sym typeface="Arial Nova"/>
              </a:rPr>
              <a:t>healthcare professionals to meet future healthcare needs (NHS England, 2023). </a:t>
            </a:r>
          </a:p>
          <a:p>
            <a:pPr algn="l">
              <a:lnSpc>
                <a:spcPts val="2156"/>
              </a:lnSpc>
            </a:pPr>
            <a:r>
              <a:rPr lang="en-US" sz="1200">
                <a:solidFill>
                  <a:srgbClr val="000000"/>
                </a:solidFill>
                <a:latin typeface="Arial Nova"/>
                <a:ea typeface="Arial Nova"/>
                <a:cs typeface="Arial Nova"/>
                <a:sym typeface="Arial Nova"/>
              </a:rPr>
              <a:t>This report critically analyses NHS England's recruitment, selection, and orientation </a:t>
            </a:r>
          </a:p>
          <a:p>
            <a:pPr algn="l">
              <a:lnSpc>
                <a:spcPts val="1244"/>
              </a:lnSpc>
            </a:pPr>
            <a:r>
              <a:rPr lang="en-US" sz="1200">
                <a:solidFill>
                  <a:srgbClr val="000000"/>
                </a:solidFill>
                <a:latin typeface="Arial Nova"/>
                <a:ea typeface="Arial Nova"/>
                <a:cs typeface="Arial Nova"/>
                <a:sym typeface="Arial Nova"/>
              </a:rPr>
              <a:t>practices. It examines current policies and practices, identifies opportunities and </a:t>
            </a:r>
          </a:p>
          <a:p>
            <a:pPr algn="l">
              <a:lnSpc>
                <a:spcPts val="2106"/>
              </a:lnSpc>
            </a:pPr>
            <a:r>
              <a:rPr lang="en-US" sz="1200">
                <a:solidFill>
                  <a:srgbClr val="000000"/>
                </a:solidFill>
                <a:latin typeface="Arial Nova"/>
                <a:ea typeface="Arial Nova"/>
                <a:cs typeface="Arial Nova"/>
                <a:sym typeface="Arial Nova"/>
              </a:rPr>
              <a:t>challenges, explores root causes, provides evidence-based recommendations, and </a:t>
            </a:r>
          </a:p>
          <a:p>
            <a:pPr algn="l">
              <a:lnSpc>
                <a:spcPts val="1293"/>
              </a:lnSpc>
            </a:pPr>
            <a:r>
              <a:rPr lang="en-US" sz="1200">
                <a:solidFill>
                  <a:srgbClr val="000000"/>
                </a:solidFill>
                <a:latin typeface="Arial Nova"/>
                <a:ea typeface="Arial Nova"/>
                <a:cs typeface="Arial Nova"/>
                <a:sym typeface="Arial Nova"/>
              </a:rPr>
              <a:t>discusses the implications of artificial intelligence (AI), automation, and digital </a:t>
            </a:r>
          </a:p>
          <a:p>
            <a:pPr algn="l">
              <a:lnSpc>
                <a:spcPts val="2055"/>
              </a:lnSpc>
            </a:pPr>
            <a:r>
              <a:rPr lang="en-US" sz="1200">
                <a:solidFill>
                  <a:srgbClr val="000000"/>
                </a:solidFill>
                <a:latin typeface="Arial Nova"/>
                <a:ea typeface="Arial Nova"/>
                <a:cs typeface="Arial Nova"/>
                <a:sym typeface="Arial Nova"/>
              </a:rPr>
              <a:t>technologies on the future of workforce management. </a:t>
            </a:r>
          </a:p>
        </p:txBody>
      </p:sp>
      <p:sp>
        <p:nvSpPr>
          <p:cNvPr id="3" name="TextBox 3"/>
          <p:cNvSpPr txBox="1"/>
          <p:nvPr/>
        </p:nvSpPr>
        <p:spPr>
          <a:xfrm>
            <a:off x="914714" y="6968938"/>
            <a:ext cx="6094666" cy="2053628"/>
          </a:xfrm>
          <a:prstGeom prst="rect">
            <a:avLst/>
          </a:prstGeom>
        </p:spPr>
        <p:txBody>
          <a:bodyPr lIns="0" tIns="0" rIns="0" bIns="0" rtlCol="0" anchor="t">
            <a:spAutoFit/>
          </a:bodyPr>
          <a:lstStyle/>
          <a:p>
            <a:pPr algn="just">
              <a:lnSpc>
                <a:spcPts val="2256"/>
              </a:lnSpc>
            </a:pPr>
            <a:r>
              <a:rPr lang="en-US" sz="1600" b="1">
                <a:solidFill>
                  <a:srgbClr val="000000"/>
                </a:solidFill>
                <a:latin typeface="Arial Nova Bold"/>
                <a:ea typeface="Arial Nova Bold"/>
                <a:cs typeface="Arial Nova Bold"/>
                <a:sym typeface="Arial Nova Bold"/>
              </a:rPr>
              <a:t>1. Current Recruitment, Selection, and Orientation Policies </a:t>
            </a:r>
          </a:p>
          <a:p>
            <a:pPr algn="just">
              <a:lnSpc>
                <a:spcPts val="2256"/>
              </a:lnSpc>
            </a:pPr>
            <a:r>
              <a:rPr lang="en-US" sz="1600" b="1">
                <a:solidFill>
                  <a:srgbClr val="000000"/>
                </a:solidFill>
                <a:latin typeface="Arial Nova Bold"/>
                <a:ea typeface="Arial Nova Bold"/>
                <a:cs typeface="Arial Nova Bold"/>
                <a:sym typeface="Arial Nova Bold"/>
              </a:rPr>
              <a:t>and Practices </a:t>
            </a:r>
          </a:p>
          <a:p>
            <a:pPr algn="just">
              <a:lnSpc>
                <a:spcPts val="1973"/>
              </a:lnSpc>
            </a:pPr>
            <a:r>
              <a:rPr lang="en-US" sz="1399" b="1" spc="1">
                <a:solidFill>
                  <a:srgbClr val="000000"/>
                </a:solidFill>
                <a:latin typeface="Arial Nova Bold"/>
                <a:ea typeface="Arial Nova Bold"/>
                <a:cs typeface="Arial Nova Bold"/>
                <a:sym typeface="Arial Nova Bold"/>
              </a:rPr>
              <a:t>Recruitment Practices </a:t>
            </a:r>
          </a:p>
          <a:p>
            <a:pPr algn="just">
              <a:lnSpc>
                <a:spcPts val="1691"/>
              </a:lnSpc>
            </a:pPr>
            <a:r>
              <a:rPr lang="en-US" sz="1200">
                <a:solidFill>
                  <a:srgbClr val="000000"/>
                </a:solidFill>
                <a:latin typeface="Arial Nova"/>
                <a:ea typeface="Arial Nova"/>
                <a:cs typeface="Arial Nova"/>
                <a:sym typeface="Arial Nova"/>
              </a:rPr>
              <a:t>NHS England operatesa structured recruitment system designed to attract candidates from diverse backgrounds while ensuring compliance with equality legislation and public sector recruitment standards. Recruitment activities are primarily conducted through the NHS Jobs platform, which serves as the central digital recruitment portal for NHS organisations (NHS England, 2024).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140684"/>
            <a:ext cx="5554151" cy="424796"/>
          </a:xfrm>
          <a:prstGeom prst="rect">
            <a:avLst/>
          </a:prstGeom>
        </p:spPr>
        <p:txBody>
          <a:bodyPr lIns="0" tIns="0" rIns="0" bIns="0" rtlCol="0" anchor="t">
            <a:spAutoFit/>
          </a:bodyPr>
          <a:lstStyle/>
          <a:p>
            <a:pPr algn="l">
              <a:lnSpc>
                <a:spcPts val="1677"/>
              </a:lnSpc>
            </a:pPr>
            <a:r>
              <a:rPr lang="en-US" sz="1200">
                <a:solidFill>
                  <a:srgbClr val="000000"/>
                </a:solidFill>
                <a:latin typeface="Arial Nova"/>
                <a:ea typeface="Arial Nova"/>
                <a:cs typeface="Arial Nova"/>
                <a:sym typeface="Arial Nova"/>
              </a:rPr>
              <a:t>Orientation programmes help new employees understand organisational culture, responsibilities, and workplace expectations. NHS orientation typically includes: </a:t>
            </a:r>
          </a:p>
        </p:txBody>
      </p:sp>
      <p:sp>
        <p:nvSpPr>
          <p:cNvPr id="3" name="TextBox 3"/>
          <p:cNvSpPr txBox="1"/>
          <p:nvPr/>
        </p:nvSpPr>
        <p:spPr>
          <a:xfrm>
            <a:off x="1143638" y="8667483"/>
            <a:ext cx="2560853"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Corporate induction programmes • Department-specific induction </a:t>
            </a:r>
          </a:p>
        </p:txBody>
      </p:sp>
      <p:sp>
        <p:nvSpPr>
          <p:cNvPr id="4" name="TextBox 4"/>
          <p:cNvSpPr txBox="1"/>
          <p:nvPr/>
        </p:nvSpPr>
        <p:spPr>
          <a:xfrm>
            <a:off x="914714" y="4510649"/>
            <a:ext cx="4572181"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Selection procedures vary according to role but generally include: </a:t>
            </a:r>
          </a:p>
        </p:txBody>
      </p:sp>
      <p:sp>
        <p:nvSpPr>
          <p:cNvPr id="5" name="TextBox 5"/>
          <p:cNvSpPr txBox="1"/>
          <p:nvPr/>
        </p:nvSpPr>
        <p:spPr>
          <a:xfrm>
            <a:off x="1143638" y="482439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6" name="TextBox 6"/>
          <p:cNvSpPr txBox="1"/>
          <p:nvPr/>
        </p:nvSpPr>
        <p:spPr>
          <a:xfrm>
            <a:off x="1372238" y="4834499"/>
            <a:ext cx="152821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Application screening </a:t>
            </a:r>
          </a:p>
        </p:txBody>
      </p:sp>
      <p:sp>
        <p:nvSpPr>
          <p:cNvPr id="7" name="TextBox 7"/>
          <p:cNvSpPr txBox="1"/>
          <p:nvPr/>
        </p:nvSpPr>
        <p:spPr>
          <a:xfrm>
            <a:off x="1143638" y="5040297"/>
            <a:ext cx="2354361" cy="441008"/>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 Competency-based interviews • Values-based assessments </a:t>
            </a:r>
          </a:p>
        </p:txBody>
      </p:sp>
      <p:sp>
        <p:nvSpPr>
          <p:cNvPr id="8" name="TextBox 8"/>
          <p:cNvSpPr txBox="1"/>
          <p:nvPr/>
        </p:nvSpPr>
        <p:spPr>
          <a:xfrm>
            <a:off x="1143638" y="5469303"/>
            <a:ext cx="114462" cy="666436"/>
          </a:xfrm>
          <a:prstGeom prst="rect">
            <a:avLst/>
          </a:prstGeom>
        </p:spPr>
        <p:txBody>
          <a:bodyPr lIns="0" tIns="0" rIns="0" bIns="0" rtlCol="0" anchor="t">
            <a:spAutoFit/>
          </a:bodyPr>
          <a:lstStyle/>
          <a:p>
            <a:pPr algn="just">
              <a:lnSpc>
                <a:spcPts val="1717"/>
              </a:lnSpc>
            </a:pPr>
            <a:r>
              <a:rPr lang="en-US" sz="1200" spc="76">
                <a:solidFill>
                  <a:srgbClr val="000000"/>
                </a:solidFill>
                <a:latin typeface="Arial"/>
                <a:ea typeface="Arial"/>
                <a:cs typeface="Arial"/>
                <a:sym typeface="Arial"/>
              </a:rPr>
              <a:t>• • • </a:t>
            </a:r>
          </a:p>
        </p:txBody>
      </p:sp>
      <p:sp>
        <p:nvSpPr>
          <p:cNvPr id="9" name="TextBox 9"/>
          <p:cNvSpPr txBox="1"/>
          <p:nvPr/>
        </p:nvSpPr>
        <p:spPr>
          <a:xfrm>
            <a:off x="1372238" y="5479399"/>
            <a:ext cx="3156366" cy="656320"/>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Professional qualification verification Background and reference checks </a:t>
            </a:r>
          </a:p>
          <a:p>
            <a:pPr algn="l">
              <a:lnSpc>
                <a:spcPts val="1717"/>
              </a:lnSpc>
            </a:pPr>
            <a:r>
              <a:rPr lang="en-US" sz="1200">
                <a:solidFill>
                  <a:srgbClr val="000000"/>
                </a:solidFill>
                <a:latin typeface="Arial Nova"/>
                <a:ea typeface="Arial Nova"/>
                <a:cs typeface="Arial Nova"/>
                <a:sym typeface="Arial Nova"/>
              </a:rPr>
              <a:t>Disclosure and Barring Service (DBS) checks </a:t>
            </a:r>
          </a:p>
        </p:txBody>
      </p:sp>
      <p:sp>
        <p:nvSpPr>
          <p:cNvPr id="10" name="TextBox 10"/>
          <p:cNvSpPr txBox="1"/>
          <p:nvPr/>
        </p:nvSpPr>
        <p:spPr>
          <a:xfrm>
            <a:off x="914714" y="6123927"/>
            <a:ext cx="5912615" cy="195768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The selection process aims to ensure fairness, transparency, and compliance with the Equality Act 2010. Structured interviews are widely used because research demonstrates they improve predictive validity and reduce bias compared to unstructured interviews (Armstrong and Taylor, 2023). </a:t>
            </a:r>
          </a:p>
          <a:p>
            <a:pPr algn="l">
              <a:lnSpc>
                <a:spcPts val="3000"/>
              </a:lnSpc>
            </a:pPr>
            <a:r>
              <a:rPr lang="en-US" sz="1200">
                <a:solidFill>
                  <a:srgbClr val="000000"/>
                </a:solidFill>
                <a:latin typeface="Arial Nova"/>
                <a:ea typeface="Arial Nova"/>
                <a:cs typeface="Arial Nova"/>
                <a:sym typeface="Arial Nova"/>
              </a:rPr>
              <a:t>Many NHS organisations also utilise assessment centres for leadership and specialist </a:t>
            </a:r>
          </a:p>
          <a:p>
            <a:pPr algn="l">
              <a:lnSpc>
                <a:spcPts val="600"/>
              </a:lnSpc>
            </a:pPr>
            <a:r>
              <a:rPr lang="en-US" sz="1200">
                <a:solidFill>
                  <a:srgbClr val="000000"/>
                </a:solidFill>
                <a:latin typeface="Arial Nova"/>
                <a:ea typeface="Arial Nova"/>
                <a:cs typeface="Arial Nova"/>
                <a:sym typeface="Arial Nova"/>
              </a:rPr>
              <a:t>positions. These assessments may include situational judgement tests, presentations, </a:t>
            </a:r>
          </a:p>
          <a:p>
            <a:pPr algn="l">
              <a:lnSpc>
                <a:spcPts val="2754"/>
              </a:lnSpc>
            </a:pPr>
            <a:r>
              <a:rPr lang="en-US" sz="1200">
                <a:solidFill>
                  <a:srgbClr val="000000"/>
                </a:solidFill>
                <a:latin typeface="Arial Nova"/>
                <a:ea typeface="Arial Nova"/>
                <a:cs typeface="Arial Nova"/>
                <a:sym typeface="Arial Nova"/>
              </a:rPr>
              <a:t>group exercises, and psychometric testing. </a:t>
            </a:r>
          </a:p>
          <a:p>
            <a:pPr algn="l">
              <a:lnSpc>
                <a:spcPts val="3212"/>
              </a:lnSpc>
            </a:pPr>
            <a:r>
              <a:rPr lang="en-US" sz="1399" b="1">
                <a:solidFill>
                  <a:srgbClr val="000000"/>
                </a:solidFill>
                <a:latin typeface="Arial Nova Bold"/>
                <a:ea typeface="Arial Nova Bold"/>
                <a:cs typeface="Arial Nova Bold"/>
                <a:sym typeface="Arial Nova Bold"/>
              </a:rPr>
              <a:t>Orientation and Onboarding Practices </a:t>
            </a:r>
          </a:p>
        </p:txBody>
      </p:sp>
      <p:sp>
        <p:nvSpPr>
          <p:cNvPr id="11" name="TextBox 11"/>
          <p:cNvSpPr txBox="1"/>
          <p:nvPr/>
        </p:nvSpPr>
        <p:spPr>
          <a:xfrm>
            <a:off x="914714" y="883653"/>
            <a:ext cx="6098753" cy="1170918"/>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The NHS adopts values-based recruitment (VBR), which aims to select candidates </a:t>
            </a:r>
          </a:p>
          <a:p>
            <a:pPr algn="l">
              <a:lnSpc>
                <a:spcPts val="1675"/>
              </a:lnSpc>
            </a:pPr>
            <a:r>
              <a:rPr lang="en-US" sz="1200">
                <a:solidFill>
                  <a:srgbClr val="000000"/>
                </a:solidFill>
                <a:latin typeface="Arial Nova"/>
                <a:ea typeface="Arial Nova"/>
                <a:cs typeface="Arial Nova"/>
                <a:sym typeface="Arial Nova"/>
              </a:rPr>
              <a:t>whose personal values align with NHS core values such as compassion, respect, and patient-centred care. According to Health Education England (2023), VBR helps improve employee engagement and retention by ensuring a better organisational fit. </a:t>
            </a:r>
          </a:p>
          <a:p>
            <a:pPr algn="l">
              <a:lnSpc>
                <a:spcPts val="3000"/>
              </a:lnSpc>
            </a:pPr>
            <a:r>
              <a:rPr lang="en-US" sz="1200">
                <a:solidFill>
                  <a:srgbClr val="000000"/>
                </a:solidFill>
                <a:latin typeface="Arial Nova"/>
                <a:ea typeface="Arial Nova"/>
                <a:cs typeface="Arial Nova"/>
                <a:sym typeface="Arial Nova"/>
              </a:rPr>
              <a:t>Recruitment initiatives include: </a:t>
            </a:r>
          </a:p>
        </p:txBody>
      </p:sp>
      <p:sp>
        <p:nvSpPr>
          <p:cNvPr id="12" name="TextBox 12"/>
          <p:cNvSpPr txBox="1"/>
          <p:nvPr/>
        </p:nvSpPr>
        <p:spPr>
          <a:xfrm>
            <a:off x="1143638" y="2153336"/>
            <a:ext cx="3706816" cy="1314517"/>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 NHS Jobs online recruitment portal </a:t>
            </a:r>
          </a:p>
          <a:p>
            <a:pPr algn="l">
              <a:lnSpc>
                <a:spcPts val="1717"/>
              </a:lnSpc>
            </a:pPr>
            <a:r>
              <a:rPr lang="en-US" sz="1200">
                <a:solidFill>
                  <a:srgbClr val="000000"/>
                </a:solidFill>
                <a:latin typeface="Arial Nova"/>
                <a:ea typeface="Arial Nova"/>
                <a:cs typeface="Arial Nova"/>
                <a:sym typeface="Arial Nova"/>
              </a:rPr>
              <a:t>• International recruitment programmes </a:t>
            </a:r>
          </a:p>
          <a:p>
            <a:pPr algn="l">
              <a:lnSpc>
                <a:spcPts val="1717"/>
              </a:lnSpc>
            </a:pPr>
            <a:r>
              <a:rPr lang="en-US" sz="1200">
                <a:solidFill>
                  <a:srgbClr val="000000"/>
                </a:solidFill>
                <a:latin typeface="Arial Nova"/>
                <a:ea typeface="Arial Nova"/>
                <a:cs typeface="Arial Nova"/>
                <a:sym typeface="Arial Nova"/>
              </a:rPr>
              <a:t>• Apprenticeships and graduate schemes </a:t>
            </a:r>
          </a:p>
          <a:p>
            <a:pPr algn="l">
              <a:lnSpc>
                <a:spcPts val="1717"/>
              </a:lnSpc>
            </a:pPr>
            <a:r>
              <a:rPr lang="en-US" sz="1200">
                <a:solidFill>
                  <a:srgbClr val="000000"/>
                </a:solidFill>
                <a:latin typeface="Arial Nova"/>
                <a:ea typeface="Arial Nova"/>
                <a:cs typeface="Arial Nova"/>
                <a:sym typeface="Arial Nova"/>
              </a:rPr>
              <a:t>• Return-to-practice programmes </a:t>
            </a:r>
          </a:p>
          <a:p>
            <a:pPr algn="l">
              <a:lnSpc>
                <a:spcPts val="1717"/>
              </a:lnSpc>
            </a:pPr>
            <a:r>
              <a:rPr lang="en-US" sz="1200">
                <a:solidFill>
                  <a:srgbClr val="000000"/>
                </a:solidFill>
                <a:latin typeface="Arial Nova"/>
                <a:ea typeface="Arial Nova"/>
                <a:cs typeface="Arial Nova"/>
                <a:sym typeface="Arial Nova"/>
              </a:rPr>
              <a:t>• Diversity and inclusion recruitment campaigns </a:t>
            </a:r>
          </a:p>
          <a:p>
            <a:pPr algn="l">
              <a:lnSpc>
                <a:spcPts val="1717"/>
              </a:lnSpc>
            </a:pPr>
            <a:r>
              <a:rPr lang="en-US" sz="1200">
                <a:solidFill>
                  <a:srgbClr val="000000"/>
                </a:solidFill>
                <a:latin typeface="Arial Nova"/>
                <a:ea typeface="Arial Nova"/>
                <a:cs typeface="Arial Nova"/>
                <a:sym typeface="Arial Nova"/>
              </a:rPr>
              <a:t>• Targeted recruitment of underrepresented groups </a:t>
            </a:r>
          </a:p>
        </p:txBody>
      </p:sp>
      <p:sp>
        <p:nvSpPr>
          <p:cNvPr id="13" name="TextBox 13"/>
          <p:cNvSpPr txBox="1"/>
          <p:nvPr/>
        </p:nvSpPr>
        <p:spPr>
          <a:xfrm>
            <a:off x="914714" y="3465814"/>
            <a:ext cx="6039622" cy="988676"/>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The NHS Long Term Workforce Plan also outlines strategies to increase medical school places, nursing apprenticeships, and alternative healthcare career pathways (NHS England, 2023). </a:t>
            </a:r>
          </a:p>
          <a:p>
            <a:pPr algn="l">
              <a:lnSpc>
                <a:spcPts val="1954"/>
              </a:lnSpc>
            </a:pPr>
            <a:r>
              <a:rPr lang="en-US" sz="1399" b="1">
                <a:solidFill>
                  <a:srgbClr val="000000"/>
                </a:solidFill>
                <a:latin typeface="Arial Nova Bold"/>
                <a:ea typeface="Arial Nova Bold"/>
                <a:cs typeface="Arial Nova Bold"/>
                <a:sym typeface="Arial Nova Bold"/>
              </a:rPr>
              <a:t>Selection Practices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4027789"/>
            <a:ext cx="5536816" cy="125664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NHS England has several opportunities to improve recruitment, selection, and orientation effectiveness. </a:t>
            </a:r>
          </a:p>
          <a:p>
            <a:pPr algn="l">
              <a:lnSpc>
                <a:spcPts val="1954"/>
              </a:lnSpc>
            </a:pPr>
            <a:r>
              <a:rPr lang="en-US" sz="1399" b="1">
                <a:solidFill>
                  <a:srgbClr val="000000"/>
                </a:solidFill>
                <a:latin typeface="Arial Nova Bold"/>
                <a:ea typeface="Arial Nova Bold"/>
                <a:cs typeface="Arial Nova Bold"/>
                <a:sym typeface="Arial Nova Bold"/>
              </a:rPr>
              <a:t>AI-Enabled Recruitment </a:t>
            </a:r>
          </a:p>
          <a:p>
            <a:pPr algn="l">
              <a:lnSpc>
                <a:spcPts val="1675"/>
              </a:lnSpc>
            </a:pPr>
            <a:r>
              <a:rPr lang="en-US" sz="1200">
                <a:solidFill>
                  <a:srgbClr val="000000"/>
                </a:solidFill>
                <a:latin typeface="Arial Nova"/>
                <a:ea typeface="Arial Nova"/>
                <a:cs typeface="Arial Nova"/>
                <a:sym typeface="Arial Nova"/>
              </a:rPr>
              <a:t>Artificial intelligence presents opportunities to improve recruitment efficiency. AI- powered systems can automate administrative tasks such as: </a:t>
            </a:r>
          </a:p>
        </p:txBody>
      </p:sp>
      <p:sp>
        <p:nvSpPr>
          <p:cNvPr id="3" name="TextBox 3"/>
          <p:cNvSpPr txBox="1"/>
          <p:nvPr/>
        </p:nvSpPr>
        <p:spPr>
          <a:xfrm>
            <a:off x="1143638" y="889425"/>
            <a:ext cx="219166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Mandatory training modules </a:t>
            </a:r>
          </a:p>
        </p:txBody>
      </p:sp>
      <p:sp>
        <p:nvSpPr>
          <p:cNvPr id="4" name="TextBox 4"/>
          <p:cNvSpPr txBox="1"/>
          <p:nvPr/>
        </p:nvSpPr>
        <p:spPr>
          <a:xfrm>
            <a:off x="1143638" y="1089450"/>
            <a:ext cx="114462" cy="447618"/>
          </a:xfrm>
          <a:prstGeom prst="rect">
            <a:avLst/>
          </a:prstGeom>
        </p:spPr>
        <p:txBody>
          <a:bodyPr lIns="0" tIns="0" rIns="0" bIns="0" rtlCol="0" anchor="t">
            <a:spAutoFit/>
          </a:bodyPr>
          <a:lstStyle/>
          <a:p>
            <a:pPr algn="just">
              <a:lnSpc>
                <a:spcPts val="1701"/>
              </a:lnSpc>
            </a:pPr>
            <a:r>
              <a:rPr lang="en-US" sz="1200" spc="76">
                <a:solidFill>
                  <a:srgbClr val="000000"/>
                </a:solidFill>
                <a:latin typeface="Arial"/>
                <a:ea typeface="Arial"/>
                <a:cs typeface="Arial"/>
                <a:sym typeface="Arial"/>
              </a:rPr>
              <a:t>• • </a:t>
            </a:r>
          </a:p>
        </p:txBody>
      </p:sp>
      <p:sp>
        <p:nvSpPr>
          <p:cNvPr id="5" name="TextBox 5"/>
          <p:cNvSpPr txBox="1"/>
          <p:nvPr/>
        </p:nvSpPr>
        <p:spPr>
          <a:xfrm>
            <a:off x="1372238" y="1099556"/>
            <a:ext cx="2055181"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Clinical safety training Equality and diversity training </a:t>
            </a:r>
          </a:p>
        </p:txBody>
      </p:sp>
      <p:sp>
        <p:nvSpPr>
          <p:cNvPr id="6" name="TextBox 6"/>
          <p:cNvSpPr txBox="1"/>
          <p:nvPr/>
        </p:nvSpPr>
        <p:spPr>
          <a:xfrm>
            <a:off x="1143638" y="1534211"/>
            <a:ext cx="2464003" cy="437836"/>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 Information governance training • Safeguarding requirements </a:t>
            </a:r>
          </a:p>
        </p:txBody>
      </p:sp>
      <p:sp>
        <p:nvSpPr>
          <p:cNvPr id="7" name="TextBox 7"/>
          <p:cNvSpPr txBox="1"/>
          <p:nvPr/>
        </p:nvSpPr>
        <p:spPr>
          <a:xfrm>
            <a:off x="914714" y="1972932"/>
            <a:ext cx="5984900" cy="1171051"/>
          </a:xfrm>
          <a:prstGeom prst="rect">
            <a:avLst/>
          </a:prstGeom>
        </p:spPr>
        <p:txBody>
          <a:bodyPr lIns="0" tIns="0" rIns="0" bIns="0" rtlCol="0" anchor="t">
            <a:spAutoFit/>
          </a:bodyPr>
          <a:lstStyle/>
          <a:p>
            <a:pPr algn="l">
              <a:lnSpc>
                <a:spcPts val="1684"/>
              </a:lnSpc>
            </a:pPr>
            <a:r>
              <a:rPr lang="en-US" sz="1200">
                <a:solidFill>
                  <a:srgbClr val="000000"/>
                </a:solidFill>
                <a:latin typeface="Arial Nova"/>
                <a:ea typeface="Arial Nova"/>
                <a:cs typeface="Arial Nova"/>
                <a:sym typeface="Arial Nova"/>
              </a:rPr>
              <a:t>The NHS Learning Hub and Electronic Staff Record (ESR) systems provide digital support for onboarding activities and mandatory training completion (NHS England, 2024). </a:t>
            </a:r>
          </a:p>
          <a:p>
            <a:pPr algn="l">
              <a:lnSpc>
                <a:spcPts val="3000"/>
              </a:lnSpc>
            </a:pPr>
            <a:r>
              <a:rPr lang="en-US" sz="1200">
                <a:solidFill>
                  <a:srgbClr val="000000"/>
                </a:solidFill>
                <a:latin typeface="Arial Nova"/>
                <a:ea typeface="Arial Nova"/>
                <a:cs typeface="Arial Nova"/>
                <a:sym typeface="Arial Nova"/>
              </a:rPr>
              <a:t>Effective orientation contributes significantly to employee engagement, role clarity, and </a:t>
            </a:r>
          </a:p>
          <a:p>
            <a:pPr algn="l">
              <a:lnSpc>
                <a:spcPts val="600"/>
              </a:lnSpc>
            </a:pPr>
            <a:r>
              <a:rPr lang="en-US" sz="1200">
                <a:solidFill>
                  <a:srgbClr val="000000"/>
                </a:solidFill>
                <a:latin typeface="Arial Nova"/>
                <a:ea typeface="Arial Nova"/>
                <a:cs typeface="Arial Nova"/>
                <a:sym typeface="Arial Nova"/>
              </a:rPr>
              <a:t>retention (Bauer, 2023). </a:t>
            </a:r>
          </a:p>
        </p:txBody>
      </p:sp>
      <p:sp>
        <p:nvSpPr>
          <p:cNvPr id="8" name="TextBox 8"/>
          <p:cNvSpPr txBox="1"/>
          <p:nvPr/>
        </p:nvSpPr>
        <p:spPr>
          <a:xfrm>
            <a:off x="914714" y="8658530"/>
            <a:ext cx="5997340"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The NHS Workforce Race Equality Standard (WRES) provides opportunities to improve diversity and inclusion through targeted recruitment strategies. Diverse workforces are </a:t>
            </a:r>
          </a:p>
        </p:txBody>
      </p:sp>
      <p:sp>
        <p:nvSpPr>
          <p:cNvPr id="9" name="TextBox 9"/>
          <p:cNvSpPr txBox="1"/>
          <p:nvPr/>
        </p:nvSpPr>
        <p:spPr>
          <a:xfrm>
            <a:off x="1143638" y="5386749"/>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5396855"/>
            <a:ext cx="97170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CV screening </a:t>
            </a:r>
          </a:p>
        </p:txBody>
      </p:sp>
      <p:sp>
        <p:nvSpPr>
          <p:cNvPr id="11" name="TextBox 11"/>
          <p:cNvSpPr txBox="1"/>
          <p:nvPr/>
        </p:nvSpPr>
        <p:spPr>
          <a:xfrm>
            <a:off x="1143638" y="5612178"/>
            <a:ext cx="165443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Candidate matching </a:t>
            </a:r>
          </a:p>
        </p:txBody>
      </p:sp>
      <p:sp>
        <p:nvSpPr>
          <p:cNvPr id="12" name="TextBox 12"/>
          <p:cNvSpPr txBox="1"/>
          <p:nvPr/>
        </p:nvSpPr>
        <p:spPr>
          <a:xfrm>
            <a:off x="1143638" y="5821728"/>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3" name="TextBox 13"/>
          <p:cNvSpPr txBox="1"/>
          <p:nvPr/>
        </p:nvSpPr>
        <p:spPr>
          <a:xfrm>
            <a:off x="1372238" y="5831824"/>
            <a:ext cx="1453439"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Interview scheduling </a:t>
            </a:r>
          </a:p>
        </p:txBody>
      </p:sp>
      <p:sp>
        <p:nvSpPr>
          <p:cNvPr id="14" name="TextBox 14"/>
          <p:cNvSpPr txBox="1"/>
          <p:nvPr/>
        </p:nvSpPr>
        <p:spPr>
          <a:xfrm>
            <a:off x="1143638" y="6050328"/>
            <a:ext cx="175189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Recruitment analytics </a:t>
            </a:r>
          </a:p>
        </p:txBody>
      </p:sp>
      <p:sp>
        <p:nvSpPr>
          <p:cNvPr id="15" name="TextBox 15"/>
          <p:cNvSpPr txBox="1"/>
          <p:nvPr/>
        </p:nvSpPr>
        <p:spPr>
          <a:xfrm>
            <a:off x="914714" y="6250924"/>
            <a:ext cx="6094333" cy="2357990"/>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Research suggests AI can significantly reduce time-to-hire while improving recruitment productivity (Bondarouk and Brewster, 2022). </a:t>
            </a:r>
          </a:p>
          <a:p>
            <a:pPr algn="l">
              <a:lnSpc>
                <a:spcPts val="3000"/>
              </a:lnSpc>
            </a:pPr>
            <a:r>
              <a:rPr lang="en-US" sz="1200">
                <a:solidFill>
                  <a:srgbClr val="000000"/>
                </a:solidFill>
                <a:latin typeface="Arial Nova"/>
                <a:ea typeface="Arial Nova"/>
                <a:cs typeface="Arial Nova"/>
                <a:sym typeface="Arial Nova"/>
              </a:rPr>
              <a:t>Given the NHS receives thousands of applications annually, AI could help HR teams </a:t>
            </a:r>
          </a:p>
          <a:p>
            <a:pPr algn="l">
              <a:lnSpc>
                <a:spcPts val="600"/>
              </a:lnSpc>
            </a:pPr>
            <a:r>
              <a:rPr lang="en-US" sz="1200">
                <a:solidFill>
                  <a:srgbClr val="000000"/>
                </a:solidFill>
                <a:latin typeface="Arial Nova"/>
                <a:ea typeface="Arial Nova"/>
                <a:cs typeface="Arial Nova"/>
                <a:sym typeface="Arial Nova"/>
              </a:rPr>
              <a:t>focus on strategic decision-making rather than administrative processing. </a:t>
            </a:r>
          </a:p>
          <a:p>
            <a:pPr algn="l">
              <a:lnSpc>
                <a:spcPts val="1978"/>
              </a:lnSpc>
            </a:pPr>
            <a:r>
              <a:rPr lang="en-US" sz="1399" b="1">
                <a:solidFill>
                  <a:srgbClr val="000000"/>
                </a:solidFill>
                <a:latin typeface="Arial Nova Bold"/>
                <a:ea typeface="Arial Nova Bold"/>
                <a:cs typeface="Arial Nova Bold"/>
                <a:sym typeface="Arial Nova Bold"/>
              </a:rPr>
              <a:t>Digital Recruitment Platforms </a:t>
            </a:r>
          </a:p>
          <a:p>
            <a:pPr algn="l">
              <a:lnSpc>
                <a:spcPts val="1695"/>
              </a:lnSpc>
            </a:pPr>
            <a:r>
              <a:rPr lang="en-US" sz="1200">
                <a:solidFill>
                  <a:srgbClr val="000000"/>
                </a:solidFill>
                <a:latin typeface="Arial Nova"/>
                <a:ea typeface="Arial Nova"/>
                <a:cs typeface="Arial Nova"/>
                <a:sym typeface="Arial Nova"/>
              </a:rPr>
              <a:t>Enhanced digital recruitment technologies can improve candidate experience and widen applicant pools. Virtual recruitment events, online assessments, and digital interviews increase accessibility and reduce recruitment costs (CIPD, 2024). </a:t>
            </a:r>
          </a:p>
          <a:p>
            <a:pPr algn="l">
              <a:lnSpc>
                <a:spcPts val="1978"/>
              </a:lnSpc>
            </a:pPr>
            <a:r>
              <a:rPr lang="en-US" sz="1399" b="1" spc="1">
                <a:solidFill>
                  <a:srgbClr val="000000"/>
                </a:solidFill>
                <a:latin typeface="Arial Nova Bold"/>
                <a:ea typeface="Arial Nova Bold"/>
                <a:cs typeface="Arial Nova Bold"/>
                <a:sym typeface="Arial Nova Bold"/>
              </a:rPr>
              <a:t>Workforce Diversity </a:t>
            </a:r>
          </a:p>
        </p:txBody>
      </p:sp>
      <p:sp>
        <p:nvSpPr>
          <p:cNvPr id="16" name="TextBox 16"/>
          <p:cNvSpPr txBox="1"/>
          <p:nvPr/>
        </p:nvSpPr>
        <p:spPr>
          <a:xfrm>
            <a:off x="914714" y="3681927"/>
            <a:ext cx="244603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2. Current Opportunities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6026868" cy="3362306"/>
          </a:xfrm>
          <a:prstGeom prst="rect">
            <a:avLst/>
          </a:prstGeom>
        </p:spPr>
        <p:txBody>
          <a:bodyPr lIns="0" tIns="0" rIns="0" bIns="0" rtlCol="0" anchor="t">
            <a:spAutoFit/>
          </a:bodyPr>
          <a:lstStyle/>
          <a:p>
            <a:pPr algn="l">
              <a:lnSpc>
                <a:spcPts val="1683"/>
              </a:lnSpc>
            </a:pPr>
            <a:r>
              <a:rPr lang="en-US" sz="1200" dirty="0">
                <a:solidFill>
                  <a:srgbClr val="000000"/>
                </a:solidFill>
                <a:latin typeface="Arial Nova"/>
                <a:ea typeface="Arial Nova"/>
                <a:cs typeface="Arial Nova"/>
                <a:sym typeface="Arial Nova"/>
              </a:rPr>
              <a:t>associated with improved innovation, employee engagement, and patient care </a:t>
            </a:r>
          </a:p>
          <a:p>
            <a:pPr algn="l">
              <a:lnSpc>
                <a:spcPts val="1683"/>
              </a:lnSpc>
            </a:pPr>
            <a:r>
              <a:rPr lang="en-US" sz="1200" dirty="0">
                <a:solidFill>
                  <a:srgbClr val="000000"/>
                </a:solidFill>
                <a:latin typeface="Arial Nova"/>
                <a:ea typeface="Arial Nova"/>
                <a:cs typeface="Arial Nova"/>
                <a:sym typeface="Arial Nova"/>
              </a:rPr>
              <a:t>outcomes (West et al., 2020). </a:t>
            </a:r>
          </a:p>
          <a:p>
            <a:pPr algn="l">
              <a:lnSpc>
                <a:spcPts val="1964"/>
              </a:lnSpc>
            </a:pPr>
            <a:r>
              <a:rPr lang="en-US" sz="1399" b="1" dirty="0">
                <a:solidFill>
                  <a:srgbClr val="000000"/>
                </a:solidFill>
                <a:latin typeface="Arial Nova Bold"/>
                <a:ea typeface="Arial Nova Bold"/>
                <a:cs typeface="Arial Nova Bold"/>
                <a:sym typeface="Arial Nova Bold"/>
              </a:rPr>
              <a:t>Data-Driven Talent Acquisition </a:t>
            </a:r>
          </a:p>
          <a:p>
            <a:pPr algn="l">
              <a:lnSpc>
                <a:spcPts val="1683"/>
              </a:lnSpc>
            </a:pPr>
            <a:r>
              <a:rPr lang="en-US" sz="1200" dirty="0">
                <a:solidFill>
                  <a:srgbClr val="000000"/>
                </a:solidFill>
                <a:latin typeface="Arial Nova"/>
                <a:ea typeface="Arial Nova"/>
                <a:cs typeface="Arial Nova"/>
                <a:sym typeface="Arial Nova"/>
              </a:rPr>
              <a:t>The NHS generates substantial workforce data. Advanced workforce analytics could </a:t>
            </a:r>
          </a:p>
          <a:p>
            <a:pPr algn="l">
              <a:lnSpc>
                <a:spcPts val="1683"/>
              </a:lnSpc>
            </a:pPr>
            <a:r>
              <a:rPr lang="en-US" sz="1200" dirty="0">
                <a:solidFill>
                  <a:srgbClr val="000000"/>
                </a:solidFill>
                <a:latin typeface="Arial Nova"/>
                <a:ea typeface="Arial Nova"/>
                <a:cs typeface="Arial Nova"/>
                <a:sym typeface="Arial Nova"/>
              </a:rPr>
              <a:t>help predict staffing shortages, identify recruitment bottlenecks, and improve workforce planning. </a:t>
            </a:r>
          </a:p>
          <a:p>
            <a:pPr algn="l">
              <a:lnSpc>
                <a:spcPts val="3000"/>
              </a:lnSpc>
            </a:pPr>
            <a:r>
              <a:rPr lang="en-US" sz="1200" dirty="0">
                <a:solidFill>
                  <a:srgbClr val="000000"/>
                </a:solidFill>
                <a:latin typeface="Arial Nova"/>
                <a:ea typeface="Arial Nova"/>
                <a:cs typeface="Arial Nova"/>
                <a:sym typeface="Arial Nova"/>
              </a:rPr>
              <a:t>People analytics enables </a:t>
            </a:r>
            <a:r>
              <a:rPr lang="en-US" sz="1200" dirty="0" err="1">
                <a:solidFill>
                  <a:srgbClr val="000000"/>
                </a:solidFill>
                <a:latin typeface="Arial Nova"/>
                <a:ea typeface="Arial Nova"/>
                <a:cs typeface="Arial Nova"/>
                <a:sym typeface="Arial Nova"/>
              </a:rPr>
              <a:t>organisations</a:t>
            </a:r>
            <a:r>
              <a:rPr lang="en-US" sz="1200" dirty="0">
                <a:solidFill>
                  <a:srgbClr val="000000"/>
                </a:solidFill>
                <a:latin typeface="Arial Nova"/>
                <a:ea typeface="Arial Nova"/>
                <a:cs typeface="Arial Nova"/>
                <a:sym typeface="Arial Nova"/>
              </a:rPr>
              <a:t> to make evidence-based recruitment decisions </a:t>
            </a:r>
          </a:p>
          <a:p>
            <a:pPr algn="l">
              <a:lnSpc>
                <a:spcPts val="600"/>
              </a:lnSpc>
            </a:pPr>
            <a:r>
              <a:rPr lang="en-US" sz="1200" dirty="0">
                <a:solidFill>
                  <a:srgbClr val="000000"/>
                </a:solidFill>
                <a:latin typeface="Arial Nova"/>
                <a:ea typeface="Arial Nova"/>
                <a:cs typeface="Arial Nova"/>
                <a:sym typeface="Arial Nova"/>
              </a:rPr>
              <a:t>and improve long-term workforce outcomes (Marler and Boudreau, 2017). </a:t>
            </a:r>
          </a:p>
          <a:p>
            <a:pPr algn="l">
              <a:lnSpc>
                <a:spcPts val="1957"/>
              </a:lnSpc>
            </a:pPr>
            <a:endParaRPr lang="en-US" sz="1399" b="1" dirty="0">
              <a:solidFill>
                <a:srgbClr val="000000"/>
              </a:solidFill>
              <a:latin typeface="Arial Nova Bold"/>
              <a:ea typeface="Arial Nova Bold"/>
              <a:cs typeface="Arial Nova Bold"/>
              <a:sym typeface="Arial Nova Bold"/>
            </a:endParaRPr>
          </a:p>
          <a:p>
            <a:pPr algn="l">
              <a:lnSpc>
                <a:spcPts val="1957"/>
              </a:lnSpc>
            </a:pPr>
            <a:r>
              <a:rPr lang="en-US" sz="1399" b="1" dirty="0">
                <a:solidFill>
                  <a:srgbClr val="000000"/>
                </a:solidFill>
                <a:latin typeface="Arial Nova Bold"/>
                <a:ea typeface="Arial Nova Bold"/>
                <a:cs typeface="Arial Nova Bold"/>
                <a:sym typeface="Arial Nova Bold"/>
              </a:rPr>
              <a:t>Enhanced Onboarding Through Technology </a:t>
            </a:r>
          </a:p>
          <a:p>
            <a:pPr algn="l">
              <a:lnSpc>
                <a:spcPts val="1677"/>
              </a:lnSpc>
            </a:pPr>
            <a:r>
              <a:rPr lang="en-US" sz="1200" dirty="0">
                <a:solidFill>
                  <a:srgbClr val="000000"/>
                </a:solidFill>
                <a:latin typeface="Arial Nova"/>
                <a:ea typeface="Arial Nova"/>
                <a:cs typeface="Arial Nova"/>
                <a:sym typeface="Arial Nova"/>
              </a:rPr>
              <a:t>Virtual reality (VR), digital learning platforms, and AI-enabled learning systems can provide more engaging and </a:t>
            </a:r>
            <a:r>
              <a:rPr lang="en-US" sz="1200" dirty="0" err="1">
                <a:solidFill>
                  <a:srgbClr val="000000"/>
                </a:solidFill>
                <a:latin typeface="Arial Nova"/>
                <a:ea typeface="Arial Nova"/>
                <a:cs typeface="Arial Nova"/>
                <a:sym typeface="Arial Nova"/>
              </a:rPr>
              <a:t>personalised</a:t>
            </a:r>
            <a:r>
              <a:rPr lang="en-US" sz="1200" dirty="0">
                <a:solidFill>
                  <a:srgbClr val="000000"/>
                </a:solidFill>
                <a:latin typeface="Arial Nova"/>
                <a:ea typeface="Arial Nova"/>
                <a:cs typeface="Arial Nova"/>
                <a:sym typeface="Arial Nova"/>
              </a:rPr>
              <a:t> onboarding experiences. </a:t>
            </a:r>
          </a:p>
          <a:p>
            <a:pPr algn="l">
              <a:lnSpc>
                <a:spcPts val="3000"/>
              </a:lnSpc>
            </a:pPr>
            <a:r>
              <a:rPr lang="en-US" sz="1200" dirty="0">
                <a:solidFill>
                  <a:srgbClr val="000000"/>
                </a:solidFill>
                <a:latin typeface="Arial Nova"/>
                <a:ea typeface="Arial Nova"/>
                <a:cs typeface="Arial Nova"/>
                <a:sym typeface="Arial Nova"/>
              </a:rPr>
              <a:t>Digital orientation can reduce training costs while increasing knowledge retention and </a:t>
            </a:r>
          </a:p>
          <a:p>
            <a:pPr algn="l">
              <a:lnSpc>
                <a:spcPts val="600"/>
              </a:lnSpc>
            </a:pPr>
            <a:r>
              <a:rPr lang="en-US" sz="1200" dirty="0">
                <a:solidFill>
                  <a:srgbClr val="000000"/>
                </a:solidFill>
                <a:latin typeface="Arial Nova"/>
                <a:ea typeface="Arial Nova"/>
                <a:cs typeface="Arial Nova"/>
                <a:sym typeface="Arial Nova"/>
              </a:rPr>
              <a:t>employee engagement. </a:t>
            </a:r>
          </a:p>
        </p:txBody>
      </p:sp>
      <p:sp>
        <p:nvSpPr>
          <p:cNvPr id="3" name="TextBox 3"/>
          <p:cNvSpPr txBox="1"/>
          <p:nvPr/>
        </p:nvSpPr>
        <p:spPr>
          <a:xfrm>
            <a:off x="914714" y="7537437"/>
            <a:ext cx="5945267" cy="1170918"/>
          </a:xfrm>
          <a:prstGeom prst="rect">
            <a:avLst/>
          </a:prstGeom>
        </p:spPr>
        <p:txBody>
          <a:bodyPr lIns="0" tIns="0" rIns="0" bIns="0" rtlCol="0" anchor="t">
            <a:spAutoFit/>
          </a:bodyPr>
          <a:lstStyle/>
          <a:p>
            <a:pPr algn="l">
              <a:lnSpc>
                <a:spcPts val="1683"/>
              </a:lnSpc>
            </a:pPr>
            <a:r>
              <a:rPr lang="en-US" sz="1200">
                <a:solidFill>
                  <a:srgbClr val="000000"/>
                </a:solidFill>
                <a:latin typeface="Arial Nova"/>
                <a:ea typeface="Arial Nova"/>
                <a:cs typeface="Arial Nova"/>
                <a:sym typeface="Arial Nova"/>
              </a:rPr>
              <a:t>Research indicates NHS recruitment processes can be slower than private-sector organisations. Extended hiring timelines often result in candidate withdrawal and increased vacancy periods (CIPD, 2024). </a:t>
            </a:r>
          </a:p>
          <a:p>
            <a:pPr algn="l">
              <a:lnSpc>
                <a:spcPts val="3000"/>
              </a:lnSpc>
            </a:pPr>
            <a:r>
              <a:rPr lang="en-US" sz="1200">
                <a:solidFill>
                  <a:srgbClr val="000000"/>
                </a:solidFill>
                <a:latin typeface="Arial Nova"/>
                <a:ea typeface="Arial Nova"/>
                <a:cs typeface="Arial Nova"/>
                <a:sym typeface="Arial Nova"/>
              </a:rPr>
              <a:t>Bureaucratic approval processes, compliance requirements, and administrative delays </a:t>
            </a:r>
          </a:p>
          <a:p>
            <a:pPr algn="l">
              <a:lnSpc>
                <a:spcPts val="600"/>
              </a:lnSpc>
            </a:pPr>
            <a:r>
              <a:rPr lang="en-US" sz="1200">
                <a:solidFill>
                  <a:srgbClr val="000000"/>
                </a:solidFill>
                <a:latin typeface="Arial Nova"/>
                <a:ea typeface="Arial Nova"/>
                <a:cs typeface="Arial Nova"/>
                <a:sym typeface="Arial Nova"/>
              </a:rPr>
              <a:t>contribute to longer recruitment cycles. </a:t>
            </a:r>
          </a:p>
        </p:txBody>
      </p:sp>
      <p:sp>
        <p:nvSpPr>
          <p:cNvPr id="4" name="TextBox 4"/>
          <p:cNvSpPr txBox="1"/>
          <p:nvPr/>
        </p:nvSpPr>
        <p:spPr>
          <a:xfrm>
            <a:off x="914714" y="5129774"/>
            <a:ext cx="6023448" cy="2364878"/>
          </a:xfrm>
          <a:prstGeom prst="rect">
            <a:avLst/>
          </a:prstGeom>
        </p:spPr>
        <p:txBody>
          <a:bodyPr lIns="0" tIns="0" rIns="0" bIns="0" rtlCol="0" anchor="t">
            <a:spAutoFit/>
          </a:bodyPr>
          <a:lstStyle/>
          <a:p>
            <a:pPr algn="just">
              <a:lnSpc>
                <a:spcPts val="1693"/>
              </a:lnSpc>
            </a:pPr>
            <a:r>
              <a:rPr lang="en-US" sz="1200" dirty="0">
                <a:solidFill>
                  <a:srgbClr val="000000"/>
                </a:solidFill>
                <a:latin typeface="Arial Nova"/>
                <a:ea typeface="Arial Nova"/>
                <a:cs typeface="Arial Nova"/>
                <a:sym typeface="Arial Nova"/>
              </a:rPr>
              <a:t>Despite significant progress, NHS England continues to face considerable recruitment, selection, and onboarding challenges. </a:t>
            </a:r>
          </a:p>
          <a:p>
            <a:pPr algn="just">
              <a:lnSpc>
                <a:spcPts val="1975"/>
              </a:lnSpc>
            </a:pPr>
            <a:r>
              <a:rPr lang="en-US" sz="1399" b="1" spc="1" dirty="0">
                <a:solidFill>
                  <a:srgbClr val="000000"/>
                </a:solidFill>
                <a:latin typeface="Arial Nova Bold"/>
                <a:ea typeface="Arial Nova Bold"/>
                <a:cs typeface="Arial Nova Bold"/>
                <a:sym typeface="Arial Nova Bold"/>
              </a:rPr>
              <a:t>Workforce Shortages </a:t>
            </a:r>
          </a:p>
          <a:p>
            <a:pPr algn="just">
              <a:lnSpc>
                <a:spcPts val="1693"/>
              </a:lnSpc>
            </a:pPr>
            <a:r>
              <a:rPr lang="en-US" sz="1200" dirty="0">
                <a:solidFill>
                  <a:srgbClr val="000000"/>
                </a:solidFill>
                <a:latin typeface="Arial Nova"/>
                <a:ea typeface="Arial Nova"/>
                <a:cs typeface="Arial Nova"/>
                <a:sym typeface="Arial Nova"/>
              </a:rPr>
              <a:t>One of the most significant challenges facing NHS England is workforce shortages. The NHS currently experiences shortages across nursing, medicine, mental health services, and social care roles (NHS England, 2023). </a:t>
            </a:r>
          </a:p>
          <a:p>
            <a:pPr algn="just">
              <a:lnSpc>
                <a:spcPts val="3000"/>
              </a:lnSpc>
            </a:pPr>
            <a:r>
              <a:rPr lang="en-US" sz="1200" dirty="0">
                <a:solidFill>
                  <a:srgbClr val="000000"/>
                </a:solidFill>
                <a:latin typeface="Arial Nova"/>
                <a:ea typeface="Arial Nova"/>
                <a:cs typeface="Arial Nova"/>
                <a:sym typeface="Arial Nova"/>
              </a:rPr>
              <a:t>Vacancy rates create operational pressures, increase workloads, and contribute to </a:t>
            </a:r>
          </a:p>
          <a:p>
            <a:pPr algn="just">
              <a:lnSpc>
                <a:spcPts val="600"/>
              </a:lnSpc>
            </a:pPr>
            <a:r>
              <a:rPr lang="en-US" sz="1200" spc="1" dirty="0">
                <a:solidFill>
                  <a:srgbClr val="000000"/>
                </a:solidFill>
                <a:latin typeface="Arial Nova"/>
                <a:ea typeface="Arial Nova"/>
                <a:cs typeface="Arial Nova"/>
                <a:sym typeface="Arial Nova"/>
              </a:rPr>
              <a:t>employee burnout. </a:t>
            </a: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endParaRPr lang="en-US" sz="1399" b="1" dirty="0">
              <a:solidFill>
                <a:srgbClr val="000000"/>
              </a:solidFill>
              <a:latin typeface="Arial Nova Bold"/>
              <a:ea typeface="Arial Nova Bold"/>
              <a:cs typeface="Arial Nova Bold"/>
              <a:sym typeface="Arial Nova Bold"/>
            </a:endParaRPr>
          </a:p>
          <a:p>
            <a:pPr algn="just">
              <a:lnSpc>
                <a:spcPts val="699"/>
              </a:lnSpc>
            </a:pPr>
            <a:r>
              <a:rPr lang="en-US" sz="1399" b="1" dirty="0">
                <a:solidFill>
                  <a:srgbClr val="000000"/>
                </a:solidFill>
                <a:latin typeface="Arial Nova Bold"/>
                <a:ea typeface="Arial Nova Bold"/>
                <a:cs typeface="Arial Nova Bold"/>
                <a:sym typeface="Arial Nova Bold"/>
              </a:rPr>
              <a:t>Lengthy Recruitment Processes </a:t>
            </a:r>
          </a:p>
        </p:txBody>
      </p:sp>
      <p:sp>
        <p:nvSpPr>
          <p:cNvPr id="5" name="TextBox 5"/>
          <p:cNvSpPr txBox="1"/>
          <p:nvPr/>
        </p:nvSpPr>
        <p:spPr>
          <a:xfrm>
            <a:off x="914714" y="4783903"/>
            <a:ext cx="218695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3. Current Challenges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2598896"/>
            <a:ext cx="3985622" cy="913552"/>
          </a:xfrm>
          <a:prstGeom prst="rect">
            <a:avLst/>
          </a:prstGeom>
        </p:spPr>
        <p:txBody>
          <a:bodyPr lIns="0" tIns="0" rIns="0" bIns="0" rtlCol="0" anchor="t">
            <a:spAutoFit/>
          </a:bodyPr>
          <a:lstStyle/>
          <a:p>
            <a:pPr algn="l">
              <a:lnSpc>
                <a:spcPts val="2889"/>
              </a:lnSpc>
            </a:pPr>
            <a:r>
              <a:rPr lang="en-US" sz="1399" b="1">
                <a:solidFill>
                  <a:srgbClr val="000000"/>
                </a:solidFill>
                <a:latin typeface="Arial Nova Bold"/>
                <a:ea typeface="Arial Nova Bold"/>
                <a:cs typeface="Arial Nova Bold"/>
                <a:sym typeface="Arial Nova Bold"/>
              </a:rPr>
              <a:t>AI-Related Risks </a:t>
            </a:r>
          </a:p>
          <a:p>
            <a:pPr algn="l">
              <a:lnSpc>
                <a:spcPts val="2476"/>
              </a:lnSpc>
            </a:pPr>
            <a:r>
              <a:rPr lang="en-US" sz="1200">
                <a:solidFill>
                  <a:srgbClr val="000000"/>
                </a:solidFill>
                <a:latin typeface="Arial Nova"/>
                <a:ea typeface="Arial Nova"/>
                <a:cs typeface="Arial Nova"/>
                <a:sym typeface="Arial Nova"/>
              </a:rPr>
              <a:t>Although AIcreates opportunities, it also introduces risks. Potential challenges include: </a:t>
            </a:r>
          </a:p>
        </p:txBody>
      </p:sp>
      <p:sp>
        <p:nvSpPr>
          <p:cNvPr id="3" name="TextBox 3"/>
          <p:cNvSpPr txBox="1"/>
          <p:nvPr/>
        </p:nvSpPr>
        <p:spPr>
          <a:xfrm>
            <a:off x="914714" y="883758"/>
            <a:ext cx="5776598" cy="726224"/>
          </a:xfrm>
          <a:prstGeom prst="rect">
            <a:avLst/>
          </a:prstGeom>
        </p:spPr>
        <p:txBody>
          <a:bodyPr lIns="0" tIns="0" rIns="0" bIns="0" rtlCol="0" anchor="t">
            <a:spAutoFit/>
          </a:bodyPr>
          <a:lstStyle/>
          <a:p>
            <a:pPr algn="l">
              <a:lnSpc>
                <a:spcPts val="1955"/>
              </a:lnSpc>
            </a:pPr>
            <a:r>
              <a:rPr lang="en-US" sz="1399" b="1">
                <a:solidFill>
                  <a:srgbClr val="000000"/>
                </a:solidFill>
                <a:latin typeface="Arial Nova Bold"/>
                <a:ea typeface="Arial Nova Bold"/>
                <a:cs typeface="Arial Nova Bold"/>
                <a:sym typeface="Arial Nova Bold"/>
              </a:rPr>
              <a:t>Competition for Talent </a:t>
            </a:r>
          </a:p>
          <a:p>
            <a:pPr algn="l">
              <a:lnSpc>
                <a:spcPts val="1676"/>
              </a:lnSpc>
            </a:pPr>
            <a:r>
              <a:rPr lang="en-US" sz="1200">
                <a:solidFill>
                  <a:srgbClr val="000000"/>
                </a:solidFill>
                <a:latin typeface="Arial Nova"/>
                <a:ea typeface="Arial Nova"/>
                <a:cs typeface="Arial Nova"/>
                <a:sym typeface="Arial Nova"/>
              </a:rPr>
              <a:t>Healthcareorganisations compete globally for skilled healthcare professionals. NHS England faces increasing competition from: </a:t>
            </a:r>
          </a:p>
        </p:txBody>
      </p:sp>
      <p:sp>
        <p:nvSpPr>
          <p:cNvPr id="4" name="TextBox 4"/>
          <p:cNvSpPr txBox="1"/>
          <p:nvPr/>
        </p:nvSpPr>
        <p:spPr>
          <a:xfrm>
            <a:off x="914714" y="5018751"/>
            <a:ext cx="5985367" cy="2835192"/>
          </a:xfrm>
          <a:prstGeom prst="rect">
            <a:avLst/>
          </a:prstGeom>
        </p:spPr>
        <p:txBody>
          <a:bodyPr lIns="0" tIns="0" rIns="0" bIns="0" rtlCol="0" anchor="t">
            <a:spAutoFit/>
          </a:bodyPr>
          <a:lstStyle/>
          <a:p>
            <a:pPr algn="l">
              <a:lnSpc>
                <a:spcPts val="1968"/>
              </a:lnSpc>
            </a:pPr>
            <a:r>
              <a:rPr lang="en-US" sz="1399" b="1" spc="1">
                <a:solidFill>
                  <a:srgbClr val="000000"/>
                </a:solidFill>
                <a:latin typeface="Arial Nova Bold"/>
                <a:ea typeface="Arial Nova Bold"/>
                <a:cs typeface="Arial Nova Bold"/>
                <a:sym typeface="Arial Nova Bold"/>
              </a:rPr>
              <a:t>Onboarding Inconsistency </a:t>
            </a:r>
          </a:p>
          <a:p>
            <a:pPr algn="l">
              <a:lnSpc>
                <a:spcPts val="1687"/>
              </a:lnSpc>
            </a:pPr>
            <a:r>
              <a:rPr lang="en-US" sz="1200">
                <a:solidFill>
                  <a:srgbClr val="000000"/>
                </a:solidFill>
                <a:latin typeface="Arial Nova"/>
                <a:ea typeface="Arial Nova"/>
                <a:cs typeface="Arial Nova"/>
                <a:sym typeface="Arial Nova"/>
              </a:rPr>
              <a:t>Orientation experiencesvarysignificantly between NHS trusts and departments. Some employees receive comprehensive support while others report inadequate induction processes. </a:t>
            </a:r>
          </a:p>
          <a:p>
            <a:pPr algn="l">
              <a:lnSpc>
                <a:spcPts val="3000"/>
              </a:lnSpc>
            </a:pPr>
            <a:r>
              <a:rPr lang="en-US" sz="1200">
                <a:solidFill>
                  <a:srgbClr val="000000"/>
                </a:solidFill>
                <a:latin typeface="Arial Nova"/>
                <a:ea typeface="Arial Nova"/>
                <a:cs typeface="Arial Nova"/>
                <a:sym typeface="Arial Nova"/>
              </a:rPr>
              <a:t>Inconsistent onboarding can negatively affect employee engagement, productivity, and </a:t>
            </a:r>
          </a:p>
          <a:p>
            <a:pPr algn="l">
              <a:lnSpc>
                <a:spcPts val="600"/>
              </a:lnSpc>
            </a:pPr>
            <a:r>
              <a:rPr lang="en-US" sz="1200" spc="1">
                <a:solidFill>
                  <a:srgbClr val="000000"/>
                </a:solidFill>
                <a:latin typeface="Arial Nova"/>
                <a:ea typeface="Arial Nova"/>
                <a:cs typeface="Arial Nova"/>
                <a:sym typeface="Arial Nova"/>
              </a:rPr>
              <a:t>retention. </a:t>
            </a:r>
          </a:p>
          <a:p>
            <a:pPr algn="l">
              <a:lnSpc>
                <a:spcPts val="1983"/>
              </a:lnSpc>
            </a:pPr>
            <a:r>
              <a:rPr lang="en-US" sz="1399" b="1">
                <a:solidFill>
                  <a:srgbClr val="000000"/>
                </a:solidFill>
                <a:latin typeface="Arial Nova Bold"/>
                <a:ea typeface="Arial Nova Bold"/>
                <a:cs typeface="Arial Nova Bold"/>
                <a:sym typeface="Arial Nova Bold"/>
              </a:rPr>
              <a:t>Employee Retention Issues </a:t>
            </a:r>
          </a:p>
          <a:p>
            <a:pPr algn="l">
              <a:lnSpc>
                <a:spcPts val="1700"/>
              </a:lnSpc>
            </a:pPr>
            <a:r>
              <a:rPr lang="en-US" sz="1200">
                <a:solidFill>
                  <a:srgbClr val="000000"/>
                </a:solidFill>
                <a:latin typeface="Arial Nova"/>
                <a:ea typeface="Arial Nova"/>
                <a:cs typeface="Arial Nova"/>
                <a:sym typeface="Arial Nova"/>
              </a:rPr>
              <a:t>Recruitmentchallenges are compounded by retention difficulties. High turnover rates increase recruitment costs and place additional pressure on existing staff. </a:t>
            </a:r>
          </a:p>
          <a:p>
            <a:pPr algn="l">
              <a:lnSpc>
                <a:spcPts val="3000"/>
              </a:lnSpc>
            </a:pPr>
            <a:r>
              <a:rPr lang="en-US" sz="1200">
                <a:solidFill>
                  <a:srgbClr val="000000"/>
                </a:solidFill>
                <a:latin typeface="Arial Nova"/>
                <a:ea typeface="Arial Nova"/>
                <a:cs typeface="Arial Nova"/>
                <a:sym typeface="Arial Nova"/>
              </a:rPr>
              <a:t>The NHS Staff Survey consistently identifies concerns relating to workload, wellbeing, </a:t>
            </a:r>
          </a:p>
          <a:p>
            <a:pPr algn="l">
              <a:lnSpc>
                <a:spcPts val="600"/>
              </a:lnSpc>
            </a:pPr>
            <a:r>
              <a:rPr lang="en-US" sz="1200">
                <a:solidFill>
                  <a:srgbClr val="000000"/>
                </a:solidFill>
                <a:latin typeface="Arial Nova"/>
                <a:ea typeface="Arial Nova"/>
                <a:cs typeface="Arial Nova"/>
                <a:sym typeface="Arial Nova"/>
              </a:rPr>
              <a:t>and work-life balance (NHS England, 2024). </a:t>
            </a:r>
          </a:p>
        </p:txBody>
      </p:sp>
      <p:sp>
        <p:nvSpPr>
          <p:cNvPr id="5" name="TextBox 5"/>
          <p:cNvSpPr txBox="1"/>
          <p:nvPr/>
        </p:nvSpPr>
        <p:spPr>
          <a:xfrm>
            <a:off x="1143638" y="1712004"/>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6" name="TextBox 6"/>
          <p:cNvSpPr txBox="1"/>
          <p:nvPr/>
        </p:nvSpPr>
        <p:spPr>
          <a:xfrm>
            <a:off x="1372238" y="1722110"/>
            <a:ext cx="196813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Private healthcare providers </a:t>
            </a:r>
          </a:p>
        </p:txBody>
      </p:sp>
      <p:sp>
        <p:nvSpPr>
          <p:cNvPr id="7" name="TextBox 7"/>
          <p:cNvSpPr txBox="1"/>
          <p:nvPr/>
        </p:nvSpPr>
        <p:spPr>
          <a:xfrm>
            <a:off x="1143638" y="1937433"/>
            <a:ext cx="2492769"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International healthcare systems </a:t>
            </a:r>
          </a:p>
        </p:txBody>
      </p:sp>
      <p:sp>
        <p:nvSpPr>
          <p:cNvPr id="8" name="TextBox 8"/>
          <p:cNvSpPr txBox="1"/>
          <p:nvPr/>
        </p:nvSpPr>
        <p:spPr>
          <a:xfrm>
            <a:off x="1143638" y="214698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9" name="TextBox 9"/>
          <p:cNvSpPr txBox="1"/>
          <p:nvPr/>
        </p:nvSpPr>
        <p:spPr>
          <a:xfrm>
            <a:off x="1372238" y="2157079"/>
            <a:ext cx="206217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Agency staffing organisations </a:t>
            </a:r>
          </a:p>
        </p:txBody>
      </p:sp>
      <p:sp>
        <p:nvSpPr>
          <p:cNvPr id="10" name="TextBox 10"/>
          <p:cNvSpPr txBox="1"/>
          <p:nvPr/>
        </p:nvSpPr>
        <p:spPr>
          <a:xfrm>
            <a:off x="914714" y="2370191"/>
            <a:ext cx="5190992"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This competition makes recruitment and retention increasingly challenging. </a:t>
            </a:r>
          </a:p>
        </p:txBody>
      </p:sp>
      <p:sp>
        <p:nvSpPr>
          <p:cNvPr id="11" name="TextBox 11"/>
          <p:cNvSpPr txBox="1"/>
          <p:nvPr/>
        </p:nvSpPr>
        <p:spPr>
          <a:xfrm>
            <a:off x="1143638" y="3623996"/>
            <a:ext cx="1379134"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Algorithmic bias </a:t>
            </a:r>
          </a:p>
        </p:txBody>
      </p:sp>
      <p:sp>
        <p:nvSpPr>
          <p:cNvPr id="12" name="TextBox 12"/>
          <p:cNvSpPr txBox="1"/>
          <p:nvPr/>
        </p:nvSpPr>
        <p:spPr>
          <a:xfrm>
            <a:off x="1143638" y="3820839"/>
            <a:ext cx="114462" cy="450533"/>
          </a:xfrm>
          <a:prstGeom prst="rect">
            <a:avLst/>
          </a:prstGeom>
        </p:spPr>
        <p:txBody>
          <a:bodyPr lIns="0" tIns="0" rIns="0" bIns="0" rtlCol="0" anchor="t">
            <a:spAutoFit/>
          </a:bodyPr>
          <a:lstStyle/>
          <a:p>
            <a:pPr algn="just">
              <a:lnSpc>
                <a:spcPts val="1725"/>
              </a:lnSpc>
            </a:pPr>
            <a:r>
              <a:rPr lang="en-US" sz="1200" spc="76">
                <a:solidFill>
                  <a:srgbClr val="000000"/>
                </a:solidFill>
                <a:latin typeface="Arial"/>
                <a:ea typeface="Arial"/>
                <a:cs typeface="Arial"/>
                <a:sym typeface="Arial"/>
              </a:rPr>
              <a:t>• • </a:t>
            </a:r>
          </a:p>
        </p:txBody>
      </p:sp>
      <p:sp>
        <p:nvSpPr>
          <p:cNvPr id="13" name="TextBox 13"/>
          <p:cNvSpPr txBox="1"/>
          <p:nvPr/>
        </p:nvSpPr>
        <p:spPr>
          <a:xfrm>
            <a:off x="1372238" y="3830945"/>
            <a:ext cx="1577016" cy="440417"/>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Lack of transparency Data privacy concerns </a:t>
            </a:r>
          </a:p>
        </p:txBody>
      </p:sp>
      <p:sp>
        <p:nvSpPr>
          <p:cNvPr id="14" name="TextBox 14"/>
          <p:cNvSpPr txBox="1"/>
          <p:nvPr/>
        </p:nvSpPr>
        <p:spPr>
          <a:xfrm>
            <a:off x="1143638" y="4278039"/>
            <a:ext cx="2175958"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Reduced human judgement </a:t>
            </a:r>
          </a:p>
        </p:txBody>
      </p:sp>
      <p:sp>
        <p:nvSpPr>
          <p:cNvPr id="15" name="TextBox 15"/>
          <p:cNvSpPr txBox="1"/>
          <p:nvPr/>
        </p:nvSpPr>
        <p:spPr>
          <a:xfrm>
            <a:off x="914714" y="4478893"/>
            <a:ext cx="5871115"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If AI systems are trained on historical recruitment data containing bias, discriminatory outcomes may be unintentionally reinforced (Raghavan et al., 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74338"/>
            <a:ext cx="5495411" cy="1920211"/>
          </a:xfrm>
          <a:prstGeom prst="rect">
            <a:avLst/>
          </a:prstGeom>
        </p:spPr>
        <p:txBody>
          <a:bodyPr lIns="0" tIns="0" rIns="0" bIns="0" rtlCol="0" anchor="t">
            <a:spAutoFit/>
          </a:bodyPr>
          <a:lstStyle/>
          <a:p>
            <a:pPr algn="l">
              <a:lnSpc>
                <a:spcPts val="2235"/>
              </a:lnSpc>
            </a:pPr>
            <a:r>
              <a:rPr lang="en-US" sz="1600" b="1">
                <a:solidFill>
                  <a:srgbClr val="000000"/>
                </a:solidFill>
                <a:latin typeface="Arial Nova Bold"/>
                <a:ea typeface="Arial Nova Bold"/>
                <a:cs typeface="Arial Nova Bold"/>
                <a:sym typeface="Arial Nova Bold"/>
              </a:rPr>
              <a:t>4. Root Cause Analysis </a:t>
            </a:r>
          </a:p>
          <a:p>
            <a:pPr algn="l">
              <a:lnSpc>
                <a:spcPts val="1676"/>
              </a:lnSpc>
            </a:pPr>
            <a:r>
              <a:rPr lang="en-US" sz="1200">
                <a:solidFill>
                  <a:srgbClr val="000000"/>
                </a:solidFill>
                <a:latin typeface="Arial Nova"/>
                <a:ea typeface="Arial Nova"/>
                <a:cs typeface="Arial Nova"/>
                <a:sym typeface="Arial Nova"/>
              </a:rPr>
              <a:t>Understandingtherootcausesofthese challenges is essential for developing sustainable solutions. </a:t>
            </a:r>
          </a:p>
          <a:p>
            <a:pPr algn="l">
              <a:lnSpc>
                <a:spcPts val="1955"/>
              </a:lnSpc>
            </a:pPr>
            <a:r>
              <a:rPr lang="en-US" sz="1399" b="1">
                <a:solidFill>
                  <a:srgbClr val="000000"/>
                </a:solidFill>
                <a:latin typeface="Arial Nova Bold"/>
                <a:ea typeface="Arial Nova Bold"/>
                <a:cs typeface="Arial Nova Bold"/>
                <a:sym typeface="Arial Nova Bold"/>
              </a:rPr>
              <a:t>Workforce Planning Limitations </a:t>
            </a:r>
          </a:p>
          <a:p>
            <a:pPr algn="l">
              <a:lnSpc>
                <a:spcPts val="1676"/>
              </a:lnSpc>
            </a:pPr>
            <a:r>
              <a:rPr lang="en-US" sz="1200">
                <a:solidFill>
                  <a:srgbClr val="000000"/>
                </a:solidFill>
                <a:latin typeface="Arial Nova"/>
                <a:ea typeface="Arial Nova"/>
                <a:cs typeface="Arial Nova"/>
                <a:sym typeface="Arial Nova"/>
              </a:rPr>
              <a:t>Historically, NHS workforce planning has been criticised for reactive rather than proactive approaches. </a:t>
            </a:r>
          </a:p>
          <a:p>
            <a:pPr algn="l">
              <a:lnSpc>
                <a:spcPts val="3000"/>
              </a:lnSpc>
            </a:pPr>
            <a:r>
              <a:rPr lang="en-US" sz="1200">
                <a:solidFill>
                  <a:srgbClr val="000000"/>
                </a:solidFill>
                <a:latin typeface="Arial Nova"/>
                <a:ea typeface="Arial Nova"/>
                <a:cs typeface="Arial Nova"/>
                <a:sym typeface="Arial Nova"/>
              </a:rPr>
              <a:t>Demand for healthcare services has grown faster than workforce supply due to: </a:t>
            </a:r>
          </a:p>
        </p:txBody>
      </p:sp>
      <p:sp>
        <p:nvSpPr>
          <p:cNvPr id="3" name="TextBox 3"/>
          <p:cNvSpPr txBox="1"/>
          <p:nvPr/>
        </p:nvSpPr>
        <p:spPr>
          <a:xfrm>
            <a:off x="1143638" y="2883960"/>
            <a:ext cx="114462" cy="666693"/>
          </a:xfrm>
          <a:prstGeom prst="rect">
            <a:avLst/>
          </a:prstGeom>
        </p:spPr>
        <p:txBody>
          <a:bodyPr lIns="0" tIns="0" rIns="0" bIns="0" rtlCol="0" anchor="t">
            <a:spAutoFit/>
          </a:bodyPr>
          <a:lstStyle/>
          <a:p>
            <a:pPr algn="just">
              <a:lnSpc>
                <a:spcPts val="1710"/>
              </a:lnSpc>
            </a:pPr>
            <a:r>
              <a:rPr lang="en-US" sz="1200" spc="76">
                <a:solidFill>
                  <a:srgbClr val="000000"/>
                </a:solidFill>
                <a:latin typeface="Arial"/>
                <a:ea typeface="Arial"/>
                <a:cs typeface="Arial"/>
                <a:sym typeface="Arial"/>
              </a:rPr>
              <a:t>• • • </a:t>
            </a:r>
          </a:p>
        </p:txBody>
      </p:sp>
      <p:sp>
        <p:nvSpPr>
          <p:cNvPr id="4" name="TextBox 4"/>
          <p:cNvSpPr txBox="1"/>
          <p:nvPr/>
        </p:nvSpPr>
        <p:spPr>
          <a:xfrm>
            <a:off x="1372238" y="2894066"/>
            <a:ext cx="2544375" cy="656568"/>
          </a:xfrm>
          <a:prstGeom prst="rect">
            <a:avLst/>
          </a:prstGeom>
        </p:spPr>
        <p:txBody>
          <a:bodyPr lIns="0" tIns="0" rIns="0" bIns="0" rtlCol="0" anchor="t">
            <a:spAutoFit/>
          </a:bodyPr>
          <a:lstStyle/>
          <a:p>
            <a:pPr algn="l">
              <a:lnSpc>
                <a:spcPts val="1710"/>
              </a:lnSpc>
            </a:pPr>
            <a:r>
              <a:rPr lang="en-US" sz="1200">
                <a:solidFill>
                  <a:srgbClr val="000000"/>
                </a:solidFill>
                <a:latin typeface="Arial Nova"/>
                <a:ea typeface="Arial Nova"/>
                <a:cs typeface="Arial Nova"/>
                <a:sym typeface="Arial Nova"/>
              </a:rPr>
              <a:t>Population growth </a:t>
            </a:r>
          </a:p>
          <a:p>
            <a:pPr algn="l">
              <a:lnSpc>
                <a:spcPts val="1710"/>
              </a:lnSpc>
            </a:pPr>
            <a:r>
              <a:rPr lang="en-US" sz="1200">
                <a:solidFill>
                  <a:srgbClr val="000000"/>
                </a:solidFill>
                <a:latin typeface="Arial Nova"/>
                <a:ea typeface="Arial Nova"/>
                <a:cs typeface="Arial Nova"/>
                <a:sym typeface="Arial Nova"/>
              </a:rPr>
              <a:t>Ageing populations </a:t>
            </a:r>
          </a:p>
          <a:p>
            <a:pPr algn="l">
              <a:lnSpc>
                <a:spcPts val="1710"/>
              </a:lnSpc>
            </a:pPr>
            <a:r>
              <a:rPr lang="en-US" sz="1200">
                <a:solidFill>
                  <a:srgbClr val="000000"/>
                </a:solidFill>
                <a:latin typeface="Arial Nova"/>
                <a:ea typeface="Arial Nova"/>
                <a:cs typeface="Arial Nova"/>
                <a:sym typeface="Arial Nova"/>
              </a:rPr>
              <a:t>Increased chronic illness prevalence </a:t>
            </a:r>
          </a:p>
        </p:txBody>
      </p:sp>
      <p:sp>
        <p:nvSpPr>
          <p:cNvPr id="5" name="TextBox 5"/>
          <p:cNvSpPr txBox="1"/>
          <p:nvPr/>
        </p:nvSpPr>
        <p:spPr>
          <a:xfrm>
            <a:off x="914714" y="3542014"/>
            <a:ext cx="5757167" cy="1233799"/>
          </a:xfrm>
          <a:prstGeom prst="rect">
            <a:avLst/>
          </a:prstGeom>
        </p:spPr>
        <p:txBody>
          <a:bodyPr lIns="0" tIns="0" rIns="0" bIns="0" rtlCol="0" anchor="t">
            <a:spAutoFit/>
          </a:bodyPr>
          <a:lstStyle/>
          <a:p>
            <a:pPr algn="l">
              <a:lnSpc>
                <a:spcPts val="1701"/>
              </a:lnSpc>
            </a:pPr>
            <a:r>
              <a:rPr lang="en-US" sz="1200" dirty="0">
                <a:solidFill>
                  <a:srgbClr val="000000"/>
                </a:solidFill>
                <a:latin typeface="Arial Nova"/>
                <a:ea typeface="Arial Nova"/>
                <a:cs typeface="Arial Nova"/>
                <a:sym typeface="Arial Nova"/>
              </a:rPr>
              <a:t>Inadequate workforce forecasting contributes directly to staffing shortages. </a:t>
            </a:r>
          </a:p>
          <a:p>
            <a:pPr algn="l">
              <a:lnSpc>
                <a:spcPts val="1985"/>
              </a:lnSpc>
            </a:pPr>
            <a:r>
              <a:rPr lang="en-US" sz="1399" b="1" dirty="0" err="1">
                <a:solidFill>
                  <a:srgbClr val="000000"/>
                </a:solidFill>
                <a:latin typeface="Arial Nova Bold"/>
                <a:ea typeface="Arial Nova Bold"/>
                <a:cs typeface="Arial Nova Bold"/>
                <a:sym typeface="Arial Nova Bold"/>
              </a:rPr>
              <a:t>Organisational</a:t>
            </a:r>
            <a:r>
              <a:rPr lang="en-US" sz="1399" b="1" dirty="0">
                <a:solidFill>
                  <a:srgbClr val="000000"/>
                </a:solidFill>
                <a:latin typeface="Arial Nova Bold"/>
                <a:ea typeface="Arial Nova Bold"/>
                <a:cs typeface="Arial Nova Bold"/>
                <a:sym typeface="Arial Nova Bold"/>
              </a:rPr>
              <a:t> Complexity </a:t>
            </a:r>
          </a:p>
          <a:p>
            <a:pPr algn="l">
              <a:lnSpc>
                <a:spcPts val="1701"/>
              </a:lnSpc>
            </a:pPr>
            <a:r>
              <a:rPr lang="en-US" sz="1200" dirty="0">
                <a:solidFill>
                  <a:srgbClr val="000000"/>
                </a:solidFill>
                <a:latin typeface="Arial Nova"/>
                <a:ea typeface="Arial Nova"/>
                <a:cs typeface="Arial Nova"/>
                <a:sym typeface="Arial Nova"/>
              </a:rPr>
              <a:t>NHS England consists of multiple trusts and </a:t>
            </a:r>
            <a:r>
              <a:rPr lang="en-US" sz="1200" dirty="0" err="1">
                <a:solidFill>
                  <a:srgbClr val="000000"/>
                </a:solidFill>
                <a:latin typeface="Arial Nova"/>
                <a:ea typeface="Arial Nova"/>
                <a:cs typeface="Arial Nova"/>
                <a:sym typeface="Arial Nova"/>
              </a:rPr>
              <a:t>organisations</a:t>
            </a:r>
            <a:r>
              <a:rPr lang="en-US" sz="1200" dirty="0">
                <a:solidFill>
                  <a:srgbClr val="000000"/>
                </a:solidFill>
                <a:latin typeface="Arial Nova"/>
                <a:ea typeface="Arial Nova"/>
                <a:cs typeface="Arial Nova"/>
                <a:sym typeface="Arial Nova"/>
              </a:rPr>
              <a:t> operating under complex governance structures. </a:t>
            </a:r>
          </a:p>
          <a:p>
            <a:pPr algn="l">
              <a:lnSpc>
                <a:spcPts val="3000"/>
              </a:lnSpc>
            </a:pPr>
            <a:r>
              <a:rPr lang="en-US" sz="1200" dirty="0">
                <a:solidFill>
                  <a:srgbClr val="000000"/>
                </a:solidFill>
                <a:latin typeface="Arial Nova"/>
                <a:ea typeface="Arial Nova"/>
                <a:cs typeface="Arial Nova"/>
                <a:sym typeface="Arial Nova"/>
              </a:rPr>
              <a:t>This complexity often leads to: </a:t>
            </a:r>
          </a:p>
        </p:txBody>
      </p:sp>
      <p:sp>
        <p:nvSpPr>
          <p:cNvPr id="6" name="TextBox 6"/>
          <p:cNvSpPr txBox="1"/>
          <p:nvPr/>
        </p:nvSpPr>
        <p:spPr>
          <a:xfrm>
            <a:off x="914714" y="7785087"/>
            <a:ext cx="5686482" cy="818493"/>
          </a:xfrm>
          <a:prstGeom prst="rect">
            <a:avLst/>
          </a:prstGeom>
        </p:spPr>
        <p:txBody>
          <a:bodyPr lIns="0" tIns="0" rIns="0" bIns="0" rtlCol="0" anchor="t">
            <a:spAutoFit/>
          </a:bodyPr>
          <a:lstStyle/>
          <a:p>
            <a:pPr algn="l">
              <a:lnSpc>
                <a:spcPts val="2475"/>
              </a:lnSpc>
            </a:pPr>
            <a:r>
              <a:rPr lang="en-US" sz="1200" dirty="0" err="1">
                <a:solidFill>
                  <a:srgbClr val="000000"/>
                </a:solidFill>
                <a:latin typeface="Arial Nova"/>
                <a:ea typeface="Arial Nova"/>
                <a:cs typeface="Arial Nova"/>
                <a:sym typeface="Arial Nova"/>
              </a:rPr>
              <a:t>Organisational</a:t>
            </a:r>
            <a:r>
              <a:rPr lang="en-US" sz="1200" dirty="0">
                <a:solidFill>
                  <a:srgbClr val="000000"/>
                </a:solidFill>
                <a:latin typeface="Arial Nova"/>
                <a:ea typeface="Arial Nova"/>
                <a:cs typeface="Arial Nova"/>
                <a:sym typeface="Arial Nova"/>
              </a:rPr>
              <a:t> culture significantly influences recruitment and retention outcomes. Research indicates excessive workload pressures contribute to burnout, reducing </a:t>
            </a:r>
          </a:p>
          <a:p>
            <a:pPr algn="l">
              <a:lnSpc>
                <a:spcPts val="928"/>
              </a:lnSpc>
            </a:pPr>
            <a:r>
              <a:rPr lang="en-US" sz="1200" dirty="0">
                <a:solidFill>
                  <a:srgbClr val="000000"/>
                </a:solidFill>
                <a:latin typeface="Arial Nova"/>
                <a:ea typeface="Arial Nova"/>
                <a:cs typeface="Arial Nova"/>
                <a:sym typeface="Arial Nova"/>
              </a:rPr>
              <a:t>employee satisfaction and increasing turnover (West et al., 2020). </a:t>
            </a:r>
          </a:p>
        </p:txBody>
      </p:sp>
      <p:sp>
        <p:nvSpPr>
          <p:cNvPr id="7" name="TextBox 7"/>
          <p:cNvSpPr txBox="1"/>
          <p:nvPr/>
        </p:nvSpPr>
        <p:spPr>
          <a:xfrm>
            <a:off x="914714" y="6489306"/>
            <a:ext cx="5893803" cy="1274836"/>
          </a:xfrm>
          <a:prstGeom prst="rect">
            <a:avLst/>
          </a:prstGeom>
        </p:spPr>
        <p:txBody>
          <a:bodyPr lIns="0" tIns="0" rIns="0" bIns="0" rtlCol="0" anchor="t">
            <a:spAutoFit/>
          </a:bodyPr>
          <a:lstStyle/>
          <a:p>
            <a:pPr algn="l">
              <a:lnSpc>
                <a:spcPts val="1700"/>
              </a:lnSpc>
            </a:pPr>
            <a:r>
              <a:rPr lang="en-US" sz="1200" dirty="0">
                <a:solidFill>
                  <a:srgbClr val="000000"/>
                </a:solidFill>
                <a:latin typeface="Arial Nova"/>
                <a:ea typeface="Arial Nova"/>
                <a:cs typeface="Arial Nova"/>
                <a:sym typeface="Arial Nova"/>
              </a:rPr>
              <a:t>Financial limitations affect recruitment capacity, training investment, and onboarding quality. </a:t>
            </a:r>
          </a:p>
          <a:p>
            <a:pPr algn="l">
              <a:lnSpc>
                <a:spcPts val="3000"/>
              </a:lnSpc>
            </a:pPr>
            <a:r>
              <a:rPr lang="en-US" sz="1200" dirty="0">
                <a:solidFill>
                  <a:srgbClr val="000000"/>
                </a:solidFill>
                <a:latin typeface="Arial Nova"/>
                <a:ea typeface="Arial Nova"/>
                <a:cs typeface="Arial Nova"/>
                <a:sym typeface="Arial Nova"/>
              </a:rPr>
              <a:t>Budget pressures can restrict HR departments' ability to invest in modern recruitment </a:t>
            </a:r>
          </a:p>
          <a:p>
            <a:pPr algn="l">
              <a:lnSpc>
                <a:spcPts val="600"/>
              </a:lnSpc>
            </a:pPr>
            <a:r>
              <a:rPr lang="en-US" sz="1200" dirty="0">
                <a:solidFill>
                  <a:srgbClr val="000000"/>
                </a:solidFill>
                <a:latin typeface="Arial Nova"/>
                <a:ea typeface="Arial Nova"/>
                <a:cs typeface="Arial Nova"/>
                <a:sym typeface="Arial Nova"/>
              </a:rPr>
              <a:t>technologies and workforce development initiatives. </a:t>
            </a: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r>
              <a:rPr lang="en-US" sz="1399" b="1" dirty="0">
                <a:solidFill>
                  <a:srgbClr val="000000"/>
                </a:solidFill>
                <a:latin typeface="Arial Nova Bold"/>
                <a:ea typeface="Arial Nova Bold"/>
                <a:cs typeface="Arial Nova Bold"/>
                <a:sym typeface="Arial Nova Bold"/>
              </a:rPr>
              <a:t>Cultural Challenges </a:t>
            </a:r>
          </a:p>
        </p:txBody>
      </p:sp>
      <p:sp>
        <p:nvSpPr>
          <p:cNvPr id="8" name="TextBox 8"/>
          <p:cNvSpPr txBox="1"/>
          <p:nvPr/>
        </p:nvSpPr>
        <p:spPr>
          <a:xfrm>
            <a:off x="1143638" y="5011722"/>
            <a:ext cx="2327834" cy="437836"/>
          </a:xfrm>
          <a:prstGeom prst="rect">
            <a:avLst/>
          </a:prstGeom>
        </p:spPr>
        <p:txBody>
          <a:bodyPr lIns="0" tIns="0" rIns="0" bIns="0" rtlCol="0" anchor="t">
            <a:spAutoFit/>
          </a:bodyPr>
          <a:lstStyle/>
          <a:p>
            <a:pPr algn="l">
              <a:lnSpc>
                <a:spcPts val="1700"/>
              </a:lnSpc>
            </a:pPr>
            <a:r>
              <a:rPr lang="en-US" sz="1200" dirty="0">
                <a:solidFill>
                  <a:srgbClr val="000000"/>
                </a:solidFill>
                <a:latin typeface="Arial Nova"/>
                <a:ea typeface="Arial Nova"/>
                <a:cs typeface="Arial Nova"/>
                <a:sym typeface="Arial Nova"/>
              </a:rPr>
              <a:t>• Recruitment process variation • Decision-making delays </a:t>
            </a:r>
          </a:p>
        </p:txBody>
      </p:sp>
      <p:sp>
        <p:nvSpPr>
          <p:cNvPr id="9" name="TextBox 9"/>
          <p:cNvSpPr txBox="1"/>
          <p:nvPr/>
        </p:nvSpPr>
        <p:spPr>
          <a:xfrm>
            <a:off x="1143638" y="5447081"/>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5457177"/>
            <a:ext cx="2570331" cy="211817"/>
          </a:xfrm>
          <a:prstGeom prst="rect">
            <a:avLst/>
          </a:prstGeom>
        </p:spPr>
        <p:txBody>
          <a:bodyPr lIns="0" tIns="0" rIns="0" bIns="0" rtlCol="0" anchor="t">
            <a:spAutoFit/>
          </a:bodyPr>
          <a:lstStyle/>
          <a:p>
            <a:pPr algn="l">
              <a:lnSpc>
                <a:spcPts val="1679"/>
              </a:lnSpc>
            </a:pPr>
            <a:r>
              <a:rPr lang="en-US" sz="1200" dirty="0">
                <a:solidFill>
                  <a:srgbClr val="000000"/>
                </a:solidFill>
                <a:latin typeface="Arial Nova"/>
                <a:ea typeface="Arial Nova"/>
                <a:cs typeface="Arial Nova"/>
                <a:sym typeface="Arial Nova"/>
              </a:rPr>
              <a:t>Inconsistent onboarding experiences </a:t>
            </a:r>
          </a:p>
        </p:txBody>
      </p:sp>
      <p:sp>
        <p:nvSpPr>
          <p:cNvPr id="11" name="TextBox 11"/>
          <p:cNvSpPr txBox="1"/>
          <p:nvPr/>
        </p:nvSpPr>
        <p:spPr>
          <a:xfrm>
            <a:off x="914714" y="5669899"/>
            <a:ext cx="5968889" cy="77277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Mintzberg's organisational theory suggests highly bureaucratic structures often reduce responsiveness and innovation (Mintzberg, 1983). </a:t>
            </a:r>
          </a:p>
          <a:p>
            <a:pPr algn="l">
              <a:lnSpc>
                <a:spcPts val="1954"/>
              </a:lnSpc>
            </a:pPr>
            <a:r>
              <a:rPr lang="en-US" sz="1399" b="1">
                <a:solidFill>
                  <a:srgbClr val="000000"/>
                </a:solidFill>
                <a:latin typeface="Arial Nova Bold"/>
                <a:ea typeface="Arial Nova Bold"/>
                <a:cs typeface="Arial Nova Bold"/>
                <a:sym typeface="Arial Nova Bold"/>
              </a:rPr>
              <a:t>Resource Constraints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1852279"/>
            <a:ext cx="5793610" cy="818626"/>
          </a:xfrm>
          <a:prstGeom prst="rect">
            <a:avLst/>
          </a:prstGeom>
        </p:spPr>
        <p:txBody>
          <a:bodyPr lIns="0" tIns="0" rIns="0" bIns="0" rtlCol="0" anchor="t">
            <a:spAutoFit/>
          </a:bodyPr>
          <a:lstStyle/>
          <a:p>
            <a:pPr algn="just">
              <a:lnSpc>
                <a:spcPts val="2499"/>
              </a:lnSpc>
            </a:pPr>
            <a:r>
              <a:rPr lang="en-US" sz="1200">
                <a:solidFill>
                  <a:srgbClr val="000000"/>
                </a:solidFill>
                <a:latin typeface="Arial Nova"/>
                <a:ea typeface="Arial Nova"/>
                <a:cs typeface="Arial Nova"/>
                <a:sym typeface="Arial Nova"/>
              </a:rPr>
              <a:t>Although NHS digital transformation has accelerated, integration challenges remain. Legacy systems, inconsistent technology adoption, and digital skills gaps can hinder </a:t>
            </a:r>
          </a:p>
          <a:p>
            <a:pPr algn="just">
              <a:lnSpc>
                <a:spcPts val="855"/>
              </a:lnSpc>
            </a:pPr>
            <a:r>
              <a:rPr lang="en-US" sz="1200">
                <a:solidFill>
                  <a:srgbClr val="000000"/>
                </a:solidFill>
                <a:latin typeface="Arial Nova"/>
                <a:ea typeface="Arial Nova"/>
                <a:cs typeface="Arial Nova"/>
                <a:sym typeface="Arial Nova"/>
              </a:rPr>
              <a:t>effective use of recruitment technologies and workforce analytics. </a:t>
            </a:r>
          </a:p>
        </p:txBody>
      </p:sp>
      <p:sp>
        <p:nvSpPr>
          <p:cNvPr id="3" name="TextBox 3"/>
          <p:cNvSpPr txBox="1"/>
          <p:nvPr/>
        </p:nvSpPr>
        <p:spPr>
          <a:xfrm>
            <a:off x="914714" y="3545195"/>
            <a:ext cx="6075359" cy="1367771"/>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To address these challenges, NHS England should adopt several evidence-based HRM interventions. </a:t>
            </a:r>
          </a:p>
          <a:p>
            <a:pPr algn="l">
              <a:lnSpc>
                <a:spcPts val="2888"/>
              </a:lnSpc>
            </a:pPr>
            <a:r>
              <a:rPr lang="en-US" sz="1399" b="1">
                <a:solidFill>
                  <a:srgbClr val="000000"/>
                </a:solidFill>
                <a:latin typeface="Arial Nova Bold"/>
                <a:ea typeface="Arial Nova Bold"/>
                <a:cs typeface="Arial Nova Bold"/>
                <a:sym typeface="Arial Nova Bold"/>
              </a:rPr>
              <a:t>Recommendation 1: Expand AI-Assisted Recruitment Responsibly </a:t>
            </a:r>
          </a:p>
          <a:p>
            <a:pPr algn="l">
              <a:lnSpc>
                <a:spcPts val="2475"/>
              </a:lnSpc>
            </a:pPr>
            <a:r>
              <a:rPr lang="en-US" sz="1200">
                <a:solidFill>
                  <a:srgbClr val="000000"/>
                </a:solidFill>
                <a:latin typeface="Arial Nova"/>
                <a:ea typeface="Arial Nova"/>
                <a:cs typeface="Arial Nova"/>
                <a:sym typeface="Arial Nova"/>
              </a:rPr>
              <a:t>NHS England should implement AI recruitment tools while maintaining human oversight. Recommended applications include: </a:t>
            </a:r>
          </a:p>
        </p:txBody>
      </p:sp>
      <p:sp>
        <p:nvSpPr>
          <p:cNvPr id="4" name="TextBox 4"/>
          <p:cNvSpPr txBox="1"/>
          <p:nvPr/>
        </p:nvSpPr>
        <p:spPr>
          <a:xfrm>
            <a:off x="914714" y="874128"/>
            <a:ext cx="6013971" cy="995277"/>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The psychological contract theory suggests employees expect organisations to provide support, fairness, and career opportunities. When these expectations are not met, commitment and retention decline (Rousseau, 1995). </a:t>
            </a:r>
          </a:p>
          <a:p>
            <a:pPr algn="l">
              <a:lnSpc>
                <a:spcPts val="1985"/>
              </a:lnSpc>
            </a:pPr>
            <a:r>
              <a:rPr lang="en-US" sz="1399" b="1">
                <a:solidFill>
                  <a:srgbClr val="000000"/>
                </a:solidFill>
                <a:latin typeface="Arial Nova Bold"/>
                <a:ea typeface="Arial Nova Bold"/>
                <a:cs typeface="Arial Nova Bold"/>
                <a:sym typeface="Arial Nova Bold"/>
              </a:rPr>
              <a:t>Technology Integration Issues </a:t>
            </a:r>
          </a:p>
        </p:txBody>
      </p:sp>
      <p:sp>
        <p:nvSpPr>
          <p:cNvPr id="5" name="TextBox 5"/>
          <p:cNvSpPr txBox="1"/>
          <p:nvPr/>
        </p:nvSpPr>
        <p:spPr>
          <a:xfrm>
            <a:off x="914714" y="7251430"/>
            <a:ext cx="6052833" cy="1272521"/>
          </a:xfrm>
          <a:prstGeom prst="rect">
            <a:avLst/>
          </a:prstGeom>
        </p:spPr>
        <p:txBody>
          <a:bodyPr lIns="0" tIns="0" rIns="0" bIns="0" rtlCol="0" anchor="t">
            <a:spAutoFit/>
          </a:bodyPr>
          <a:lstStyle/>
          <a:p>
            <a:pPr algn="l">
              <a:lnSpc>
                <a:spcPts val="1677"/>
              </a:lnSpc>
            </a:pPr>
            <a:r>
              <a:rPr lang="en-US" sz="1200">
                <a:solidFill>
                  <a:srgbClr val="000000"/>
                </a:solidFill>
                <a:latin typeface="Arial Nova"/>
                <a:ea typeface="Arial Nova"/>
                <a:cs typeface="Arial Nova"/>
                <a:sym typeface="Arial Nova"/>
              </a:rPr>
              <a:t>The NHS should utilise predictive workforce analytics to forecast future staffing needs more accurately. </a:t>
            </a:r>
          </a:p>
          <a:p>
            <a:pPr algn="l">
              <a:lnSpc>
                <a:spcPts val="3000"/>
              </a:lnSpc>
            </a:pPr>
            <a:r>
              <a:rPr lang="en-US" sz="1200">
                <a:solidFill>
                  <a:srgbClr val="000000"/>
                </a:solidFill>
                <a:latin typeface="Arial Nova"/>
                <a:ea typeface="Arial Nova"/>
                <a:cs typeface="Arial Nova"/>
                <a:sym typeface="Arial Nova"/>
              </a:rPr>
              <a:t>Human Capital Management (HCM) frameworks emphasise aligning workforce planning </a:t>
            </a:r>
          </a:p>
          <a:p>
            <a:pPr algn="l">
              <a:lnSpc>
                <a:spcPts val="600"/>
              </a:lnSpc>
            </a:pPr>
            <a:r>
              <a:rPr lang="en-US" sz="1200">
                <a:solidFill>
                  <a:srgbClr val="000000"/>
                </a:solidFill>
                <a:latin typeface="Arial Nova"/>
                <a:ea typeface="Arial Nova"/>
                <a:cs typeface="Arial Nova"/>
                <a:sym typeface="Arial Nova"/>
              </a:rPr>
              <a:t>with organisational strategy (Becker, Huselid and Ulrich, 2001). </a:t>
            </a:r>
          </a:p>
          <a:p>
            <a:pPr algn="l">
              <a:lnSpc>
                <a:spcPts val="3000"/>
              </a:lnSpc>
            </a:pPr>
            <a:r>
              <a:rPr lang="en-US" sz="1200">
                <a:solidFill>
                  <a:srgbClr val="000000"/>
                </a:solidFill>
                <a:latin typeface="Arial Nova"/>
                <a:ea typeface="Arial Nova"/>
                <a:cs typeface="Arial Nova"/>
                <a:sym typeface="Arial Nova"/>
              </a:rPr>
              <a:t>Improved forecasting would reduce workforce shortages and recruitment pressures. </a:t>
            </a:r>
          </a:p>
        </p:txBody>
      </p:sp>
      <p:sp>
        <p:nvSpPr>
          <p:cNvPr id="6" name="TextBox 6"/>
          <p:cNvSpPr txBox="1"/>
          <p:nvPr/>
        </p:nvSpPr>
        <p:spPr>
          <a:xfrm>
            <a:off x="1143638" y="5005368"/>
            <a:ext cx="114462" cy="666817"/>
          </a:xfrm>
          <a:prstGeom prst="rect">
            <a:avLst/>
          </a:prstGeom>
        </p:spPr>
        <p:txBody>
          <a:bodyPr lIns="0" tIns="0" rIns="0" bIns="0" rtlCol="0" anchor="t">
            <a:spAutoFit/>
          </a:bodyPr>
          <a:lstStyle/>
          <a:p>
            <a:pPr algn="just">
              <a:lnSpc>
                <a:spcPts val="1718"/>
              </a:lnSpc>
            </a:pPr>
            <a:r>
              <a:rPr lang="en-US" sz="1200" spc="76">
                <a:solidFill>
                  <a:srgbClr val="000000"/>
                </a:solidFill>
                <a:latin typeface="Arial"/>
                <a:ea typeface="Arial"/>
                <a:cs typeface="Arial"/>
                <a:sym typeface="Arial"/>
              </a:rPr>
              <a:t>• • • </a:t>
            </a:r>
          </a:p>
        </p:txBody>
      </p:sp>
      <p:sp>
        <p:nvSpPr>
          <p:cNvPr id="7" name="TextBox 7"/>
          <p:cNvSpPr txBox="1"/>
          <p:nvPr/>
        </p:nvSpPr>
        <p:spPr>
          <a:xfrm>
            <a:off x="1372238" y="5015474"/>
            <a:ext cx="1528210" cy="656701"/>
          </a:xfrm>
          <a:prstGeom prst="rect">
            <a:avLst/>
          </a:prstGeom>
        </p:spPr>
        <p:txBody>
          <a:bodyPr lIns="0" tIns="0" rIns="0" bIns="0" rtlCol="0" anchor="t">
            <a:spAutoFit/>
          </a:bodyPr>
          <a:lstStyle/>
          <a:p>
            <a:pPr algn="l">
              <a:lnSpc>
                <a:spcPts val="1718"/>
              </a:lnSpc>
            </a:pPr>
            <a:r>
              <a:rPr lang="en-US" sz="1200">
                <a:solidFill>
                  <a:srgbClr val="000000"/>
                </a:solidFill>
                <a:latin typeface="Arial Nova"/>
                <a:ea typeface="Arial Nova"/>
                <a:cs typeface="Arial Nova"/>
                <a:sym typeface="Arial Nova"/>
              </a:rPr>
              <a:t>Candidate sourcing Application screening Interview scheduling </a:t>
            </a:r>
          </a:p>
        </p:txBody>
      </p:sp>
      <p:sp>
        <p:nvSpPr>
          <p:cNvPr id="8" name="TextBox 8"/>
          <p:cNvSpPr txBox="1"/>
          <p:nvPr/>
        </p:nvSpPr>
        <p:spPr>
          <a:xfrm>
            <a:off x="1143638" y="5678853"/>
            <a:ext cx="1628785"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Workforce analytics </a:t>
            </a:r>
          </a:p>
        </p:txBody>
      </p:sp>
      <p:sp>
        <p:nvSpPr>
          <p:cNvPr id="9" name="TextBox 9"/>
          <p:cNvSpPr txBox="1"/>
          <p:nvPr/>
        </p:nvSpPr>
        <p:spPr>
          <a:xfrm>
            <a:off x="914714" y="5879449"/>
            <a:ext cx="6025467" cy="1364604"/>
          </a:xfrm>
          <a:prstGeom prst="rect">
            <a:avLst/>
          </a:prstGeom>
        </p:spPr>
        <p:txBody>
          <a:bodyPr lIns="0" tIns="0" rIns="0" bIns="0" rtlCol="0" anchor="t">
            <a:spAutoFit/>
          </a:bodyPr>
          <a:lstStyle/>
          <a:p>
            <a:pPr algn="l">
              <a:lnSpc>
                <a:spcPts val="1700"/>
              </a:lnSpc>
            </a:pPr>
            <a:r>
              <a:rPr lang="en-US" sz="1200" dirty="0">
                <a:solidFill>
                  <a:srgbClr val="000000"/>
                </a:solidFill>
                <a:latin typeface="Arial Nova"/>
                <a:ea typeface="Arial Nova"/>
                <a:cs typeface="Arial Nova"/>
                <a:sym typeface="Arial Nova"/>
              </a:rPr>
              <a:t>Human review should remain central to final selection decisions to </a:t>
            </a:r>
            <a:r>
              <a:rPr lang="en-US" sz="1200" dirty="0" err="1">
                <a:solidFill>
                  <a:srgbClr val="000000"/>
                </a:solidFill>
                <a:latin typeface="Arial Nova"/>
                <a:ea typeface="Arial Nova"/>
                <a:cs typeface="Arial Nova"/>
                <a:sym typeface="Arial Nova"/>
              </a:rPr>
              <a:t>minimise</a:t>
            </a:r>
            <a:r>
              <a:rPr lang="en-US" sz="1200" dirty="0">
                <a:solidFill>
                  <a:srgbClr val="000000"/>
                </a:solidFill>
                <a:latin typeface="Arial Nova"/>
                <a:ea typeface="Arial Nova"/>
                <a:cs typeface="Arial Nova"/>
                <a:sym typeface="Arial Nova"/>
              </a:rPr>
              <a:t> algorithmic bias. </a:t>
            </a:r>
          </a:p>
          <a:p>
            <a:pPr algn="l">
              <a:lnSpc>
                <a:spcPts val="3000"/>
              </a:lnSpc>
            </a:pPr>
            <a:r>
              <a:rPr lang="en-US" sz="1200" dirty="0">
                <a:solidFill>
                  <a:srgbClr val="000000"/>
                </a:solidFill>
                <a:latin typeface="Arial Nova"/>
                <a:ea typeface="Arial Nova"/>
                <a:cs typeface="Arial Nova"/>
                <a:sym typeface="Arial Nova"/>
              </a:rPr>
              <a:t>This approach aligns with strategic HRM principles balancing efficiency and fairness </a:t>
            </a:r>
          </a:p>
          <a:p>
            <a:pPr algn="l">
              <a:lnSpc>
                <a:spcPts val="600"/>
              </a:lnSpc>
            </a:pPr>
            <a:r>
              <a:rPr lang="en-US" sz="1200" dirty="0">
                <a:solidFill>
                  <a:srgbClr val="000000"/>
                </a:solidFill>
                <a:latin typeface="Arial Nova"/>
                <a:ea typeface="Arial Nova"/>
                <a:cs typeface="Arial Nova"/>
                <a:sym typeface="Arial Nova"/>
              </a:rPr>
              <a:t>(Armstrong and Taylor, 2023). </a:t>
            </a: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r>
              <a:rPr lang="en-US" sz="1399" b="1" dirty="0">
                <a:solidFill>
                  <a:srgbClr val="000000"/>
                </a:solidFill>
                <a:latin typeface="Arial Nova Bold"/>
                <a:ea typeface="Arial Nova Bold"/>
                <a:cs typeface="Arial Nova Bold"/>
                <a:sym typeface="Arial Nova Bold"/>
              </a:rPr>
              <a:t>Recommendation 2: Strengthen Workforce Planning </a:t>
            </a:r>
          </a:p>
        </p:txBody>
      </p:sp>
      <p:sp>
        <p:nvSpPr>
          <p:cNvPr id="10" name="TextBox 10"/>
          <p:cNvSpPr txBox="1"/>
          <p:nvPr/>
        </p:nvSpPr>
        <p:spPr>
          <a:xfrm>
            <a:off x="914714" y="3208468"/>
            <a:ext cx="3735610"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5. Evidence-Based Recommendations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3132296"/>
            <a:ext cx="5890765" cy="913552"/>
          </a:xfrm>
          <a:prstGeom prst="rect">
            <a:avLst/>
          </a:prstGeom>
        </p:spPr>
        <p:txBody>
          <a:bodyPr lIns="0" tIns="0" rIns="0" bIns="0" rtlCol="0" anchor="t">
            <a:spAutoFit/>
          </a:bodyPr>
          <a:lstStyle/>
          <a:p>
            <a:pPr algn="l">
              <a:lnSpc>
                <a:spcPts val="2888"/>
              </a:lnSpc>
            </a:pPr>
            <a:r>
              <a:rPr lang="en-US" sz="1399" b="1">
                <a:solidFill>
                  <a:srgbClr val="000000"/>
                </a:solidFill>
                <a:latin typeface="Arial Nova Bold"/>
                <a:ea typeface="Arial Nova Bold"/>
                <a:cs typeface="Arial Nova Bold"/>
                <a:sym typeface="Arial Nova Bold"/>
              </a:rPr>
              <a:t>Recommendation 4: Improve Employer Branding </a:t>
            </a:r>
          </a:p>
          <a:p>
            <a:pPr algn="l">
              <a:lnSpc>
                <a:spcPts val="2475"/>
              </a:lnSpc>
            </a:pPr>
            <a:r>
              <a:rPr lang="en-US" sz="1200">
                <a:solidFill>
                  <a:srgbClr val="000000"/>
                </a:solidFill>
                <a:latin typeface="Arial Nova"/>
                <a:ea typeface="Arial Nova"/>
                <a:cs typeface="Arial Nova"/>
                <a:sym typeface="Arial Nova"/>
              </a:rPr>
              <a:t>Employer brandingcanstrengthenNHSattractivenessincompetitive labour markets. The NHS should emphasise: </a:t>
            </a:r>
          </a:p>
        </p:txBody>
      </p:sp>
      <p:sp>
        <p:nvSpPr>
          <p:cNvPr id="3" name="TextBox 3"/>
          <p:cNvSpPr txBox="1"/>
          <p:nvPr/>
        </p:nvSpPr>
        <p:spPr>
          <a:xfrm>
            <a:off x="914714" y="7785192"/>
            <a:ext cx="4752756" cy="513245"/>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Recommendation 6: Strengthen Diversity and Inclusion </a:t>
            </a:r>
          </a:p>
          <a:p>
            <a:pPr algn="l">
              <a:lnSpc>
                <a:spcPts val="1679"/>
              </a:lnSpc>
            </a:pPr>
            <a:r>
              <a:rPr lang="en-US" sz="1200">
                <a:solidFill>
                  <a:srgbClr val="000000"/>
                </a:solidFill>
                <a:latin typeface="Arial Nova"/>
                <a:ea typeface="Arial Nova"/>
                <a:cs typeface="Arial Nova"/>
                <a:sym typeface="Arial Nova"/>
              </a:rPr>
              <a:t>NHSEnglandshouldcontinue addressinginequalitiesthrough:</a:t>
            </a:r>
          </a:p>
        </p:txBody>
      </p:sp>
      <p:sp>
        <p:nvSpPr>
          <p:cNvPr id="4" name="TextBox 4"/>
          <p:cNvSpPr txBox="1"/>
          <p:nvPr/>
        </p:nvSpPr>
        <p:spPr>
          <a:xfrm>
            <a:off x="914714" y="883758"/>
            <a:ext cx="5961583" cy="1043721"/>
          </a:xfrm>
          <a:prstGeom prst="rect">
            <a:avLst/>
          </a:prstGeom>
        </p:spPr>
        <p:txBody>
          <a:bodyPr lIns="0" tIns="0" rIns="0" bIns="0" rtlCol="0" anchor="t">
            <a:spAutoFit/>
          </a:bodyPr>
          <a:lstStyle/>
          <a:p>
            <a:pPr algn="l">
              <a:lnSpc>
                <a:spcPts val="1955"/>
              </a:lnSpc>
            </a:pPr>
            <a:r>
              <a:rPr lang="en-US" sz="1399" b="1">
                <a:solidFill>
                  <a:srgbClr val="000000"/>
                </a:solidFill>
                <a:latin typeface="Arial Nova Bold"/>
                <a:ea typeface="Arial Nova Bold"/>
                <a:cs typeface="Arial Nova Bold"/>
                <a:sym typeface="Arial Nova Bold"/>
              </a:rPr>
              <a:t>Recommendation 3: Standardise Recruitment Processes </a:t>
            </a:r>
          </a:p>
          <a:p>
            <a:pPr algn="l">
              <a:lnSpc>
                <a:spcPts val="1676"/>
              </a:lnSpc>
            </a:pPr>
            <a:r>
              <a:rPr lang="en-US" sz="1200">
                <a:solidFill>
                  <a:srgbClr val="000000"/>
                </a:solidFill>
                <a:latin typeface="Arial Nova"/>
                <a:ea typeface="Arial Nova"/>
                <a:cs typeface="Arial Nova"/>
                <a:sym typeface="Arial Nova"/>
              </a:rPr>
              <a:t>AmorestandardisedrecruitmentframeworkacrossNHStrustswouldreduce variation and improve efficiency. </a:t>
            </a:r>
          </a:p>
          <a:p>
            <a:pPr algn="l">
              <a:lnSpc>
                <a:spcPts val="3000"/>
              </a:lnSpc>
            </a:pPr>
            <a:r>
              <a:rPr lang="en-US" sz="1200">
                <a:solidFill>
                  <a:srgbClr val="000000"/>
                </a:solidFill>
                <a:latin typeface="Arial Nova"/>
                <a:ea typeface="Arial Nova"/>
                <a:cs typeface="Arial Nova"/>
                <a:sym typeface="Arial Nova"/>
              </a:rPr>
              <a:t>Standardisation could include: </a:t>
            </a:r>
          </a:p>
        </p:txBody>
      </p:sp>
      <p:sp>
        <p:nvSpPr>
          <p:cNvPr id="5" name="TextBox 5"/>
          <p:cNvSpPr txBox="1"/>
          <p:nvPr/>
        </p:nvSpPr>
        <p:spPr>
          <a:xfrm>
            <a:off x="914714" y="5552532"/>
            <a:ext cx="5204089" cy="729148"/>
          </a:xfrm>
          <a:prstGeom prst="rect">
            <a:avLst/>
          </a:prstGeom>
        </p:spPr>
        <p:txBody>
          <a:bodyPr lIns="0" tIns="0" rIns="0" bIns="0" rtlCol="0" anchor="t">
            <a:spAutoFit/>
          </a:bodyPr>
          <a:lstStyle/>
          <a:p>
            <a:pPr algn="l">
              <a:lnSpc>
                <a:spcPts val="1983"/>
              </a:lnSpc>
            </a:pPr>
            <a:r>
              <a:rPr lang="en-US" sz="1399" b="1">
                <a:solidFill>
                  <a:srgbClr val="000000"/>
                </a:solidFill>
                <a:latin typeface="Arial Nova Bold"/>
                <a:ea typeface="Arial Nova Bold"/>
                <a:cs typeface="Arial Nova Bold"/>
                <a:sym typeface="Arial Nova Bold"/>
              </a:rPr>
              <a:t>Recommendation 5: Transform Onboarding Programmes </a:t>
            </a:r>
          </a:p>
          <a:p>
            <a:pPr algn="l">
              <a:lnSpc>
                <a:spcPts val="1700"/>
              </a:lnSpc>
            </a:pPr>
            <a:r>
              <a:rPr lang="en-US" sz="1200">
                <a:solidFill>
                  <a:srgbClr val="000000"/>
                </a:solidFill>
                <a:latin typeface="Arial Nova"/>
                <a:ea typeface="Arial Nova"/>
                <a:cs typeface="Arial Nova"/>
                <a:sym typeface="Arial Nova"/>
              </a:rPr>
              <a:t>NHSEngland shoulddevelopanationallyconsistentonboardingframework incorporating: </a:t>
            </a:r>
          </a:p>
        </p:txBody>
      </p:sp>
      <p:sp>
        <p:nvSpPr>
          <p:cNvPr id="6" name="TextBox 6"/>
          <p:cNvSpPr txBox="1"/>
          <p:nvPr/>
        </p:nvSpPr>
        <p:spPr>
          <a:xfrm>
            <a:off x="1143638" y="8400717"/>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7" name="TextBox 7"/>
          <p:cNvSpPr txBox="1"/>
          <p:nvPr/>
        </p:nvSpPr>
        <p:spPr>
          <a:xfrm>
            <a:off x="1372238" y="8410813"/>
            <a:ext cx="166749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Bias awareness training </a:t>
            </a:r>
          </a:p>
        </p:txBody>
      </p:sp>
      <p:sp>
        <p:nvSpPr>
          <p:cNvPr id="8" name="TextBox 8"/>
          <p:cNvSpPr txBox="1"/>
          <p:nvPr/>
        </p:nvSpPr>
        <p:spPr>
          <a:xfrm>
            <a:off x="1143638" y="8626202"/>
            <a:ext cx="2376488"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Inclusive recruitment practices </a:t>
            </a:r>
          </a:p>
        </p:txBody>
      </p:sp>
      <p:sp>
        <p:nvSpPr>
          <p:cNvPr id="9" name="TextBox 9"/>
          <p:cNvSpPr txBox="1"/>
          <p:nvPr/>
        </p:nvSpPr>
        <p:spPr>
          <a:xfrm>
            <a:off x="1143638" y="883575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0" name="TextBox 10"/>
          <p:cNvSpPr txBox="1"/>
          <p:nvPr/>
        </p:nvSpPr>
        <p:spPr>
          <a:xfrm>
            <a:off x="1372238" y="8845858"/>
            <a:ext cx="1712109"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Diverse interview panels </a:t>
            </a:r>
          </a:p>
        </p:txBody>
      </p:sp>
      <p:sp>
        <p:nvSpPr>
          <p:cNvPr id="11" name="TextBox 11"/>
          <p:cNvSpPr txBox="1"/>
          <p:nvPr/>
        </p:nvSpPr>
        <p:spPr>
          <a:xfrm>
            <a:off x="1143638" y="6390303"/>
            <a:ext cx="1978076"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Digital learning platforms </a:t>
            </a:r>
          </a:p>
        </p:txBody>
      </p:sp>
      <p:sp>
        <p:nvSpPr>
          <p:cNvPr id="12" name="TextBox 12"/>
          <p:cNvSpPr txBox="1"/>
          <p:nvPr/>
        </p:nvSpPr>
        <p:spPr>
          <a:xfrm>
            <a:off x="1143638" y="6599853"/>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3" name="TextBox 13"/>
          <p:cNvSpPr txBox="1"/>
          <p:nvPr/>
        </p:nvSpPr>
        <p:spPr>
          <a:xfrm>
            <a:off x="1372238" y="6609959"/>
            <a:ext cx="1252757"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Virtual orientation </a:t>
            </a:r>
          </a:p>
        </p:txBody>
      </p:sp>
      <p:sp>
        <p:nvSpPr>
          <p:cNvPr id="14" name="TextBox 14"/>
          <p:cNvSpPr txBox="1"/>
          <p:nvPr/>
        </p:nvSpPr>
        <p:spPr>
          <a:xfrm>
            <a:off x="1143638" y="6825282"/>
            <a:ext cx="1965179"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Mentorship programmes </a:t>
            </a:r>
          </a:p>
        </p:txBody>
      </p:sp>
      <p:sp>
        <p:nvSpPr>
          <p:cNvPr id="15" name="TextBox 15"/>
          <p:cNvSpPr txBox="1"/>
          <p:nvPr/>
        </p:nvSpPr>
        <p:spPr>
          <a:xfrm>
            <a:off x="1143638" y="703483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16" name="TextBox 16"/>
          <p:cNvSpPr txBox="1"/>
          <p:nvPr/>
        </p:nvSpPr>
        <p:spPr>
          <a:xfrm>
            <a:off x="1372238" y="7044928"/>
            <a:ext cx="222042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Continuous onboarding support </a:t>
            </a:r>
          </a:p>
        </p:txBody>
      </p:sp>
      <p:sp>
        <p:nvSpPr>
          <p:cNvPr id="17" name="TextBox 17"/>
          <p:cNvSpPr txBox="1"/>
          <p:nvPr/>
        </p:nvSpPr>
        <p:spPr>
          <a:xfrm>
            <a:off x="914714" y="7245086"/>
            <a:ext cx="5718772"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Research demonstrates structured onboarding significantly improves retention and productivity (Bauer, 2023). </a:t>
            </a:r>
          </a:p>
        </p:txBody>
      </p:sp>
      <p:sp>
        <p:nvSpPr>
          <p:cNvPr id="18" name="TextBox 18"/>
          <p:cNvSpPr txBox="1"/>
          <p:nvPr/>
        </p:nvSpPr>
        <p:spPr>
          <a:xfrm>
            <a:off x="1143638" y="2026329"/>
            <a:ext cx="2684431" cy="876367"/>
          </a:xfrm>
          <a:prstGeom prst="rect">
            <a:avLst/>
          </a:prstGeom>
        </p:spPr>
        <p:txBody>
          <a:bodyPr lIns="0" tIns="0" rIns="0" bIns="0" rtlCol="0" anchor="t">
            <a:spAutoFit/>
          </a:bodyPr>
          <a:lstStyle/>
          <a:p>
            <a:pPr algn="l">
              <a:lnSpc>
                <a:spcPts val="1725"/>
              </a:lnSpc>
            </a:pPr>
            <a:r>
              <a:rPr lang="en-US" sz="1200">
                <a:solidFill>
                  <a:srgbClr val="000000"/>
                </a:solidFill>
                <a:latin typeface="Arial Nova"/>
                <a:ea typeface="Arial Nova"/>
                <a:cs typeface="Arial Nova"/>
                <a:sym typeface="Arial Nova"/>
              </a:rPr>
              <a:t>• Consistent recruitment timelines </a:t>
            </a:r>
          </a:p>
          <a:p>
            <a:pPr algn="l">
              <a:lnSpc>
                <a:spcPts val="1725"/>
              </a:lnSpc>
            </a:pPr>
            <a:r>
              <a:rPr lang="en-US" sz="1200">
                <a:solidFill>
                  <a:srgbClr val="000000"/>
                </a:solidFill>
                <a:latin typeface="Arial Nova"/>
                <a:ea typeface="Arial Nova"/>
                <a:cs typeface="Arial Nova"/>
                <a:sym typeface="Arial Nova"/>
              </a:rPr>
              <a:t>• Shared digital platforms </a:t>
            </a:r>
          </a:p>
          <a:p>
            <a:pPr algn="l">
              <a:lnSpc>
                <a:spcPts val="1725"/>
              </a:lnSpc>
            </a:pPr>
            <a:r>
              <a:rPr lang="en-US" sz="1200">
                <a:solidFill>
                  <a:srgbClr val="000000"/>
                </a:solidFill>
                <a:latin typeface="Arial Nova"/>
                <a:ea typeface="Arial Nova"/>
                <a:cs typeface="Arial Nova"/>
                <a:sym typeface="Arial Nova"/>
              </a:rPr>
              <a:t>• Common assessment methods </a:t>
            </a:r>
          </a:p>
          <a:p>
            <a:pPr algn="l">
              <a:lnSpc>
                <a:spcPts val="1725"/>
              </a:lnSpc>
            </a:pPr>
            <a:r>
              <a:rPr lang="en-US" sz="1200">
                <a:solidFill>
                  <a:srgbClr val="000000"/>
                </a:solidFill>
                <a:latin typeface="Arial Nova"/>
                <a:ea typeface="Arial Nova"/>
                <a:cs typeface="Arial Nova"/>
                <a:sym typeface="Arial Nova"/>
              </a:rPr>
              <a:t>• Best practice recruitment guidance </a:t>
            </a:r>
          </a:p>
        </p:txBody>
      </p:sp>
      <p:sp>
        <p:nvSpPr>
          <p:cNvPr id="19" name="TextBox 19"/>
          <p:cNvSpPr txBox="1"/>
          <p:nvPr/>
        </p:nvSpPr>
        <p:spPr>
          <a:xfrm>
            <a:off x="914714" y="2903591"/>
            <a:ext cx="5220138"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This would enhance candidate experience and organisational effectiveness. </a:t>
            </a:r>
          </a:p>
        </p:txBody>
      </p:sp>
      <p:sp>
        <p:nvSpPr>
          <p:cNvPr id="20" name="TextBox 20"/>
          <p:cNvSpPr txBox="1"/>
          <p:nvPr/>
        </p:nvSpPr>
        <p:spPr>
          <a:xfrm>
            <a:off x="1143638" y="4147871"/>
            <a:ext cx="3110360" cy="876243"/>
          </a:xfrm>
          <a:prstGeom prst="rect">
            <a:avLst/>
          </a:prstGeom>
        </p:spPr>
        <p:txBody>
          <a:bodyPr lIns="0" tIns="0" rIns="0" bIns="0" rtlCol="0" anchor="t">
            <a:spAutoFit/>
          </a:bodyPr>
          <a:lstStyle/>
          <a:p>
            <a:pPr algn="l">
              <a:lnSpc>
                <a:spcPts val="1713"/>
              </a:lnSpc>
            </a:pPr>
            <a:r>
              <a:rPr lang="en-US" sz="1200">
                <a:solidFill>
                  <a:srgbClr val="000000"/>
                </a:solidFill>
                <a:latin typeface="Arial Nova"/>
                <a:ea typeface="Arial Nova"/>
                <a:cs typeface="Arial Nova"/>
                <a:sym typeface="Arial Nova"/>
              </a:rPr>
              <a:t>• Career development opportunities </a:t>
            </a:r>
          </a:p>
          <a:p>
            <a:pPr algn="l">
              <a:lnSpc>
                <a:spcPts val="1713"/>
              </a:lnSpc>
            </a:pPr>
            <a:r>
              <a:rPr lang="en-US" sz="1200">
                <a:solidFill>
                  <a:srgbClr val="000000"/>
                </a:solidFill>
                <a:latin typeface="Arial Nova"/>
                <a:ea typeface="Arial Nova"/>
                <a:cs typeface="Arial Nova"/>
                <a:sym typeface="Arial Nova"/>
              </a:rPr>
              <a:t>• Flexible working arrangements </a:t>
            </a:r>
          </a:p>
          <a:p>
            <a:pPr algn="l">
              <a:lnSpc>
                <a:spcPts val="1713"/>
              </a:lnSpc>
            </a:pPr>
            <a:r>
              <a:rPr lang="en-US" sz="1200">
                <a:solidFill>
                  <a:srgbClr val="000000"/>
                </a:solidFill>
                <a:latin typeface="Arial Nova"/>
                <a:ea typeface="Arial Nova"/>
                <a:cs typeface="Arial Nova"/>
                <a:sym typeface="Arial Nova"/>
              </a:rPr>
              <a:t>• Employee wellbeing initiatives </a:t>
            </a:r>
          </a:p>
          <a:p>
            <a:pPr algn="l">
              <a:lnSpc>
                <a:spcPts val="1713"/>
              </a:lnSpc>
            </a:pPr>
            <a:r>
              <a:rPr lang="en-US" sz="1200">
                <a:solidFill>
                  <a:srgbClr val="000000"/>
                </a:solidFill>
                <a:latin typeface="Arial Nova"/>
                <a:ea typeface="Arial Nova"/>
                <a:cs typeface="Arial Nova"/>
                <a:sym typeface="Arial Nova"/>
              </a:rPr>
              <a:t>• Organisational purpose and social impact </a:t>
            </a:r>
          </a:p>
        </p:txBody>
      </p:sp>
      <p:sp>
        <p:nvSpPr>
          <p:cNvPr id="21" name="TextBox 21"/>
          <p:cNvSpPr txBox="1"/>
          <p:nvPr/>
        </p:nvSpPr>
        <p:spPr>
          <a:xfrm>
            <a:off x="914714" y="5012293"/>
            <a:ext cx="5673852" cy="437245"/>
          </a:xfrm>
          <a:prstGeom prst="rect">
            <a:avLst/>
          </a:prstGeom>
        </p:spPr>
        <p:txBody>
          <a:bodyPr lIns="0" tIns="0" rIns="0" bIns="0" rtlCol="0" anchor="t">
            <a:spAutoFit/>
          </a:bodyPr>
          <a:lstStyle/>
          <a:p>
            <a:pPr algn="l">
              <a:lnSpc>
                <a:spcPts val="1700"/>
              </a:lnSpc>
            </a:pPr>
            <a:r>
              <a:rPr lang="en-US" sz="1200">
                <a:solidFill>
                  <a:srgbClr val="000000"/>
                </a:solidFill>
                <a:latin typeface="Arial Nova"/>
                <a:ea typeface="Arial Nova"/>
                <a:cs typeface="Arial Nova"/>
                <a:sym typeface="Arial Nova"/>
              </a:rPr>
              <a:t>According to employer branding theory, strong organisational reputation improves recruitment outcomes and employee retention (Backhaus and Tikoo, 2004).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43638" y="879900"/>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3" name="TextBox 3"/>
          <p:cNvSpPr txBox="1"/>
          <p:nvPr/>
        </p:nvSpPr>
        <p:spPr>
          <a:xfrm>
            <a:off x="1372238" y="890006"/>
            <a:ext cx="164122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Regular diversity audits </a:t>
            </a:r>
          </a:p>
        </p:txBody>
      </p:sp>
      <p:sp>
        <p:nvSpPr>
          <p:cNvPr id="4" name="TextBox 4"/>
          <p:cNvSpPr txBox="1"/>
          <p:nvPr/>
        </p:nvSpPr>
        <p:spPr>
          <a:xfrm>
            <a:off x="914714" y="1102728"/>
            <a:ext cx="5216900"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These initiatives support fairness while improving workforce representation. </a:t>
            </a:r>
          </a:p>
        </p:txBody>
      </p:sp>
      <p:sp>
        <p:nvSpPr>
          <p:cNvPr id="5" name="TextBox 5"/>
          <p:cNvSpPr txBox="1"/>
          <p:nvPr/>
        </p:nvSpPr>
        <p:spPr>
          <a:xfrm>
            <a:off x="914714" y="2198360"/>
            <a:ext cx="5877173" cy="1571349"/>
          </a:xfrm>
          <a:prstGeom prst="rect">
            <a:avLst/>
          </a:prstGeom>
        </p:spPr>
        <p:txBody>
          <a:bodyPr lIns="0" tIns="0" rIns="0" bIns="0" rtlCol="0" anchor="t">
            <a:spAutoFit/>
          </a:bodyPr>
          <a:lstStyle/>
          <a:p>
            <a:pPr algn="l">
              <a:lnSpc>
                <a:spcPts val="1690"/>
              </a:lnSpc>
            </a:pPr>
            <a:r>
              <a:rPr lang="en-US" sz="1200">
                <a:solidFill>
                  <a:srgbClr val="000000"/>
                </a:solidFill>
                <a:latin typeface="Arial Nova"/>
                <a:ea typeface="Arial Nova"/>
                <a:cs typeface="Arial Nova"/>
                <a:sym typeface="Arial Nova"/>
              </a:rPr>
              <a:t>The next decade will significantly reshape recruitment, selection, and orientation practices. </a:t>
            </a:r>
          </a:p>
          <a:p>
            <a:pPr algn="l">
              <a:lnSpc>
                <a:spcPts val="1972"/>
              </a:lnSpc>
            </a:pPr>
            <a:r>
              <a:rPr lang="en-US" sz="1399" b="1" spc="1">
                <a:solidFill>
                  <a:srgbClr val="000000"/>
                </a:solidFill>
                <a:latin typeface="Arial Nova Bold"/>
                <a:ea typeface="Arial Nova Bold"/>
                <a:cs typeface="Arial Nova Bold"/>
                <a:sym typeface="Arial Nova Bold"/>
              </a:rPr>
              <a:t>AI-Powered Talent Acquisition </a:t>
            </a:r>
          </a:p>
          <a:p>
            <a:pPr algn="l">
              <a:lnSpc>
                <a:spcPts val="1690"/>
              </a:lnSpc>
            </a:pPr>
            <a:r>
              <a:rPr lang="en-US" sz="1200">
                <a:solidFill>
                  <a:srgbClr val="000000"/>
                </a:solidFill>
                <a:latin typeface="Arial Nova"/>
                <a:ea typeface="Arial Nova"/>
                <a:cs typeface="Arial Nova"/>
                <a:sym typeface="Arial Nova"/>
              </a:rPr>
              <a:t>AI will increasingly automate recruitment administration, enabling HR professionals to focus on strategic workforce management. </a:t>
            </a:r>
          </a:p>
          <a:p>
            <a:pPr algn="l">
              <a:lnSpc>
                <a:spcPts val="3000"/>
              </a:lnSpc>
            </a:pPr>
            <a:r>
              <a:rPr lang="en-US" sz="1200">
                <a:solidFill>
                  <a:srgbClr val="000000"/>
                </a:solidFill>
                <a:latin typeface="Arial Nova"/>
                <a:ea typeface="Arial Nova"/>
                <a:cs typeface="Arial Nova"/>
                <a:sym typeface="Arial Nova"/>
              </a:rPr>
              <a:t>Future applications may include: </a:t>
            </a:r>
          </a:p>
        </p:txBody>
      </p:sp>
      <p:sp>
        <p:nvSpPr>
          <p:cNvPr id="6" name="TextBox 6"/>
          <p:cNvSpPr txBox="1"/>
          <p:nvPr/>
        </p:nvSpPr>
        <p:spPr>
          <a:xfrm>
            <a:off x="1143638" y="3871646"/>
            <a:ext cx="2742390" cy="876243"/>
          </a:xfrm>
          <a:prstGeom prst="rect">
            <a:avLst/>
          </a:prstGeom>
        </p:spPr>
        <p:txBody>
          <a:bodyPr lIns="0" tIns="0" rIns="0" bIns="0" rtlCol="0" anchor="t">
            <a:spAutoFit/>
          </a:bodyPr>
          <a:lstStyle/>
          <a:p>
            <a:pPr algn="l">
              <a:lnSpc>
                <a:spcPts val="1712"/>
              </a:lnSpc>
            </a:pPr>
            <a:r>
              <a:rPr lang="en-US" sz="1200">
                <a:solidFill>
                  <a:srgbClr val="000000"/>
                </a:solidFill>
                <a:latin typeface="Arial Nova"/>
                <a:ea typeface="Arial Nova"/>
                <a:cs typeface="Arial Nova"/>
                <a:sym typeface="Arial Nova"/>
              </a:rPr>
              <a:t>• Predictive hiring models </a:t>
            </a:r>
          </a:p>
          <a:p>
            <a:pPr algn="l">
              <a:lnSpc>
                <a:spcPts val="1712"/>
              </a:lnSpc>
            </a:pPr>
            <a:r>
              <a:rPr lang="en-US" sz="1200">
                <a:solidFill>
                  <a:srgbClr val="000000"/>
                </a:solidFill>
                <a:latin typeface="Arial Nova"/>
                <a:ea typeface="Arial Nova"/>
                <a:cs typeface="Arial Nova"/>
                <a:sym typeface="Arial Nova"/>
              </a:rPr>
              <a:t>• Skills-based candidate matching </a:t>
            </a:r>
          </a:p>
          <a:p>
            <a:pPr algn="l">
              <a:lnSpc>
                <a:spcPts val="1712"/>
              </a:lnSpc>
            </a:pPr>
            <a:r>
              <a:rPr lang="en-US" sz="1200">
                <a:solidFill>
                  <a:srgbClr val="000000"/>
                </a:solidFill>
                <a:latin typeface="Arial Nova"/>
                <a:ea typeface="Arial Nova"/>
                <a:cs typeface="Arial Nova"/>
                <a:sym typeface="Arial Nova"/>
              </a:rPr>
              <a:t>• Automated interview analysis </a:t>
            </a:r>
          </a:p>
          <a:p>
            <a:pPr algn="l">
              <a:lnSpc>
                <a:spcPts val="1712"/>
              </a:lnSpc>
            </a:pPr>
            <a:r>
              <a:rPr lang="en-US" sz="1200">
                <a:solidFill>
                  <a:srgbClr val="000000"/>
                </a:solidFill>
                <a:latin typeface="Arial Nova"/>
                <a:ea typeface="Arial Nova"/>
                <a:cs typeface="Arial Nova"/>
                <a:sym typeface="Arial Nova"/>
              </a:rPr>
              <a:t>• Real-time labour market intelligence </a:t>
            </a:r>
          </a:p>
        </p:txBody>
      </p:sp>
      <p:sp>
        <p:nvSpPr>
          <p:cNvPr id="7" name="TextBox 7"/>
          <p:cNvSpPr txBox="1"/>
          <p:nvPr/>
        </p:nvSpPr>
        <p:spPr>
          <a:xfrm>
            <a:off x="914714" y="4669393"/>
            <a:ext cx="5994397" cy="3730733"/>
          </a:xfrm>
          <a:prstGeom prst="rect">
            <a:avLst/>
          </a:prstGeom>
        </p:spPr>
        <p:txBody>
          <a:bodyPr lIns="0" tIns="0" rIns="0" bIns="0" rtlCol="0" anchor="t">
            <a:spAutoFit/>
          </a:bodyPr>
          <a:lstStyle/>
          <a:p>
            <a:pPr algn="l">
              <a:lnSpc>
                <a:spcPts val="2499"/>
              </a:lnSpc>
            </a:pPr>
            <a:r>
              <a:rPr lang="en-US" sz="1200">
                <a:solidFill>
                  <a:srgbClr val="000000"/>
                </a:solidFill>
                <a:latin typeface="Arial Nova"/>
                <a:ea typeface="Arial Nova"/>
                <a:cs typeface="Arial Nova"/>
                <a:sym typeface="Arial Nova"/>
              </a:rPr>
              <a:t>However, ethical governance will remain essential. </a:t>
            </a:r>
          </a:p>
          <a:p>
            <a:pPr algn="l">
              <a:lnSpc>
                <a:spcPts val="2916"/>
              </a:lnSpc>
            </a:pPr>
            <a:r>
              <a:rPr lang="en-US" sz="1399" b="1">
                <a:solidFill>
                  <a:srgbClr val="000000"/>
                </a:solidFill>
                <a:latin typeface="Arial Nova Bold"/>
                <a:ea typeface="Arial Nova Bold"/>
                <a:cs typeface="Arial Nova Bold"/>
                <a:sym typeface="Arial Nova Bold"/>
              </a:rPr>
              <a:t>Skills-Based Recruitment </a:t>
            </a:r>
          </a:p>
          <a:p>
            <a:pPr algn="l">
              <a:lnSpc>
                <a:spcPts val="2499"/>
              </a:lnSpc>
            </a:pPr>
            <a:r>
              <a:rPr lang="en-US" sz="1200">
                <a:solidFill>
                  <a:srgbClr val="000000"/>
                </a:solidFill>
                <a:latin typeface="Arial Nova"/>
                <a:ea typeface="Arial Nova"/>
                <a:cs typeface="Arial Nova"/>
                <a:sym typeface="Arial Nova"/>
              </a:rPr>
              <a:t>Traditional qualification-based recruitment is likely to evolve toward skills-based hiring. Organisations increasingly recognise that competencies, adaptability, and learning </a:t>
            </a:r>
          </a:p>
          <a:p>
            <a:pPr algn="l">
              <a:lnSpc>
                <a:spcPts val="849"/>
              </a:lnSpc>
            </a:pPr>
            <a:r>
              <a:rPr lang="en-US" sz="1200">
                <a:solidFill>
                  <a:srgbClr val="000000"/>
                </a:solidFill>
                <a:latin typeface="Arial Nova"/>
                <a:ea typeface="Arial Nova"/>
                <a:cs typeface="Arial Nova"/>
                <a:sym typeface="Arial Nova"/>
              </a:rPr>
              <a:t>agility may be more valuable than formal qualifications alone (World Economic Forum, </a:t>
            </a:r>
          </a:p>
          <a:p>
            <a:pPr algn="l">
              <a:lnSpc>
                <a:spcPts val="2512"/>
              </a:lnSpc>
            </a:pPr>
            <a:r>
              <a:rPr lang="en-US" sz="1200" spc="1">
                <a:solidFill>
                  <a:srgbClr val="000000"/>
                </a:solidFill>
                <a:latin typeface="Arial Nova"/>
                <a:ea typeface="Arial Nova"/>
                <a:cs typeface="Arial Nova"/>
                <a:sym typeface="Arial Nova"/>
              </a:rPr>
              <a:t>2025). </a:t>
            </a:r>
          </a:p>
          <a:p>
            <a:pPr algn="l">
              <a:lnSpc>
                <a:spcPts val="2931"/>
              </a:lnSpc>
            </a:pPr>
            <a:r>
              <a:rPr lang="en-US" sz="1399" b="1">
                <a:solidFill>
                  <a:srgbClr val="000000"/>
                </a:solidFill>
                <a:latin typeface="Arial Nova Bold"/>
                <a:ea typeface="Arial Nova Bold"/>
                <a:cs typeface="Arial Nova Bold"/>
                <a:sym typeface="Arial Nova Bold"/>
              </a:rPr>
              <a:t>Digital Employees and Human-AI Collaboration </a:t>
            </a:r>
          </a:p>
          <a:p>
            <a:pPr algn="l">
              <a:lnSpc>
                <a:spcPts val="2512"/>
              </a:lnSpc>
            </a:pPr>
            <a:r>
              <a:rPr lang="en-US" sz="1200">
                <a:solidFill>
                  <a:srgbClr val="000000"/>
                </a:solidFill>
                <a:latin typeface="Arial Nova"/>
                <a:ea typeface="Arial Nova"/>
                <a:cs typeface="Arial Nova"/>
                <a:sym typeface="Arial Nova"/>
              </a:rPr>
              <a:t>Healthcare professionals will increasingly work alongside AI-enabled systems. </a:t>
            </a:r>
          </a:p>
          <a:p>
            <a:pPr algn="l">
              <a:lnSpc>
                <a:spcPts val="2512"/>
              </a:lnSpc>
            </a:pPr>
            <a:r>
              <a:rPr lang="en-US" sz="1200">
                <a:solidFill>
                  <a:srgbClr val="000000"/>
                </a:solidFill>
                <a:latin typeface="Arial Nova"/>
                <a:ea typeface="Arial Nova"/>
                <a:cs typeface="Arial Nova"/>
                <a:sym typeface="Arial Nova"/>
              </a:rPr>
              <a:t>Future recruitment processes must assess candidates' digital literacy, adaptability, and </a:t>
            </a:r>
          </a:p>
          <a:p>
            <a:pPr algn="l">
              <a:lnSpc>
                <a:spcPts val="852"/>
              </a:lnSpc>
            </a:pPr>
            <a:r>
              <a:rPr lang="en-US" sz="1200">
                <a:solidFill>
                  <a:srgbClr val="000000"/>
                </a:solidFill>
                <a:latin typeface="Arial Nova"/>
                <a:ea typeface="Arial Nova"/>
                <a:cs typeface="Arial Nova"/>
                <a:sym typeface="Arial Nova"/>
              </a:rPr>
              <a:t>ability to collaborate with technology. </a:t>
            </a:r>
          </a:p>
          <a:p>
            <a:pPr algn="l">
              <a:lnSpc>
                <a:spcPts val="2916"/>
              </a:lnSpc>
            </a:pPr>
            <a:r>
              <a:rPr lang="en-US" sz="1399" b="1">
                <a:solidFill>
                  <a:srgbClr val="000000"/>
                </a:solidFill>
                <a:latin typeface="Arial Nova Bold"/>
                <a:ea typeface="Arial Nova Bold"/>
                <a:cs typeface="Arial Nova Bold"/>
                <a:sym typeface="Arial Nova Bold"/>
              </a:rPr>
              <a:t>Virtual and Immersive Onboarding </a:t>
            </a:r>
          </a:p>
          <a:p>
            <a:pPr algn="l">
              <a:lnSpc>
                <a:spcPts val="2499"/>
              </a:lnSpc>
            </a:pPr>
            <a:r>
              <a:rPr lang="en-US" sz="1200">
                <a:solidFill>
                  <a:srgbClr val="000000"/>
                </a:solidFill>
                <a:latin typeface="Arial Nova"/>
                <a:ea typeface="Arial Nova"/>
                <a:cs typeface="Arial Nova"/>
                <a:sym typeface="Arial Nova"/>
              </a:rPr>
              <a:t>Virtual reality and augmented reality technologies may transform employee orientation. Potential applications include: </a:t>
            </a:r>
          </a:p>
        </p:txBody>
      </p:sp>
      <p:sp>
        <p:nvSpPr>
          <p:cNvPr id="8" name="TextBox 8"/>
          <p:cNvSpPr txBox="1"/>
          <p:nvPr/>
        </p:nvSpPr>
        <p:spPr>
          <a:xfrm>
            <a:off x="1143638" y="8499272"/>
            <a:ext cx="114462" cy="221933"/>
          </a:xfrm>
          <a:prstGeom prst="rect">
            <a:avLst/>
          </a:prstGeom>
        </p:spPr>
        <p:txBody>
          <a:bodyPr lIns="0" tIns="0" rIns="0" bIns="0" rtlCol="0" anchor="t">
            <a:spAutoFit/>
          </a:bodyPr>
          <a:lstStyle/>
          <a:p>
            <a:pPr algn="l">
              <a:lnSpc>
                <a:spcPts val="1679"/>
              </a:lnSpc>
            </a:pPr>
            <a:r>
              <a:rPr lang="en-US" sz="1200" spc="76">
                <a:solidFill>
                  <a:srgbClr val="000000"/>
                </a:solidFill>
                <a:latin typeface="Arial"/>
                <a:ea typeface="Arial"/>
                <a:cs typeface="Arial"/>
                <a:sym typeface="Arial"/>
              </a:rPr>
              <a:t>• </a:t>
            </a:r>
          </a:p>
        </p:txBody>
      </p:sp>
      <p:sp>
        <p:nvSpPr>
          <p:cNvPr id="9" name="TextBox 9"/>
          <p:cNvSpPr txBox="1"/>
          <p:nvPr/>
        </p:nvSpPr>
        <p:spPr>
          <a:xfrm>
            <a:off x="1372238" y="8509368"/>
            <a:ext cx="161837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Virtual workplace tours </a:t>
            </a:r>
          </a:p>
        </p:txBody>
      </p:sp>
      <p:sp>
        <p:nvSpPr>
          <p:cNvPr id="10" name="TextBox 10"/>
          <p:cNvSpPr txBox="1"/>
          <p:nvPr/>
        </p:nvSpPr>
        <p:spPr>
          <a:xfrm>
            <a:off x="1143638" y="8727805"/>
            <a:ext cx="1588837"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Clinical simulations </a:t>
            </a:r>
          </a:p>
        </p:txBody>
      </p:sp>
      <p:sp>
        <p:nvSpPr>
          <p:cNvPr id="11" name="TextBox 11"/>
          <p:cNvSpPr txBox="1"/>
          <p:nvPr/>
        </p:nvSpPr>
        <p:spPr>
          <a:xfrm>
            <a:off x="914714" y="1852489"/>
            <a:ext cx="2987259" cy="282426"/>
          </a:xfrm>
          <a:prstGeom prst="rect">
            <a:avLst/>
          </a:prstGeom>
        </p:spPr>
        <p:txBody>
          <a:bodyPr lIns="0" tIns="0" rIns="0" bIns="0" rtlCol="0" anchor="t">
            <a:spAutoFit/>
          </a:bodyPr>
          <a:lstStyle/>
          <a:p>
            <a:pPr algn="l">
              <a:lnSpc>
                <a:spcPts val="2240"/>
              </a:lnSpc>
            </a:pPr>
            <a:r>
              <a:rPr lang="en-US" sz="1600" b="1">
                <a:solidFill>
                  <a:srgbClr val="000000"/>
                </a:solidFill>
                <a:latin typeface="Arial Nova Bold"/>
                <a:ea typeface="Arial Nova Bold"/>
                <a:cs typeface="Arial Nova Bold"/>
                <a:sym typeface="Arial Nova Bold"/>
              </a:rPr>
              <a:t>6. Future of Work Implications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3294116"/>
            <a:ext cx="3418884" cy="211817"/>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Future workforce technologies must comply with: </a:t>
            </a:r>
          </a:p>
        </p:txBody>
      </p:sp>
      <p:sp>
        <p:nvSpPr>
          <p:cNvPr id="3" name="TextBox 3"/>
          <p:cNvSpPr txBox="1"/>
          <p:nvPr/>
        </p:nvSpPr>
        <p:spPr>
          <a:xfrm>
            <a:off x="1143638" y="3598593"/>
            <a:ext cx="114462" cy="666436"/>
          </a:xfrm>
          <a:prstGeom prst="rect">
            <a:avLst/>
          </a:prstGeom>
        </p:spPr>
        <p:txBody>
          <a:bodyPr lIns="0" tIns="0" rIns="0" bIns="0" rtlCol="0" anchor="t">
            <a:spAutoFit/>
          </a:bodyPr>
          <a:lstStyle/>
          <a:p>
            <a:pPr algn="just">
              <a:lnSpc>
                <a:spcPts val="1717"/>
              </a:lnSpc>
            </a:pPr>
            <a:r>
              <a:rPr lang="en-US" sz="1200" spc="76">
                <a:solidFill>
                  <a:srgbClr val="000000"/>
                </a:solidFill>
                <a:latin typeface="Arial"/>
                <a:ea typeface="Arial"/>
                <a:cs typeface="Arial"/>
                <a:sym typeface="Arial"/>
              </a:rPr>
              <a:t>• • • </a:t>
            </a:r>
          </a:p>
        </p:txBody>
      </p:sp>
      <p:sp>
        <p:nvSpPr>
          <p:cNvPr id="4" name="TextBox 4"/>
          <p:cNvSpPr txBox="1"/>
          <p:nvPr/>
        </p:nvSpPr>
        <p:spPr>
          <a:xfrm>
            <a:off x="1372238" y="3608689"/>
            <a:ext cx="1900504" cy="656320"/>
          </a:xfrm>
          <a:prstGeom prst="rect">
            <a:avLst/>
          </a:prstGeom>
        </p:spPr>
        <p:txBody>
          <a:bodyPr lIns="0" tIns="0" rIns="0" bIns="0" rtlCol="0" anchor="t">
            <a:spAutoFit/>
          </a:bodyPr>
          <a:lstStyle/>
          <a:p>
            <a:pPr algn="l">
              <a:lnSpc>
                <a:spcPts val="1717"/>
              </a:lnSpc>
            </a:pPr>
            <a:r>
              <a:rPr lang="en-US" sz="1200">
                <a:solidFill>
                  <a:srgbClr val="000000"/>
                </a:solidFill>
                <a:latin typeface="Arial Nova"/>
                <a:ea typeface="Arial Nova"/>
                <a:cs typeface="Arial Nova"/>
                <a:sym typeface="Arial Nova"/>
              </a:rPr>
              <a:t>Equality legislation </a:t>
            </a:r>
          </a:p>
          <a:p>
            <a:pPr algn="l">
              <a:lnSpc>
                <a:spcPts val="1717"/>
              </a:lnSpc>
            </a:pPr>
            <a:r>
              <a:rPr lang="en-US" sz="1200">
                <a:solidFill>
                  <a:srgbClr val="000000"/>
                </a:solidFill>
                <a:latin typeface="Arial Nova"/>
                <a:ea typeface="Arial Nova"/>
                <a:cs typeface="Arial Nova"/>
                <a:sym typeface="Arial Nova"/>
              </a:rPr>
              <a:t>Data protection regulations Ethical AI principles </a:t>
            </a:r>
          </a:p>
        </p:txBody>
      </p:sp>
      <p:sp>
        <p:nvSpPr>
          <p:cNvPr id="5" name="TextBox 5"/>
          <p:cNvSpPr txBox="1"/>
          <p:nvPr/>
        </p:nvSpPr>
        <p:spPr>
          <a:xfrm>
            <a:off x="914714" y="4253217"/>
            <a:ext cx="5553999" cy="437493"/>
          </a:xfrm>
          <a:prstGeom prst="rect">
            <a:avLst/>
          </a:prstGeom>
        </p:spPr>
        <p:txBody>
          <a:bodyPr lIns="0" tIns="0" rIns="0" bIns="0" rtlCol="0" anchor="t">
            <a:spAutoFit/>
          </a:bodyPr>
          <a:lstStyle/>
          <a:p>
            <a:pPr algn="l">
              <a:lnSpc>
                <a:spcPts val="1701"/>
              </a:lnSpc>
            </a:pPr>
            <a:r>
              <a:rPr lang="en-US" sz="1200">
                <a:solidFill>
                  <a:srgbClr val="000000"/>
                </a:solidFill>
                <a:latin typeface="Arial Nova"/>
                <a:ea typeface="Arial Nova"/>
                <a:cs typeface="Arial Nova"/>
                <a:sym typeface="Arial Nova"/>
              </a:rPr>
              <a:t>Responsible governance will be essential to maintaining trust among employees, candidates, and patients. </a:t>
            </a:r>
          </a:p>
        </p:txBody>
      </p:sp>
      <p:sp>
        <p:nvSpPr>
          <p:cNvPr id="6" name="TextBox 6"/>
          <p:cNvSpPr txBox="1"/>
          <p:nvPr/>
        </p:nvSpPr>
        <p:spPr>
          <a:xfrm>
            <a:off x="1143638" y="889425"/>
            <a:ext cx="2564111" cy="212408"/>
          </a:xfrm>
          <a:prstGeom prst="rect">
            <a:avLst/>
          </a:prstGeom>
        </p:spPr>
        <p:txBody>
          <a:bodyPr lIns="0" tIns="0" rIns="0" bIns="0" rtlCol="0" anchor="t">
            <a:spAutoFit/>
          </a:bodyPr>
          <a:lstStyle/>
          <a:p>
            <a:pPr algn="l">
              <a:lnSpc>
                <a:spcPts val="1679"/>
              </a:lnSpc>
            </a:pPr>
            <a:r>
              <a:rPr lang="en-US" sz="1200">
                <a:solidFill>
                  <a:srgbClr val="000000"/>
                </a:solidFill>
                <a:latin typeface="Arial Nova"/>
                <a:ea typeface="Arial Nova"/>
                <a:cs typeface="Arial Nova"/>
                <a:sym typeface="Arial Nova"/>
              </a:rPr>
              <a:t>• Interactive learning environments </a:t>
            </a:r>
          </a:p>
        </p:txBody>
      </p:sp>
      <p:sp>
        <p:nvSpPr>
          <p:cNvPr id="7" name="TextBox 7"/>
          <p:cNvSpPr txBox="1"/>
          <p:nvPr/>
        </p:nvSpPr>
        <p:spPr>
          <a:xfrm>
            <a:off x="914714" y="1102728"/>
            <a:ext cx="5699808" cy="2146870"/>
          </a:xfrm>
          <a:prstGeom prst="rect">
            <a:avLst/>
          </a:prstGeom>
        </p:spPr>
        <p:txBody>
          <a:bodyPr lIns="0" tIns="0" rIns="0" bIns="0" rtlCol="0" anchor="t">
            <a:spAutoFit/>
          </a:bodyPr>
          <a:lstStyle/>
          <a:p>
            <a:pPr algn="l">
              <a:lnSpc>
                <a:spcPts val="1690"/>
              </a:lnSpc>
            </a:pPr>
            <a:r>
              <a:rPr lang="en-US" sz="1200" dirty="0">
                <a:solidFill>
                  <a:srgbClr val="000000"/>
                </a:solidFill>
                <a:latin typeface="Arial Nova"/>
                <a:ea typeface="Arial Nova"/>
                <a:cs typeface="Arial Nova"/>
                <a:sym typeface="Arial Nova"/>
              </a:rPr>
              <a:t>These technologies can improve learning effectiveness while reducing onboarding costs. </a:t>
            </a:r>
          </a:p>
          <a:p>
            <a:pPr algn="l">
              <a:lnSpc>
                <a:spcPts val="1972"/>
              </a:lnSpc>
            </a:pPr>
            <a:r>
              <a:rPr lang="en-US" sz="1399" b="1" dirty="0">
                <a:solidFill>
                  <a:srgbClr val="000000"/>
                </a:solidFill>
                <a:latin typeface="Arial Nova Bold"/>
                <a:ea typeface="Arial Nova Bold"/>
                <a:cs typeface="Arial Nova Bold"/>
                <a:sym typeface="Arial Nova Bold"/>
              </a:rPr>
              <a:t>Continuous Workforce Reskilling </a:t>
            </a:r>
          </a:p>
          <a:p>
            <a:pPr algn="l">
              <a:lnSpc>
                <a:spcPts val="1690"/>
              </a:lnSpc>
            </a:pPr>
            <a:r>
              <a:rPr lang="en-US" sz="1200" dirty="0">
                <a:solidFill>
                  <a:srgbClr val="000000"/>
                </a:solidFill>
                <a:latin typeface="Arial Nova"/>
                <a:ea typeface="Arial Nova"/>
                <a:cs typeface="Arial Nova"/>
                <a:sym typeface="Arial Nova"/>
              </a:rPr>
              <a:t>Rapid technological change will require continuous learning and workforce development. </a:t>
            </a:r>
          </a:p>
          <a:p>
            <a:pPr algn="l">
              <a:lnSpc>
                <a:spcPts val="3000"/>
              </a:lnSpc>
            </a:pPr>
            <a:r>
              <a:rPr lang="en-US" sz="1200" dirty="0">
                <a:solidFill>
                  <a:srgbClr val="000000"/>
                </a:solidFill>
                <a:latin typeface="Arial Nova"/>
                <a:ea typeface="Arial Nova"/>
                <a:cs typeface="Arial Nova"/>
                <a:sym typeface="Arial Nova"/>
              </a:rPr>
              <a:t>The NHS must invest in lifelong learning </a:t>
            </a:r>
            <a:r>
              <a:rPr lang="en-US" sz="1200" dirty="0" err="1">
                <a:solidFill>
                  <a:srgbClr val="000000"/>
                </a:solidFill>
                <a:latin typeface="Arial Nova"/>
                <a:ea typeface="Arial Nova"/>
                <a:cs typeface="Arial Nova"/>
                <a:sym typeface="Arial Nova"/>
              </a:rPr>
              <a:t>programmes</a:t>
            </a:r>
            <a:r>
              <a:rPr lang="en-US" sz="1200" dirty="0">
                <a:solidFill>
                  <a:srgbClr val="000000"/>
                </a:solidFill>
                <a:latin typeface="Arial Nova"/>
                <a:ea typeface="Arial Nova"/>
                <a:cs typeface="Arial Nova"/>
                <a:sym typeface="Arial Nova"/>
              </a:rPr>
              <a:t> to ensure employees remain </a:t>
            </a:r>
          </a:p>
          <a:p>
            <a:pPr algn="l">
              <a:lnSpc>
                <a:spcPts val="600"/>
              </a:lnSpc>
            </a:pPr>
            <a:r>
              <a:rPr lang="en-US" sz="1200" dirty="0">
                <a:solidFill>
                  <a:srgbClr val="000000"/>
                </a:solidFill>
                <a:latin typeface="Arial Nova"/>
                <a:ea typeface="Arial Nova"/>
                <a:cs typeface="Arial Nova"/>
                <a:sym typeface="Arial Nova"/>
              </a:rPr>
              <a:t>capable of working effectively in digitally enabled healthcare environments. </a:t>
            </a: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endParaRPr lang="en-US" sz="1399" b="1" dirty="0">
              <a:solidFill>
                <a:srgbClr val="000000"/>
              </a:solidFill>
              <a:latin typeface="Arial Nova Bold"/>
              <a:ea typeface="Arial Nova Bold"/>
              <a:cs typeface="Arial Nova Bold"/>
              <a:sym typeface="Arial Nova Bold"/>
            </a:endParaRPr>
          </a:p>
          <a:p>
            <a:pPr algn="l">
              <a:lnSpc>
                <a:spcPts val="699"/>
              </a:lnSpc>
            </a:pPr>
            <a:r>
              <a:rPr lang="en-US" sz="1399" b="1" dirty="0">
                <a:solidFill>
                  <a:srgbClr val="000000"/>
                </a:solidFill>
                <a:latin typeface="Arial Nova Bold"/>
                <a:ea typeface="Arial Nova Bold"/>
                <a:cs typeface="Arial Nova Bold"/>
                <a:sym typeface="Arial Nova Bold"/>
              </a:rPr>
              <a:t>Ethical and Regulatory Considerations </a:t>
            </a:r>
          </a:p>
        </p:txBody>
      </p:sp>
      <p:sp>
        <p:nvSpPr>
          <p:cNvPr id="8" name="TextBox 8"/>
          <p:cNvSpPr txBox="1"/>
          <p:nvPr/>
        </p:nvSpPr>
        <p:spPr>
          <a:xfrm>
            <a:off x="914714" y="5539730"/>
            <a:ext cx="6075950" cy="3413883"/>
          </a:xfrm>
          <a:prstGeom prst="rect">
            <a:avLst/>
          </a:prstGeom>
        </p:spPr>
        <p:txBody>
          <a:bodyPr lIns="0" tIns="0" rIns="0" bIns="0" rtlCol="0" anchor="t">
            <a:spAutoFit/>
          </a:bodyPr>
          <a:lstStyle/>
          <a:p>
            <a:pPr algn="l">
              <a:lnSpc>
                <a:spcPts val="1683"/>
              </a:lnSpc>
            </a:pPr>
            <a:r>
              <a:rPr lang="en-US" sz="1200" dirty="0">
                <a:solidFill>
                  <a:srgbClr val="000000"/>
                </a:solidFill>
                <a:latin typeface="Arial Nova"/>
                <a:ea typeface="Arial Nova"/>
                <a:cs typeface="Arial Nova"/>
                <a:sym typeface="Arial Nova"/>
              </a:rPr>
              <a:t>Recruitment, selection, and orientation represent critical HR functions that directly influence NHS England's ability to deliver high-quality healthcare services. NHS England currently employs comprehensive recruitment and onboarding practices, including values-based recruitment, structured selection processes, and digital learning platforms. However, workforce shortages, lengthy recruitment procedures, retention difficulties, </a:t>
            </a:r>
          </a:p>
          <a:p>
            <a:pPr algn="l">
              <a:lnSpc>
                <a:spcPts val="1683"/>
              </a:lnSpc>
            </a:pPr>
            <a:r>
              <a:rPr lang="en-US" sz="1200" dirty="0">
                <a:solidFill>
                  <a:srgbClr val="000000"/>
                </a:solidFill>
                <a:latin typeface="Arial Nova"/>
                <a:ea typeface="Arial Nova"/>
                <a:cs typeface="Arial Nova"/>
                <a:sym typeface="Arial Nova"/>
              </a:rPr>
              <a:t>and technological challenges continue to affect </a:t>
            </a:r>
            <a:r>
              <a:rPr lang="en-US" sz="1200" dirty="0" err="1">
                <a:solidFill>
                  <a:srgbClr val="000000"/>
                </a:solidFill>
                <a:latin typeface="Arial Nova"/>
                <a:ea typeface="Arial Nova"/>
                <a:cs typeface="Arial Nova"/>
                <a:sym typeface="Arial Nova"/>
              </a:rPr>
              <a:t>organisational</a:t>
            </a:r>
            <a:r>
              <a:rPr lang="en-US" sz="1200" dirty="0">
                <a:solidFill>
                  <a:srgbClr val="000000"/>
                </a:solidFill>
                <a:latin typeface="Arial Nova"/>
                <a:ea typeface="Arial Nova"/>
                <a:cs typeface="Arial Nova"/>
                <a:sym typeface="Arial Nova"/>
              </a:rPr>
              <a:t> performance. </a:t>
            </a:r>
          </a:p>
          <a:p>
            <a:pPr algn="l">
              <a:lnSpc>
                <a:spcPts val="3000"/>
              </a:lnSpc>
            </a:pPr>
            <a:r>
              <a:rPr lang="en-US" sz="1200" dirty="0">
                <a:solidFill>
                  <a:srgbClr val="000000"/>
                </a:solidFill>
                <a:latin typeface="Arial Nova"/>
                <a:ea typeface="Arial Nova"/>
                <a:cs typeface="Arial Nova"/>
                <a:sym typeface="Arial Nova"/>
              </a:rPr>
              <a:t>AI, digital technologies, workforce analytics, and enhanced onboarding systems present </a:t>
            </a:r>
          </a:p>
          <a:p>
            <a:pPr algn="l">
              <a:lnSpc>
                <a:spcPts val="600"/>
              </a:lnSpc>
            </a:pPr>
            <a:r>
              <a:rPr lang="en-US" sz="1200" dirty="0">
                <a:solidFill>
                  <a:srgbClr val="000000"/>
                </a:solidFill>
                <a:latin typeface="Arial Nova"/>
                <a:ea typeface="Arial Nova"/>
                <a:cs typeface="Arial Nova"/>
                <a:sym typeface="Arial Nova"/>
              </a:rPr>
              <a:t>significant opportunities for improvement. Nevertheless, these technologies must be </a:t>
            </a:r>
          </a:p>
          <a:p>
            <a:pPr algn="l">
              <a:lnSpc>
                <a:spcPts val="2754"/>
              </a:lnSpc>
            </a:pPr>
            <a:r>
              <a:rPr lang="en-US" sz="1200" dirty="0">
                <a:solidFill>
                  <a:srgbClr val="000000"/>
                </a:solidFill>
                <a:latin typeface="Arial Nova"/>
                <a:ea typeface="Arial Nova"/>
                <a:cs typeface="Arial Nova"/>
                <a:sym typeface="Arial Nova"/>
              </a:rPr>
              <a:t>implemented responsibly to avoid bias, privacy concerns, and ethical risks. </a:t>
            </a:r>
          </a:p>
          <a:p>
            <a:pPr algn="l">
              <a:lnSpc>
                <a:spcPts val="2246"/>
              </a:lnSpc>
            </a:pPr>
            <a:r>
              <a:rPr lang="en-US" sz="1200" dirty="0">
                <a:solidFill>
                  <a:srgbClr val="000000"/>
                </a:solidFill>
                <a:latin typeface="Arial Nova"/>
                <a:ea typeface="Arial Nova"/>
                <a:cs typeface="Arial Nova"/>
                <a:sym typeface="Arial Nova"/>
              </a:rPr>
              <a:t>By strengthening workforce planning, </a:t>
            </a:r>
            <a:r>
              <a:rPr lang="en-US" sz="1200" dirty="0" err="1">
                <a:solidFill>
                  <a:srgbClr val="000000"/>
                </a:solidFill>
                <a:latin typeface="Arial Nova"/>
                <a:ea typeface="Arial Nova"/>
                <a:cs typeface="Arial Nova"/>
                <a:sym typeface="Arial Nova"/>
              </a:rPr>
              <a:t>standardising</a:t>
            </a:r>
            <a:r>
              <a:rPr lang="en-US" sz="1200" dirty="0">
                <a:solidFill>
                  <a:srgbClr val="000000"/>
                </a:solidFill>
                <a:latin typeface="Arial Nova"/>
                <a:ea typeface="Arial Nova"/>
                <a:cs typeface="Arial Nova"/>
                <a:sym typeface="Arial Nova"/>
              </a:rPr>
              <a:t> recruitment processes, investing in </a:t>
            </a:r>
          </a:p>
          <a:p>
            <a:pPr algn="l">
              <a:lnSpc>
                <a:spcPts val="1104"/>
              </a:lnSpc>
            </a:pPr>
            <a:r>
              <a:rPr lang="en-US" sz="1200" dirty="0">
                <a:solidFill>
                  <a:srgbClr val="000000"/>
                </a:solidFill>
                <a:latin typeface="Arial Nova"/>
                <a:ea typeface="Arial Nova"/>
                <a:cs typeface="Arial Nova"/>
                <a:sym typeface="Arial Nova"/>
              </a:rPr>
              <a:t>digital transformation, improving onboarding, and enhancing diversity and inclusion </a:t>
            </a:r>
          </a:p>
          <a:p>
            <a:pPr algn="l">
              <a:lnSpc>
                <a:spcPts val="2295"/>
              </a:lnSpc>
            </a:pPr>
            <a:r>
              <a:rPr lang="en-US" sz="1200" dirty="0">
                <a:solidFill>
                  <a:srgbClr val="000000"/>
                </a:solidFill>
                <a:latin typeface="Arial Nova"/>
                <a:ea typeface="Arial Nova"/>
                <a:cs typeface="Arial Nova"/>
                <a:sym typeface="Arial Nova"/>
              </a:rPr>
              <a:t>initiatives, NHS England can improve workforce effectiveness and </a:t>
            </a:r>
            <a:r>
              <a:rPr lang="en-US" sz="1200" dirty="0" err="1">
                <a:solidFill>
                  <a:srgbClr val="000000"/>
                </a:solidFill>
                <a:latin typeface="Arial Nova"/>
                <a:ea typeface="Arial Nova"/>
                <a:cs typeface="Arial Nova"/>
                <a:sym typeface="Arial Nova"/>
              </a:rPr>
              <a:t>organisational</a:t>
            </a:r>
            <a:r>
              <a:rPr lang="en-US" sz="1200" dirty="0">
                <a:solidFill>
                  <a:srgbClr val="000000"/>
                </a:solidFill>
                <a:latin typeface="Arial Nova"/>
                <a:ea typeface="Arial Nova"/>
                <a:cs typeface="Arial Nova"/>
                <a:sym typeface="Arial Nova"/>
              </a:rPr>
              <a:t> </a:t>
            </a:r>
          </a:p>
          <a:p>
            <a:pPr algn="l">
              <a:lnSpc>
                <a:spcPts val="1053"/>
              </a:lnSpc>
            </a:pPr>
            <a:r>
              <a:rPr lang="en-US" sz="1200" dirty="0">
                <a:solidFill>
                  <a:srgbClr val="000000"/>
                </a:solidFill>
                <a:latin typeface="Arial Nova"/>
                <a:ea typeface="Arial Nova"/>
                <a:cs typeface="Arial Nova"/>
                <a:sym typeface="Arial Nova"/>
              </a:rPr>
              <a:t>performance. Looking ahead, AI-driven recruitment, skills-based hiring, virtual </a:t>
            </a:r>
          </a:p>
          <a:p>
            <a:pPr algn="l">
              <a:lnSpc>
                <a:spcPts val="2349"/>
              </a:lnSpc>
            </a:pPr>
            <a:r>
              <a:rPr lang="en-US" sz="1200" dirty="0">
                <a:solidFill>
                  <a:srgbClr val="000000"/>
                </a:solidFill>
                <a:latin typeface="Arial Nova"/>
                <a:ea typeface="Arial Nova"/>
                <a:cs typeface="Arial Nova"/>
                <a:sym typeface="Arial Nova"/>
              </a:rPr>
              <a:t>onboarding, and continuous workforce reskilling will become increasingly important. </a:t>
            </a:r>
          </a:p>
          <a:p>
            <a:pPr algn="l">
              <a:lnSpc>
                <a:spcPts val="1000"/>
              </a:lnSpc>
            </a:pPr>
            <a:r>
              <a:rPr lang="en-US" sz="1200" dirty="0">
                <a:solidFill>
                  <a:srgbClr val="000000"/>
                </a:solidFill>
                <a:latin typeface="Arial Nova"/>
                <a:ea typeface="Arial Nova"/>
                <a:cs typeface="Arial Nova"/>
                <a:sym typeface="Arial Nova"/>
              </a:rPr>
              <a:t>Preparing proactively for these future developments will enable NHS England to </a:t>
            </a:r>
          </a:p>
        </p:txBody>
      </p:sp>
      <p:sp>
        <p:nvSpPr>
          <p:cNvPr id="9" name="TextBox 9"/>
          <p:cNvSpPr txBox="1"/>
          <p:nvPr/>
        </p:nvSpPr>
        <p:spPr>
          <a:xfrm>
            <a:off x="914714" y="5237826"/>
            <a:ext cx="1007497" cy="242354"/>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Conclusion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14714" y="883653"/>
            <a:ext cx="5580421" cy="424539"/>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maintain a sustainable, skilled, and engaged workforce capable of meeting future healthcare demands. </a:t>
            </a:r>
          </a:p>
        </p:txBody>
      </p:sp>
      <p:sp>
        <p:nvSpPr>
          <p:cNvPr id="3" name="TextBox 3"/>
          <p:cNvSpPr txBox="1"/>
          <p:nvPr/>
        </p:nvSpPr>
        <p:spPr>
          <a:xfrm>
            <a:off x="914714" y="1842754"/>
            <a:ext cx="6083265" cy="7103793"/>
          </a:xfrm>
          <a:prstGeom prst="rect">
            <a:avLst/>
          </a:prstGeom>
        </p:spPr>
        <p:txBody>
          <a:bodyPr lIns="0" tIns="0" rIns="0" bIns="0" rtlCol="0" anchor="t">
            <a:spAutoFit/>
          </a:bodyPr>
          <a:lstStyle/>
          <a:p>
            <a:pPr algn="l">
              <a:lnSpc>
                <a:spcPts val="1675"/>
              </a:lnSpc>
            </a:pPr>
            <a:r>
              <a:rPr lang="en-US" sz="1200">
                <a:solidFill>
                  <a:srgbClr val="000000"/>
                </a:solidFill>
                <a:latin typeface="Arial Nova"/>
                <a:ea typeface="Arial Nova"/>
                <a:cs typeface="Arial Nova"/>
                <a:sym typeface="Arial Nova"/>
              </a:rPr>
              <a:t>Armstrong, M. and Taylor, S. (2023) </a:t>
            </a:r>
            <a:r>
              <a:rPr lang="en-US" sz="1200" i="1">
                <a:solidFill>
                  <a:srgbClr val="000000"/>
                </a:solidFill>
                <a:latin typeface="Arial Nova Italics"/>
                <a:ea typeface="Arial Nova Italics"/>
                <a:cs typeface="Arial Nova Italics"/>
                <a:sym typeface="Arial Nova Italics"/>
              </a:rPr>
              <a:t>Armstrong's Handbook of Human Resource Management Practice</a:t>
            </a:r>
            <a:r>
              <a:rPr lang="en-US" sz="1200">
                <a:solidFill>
                  <a:srgbClr val="000000"/>
                </a:solidFill>
                <a:latin typeface="Arial Nova"/>
                <a:ea typeface="Arial Nova"/>
                <a:cs typeface="Arial Nova"/>
                <a:sym typeface="Arial Nova"/>
              </a:rPr>
              <a:t>. 16th edn. London: Kogan Page. </a:t>
            </a:r>
          </a:p>
          <a:p>
            <a:pPr algn="l">
              <a:lnSpc>
                <a:spcPts val="3000"/>
              </a:lnSpc>
            </a:pPr>
            <a:r>
              <a:rPr lang="en-US" sz="1200">
                <a:solidFill>
                  <a:srgbClr val="000000"/>
                </a:solidFill>
                <a:latin typeface="Arial Nova"/>
                <a:ea typeface="Arial Nova"/>
                <a:cs typeface="Arial Nova"/>
                <a:sym typeface="Arial Nova"/>
              </a:rPr>
              <a:t>Backhaus, K. and Tikoo, S. (2004) ‘Conceptualizing and researching employer </a:t>
            </a:r>
          </a:p>
          <a:p>
            <a:pPr algn="l">
              <a:lnSpc>
                <a:spcPts val="600"/>
              </a:lnSpc>
            </a:pPr>
            <a:r>
              <a:rPr lang="en-US" sz="1200">
                <a:solidFill>
                  <a:srgbClr val="000000"/>
                </a:solidFill>
                <a:latin typeface="Arial Nova"/>
                <a:ea typeface="Arial Nova"/>
                <a:cs typeface="Arial Nova"/>
                <a:sym typeface="Arial Nova"/>
              </a:rPr>
              <a:t>branding’, </a:t>
            </a:r>
            <a:r>
              <a:rPr lang="en-US" sz="1200" i="1">
                <a:solidFill>
                  <a:srgbClr val="000000"/>
                </a:solidFill>
                <a:latin typeface="Arial Nova Italics"/>
                <a:ea typeface="Arial Nova Italics"/>
                <a:cs typeface="Arial Nova Italics"/>
                <a:sym typeface="Arial Nova Italics"/>
              </a:rPr>
              <a:t>Career Development International</a:t>
            </a:r>
            <a:r>
              <a:rPr lang="en-US" sz="1200">
                <a:solidFill>
                  <a:srgbClr val="000000"/>
                </a:solidFill>
                <a:latin typeface="Arial Nova"/>
                <a:ea typeface="Arial Nova"/>
                <a:cs typeface="Arial Nova"/>
                <a:sym typeface="Arial Nova"/>
              </a:rPr>
              <a:t>, 9(5), pp. 501–517. </a:t>
            </a:r>
          </a:p>
          <a:p>
            <a:pPr algn="l">
              <a:lnSpc>
                <a:spcPts val="3000"/>
              </a:lnSpc>
            </a:pPr>
            <a:r>
              <a:rPr lang="en-US" sz="1200">
                <a:solidFill>
                  <a:srgbClr val="000000"/>
                </a:solidFill>
                <a:latin typeface="Arial Nova"/>
                <a:ea typeface="Arial Nova"/>
                <a:cs typeface="Arial Nova"/>
                <a:sym typeface="Arial Nova"/>
              </a:rPr>
              <a:t>Bauer, T.N. (2023) </a:t>
            </a:r>
            <a:r>
              <a:rPr lang="en-US" sz="1200" i="1">
                <a:solidFill>
                  <a:srgbClr val="000000"/>
                </a:solidFill>
                <a:latin typeface="Arial Nova Italics"/>
                <a:ea typeface="Arial Nova Italics"/>
                <a:cs typeface="Arial Nova Italics"/>
                <a:sym typeface="Arial Nova Italics"/>
              </a:rPr>
              <a:t>Onboarding New Employees: Maximizing Success</a:t>
            </a:r>
            <a:r>
              <a:rPr lang="en-US" sz="1200">
                <a:solidFill>
                  <a:srgbClr val="000000"/>
                </a:solidFill>
                <a:latin typeface="Arial Nova"/>
                <a:ea typeface="Arial Nova"/>
                <a:cs typeface="Arial Nova"/>
                <a:sym typeface="Arial Nova"/>
              </a:rPr>
              <a:t>. Alexandria, VA: </a:t>
            </a:r>
          </a:p>
          <a:p>
            <a:pPr algn="l">
              <a:lnSpc>
                <a:spcPts val="600"/>
              </a:lnSpc>
            </a:pPr>
            <a:r>
              <a:rPr lang="en-US" sz="1200">
                <a:solidFill>
                  <a:srgbClr val="000000"/>
                </a:solidFill>
                <a:latin typeface="Arial Nova"/>
                <a:ea typeface="Arial Nova"/>
                <a:cs typeface="Arial Nova"/>
                <a:sym typeface="Arial Nova"/>
              </a:rPr>
              <a:t>SHRM Foundation. </a:t>
            </a:r>
          </a:p>
          <a:p>
            <a:pPr algn="l">
              <a:lnSpc>
                <a:spcPts val="3000"/>
              </a:lnSpc>
            </a:pPr>
            <a:r>
              <a:rPr lang="en-US" sz="1200">
                <a:solidFill>
                  <a:srgbClr val="000000"/>
                </a:solidFill>
                <a:latin typeface="Arial Nova"/>
                <a:ea typeface="Arial Nova"/>
                <a:cs typeface="Arial Nova"/>
                <a:sym typeface="Arial Nova"/>
              </a:rPr>
              <a:t>Becker, B.E., Huselid, M.A. and Ulrich, D. (2001) </a:t>
            </a:r>
            <a:r>
              <a:rPr lang="en-US" sz="1200" i="1">
                <a:solidFill>
                  <a:srgbClr val="000000"/>
                </a:solidFill>
                <a:latin typeface="Arial Nova Italics"/>
                <a:ea typeface="Arial Nova Italics"/>
                <a:cs typeface="Arial Nova Italics"/>
                <a:sym typeface="Arial Nova Italics"/>
              </a:rPr>
              <a:t>The HR Scorecard: Linking People, </a:t>
            </a:r>
          </a:p>
          <a:p>
            <a:pPr algn="l">
              <a:lnSpc>
                <a:spcPts val="600"/>
              </a:lnSpc>
            </a:pPr>
            <a:r>
              <a:rPr lang="en-US" sz="1200" i="1">
                <a:solidFill>
                  <a:srgbClr val="000000"/>
                </a:solidFill>
                <a:latin typeface="Arial Nova Italics"/>
                <a:ea typeface="Arial Nova Italics"/>
                <a:cs typeface="Arial Nova Italics"/>
                <a:sym typeface="Arial Nova Italics"/>
              </a:rPr>
              <a:t>Strategy and Performance</a:t>
            </a:r>
            <a:r>
              <a:rPr lang="en-US" sz="1200">
                <a:solidFill>
                  <a:srgbClr val="000000"/>
                </a:solidFill>
                <a:latin typeface="Arial Nova"/>
                <a:ea typeface="Arial Nova"/>
                <a:cs typeface="Arial Nova"/>
                <a:sym typeface="Arial Nova"/>
              </a:rPr>
              <a:t>. Boston: Harvard Business School Press. </a:t>
            </a:r>
          </a:p>
          <a:p>
            <a:pPr algn="l">
              <a:lnSpc>
                <a:spcPts val="3000"/>
              </a:lnSpc>
            </a:pPr>
            <a:r>
              <a:rPr lang="en-US" sz="1200">
                <a:solidFill>
                  <a:srgbClr val="000000"/>
                </a:solidFill>
                <a:latin typeface="Arial Nova"/>
                <a:ea typeface="Arial Nova"/>
                <a:cs typeface="Arial Nova"/>
                <a:sym typeface="Arial Nova"/>
              </a:rPr>
              <a:t>Bondarouk, T. and Brewster, C. (2022) ‘Conceptualising the future of HRM and </a:t>
            </a:r>
          </a:p>
          <a:p>
            <a:pPr algn="l">
              <a:lnSpc>
                <a:spcPts val="600"/>
              </a:lnSpc>
            </a:pPr>
            <a:r>
              <a:rPr lang="en-US" sz="1200">
                <a:solidFill>
                  <a:srgbClr val="000000"/>
                </a:solidFill>
                <a:latin typeface="Arial Nova"/>
                <a:ea typeface="Arial Nova"/>
                <a:cs typeface="Arial Nova"/>
                <a:sym typeface="Arial Nova"/>
              </a:rPr>
              <a:t>technology’, </a:t>
            </a:r>
            <a:r>
              <a:rPr lang="en-US" sz="1200" i="1">
                <a:solidFill>
                  <a:srgbClr val="000000"/>
                </a:solidFill>
                <a:latin typeface="Arial Nova Italics"/>
                <a:ea typeface="Arial Nova Italics"/>
                <a:cs typeface="Arial Nova Italics"/>
                <a:sym typeface="Arial Nova Italics"/>
              </a:rPr>
              <a:t>Human Resource Management Review</a:t>
            </a:r>
            <a:r>
              <a:rPr lang="en-US" sz="1200">
                <a:solidFill>
                  <a:srgbClr val="000000"/>
                </a:solidFill>
                <a:latin typeface="Arial Nova"/>
                <a:ea typeface="Arial Nova"/>
                <a:cs typeface="Arial Nova"/>
                <a:sym typeface="Arial Nova"/>
              </a:rPr>
              <a:t>, 32(4), pp. 1–12. </a:t>
            </a:r>
          </a:p>
          <a:p>
            <a:pPr algn="l">
              <a:lnSpc>
                <a:spcPts val="3000"/>
              </a:lnSpc>
            </a:pPr>
            <a:r>
              <a:rPr lang="en-US" sz="1200">
                <a:solidFill>
                  <a:srgbClr val="000000"/>
                </a:solidFill>
                <a:latin typeface="Arial Nova"/>
                <a:ea typeface="Arial Nova"/>
                <a:cs typeface="Arial Nova"/>
                <a:sym typeface="Arial Nova"/>
              </a:rPr>
              <a:t>CIPD (2024) </a:t>
            </a:r>
            <a:r>
              <a:rPr lang="en-US" sz="1200" i="1">
                <a:solidFill>
                  <a:srgbClr val="000000"/>
                </a:solidFill>
                <a:latin typeface="Arial Nova Italics"/>
                <a:ea typeface="Arial Nova Italics"/>
                <a:cs typeface="Arial Nova Italics"/>
                <a:sym typeface="Arial Nova Italics"/>
              </a:rPr>
              <a:t>Resourcing and Talent Planning Survey Report</a:t>
            </a:r>
            <a:r>
              <a:rPr lang="en-US" sz="1200">
                <a:solidFill>
                  <a:srgbClr val="000000"/>
                </a:solidFill>
                <a:latin typeface="Arial Nova"/>
                <a:ea typeface="Arial Nova"/>
                <a:cs typeface="Arial Nova"/>
                <a:sym typeface="Arial Nova"/>
              </a:rPr>
              <a:t>. London: Chartered </a:t>
            </a:r>
          </a:p>
          <a:p>
            <a:pPr algn="l">
              <a:lnSpc>
                <a:spcPts val="600"/>
              </a:lnSpc>
            </a:pPr>
            <a:r>
              <a:rPr lang="en-US" sz="1200">
                <a:solidFill>
                  <a:srgbClr val="000000"/>
                </a:solidFill>
                <a:latin typeface="Arial Nova"/>
                <a:ea typeface="Arial Nova"/>
                <a:cs typeface="Arial Nova"/>
                <a:sym typeface="Arial Nova"/>
              </a:rPr>
              <a:t>Institute of Personnel and Development. </a:t>
            </a:r>
          </a:p>
          <a:p>
            <a:pPr algn="l">
              <a:lnSpc>
                <a:spcPts val="3000"/>
              </a:lnSpc>
            </a:pPr>
            <a:r>
              <a:rPr lang="en-US" sz="1200">
                <a:solidFill>
                  <a:srgbClr val="000000"/>
                </a:solidFill>
                <a:latin typeface="Arial Nova"/>
                <a:ea typeface="Arial Nova"/>
                <a:cs typeface="Arial Nova"/>
                <a:sym typeface="Arial Nova"/>
              </a:rPr>
              <a:t>Health Education England (2023) </a:t>
            </a:r>
            <a:r>
              <a:rPr lang="en-US" sz="1200" i="1">
                <a:solidFill>
                  <a:srgbClr val="000000"/>
                </a:solidFill>
                <a:latin typeface="Arial Nova Italics"/>
                <a:ea typeface="Arial Nova Italics"/>
                <a:cs typeface="Arial Nova Italics"/>
                <a:sym typeface="Arial Nova Italics"/>
              </a:rPr>
              <a:t>Values Based Recruitment Framework</a:t>
            </a:r>
            <a:r>
              <a:rPr lang="en-US" sz="1200">
                <a:solidFill>
                  <a:srgbClr val="000000"/>
                </a:solidFill>
                <a:latin typeface="Arial Nova"/>
                <a:ea typeface="Arial Nova"/>
                <a:cs typeface="Arial Nova"/>
                <a:sym typeface="Arial Nova"/>
              </a:rPr>
              <a:t>. London: HEE. </a:t>
            </a:r>
          </a:p>
          <a:p>
            <a:pPr algn="l">
              <a:lnSpc>
                <a:spcPts val="1955"/>
              </a:lnSpc>
            </a:pPr>
            <a:r>
              <a:rPr lang="en-US" sz="1200">
                <a:solidFill>
                  <a:srgbClr val="000000"/>
                </a:solidFill>
                <a:latin typeface="Arial Nova"/>
                <a:ea typeface="Arial Nova"/>
                <a:cs typeface="Arial Nova"/>
                <a:sym typeface="Arial Nova"/>
              </a:rPr>
              <a:t>Marler, J.H. and Boudreau, J.W. (2017) ‘An evidence-based review of HR Analytics’, </a:t>
            </a:r>
          </a:p>
          <a:p>
            <a:pPr algn="l">
              <a:lnSpc>
                <a:spcPts val="1443"/>
              </a:lnSpc>
            </a:pPr>
            <a:r>
              <a:rPr lang="en-US" sz="1200" i="1">
                <a:solidFill>
                  <a:srgbClr val="000000"/>
                </a:solidFill>
                <a:latin typeface="Arial Nova Italics"/>
                <a:ea typeface="Arial Nova Italics"/>
                <a:cs typeface="Arial Nova Italics"/>
                <a:sym typeface="Arial Nova Italics"/>
              </a:rPr>
              <a:t>International Journal of Human Resource Management</a:t>
            </a:r>
            <a:r>
              <a:rPr lang="en-US" sz="1200">
                <a:solidFill>
                  <a:srgbClr val="000000"/>
                </a:solidFill>
                <a:latin typeface="Arial Nova"/>
                <a:ea typeface="Arial Nova"/>
                <a:cs typeface="Arial Nova"/>
                <a:sym typeface="Arial Nova"/>
              </a:rPr>
              <a:t>, 28(1), pp. 3–26. </a:t>
            </a:r>
          </a:p>
          <a:p>
            <a:pPr algn="l">
              <a:lnSpc>
                <a:spcPts val="3000"/>
              </a:lnSpc>
            </a:pPr>
            <a:r>
              <a:rPr lang="en-US" sz="1200">
                <a:solidFill>
                  <a:srgbClr val="000000"/>
                </a:solidFill>
                <a:latin typeface="Arial Nova"/>
                <a:ea typeface="Arial Nova"/>
                <a:cs typeface="Arial Nova"/>
                <a:sym typeface="Arial Nova"/>
              </a:rPr>
              <a:t>Mintzberg, H. (1983) </a:t>
            </a:r>
            <a:r>
              <a:rPr lang="en-US" sz="1200" i="1">
                <a:solidFill>
                  <a:srgbClr val="000000"/>
                </a:solidFill>
                <a:latin typeface="Arial Nova Italics"/>
                <a:ea typeface="Arial Nova Italics"/>
                <a:cs typeface="Arial Nova Italics"/>
                <a:sym typeface="Arial Nova Italics"/>
              </a:rPr>
              <a:t>Structure in Fives: Designing Effective Organizations</a:t>
            </a:r>
            <a:r>
              <a:rPr lang="en-US" sz="1200">
                <a:solidFill>
                  <a:srgbClr val="000000"/>
                </a:solidFill>
                <a:latin typeface="Arial Nova"/>
                <a:ea typeface="Arial Nova"/>
                <a:cs typeface="Arial Nova"/>
                <a:sym typeface="Arial Nova"/>
              </a:rPr>
              <a:t>. Englewood </a:t>
            </a:r>
          </a:p>
          <a:p>
            <a:pPr algn="l">
              <a:lnSpc>
                <a:spcPts val="600"/>
              </a:lnSpc>
            </a:pPr>
            <a:r>
              <a:rPr lang="en-US" sz="1200">
                <a:solidFill>
                  <a:srgbClr val="000000"/>
                </a:solidFill>
                <a:latin typeface="Arial Nova"/>
                <a:ea typeface="Arial Nova"/>
                <a:cs typeface="Arial Nova"/>
                <a:sym typeface="Arial Nova"/>
              </a:rPr>
              <a:t>Cliffs: Prentice Hall. </a:t>
            </a:r>
          </a:p>
          <a:p>
            <a:pPr algn="l">
              <a:lnSpc>
                <a:spcPts val="3000"/>
              </a:lnSpc>
            </a:pPr>
            <a:r>
              <a:rPr lang="en-US" sz="1200">
                <a:solidFill>
                  <a:srgbClr val="000000"/>
                </a:solidFill>
                <a:latin typeface="Arial Nova"/>
                <a:ea typeface="Arial Nova"/>
                <a:cs typeface="Arial Nova"/>
                <a:sym typeface="Arial Nova"/>
              </a:rPr>
              <a:t>NHS England (2023) </a:t>
            </a:r>
            <a:r>
              <a:rPr lang="en-US" sz="1200" i="1">
                <a:solidFill>
                  <a:srgbClr val="000000"/>
                </a:solidFill>
                <a:latin typeface="Arial Nova Italics"/>
                <a:ea typeface="Arial Nova Italics"/>
                <a:cs typeface="Arial Nova Italics"/>
                <a:sym typeface="Arial Nova Italics"/>
              </a:rPr>
              <a:t>NHS Long Term Workforce Plan</a:t>
            </a:r>
            <a:r>
              <a:rPr lang="en-US" sz="1200">
                <a:solidFill>
                  <a:srgbClr val="000000"/>
                </a:solidFill>
                <a:latin typeface="Arial Nova"/>
                <a:ea typeface="Arial Nova"/>
                <a:cs typeface="Arial Nova"/>
                <a:sym typeface="Arial Nova"/>
              </a:rPr>
              <a:t>. London: NHS England. </a:t>
            </a:r>
          </a:p>
          <a:p>
            <a:pPr algn="l">
              <a:lnSpc>
                <a:spcPts val="2000"/>
              </a:lnSpc>
            </a:pPr>
            <a:r>
              <a:rPr lang="en-US" sz="1200">
                <a:solidFill>
                  <a:srgbClr val="000000"/>
                </a:solidFill>
                <a:latin typeface="Arial Nova"/>
                <a:ea typeface="Arial Nova"/>
                <a:cs typeface="Arial Nova"/>
                <a:sym typeface="Arial Nova"/>
              </a:rPr>
              <a:t>NHS England (2024) </a:t>
            </a:r>
            <a:r>
              <a:rPr lang="en-US" sz="1200" i="1">
                <a:solidFill>
                  <a:srgbClr val="000000"/>
                </a:solidFill>
                <a:latin typeface="Arial Nova Italics"/>
                <a:ea typeface="Arial Nova Italics"/>
                <a:cs typeface="Arial Nova Italics"/>
                <a:sym typeface="Arial Nova Italics"/>
              </a:rPr>
              <a:t>NHS Workforce Statistics and Recruitment Guidance</a:t>
            </a:r>
            <a:r>
              <a:rPr lang="en-US" sz="1200">
                <a:solidFill>
                  <a:srgbClr val="000000"/>
                </a:solidFill>
                <a:latin typeface="Arial Nova"/>
                <a:ea typeface="Arial Nova"/>
                <a:cs typeface="Arial Nova"/>
                <a:sym typeface="Arial Nova"/>
              </a:rPr>
              <a:t>. London: </a:t>
            </a:r>
          </a:p>
          <a:p>
            <a:pPr algn="l">
              <a:lnSpc>
                <a:spcPts val="1350"/>
              </a:lnSpc>
            </a:pPr>
            <a:r>
              <a:rPr lang="en-US" sz="1200">
                <a:solidFill>
                  <a:srgbClr val="000000"/>
                </a:solidFill>
                <a:latin typeface="Arial Nova"/>
                <a:ea typeface="Arial Nova"/>
                <a:cs typeface="Arial Nova"/>
                <a:sym typeface="Arial Nova"/>
              </a:rPr>
              <a:t>NHS England. </a:t>
            </a:r>
          </a:p>
          <a:p>
            <a:pPr algn="l">
              <a:lnSpc>
                <a:spcPts val="3000"/>
              </a:lnSpc>
            </a:pPr>
            <a:r>
              <a:rPr lang="en-US" sz="1200">
                <a:solidFill>
                  <a:srgbClr val="000000"/>
                </a:solidFill>
                <a:latin typeface="Arial Nova"/>
                <a:ea typeface="Arial Nova"/>
                <a:cs typeface="Arial Nova"/>
                <a:sym typeface="Arial Nova"/>
              </a:rPr>
              <a:t>Raghavan, M., Barocas, S., Kleinberg, J. and Levy, K. (2020) ‘Mitigating bias in </a:t>
            </a:r>
          </a:p>
          <a:p>
            <a:pPr algn="l">
              <a:lnSpc>
                <a:spcPts val="600"/>
              </a:lnSpc>
            </a:pPr>
            <a:r>
              <a:rPr lang="en-US" sz="1200">
                <a:solidFill>
                  <a:srgbClr val="000000"/>
                </a:solidFill>
                <a:latin typeface="Arial Nova"/>
                <a:ea typeface="Arial Nova"/>
                <a:cs typeface="Arial Nova"/>
                <a:sym typeface="Arial Nova"/>
              </a:rPr>
              <a:t>algorithmic hiring’, </a:t>
            </a:r>
            <a:r>
              <a:rPr lang="en-US" sz="1200" i="1">
                <a:solidFill>
                  <a:srgbClr val="000000"/>
                </a:solidFill>
                <a:latin typeface="Arial Nova Italics"/>
                <a:ea typeface="Arial Nova Italics"/>
                <a:cs typeface="Arial Nova Italics"/>
                <a:sym typeface="Arial Nova Italics"/>
              </a:rPr>
              <a:t>Proceedings of the ACM Conference on Fairness, Accountability and </a:t>
            </a:r>
          </a:p>
          <a:p>
            <a:pPr algn="l">
              <a:lnSpc>
                <a:spcPts val="2750"/>
              </a:lnSpc>
            </a:pPr>
            <a:r>
              <a:rPr lang="en-US" sz="1200" i="1">
                <a:solidFill>
                  <a:srgbClr val="000000"/>
                </a:solidFill>
                <a:latin typeface="Arial Nova Italics"/>
                <a:ea typeface="Arial Nova Italics"/>
                <a:cs typeface="Arial Nova Italics"/>
                <a:sym typeface="Arial Nova Italics"/>
              </a:rPr>
              <a:t>Transparency</a:t>
            </a:r>
            <a:r>
              <a:rPr lang="en-US" sz="1200">
                <a:solidFill>
                  <a:srgbClr val="000000"/>
                </a:solidFill>
                <a:latin typeface="Arial Nova"/>
                <a:ea typeface="Arial Nova"/>
                <a:cs typeface="Arial Nova"/>
                <a:sym typeface="Arial Nova"/>
              </a:rPr>
              <a:t>, pp. 469–481. </a:t>
            </a:r>
          </a:p>
          <a:p>
            <a:pPr algn="l">
              <a:lnSpc>
                <a:spcPts val="2250"/>
              </a:lnSpc>
            </a:pPr>
            <a:r>
              <a:rPr lang="en-US" sz="1200">
                <a:solidFill>
                  <a:srgbClr val="000000"/>
                </a:solidFill>
                <a:latin typeface="Arial Nova"/>
                <a:ea typeface="Arial Nova"/>
                <a:cs typeface="Arial Nova"/>
                <a:sym typeface="Arial Nova"/>
              </a:rPr>
              <a:t>Rousseau, D.M. (1995) </a:t>
            </a:r>
            <a:r>
              <a:rPr lang="en-US" sz="1200" i="1">
                <a:solidFill>
                  <a:srgbClr val="000000"/>
                </a:solidFill>
                <a:latin typeface="Arial Nova Italics"/>
                <a:ea typeface="Arial Nova Italics"/>
                <a:cs typeface="Arial Nova Italics"/>
                <a:sym typeface="Arial Nova Italics"/>
              </a:rPr>
              <a:t>Psychological Contracts in Organizations: Understanding Written </a:t>
            </a:r>
          </a:p>
          <a:p>
            <a:pPr algn="l">
              <a:lnSpc>
                <a:spcPts val="1100"/>
              </a:lnSpc>
            </a:pPr>
            <a:r>
              <a:rPr lang="en-US" sz="1200" i="1">
                <a:solidFill>
                  <a:srgbClr val="000000"/>
                </a:solidFill>
                <a:latin typeface="Arial Nova Italics"/>
                <a:ea typeface="Arial Nova Italics"/>
                <a:cs typeface="Arial Nova Italics"/>
                <a:sym typeface="Arial Nova Italics"/>
              </a:rPr>
              <a:t>and Unwritten Agreements</a:t>
            </a:r>
            <a:r>
              <a:rPr lang="en-US" sz="1200">
                <a:solidFill>
                  <a:srgbClr val="000000"/>
                </a:solidFill>
                <a:latin typeface="Arial Nova"/>
                <a:ea typeface="Arial Nova"/>
                <a:cs typeface="Arial Nova"/>
                <a:sym typeface="Arial Nova"/>
              </a:rPr>
              <a:t>. Thousand Oaks, CA: Sage Publications. </a:t>
            </a:r>
          </a:p>
          <a:p>
            <a:pPr algn="l">
              <a:lnSpc>
                <a:spcPts val="3000"/>
              </a:lnSpc>
            </a:pPr>
            <a:r>
              <a:rPr lang="en-US" sz="1200">
                <a:solidFill>
                  <a:srgbClr val="000000"/>
                </a:solidFill>
                <a:latin typeface="Arial Nova"/>
                <a:ea typeface="Arial Nova"/>
                <a:cs typeface="Arial Nova"/>
                <a:sym typeface="Arial Nova"/>
              </a:rPr>
              <a:t>West, M., Bailey, S. and Williams, E. (2020) </a:t>
            </a:r>
            <a:r>
              <a:rPr lang="en-US" sz="1200" i="1">
                <a:solidFill>
                  <a:srgbClr val="000000"/>
                </a:solidFill>
                <a:latin typeface="Arial Nova Italics"/>
                <a:ea typeface="Arial Nova Italics"/>
                <a:cs typeface="Arial Nova Italics"/>
                <a:sym typeface="Arial Nova Italics"/>
              </a:rPr>
              <a:t>The Courage of Compassion: Supporting </a:t>
            </a:r>
          </a:p>
          <a:p>
            <a:pPr algn="l">
              <a:lnSpc>
                <a:spcPts val="600"/>
              </a:lnSpc>
            </a:pPr>
            <a:r>
              <a:rPr lang="en-US" sz="1200" i="1">
                <a:solidFill>
                  <a:srgbClr val="000000"/>
                </a:solidFill>
                <a:latin typeface="Arial Nova Italics"/>
                <a:ea typeface="Arial Nova Italics"/>
                <a:cs typeface="Arial Nova Italics"/>
                <a:sym typeface="Arial Nova Italics"/>
              </a:rPr>
              <a:t>Nurses and Midwives to Deliver High Quality Care</a:t>
            </a:r>
            <a:r>
              <a:rPr lang="en-US" sz="1200">
                <a:solidFill>
                  <a:srgbClr val="000000"/>
                </a:solidFill>
                <a:latin typeface="Arial Nova"/>
                <a:ea typeface="Arial Nova"/>
                <a:cs typeface="Arial Nova"/>
                <a:sym typeface="Arial Nova"/>
              </a:rPr>
              <a:t>. London: The King's Fund. </a:t>
            </a:r>
          </a:p>
        </p:txBody>
      </p:sp>
      <p:sp>
        <p:nvSpPr>
          <p:cNvPr id="4" name="TextBox 4"/>
          <p:cNvSpPr txBox="1"/>
          <p:nvPr/>
        </p:nvSpPr>
        <p:spPr>
          <a:xfrm>
            <a:off x="914714" y="1541231"/>
            <a:ext cx="1755981" cy="242354"/>
          </a:xfrm>
          <a:prstGeom prst="rect">
            <a:avLst/>
          </a:prstGeom>
        </p:spPr>
        <p:txBody>
          <a:bodyPr lIns="0" tIns="0" rIns="0" bIns="0" rtlCol="0" anchor="t">
            <a:spAutoFit/>
          </a:bodyPr>
          <a:lstStyle/>
          <a:p>
            <a:pPr algn="l">
              <a:lnSpc>
                <a:spcPts val="1959"/>
              </a:lnSpc>
            </a:pPr>
            <a:r>
              <a:rPr lang="en-US" sz="1399" b="1">
                <a:solidFill>
                  <a:srgbClr val="000000"/>
                </a:solidFill>
                <a:latin typeface="Arial Nova Bold"/>
                <a:ea typeface="Arial Nova Bold"/>
                <a:cs typeface="Arial Nova Bold"/>
                <a:sym typeface="Arial Nova Bold"/>
              </a:rPr>
              <a:t>Harvard 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2584</Words>
  <Application>Microsoft Macintosh PowerPoint</Application>
  <PresentationFormat>Custom</PresentationFormat>
  <Paragraphs>283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 Nova Bold</vt:lpstr>
      <vt:lpstr>Arial Nova</vt:lpstr>
      <vt:lpstr>Calibri</vt:lpstr>
      <vt:lpstr>Arial</vt:lpstr>
      <vt:lpstr>Arial Nova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England</dc:title>
  <dc:subject/>
  <dc:creator/>
  <cp:keywords/>
  <dc:description/>
  <cp:lastModifiedBy>Ishan kevadiya</cp:lastModifiedBy>
  <cp:revision>3</cp:revision>
  <dcterms:created xsi:type="dcterms:W3CDTF">2006-08-16T00:00:00Z</dcterms:created>
  <dcterms:modified xsi:type="dcterms:W3CDTF">2026-07-05T22:49:44Z</dcterms:modified>
  <cp:category/>
  <dc:identifier>DAHM3UNV3JE</dc:identifier>
</cp:coreProperties>
</file>