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9" r:id="rId4"/>
    <p:sldId id="265" r:id="rId5"/>
    <p:sldId id="260" r:id="rId6"/>
    <p:sldId id="261" r:id="rId7"/>
    <p:sldId id="262" r:id="rId8"/>
    <p:sldId id="264" r:id="rId9"/>
    <p:sldId id="258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4"/>
    <p:restoredTop sz="94615"/>
  </p:normalViewPr>
  <p:slideViewPr>
    <p:cSldViewPr snapToGrid="0">
      <p:cViewPr varScale="1">
        <p:scale>
          <a:sx n="106" d="100"/>
          <a:sy n="106" d="100"/>
        </p:scale>
        <p:origin x="69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11/20/25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81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11/20/25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623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11/20/25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0924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11/20/25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0508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11/20/25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797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11/20/25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9340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11/20/25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360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11/20/25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621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11/20/25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251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11/20/25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072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11/20/25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217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11/20/25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282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4CE98A62-A712-99D1-F62A-BBC2E74C23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974"/>
          <a:stretch>
            <a:fillRect/>
          </a:stretch>
        </p:blipFill>
        <p:spPr>
          <a:xfrm>
            <a:off x="-96233" y="336883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103FDB8-D911-F8F8-F9EC-FB7FF5435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640A18-3D07-20B7-235F-ADC361B24A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2573676"/>
            <a:ext cx="7983068" cy="974347"/>
          </a:xfrm>
          <a:ln>
            <a:noFill/>
          </a:ln>
        </p:spPr>
        <p:txBody>
          <a:bodyPr anchor="ctr">
            <a:normAutofit/>
          </a:bodyPr>
          <a:lstStyle/>
          <a:p>
            <a:r>
              <a:rPr lang="en-US" sz="3600" dirty="0"/>
              <a:t>Coursework 1 – Guidance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EA1D3F-ADA1-26AE-6799-E07EC953FE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225902" y="3428994"/>
            <a:ext cx="3633535" cy="974347"/>
          </a:xfrm>
        </p:spPr>
        <p:txBody>
          <a:bodyPr anchor="ctr">
            <a:normAutofit/>
          </a:bodyPr>
          <a:lstStyle/>
          <a:p>
            <a:pPr algn="r"/>
            <a:r>
              <a:rPr lang="en-US" sz="1800" dirty="0"/>
              <a:t>Week 9</a:t>
            </a:r>
          </a:p>
        </p:txBody>
      </p:sp>
    </p:spTree>
    <p:extLst>
      <p:ext uri="{BB962C8B-B14F-4D97-AF65-F5344CB8AC3E}">
        <p14:creationId xmlns:p14="http://schemas.microsoft.com/office/powerpoint/2010/main" val="7919925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3D042-406D-46E1-E739-CEC10A362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Part 1: Literature review and critical analysis (1,200 words)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1C0E5A-0470-935E-9DE8-39B1AB200D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Summarise and critically evaluate three recent peer-reviewed studies examining the relationship between sleep and exercise in university students or adults in general. </a:t>
            </a:r>
          </a:p>
          <a:p>
            <a:r>
              <a:rPr lang="en-GB" dirty="0"/>
              <a:t>Discuss the direction and strength of the proposed sleep / exercise relationship, and examine any mediators of this (e.g., other lifestyle factors or stress).</a:t>
            </a:r>
          </a:p>
          <a:p>
            <a:r>
              <a:rPr lang="en-GB" dirty="0"/>
              <a:t>Evaluate the research methodologies used within the three studies you have chosen (e.g., self-report, objective measures, intervention study) and discuss the strengths and limitations of these approaches. </a:t>
            </a:r>
          </a:p>
          <a:p>
            <a:r>
              <a:rPr lang="en-GB" dirty="0"/>
              <a:t>You should use additional resources (as well as the three chosen studies) as part of this critique.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47505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07FC9-4111-3532-2EE7-8A4F8FC7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Identify and Select Three Recent Peer-Reviewed Studies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0B38EE-B608-56BB-B653-E6DCB1FFF9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Use academic databases (e.g., Library Search, PubMed, Scopus, Google Scholar) to find studies published within roughly the last 5 years.</a:t>
            </a:r>
            <a:endParaRPr lang="en-GB" dirty="0"/>
          </a:p>
          <a:p>
            <a:pPr lvl="0"/>
            <a:r>
              <a:rPr lang="en-US" dirty="0"/>
              <a:t>Select studies that specifically investigate the sleep-exercise relationship in university students or adults.</a:t>
            </a:r>
            <a:endParaRPr lang="en-GB" dirty="0"/>
          </a:p>
          <a:p>
            <a:pPr lvl="0"/>
            <a:r>
              <a:rPr lang="en-US" dirty="0"/>
              <a:t>Ensure that the studies use a variety of methodologies (e.g., self-report, objective measures, intervention studies).</a:t>
            </a:r>
          </a:p>
          <a:p>
            <a:pPr lvl="0"/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81764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06572-4BDC-9DCD-0644-EA5803BAC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Very brief introduction to the topic – a couple of sentences.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F34B9-9472-CBA4-58DB-227F611D9F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226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568B6-5059-CA22-D2CD-5D50A714A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/>
              <a:t>Summarise</a:t>
            </a:r>
            <a:r>
              <a:rPr lang="en-US" b="1" dirty="0"/>
              <a:t> Each Study (approx. 300 words)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2578C9-5DB9-2FE7-A999-FE8E527F65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For each study:</a:t>
            </a:r>
            <a:endParaRPr lang="en-GB" dirty="0"/>
          </a:p>
          <a:p>
            <a:pPr lvl="0"/>
            <a:r>
              <a:rPr lang="en-US" dirty="0"/>
              <a:t>State the aim(s) and hypothesis.</a:t>
            </a:r>
            <a:endParaRPr lang="en-GB" dirty="0"/>
          </a:p>
          <a:p>
            <a:pPr lvl="0"/>
            <a:r>
              <a:rPr lang="en-US" dirty="0"/>
              <a:t>Briefly describe the sample (e.g., age, population, sample size).</a:t>
            </a:r>
            <a:endParaRPr lang="en-GB" dirty="0"/>
          </a:p>
          <a:p>
            <a:pPr lvl="0"/>
            <a:r>
              <a:rPr lang="en-US" dirty="0"/>
              <a:t>Outline the methodology: study design, tools/measures (e.g., questionnaires, actigraphy, experimental design).</a:t>
            </a:r>
            <a:endParaRPr lang="en-GB" dirty="0"/>
          </a:p>
          <a:p>
            <a:pPr lvl="0"/>
            <a:r>
              <a:rPr lang="en-US" dirty="0" err="1"/>
              <a:t>Summarise</a:t>
            </a:r>
            <a:r>
              <a:rPr lang="en-US" dirty="0"/>
              <a:t> the key findings, focusing on the relationship between sleep and exercise.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4424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58B88-8500-807B-35EE-7C887579F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Critically Evaluate Each Study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ABF7C-4491-967F-78F2-4CF1630647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For each study:</a:t>
            </a:r>
            <a:endParaRPr lang="en-GB" dirty="0"/>
          </a:p>
          <a:p>
            <a:pPr lvl="0"/>
            <a:r>
              <a:rPr lang="en-US" dirty="0"/>
              <a:t>Discuss the direction (positive/negative) and strength (e.g., strong, weak, moderate) of the relationship found.</a:t>
            </a:r>
            <a:endParaRPr lang="en-GB" dirty="0"/>
          </a:p>
          <a:p>
            <a:pPr lvl="0"/>
            <a:r>
              <a:rPr lang="en-US" dirty="0"/>
              <a:t>Identify any mediators examined (such as stress, other lifestyle factors, or demographic variables).</a:t>
            </a:r>
            <a:endParaRPr lang="en-GB" dirty="0"/>
          </a:p>
          <a:p>
            <a:pPr lvl="0"/>
            <a:r>
              <a:rPr lang="en-US" dirty="0"/>
              <a:t>Evaluate methodological strengths (e.g., objective measurement, longitudinal design) and weaknesses (e.g., small sample, reliance on self-report).</a:t>
            </a:r>
            <a:endParaRPr lang="en-GB" dirty="0"/>
          </a:p>
          <a:p>
            <a:pPr lvl="0"/>
            <a:r>
              <a:rPr lang="en-US" dirty="0"/>
              <a:t>Note any limitations/biases and potential confounders.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15797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4E129-2709-D57C-09B5-0DA9AEA57F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Compare and Contrast the Studies (300 words)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8E02D9-73B3-C1DC-4D79-824B13E8F8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US" dirty="0"/>
              <a:t>Highlight similarities and differences in findings, sample characteristics, and methodologies.</a:t>
            </a:r>
            <a:endParaRPr lang="en-GB" dirty="0"/>
          </a:p>
          <a:p>
            <a:pPr lvl="0"/>
            <a:r>
              <a:rPr lang="en-US" dirty="0"/>
              <a:t>Discuss whether the relationship is consistent across studies.</a:t>
            </a:r>
          </a:p>
          <a:p>
            <a:pPr marL="0" lvl="0" indent="0">
              <a:buNone/>
            </a:pPr>
            <a:endParaRPr lang="en-US" dirty="0"/>
          </a:p>
          <a:p>
            <a:pPr lvl="0"/>
            <a:r>
              <a:rPr lang="en-US" dirty="0"/>
              <a:t>Bring in other references here…</a:t>
            </a:r>
          </a:p>
          <a:p>
            <a:pPr marL="0" lvl="0" indent="0">
              <a:buNone/>
            </a:pPr>
            <a:r>
              <a:rPr lang="en-US" b="1" dirty="0"/>
              <a:t>Discuss Additional Resources and Theoretical Context</a:t>
            </a:r>
            <a:endParaRPr lang="en-US" dirty="0"/>
          </a:p>
          <a:p>
            <a:pPr lvl="0"/>
            <a:r>
              <a:rPr lang="en-US" dirty="0"/>
              <a:t>Draw on recent reviews, meta-analyses, or theoretical frameworks (e.g., effects of exercise on sleep architecture, bi-directional relationships).</a:t>
            </a:r>
            <a:endParaRPr lang="en-GB" dirty="0"/>
          </a:p>
          <a:p>
            <a:pPr lvl="0"/>
            <a:r>
              <a:rPr lang="en-US" dirty="0"/>
              <a:t>Use these resources to </a:t>
            </a:r>
            <a:r>
              <a:rPr lang="en-US" dirty="0" err="1"/>
              <a:t>contextualise</a:t>
            </a:r>
            <a:r>
              <a:rPr lang="en-US" dirty="0"/>
              <a:t> findings, and to support your critique of the methodologies and results.</a:t>
            </a:r>
            <a:endParaRPr lang="en-GB" dirty="0"/>
          </a:p>
          <a:p>
            <a:pPr lvl="0"/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25797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5E5A9-3B5A-7052-BE0A-EFDEF4E94A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Synthesize and Conclude (100 words)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0F25C-5F55-2EA3-E2A6-B8E0E5DA1F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Briefly synthesize the overall evidence from the three studies and additional sources.</a:t>
            </a:r>
            <a:endParaRPr lang="en-GB" dirty="0"/>
          </a:p>
          <a:p>
            <a:pPr lvl="0"/>
            <a:r>
              <a:rPr lang="en-US" dirty="0"/>
              <a:t>Comment on practical implications (e.g., recommendations for students/adults).</a:t>
            </a: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13622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835CF-1FA7-A0DD-EF74-6D30BB01C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Part 2: Personal data collection and reflection (800 words)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18384-F3FD-DF8E-51D7-E5E4F70BDC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Over a 7-day period, record your own sleep duration, sleep quality (using a standardised sleep measure, sleep diary or smartphone app), and daily exercise (type, duration, intensity).</a:t>
            </a:r>
          </a:p>
          <a:p>
            <a:r>
              <a:rPr lang="en-GB" dirty="0"/>
              <a:t>Present your data in an appropriate manner (e.g., table or figure).</a:t>
            </a:r>
          </a:p>
          <a:p>
            <a:r>
              <a:rPr lang="en-GB" dirty="0"/>
              <a:t>Reflect on the patterns you observe, specifically:</a:t>
            </a:r>
          </a:p>
          <a:p>
            <a:pPr lvl="0"/>
            <a:r>
              <a:rPr lang="en-GB" dirty="0"/>
              <a:t>Does your exercise behaviour appear to relate to your sleep quality and duration in any way?</a:t>
            </a:r>
          </a:p>
          <a:p>
            <a:pPr lvl="0"/>
            <a:r>
              <a:rPr lang="en-GB" dirty="0"/>
              <a:t>Do your observations link with the findings from the published research in this area?</a:t>
            </a:r>
          </a:p>
          <a:p>
            <a:pPr lvl="0"/>
            <a:r>
              <a:rPr lang="en-GB" dirty="0"/>
              <a:t>Are there any factors that might explain any discrepancies between what you found and the published literature?</a:t>
            </a:r>
          </a:p>
          <a:p>
            <a:r>
              <a:rPr lang="en-GB" dirty="0"/>
              <a:t>Critically discuss the limitations of self-monitoring and self-report data in this context.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9493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83D04-0CB3-E30B-A274-F6616B05A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Brief Introduction (a couple of sentences)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D82ED-6737-1BF3-8857-4DCC3398AA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Briefly state the aim: tracking and reflecting on sleep and exercise over 7 days using a standardized method.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19982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D9A2F-0069-880C-B6E1-097F26E497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Data Presentation (Table/Figure - Not Included in Word Count)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4021F-1C34-1978-A9B3-9B31388CC9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Insert table or chart summarizing daily sleep duration, sleep quality, and exercise (type, duration, intensity).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5381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7E74C-9145-42B9-1521-D163BD4CEC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Description of Methods (100 words)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8EE74-DB9D-5281-2C1E-2C8855D06E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Describe which sleep quality tool or app you used (e.g., sleep diary or tracker).</a:t>
            </a:r>
            <a:endParaRPr lang="en-GB" dirty="0"/>
          </a:p>
          <a:p>
            <a:pPr lvl="0"/>
            <a:r>
              <a:rPr lang="en-US" dirty="0"/>
              <a:t>Note how you tracked exercise (e.g., self-report, fitness tracker, categories for intensity).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4858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2B152-E0AB-3CC4-0B76-D1C1FCF38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Patterns and Observations (250–300 words)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A7CF3-1BAE-D331-0B5D-2DB2F8FC29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Discuss overall trends in your data (e.g., "On days with more vigorous exercise….sleep quality / duration </a:t>
            </a:r>
            <a:r>
              <a:rPr lang="en-US" dirty="0" err="1"/>
              <a:t>etc</a:t>
            </a:r>
            <a:r>
              <a:rPr lang="en-US" dirty="0"/>
              <a:t>").</a:t>
            </a:r>
            <a:endParaRPr lang="en-GB" dirty="0"/>
          </a:p>
          <a:p>
            <a:pPr lvl="0"/>
            <a:r>
              <a:rPr lang="en-US" dirty="0"/>
              <a:t>Directly address:</a:t>
            </a:r>
            <a:endParaRPr lang="en-GB" dirty="0"/>
          </a:p>
          <a:p>
            <a:pPr lvl="1"/>
            <a:r>
              <a:rPr lang="en-US" dirty="0"/>
              <a:t>Whether you feel that the exercise patterns related to sleep quality/duration for you.</a:t>
            </a:r>
            <a:endParaRPr lang="en-GB" dirty="0"/>
          </a:p>
          <a:p>
            <a:pPr lvl="1"/>
            <a:r>
              <a:rPr lang="en-US" dirty="0"/>
              <a:t>Any clear associations noticed (positive, negative, or absent).</a:t>
            </a:r>
            <a:endParaRPr lang="en-GB" dirty="0"/>
          </a:p>
          <a:p>
            <a:pPr lvl="0"/>
            <a:r>
              <a:rPr lang="en-US" dirty="0"/>
              <a:t>Use examples from your data to illustrate observations.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70846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54A9E-3680-3471-1BE0-21A26F680B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Comparison to Published Research (200 words)</a:t>
            </a:r>
            <a:br>
              <a:rPr lang="en-GB" sz="3200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084D00-EDF3-79B4-A395-7B49967D16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Briefly compare your observations to published findings:</a:t>
            </a:r>
            <a:endParaRPr lang="en-GB" dirty="0"/>
          </a:p>
          <a:p>
            <a:pPr lvl="1"/>
            <a:r>
              <a:rPr lang="en-US" dirty="0"/>
              <a:t>Highlight similarities (e.g., "My findings supported those of ???? which showed moderate intensity exercise…….")</a:t>
            </a:r>
            <a:endParaRPr lang="en-GB" dirty="0"/>
          </a:p>
          <a:p>
            <a:pPr lvl="1"/>
            <a:r>
              <a:rPr lang="en-US" dirty="0"/>
              <a:t>Note any differences or unexpected results.</a:t>
            </a:r>
            <a:endParaRPr lang="en-GB" dirty="0"/>
          </a:p>
          <a:p>
            <a:pPr lvl="0"/>
            <a:r>
              <a:rPr lang="en-US" dirty="0"/>
              <a:t>Reference at least 3 relevant studies in this section.</a:t>
            </a:r>
            <a:endParaRPr lang="en-GB" dirty="0"/>
          </a:p>
          <a:p>
            <a:pPr marL="0" indent="0">
              <a:buNone/>
            </a:pPr>
            <a:r>
              <a:rPr lang="en-US" b="1" dirty="0"/>
              <a:t>Explaining Discrepancies (100 words)</a:t>
            </a:r>
            <a:endParaRPr lang="en-GB" sz="1600" dirty="0"/>
          </a:p>
          <a:p>
            <a:pPr lvl="0"/>
            <a:r>
              <a:rPr lang="en-US" dirty="0"/>
              <a:t>Reflect on factors that might explain any contrasts between your results and the literature:</a:t>
            </a:r>
            <a:endParaRPr lang="en-GB" dirty="0"/>
          </a:p>
          <a:p>
            <a:pPr lvl="1"/>
            <a:r>
              <a:rPr lang="en-US" dirty="0"/>
              <a:t>Individual routines, stress, diet, measurement accuracy, or context-specific factors.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01443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1463F-1B64-D2D3-0DF4-E18EAA008A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Critical Discussion of Self-Monitoring Limitations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18D3A-2E9F-81C6-C611-F253319D03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(150 words)</a:t>
            </a:r>
            <a:endParaRPr lang="en-GB" sz="1600" dirty="0"/>
          </a:p>
          <a:p>
            <a:pPr lvl="0"/>
            <a:r>
              <a:rPr lang="en-US" dirty="0"/>
              <a:t>Critique self-monitoring and self-report data for example:</a:t>
            </a:r>
            <a:endParaRPr lang="en-GB" dirty="0"/>
          </a:p>
          <a:p>
            <a:pPr lvl="1"/>
            <a:r>
              <a:rPr lang="en-US" dirty="0"/>
              <a:t>Consider common biases (e.g., recall bias, social desirability).</a:t>
            </a:r>
            <a:endParaRPr lang="en-GB" dirty="0"/>
          </a:p>
          <a:p>
            <a:pPr lvl="1"/>
            <a:r>
              <a:rPr lang="en-US" dirty="0"/>
              <a:t>Discuss reliability and validity of your measures.</a:t>
            </a: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89691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5D805-9C94-8D85-94B3-0BB443247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Conclusion (a couple of sentences)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502BC-BB00-7FE4-9F7C-4CEB912941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Summarise</a:t>
            </a:r>
            <a:r>
              <a:rPr lang="en-US" dirty="0"/>
              <a:t> key points.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949593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956</Words>
  <Application>Microsoft Macintosh PowerPoint</Application>
  <PresentationFormat>Widescreen</PresentationFormat>
  <Paragraphs>71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Calisto MT</vt:lpstr>
      <vt:lpstr>Univers Condensed</vt:lpstr>
      <vt:lpstr>ChronicleVTI</vt:lpstr>
      <vt:lpstr>Coursework 1 – Guidance </vt:lpstr>
      <vt:lpstr>Part 1: Literature review and critical analysis (1,200 words) </vt:lpstr>
      <vt:lpstr>Identify and Select Three Recent Peer-Reviewed Studies </vt:lpstr>
      <vt:lpstr>Very brief introduction to the topic – a couple of sentences. </vt:lpstr>
      <vt:lpstr>Summarise Each Study (approx. 300 words)</vt:lpstr>
      <vt:lpstr>Critically Evaluate Each Study </vt:lpstr>
      <vt:lpstr>Compare and Contrast the Studies (300 words) </vt:lpstr>
      <vt:lpstr>Synthesize and Conclude (100 words) </vt:lpstr>
      <vt:lpstr>Part 2: Personal data collection and reflection (800 words) </vt:lpstr>
      <vt:lpstr>Brief Introduction (a couple of sentences) </vt:lpstr>
      <vt:lpstr>Data Presentation (Table/Figure - Not Included in Word Count) </vt:lpstr>
      <vt:lpstr>Description of Methods (100 words)</vt:lpstr>
      <vt:lpstr>Patterns and Observations (250–300 words)</vt:lpstr>
      <vt:lpstr>Comparison to Published Research (200 words) </vt:lpstr>
      <vt:lpstr>Critical Discussion of Self-Monitoring Limitations </vt:lpstr>
      <vt:lpstr>Conclusion (a couple of sentences)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Alison Connaughton</dc:creator>
  <cp:lastModifiedBy>Alison Connaughton</cp:lastModifiedBy>
  <cp:revision>1</cp:revision>
  <dcterms:created xsi:type="dcterms:W3CDTF">2025-11-20T14:29:12Z</dcterms:created>
  <dcterms:modified xsi:type="dcterms:W3CDTF">2025-11-20T14:50:53Z</dcterms:modified>
</cp:coreProperties>
</file>