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0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5" r:id="rId12"/>
    <p:sldId id="267" r:id="rId13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80BE5CB-41AC-4948-2B8F-2ABEE743499A}" v="2" dt="2025-02-12T08:22:19.477"/>
    <p1510:client id="{936020B5-8A97-1988-EA89-822BAA7DF62C}" v="756" dt="2025-02-10T14:19:41.12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1" d="100"/>
          <a:sy n="81" d="100"/>
        </p:scale>
        <p:origin x="63" y="1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510FBD-00B6-4E98-83B0-D5CB9C8A70C9}" type="datetimeFigureOut">
              <a:t>2/12/2025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700556-2C29-4450-A588-C95BB28D833E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06687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1" dirty="0">
              <a:ea typeface="Calibri"/>
              <a:cs typeface="Calibri"/>
            </a:endParaRPr>
          </a:p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700556-2C29-4450-A588-C95BB28D833E}" type="slidenum"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87850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/>
              <a:t>Possible Answers to Discussion Questions</a:t>
            </a:r>
            <a:endParaRPr lang="en-US" dirty="0"/>
          </a:p>
          <a:p>
            <a:r>
              <a:rPr lang="en-US" b="1"/>
              <a:t>Strengths &amp; Skills</a:t>
            </a:r>
            <a:r>
              <a:rPr lang="en-US" dirty="0"/>
              <a:t> </a:t>
            </a:r>
            <a:r>
              <a:rPr lang="en-US" b="1"/>
              <a:t>Nessa Brings to Post-Compulsory Education:</a:t>
            </a:r>
            <a:endParaRPr lang="en-GB">
              <a:ea typeface="Calibri" panose="020F0502020204030204"/>
              <a:cs typeface="Calibri" panose="020F0502020204030204"/>
            </a:endParaRPr>
          </a:p>
          <a:p>
            <a:pPr marL="285750" lvl="1" indent="-285750">
              <a:buFont typeface="Arial,Sans-Serif"/>
              <a:buChar char="•"/>
            </a:pPr>
            <a:r>
              <a:rPr lang="en-US" b="1"/>
              <a:t>Strong Digital Competence</a:t>
            </a:r>
            <a:r>
              <a:rPr lang="en-US"/>
              <a:t> – Proficient in video editing, online research, and using creative digital tools.</a:t>
            </a:r>
            <a:endParaRPr lang="en-GB"/>
          </a:p>
          <a:p>
            <a:pPr marL="285750" lvl="1" indent="-285750">
              <a:buFont typeface="Arial,Sans-Serif"/>
              <a:buChar char="•"/>
            </a:pPr>
            <a:r>
              <a:rPr lang="en-US" b="1"/>
              <a:t>Independent &amp; Collaborative Learning</a:t>
            </a:r>
            <a:r>
              <a:rPr lang="en-US"/>
              <a:t> – Experienced in working both individually and as part of a team.</a:t>
            </a:r>
            <a:endParaRPr lang="en-GB"/>
          </a:p>
          <a:p>
            <a:pPr marL="285750" lvl="1" indent="-285750">
              <a:buFont typeface="Arial,Sans-Serif"/>
              <a:buChar char="•"/>
            </a:pPr>
            <a:r>
              <a:rPr lang="en-US" b="1" dirty="0"/>
              <a:t>Creative Thinking &amp; Problem-Solving</a:t>
            </a:r>
            <a:r>
              <a:rPr lang="en-US" dirty="0"/>
              <a:t> – Adaptable, able to think outside the box.</a:t>
            </a:r>
            <a:endParaRPr lang="en-GB" dirty="0"/>
          </a:p>
          <a:p>
            <a:pPr marL="285750" lvl="1" indent="-285750">
              <a:buFont typeface="Arial,Sans-Serif"/>
              <a:buChar char="•"/>
            </a:pPr>
            <a:r>
              <a:rPr lang="en-US" b="1" dirty="0"/>
              <a:t>Resilience &amp; Emotional Intelligence</a:t>
            </a:r>
            <a:r>
              <a:rPr lang="en-US" dirty="0"/>
              <a:t> – Developed skills to manage stress and set personal learning goals.</a:t>
            </a:r>
            <a:endParaRPr lang="en-GB" dirty="0"/>
          </a:p>
          <a:p>
            <a:endParaRPr lang="en-US" dirty="0"/>
          </a:p>
          <a:p>
            <a:r>
              <a:rPr lang="en-US" b="1" dirty="0"/>
              <a:t>Support Strategies for Nessa’s Transition:</a:t>
            </a:r>
            <a:endParaRPr lang="en-GB" dirty="0"/>
          </a:p>
          <a:p>
            <a:pPr marL="285750" lvl="1" indent="-285750">
              <a:buFont typeface="Arial,Sans-Serif"/>
              <a:buChar char="•"/>
            </a:pPr>
            <a:r>
              <a:rPr lang="en-US" b="1" dirty="0"/>
              <a:t>Structured Guidance on Assessments</a:t>
            </a:r>
            <a:r>
              <a:rPr lang="en-US" dirty="0"/>
              <a:t> – Provide clear rubrics, checklists, and time management strategies to help adjust to formal deadlines.</a:t>
            </a:r>
            <a:endParaRPr lang="en-GB" dirty="0"/>
          </a:p>
          <a:p>
            <a:pPr marL="285750" lvl="1" indent="-285750">
              <a:buFont typeface="Arial,Sans-Serif"/>
              <a:buChar char="•"/>
            </a:pPr>
            <a:r>
              <a:rPr lang="en-US" b="1" dirty="0"/>
              <a:t>Bridging Digital &amp; Technical Skills</a:t>
            </a:r>
            <a:r>
              <a:rPr lang="en-US" dirty="0"/>
              <a:t> – Use Nessa’s digital competence to engage her in practical, hands-on media projects that build specialist knowledge.</a:t>
            </a:r>
            <a:endParaRPr lang="en-GB" dirty="0"/>
          </a:p>
          <a:p>
            <a:pPr marL="285750" lvl="1" indent="-285750">
              <a:buFont typeface="Arial,Sans-Serif"/>
              <a:buChar char="•"/>
            </a:pPr>
            <a:r>
              <a:rPr lang="en-US" b="1" dirty="0"/>
              <a:t>Mentorship &amp; Peer Support</a:t>
            </a:r>
            <a:r>
              <a:rPr lang="en-US" dirty="0"/>
              <a:t> – Pair her with a mentor or set up group study sessions to help navigate FE expectations.</a:t>
            </a:r>
            <a:endParaRPr lang="en-GB" dirty="0"/>
          </a:p>
          <a:p>
            <a:pPr marL="285750" lvl="1" indent="-285750">
              <a:buFont typeface="Arial,Sans-Serif"/>
              <a:buChar char="•"/>
            </a:pPr>
            <a:r>
              <a:rPr lang="en-US" b="1" dirty="0" err="1"/>
              <a:t>Personalised</a:t>
            </a:r>
            <a:r>
              <a:rPr lang="en-US" b="1" dirty="0"/>
              <a:t> Learning Goals</a:t>
            </a:r>
            <a:r>
              <a:rPr lang="en-US" dirty="0"/>
              <a:t> – Align tasks with her strengths and encourage self-directed projects to maintain her enthusiasm.</a:t>
            </a:r>
            <a:endParaRPr lang="en-GB" dirty="0"/>
          </a:p>
          <a:p>
            <a:endParaRPr lang="en-US" dirty="0"/>
          </a:p>
          <a:p>
            <a:r>
              <a:rPr lang="en-US" b="1" dirty="0"/>
              <a:t>Strategies to Ensure a Smoother Transition:</a:t>
            </a:r>
            <a:endParaRPr lang="en-GB" dirty="0"/>
          </a:p>
          <a:p>
            <a:pPr marL="285750" lvl="1" indent="-285750">
              <a:buFont typeface="Arial,Sans-Serif"/>
              <a:buChar char="•"/>
            </a:pPr>
            <a:r>
              <a:rPr lang="en-US" b="1" dirty="0"/>
              <a:t>Orientation &amp; Induction Sessions</a:t>
            </a:r>
            <a:r>
              <a:rPr lang="en-US" dirty="0"/>
              <a:t> – Explain new structures and expectations clearly.</a:t>
            </a:r>
            <a:endParaRPr lang="en-GB" dirty="0"/>
          </a:p>
          <a:p>
            <a:pPr marL="285750" lvl="1" indent="-285750">
              <a:buFont typeface="Arial,Sans-Serif"/>
              <a:buChar char="•"/>
            </a:pPr>
            <a:r>
              <a:rPr lang="en-US" b="1" dirty="0"/>
              <a:t>Project-Based Learning Continuation</a:t>
            </a:r>
            <a:r>
              <a:rPr lang="en-US" dirty="0"/>
              <a:t> – Incorporate interdisciplinary assignments that connect media with other skills.</a:t>
            </a:r>
            <a:endParaRPr lang="en-GB" dirty="0"/>
          </a:p>
          <a:p>
            <a:pPr marL="285750" lvl="1" indent="-285750">
              <a:buFont typeface="Arial,Sans-Serif"/>
              <a:buChar char="•"/>
            </a:pPr>
            <a:r>
              <a:rPr lang="en-US" b="1" dirty="0"/>
              <a:t>Employability &amp; Professionalism Training</a:t>
            </a:r>
            <a:r>
              <a:rPr lang="en-US" dirty="0"/>
              <a:t> – Introduce industry standards and employer expectations early on.</a:t>
            </a:r>
            <a:endParaRPr lang="en-GB" dirty="0"/>
          </a:p>
          <a:p>
            <a:endParaRPr lang="en-US" dirty="0"/>
          </a:p>
          <a:p>
            <a:r>
              <a:rPr lang="en-US" b="1" dirty="0"/>
              <a:t>Adapting Post-Compulsory Education to the Curriculum for Wales:</a:t>
            </a:r>
            <a:endParaRPr lang="en-GB" dirty="0"/>
          </a:p>
          <a:p>
            <a:pPr lvl="1"/>
            <a:endParaRPr lang="en-US" dirty="0"/>
          </a:p>
          <a:p>
            <a:pPr marL="171450" lvl="1" indent="-171450">
              <a:buFont typeface="Arial,Sans-Serif"/>
              <a:buChar char="•"/>
            </a:pPr>
            <a:r>
              <a:rPr lang="en-US" b="1" dirty="0"/>
              <a:t>Interactive, Student-Centered Learning</a:t>
            </a:r>
            <a:r>
              <a:rPr lang="en-US" dirty="0"/>
              <a:t> – Continue project-based, inquiry-driven learning.</a:t>
            </a:r>
            <a:endParaRPr lang="en-GB" dirty="0"/>
          </a:p>
          <a:p>
            <a:pPr marL="285750" lvl="1" indent="-285750">
              <a:buFont typeface="Arial,Sans-Serif"/>
              <a:buChar char="•"/>
            </a:pPr>
            <a:r>
              <a:rPr lang="en-US" b="1" dirty="0"/>
              <a:t>Focus on Digital &amp; Critical Skills</a:t>
            </a:r>
            <a:r>
              <a:rPr lang="en-US" dirty="0"/>
              <a:t> – Ensure courses integrate technology meaningfully.</a:t>
            </a:r>
            <a:endParaRPr lang="en-GB" dirty="0"/>
          </a:p>
          <a:p>
            <a:pPr marL="285750" lvl="1" indent="-285750">
              <a:buFont typeface="Arial,Sans-Serif"/>
              <a:buChar char="•"/>
            </a:pPr>
            <a:r>
              <a:rPr lang="en-US" b="1" dirty="0"/>
              <a:t>Well-being &amp; Support Networks</a:t>
            </a:r>
            <a:r>
              <a:rPr lang="en-US" dirty="0"/>
              <a:t> – Create a nurturing learning environment to maintain student resilience.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700556-2C29-4450-A588-C95BB28D833E}" type="slidenum">
              <a:rPr lang="en-GB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90254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B330D9-B156-EF18-55B7-FCA70D072D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0A670FB-4C98-343A-A9FD-AED3752EE60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F3B2B24-3ACD-C0C7-A5FE-3F5AD77064F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1" dirty="0">
              <a:ea typeface="Calibri"/>
              <a:cs typeface="Calibri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217BDE4-A49D-5166-47F4-7D7F4ADB15E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700556-2C29-4450-A588-C95BB28D833E}" type="slidenum"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17499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Strengths &amp; Skills Dave Brings to the Apprenticeship</a:t>
            </a:r>
            <a:endParaRPr lang="en-US" dirty="0"/>
          </a:p>
          <a:p>
            <a:pPr marL="285750" indent="-285750">
              <a:buFont typeface="Arial"/>
              <a:buChar char="•"/>
            </a:pPr>
            <a:r>
              <a:rPr lang="en-US" b="1" dirty="0"/>
              <a:t>Emotional Intelligence &amp; Well-being Awareness</a:t>
            </a:r>
            <a:r>
              <a:rPr lang="en-US" dirty="0"/>
              <a:t> – He understands the importance of mental health, resilience, and patient-centered care, making him empathetic and well-suited to a caring profession.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US" b="1" dirty="0"/>
              <a:t>Problem-Solving &amp; Ethical Decision-Making</a:t>
            </a:r>
            <a:r>
              <a:rPr lang="en-US" dirty="0"/>
              <a:t> – Dave is accustomed to working through case studies and ethical dilemmas, helping him navigate real-world challenges in healthcare.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US" b="1" dirty="0"/>
              <a:t>Cross-Curricular Knowledge</a:t>
            </a:r>
            <a:r>
              <a:rPr lang="en-US" dirty="0"/>
              <a:t> – He integrates science (biology &amp; human development), numeracy (medication dosages), and communication skills, making him well-rounded for patient care.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US" b="1" dirty="0"/>
              <a:t>Digital Literacy</a:t>
            </a:r>
            <a:r>
              <a:rPr lang="en-US" dirty="0"/>
              <a:t> – He has experience with online learning, research, and digital documentation, useful for healthcare systems that rely on electronic patient records.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US" b="1" dirty="0"/>
              <a:t>Collaborative &amp; Independent Learning</a:t>
            </a:r>
            <a:r>
              <a:rPr lang="en-US" dirty="0"/>
              <a:t> – Used to both teamwork and independent study, he can adapt to working with colleagues while also managing personal responsibilities.</a:t>
            </a:r>
            <a:endParaRPr lang="en-GB" dirty="0"/>
          </a:p>
          <a:p>
            <a:endParaRPr lang="en-GB" b="1" dirty="0"/>
          </a:p>
          <a:p>
            <a:r>
              <a:rPr lang="en-GB" b="1" dirty="0"/>
              <a:t>Support Strategies for Dave’s Transition to Apprenticeship</a:t>
            </a:r>
            <a:endParaRPr lang="en-GB" dirty="0"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b="1" dirty="0"/>
              <a:t>Mentorship &amp; Workplace Induction</a:t>
            </a:r>
            <a:r>
              <a:rPr lang="en-US" dirty="0"/>
              <a:t> – Assign Dave a workplace mentor to guide him through daily routines, ethical concerns, and professional expectations.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US" b="1" dirty="0"/>
              <a:t>Scenario-Based Learning &amp; Shadowing</a:t>
            </a:r>
            <a:r>
              <a:rPr lang="en-US" dirty="0"/>
              <a:t> – Have him shadow experienced carers before taking on responsibilities, helping him connect theory to practice.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US" b="1" dirty="0"/>
              <a:t>Time Management Coaching</a:t>
            </a:r>
            <a:r>
              <a:rPr lang="en-US" dirty="0"/>
              <a:t> – Provide workshops on balancing coursework, shifts, and self-care, so he avoids burnout.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US" b="1" dirty="0"/>
              <a:t>Confidence-Building &amp; Communication Skills</a:t>
            </a:r>
            <a:r>
              <a:rPr lang="en-US" dirty="0"/>
              <a:t> – Offer role-playing exercises where Dave practices difficult conversations with patients, families, and colleagues.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US" b="1" dirty="0"/>
              <a:t>Gradual Workload Increase</a:t>
            </a:r>
            <a:r>
              <a:rPr lang="en-US" dirty="0"/>
              <a:t> – Allow him to take on small responsibilities first (e.g., assisting with patient care) before handling complex tasks like medication management.</a:t>
            </a:r>
            <a:endParaRPr lang="en-GB" dirty="0"/>
          </a:p>
          <a:p>
            <a:endParaRPr lang="en-GB" b="1" dirty="0"/>
          </a:p>
          <a:p>
            <a:r>
              <a:rPr lang="en-GB" b="1" dirty="0"/>
              <a:t>Strategies to Bridge the Gap Between Education &amp; Apprenticeships</a:t>
            </a:r>
            <a:endParaRPr lang="en-GB" dirty="0"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b="1" dirty="0"/>
              <a:t>Real-World Exposure in Schools &amp; Colleges</a:t>
            </a:r>
            <a:r>
              <a:rPr lang="en-US" dirty="0"/>
              <a:t> – Increase opportunities for work placements, guest speakers from industry, and practical simulations before students enter the workplace.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US" b="1" dirty="0"/>
              <a:t>Blended Learning with Practical Components</a:t>
            </a:r>
            <a:r>
              <a:rPr lang="en-US" dirty="0"/>
              <a:t> – Combine online learning, practical assessments, and reflective journal writing so students can apply classroom knowledge in real scenarios.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US" b="1" dirty="0"/>
              <a:t>Clearer Expectations About Work Culture</a:t>
            </a:r>
            <a:r>
              <a:rPr lang="en-US" dirty="0"/>
              <a:t> – Introduce sessions on professionalism, workplace etiquette, and managing shift work, so students are prepared for job realities.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US" b="1" dirty="0"/>
              <a:t>Stronger Employer-Education Collaboration</a:t>
            </a:r>
            <a:r>
              <a:rPr lang="en-US" dirty="0"/>
              <a:t> – Investigate how to develop closer links between FE providers and employers so courses better align with industry expectations.</a:t>
            </a:r>
            <a:endParaRPr lang="en-GB" dirty="0"/>
          </a:p>
          <a:p>
            <a:endParaRPr lang="en-GB" b="1" dirty="0"/>
          </a:p>
          <a:p>
            <a:r>
              <a:rPr lang="en-GB" b="1" dirty="0"/>
              <a:t>How Post-Compulsory Education Can Incorporate Curriculum for Wales Principles</a:t>
            </a:r>
            <a:endParaRPr lang="en-GB" dirty="0"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b="1" dirty="0"/>
              <a:t>Well-being Focus in Apprenticeship Training</a:t>
            </a:r>
            <a:r>
              <a:rPr lang="en-US" dirty="0"/>
              <a:t> – Continue embedding resilience, stress management, and emotional intelligence into training programs.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US" b="1" dirty="0"/>
              <a:t>Interdisciplinary Learning in Vocational Courses</a:t>
            </a:r>
            <a:r>
              <a:rPr lang="en-US" dirty="0"/>
              <a:t> – Ensure apprentices link science, numeracy, and communication skills to patient care rather than learning in isolation.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US" b="1" dirty="0"/>
              <a:t>Digital Competence in Workplace Learning</a:t>
            </a:r>
            <a:r>
              <a:rPr lang="en-US" dirty="0"/>
              <a:t> – Provide training on healthcare technology (e.g., patient records), as digital literacy is a key skill for modern healthcare roles.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US" b="1" dirty="0"/>
              <a:t>Learner-Centered Approaches</a:t>
            </a:r>
            <a:r>
              <a:rPr lang="en-US" dirty="0"/>
              <a:t> – Encourage apprentices to reflect on their experiences and tailor learning to their career aspirations, similar to the Curriculum for Wales’ </a:t>
            </a:r>
            <a:r>
              <a:rPr lang="en-US" err="1"/>
              <a:t>personalised</a:t>
            </a:r>
            <a:r>
              <a:rPr lang="en-US" dirty="0"/>
              <a:t> learning pathways.</a:t>
            </a:r>
            <a:endParaRPr lang="en-GB" dirty="0"/>
          </a:p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700556-2C29-4450-A588-C95BB28D833E}" type="slidenum"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70931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8DD129-A8C2-419E-B641-6CC90F5073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2000" y="1524000"/>
            <a:ext cx="10668000" cy="22860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B33C04-8A23-4499-A6EF-1D190F0FB38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62000" y="4571999"/>
            <a:ext cx="10668000" cy="1524000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FA99FB-5674-4BC5-949F-8D45EC1675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2/12/2025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63CF93-DD67-4FE2-8083-864693FE8E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05E934-32B6-44B1-9622-67F30BDA3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25149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6AF011-A499-4054-89BF-A4800A68F6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6FB6E8-D956-45B5-9B4A-9D31DF466B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CDB9DB-9E62-4292-915C-1DD4134740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2/12/2025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D462F1-BC30-4172-8353-363123A1D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92EE8A-96DF-4D7D-B434-778324756D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45924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28453A-F2B4-4EDB-B8FA-150267BC1A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4000"/>
            <a:ext cx="10668000" cy="3038475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C46C51-ADF1-48FC-A4D9-38C369E783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2000" y="4589463"/>
            <a:ext cx="10668000" cy="150653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C43B56-4DC7-490B-AEFD-55ED1ECFF8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2/12/2025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4738F8-C4B2-41D8-B627-A6DDB24B2D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F43D49-23F8-4C4B-9C30-EDC030EE6F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55179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E5556D-6916-42E6-8820-8A0D328A50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2747A5-C962-477F-89AA-A32385D5799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62000" y="2285999"/>
            <a:ext cx="5151119" cy="38100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CD08312-30FC-44D8-B2A9-B5CAAD9F06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78879" y="2285999"/>
            <a:ext cx="5151121" cy="38100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BED84EB-AF90-4F19-A376-0FE5E50F9E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2/12/2025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B838ED0-2789-41E4-A36E-83F92CA2E8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221A83-6D60-45F0-9173-5F6D2438BC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25040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4FFAE2-03F4-4A94-86C4-9305B237CA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762000"/>
            <a:ext cx="10668000" cy="1524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BAC5A5-E184-46B6-8AB5-C8E132D362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2000" y="2285999"/>
            <a:ext cx="5151119" cy="76199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FDCFE87-5D80-45CB-9D13-DFC9AFCEC7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62000" y="3048000"/>
            <a:ext cx="5151119" cy="3048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AAC1E5A-8423-4749-8EDA-E13425F6965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78878" y="2286000"/>
            <a:ext cx="5151122" cy="76199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A832AAA-4BB8-4A3D-9C79-516F82F8001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78878" y="3048000"/>
            <a:ext cx="5151122" cy="3048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80BEC63-51D3-4C70-B804-BE9EF765AD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2/12/2025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35CA295-8563-402F-92C3-1F20C977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EFA5918-109D-4342-84C0-9774A52C9E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47034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EF2662-CBD1-4498-9B6E-2961F5EF1B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FF739AE-8101-4C18-8CF3-911BDF3978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2/12/2025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6EB1C88-D181-449C-9BE1-E85068C188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B38A2C9-E93B-4F0A-A021-9E3AEBC3FA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43166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00AE8D9-9B42-438E-ADA6-CCFE457884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2/12/2025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4F792B9-A8AF-4E13-8A25-741E89691E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33A2CF6-DBC5-4491-B213-B3CD09D313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49268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727076-58C8-494C-B6B1-DC86F62DDC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761998"/>
            <a:ext cx="3810000" cy="1524002"/>
          </a:xfrm>
        </p:spPr>
        <p:txBody>
          <a:bodyPr anchor="t" anchorCtr="0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F29E36-0340-452F-8D0A-1BC3F3A388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34000" y="762001"/>
            <a:ext cx="6096000" cy="5334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A051C2E-E587-45E8-BDB1-DFF2F2791B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62000" y="2286000"/>
            <a:ext cx="3810000" cy="381000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21D993-DEDD-470E-B48B-CB053A55A1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2/12/2025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926C64-7401-4CA4-859F-74472AF869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0108F41-F1F6-431C-9B45-8A447F188C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76627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E104FB-422C-4023-9381-EB12F1582D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1" y="762000"/>
            <a:ext cx="3809999" cy="1524000"/>
          </a:xfrm>
        </p:spPr>
        <p:txBody>
          <a:bodyPr anchor="t" anchorCtr="0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4DBA3AA-DE44-4B1F-91D1-09F67B89B94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334000" y="762001"/>
            <a:ext cx="6021388" cy="5334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A27B131-5117-4106-80DB-2AB208C4C9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62001" y="2286000"/>
            <a:ext cx="3809999" cy="3810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13918A-7F23-4C72-8E80-591324A304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2/12/2025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1071C8-76FE-4B83-8317-BD53C7C84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23681A-6F29-48FC-9409-319ED3E966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74899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BA5B09-FC60-445F-8A12-79869BEC60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0A219F7-87F2-409F-BB0B-8FE9270C98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AC2BB8-59E0-4EB2-B3BE-59D8641EE1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2/12/2025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56984E-C0DE-461B-8011-8FC31B0EE9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FE7C03-68D3-445E-A5A2-8A935CFC97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00816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B21F0D7-112D-48B1-B32B-170B1AA2B51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143998" y="761999"/>
            <a:ext cx="2286000" cy="53340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B27A7C1-8E5B-41DA-9802-F242D382B6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762001" y="761999"/>
            <a:ext cx="7619999" cy="533400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961CC7-F5B1-464A-8127-60645FB210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2/12/2025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B94302-B381-4F37-A9FF-5CC5519175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707151-541F-4104-B989-83A9DCA6E6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68235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A6EF5A53-0A64-4CA5-B9C7-1CB97CB5CF1C}"/>
              </a:ext>
            </a:extLst>
          </p:cNvPr>
          <p:cNvSpPr/>
          <p:nvPr/>
        </p:nvSpPr>
        <p:spPr>
          <a:xfrm>
            <a:off x="8157843" y="6244836"/>
            <a:ext cx="4034156" cy="613164"/>
          </a:xfrm>
          <a:custGeom>
            <a:avLst/>
            <a:gdLst>
              <a:gd name="connsiteX0" fmla="*/ 1479137 w 4034156"/>
              <a:gd name="connsiteY0" fmla="*/ 230 h 613164"/>
              <a:gd name="connsiteX1" fmla="*/ 3482844 w 4034156"/>
              <a:gd name="connsiteY1" fmla="*/ 298555 h 613164"/>
              <a:gd name="connsiteX2" fmla="*/ 3831590 w 4034156"/>
              <a:gd name="connsiteY2" fmla="*/ 425010 h 613164"/>
              <a:gd name="connsiteX3" fmla="*/ 4034156 w 4034156"/>
              <a:gd name="connsiteY3" fmla="*/ 494088 h 613164"/>
              <a:gd name="connsiteX4" fmla="*/ 4034156 w 4034156"/>
              <a:gd name="connsiteY4" fmla="*/ 613164 h 613164"/>
              <a:gd name="connsiteX5" fmla="*/ 0 w 4034156"/>
              <a:gd name="connsiteY5" fmla="*/ 613164 h 613164"/>
              <a:gd name="connsiteX6" fmla="*/ 54792 w 4034156"/>
              <a:gd name="connsiteY6" fmla="*/ 512415 h 613164"/>
              <a:gd name="connsiteX7" fmla="*/ 168327 w 4034156"/>
              <a:gd name="connsiteY7" fmla="*/ 366637 h 613164"/>
              <a:gd name="connsiteX8" fmla="*/ 1192562 w 4034156"/>
              <a:gd name="connsiteY8" fmla="*/ 1522 h 613164"/>
              <a:gd name="connsiteX9" fmla="*/ 1479137 w 4034156"/>
              <a:gd name="connsiteY9" fmla="*/ 230 h 6131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034156" h="613164">
                <a:moveTo>
                  <a:pt x="1479137" y="230"/>
                </a:moveTo>
                <a:cubicBezTo>
                  <a:pt x="2152575" y="4287"/>
                  <a:pt x="2854487" y="63583"/>
                  <a:pt x="3482844" y="298555"/>
                </a:cubicBezTo>
                <a:cubicBezTo>
                  <a:pt x="3599338" y="342114"/>
                  <a:pt x="3715540" y="384216"/>
                  <a:pt x="3831590" y="425010"/>
                </a:cubicBezTo>
                <a:lnTo>
                  <a:pt x="4034156" y="494088"/>
                </a:lnTo>
                <a:lnTo>
                  <a:pt x="4034156" y="613164"/>
                </a:lnTo>
                <a:lnTo>
                  <a:pt x="0" y="613164"/>
                </a:lnTo>
                <a:lnTo>
                  <a:pt x="54792" y="512415"/>
                </a:lnTo>
                <a:cubicBezTo>
                  <a:pt x="88888" y="459433"/>
                  <a:pt x="126502" y="410480"/>
                  <a:pt x="168327" y="366637"/>
                </a:cubicBezTo>
                <a:cubicBezTo>
                  <a:pt x="428292" y="94062"/>
                  <a:pt x="821899" y="6565"/>
                  <a:pt x="1192562" y="1522"/>
                </a:cubicBezTo>
                <a:cubicBezTo>
                  <a:pt x="1287308" y="198"/>
                  <a:pt x="1382932" y="-349"/>
                  <a:pt x="1479137" y="23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 panose="020B0504020202020204" pitchFamily="34" charset="0"/>
              <a:ea typeface="+mn-ea"/>
              <a:cs typeface="+mn-cs"/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34ABFBEA-4EB0-4D02-A2C0-1733CD3D6F12}"/>
              </a:ext>
            </a:extLst>
          </p:cNvPr>
          <p:cNvSpPr/>
          <p:nvPr/>
        </p:nvSpPr>
        <p:spPr>
          <a:xfrm>
            <a:off x="1" y="688126"/>
            <a:ext cx="448491" cy="1634252"/>
          </a:xfrm>
          <a:custGeom>
            <a:avLst/>
            <a:gdLst>
              <a:gd name="connsiteX0" fmla="*/ 0 w 448491"/>
              <a:gd name="connsiteY0" fmla="*/ 0 h 1634252"/>
              <a:gd name="connsiteX1" fmla="*/ 12983 w 448491"/>
              <a:gd name="connsiteY1" fmla="*/ 10508 h 1634252"/>
              <a:gd name="connsiteX2" fmla="*/ 441611 w 448491"/>
              <a:gd name="connsiteY2" fmla="*/ 863751 h 1634252"/>
              <a:gd name="connsiteX3" fmla="*/ 251011 w 448491"/>
              <a:gd name="connsiteY3" fmla="*/ 1302895 h 1634252"/>
              <a:gd name="connsiteX4" fmla="*/ 74605 w 448491"/>
              <a:gd name="connsiteY4" fmla="*/ 1543249 h 1634252"/>
              <a:gd name="connsiteX5" fmla="*/ 0 w 448491"/>
              <a:gd name="connsiteY5" fmla="*/ 1634252 h 1634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48491" h="1634252">
                <a:moveTo>
                  <a:pt x="0" y="0"/>
                </a:moveTo>
                <a:lnTo>
                  <a:pt x="12983" y="10508"/>
                </a:lnTo>
                <a:cubicBezTo>
                  <a:pt x="278410" y="241022"/>
                  <a:pt x="489787" y="530267"/>
                  <a:pt x="441611" y="863751"/>
                </a:cubicBezTo>
                <a:cubicBezTo>
                  <a:pt x="418542" y="1022632"/>
                  <a:pt x="337007" y="1166302"/>
                  <a:pt x="251011" y="1302895"/>
                </a:cubicBezTo>
                <a:cubicBezTo>
                  <a:pt x="215138" y="1359902"/>
                  <a:pt x="154723" y="1442480"/>
                  <a:pt x="74605" y="1543249"/>
                </a:cubicBezTo>
                <a:lnTo>
                  <a:pt x="0" y="163425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900">
              <a:solidFill>
                <a:prstClr val="white"/>
              </a:solidFill>
              <a:latin typeface="Avenir Next LT Pro" panose="020B0504020202020204" pitchFamily="34" charset="0"/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19E083F6-57F4-487B-A766-EA0462B1EED8}"/>
              </a:ext>
            </a:extLst>
          </p:cNvPr>
          <p:cNvSpPr/>
          <p:nvPr/>
        </p:nvSpPr>
        <p:spPr>
          <a:xfrm>
            <a:off x="7309459" y="6144069"/>
            <a:ext cx="4418271" cy="718159"/>
          </a:xfrm>
          <a:custGeom>
            <a:avLst/>
            <a:gdLst>
              <a:gd name="connsiteX0" fmla="*/ 1421452 w 4590626"/>
              <a:gd name="connsiteY0" fmla="*/ 0 h 713930"/>
              <a:gd name="connsiteX1" fmla="*/ 3247781 w 4590626"/>
              <a:gd name="connsiteY1" fmla="*/ 271915 h 713930"/>
              <a:gd name="connsiteX2" fmla="*/ 4517331 w 4590626"/>
              <a:gd name="connsiteY2" fmla="*/ 693394 h 713930"/>
              <a:gd name="connsiteX3" fmla="*/ 4590626 w 4590626"/>
              <a:gd name="connsiteY3" fmla="*/ 713930 h 713930"/>
              <a:gd name="connsiteX4" fmla="*/ 0 w 4590626"/>
              <a:gd name="connsiteY4" fmla="*/ 713930 h 713930"/>
              <a:gd name="connsiteX5" fmla="*/ 2854 w 4590626"/>
              <a:gd name="connsiteY5" fmla="*/ 705624 h 713930"/>
              <a:gd name="connsiteX6" fmla="*/ 226680 w 4590626"/>
              <a:gd name="connsiteY6" fmla="*/ 333970 h 713930"/>
              <a:gd name="connsiteX7" fmla="*/ 1160245 w 4590626"/>
              <a:gd name="connsiteY7" fmla="*/ 1178 h 713930"/>
              <a:gd name="connsiteX8" fmla="*/ 1421452 w 4590626"/>
              <a:gd name="connsiteY8" fmla="*/ 0 h 713930"/>
              <a:gd name="connsiteX0" fmla="*/ 1421452 w 4517331"/>
              <a:gd name="connsiteY0" fmla="*/ 0 h 713930"/>
              <a:gd name="connsiteX1" fmla="*/ 3247781 w 4517331"/>
              <a:gd name="connsiteY1" fmla="*/ 271915 h 713930"/>
              <a:gd name="connsiteX2" fmla="*/ 4517331 w 4517331"/>
              <a:gd name="connsiteY2" fmla="*/ 693394 h 713930"/>
              <a:gd name="connsiteX3" fmla="*/ 0 w 4517331"/>
              <a:gd name="connsiteY3" fmla="*/ 713930 h 713930"/>
              <a:gd name="connsiteX4" fmla="*/ 2854 w 4517331"/>
              <a:gd name="connsiteY4" fmla="*/ 705624 h 713930"/>
              <a:gd name="connsiteX5" fmla="*/ 226680 w 4517331"/>
              <a:gd name="connsiteY5" fmla="*/ 333970 h 713930"/>
              <a:gd name="connsiteX6" fmla="*/ 1160245 w 4517331"/>
              <a:gd name="connsiteY6" fmla="*/ 1178 h 713930"/>
              <a:gd name="connsiteX7" fmla="*/ 1421452 w 4517331"/>
              <a:gd name="connsiteY7" fmla="*/ 0 h 713930"/>
              <a:gd name="connsiteX0" fmla="*/ 0 w 4608771"/>
              <a:gd name="connsiteY0" fmla="*/ 713930 h 784834"/>
              <a:gd name="connsiteX1" fmla="*/ 2854 w 4608771"/>
              <a:gd name="connsiteY1" fmla="*/ 705624 h 784834"/>
              <a:gd name="connsiteX2" fmla="*/ 226680 w 4608771"/>
              <a:gd name="connsiteY2" fmla="*/ 333970 h 784834"/>
              <a:gd name="connsiteX3" fmla="*/ 1160245 w 4608771"/>
              <a:gd name="connsiteY3" fmla="*/ 1178 h 784834"/>
              <a:gd name="connsiteX4" fmla="*/ 1421452 w 4608771"/>
              <a:gd name="connsiteY4" fmla="*/ 0 h 784834"/>
              <a:gd name="connsiteX5" fmla="*/ 3247781 w 4608771"/>
              <a:gd name="connsiteY5" fmla="*/ 271915 h 784834"/>
              <a:gd name="connsiteX6" fmla="*/ 4608771 w 4608771"/>
              <a:gd name="connsiteY6" fmla="*/ 784834 h 784834"/>
              <a:gd name="connsiteX0" fmla="*/ 0 w 4418271"/>
              <a:gd name="connsiteY0" fmla="*/ 713930 h 718159"/>
              <a:gd name="connsiteX1" fmla="*/ 2854 w 4418271"/>
              <a:gd name="connsiteY1" fmla="*/ 705624 h 718159"/>
              <a:gd name="connsiteX2" fmla="*/ 226680 w 4418271"/>
              <a:gd name="connsiteY2" fmla="*/ 333970 h 718159"/>
              <a:gd name="connsiteX3" fmla="*/ 1160245 w 4418271"/>
              <a:gd name="connsiteY3" fmla="*/ 1178 h 718159"/>
              <a:gd name="connsiteX4" fmla="*/ 1421452 w 4418271"/>
              <a:gd name="connsiteY4" fmla="*/ 0 h 718159"/>
              <a:gd name="connsiteX5" fmla="*/ 3247781 w 4418271"/>
              <a:gd name="connsiteY5" fmla="*/ 271915 h 718159"/>
              <a:gd name="connsiteX6" fmla="*/ 4418271 w 4418271"/>
              <a:gd name="connsiteY6" fmla="*/ 718159 h 7181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18271" h="718159">
                <a:moveTo>
                  <a:pt x="0" y="713930"/>
                </a:moveTo>
                <a:lnTo>
                  <a:pt x="2854" y="705624"/>
                </a:lnTo>
                <a:cubicBezTo>
                  <a:pt x="60059" y="562888"/>
                  <a:pt x="131373" y="433874"/>
                  <a:pt x="226680" y="333970"/>
                </a:cubicBezTo>
                <a:cubicBezTo>
                  <a:pt x="463632" y="85526"/>
                  <a:pt x="822395" y="5774"/>
                  <a:pt x="1160245" y="1178"/>
                </a:cubicBezTo>
                <a:lnTo>
                  <a:pt x="1421452" y="0"/>
                </a:lnTo>
                <a:cubicBezTo>
                  <a:pt x="2035274" y="3698"/>
                  <a:pt x="2748311" y="152222"/>
                  <a:pt x="3247781" y="271915"/>
                </a:cubicBezTo>
                <a:cubicBezTo>
                  <a:pt x="3747251" y="391608"/>
                  <a:pt x="3902480" y="501606"/>
                  <a:pt x="4418271" y="718159"/>
                </a:cubicBezTo>
              </a:path>
            </a:pathLst>
          </a:custGeom>
          <a:noFill/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 Light"/>
              <a:ea typeface="+mn-ea"/>
              <a:cs typeface="+mn-cs"/>
            </a:endParaRPr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3A2F988-7148-4375-83D8-12EE5EBC7B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762000"/>
            <a:ext cx="106680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896238-C5B3-4F3C-97FA-890E1A51A2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2000" y="2286000"/>
            <a:ext cx="10668000" cy="38180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6E4474-0442-4E4B-9E5B-CA7B3951C1D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389165" y="194320"/>
            <a:ext cx="204083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  <a:alpha val="70000"/>
                  </a:schemeClr>
                </a:solidFill>
              </a:defRPr>
            </a:lvl1pPr>
          </a:lstStyle>
          <a:p>
            <a:fld id="{76969C88-B244-455D-A017-012B25B1ACDD}" type="datetimeFigureOut">
              <a:rPr lang="en-US" smtClean="0"/>
              <a:pPr/>
              <a:t>2/12/2025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626A98-F887-40E1-B9BA-9D93DE90E02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61999" y="6356350"/>
            <a:ext cx="661283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2C8119-73F6-4713-9AD3-3628DCDFB8F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06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  <a:alpha val="70000"/>
                  </a:schemeClr>
                </a:solidFill>
              </a:defRPr>
            </a:lvl1pPr>
          </a:lstStyle>
          <a:p>
            <a:fld id="{07CE569E-9B7C-4CB9-AB80-C0841F922CF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255720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55" r:id="rId1"/>
    <p:sldLayoutId id="2147483756" r:id="rId2"/>
    <p:sldLayoutId id="2147483757" r:id="rId3"/>
    <p:sldLayoutId id="2147483758" r:id="rId4"/>
    <p:sldLayoutId id="2147483759" r:id="rId5"/>
    <p:sldLayoutId id="2147483753" r:id="rId6"/>
    <p:sldLayoutId id="2147483749" r:id="rId7"/>
    <p:sldLayoutId id="2147483750" r:id="rId8"/>
    <p:sldLayoutId id="2147483751" r:id="rId9"/>
    <p:sldLayoutId id="2147483752" r:id="rId10"/>
    <p:sldLayoutId id="214748375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5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>
              <a:alpha val="7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>
              <a:alpha val="7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alpha val="7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alpha val="7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alpha val="7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medr.cymru/en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A18C9FB-EC4C-4DAE-8F7D-C6E5AF6079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0" y="753765"/>
            <a:ext cx="4572000" cy="3056235"/>
          </a:xfrm>
        </p:spPr>
        <p:txBody>
          <a:bodyPr>
            <a:normAutofit/>
          </a:bodyPr>
          <a:lstStyle/>
          <a:p>
            <a:pPr algn="l"/>
            <a:r>
              <a:rPr lang="en-GB" sz="4400"/>
              <a:t>The Teaching Toolkit 2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7999" y="4571999"/>
            <a:ext cx="4571999" cy="1524000"/>
          </a:xfrm>
        </p:spPr>
        <p:txBody>
          <a:bodyPr vert="horz" lIns="91440" tIns="45720" rIns="91440" bIns="45720" rtlCol="0">
            <a:normAutofit/>
          </a:bodyPr>
          <a:lstStyle/>
          <a:p>
            <a:pPr algn="l"/>
            <a:r>
              <a:rPr lang="en-GB" dirty="0"/>
              <a:t>Contemporary developments in UK education</a:t>
            </a:r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D8F8072-537B-3ECF-66C3-7B27CF2A1B2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0691" r="14512" b="5"/>
          <a:stretch/>
        </p:blipFill>
        <p:spPr>
          <a:xfrm>
            <a:off x="2" y="10"/>
            <a:ext cx="5578823" cy="6028246"/>
          </a:xfrm>
          <a:custGeom>
            <a:avLst/>
            <a:gdLst/>
            <a:ahLst/>
            <a:cxnLst/>
            <a:rect l="l" t="t" r="r" b="b"/>
            <a:pathLst>
              <a:path w="5578823" h="6028256">
                <a:moveTo>
                  <a:pt x="0" y="0"/>
                </a:moveTo>
                <a:lnTo>
                  <a:pt x="3897606" y="0"/>
                </a:lnTo>
                <a:lnTo>
                  <a:pt x="4274232" y="360545"/>
                </a:lnTo>
                <a:cubicBezTo>
                  <a:pt x="4408856" y="488910"/>
                  <a:pt x="4542134" y="615181"/>
                  <a:pt x="4673934" y="738354"/>
                </a:cubicBezTo>
                <a:cubicBezTo>
                  <a:pt x="5042663" y="1082881"/>
                  <a:pt x="5282330" y="1428108"/>
                  <a:pt x="5421862" y="1773839"/>
                </a:cubicBezTo>
                <a:cubicBezTo>
                  <a:pt x="5631101" y="2292214"/>
                  <a:pt x="5614731" y="2811325"/>
                  <a:pt x="5469198" y="3329255"/>
                </a:cubicBezTo>
                <a:cubicBezTo>
                  <a:pt x="5323662" y="3847185"/>
                  <a:pt x="5048962" y="4363935"/>
                  <a:pt x="4741546" y="4877588"/>
                </a:cubicBezTo>
                <a:cubicBezTo>
                  <a:pt x="4027238" y="6071494"/>
                  <a:pt x="2764972" y="6102970"/>
                  <a:pt x="1325600" y="5980388"/>
                </a:cubicBezTo>
                <a:cubicBezTo>
                  <a:pt x="903947" y="5944442"/>
                  <a:pt x="499735" y="5907589"/>
                  <a:pt x="137593" y="5804042"/>
                </a:cubicBezTo>
                <a:lnTo>
                  <a:pt x="0" y="5760161"/>
                </a:lnTo>
                <a:close/>
              </a:path>
            </a:pathLst>
          </a:custGeom>
        </p:spPr>
      </p:pic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B47A9921-6509-49C2-BEBF-924F280660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5704117" cy="6096000"/>
          </a:xfrm>
          <a:custGeom>
            <a:avLst/>
            <a:gdLst>
              <a:gd name="connsiteX0" fmla="*/ 0 w 5704117"/>
              <a:gd name="connsiteY0" fmla="*/ 0 h 6096000"/>
              <a:gd name="connsiteX1" fmla="*/ 4562795 w 5704117"/>
              <a:gd name="connsiteY1" fmla="*/ 0 h 6096000"/>
              <a:gd name="connsiteX2" fmla="*/ 4721192 w 5704117"/>
              <a:gd name="connsiteY2" fmla="*/ 133595 h 6096000"/>
              <a:gd name="connsiteX3" fmla="*/ 5467522 w 5704117"/>
              <a:gd name="connsiteY3" fmla="*/ 1054328 h 6096000"/>
              <a:gd name="connsiteX4" fmla="*/ 5538873 w 5704117"/>
              <a:gd name="connsiteY4" fmla="*/ 2897564 h 6096000"/>
              <a:gd name="connsiteX5" fmla="*/ 4442050 w 5704117"/>
              <a:gd name="connsiteY5" fmla="*/ 4732407 h 6096000"/>
              <a:gd name="connsiteX6" fmla="*/ 93046 w 5704117"/>
              <a:gd name="connsiteY6" fmla="*/ 6082857 h 6096000"/>
              <a:gd name="connsiteX7" fmla="*/ 0 w 5704117"/>
              <a:gd name="connsiteY7" fmla="*/ 6078450 h 6096000"/>
              <a:gd name="connsiteX0" fmla="*/ 4562795 w 5704117"/>
              <a:gd name="connsiteY0" fmla="*/ 0 h 6096000"/>
              <a:gd name="connsiteX1" fmla="*/ 4721192 w 5704117"/>
              <a:gd name="connsiteY1" fmla="*/ 133595 h 6096000"/>
              <a:gd name="connsiteX2" fmla="*/ 5467522 w 5704117"/>
              <a:gd name="connsiteY2" fmla="*/ 1054328 h 6096000"/>
              <a:gd name="connsiteX3" fmla="*/ 5538873 w 5704117"/>
              <a:gd name="connsiteY3" fmla="*/ 2897564 h 6096000"/>
              <a:gd name="connsiteX4" fmla="*/ 4442050 w 5704117"/>
              <a:gd name="connsiteY4" fmla="*/ 4732407 h 6096000"/>
              <a:gd name="connsiteX5" fmla="*/ 93046 w 5704117"/>
              <a:gd name="connsiteY5" fmla="*/ 6082857 h 6096000"/>
              <a:gd name="connsiteX6" fmla="*/ 0 w 5704117"/>
              <a:gd name="connsiteY6" fmla="*/ 6078450 h 6096000"/>
              <a:gd name="connsiteX7" fmla="*/ 91440 w 5704117"/>
              <a:gd name="connsiteY7" fmla="*/ 91440 h 6096000"/>
              <a:gd name="connsiteX0" fmla="*/ 4562795 w 5704117"/>
              <a:gd name="connsiteY0" fmla="*/ 0 h 6096000"/>
              <a:gd name="connsiteX1" fmla="*/ 4721192 w 5704117"/>
              <a:gd name="connsiteY1" fmla="*/ 133595 h 6096000"/>
              <a:gd name="connsiteX2" fmla="*/ 5467522 w 5704117"/>
              <a:gd name="connsiteY2" fmla="*/ 1054328 h 6096000"/>
              <a:gd name="connsiteX3" fmla="*/ 5538873 w 5704117"/>
              <a:gd name="connsiteY3" fmla="*/ 2897564 h 6096000"/>
              <a:gd name="connsiteX4" fmla="*/ 4442050 w 5704117"/>
              <a:gd name="connsiteY4" fmla="*/ 4732407 h 6096000"/>
              <a:gd name="connsiteX5" fmla="*/ 93046 w 5704117"/>
              <a:gd name="connsiteY5" fmla="*/ 6082857 h 6096000"/>
              <a:gd name="connsiteX6" fmla="*/ 0 w 5704117"/>
              <a:gd name="connsiteY6" fmla="*/ 6078450 h 609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04117" h="6096000">
                <a:moveTo>
                  <a:pt x="4562795" y="0"/>
                </a:moveTo>
                <a:lnTo>
                  <a:pt x="4721192" y="133595"/>
                </a:lnTo>
                <a:cubicBezTo>
                  <a:pt x="5067135" y="440105"/>
                  <a:pt x="5309779" y="747048"/>
                  <a:pt x="5467522" y="1054328"/>
                </a:cubicBezTo>
                <a:cubicBezTo>
                  <a:pt x="5782917" y="1668625"/>
                  <a:pt x="5758242" y="2283795"/>
                  <a:pt x="5538873" y="2897564"/>
                </a:cubicBezTo>
                <a:cubicBezTo>
                  <a:pt x="5319500" y="3511334"/>
                  <a:pt x="4905433" y="4123706"/>
                  <a:pt x="4442050" y="4732407"/>
                </a:cubicBezTo>
                <a:cubicBezTo>
                  <a:pt x="3499930" y="5970384"/>
                  <a:pt x="1925433" y="6153690"/>
                  <a:pt x="93046" y="6082857"/>
                </a:cubicBezTo>
                <a:lnTo>
                  <a:pt x="0" y="6078450"/>
                </a:lnTo>
              </a:path>
            </a:pathLst>
          </a:custGeom>
          <a:noFill/>
          <a:ln w="1905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prstClr val="white"/>
              </a:solidFill>
              <a:latin typeface="Avenir Next LT Pro Light"/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977416-BC27-B963-C715-3A3ACCD72E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Learning outcomes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16667D-DBD5-804F-79EC-1FCC0ABFB7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>
                <a:ea typeface="+mn-lt"/>
                <a:cs typeface="+mn-lt"/>
              </a:rPr>
              <a:t>Analyse</a:t>
            </a:r>
            <a:r>
              <a:rPr lang="en-GB" dirty="0">
                <a:ea typeface="+mn-lt"/>
                <a:cs typeface="+mn-lt"/>
              </a:rPr>
              <a:t> current developments and initiatives in post-compulsory education</a:t>
            </a:r>
            <a:endParaRPr lang="en-GB" dirty="0">
              <a:solidFill>
                <a:srgbClr val="FFFFFF">
                  <a:alpha val="70000"/>
                </a:srgbClr>
              </a:solidFill>
            </a:endParaRPr>
          </a:p>
          <a:p>
            <a:r>
              <a:rPr lang="en-GB" dirty="0">
                <a:ea typeface="+mn-lt"/>
                <a:cs typeface="+mn-lt"/>
              </a:rPr>
              <a:t>Evaluate the principles of the Curriculum for Wales</a:t>
            </a:r>
            <a:endParaRPr lang="en-GB" dirty="0"/>
          </a:p>
          <a:p>
            <a:r>
              <a:rPr lang="en-GB" dirty="0">
                <a:ea typeface="+mn-lt"/>
                <a:cs typeface="+mn-lt"/>
              </a:rPr>
              <a:t>Apply these concepts to their future teaching practice</a:t>
            </a:r>
            <a:endParaRPr lang="en-GB" dirty="0"/>
          </a:p>
          <a:p>
            <a:pPr marL="0" indent="0">
              <a:buNone/>
            </a:pPr>
            <a:endParaRPr lang="en-GB" dirty="0">
              <a:solidFill>
                <a:srgbClr val="FFFFFF">
                  <a:alpha val="7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41087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95E152-7572-AA47-25EA-0AFBF07D5C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Professional reflection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E88BF8-8FAE-CFFC-D03A-9B0FAD3979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ea typeface="+mn-lt"/>
                <a:cs typeface="+mn-lt"/>
              </a:rPr>
              <a:t>What do you see as the biggest opportunities in post-compulsory education?</a:t>
            </a:r>
            <a:endParaRPr lang="en-GB" dirty="0">
              <a:solidFill>
                <a:srgbClr val="FFFFFF">
                  <a:alpha val="70000"/>
                </a:srgbClr>
              </a:solidFill>
            </a:endParaRPr>
          </a:p>
          <a:p>
            <a:r>
              <a:rPr lang="en-GB" dirty="0">
                <a:ea typeface="+mn-lt"/>
                <a:cs typeface="+mn-lt"/>
              </a:rPr>
              <a:t>What challenges do you anticipate?</a:t>
            </a:r>
            <a:endParaRPr lang="en-GB" dirty="0"/>
          </a:p>
          <a:p>
            <a:r>
              <a:rPr lang="en-GB" dirty="0">
                <a:ea typeface="+mn-lt"/>
                <a:cs typeface="+mn-lt"/>
              </a:rPr>
              <a:t>How has your understanding of the sector evolved during this programme?</a:t>
            </a:r>
            <a:endParaRPr lang="en-GB" dirty="0"/>
          </a:p>
          <a:p>
            <a:endParaRPr lang="en-GB" dirty="0">
              <a:solidFill>
                <a:srgbClr val="FFFFFF">
                  <a:alpha val="7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31434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81357F-1BB4-5D5C-473C-212979CB74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Policy developments in Wales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CE7ADE-8633-9435-F89F-CBAFD87ADA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solidFill>
                  <a:srgbClr val="FFFFFF">
                    <a:alpha val="70000"/>
                  </a:srgbClr>
                </a:solidFill>
              </a:rPr>
              <a:t>The </a:t>
            </a:r>
            <a:r>
              <a:rPr lang="en-GB" dirty="0" err="1">
                <a:solidFill>
                  <a:srgbClr val="FFFFFF">
                    <a:alpha val="70000"/>
                  </a:srgbClr>
                </a:solidFill>
              </a:rPr>
              <a:t>Hazelkorn</a:t>
            </a:r>
            <a:r>
              <a:rPr lang="en-GB" dirty="0">
                <a:solidFill>
                  <a:srgbClr val="FFFFFF">
                    <a:alpha val="70000"/>
                  </a:srgbClr>
                </a:solidFill>
              </a:rPr>
              <a:t> Review (2016)</a:t>
            </a:r>
          </a:p>
          <a:p>
            <a:r>
              <a:rPr lang="en-GB" dirty="0">
                <a:solidFill>
                  <a:srgbClr val="FFFFFF">
                    <a:alpha val="70000"/>
                  </a:srgbClr>
                </a:solidFill>
              </a:rPr>
              <a:t>The role of the Commission for Tertiary Education and Research (</a:t>
            </a:r>
            <a:r>
              <a:rPr lang="en-GB" dirty="0" err="1">
                <a:solidFill>
                  <a:srgbClr val="FFFFFF">
                    <a:alpha val="70000"/>
                  </a:srgbClr>
                </a:solidFill>
              </a:rPr>
              <a:t>Medr</a:t>
            </a:r>
            <a:r>
              <a:rPr lang="en-GB" dirty="0">
                <a:solidFill>
                  <a:srgbClr val="FFFFFF">
                    <a:alpha val="70000"/>
                  </a:srgbClr>
                </a:solidFill>
              </a:rPr>
              <a:t>)</a:t>
            </a:r>
            <a:endParaRPr lang="en-GB"/>
          </a:p>
          <a:p>
            <a:r>
              <a:rPr lang="en-GB" dirty="0">
                <a:solidFill>
                  <a:srgbClr val="FFFFFF">
                    <a:alpha val="70000"/>
                  </a:srgbClr>
                </a:solidFill>
                <a:ea typeface="+mn-lt"/>
                <a:cs typeface="+mn-lt"/>
                <a:hlinkClick r:id="rId2"/>
              </a:rPr>
              <a:t>Medr - the Commission for Tertiary Education and Research</a:t>
            </a:r>
            <a:endParaRPr lang="en-GB" dirty="0">
              <a:solidFill>
                <a:srgbClr val="FFFFFF">
                  <a:alpha val="70000"/>
                </a:srgbClr>
              </a:solidFill>
              <a:ea typeface="+mn-lt"/>
              <a:cs typeface="+mn-lt"/>
            </a:endParaRPr>
          </a:p>
          <a:p>
            <a:endParaRPr lang="en-GB" dirty="0">
              <a:solidFill>
                <a:srgbClr val="FFFFFF">
                  <a:alpha val="70000"/>
                </a:srgbClr>
              </a:solidFill>
            </a:endParaRPr>
          </a:p>
          <a:p>
            <a:endParaRPr lang="en-GB" dirty="0">
              <a:solidFill>
                <a:srgbClr val="FFFFFF">
                  <a:alpha val="70000"/>
                </a:srgbClr>
              </a:solidFill>
            </a:endParaRPr>
          </a:p>
        </p:txBody>
      </p:sp>
      <p:pic>
        <p:nvPicPr>
          <p:cNvPr id="4" name="Picture 3" descr="A qr code on a white background&#10;&#10;AI-generated content may be incorrect.">
            <a:extLst>
              <a:ext uri="{FF2B5EF4-FFF2-40B4-BE49-F238E27FC236}">
                <a16:creationId xmlns:a16="http://schemas.microsoft.com/office/drawing/2014/main" id="{8CC86E32-4640-5890-8A91-F4EFFBAE86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98150" y="4776177"/>
            <a:ext cx="1409700" cy="144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92620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3B387F-E3B9-9CD6-44FF-58E069447F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0"/>
            <a:ext cx="11163300" cy="1117600"/>
          </a:xfrm>
        </p:spPr>
        <p:txBody>
          <a:bodyPr/>
          <a:lstStyle/>
          <a:p>
            <a:r>
              <a:rPr lang="en-GB" dirty="0"/>
              <a:t>TASK: Regional policy development in Wales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198530-6C34-CFDD-F05A-10DF914F1F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0" y="1117600"/>
            <a:ext cx="10668000" cy="6408883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r>
              <a:rPr lang="en-GB" sz="2400" dirty="0">
                <a:solidFill>
                  <a:srgbClr val="FFFFFF">
                    <a:alpha val="70000"/>
                  </a:srgbClr>
                </a:solidFill>
              </a:rPr>
              <a:t>In groups, research the Regional Employment and Skills Plan for one of the following: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GB" dirty="0">
                <a:solidFill>
                  <a:srgbClr val="FFFFFF">
                    <a:alpha val="70000"/>
                  </a:srgbClr>
                </a:solidFill>
                <a:ea typeface="+mn-lt"/>
                <a:cs typeface="+mn-lt"/>
              </a:rPr>
              <a:t>South East Wales Cardiff Capital Region Skills Partnership (CCRSP)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GB" dirty="0">
                <a:solidFill>
                  <a:srgbClr val="FFFFFF">
                    <a:alpha val="70000"/>
                  </a:srgbClr>
                </a:solidFill>
                <a:ea typeface="+mn-lt"/>
                <a:cs typeface="+mn-lt"/>
              </a:rPr>
              <a:t>North Wales Regional Skills Partnership (NWRSP)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GB" dirty="0">
                <a:solidFill>
                  <a:srgbClr val="FFFFFF">
                    <a:alpha val="70000"/>
                  </a:srgbClr>
                </a:solidFill>
                <a:ea typeface="+mn-lt"/>
                <a:cs typeface="+mn-lt"/>
              </a:rPr>
              <a:t>South West Regional Learning and Skills Partnership (RLSP)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GB" dirty="0">
                <a:solidFill>
                  <a:srgbClr val="FFFFFF">
                    <a:alpha val="70000"/>
                  </a:srgbClr>
                </a:solidFill>
                <a:ea typeface="+mn-lt"/>
                <a:cs typeface="+mn-lt"/>
              </a:rPr>
              <a:t>Mid Wales Regional Skills Partnership</a:t>
            </a:r>
          </a:p>
          <a:p>
            <a:endParaRPr lang="en-GB" sz="2400" dirty="0">
              <a:solidFill>
                <a:srgbClr val="FFFFFF">
                  <a:alpha val="70000"/>
                </a:srgbClr>
              </a:solidFill>
            </a:endParaRPr>
          </a:p>
          <a:p>
            <a:r>
              <a:rPr lang="en-GB" sz="2400" dirty="0">
                <a:solidFill>
                  <a:srgbClr val="FFFFFF">
                    <a:alpha val="70000"/>
                  </a:srgbClr>
                </a:solidFill>
              </a:rPr>
              <a:t>Prepare feedback to the class via a PowerPoint and you may wish to consider the following: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GB" dirty="0">
                <a:solidFill>
                  <a:srgbClr val="FFFFFF">
                    <a:alpha val="70000"/>
                  </a:srgbClr>
                </a:solidFill>
              </a:rPr>
              <a:t>What are the specific challenges and needs of the area?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GB" dirty="0">
                <a:solidFill>
                  <a:srgbClr val="FFFFFF">
                    <a:alpha val="70000"/>
                  </a:srgbClr>
                </a:solidFill>
              </a:rPr>
              <a:t>What are the priorities of the chosen skills partnership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GB" dirty="0">
                <a:solidFill>
                  <a:srgbClr val="FFFFFF">
                    <a:alpha val="70000"/>
                  </a:srgbClr>
                </a:solidFill>
              </a:rPr>
              <a:t>How might this intersect with other Welsh government policies and priorities?</a:t>
            </a:r>
          </a:p>
          <a:p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85007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9694EB-517D-DEE1-154D-09E50491A0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0"/>
            <a:ext cx="10668000" cy="1524000"/>
          </a:xfrm>
        </p:spPr>
        <p:txBody>
          <a:bodyPr/>
          <a:lstStyle/>
          <a:p>
            <a:r>
              <a:rPr lang="en-GB" dirty="0"/>
              <a:t>Curriculum for Wales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4DEC6E-AB12-E4E3-7546-D628C1AB57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0" y="1524001"/>
            <a:ext cx="10668000" cy="4970851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2400" dirty="0">
                <a:solidFill>
                  <a:srgbClr val="FFFFFF">
                    <a:alpha val="70000"/>
                  </a:srgbClr>
                </a:solidFill>
              </a:rPr>
              <a:t>Implemented as a result of </a:t>
            </a:r>
            <a:r>
              <a:rPr lang="en-GB" sz="2400" i="1" dirty="0">
                <a:solidFill>
                  <a:srgbClr val="FFFFFF">
                    <a:alpha val="70000"/>
                  </a:srgbClr>
                </a:solidFill>
              </a:rPr>
              <a:t>Successful Futures</a:t>
            </a:r>
            <a:r>
              <a:rPr lang="en-GB" sz="2400" dirty="0">
                <a:solidFill>
                  <a:srgbClr val="FFFFFF">
                    <a:alpha val="70000"/>
                  </a:srgbClr>
                </a:solidFill>
              </a:rPr>
              <a:t> (2015)</a:t>
            </a:r>
          </a:p>
          <a:p>
            <a:pPr marL="0" indent="0">
              <a:buNone/>
            </a:pPr>
            <a:endParaRPr lang="en-GB" sz="2400" dirty="0">
              <a:solidFill>
                <a:srgbClr val="FFFFFF">
                  <a:alpha val="70000"/>
                </a:srgbClr>
              </a:solidFill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2400" dirty="0">
                <a:solidFill>
                  <a:srgbClr val="FFFFFF">
                    <a:alpha val="70000"/>
                  </a:srgbClr>
                </a:solidFill>
                <a:ea typeface="+mn-lt"/>
                <a:cs typeface="+mn-lt"/>
              </a:rPr>
              <a:t>Four purposes</a:t>
            </a:r>
          </a:p>
          <a:p>
            <a:r>
              <a:rPr lang="en-GB" sz="2400" dirty="0">
                <a:solidFill>
                  <a:srgbClr val="FFFFFF">
                    <a:alpha val="70000"/>
                  </a:srgbClr>
                </a:solidFill>
                <a:ea typeface="+mn-lt"/>
                <a:cs typeface="+mn-lt"/>
              </a:rPr>
              <a:t>ambitious, capable learners, ready to learn throughout their lives</a:t>
            </a:r>
          </a:p>
          <a:p>
            <a:r>
              <a:rPr lang="en-GB" sz="2400" dirty="0">
                <a:solidFill>
                  <a:srgbClr val="FFFFFF">
                    <a:alpha val="70000"/>
                  </a:srgbClr>
                </a:solidFill>
                <a:ea typeface="+mn-lt"/>
                <a:cs typeface="+mn-lt"/>
              </a:rPr>
              <a:t>enterprising, creative contributors, ready to play a full part in life and work</a:t>
            </a:r>
          </a:p>
          <a:p>
            <a:r>
              <a:rPr lang="en-GB" sz="2400" dirty="0">
                <a:solidFill>
                  <a:srgbClr val="FFFFFF">
                    <a:alpha val="70000"/>
                  </a:srgbClr>
                </a:solidFill>
                <a:ea typeface="+mn-lt"/>
                <a:cs typeface="+mn-lt"/>
              </a:rPr>
              <a:t>ethical, informed citizens of Wales and the world</a:t>
            </a:r>
          </a:p>
          <a:p>
            <a:r>
              <a:rPr lang="en-GB" sz="2400" dirty="0">
                <a:solidFill>
                  <a:srgbClr val="FFFFFF">
                    <a:alpha val="70000"/>
                  </a:srgbClr>
                </a:solidFill>
                <a:ea typeface="+mn-lt"/>
                <a:cs typeface="+mn-lt"/>
              </a:rPr>
              <a:t>healthy, confident individuals, ready to lead fulfilling lives as valued members of society</a:t>
            </a:r>
            <a:endParaRPr lang="en-GB" sz="2400" dirty="0">
              <a:ea typeface="+mn-lt"/>
              <a:cs typeface="+mn-lt"/>
            </a:endParaRPr>
          </a:p>
          <a:p>
            <a:endParaRPr lang="en-GB" dirty="0">
              <a:solidFill>
                <a:srgbClr val="FFFFFF">
                  <a:alpha val="7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3979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4D16AD-FA57-B15E-23AC-5B81B761D8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Group task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42CC46-44BE-8D3D-DD03-AF1A23BEF1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514350" indent="-514350">
              <a:buAutoNum type="arabicPeriod"/>
            </a:pPr>
            <a:r>
              <a:rPr lang="en-GB" dirty="0">
                <a:solidFill>
                  <a:srgbClr val="FFFFFF">
                    <a:alpha val="70000"/>
                  </a:srgbClr>
                </a:solidFill>
              </a:rPr>
              <a:t>Why did we need a new curriculum?</a:t>
            </a:r>
          </a:p>
          <a:p>
            <a:pPr marL="514350" indent="-514350">
              <a:buAutoNum type="arabicPeriod"/>
            </a:pPr>
            <a:endParaRPr lang="en-GB" dirty="0">
              <a:solidFill>
                <a:srgbClr val="FFFFFF">
                  <a:alpha val="70000"/>
                </a:srgbClr>
              </a:solidFill>
            </a:endParaRPr>
          </a:p>
          <a:p>
            <a:pPr marL="514350" indent="-514350">
              <a:buAutoNum type="arabicPeriod"/>
            </a:pPr>
            <a:r>
              <a:rPr lang="en-GB" dirty="0">
                <a:solidFill>
                  <a:srgbClr val="FFFFFF">
                    <a:alpha val="70000"/>
                  </a:srgbClr>
                </a:solidFill>
              </a:rPr>
              <a:t>How is the new curriculum different from the previous curriculum?</a:t>
            </a:r>
          </a:p>
          <a:p>
            <a:pPr marL="514350" indent="-514350">
              <a:buAutoNum type="arabicPeriod"/>
            </a:pPr>
            <a:endParaRPr lang="en-GB" dirty="0">
              <a:solidFill>
                <a:srgbClr val="FFFFFF">
                  <a:alpha val="70000"/>
                </a:srgbClr>
              </a:solidFill>
            </a:endParaRPr>
          </a:p>
          <a:p>
            <a:pPr marL="514350" indent="-514350">
              <a:buAutoNum type="arabicPeriod"/>
            </a:pPr>
            <a:r>
              <a:rPr lang="en-GB" dirty="0">
                <a:solidFill>
                  <a:srgbClr val="FFFFFF">
                    <a:alpha val="70000"/>
                  </a:srgbClr>
                </a:solidFill>
              </a:rPr>
              <a:t>How does this link to the new Made in Wales qualifications?</a:t>
            </a:r>
          </a:p>
        </p:txBody>
      </p:sp>
    </p:spTree>
    <p:extLst>
      <p:ext uri="{BB962C8B-B14F-4D97-AF65-F5344CB8AC3E}">
        <p14:creationId xmlns:p14="http://schemas.microsoft.com/office/powerpoint/2010/main" val="9600038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AA0C1A-C139-137A-3F2D-0587A179F8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800" dirty="0"/>
              <a:t>Case study 1:</a:t>
            </a:r>
            <a:br>
              <a:rPr lang="en-GB" sz="4800" dirty="0"/>
            </a:br>
            <a:br>
              <a:rPr lang="en-GB" sz="4800" dirty="0"/>
            </a:br>
            <a:r>
              <a:rPr lang="en-GB" sz="4800" dirty="0"/>
              <a:t>Nessa's education journey in Wales</a:t>
            </a:r>
          </a:p>
        </p:txBody>
      </p:sp>
      <p:pic>
        <p:nvPicPr>
          <p:cNvPr id="5" name="Picture Placeholder 4" descr="A person with short hair wearing a black jacket&#10;&#10;AI-generated content may be incorrect.">
            <a:extLst>
              <a:ext uri="{FF2B5EF4-FFF2-40B4-BE49-F238E27FC236}">
                <a16:creationId xmlns:a16="http://schemas.microsoft.com/office/drawing/2014/main" id="{45FFFF96-119D-4A27-CE0B-D73B6671E1FD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3"/>
          <a:srcRect l="18304" r="18304"/>
          <a:stretch/>
        </p:blipFill>
        <p:spPr>
          <a:xfrm>
            <a:off x="6553200" y="762001"/>
            <a:ext cx="4802188" cy="4254500"/>
          </a:xfr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8FE2C8-7E80-D893-8FF5-4D74D798C8A7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GB" dirty="0">
              <a:solidFill>
                <a:srgbClr val="FFFFFF">
                  <a:alpha val="70000"/>
                </a:srgbClr>
              </a:solidFill>
            </a:endParaRPr>
          </a:p>
          <a:p>
            <a:endParaRPr lang="en-GB" b="1" dirty="0">
              <a:ea typeface="+mn-lt"/>
              <a:cs typeface="+mn-lt"/>
            </a:endParaRPr>
          </a:p>
          <a:p>
            <a:pPr marL="0" indent="0">
              <a:buNone/>
            </a:pPr>
            <a:endParaRPr lang="en-GB" dirty="0">
              <a:solidFill>
                <a:srgbClr val="FFFFFF">
                  <a:alpha val="7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19894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251413-E565-0CCB-10C4-9DA35CDF50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9692" y="0"/>
            <a:ext cx="10668000" cy="1524000"/>
          </a:xfrm>
        </p:spPr>
        <p:txBody>
          <a:bodyPr/>
          <a:lstStyle/>
          <a:p>
            <a:r>
              <a:rPr lang="en-GB" dirty="0"/>
              <a:t>Questions to consider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E3E143-6DC7-D45D-04C5-D441AE4452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0" y="1524001"/>
            <a:ext cx="10668000" cy="4970851"/>
          </a:xfrm>
        </p:spPr>
        <p:txBody>
          <a:bodyPr vert="horz" lIns="91440" tIns="45720" rIns="91440" bIns="45720" rtlCol="0" anchor="t">
            <a:normAutofit fontScale="85000" lnSpcReduction="20000"/>
          </a:bodyPr>
          <a:lstStyle/>
          <a:p>
            <a:r>
              <a:rPr lang="en-GB" b="1" dirty="0">
                <a:ea typeface="+mn-lt"/>
                <a:cs typeface="+mn-lt"/>
              </a:rPr>
              <a:t>Strengths &amp; Skills:</a:t>
            </a:r>
            <a:r>
              <a:rPr lang="en-GB" dirty="0">
                <a:ea typeface="+mn-lt"/>
                <a:cs typeface="+mn-lt"/>
              </a:rPr>
              <a:t> Based on Nessa’s experience with the Curriculum for Wales, what strengths does she bring to post-compulsory education?</a:t>
            </a:r>
            <a:endParaRPr lang="en-GB" dirty="0">
              <a:solidFill>
                <a:srgbClr val="FFFFFF">
                  <a:alpha val="70000"/>
                </a:srgbClr>
              </a:solidFill>
            </a:endParaRPr>
          </a:p>
          <a:p>
            <a:r>
              <a:rPr lang="en-GB" b="1" dirty="0">
                <a:ea typeface="+mn-lt"/>
                <a:cs typeface="+mn-lt"/>
              </a:rPr>
              <a:t>Support Strategies:</a:t>
            </a:r>
            <a:r>
              <a:rPr lang="en-GB" dirty="0">
                <a:ea typeface="+mn-lt"/>
                <a:cs typeface="+mn-lt"/>
              </a:rPr>
              <a:t> How might you, as an FE teacher, support Nessa in adjusting to the more structured learning environment of post-compulsory education?</a:t>
            </a:r>
            <a:endParaRPr lang="en-GB" dirty="0"/>
          </a:p>
          <a:p>
            <a:r>
              <a:rPr lang="en-GB" b="1" dirty="0">
                <a:ea typeface="+mn-lt"/>
                <a:cs typeface="+mn-lt"/>
              </a:rPr>
              <a:t>Bridging the Gap:</a:t>
            </a:r>
            <a:r>
              <a:rPr lang="en-GB" dirty="0">
                <a:ea typeface="+mn-lt"/>
                <a:cs typeface="+mn-lt"/>
              </a:rPr>
              <a:t> What strategies can be used to ensure that the transition from the Curriculum for Wales to FE or vocational training is smoother for learners like Nessa?</a:t>
            </a:r>
            <a:endParaRPr lang="en-GB" dirty="0"/>
          </a:p>
          <a:p>
            <a:r>
              <a:rPr lang="en-GB" b="1" dirty="0">
                <a:ea typeface="+mn-lt"/>
                <a:cs typeface="+mn-lt"/>
              </a:rPr>
              <a:t>Curriculum Adaptation:</a:t>
            </a:r>
            <a:r>
              <a:rPr lang="en-GB" dirty="0">
                <a:ea typeface="+mn-lt"/>
                <a:cs typeface="+mn-lt"/>
              </a:rPr>
              <a:t> How can post-compulsory educators build on the Curriculum for Wales’ principles (e.g., well-being, digital competence, and interdisciplinary learning) in their own teaching?</a:t>
            </a:r>
            <a:endParaRPr lang="en-GB" dirty="0"/>
          </a:p>
          <a:p>
            <a:endParaRPr lang="en-GB" dirty="0">
              <a:solidFill>
                <a:srgbClr val="FFFFFF">
                  <a:alpha val="7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63819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CF81D6-BA8A-D8FB-3FC0-D6D6DF19B1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952DA2-E6B3-7130-077C-A353C19318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800" dirty="0"/>
              <a:t>Case study 2:</a:t>
            </a:r>
            <a:br>
              <a:rPr lang="en-GB" sz="4800" dirty="0"/>
            </a:br>
            <a:br>
              <a:rPr lang="en-GB" sz="4800" dirty="0"/>
            </a:br>
            <a:r>
              <a:rPr lang="en-GB" sz="4800" dirty="0"/>
              <a:t>Dave's education journey in Wales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C2D37A-C06A-4E99-BA23-9F80695CAF8A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GB" dirty="0">
              <a:solidFill>
                <a:srgbClr val="FFFFFF">
                  <a:alpha val="70000"/>
                </a:srgbClr>
              </a:solidFill>
            </a:endParaRPr>
          </a:p>
          <a:p>
            <a:endParaRPr lang="en-GB" b="1" dirty="0">
              <a:ea typeface="+mn-lt"/>
              <a:cs typeface="+mn-lt"/>
            </a:endParaRPr>
          </a:p>
          <a:p>
            <a:pPr marL="0" indent="0">
              <a:buNone/>
            </a:pPr>
            <a:endParaRPr lang="en-GB" dirty="0">
              <a:solidFill>
                <a:srgbClr val="FFFFFF">
                  <a:alpha val="70000"/>
                </a:srgbClr>
              </a:solidFill>
            </a:endParaRPr>
          </a:p>
        </p:txBody>
      </p:sp>
      <p:pic>
        <p:nvPicPr>
          <p:cNvPr id="7" name="Picture Placeholder 6" descr="A person with a mustache wearing a yellow shirt&#10;&#10;AI-generated content may be incorrect.">
            <a:extLst>
              <a:ext uri="{FF2B5EF4-FFF2-40B4-BE49-F238E27FC236}">
                <a16:creationId xmlns:a16="http://schemas.microsoft.com/office/drawing/2014/main" id="{F124224E-1D5B-B2B2-5EF5-FCF05240B06E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3"/>
          <a:srcRect t="10137" b="10137"/>
          <a:stretch/>
        </p:blipFill>
        <p:spPr/>
      </p:pic>
    </p:spTree>
    <p:extLst>
      <p:ext uri="{BB962C8B-B14F-4D97-AF65-F5344CB8AC3E}">
        <p14:creationId xmlns:p14="http://schemas.microsoft.com/office/powerpoint/2010/main" val="11233216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48F419-8E74-11B9-E5E1-11026C115E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Questions to consider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ADE5F3-3F23-E03A-B79A-6CC65FB237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77500" lnSpcReduction="20000"/>
          </a:bodyPr>
          <a:lstStyle/>
          <a:p>
            <a:r>
              <a:rPr lang="en-GB" b="1" dirty="0">
                <a:ea typeface="+mn-lt"/>
                <a:cs typeface="+mn-lt"/>
              </a:rPr>
              <a:t>Strengths &amp; Skills:</a:t>
            </a:r>
            <a:r>
              <a:rPr lang="en-GB" dirty="0">
                <a:ea typeface="+mn-lt"/>
                <a:cs typeface="+mn-lt"/>
              </a:rPr>
              <a:t> What strengths does Dave bring to the apprenticeship?</a:t>
            </a:r>
            <a:endParaRPr lang="en-GB" dirty="0">
              <a:solidFill>
                <a:srgbClr val="FFFFFF">
                  <a:alpha val="70000"/>
                </a:srgbClr>
              </a:solidFill>
            </a:endParaRPr>
          </a:p>
          <a:p>
            <a:r>
              <a:rPr lang="en-GB" b="1" dirty="0">
                <a:ea typeface="+mn-lt"/>
                <a:cs typeface="+mn-lt"/>
              </a:rPr>
              <a:t>Support Strategies:</a:t>
            </a:r>
            <a:r>
              <a:rPr lang="en-GB" dirty="0">
                <a:ea typeface="+mn-lt"/>
                <a:cs typeface="+mn-lt"/>
              </a:rPr>
              <a:t> How can apprenticeship tutors and workplace mentors </a:t>
            </a:r>
            <a:r>
              <a:rPr lang="en-GB" b="1" dirty="0">
                <a:ea typeface="+mn-lt"/>
                <a:cs typeface="+mn-lt"/>
              </a:rPr>
              <a:t>ease his transition</a:t>
            </a:r>
            <a:r>
              <a:rPr lang="en-GB" dirty="0">
                <a:ea typeface="+mn-lt"/>
                <a:cs typeface="+mn-lt"/>
              </a:rPr>
              <a:t> from classroom learning to workplace-based learning?</a:t>
            </a:r>
            <a:endParaRPr lang="en-GB" dirty="0"/>
          </a:p>
          <a:p>
            <a:r>
              <a:rPr lang="en-GB" b="1" dirty="0">
                <a:ea typeface="+mn-lt"/>
                <a:cs typeface="+mn-lt"/>
              </a:rPr>
              <a:t>Bridging the Gap:</a:t>
            </a:r>
            <a:r>
              <a:rPr lang="en-GB" dirty="0">
                <a:ea typeface="+mn-lt"/>
                <a:cs typeface="+mn-lt"/>
              </a:rPr>
              <a:t> What </a:t>
            </a:r>
            <a:r>
              <a:rPr lang="en-GB" b="1" dirty="0">
                <a:ea typeface="+mn-lt"/>
                <a:cs typeface="+mn-lt"/>
              </a:rPr>
              <a:t>preparation or adjustments</a:t>
            </a:r>
            <a:r>
              <a:rPr lang="en-GB" dirty="0">
                <a:ea typeface="+mn-lt"/>
                <a:cs typeface="+mn-lt"/>
              </a:rPr>
              <a:t> could post-16 education providers introduce to ensure students like Dave are better equipped for the realities of apprenticeships?</a:t>
            </a:r>
            <a:endParaRPr lang="en-GB" dirty="0"/>
          </a:p>
          <a:p>
            <a:r>
              <a:rPr lang="en-GB" b="1" dirty="0">
                <a:ea typeface="+mn-lt"/>
                <a:cs typeface="+mn-lt"/>
              </a:rPr>
              <a:t>Curriculum Adaptation:</a:t>
            </a:r>
            <a:r>
              <a:rPr lang="en-GB" dirty="0">
                <a:ea typeface="+mn-lt"/>
                <a:cs typeface="+mn-lt"/>
              </a:rPr>
              <a:t> How can FE and apprenticeship training </a:t>
            </a:r>
            <a:r>
              <a:rPr lang="en-GB" b="1" dirty="0">
                <a:ea typeface="+mn-lt"/>
                <a:cs typeface="+mn-lt"/>
              </a:rPr>
              <a:t>incorporate Curriculum for Wales principles</a:t>
            </a:r>
            <a:r>
              <a:rPr lang="en-GB" dirty="0">
                <a:ea typeface="+mn-lt"/>
                <a:cs typeface="+mn-lt"/>
              </a:rPr>
              <a:t> like well-being, interdisciplinary learning, and digital competence?</a:t>
            </a:r>
            <a:endParaRPr lang="en-GB" dirty="0"/>
          </a:p>
          <a:p>
            <a:endParaRPr lang="en-GB" dirty="0">
              <a:solidFill>
                <a:srgbClr val="FFFFFF">
                  <a:alpha val="7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10411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87A0FBA-CC04-4256-A8EB-BB3C543E98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605804E6-08AA-49E9-AD30-149FDD3DD4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43802" y="832508"/>
            <a:ext cx="4448352" cy="6025492"/>
          </a:xfrm>
          <a:custGeom>
            <a:avLst/>
            <a:gdLst>
              <a:gd name="connsiteX0" fmla="*/ 3173139 w 4448352"/>
              <a:gd name="connsiteY0" fmla="*/ 74 h 6025492"/>
              <a:gd name="connsiteX1" fmla="*/ 3840337 w 4448352"/>
              <a:gd name="connsiteY1" fmla="*/ 136997 h 6025492"/>
              <a:gd name="connsiteX2" fmla="*/ 4400480 w 4448352"/>
              <a:gd name="connsiteY2" fmla="*/ 1061406 h 6025492"/>
              <a:gd name="connsiteX3" fmla="*/ 3812207 w 4448352"/>
              <a:gd name="connsiteY3" fmla="*/ 2268177 h 6025492"/>
              <a:gd name="connsiteX4" fmla="*/ 2566852 w 4448352"/>
              <a:gd name="connsiteY4" fmla="*/ 4362395 h 6025492"/>
              <a:gd name="connsiteX5" fmla="*/ 1381603 w 4448352"/>
              <a:gd name="connsiteY5" fmla="*/ 6002073 h 6025492"/>
              <a:gd name="connsiteX6" fmla="*/ 1358105 w 4448352"/>
              <a:gd name="connsiteY6" fmla="*/ 6025492 h 6025492"/>
              <a:gd name="connsiteX7" fmla="*/ 147593 w 4448352"/>
              <a:gd name="connsiteY7" fmla="*/ 6025492 h 6025492"/>
              <a:gd name="connsiteX8" fmla="*/ 135095 w 4448352"/>
              <a:gd name="connsiteY8" fmla="*/ 5970139 h 6025492"/>
              <a:gd name="connsiteX9" fmla="*/ 989 w 4448352"/>
              <a:gd name="connsiteY9" fmla="*/ 3558990 h 6025492"/>
              <a:gd name="connsiteX10" fmla="*/ 134613 w 4448352"/>
              <a:gd name="connsiteY10" fmla="*/ 2769335 h 6025492"/>
              <a:gd name="connsiteX11" fmla="*/ 812398 w 4448352"/>
              <a:gd name="connsiteY11" fmla="*/ 1669996 h 6025492"/>
              <a:gd name="connsiteX12" fmla="*/ 1830565 w 4448352"/>
              <a:gd name="connsiteY12" fmla="*/ 638164 h 6025492"/>
              <a:gd name="connsiteX13" fmla="*/ 3173139 w 4448352"/>
              <a:gd name="connsiteY13" fmla="*/ 74 h 6025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4448352" h="6025492">
                <a:moveTo>
                  <a:pt x="3173139" y="74"/>
                </a:moveTo>
                <a:cubicBezTo>
                  <a:pt x="3404376" y="2427"/>
                  <a:pt x="3621702" y="61078"/>
                  <a:pt x="3840337" y="136997"/>
                </a:cubicBezTo>
                <a:cubicBezTo>
                  <a:pt x="4230681" y="272614"/>
                  <a:pt x="4578505" y="404218"/>
                  <a:pt x="4400480" y="1061406"/>
                </a:cubicBezTo>
                <a:cubicBezTo>
                  <a:pt x="4294008" y="1454598"/>
                  <a:pt x="4050152" y="1868133"/>
                  <a:pt x="3812207" y="2268177"/>
                </a:cubicBezTo>
                <a:cubicBezTo>
                  <a:pt x="3397090" y="2966250"/>
                  <a:pt x="2981970" y="3664324"/>
                  <a:pt x="2566852" y="4362395"/>
                </a:cubicBezTo>
                <a:cubicBezTo>
                  <a:pt x="2261941" y="4875091"/>
                  <a:pt x="1813643" y="5542665"/>
                  <a:pt x="1381603" y="6002073"/>
                </a:cubicBezTo>
                <a:lnTo>
                  <a:pt x="1358105" y="6025492"/>
                </a:lnTo>
                <a:lnTo>
                  <a:pt x="147593" y="6025492"/>
                </a:lnTo>
                <a:lnTo>
                  <a:pt x="135095" y="5970139"/>
                </a:lnTo>
                <a:cubicBezTo>
                  <a:pt x="3334" y="5264474"/>
                  <a:pt x="25734" y="4338079"/>
                  <a:pt x="989" y="3558990"/>
                </a:cubicBezTo>
                <a:cubicBezTo>
                  <a:pt x="-7696" y="3286585"/>
                  <a:pt x="41149" y="3024098"/>
                  <a:pt x="134613" y="2769335"/>
                </a:cubicBezTo>
                <a:cubicBezTo>
                  <a:pt x="274734" y="2387350"/>
                  <a:pt x="515201" y="2023048"/>
                  <a:pt x="812398" y="1669996"/>
                </a:cubicBezTo>
                <a:cubicBezTo>
                  <a:pt x="1109596" y="1316945"/>
                  <a:pt x="1463524" y="975145"/>
                  <a:pt x="1830565" y="638164"/>
                </a:cubicBezTo>
                <a:cubicBezTo>
                  <a:pt x="2363706" y="148617"/>
                  <a:pt x="2787743" y="-3847"/>
                  <a:pt x="3173139" y="74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424ECFA8-BE37-446C-B1BD-88D2981B6F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8197" y="533400"/>
            <a:ext cx="5085498" cy="6329048"/>
          </a:xfrm>
          <a:custGeom>
            <a:avLst/>
            <a:gdLst>
              <a:gd name="connsiteX0" fmla="*/ 3173139 w 4448352"/>
              <a:gd name="connsiteY0" fmla="*/ 74 h 6025492"/>
              <a:gd name="connsiteX1" fmla="*/ 3840337 w 4448352"/>
              <a:gd name="connsiteY1" fmla="*/ 136997 h 6025492"/>
              <a:gd name="connsiteX2" fmla="*/ 4400480 w 4448352"/>
              <a:gd name="connsiteY2" fmla="*/ 1061406 h 6025492"/>
              <a:gd name="connsiteX3" fmla="*/ 3812207 w 4448352"/>
              <a:gd name="connsiteY3" fmla="*/ 2268177 h 6025492"/>
              <a:gd name="connsiteX4" fmla="*/ 2566852 w 4448352"/>
              <a:gd name="connsiteY4" fmla="*/ 4362395 h 6025492"/>
              <a:gd name="connsiteX5" fmla="*/ 1381603 w 4448352"/>
              <a:gd name="connsiteY5" fmla="*/ 6002073 h 6025492"/>
              <a:gd name="connsiteX6" fmla="*/ 1358105 w 4448352"/>
              <a:gd name="connsiteY6" fmla="*/ 6025492 h 6025492"/>
              <a:gd name="connsiteX7" fmla="*/ 147593 w 4448352"/>
              <a:gd name="connsiteY7" fmla="*/ 6025492 h 6025492"/>
              <a:gd name="connsiteX8" fmla="*/ 135095 w 4448352"/>
              <a:gd name="connsiteY8" fmla="*/ 5970139 h 6025492"/>
              <a:gd name="connsiteX9" fmla="*/ 989 w 4448352"/>
              <a:gd name="connsiteY9" fmla="*/ 3558990 h 6025492"/>
              <a:gd name="connsiteX10" fmla="*/ 134613 w 4448352"/>
              <a:gd name="connsiteY10" fmla="*/ 2769335 h 6025492"/>
              <a:gd name="connsiteX11" fmla="*/ 812398 w 4448352"/>
              <a:gd name="connsiteY11" fmla="*/ 1669996 h 6025492"/>
              <a:gd name="connsiteX12" fmla="*/ 1830565 w 4448352"/>
              <a:gd name="connsiteY12" fmla="*/ 638164 h 6025492"/>
              <a:gd name="connsiteX13" fmla="*/ 3173139 w 4448352"/>
              <a:gd name="connsiteY13" fmla="*/ 74 h 6025492"/>
              <a:gd name="connsiteX0" fmla="*/ 147593 w 4448352"/>
              <a:gd name="connsiteY0" fmla="*/ 6025492 h 6112608"/>
              <a:gd name="connsiteX1" fmla="*/ 135095 w 4448352"/>
              <a:gd name="connsiteY1" fmla="*/ 5970139 h 6112608"/>
              <a:gd name="connsiteX2" fmla="*/ 989 w 4448352"/>
              <a:gd name="connsiteY2" fmla="*/ 3558990 h 6112608"/>
              <a:gd name="connsiteX3" fmla="*/ 134613 w 4448352"/>
              <a:gd name="connsiteY3" fmla="*/ 2769335 h 6112608"/>
              <a:gd name="connsiteX4" fmla="*/ 812398 w 4448352"/>
              <a:gd name="connsiteY4" fmla="*/ 1669996 h 6112608"/>
              <a:gd name="connsiteX5" fmla="*/ 1830565 w 4448352"/>
              <a:gd name="connsiteY5" fmla="*/ 638164 h 6112608"/>
              <a:gd name="connsiteX6" fmla="*/ 3173139 w 4448352"/>
              <a:gd name="connsiteY6" fmla="*/ 74 h 6112608"/>
              <a:gd name="connsiteX7" fmla="*/ 3840337 w 4448352"/>
              <a:gd name="connsiteY7" fmla="*/ 136997 h 6112608"/>
              <a:gd name="connsiteX8" fmla="*/ 4400480 w 4448352"/>
              <a:gd name="connsiteY8" fmla="*/ 1061406 h 6112608"/>
              <a:gd name="connsiteX9" fmla="*/ 3812207 w 4448352"/>
              <a:gd name="connsiteY9" fmla="*/ 2268177 h 6112608"/>
              <a:gd name="connsiteX10" fmla="*/ 2566852 w 4448352"/>
              <a:gd name="connsiteY10" fmla="*/ 4362395 h 6112608"/>
              <a:gd name="connsiteX11" fmla="*/ 1381603 w 4448352"/>
              <a:gd name="connsiteY11" fmla="*/ 6002073 h 6112608"/>
              <a:gd name="connsiteX12" fmla="*/ 1457187 w 4448352"/>
              <a:gd name="connsiteY12" fmla="*/ 6112608 h 6112608"/>
              <a:gd name="connsiteX0" fmla="*/ 147593 w 4448352"/>
              <a:gd name="connsiteY0" fmla="*/ 6025492 h 6025492"/>
              <a:gd name="connsiteX1" fmla="*/ 135095 w 4448352"/>
              <a:gd name="connsiteY1" fmla="*/ 5970139 h 6025492"/>
              <a:gd name="connsiteX2" fmla="*/ 989 w 4448352"/>
              <a:gd name="connsiteY2" fmla="*/ 3558990 h 6025492"/>
              <a:gd name="connsiteX3" fmla="*/ 134613 w 4448352"/>
              <a:gd name="connsiteY3" fmla="*/ 2769335 h 6025492"/>
              <a:gd name="connsiteX4" fmla="*/ 812398 w 4448352"/>
              <a:gd name="connsiteY4" fmla="*/ 1669996 h 6025492"/>
              <a:gd name="connsiteX5" fmla="*/ 1830565 w 4448352"/>
              <a:gd name="connsiteY5" fmla="*/ 638164 h 6025492"/>
              <a:gd name="connsiteX6" fmla="*/ 3173139 w 4448352"/>
              <a:gd name="connsiteY6" fmla="*/ 74 h 6025492"/>
              <a:gd name="connsiteX7" fmla="*/ 3840337 w 4448352"/>
              <a:gd name="connsiteY7" fmla="*/ 136997 h 6025492"/>
              <a:gd name="connsiteX8" fmla="*/ 4400480 w 4448352"/>
              <a:gd name="connsiteY8" fmla="*/ 1061406 h 6025492"/>
              <a:gd name="connsiteX9" fmla="*/ 3812207 w 4448352"/>
              <a:gd name="connsiteY9" fmla="*/ 2268177 h 6025492"/>
              <a:gd name="connsiteX10" fmla="*/ 2566852 w 4448352"/>
              <a:gd name="connsiteY10" fmla="*/ 4362395 h 6025492"/>
              <a:gd name="connsiteX11" fmla="*/ 1381603 w 4448352"/>
              <a:gd name="connsiteY11" fmla="*/ 6002073 h 6025492"/>
              <a:gd name="connsiteX0" fmla="*/ 147593 w 4448352"/>
              <a:gd name="connsiteY0" fmla="*/ 6025492 h 6029730"/>
              <a:gd name="connsiteX1" fmla="*/ 135095 w 4448352"/>
              <a:gd name="connsiteY1" fmla="*/ 5970139 h 6029730"/>
              <a:gd name="connsiteX2" fmla="*/ 989 w 4448352"/>
              <a:gd name="connsiteY2" fmla="*/ 3558990 h 6029730"/>
              <a:gd name="connsiteX3" fmla="*/ 134613 w 4448352"/>
              <a:gd name="connsiteY3" fmla="*/ 2769335 h 6029730"/>
              <a:gd name="connsiteX4" fmla="*/ 812398 w 4448352"/>
              <a:gd name="connsiteY4" fmla="*/ 1669996 h 6029730"/>
              <a:gd name="connsiteX5" fmla="*/ 1830565 w 4448352"/>
              <a:gd name="connsiteY5" fmla="*/ 638164 h 6029730"/>
              <a:gd name="connsiteX6" fmla="*/ 3173139 w 4448352"/>
              <a:gd name="connsiteY6" fmla="*/ 74 h 6029730"/>
              <a:gd name="connsiteX7" fmla="*/ 3840337 w 4448352"/>
              <a:gd name="connsiteY7" fmla="*/ 136997 h 6029730"/>
              <a:gd name="connsiteX8" fmla="*/ 4400480 w 4448352"/>
              <a:gd name="connsiteY8" fmla="*/ 1061406 h 6029730"/>
              <a:gd name="connsiteX9" fmla="*/ 3812207 w 4448352"/>
              <a:gd name="connsiteY9" fmla="*/ 2268177 h 6029730"/>
              <a:gd name="connsiteX10" fmla="*/ 2566852 w 4448352"/>
              <a:gd name="connsiteY10" fmla="*/ 4362395 h 6029730"/>
              <a:gd name="connsiteX11" fmla="*/ 1397330 w 4448352"/>
              <a:gd name="connsiteY11" fmla="*/ 6029730 h 60297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4448352" h="6029730">
                <a:moveTo>
                  <a:pt x="147593" y="6025492"/>
                </a:moveTo>
                <a:lnTo>
                  <a:pt x="135095" y="5970139"/>
                </a:lnTo>
                <a:cubicBezTo>
                  <a:pt x="3334" y="5264474"/>
                  <a:pt x="25734" y="4338079"/>
                  <a:pt x="989" y="3558990"/>
                </a:cubicBezTo>
                <a:cubicBezTo>
                  <a:pt x="-7696" y="3286585"/>
                  <a:pt x="41149" y="3024098"/>
                  <a:pt x="134613" y="2769335"/>
                </a:cubicBezTo>
                <a:cubicBezTo>
                  <a:pt x="274734" y="2387350"/>
                  <a:pt x="515201" y="2023048"/>
                  <a:pt x="812398" y="1669996"/>
                </a:cubicBezTo>
                <a:cubicBezTo>
                  <a:pt x="1109596" y="1316945"/>
                  <a:pt x="1463524" y="975145"/>
                  <a:pt x="1830565" y="638164"/>
                </a:cubicBezTo>
                <a:cubicBezTo>
                  <a:pt x="2363706" y="148617"/>
                  <a:pt x="2787743" y="-3847"/>
                  <a:pt x="3173139" y="74"/>
                </a:cubicBezTo>
                <a:cubicBezTo>
                  <a:pt x="3404376" y="2427"/>
                  <a:pt x="3621702" y="61078"/>
                  <a:pt x="3840337" y="136997"/>
                </a:cubicBezTo>
                <a:cubicBezTo>
                  <a:pt x="4230681" y="272614"/>
                  <a:pt x="4578505" y="404218"/>
                  <a:pt x="4400480" y="1061406"/>
                </a:cubicBezTo>
                <a:cubicBezTo>
                  <a:pt x="4294008" y="1454598"/>
                  <a:pt x="4050152" y="1868133"/>
                  <a:pt x="3812207" y="2268177"/>
                </a:cubicBezTo>
                <a:cubicBezTo>
                  <a:pt x="3397089" y="2966250"/>
                  <a:pt x="2969331" y="3735470"/>
                  <a:pt x="2566852" y="4362395"/>
                </a:cubicBezTo>
                <a:cubicBezTo>
                  <a:pt x="2164373" y="4989320"/>
                  <a:pt x="1829370" y="5570322"/>
                  <a:pt x="1397330" y="6029730"/>
                </a:cubicBezTo>
              </a:path>
            </a:pathLst>
          </a:custGeom>
          <a:noFill/>
          <a:ln w="1905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prstClr val="white"/>
              </a:solidFill>
              <a:latin typeface="Avenir Next LT Pro Ligh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27C5DF-90BA-BB2C-3806-8324BAF6F1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91125" y="2374900"/>
            <a:ext cx="6607176" cy="4152901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115000"/>
              </a:lnSpc>
            </a:pPr>
            <a:r>
              <a:rPr lang="en-GB" sz="2400" dirty="0"/>
              <a:t>What might the impact of all this be for post-16 teaching practitioners in Wales?</a:t>
            </a:r>
            <a:endParaRPr lang="en-GB" sz="2400" dirty="0">
              <a:solidFill>
                <a:srgbClr val="FFFFFF">
                  <a:alpha val="70000"/>
                </a:srgbClr>
              </a:solidFill>
            </a:endParaRPr>
          </a:p>
          <a:p>
            <a:pPr>
              <a:lnSpc>
                <a:spcPct val="115000"/>
              </a:lnSpc>
            </a:pPr>
            <a:endParaRPr lang="en-GB" sz="2400" dirty="0">
              <a:solidFill>
                <a:srgbClr val="FFFFFF">
                  <a:alpha val="70000"/>
                </a:srgbClr>
              </a:solidFill>
            </a:endParaRPr>
          </a:p>
          <a:p>
            <a:pPr>
              <a:lnSpc>
                <a:spcPct val="115000"/>
              </a:lnSpc>
            </a:pPr>
            <a:r>
              <a:rPr lang="en-GB" sz="2400" dirty="0"/>
              <a:t>What might you specifically need to consider in terms of your own professional development to incorporate this into your professional practice?</a:t>
            </a:r>
            <a:endParaRPr lang="en-GB" sz="2400" dirty="0">
              <a:solidFill>
                <a:srgbClr val="FFFFFF">
                  <a:alpha val="70000"/>
                </a:srgbClr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0283F08-9896-242D-1A02-C7F99B7D95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32424" y="533390"/>
            <a:ext cx="5400676" cy="1524010"/>
          </a:xfrm>
        </p:spPr>
        <p:txBody>
          <a:bodyPr anchor="t">
            <a:normAutofit/>
          </a:bodyPr>
          <a:lstStyle/>
          <a:p>
            <a:r>
              <a:rPr lang="en-GB" dirty="0"/>
              <a:t>Reflection</a:t>
            </a:r>
          </a:p>
        </p:txBody>
      </p:sp>
    </p:spTree>
    <p:extLst>
      <p:ext uri="{BB962C8B-B14F-4D97-AF65-F5344CB8AC3E}">
        <p14:creationId xmlns:p14="http://schemas.microsoft.com/office/powerpoint/2010/main" val="3977395933"/>
      </p:ext>
    </p:extLst>
  </p:cSld>
  <p:clrMapOvr>
    <a:masterClrMapping/>
  </p:clrMapOvr>
</p:sld>
</file>

<file path=ppt/theme/theme1.xml><?xml version="1.0" encoding="utf-8"?>
<a:theme xmlns:a="http://schemas.openxmlformats.org/drawingml/2006/main" name="PebbleVTI">
  <a:themeElements>
    <a:clrScheme name="AnalogousFromDarkSeedLeftStep">
      <a:dk1>
        <a:srgbClr val="000000"/>
      </a:dk1>
      <a:lt1>
        <a:srgbClr val="FFFFFF"/>
      </a:lt1>
      <a:dk2>
        <a:srgbClr val="31231C"/>
      </a:dk2>
      <a:lt2>
        <a:srgbClr val="F0F2F3"/>
      </a:lt2>
      <a:accent1>
        <a:srgbClr val="C3754D"/>
      </a:accent1>
      <a:accent2>
        <a:srgbClr val="B13B44"/>
      </a:accent2>
      <a:accent3>
        <a:srgbClr val="C34D87"/>
      </a:accent3>
      <a:accent4>
        <a:srgbClr val="B13BA7"/>
      </a:accent4>
      <a:accent5>
        <a:srgbClr val="9D4DC3"/>
      </a:accent5>
      <a:accent6>
        <a:srgbClr val="5E40B3"/>
      </a:accent6>
      <a:hlink>
        <a:srgbClr val="AA3FBF"/>
      </a:hlink>
      <a:folHlink>
        <a:srgbClr val="7F7F7F"/>
      </a:folHlink>
    </a:clrScheme>
    <a:fontScheme name="Custom 4">
      <a:majorFont>
        <a:latin typeface="Sitka Subheading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ebbleVTI" id="{8B4DB91D-6BB4-4BA3-973A-733D3AF2680E}" vid="{9A19CF0D-2077-4BF4-BAA5-86934C336D5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1333</Words>
  <Application>Microsoft Office PowerPoint</Application>
  <PresentationFormat>Widescreen</PresentationFormat>
  <Paragraphs>110</Paragraphs>
  <Slides>12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0" baseType="lpstr">
      <vt:lpstr>Arial,Sans-Serif</vt:lpstr>
      <vt:lpstr>Arial</vt:lpstr>
      <vt:lpstr>Avenir Next LT Pro</vt:lpstr>
      <vt:lpstr>Avenir Next LT Pro Light</vt:lpstr>
      <vt:lpstr>Calibri</vt:lpstr>
      <vt:lpstr>Courier New</vt:lpstr>
      <vt:lpstr>Sitka Subheading</vt:lpstr>
      <vt:lpstr>PebbleVTI</vt:lpstr>
      <vt:lpstr>The Teaching Toolkit 2</vt:lpstr>
      <vt:lpstr>Learning outcomes </vt:lpstr>
      <vt:lpstr>Professional reflection </vt:lpstr>
      <vt:lpstr>Policy developments in Wales </vt:lpstr>
      <vt:lpstr>TASK: Regional policy development in Wales</vt:lpstr>
      <vt:lpstr>Curriculum for Wales</vt:lpstr>
      <vt:lpstr>Group task</vt:lpstr>
      <vt:lpstr>Case study 1:  Nessa's education journey in Wales</vt:lpstr>
      <vt:lpstr>Questions to consider</vt:lpstr>
      <vt:lpstr>Case study 2:  Dave's education journey in Wales</vt:lpstr>
      <vt:lpstr>Questions to consider</vt:lpstr>
      <vt:lpstr>Reflection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Marion Phillips</dc:creator>
  <cp:lastModifiedBy>Marion Phillips</cp:lastModifiedBy>
  <cp:revision>223</cp:revision>
  <dcterms:created xsi:type="dcterms:W3CDTF">2025-02-10T11:08:29Z</dcterms:created>
  <dcterms:modified xsi:type="dcterms:W3CDTF">2025-02-12T13:08:02Z</dcterms:modified>
</cp:coreProperties>
</file>