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7" r:id="rId4"/>
    <p:sldId id="394" r:id="rId5"/>
    <p:sldId id="402" r:id="rId6"/>
    <p:sldId id="398" r:id="rId7"/>
    <p:sldId id="407" r:id="rId8"/>
    <p:sldId id="403" r:id="rId9"/>
    <p:sldId id="404" r:id="rId10"/>
    <p:sldId id="405" r:id="rId11"/>
    <p:sldId id="399" r:id="rId12"/>
    <p:sldId id="40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>
        <p:scale>
          <a:sx n="66" d="100"/>
          <a:sy n="66" d="100"/>
        </p:scale>
        <p:origin x="8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kp.com/books/understanding-attachment-and-attachment-disorders/" TargetMode="External"/><Relationship Id="rId3" Type="http://schemas.openxmlformats.org/officeDocument/2006/relationships/hyperlink" Target="https://www.tandfonline.com/doi/full/10.1080/14616734.2021.2012456" TargetMode="External"/><Relationship Id="rId7" Type="http://schemas.openxmlformats.org/officeDocument/2006/relationships/hyperlink" Target="https://www.sciencedirect.com/science/article/pii/S2352250X22000877" TargetMode="External"/><Relationship Id="rId2" Type="http://schemas.openxmlformats.org/officeDocument/2006/relationships/hyperlink" Target="https://archive.org/details/attachmentlossat0001john_c7a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heducation.co.uk/attachment-across-the-lifecourse-a-brief-introduction-3rd-edition-9781350337756-uk" TargetMode="External"/><Relationship Id="rId5" Type="http://schemas.openxmlformats.org/officeDocument/2006/relationships/hyperlink" Target="https://www.routledge.com/John-Bowlby-and-Attachment-Theory/Holmes-Holmes/p/book/9780415629034" TargetMode="External"/><Relationship Id="rId4" Type="http://schemas.openxmlformats.org/officeDocument/2006/relationships/hyperlink" Target="https://www.gov.uk/government/publications/early-years-foundation-stage-framework-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13/07/2026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dirty="0"/>
              <a:t>Module Title: </a:t>
            </a:r>
            <a:r>
              <a:rPr lang="en-GB" altLang="en-US" b="1" dirty="0"/>
              <a:t>Psychology in Health and Social Care</a:t>
            </a:r>
            <a:endParaRPr lang="en-GB" altLang="en-US" b="1" i="1" dirty="0"/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dirty="0"/>
              <a:t>LCHS4010_LON</a:t>
            </a:r>
          </a:p>
          <a:p>
            <a:r>
              <a:rPr lang="en-GB" altLang="en-US" u="sng" dirty="0"/>
              <a:t>Assignment No</a:t>
            </a:r>
            <a:r>
              <a:rPr lang="en-GB" altLang="en-US" i="1" dirty="0"/>
              <a:t>: </a:t>
            </a:r>
            <a:r>
              <a:rPr lang="en-GB" altLang="en-US" b="1" dirty="0"/>
              <a:t>ASSIGNMENT 1</a:t>
            </a:r>
          </a:p>
          <a:p>
            <a:r>
              <a:rPr lang="en-GB" altLang="en-US" u="sng" dirty="0"/>
              <a:t>Student Name</a:t>
            </a:r>
            <a:r>
              <a:rPr lang="en-GB" altLang="en-US" i="1" dirty="0"/>
              <a:t>:</a:t>
            </a:r>
            <a:r>
              <a:rPr lang="en-GB" altLang="en-US" b="1" i="1" dirty="0"/>
              <a:t> </a:t>
            </a:r>
            <a:r>
              <a:rPr lang="en-GB" altLang="en-US" b="1" dirty="0"/>
              <a:t>Oana-Zlatita Ilici</a:t>
            </a:r>
          </a:p>
          <a:p>
            <a:r>
              <a:rPr lang="en-GB" altLang="en-US" u="sng" dirty="0"/>
              <a:t>Student ID: </a:t>
            </a:r>
            <a:r>
              <a:rPr lang="en-GB" altLang="en-US" b="1" u="sng" dirty="0"/>
              <a:t>2516914</a:t>
            </a:r>
            <a:endParaRPr lang="en-GB" altLang="en-US" b="1" i="1" dirty="0"/>
          </a:p>
          <a:p>
            <a:r>
              <a:rPr lang="en-GB" altLang="en-US" u="sng" dirty="0"/>
              <a:t>Lecturer’s Name</a:t>
            </a:r>
            <a:r>
              <a:rPr lang="en-GB" altLang="en-US" b="1" i="1" dirty="0"/>
              <a:t>: </a:t>
            </a:r>
            <a:r>
              <a:rPr lang="en-GB" b="1" dirty="0"/>
              <a:t>Shepherd Ziko</a:t>
            </a:r>
            <a:endParaRPr lang="en-GB" altLang="en-US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would like to confirm that no generative AI tools were used in research of this presentation.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2400" b="1" dirty="0"/>
              <a:t>Introduction</a:t>
            </a:r>
            <a:endParaRPr lang="en-US" altLang="en-US" sz="24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6632" y="1052515"/>
            <a:ext cx="9955162" cy="4464050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- Overview of Bowlby’s Attachment Theory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- Applying the theory to Isaac’s situation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- Nature vs nurture in his development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- Theory-informed support strategies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- Critique of the theory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- References</a:t>
            </a:r>
            <a:br>
              <a:rPr lang="en-US" sz="1400" dirty="0"/>
            </a:br>
            <a:br>
              <a:rPr lang="en-US" sz="1400" b="1" dirty="0"/>
            </a:br>
            <a:r>
              <a:rPr lang="en-US" sz="2000" b="1" dirty="0"/>
              <a:t>Why this theory?</a:t>
            </a:r>
            <a:br>
              <a:rPr lang="en-US" sz="2000" b="1" dirty="0"/>
            </a:br>
            <a:r>
              <a:rPr lang="en-US" sz="2000" b="1" dirty="0"/>
              <a:t>Attachment is central to how children feel safe, learn, and build relationships – which matches all the challenges Isaac is facing (Bowlby, 1969; Holmes, 2020).</a:t>
            </a:r>
          </a:p>
          <a:p>
            <a:pPr marL="0" indent="0">
              <a:buNone/>
            </a:pPr>
            <a:br>
              <a:rPr lang="en-US" sz="1100" dirty="0"/>
            </a:b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032" y="210779"/>
            <a:ext cx="8412497" cy="718370"/>
          </a:xfrm>
        </p:spPr>
        <p:txBody>
          <a:bodyPr/>
          <a:lstStyle/>
          <a:p>
            <a:r>
              <a:rPr lang="en-US" sz="20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Bowlby’s Attachment Theory – Key Concepts</a:t>
            </a:r>
            <a:endParaRPr lang="en-GB" altLang="en-US" sz="2000" b="1" i="1" u="sng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06" y="929148"/>
            <a:ext cx="10427110" cy="473423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Core ideas: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Attachment: A deep, lasting emotional bond between an infant and their primary caregiver, needed for survival (Bowlby, 2017 reprint).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Secure base: A trusted caregiver lets a child explore the world, knowing they have safety to return to.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Internal working model: Early attachment shapes lifelong beliefs about self, others, and relationships (Bretherton, 2022).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Critical period: First 3–5 years are most vital for forming healthy attachment; disruption here has long-term effects.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Why right for Isaac?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Isaac is 4 – exactly in this critical window, and his care and stability have been disrupted.</a:t>
            </a:r>
            <a:endParaRPr lang="en-GB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13/07/2026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69" y="255476"/>
            <a:ext cx="8229600" cy="688421"/>
          </a:xfrm>
        </p:spPr>
        <p:txBody>
          <a:bodyPr/>
          <a:lstStyle/>
          <a:p>
            <a:r>
              <a:rPr lang="en-US" sz="20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Developmental Assumptions &amp; Early Childhood Relevance</a:t>
            </a:r>
            <a:endParaRPr lang="en-GB" sz="2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645" y="1194619"/>
            <a:ext cx="10456607" cy="4409768"/>
          </a:xfrm>
        </p:spPr>
        <p:txBody>
          <a:bodyPr/>
          <a:lstStyle/>
          <a:p>
            <a:pPr marL="0" indent="0">
              <a:buNone/>
            </a:pP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Assumptions of the theory: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Children are biologically pre-programmed to form attachments.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Consistent, sensitive caregiving builds secure attachment; inconsistent/neglectful care leads to insecure styles.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Early attachment impacts social, emotional, and even cognitive/language growth.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Relevance to 0–5 years: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Secure attachment links to better confidence, communication, and ability to manage feelings (Prior &amp; Glaser, 2021).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Disrupted care raises risk of anxiety, withdrawal, and developmental delays – exactly what we see in Isaac.</a:t>
            </a:r>
            <a:endParaRPr lang="en-GB" sz="1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6"/>
            <a:ext cx="8964488" cy="987629"/>
          </a:xfrm>
        </p:spPr>
        <p:txBody>
          <a:bodyPr/>
          <a:lstStyle/>
          <a:p>
            <a:r>
              <a:rPr lang="en-US" sz="24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Applying the Theory to Isaac – Background</a:t>
            </a:r>
            <a:br>
              <a:rPr lang="en-GB" sz="2800" dirty="0"/>
            </a:b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195" y="1032388"/>
            <a:ext cx="11316578" cy="4498258"/>
          </a:xfrm>
        </p:spPr>
        <p:txBody>
          <a:bodyPr/>
          <a:lstStyle/>
          <a:p>
            <a:pPr marL="0" indent="0">
              <a:buNone/>
            </a:pPr>
            <a:endParaRPr lang="en-GB" sz="1800" b="1" dirty="0"/>
          </a:p>
          <a:p>
            <a:pPr marL="0" indent="0">
              <a:buNone/>
            </a:pP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Isaac’s circumstances: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Lives with single mum with post-natal depression, low confidence, little support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Recently moved to London; disrupted childcare for 2 years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Observed: quiet/withdrawn, separation distress, language delay, struggles with groups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Mum reports: clingy, poor sleep, no independent play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Link to attachment: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Frequent changes and reduced sensitive care mean Isaac has not built a secure base – so he feels unsafe exploring or separating (Howe, 2021).</a:t>
            </a:r>
            <a:endParaRPr lang="en-GB" altLang="en-US" sz="1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13/07/2026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6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93E8F-9347-1EEE-8BD0-F5E0CA6B4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222222"/>
                </a:solidFill>
                <a:latin typeface="Arial" panose="020B0604020202020204" pitchFamily="34" charset="0"/>
              </a:rPr>
              <a:t>Applying the Theory – Specific Challenges</a:t>
            </a:r>
            <a:endParaRPr lang="en-GB" sz="24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97F66-ED1C-29E3-0B4A-CD07EE7C66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Separation distress and clinginess: Inconsistent care has led to insecure-ambivalent attachment, so Isaac fears his caregiver will not return when apart.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Withdrawn </a:t>
            </a:r>
            <a:r>
              <a:rPr lang="en-US" sz="1800" b="1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behaviour</a:t>
            </a: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and reluctance to join groups: Without a secure base from consistent attachment, Isaac lacks the confidence to interact and engage with others.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Language delay: Sensitive, responsive communication from caregivers is critical for language development, and this support has been limited for Isaac (Levy et al., 2022).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Sleep problems and difficulty with independent play: Disrupted attachment undermines both emotional regulation skills and the ability to build self-reliance</a:t>
            </a:r>
            <a:r>
              <a:rPr lang="en-US" sz="1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2780A-5FA7-0371-D317-C55517CB1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CAC4DF-2C0A-E4C2-027F-470BDB03C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0045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F5F43-D9DF-3FBC-F382-AF19BA96C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6902E1BF-0C79-E44D-6657-885F72BE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114299"/>
            <a:ext cx="8356154" cy="1183560"/>
          </a:xfrm>
        </p:spPr>
        <p:txBody>
          <a:bodyPr/>
          <a:lstStyle/>
          <a:p>
            <a:br>
              <a:rPr lang="en-GB" sz="2800" dirty="0"/>
            </a:br>
            <a:r>
              <a:rPr lang="en-GB" dirty="0"/>
              <a:t> </a:t>
            </a:r>
            <a:r>
              <a:rPr lang="en-GB" sz="2800" b="1" u="sng" dirty="0"/>
              <a:t>Nature vs Nurture</a:t>
            </a:r>
            <a:endParaRPr lang="en-GB" altLang="en-US" sz="2800" b="1" u="sng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3AA186C4-1D62-6730-DB2D-CDBE0B217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143" y="1297859"/>
            <a:ext cx="11310257" cy="3852427"/>
          </a:xfrm>
        </p:spPr>
        <p:txBody>
          <a:bodyPr/>
          <a:lstStyle/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Biological (nature) influences:</a:t>
            </a:r>
            <a:br>
              <a:rPr lang="en-US" sz="1800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Isaac may have a naturally more cautious temperament – but this is made harder by his environment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Early brain development: chronic uncertainty slows areas for language, emotion, and social skills (National Scientific Council on the Developing Child, 2021)</a:t>
            </a:r>
            <a:br>
              <a:rPr lang="en-US" sz="1800" b="1" dirty="0"/>
            </a:br>
            <a:br>
              <a:rPr lang="en-US" sz="1800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Environmental (nurture) influences:</a:t>
            </a:r>
            <a:br>
              <a:rPr lang="en-US" sz="1800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Disrupted childcare and moving = repeated broken attachments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Mum’s mental health = less consistent, responsive interaction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Limited social contact = fewer chances to practice relationships and speech</a:t>
            </a: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Conclusion: His biology does not cause these issues – his environment is the main factor (Meins et al., 2023).</a:t>
            </a:r>
            <a:br>
              <a:rPr lang="en-US" sz="1800" b="1" dirty="0"/>
            </a:br>
            <a:endParaRPr lang="en-GB" altLang="en-US" sz="1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5F7A69-5CAE-111C-EF1A-FF53AB0CE0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13/07/2026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1865139E-F01A-2FE5-E724-BBABD68356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96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344B9-68BE-9BDD-E5BE-F3C308CDD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u="sng" dirty="0"/>
              <a:t>Support Plan – Attachment-Based Strategies</a:t>
            </a:r>
            <a:endParaRPr lang="en-GB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13AA0-81A4-E5EE-2322-EC6994483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All linked directly to Bowlby’s focus on secure, consistent bonds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1. Key person approach: Assign one consistent staff member to be Isaac’s secure base at the </a:t>
            </a:r>
            <a:r>
              <a:rPr lang="en-US" sz="2000" b="1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centre</a:t>
            </a: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; predictable routines for arrivals/separations (DfE, 2024)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2. Sensitive interaction training: Help mum notice and respond to Isaac’s cues – this builds trust and his internal working model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3. Gradual separation: Short, goodbyes with clear promises to return, to build his confidence his needs will be met</a:t>
            </a:r>
            <a:br>
              <a:rPr lang="en-US" sz="2000" b="1" dirty="0"/>
            </a:b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B440D-B595-312C-96BB-00C29427A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85467-F3BE-51DB-44DE-56B9D9F53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0039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AB35-1A2C-4785-8CB1-929FCB675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1" u="sng" dirty="0"/>
              <a:t>Support Plan – Learning, Environment &amp; Collaboration</a:t>
            </a:r>
            <a:endParaRPr lang="en-GB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B6989-E95F-7630-21FE-CC1ABBE2D3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Tied to secure attachment enabling exploration and growth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1. Play-based learning: Use his interests to build low-pressure play with peers – secure bonds help him join in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2. Language-rich interactions: Narrate play, sing, and read together; train mum to do the same at home – responsive talk boosts language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3. Multi-agency support: Link mum to mental health services, parenting groups, and local family support – a supported caregiver supports Isaac (London Borough of Hounslow, 2025)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4. Emotional regulation: Use simple feeling words and calm-down routines – secure attachment builds emotional skills</a:t>
            </a:r>
            <a:br>
              <a:rPr lang="en-US" sz="1800" dirty="0"/>
            </a:b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AD43C-7A9C-CB06-6D15-0EF8465B5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BF3F-AE8B-5B00-96C7-410917D8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136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7671" y="716832"/>
            <a:ext cx="6172200" cy="710075"/>
          </a:xfrm>
        </p:spPr>
        <p:txBody>
          <a:bodyPr/>
          <a:lstStyle/>
          <a:p>
            <a:r>
              <a:rPr lang="en-GB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Conclusion</a:t>
            </a:r>
            <a:br>
              <a:rPr lang="en-GB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br>
              <a:rPr lang="en-GB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r>
              <a:rPr lang="en-GB" sz="24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Critique of Bowlby’s Theory</a:t>
            </a:r>
            <a:endParaRPr lang="en-GB" altLang="en-US" sz="2400" b="1" i="1" u="sng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5122" y="1810365"/>
            <a:ext cx="10530349" cy="3620728"/>
          </a:xfrm>
        </p:spPr>
        <p:txBody>
          <a:bodyPr/>
          <a:lstStyle/>
          <a:p>
            <a:pPr marL="0" indent="0">
              <a:buNone/>
            </a:pP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Strengths:</a:t>
            </a:r>
            <a:br>
              <a:rPr lang="en-US" sz="1600" b="1" dirty="0"/>
            </a:b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Proved how vital early care is – shaped UK early years policy like the EYFS key person role (DfE, 2024)</a:t>
            </a: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Perfect for explaining Isaac’s separation anxiety and withdrawal</a:t>
            </a: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Strong evidence linking attachment to later wellbeing</a:t>
            </a:r>
            <a:br>
              <a:rPr lang="en-US" sz="1600" b="1" dirty="0"/>
            </a:b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Limitations:</a:t>
            </a: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Focuses heavily on primary caregivers – misses the role of wider family, culture, or community</a:t>
            </a: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Some say it blames parents (especially mothers) without enough focus on poverty or housing stress</a:t>
            </a: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Attachment styles vary across cultures – London’s diverse communities may have different care norms (Keller, 2022)</a:t>
            </a:r>
            <a:br>
              <a:rPr lang="en-US" sz="1600" b="1" dirty="0"/>
            </a:br>
            <a:br>
              <a:rPr lang="en-US" sz="1600" b="1" dirty="0"/>
            </a:br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Still valuable: It gives us a clear, caring framework to support Isaac and his family.</a:t>
            </a:r>
            <a:br>
              <a:rPr lang="en-US" sz="1200" dirty="0"/>
            </a:br>
            <a:endParaRPr lang="en-GB" altLang="en-US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13/07/2026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11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67DB0-3C20-F755-B651-79828F656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3504"/>
          </a:xfrm>
        </p:spPr>
        <p:txBody>
          <a:bodyPr/>
          <a:lstStyle/>
          <a:p>
            <a:r>
              <a:rPr lang="en-GB" sz="2800" b="1" dirty="0"/>
              <a:t>References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A1700-9250-88A4-8BD9-8541BB699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13/07/2026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D0AC86-5624-73FE-5160-E577A0FC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3637948B-AFE4-2A3C-2BD4-BFC0EFAB9E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43897" y="1119204"/>
            <a:ext cx="10785987" cy="37548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Bowlby, J. (2017) Attachment and Loss: Volume 1 Attachment. London: Pimlico. (Original work published 1969).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https://archive.org/details/attachmentlossat0001john_c7a7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Bretherton, I. (2022) ‘The origins and growth of attachment theory’, Attachment &amp; Human Development, 24(1), pp. 1–28.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https://www.tandfonline.com/doi/full/10.1080/14616734.2021.2012456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Department for Education (DfE) (2024) Statutory Framework for the Early Years Foundation Stage. London: DfE.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https://www.gov.uk/government/publications/early-years-foundation-stage-framework--2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 Holmes, J. (2020) John Bowlby and Attachment Theory. 2nd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https://www.routledge.com/John-Bowlby-and-Attachment-Theory/Holmes-Holmes/p/book/9780415629034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2026)￼￼￼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 Howe, D. (2021) Attachment Across the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Lifecourse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3rd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Basingstoke: Palgrave Macmillan.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https://www.mheducation.co.uk/attachment-across-the-lifecourse-a-brief-introduction-3rd-edition-9781350337756-uk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Keller, H. (2022) ‘Culture and attachment: new directions’, Current Opinion in Psychology, 47, pp. 101–107.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https://www.sciencedirect.com/science/article/pii/S2352250X22000877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Prior, V. and Glaser, D. (2021) Understanding Attachment and Attachment Disorders: Theory, Evidence and Practice. 2nd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Jessica Kingsley Publishers.</a:t>
            </a:r>
            <a:b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 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https://www.jkp.com/books/understanding-attachment-and-attachment-disorders/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9 July 2026)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44644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1492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Myriad Pro</vt:lpstr>
      <vt:lpstr>20140311PresentationUWTSDTemplate</vt:lpstr>
      <vt:lpstr>PowerPoint Presentation</vt:lpstr>
      <vt:lpstr>Acknowledge use of AI</vt:lpstr>
      <vt:lpstr>Introduction</vt:lpstr>
      <vt:lpstr>Bowlby’s Attachment Theory – Key Concepts</vt:lpstr>
      <vt:lpstr>Developmental Assumptions &amp; Early Childhood Relevance</vt:lpstr>
      <vt:lpstr>Applying the Theory to Isaac – Background </vt:lpstr>
      <vt:lpstr>Applying the Theory – Specific Challenges</vt:lpstr>
      <vt:lpstr>  Nature vs Nurture</vt:lpstr>
      <vt:lpstr>Support Plan – Attachment-Based Strategies</vt:lpstr>
      <vt:lpstr>Support Plan – Learning, Environment &amp; Collaboration</vt:lpstr>
      <vt:lpstr>Conclusion  Critique of Bowlby’s Theory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Oana-Zlatita Ilici (2516914)</cp:lastModifiedBy>
  <cp:revision>27</cp:revision>
  <dcterms:created xsi:type="dcterms:W3CDTF">2025-02-21T18:28:54Z</dcterms:created>
  <dcterms:modified xsi:type="dcterms:W3CDTF">2026-07-13T13:00:17Z</dcterms:modified>
</cp:coreProperties>
</file>