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5"/>
  </p:notesMasterIdLst>
  <p:sldIdLst>
    <p:sldId id="256" r:id="rId2"/>
    <p:sldId id="286" r:id="rId3"/>
    <p:sldId id="257" r:id="rId4"/>
    <p:sldId id="295" r:id="rId5"/>
    <p:sldId id="288" r:id="rId6"/>
    <p:sldId id="303" r:id="rId7"/>
    <p:sldId id="311" r:id="rId8"/>
    <p:sldId id="312" r:id="rId9"/>
    <p:sldId id="289" r:id="rId10"/>
    <p:sldId id="296" r:id="rId11"/>
    <p:sldId id="308" r:id="rId12"/>
    <p:sldId id="298" r:id="rId13"/>
    <p:sldId id="299" r:id="rId14"/>
    <p:sldId id="309" r:id="rId15"/>
    <p:sldId id="300" r:id="rId16"/>
    <p:sldId id="301" r:id="rId17"/>
    <p:sldId id="302" r:id="rId18"/>
    <p:sldId id="291" r:id="rId19"/>
    <p:sldId id="305" r:id="rId20"/>
    <p:sldId id="310" r:id="rId21"/>
    <p:sldId id="313" r:id="rId22"/>
    <p:sldId id="306" r:id="rId23"/>
    <p:sldId id="294"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551" autoAdjust="0"/>
    <p:restoredTop sz="94660"/>
  </p:normalViewPr>
  <p:slideViewPr>
    <p:cSldViewPr>
      <p:cViewPr varScale="1">
        <p:scale>
          <a:sx n="103" d="100"/>
          <a:sy n="103" d="100"/>
        </p:scale>
        <p:origin x="1860" y="108"/>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6525114C-FA3F-4AAA-9688-2E701EEA4159}" type="datetimeFigureOut">
              <a:rPr lang="en-GB" smtClean="0"/>
              <a:t>12/07/2019</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26B6E7A-11D3-4A80-812D-89D571D94BF1}" type="slidenum">
              <a:rPr lang="en-GB" smtClean="0"/>
              <a:t>‹#›</a:t>
            </a:fld>
            <a:endParaRPr lang="en-GB"/>
          </a:p>
        </p:txBody>
      </p:sp>
    </p:spTree>
    <p:extLst>
      <p:ext uri="{BB962C8B-B14F-4D97-AF65-F5344CB8AC3E}">
        <p14:creationId xmlns:p14="http://schemas.microsoft.com/office/powerpoint/2010/main" val="31854679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9BDFB0A9-C49A-4294-B7B2-13842ED6183A}" type="slidenum">
              <a:rPr lang="en-GB" smtClean="0"/>
              <a:t>21</a:t>
            </a:fld>
            <a:endParaRPr lang="en-GB"/>
          </a:p>
        </p:txBody>
      </p:sp>
    </p:spTree>
    <p:extLst>
      <p:ext uri="{BB962C8B-B14F-4D97-AF65-F5344CB8AC3E}">
        <p14:creationId xmlns:p14="http://schemas.microsoft.com/office/powerpoint/2010/main" val="6201533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6" name="Rounded Rectangle 15"/>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9"/>
          <p:cNvGrpSpPr>
            <a:grpSpLocks noChangeAspect="1"/>
          </p:cNvGrpSpPr>
          <p:nvPr/>
        </p:nvGrpSpPr>
        <p:grpSpPr bwMode="hidden">
          <a:xfrm>
            <a:off x="211665" y="5353963"/>
            <a:ext cx="8723376" cy="1331580"/>
            <a:chOff x="-3905250" y="4294188"/>
            <a:chExt cx="13011150" cy="1892300"/>
          </a:xfrm>
        </p:grpSpPr>
        <p:sp>
          <p:nvSpPr>
            <p:cNvPr id="11"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4"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5"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ctrTitle"/>
          </p:nvPr>
        </p:nvSpPr>
        <p:spPr>
          <a:xfrm>
            <a:off x="685800" y="1600200"/>
            <a:ext cx="7772400" cy="1780108"/>
          </a:xfrm>
        </p:spPr>
        <p:txBody>
          <a:bodyPr anchor="b">
            <a:normAutofit/>
          </a:bodyPr>
          <a:lstStyle>
            <a:lvl1pPr>
              <a:defRPr sz="4400">
                <a:solidFill>
                  <a:srgbClr val="FFFFFF"/>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371600" y="3556001"/>
            <a:ext cx="6400800" cy="1473200"/>
          </a:xfrm>
        </p:spPr>
        <p:txBody>
          <a:bodyPr>
            <a:normAutofit/>
          </a:bodyPr>
          <a:lstStyle>
            <a:lvl1pPr marL="0" indent="0" algn="ctr">
              <a:buNone/>
              <a:defRPr sz="2000">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6715C267-2BAB-495F-B147-0514C585185E}" type="datetimeFigureOut">
              <a:rPr lang="en-GB" smtClean="0"/>
              <a:t>12/07/2019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02C1B-95F6-4846-81C6-C327BE94AEA4}"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15C267-2BAB-495F-B147-0514C585185E}" type="datetimeFigureOut">
              <a:rPr lang="en-GB" smtClean="0"/>
              <a:t>12/07/2019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02C1B-95F6-4846-81C6-C327BE94AEA4}" type="slidenum">
              <a:rPr lang="en-GB" smtClean="0"/>
              <a:t>‹#›</a:t>
            </a:fld>
            <a:endParaRPr lang="en-GB"/>
          </a:p>
        </p:txBody>
      </p:sp>
      <p:sp>
        <p:nvSpPr>
          <p:cNvPr id="7" name="Title 6"/>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14" name="Rounded Rectangle 13"/>
          <p:cNvSpPr/>
          <p:nvPr/>
        </p:nvSpPr>
        <p:spPr>
          <a:xfrm>
            <a:off x="228600" y="228600"/>
            <a:ext cx="8695944" cy="4736592"/>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Freeform 14"/>
          <p:cNvSpPr>
            <a:spLocks/>
          </p:cNvSpPr>
          <p:nvPr/>
        </p:nvSpPr>
        <p:spPr bwMode="hidden">
          <a:xfrm>
            <a:off x="6047438" y="4203592"/>
            <a:ext cx="2876429" cy="714026"/>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18"/>
          <p:cNvSpPr>
            <a:spLocks/>
          </p:cNvSpPr>
          <p:nvPr/>
        </p:nvSpPr>
        <p:spPr bwMode="hidden">
          <a:xfrm>
            <a:off x="2619320" y="4075290"/>
            <a:ext cx="5544515" cy="850138"/>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22"/>
          <p:cNvSpPr>
            <a:spLocks/>
          </p:cNvSpPr>
          <p:nvPr/>
        </p:nvSpPr>
        <p:spPr bwMode="hidden">
          <a:xfrm>
            <a:off x="2828728" y="4087562"/>
            <a:ext cx="5467980" cy="774272"/>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6"/>
          <p:cNvSpPr>
            <a:spLocks/>
          </p:cNvSpPr>
          <p:nvPr/>
        </p:nvSpPr>
        <p:spPr bwMode="hidden">
          <a:xfrm>
            <a:off x="5609489" y="4074174"/>
            <a:ext cx="3308000" cy="651549"/>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3" name="Freeform 10"/>
          <p:cNvSpPr>
            <a:spLocks/>
          </p:cNvSpPr>
          <p:nvPr/>
        </p:nvSpPr>
        <p:spPr bwMode="hidden">
          <a:xfrm>
            <a:off x="211665" y="4058555"/>
            <a:ext cx="8723376" cy="1329874"/>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 name="Title 1"/>
          <p:cNvSpPr>
            <a:spLocks noGrp="1"/>
          </p:cNvSpPr>
          <p:nvPr>
            <p:ph type="title"/>
          </p:nvPr>
        </p:nvSpPr>
        <p:spPr>
          <a:xfrm>
            <a:off x="690032" y="2463560"/>
            <a:ext cx="7772400" cy="1524000"/>
          </a:xfrm>
        </p:spPr>
        <p:txBody>
          <a:bodyPr anchor="t">
            <a:normAutofit/>
          </a:bodyPr>
          <a:lstStyle>
            <a:lvl1pPr algn="ctr">
              <a:defRPr sz="4400" b="0" cap="none"/>
            </a:lvl1pPr>
          </a:lstStyle>
          <a:p>
            <a:r>
              <a:rPr lang="en-US" smtClean="0"/>
              <a:t>Click to edit Master title style</a:t>
            </a:r>
            <a:endParaRPr lang="en-US" dirty="0"/>
          </a:p>
        </p:txBody>
      </p:sp>
      <p:sp>
        <p:nvSpPr>
          <p:cNvPr id="3" name="Text Placeholder 2"/>
          <p:cNvSpPr>
            <a:spLocks noGrp="1"/>
          </p:cNvSpPr>
          <p:nvPr>
            <p:ph type="body" idx="1"/>
          </p:nvPr>
        </p:nvSpPr>
        <p:spPr>
          <a:xfrm>
            <a:off x="1367365" y="1437448"/>
            <a:ext cx="6417734" cy="939801"/>
          </a:xfrm>
        </p:spPr>
        <p:txBody>
          <a:bodyPr anchor="b">
            <a:normAutofit/>
          </a:bodyPr>
          <a:lstStyle>
            <a:lvl1pPr marL="0" indent="0" algn="ctr">
              <a:buNone/>
              <a:defRPr sz="2000">
                <a:solidFill>
                  <a:srgbClr val="FFFFFF"/>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6715C267-2BAB-495F-B147-0514C585185E}" type="datetimeFigureOut">
              <a:rPr lang="en-GB" smtClean="0"/>
              <a:t>12/07/2019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02C1B-95F6-4846-81C6-C327BE94AEA4}"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5" name="Date Placeholder 4"/>
          <p:cNvSpPr>
            <a:spLocks noGrp="1"/>
          </p:cNvSpPr>
          <p:nvPr>
            <p:ph type="dt" sz="half" idx="10"/>
          </p:nvPr>
        </p:nvSpPr>
        <p:spPr/>
        <p:txBody>
          <a:bodyPr/>
          <a:lstStyle/>
          <a:p>
            <a:fld id="{6715C267-2BAB-495F-B147-0514C585185E}" type="datetimeFigureOut">
              <a:rPr lang="en-GB" smtClean="0"/>
              <a:t>12/07/2019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002C1B-95F6-4846-81C6-C327BE94AEA4}" type="slidenum">
              <a:rPr lang="en-GB" smtClean="0"/>
              <a:t>‹#›</a:t>
            </a:fld>
            <a:endParaRPr lang="en-GB"/>
          </a:p>
        </p:txBody>
      </p:sp>
      <p:sp>
        <p:nvSpPr>
          <p:cNvPr id="9" name="Content Placeholder 8"/>
          <p:cNvSpPr>
            <a:spLocks noGrp="1"/>
          </p:cNvSpPr>
          <p:nvPr>
            <p:ph sz="quarter" idx="13"/>
          </p:nvPr>
        </p:nvSpPr>
        <p:spPr>
          <a:xfrm>
            <a:off x="676655"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11" name="Content Placeholder 10"/>
          <p:cNvSpPr>
            <a:spLocks noGrp="1"/>
          </p:cNvSpPr>
          <p:nvPr>
            <p:ph sz="quarter" idx="14"/>
          </p:nvPr>
        </p:nvSpPr>
        <p:spPr>
          <a:xfrm>
            <a:off x="4645152" y="2679192"/>
            <a:ext cx="3822192" cy="34472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676656" y="2678114"/>
            <a:ext cx="3822192" cy="639762"/>
          </a:xfrm>
        </p:spPr>
        <p:txBody>
          <a:bodyPr anchor="ctr"/>
          <a:lstStyle>
            <a:lvl1pPr marL="0" indent="0" algn="ctr">
              <a:buNone/>
              <a:defRPr sz="2400" b="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677332" y="3429000"/>
            <a:ext cx="3820055"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648200" y="2678113"/>
            <a:ext cx="3822192" cy="639762"/>
          </a:xfrm>
        </p:spPr>
        <p:txBody>
          <a:bodyPr anchor="ctr"/>
          <a:lstStyle>
            <a:lvl1pPr marL="0" indent="0" algn="ctr">
              <a:buNone/>
              <a:defRPr sz="2400" b="0" i="0">
                <a:solidFill>
                  <a:schemeClr val="tx2"/>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3429000"/>
            <a:ext cx="3822192" cy="2697163"/>
          </a:xfrm>
        </p:spPr>
        <p:txBody>
          <a:bodyPr/>
          <a:lstStyle>
            <a:lvl1pPr>
              <a:defRPr sz="2000"/>
            </a:lvl1pPr>
            <a:lvl2pPr>
              <a:defRPr sz="1800"/>
            </a:lvl2pPr>
            <a:lvl3pPr>
              <a:defRPr sz="1600"/>
            </a:lvl3pPr>
            <a:lvl4pPr>
              <a:defRPr sz="1400"/>
            </a:lvl4pPr>
            <a:lvl5pPr>
              <a:defRPr sz="14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6715C267-2BAB-495F-B147-0514C585185E}" type="datetimeFigureOut">
              <a:rPr lang="en-GB" smtClean="0"/>
              <a:t>12/07/2019</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0002C1B-95F6-4846-81C6-C327BE94AEA4}"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6715C267-2BAB-495F-B147-0514C585185E}" type="datetimeFigureOut">
              <a:rPr lang="en-GB" smtClean="0"/>
              <a:t>12/07/2019</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0002C1B-95F6-4846-81C6-C327BE94AEA4}"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2" name="Rounded Rectangle 11"/>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6" name="Group 5"/>
          <p:cNvGrpSpPr>
            <a:grpSpLocks noChangeAspect="1"/>
          </p:cNvGrpSpPr>
          <p:nvPr/>
        </p:nvGrpSpPr>
        <p:grpSpPr bwMode="hidden">
          <a:xfrm>
            <a:off x="211665" y="714191"/>
            <a:ext cx="8723376" cy="1329874"/>
            <a:chOff x="-3905251" y="4294188"/>
            <a:chExt cx="13027839" cy="1892300"/>
          </a:xfrm>
        </p:grpSpPr>
        <p:sp>
          <p:nvSpPr>
            <p:cNvPr id="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Date Placeholder 1"/>
          <p:cNvSpPr>
            <a:spLocks noGrp="1"/>
          </p:cNvSpPr>
          <p:nvPr>
            <p:ph type="dt" sz="half" idx="10"/>
          </p:nvPr>
        </p:nvSpPr>
        <p:spPr/>
        <p:txBody>
          <a:bodyPr/>
          <a:lstStyle/>
          <a:p>
            <a:fld id="{6715C267-2BAB-495F-B147-0514C585185E}" type="datetimeFigureOut">
              <a:rPr lang="en-GB" smtClean="0"/>
              <a:t>12/07/2019</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0002C1B-95F6-4846-81C6-C327BE94AEA4}"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Date Placeholder 4"/>
          <p:cNvSpPr>
            <a:spLocks noGrp="1"/>
          </p:cNvSpPr>
          <p:nvPr>
            <p:ph type="dt" sz="half" idx="10"/>
          </p:nvPr>
        </p:nvSpPr>
        <p:spPr/>
        <p:txBody>
          <a:bodyPr/>
          <a:lstStyle/>
          <a:p>
            <a:fld id="{6715C267-2BAB-495F-B147-0514C585185E}" type="datetimeFigureOut">
              <a:rPr lang="en-GB" smtClean="0"/>
              <a:t>12/07/2019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002C1B-95F6-4846-81C6-C327BE94AEA4}" type="slidenum">
              <a:rPr lang="en-GB" smtClean="0"/>
              <a:t>‹#›</a:t>
            </a:fld>
            <a:endParaRPr lang="en-GB"/>
          </a:p>
        </p:txBody>
      </p:sp>
      <p:sp>
        <p:nvSpPr>
          <p:cNvPr id="4" name="Text Placeholder 3"/>
          <p:cNvSpPr>
            <a:spLocks noGrp="1"/>
          </p:cNvSpPr>
          <p:nvPr>
            <p:ph type="body" sz="half" idx="2"/>
          </p:nvPr>
        </p:nvSpPr>
        <p:spPr>
          <a:xfrm>
            <a:off x="914400" y="3581400"/>
            <a:ext cx="3352800" cy="1905001"/>
          </a:xfrm>
        </p:spPr>
        <p:txBody>
          <a:bodyPr anchor="t">
            <a:normAutofit/>
          </a:bodyPr>
          <a:lstStyle>
            <a:lvl1pPr marL="0" indent="0">
              <a:spcBef>
                <a:spcPts val="0"/>
              </a:spcBef>
              <a:spcAft>
                <a:spcPts val="600"/>
              </a:spcAft>
              <a:buNone/>
              <a:defRPr sz="18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grpSp>
        <p:nvGrpSpPr>
          <p:cNvPr id="2" name="Group 23"/>
          <p:cNvGrpSpPr>
            <a:grpSpLocks noChangeAspect="1"/>
          </p:cNvGrpSpPr>
          <p:nvPr/>
        </p:nvGrpSpPr>
        <p:grpSpPr bwMode="hidden">
          <a:xfrm>
            <a:off x="211665" y="714191"/>
            <a:ext cx="8723376" cy="1331580"/>
            <a:chOff x="-3905250" y="4294188"/>
            <a:chExt cx="13011150" cy="1892300"/>
          </a:xfrm>
        </p:grpSpPr>
        <p:sp>
          <p:nvSpPr>
            <p:cNvPr id="25"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6"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27"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8"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9" name="Freeform 28"/>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2" name="Title 21"/>
          <p:cNvSpPr>
            <a:spLocks noGrp="1"/>
          </p:cNvSpPr>
          <p:nvPr>
            <p:ph type="title"/>
          </p:nvPr>
        </p:nvSpPr>
        <p:spPr>
          <a:xfrm>
            <a:off x="914400" y="2286000"/>
            <a:ext cx="3352800" cy="1252728"/>
          </a:xfrm>
        </p:spPr>
        <p:txBody>
          <a:bodyPr anchor="b">
            <a:noAutofit/>
          </a:bodyPr>
          <a:lstStyle>
            <a:lvl1pPr algn="l">
              <a:defRPr sz="3200">
                <a:solidFill>
                  <a:schemeClr val="tx2"/>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651962" y="1828800"/>
            <a:ext cx="3904076" cy="3810000"/>
          </a:xfrm>
        </p:spPr>
        <p:txBody>
          <a:bodyPr anchor="ctr"/>
          <a:lstStyle>
            <a:lvl1pPr>
              <a:buClr>
                <a:schemeClr val="bg1"/>
              </a:buClr>
              <a:defRPr sz="2200">
                <a:solidFill>
                  <a:schemeClr val="tx2"/>
                </a:solidFill>
              </a:defRPr>
            </a:lvl1pPr>
            <a:lvl2pPr>
              <a:buClr>
                <a:schemeClr val="bg1"/>
              </a:buClr>
              <a:defRPr sz="2000">
                <a:solidFill>
                  <a:schemeClr val="tx2"/>
                </a:solidFill>
              </a:defRPr>
            </a:lvl2pPr>
            <a:lvl3pPr>
              <a:buClr>
                <a:schemeClr val="bg1"/>
              </a:buClr>
              <a:defRPr sz="1800">
                <a:solidFill>
                  <a:schemeClr val="tx2"/>
                </a:solidFill>
              </a:defRPr>
            </a:lvl3pPr>
            <a:lvl4pPr>
              <a:buClr>
                <a:schemeClr val="bg1"/>
              </a:buClr>
              <a:defRPr sz="1600">
                <a:solidFill>
                  <a:schemeClr val="tx2"/>
                </a:solidFill>
              </a:defRPr>
            </a:lvl4pPr>
            <a:lvl5pPr>
              <a:buClr>
                <a:schemeClr val="bg1"/>
              </a:buClr>
              <a:defRPr sz="1600">
                <a:solidFill>
                  <a:schemeClr val="tx2"/>
                </a:solidFill>
              </a:defRPr>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5" name="Rounded Rectangle 14"/>
          <p:cNvSpPr/>
          <p:nvPr/>
        </p:nvSpPr>
        <p:spPr>
          <a:xfrm>
            <a:off x="228600" y="228600"/>
            <a:ext cx="8695944" cy="6035040"/>
          </a:xfrm>
          <a:prstGeom prst="roundRect">
            <a:avLst>
              <a:gd name="adj" fmla="val 1272"/>
            </a:avLst>
          </a:prstGeom>
          <a:gradFill>
            <a:gsLst>
              <a:gs pos="0">
                <a:schemeClr val="accent1">
                  <a:lumMod val="75000"/>
                </a:schemeClr>
              </a:gs>
              <a:gs pos="10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9" name="Group 8"/>
          <p:cNvGrpSpPr>
            <a:grpSpLocks noChangeAspect="1"/>
          </p:cNvGrpSpPr>
          <p:nvPr/>
        </p:nvGrpSpPr>
        <p:grpSpPr bwMode="hidden">
          <a:xfrm>
            <a:off x="211665" y="5353963"/>
            <a:ext cx="8723376" cy="1331580"/>
            <a:chOff x="-3905250" y="4294188"/>
            <a:chExt cx="13011150" cy="1892300"/>
          </a:xfrm>
        </p:grpSpPr>
        <p:sp>
          <p:nvSpPr>
            <p:cNvPr id="10"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1"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2"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3"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14" name="Freeform 10"/>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1"/>
          <p:cNvSpPr>
            <a:spLocks noGrp="1"/>
          </p:cNvSpPr>
          <p:nvPr>
            <p:ph type="title"/>
          </p:nvPr>
        </p:nvSpPr>
        <p:spPr>
          <a:xfrm>
            <a:off x="4874155" y="338667"/>
            <a:ext cx="3812645" cy="2429934"/>
          </a:xfrm>
        </p:spPr>
        <p:txBody>
          <a:bodyPr anchor="b">
            <a:normAutofit/>
          </a:bodyPr>
          <a:lstStyle>
            <a:lvl1pPr algn="l">
              <a:defRPr sz="2800" b="0">
                <a:solidFill>
                  <a:srgbClr val="FFFFFF"/>
                </a:solidFill>
              </a:defRPr>
            </a:lvl1pPr>
          </a:lstStyle>
          <a:p>
            <a:r>
              <a:rPr lang="en-US" smtClean="0"/>
              <a:t>Click to edit Master title style</a:t>
            </a:r>
            <a:endParaRPr lang="en-US" dirty="0"/>
          </a:p>
        </p:txBody>
      </p:sp>
      <p:sp>
        <p:nvSpPr>
          <p:cNvPr id="4" name="Text Placeholder 3"/>
          <p:cNvSpPr>
            <a:spLocks noGrp="1"/>
          </p:cNvSpPr>
          <p:nvPr>
            <p:ph type="body" sz="half" idx="2"/>
          </p:nvPr>
        </p:nvSpPr>
        <p:spPr>
          <a:xfrm>
            <a:off x="4868333" y="2785533"/>
            <a:ext cx="3818467" cy="2421467"/>
          </a:xfrm>
        </p:spPr>
        <p:txBody>
          <a:bodyPr>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6715C267-2BAB-495F-B147-0514C585185E}" type="datetimeFigureOut">
              <a:rPr lang="en-GB" smtClean="0"/>
              <a:t>12/07/2019</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0002C1B-95F6-4846-81C6-C327BE94AEA4}" type="slidenum">
              <a:rPr lang="en-GB" smtClean="0"/>
              <a:t>‹#›</a:t>
            </a:fld>
            <a:endParaRPr lang="en-GB"/>
          </a:p>
        </p:txBody>
      </p:sp>
      <p:sp>
        <p:nvSpPr>
          <p:cNvPr id="3" name="Picture Placeholder 2"/>
          <p:cNvSpPr>
            <a:spLocks noGrp="1"/>
          </p:cNvSpPr>
          <p:nvPr>
            <p:ph type="pic" idx="1"/>
          </p:nvPr>
        </p:nvSpPr>
        <p:spPr>
          <a:xfrm>
            <a:off x="838200" y="1371600"/>
            <a:ext cx="3566160" cy="2926080"/>
          </a:xfrm>
          <a:prstGeom prst="roundRect">
            <a:avLst>
              <a:gd name="adj" fmla="val 3924"/>
            </a:avLst>
          </a:prstGeom>
          <a:solidFill>
            <a:schemeClr val="accent1"/>
          </a:solidFill>
          <a:ln>
            <a:noFill/>
          </a:ln>
          <a:effectLst>
            <a:reflection blurRad="12700" stA="30000" endPos="30000" dist="5000" dir="5400000" sy="-100000" algn="bl" rotWithShape="0"/>
          </a:effectLst>
          <a:scene3d>
            <a:camera prst="perspectiveContrastingLeftFacing" fov="600000">
              <a:rot lat="240000" lon="19799999" rev="0"/>
            </a:camera>
            <a:lightRig rig="threePt" dir="t">
              <a:rot lat="0" lon="0" rev="2700000"/>
            </a:lightRig>
          </a:scene3d>
          <a:sp3d>
            <a:bevelT w="44450" h="31750"/>
          </a:sp3d>
        </p:spPr>
        <p:txBody>
          <a:bodyPr/>
          <a:lstStyle>
            <a:lvl1pPr marL="0" indent="0" algn="ctr">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nchor="ctr"/>
          <a:lstStyle>
            <a:lvl1pPr algn="l">
              <a:defRPr/>
            </a:lvl1pPr>
            <a:lvl2pPr algn="l">
              <a:defRPr/>
            </a:lvl2pPr>
            <a:lvl3pPr algn="l">
              <a:defRPr/>
            </a:lvl3pPr>
            <a:lvl4pPr algn="l">
              <a:defRPr/>
            </a:lvl4pPr>
            <a:lvl5pPr algn="l">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6715C267-2BAB-495F-B147-0514C585185E}" type="datetimeFigureOut">
              <a:rPr lang="en-GB" smtClean="0"/>
              <a:t>12/07/2019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02C1B-95F6-4846-81C6-C327BE94AEA4}"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1" name="Rounded Rectangle 20"/>
          <p:cNvSpPr/>
          <p:nvPr/>
        </p:nvSpPr>
        <p:spPr bwMode="hidden">
          <a:xfrm>
            <a:off x="228600" y="228600"/>
            <a:ext cx="8695944" cy="1426464"/>
          </a:xfrm>
          <a:prstGeom prst="roundRect">
            <a:avLst>
              <a:gd name="adj" fmla="val 7136"/>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Date Placeholder 3"/>
          <p:cNvSpPr>
            <a:spLocks noGrp="1"/>
          </p:cNvSpPr>
          <p:nvPr>
            <p:ph type="dt" sz="half" idx="10"/>
          </p:nvPr>
        </p:nvSpPr>
        <p:spPr/>
        <p:txBody>
          <a:bodyPr/>
          <a:lstStyle/>
          <a:p>
            <a:fld id="{6715C267-2BAB-495F-B147-0514C585185E}" type="datetimeFigureOut">
              <a:rPr lang="en-GB" smtClean="0"/>
              <a:t>12/07/2019</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0002C1B-95F6-4846-81C6-C327BE94AEA4}" type="slidenum">
              <a:rPr lang="en-GB" smtClean="0"/>
              <a:t>‹#›</a:t>
            </a:fld>
            <a:endParaRPr lang="en-GB"/>
          </a:p>
        </p:txBody>
      </p:sp>
      <p:grpSp>
        <p:nvGrpSpPr>
          <p:cNvPr id="15" name="Group 14"/>
          <p:cNvGrpSpPr>
            <a:grpSpLocks noChangeAspect="1"/>
          </p:cNvGrpSpPr>
          <p:nvPr/>
        </p:nvGrpSpPr>
        <p:grpSpPr bwMode="hidden">
          <a:xfrm>
            <a:off x="211665" y="714191"/>
            <a:ext cx="8723376" cy="1331580"/>
            <a:chOff x="-3905250" y="4294188"/>
            <a:chExt cx="13011150" cy="1892300"/>
          </a:xfrm>
        </p:grpSpPr>
        <p:sp>
          <p:nvSpPr>
            <p:cNvPr id="16"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7"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0" name="Freeform 19"/>
            <p:cNvSpPr>
              <a:spLocks/>
            </p:cNvSpPr>
            <p:nvPr/>
          </p:nvSpPr>
          <p:spPr bwMode="hidden">
            <a:xfrm>
              <a:off x="-3905250" y="4294188"/>
              <a:ext cx="13011150"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Vertical Title 1"/>
          <p:cNvSpPr>
            <a:spLocks noGrp="1"/>
          </p:cNvSpPr>
          <p:nvPr>
            <p:ph type="title" orient="vert"/>
          </p:nvPr>
        </p:nvSpPr>
        <p:spPr>
          <a:xfrm>
            <a:off x="6629400" y="1447800"/>
            <a:ext cx="2057400" cy="4487333"/>
          </a:xfrm>
        </p:spPr>
        <p:txBody>
          <a:bodyPr vert="eaVert" anchor="ctr"/>
          <a:lstStyle>
            <a:lvl1pPr algn="l">
              <a:defRPr>
                <a:solidFill>
                  <a:schemeClr val="tx2"/>
                </a:solidFill>
              </a:defRPr>
            </a:lvl1pPr>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1447800"/>
            <a:ext cx="6019800" cy="4487334"/>
          </a:xfrm>
        </p:spPr>
        <p:txBody>
          <a:bodyPr vert="eaVert"/>
          <a:lstStyle>
            <a:lvl1pPr>
              <a:buClr>
                <a:schemeClr val="accent1"/>
              </a:buClr>
              <a:defRPr/>
            </a:lvl1pPr>
            <a:lvl2pPr>
              <a:buClr>
                <a:schemeClr val="accent1"/>
              </a:buClr>
              <a:defRPr/>
            </a:lvl2pPr>
            <a:lvl3pPr>
              <a:buClr>
                <a:schemeClr val="accent1"/>
              </a:buClr>
              <a:defRPr/>
            </a:lvl3pPr>
            <a:lvl4pPr>
              <a:buClr>
                <a:schemeClr val="accent1"/>
              </a:buClr>
              <a:defRPr/>
            </a:lvl4pPr>
            <a:lvl5pPr>
              <a:buClr>
                <a:schemeClr val="accent1"/>
              </a:buClr>
              <a:defRPr/>
            </a:lvl5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4" name="Rounded Rectangle 13"/>
          <p:cNvSpPr/>
          <p:nvPr/>
        </p:nvSpPr>
        <p:spPr>
          <a:xfrm>
            <a:off x="228600" y="228600"/>
            <a:ext cx="8695944" cy="2468880"/>
          </a:xfrm>
          <a:prstGeom prst="roundRect">
            <a:avLst>
              <a:gd name="adj" fmla="val 3362"/>
            </a:avLst>
          </a:prstGeom>
          <a:gradFill>
            <a:gsLst>
              <a:gs pos="0">
                <a:schemeClr val="accent1">
                  <a:lumMod val="75000"/>
                </a:schemeClr>
              </a:gs>
              <a:gs pos="90000">
                <a:schemeClr val="accent1">
                  <a:lumMod val="60000"/>
                  <a:lumOff val="4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8" name="Group 15"/>
          <p:cNvGrpSpPr>
            <a:grpSpLocks noChangeAspect="1"/>
          </p:cNvGrpSpPr>
          <p:nvPr/>
        </p:nvGrpSpPr>
        <p:grpSpPr bwMode="hidden">
          <a:xfrm>
            <a:off x="211665" y="1679429"/>
            <a:ext cx="8723376" cy="1329874"/>
            <a:chOff x="-3905251" y="4294188"/>
            <a:chExt cx="13027839" cy="1892300"/>
          </a:xfrm>
        </p:grpSpPr>
        <p:sp>
          <p:nvSpPr>
            <p:cNvPr id="17" name="Freeform 14"/>
            <p:cNvSpPr>
              <a:spLocks/>
            </p:cNvSpPr>
            <p:nvPr/>
          </p:nvSpPr>
          <p:spPr bwMode="hidden">
            <a:xfrm>
              <a:off x="4810125" y="4500563"/>
              <a:ext cx="4295775" cy="1016000"/>
            </a:xfrm>
            <a:custGeom>
              <a:avLst/>
              <a:gdLst/>
              <a:ahLst/>
              <a:cxnLst>
                <a:cxn ang="0">
                  <a:pos x="2700" y="0"/>
                </a:cxn>
                <a:cxn ang="0">
                  <a:pos x="2700" y="0"/>
                </a:cxn>
                <a:cxn ang="0">
                  <a:pos x="2586" y="18"/>
                </a:cxn>
                <a:cxn ang="0">
                  <a:pos x="2470" y="38"/>
                </a:cxn>
                <a:cxn ang="0">
                  <a:pos x="2352" y="60"/>
                </a:cxn>
                <a:cxn ang="0">
                  <a:pos x="2230" y="82"/>
                </a:cxn>
                <a:cxn ang="0">
                  <a:pos x="2106" y="108"/>
                </a:cxn>
                <a:cxn ang="0">
                  <a:pos x="1978" y="134"/>
                </a:cxn>
                <a:cxn ang="0">
                  <a:pos x="1848" y="164"/>
                </a:cxn>
                <a:cxn ang="0">
                  <a:pos x="1714" y="194"/>
                </a:cxn>
                <a:cxn ang="0">
                  <a:pos x="1714" y="194"/>
                </a:cxn>
                <a:cxn ang="0">
                  <a:pos x="1472" y="252"/>
                </a:cxn>
                <a:cxn ang="0">
                  <a:pos x="1236" y="304"/>
                </a:cxn>
                <a:cxn ang="0">
                  <a:pos x="1010" y="352"/>
                </a:cxn>
                <a:cxn ang="0">
                  <a:pos x="792" y="398"/>
                </a:cxn>
                <a:cxn ang="0">
                  <a:pos x="584" y="438"/>
                </a:cxn>
                <a:cxn ang="0">
                  <a:pos x="382" y="474"/>
                </a:cxn>
                <a:cxn ang="0">
                  <a:pos x="188" y="508"/>
                </a:cxn>
                <a:cxn ang="0">
                  <a:pos x="0" y="538"/>
                </a:cxn>
                <a:cxn ang="0">
                  <a:pos x="0" y="538"/>
                </a:cxn>
                <a:cxn ang="0">
                  <a:pos x="130" y="556"/>
                </a:cxn>
                <a:cxn ang="0">
                  <a:pos x="254" y="572"/>
                </a:cxn>
                <a:cxn ang="0">
                  <a:pos x="374" y="586"/>
                </a:cxn>
                <a:cxn ang="0">
                  <a:pos x="492" y="598"/>
                </a:cxn>
                <a:cxn ang="0">
                  <a:pos x="606" y="610"/>
                </a:cxn>
                <a:cxn ang="0">
                  <a:pos x="716" y="618"/>
                </a:cxn>
                <a:cxn ang="0">
                  <a:pos x="822" y="626"/>
                </a:cxn>
                <a:cxn ang="0">
                  <a:pos x="926" y="632"/>
                </a:cxn>
                <a:cxn ang="0">
                  <a:pos x="1028" y="636"/>
                </a:cxn>
                <a:cxn ang="0">
                  <a:pos x="1126" y="638"/>
                </a:cxn>
                <a:cxn ang="0">
                  <a:pos x="1220" y="640"/>
                </a:cxn>
                <a:cxn ang="0">
                  <a:pos x="1312" y="640"/>
                </a:cxn>
                <a:cxn ang="0">
                  <a:pos x="1402" y="638"/>
                </a:cxn>
                <a:cxn ang="0">
                  <a:pos x="1490" y="636"/>
                </a:cxn>
                <a:cxn ang="0">
                  <a:pos x="1574" y="632"/>
                </a:cxn>
                <a:cxn ang="0">
                  <a:pos x="1656" y="626"/>
                </a:cxn>
                <a:cxn ang="0">
                  <a:pos x="1734" y="620"/>
                </a:cxn>
                <a:cxn ang="0">
                  <a:pos x="1812" y="612"/>
                </a:cxn>
                <a:cxn ang="0">
                  <a:pos x="1886" y="602"/>
                </a:cxn>
                <a:cxn ang="0">
                  <a:pos x="1960" y="592"/>
                </a:cxn>
                <a:cxn ang="0">
                  <a:pos x="2030" y="580"/>
                </a:cxn>
                <a:cxn ang="0">
                  <a:pos x="2100" y="568"/>
                </a:cxn>
                <a:cxn ang="0">
                  <a:pos x="2166" y="554"/>
                </a:cxn>
                <a:cxn ang="0">
                  <a:pos x="2232" y="540"/>
                </a:cxn>
                <a:cxn ang="0">
                  <a:pos x="2296" y="524"/>
                </a:cxn>
                <a:cxn ang="0">
                  <a:pos x="2358" y="508"/>
                </a:cxn>
                <a:cxn ang="0">
                  <a:pos x="2418" y="490"/>
                </a:cxn>
                <a:cxn ang="0">
                  <a:pos x="2478" y="472"/>
                </a:cxn>
                <a:cxn ang="0">
                  <a:pos x="2592" y="432"/>
                </a:cxn>
                <a:cxn ang="0">
                  <a:pos x="2702" y="390"/>
                </a:cxn>
                <a:cxn ang="0">
                  <a:pos x="2702" y="390"/>
                </a:cxn>
                <a:cxn ang="0">
                  <a:pos x="2706" y="388"/>
                </a:cxn>
                <a:cxn ang="0">
                  <a:pos x="2706" y="388"/>
                </a:cxn>
                <a:cxn ang="0">
                  <a:pos x="2706" y="0"/>
                </a:cxn>
                <a:cxn ang="0">
                  <a:pos x="2706" y="0"/>
                </a:cxn>
                <a:cxn ang="0">
                  <a:pos x="2700" y="0"/>
                </a:cxn>
                <a:cxn ang="0">
                  <a:pos x="2700" y="0"/>
                </a:cxn>
              </a:cxnLst>
              <a:rect l="0" t="0" r="r" b="b"/>
              <a:pathLst>
                <a:path w="2706" h="640">
                  <a:moveTo>
                    <a:pt x="2700" y="0"/>
                  </a:moveTo>
                  <a:lnTo>
                    <a:pt x="2700" y="0"/>
                  </a:lnTo>
                  <a:lnTo>
                    <a:pt x="2586" y="18"/>
                  </a:lnTo>
                  <a:lnTo>
                    <a:pt x="2470" y="38"/>
                  </a:lnTo>
                  <a:lnTo>
                    <a:pt x="2352" y="60"/>
                  </a:lnTo>
                  <a:lnTo>
                    <a:pt x="2230" y="82"/>
                  </a:lnTo>
                  <a:lnTo>
                    <a:pt x="2106" y="108"/>
                  </a:lnTo>
                  <a:lnTo>
                    <a:pt x="1978" y="134"/>
                  </a:lnTo>
                  <a:lnTo>
                    <a:pt x="1848" y="164"/>
                  </a:lnTo>
                  <a:lnTo>
                    <a:pt x="1714" y="194"/>
                  </a:lnTo>
                  <a:lnTo>
                    <a:pt x="1714" y="194"/>
                  </a:lnTo>
                  <a:lnTo>
                    <a:pt x="1472" y="252"/>
                  </a:lnTo>
                  <a:lnTo>
                    <a:pt x="1236" y="304"/>
                  </a:lnTo>
                  <a:lnTo>
                    <a:pt x="1010" y="352"/>
                  </a:lnTo>
                  <a:lnTo>
                    <a:pt x="792" y="398"/>
                  </a:lnTo>
                  <a:lnTo>
                    <a:pt x="584" y="438"/>
                  </a:lnTo>
                  <a:lnTo>
                    <a:pt x="382" y="474"/>
                  </a:lnTo>
                  <a:lnTo>
                    <a:pt x="188" y="508"/>
                  </a:lnTo>
                  <a:lnTo>
                    <a:pt x="0" y="538"/>
                  </a:lnTo>
                  <a:lnTo>
                    <a:pt x="0" y="538"/>
                  </a:lnTo>
                  <a:lnTo>
                    <a:pt x="130" y="556"/>
                  </a:lnTo>
                  <a:lnTo>
                    <a:pt x="254" y="572"/>
                  </a:lnTo>
                  <a:lnTo>
                    <a:pt x="374" y="586"/>
                  </a:lnTo>
                  <a:lnTo>
                    <a:pt x="492" y="598"/>
                  </a:lnTo>
                  <a:lnTo>
                    <a:pt x="606" y="610"/>
                  </a:lnTo>
                  <a:lnTo>
                    <a:pt x="716" y="618"/>
                  </a:lnTo>
                  <a:lnTo>
                    <a:pt x="822" y="626"/>
                  </a:lnTo>
                  <a:lnTo>
                    <a:pt x="926" y="632"/>
                  </a:lnTo>
                  <a:lnTo>
                    <a:pt x="1028" y="636"/>
                  </a:lnTo>
                  <a:lnTo>
                    <a:pt x="1126" y="638"/>
                  </a:lnTo>
                  <a:lnTo>
                    <a:pt x="1220" y="640"/>
                  </a:lnTo>
                  <a:lnTo>
                    <a:pt x="1312" y="640"/>
                  </a:lnTo>
                  <a:lnTo>
                    <a:pt x="1402" y="638"/>
                  </a:lnTo>
                  <a:lnTo>
                    <a:pt x="1490" y="636"/>
                  </a:lnTo>
                  <a:lnTo>
                    <a:pt x="1574" y="632"/>
                  </a:lnTo>
                  <a:lnTo>
                    <a:pt x="1656" y="626"/>
                  </a:lnTo>
                  <a:lnTo>
                    <a:pt x="1734" y="620"/>
                  </a:lnTo>
                  <a:lnTo>
                    <a:pt x="1812" y="612"/>
                  </a:lnTo>
                  <a:lnTo>
                    <a:pt x="1886" y="602"/>
                  </a:lnTo>
                  <a:lnTo>
                    <a:pt x="1960" y="592"/>
                  </a:lnTo>
                  <a:lnTo>
                    <a:pt x="2030" y="580"/>
                  </a:lnTo>
                  <a:lnTo>
                    <a:pt x="2100" y="568"/>
                  </a:lnTo>
                  <a:lnTo>
                    <a:pt x="2166" y="554"/>
                  </a:lnTo>
                  <a:lnTo>
                    <a:pt x="2232" y="540"/>
                  </a:lnTo>
                  <a:lnTo>
                    <a:pt x="2296" y="524"/>
                  </a:lnTo>
                  <a:lnTo>
                    <a:pt x="2358" y="508"/>
                  </a:lnTo>
                  <a:lnTo>
                    <a:pt x="2418" y="490"/>
                  </a:lnTo>
                  <a:lnTo>
                    <a:pt x="2478" y="472"/>
                  </a:lnTo>
                  <a:lnTo>
                    <a:pt x="2592" y="432"/>
                  </a:lnTo>
                  <a:lnTo>
                    <a:pt x="2702" y="390"/>
                  </a:lnTo>
                  <a:lnTo>
                    <a:pt x="2702" y="390"/>
                  </a:lnTo>
                  <a:lnTo>
                    <a:pt x="2706" y="388"/>
                  </a:lnTo>
                  <a:lnTo>
                    <a:pt x="2706" y="388"/>
                  </a:lnTo>
                  <a:lnTo>
                    <a:pt x="2706" y="0"/>
                  </a:lnTo>
                  <a:lnTo>
                    <a:pt x="2706" y="0"/>
                  </a:lnTo>
                  <a:lnTo>
                    <a:pt x="2700" y="0"/>
                  </a:lnTo>
                  <a:lnTo>
                    <a:pt x="2700" y="0"/>
                  </a:lnTo>
                  <a:close/>
                </a:path>
              </a:pathLst>
            </a:custGeom>
            <a:solidFill>
              <a:schemeClr val="bg2">
                <a:alpha val="29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8" name="Freeform 18"/>
            <p:cNvSpPr>
              <a:spLocks/>
            </p:cNvSpPr>
            <p:nvPr/>
          </p:nvSpPr>
          <p:spPr bwMode="hidden">
            <a:xfrm>
              <a:off x="-309563" y="4318000"/>
              <a:ext cx="8280401" cy="1209675"/>
            </a:xfrm>
            <a:custGeom>
              <a:avLst/>
              <a:gdLst/>
              <a:ahLst/>
              <a:cxnLst>
                <a:cxn ang="0">
                  <a:pos x="5216" y="714"/>
                </a:cxn>
                <a:cxn ang="0">
                  <a:pos x="4984" y="686"/>
                </a:cxn>
                <a:cxn ang="0">
                  <a:pos x="4478" y="610"/>
                </a:cxn>
                <a:cxn ang="0">
                  <a:pos x="3914" y="508"/>
                </a:cxn>
                <a:cxn ang="0">
                  <a:pos x="3286" y="374"/>
                </a:cxn>
                <a:cxn ang="0">
                  <a:pos x="2946" y="296"/>
                </a:cxn>
                <a:cxn ang="0">
                  <a:pos x="2682" y="236"/>
                </a:cxn>
                <a:cxn ang="0">
                  <a:pos x="2430" y="184"/>
                </a:cxn>
                <a:cxn ang="0">
                  <a:pos x="2190" y="140"/>
                </a:cxn>
                <a:cxn ang="0">
                  <a:pos x="1960" y="102"/>
                </a:cxn>
                <a:cxn ang="0">
                  <a:pos x="1740" y="72"/>
                </a:cxn>
                <a:cxn ang="0">
                  <a:pos x="1334" y="28"/>
                </a:cxn>
                <a:cxn ang="0">
                  <a:pos x="970" y="4"/>
                </a:cxn>
                <a:cxn ang="0">
                  <a:pos x="644" y="0"/>
                </a:cxn>
                <a:cxn ang="0">
                  <a:pos x="358" y="10"/>
                </a:cxn>
                <a:cxn ang="0">
                  <a:pos x="110" y="32"/>
                </a:cxn>
                <a:cxn ang="0">
                  <a:pos x="0" y="48"/>
                </a:cxn>
                <a:cxn ang="0">
                  <a:pos x="314" y="86"/>
                </a:cxn>
                <a:cxn ang="0">
                  <a:pos x="652" y="140"/>
                </a:cxn>
                <a:cxn ang="0">
                  <a:pos x="1014" y="210"/>
                </a:cxn>
                <a:cxn ang="0">
                  <a:pos x="1402" y="296"/>
                </a:cxn>
                <a:cxn ang="0">
                  <a:pos x="1756" y="378"/>
                </a:cxn>
                <a:cxn ang="0">
                  <a:pos x="2408" y="516"/>
                </a:cxn>
                <a:cxn ang="0">
                  <a:pos x="2708" y="572"/>
                </a:cxn>
                <a:cxn ang="0">
                  <a:pos x="2992" y="620"/>
                </a:cxn>
                <a:cxn ang="0">
                  <a:pos x="3260" y="662"/>
                </a:cxn>
                <a:cxn ang="0">
                  <a:pos x="3512" y="694"/>
                </a:cxn>
                <a:cxn ang="0">
                  <a:pos x="3750" y="722"/>
                </a:cxn>
                <a:cxn ang="0">
                  <a:pos x="3974" y="740"/>
                </a:cxn>
                <a:cxn ang="0">
                  <a:pos x="4184" y="754"/>
                </a:cxn>
                <a:cxn ang="0">
                  <a:pos x="4384" y="762"/>
                </a:cxn>
                <a:cxn ang="0">
                  <a:pos x="4570" y="762"/>
                </a:cxn>
                <a:cxn ang="0">
                  <a:pos x="4746" y="758"/>
                </a:cxn>
                <a:cxn ang="0">
                  <a:pos x="4912" y="748"/>
                </a:cxn>
                <a:cxn ang="0">
                  <a:pos x="5068" y="732"/>
                </a:cxn>
                <a:cxn ang="0">
                  <a:pos x="5216" y="714"/>
                </a:cxn>
              </a:cxnLst>
              <a:rect l="0" t="0" r="r" b="b"/>
              <a:pathLst>
                <a:path w="5216" h="762">
                  <a:moveTo>
                    <a:pt x="5216" y="714"/>
                  </a:moveTo>
                  <a:lnTo>
                    <a:pt x="5216" y="714"/>
                  </a:lnTo>
                  <a:lnTo>
                    <a:pt x="5102" y="700"/>
                  </a:lnTo>
                  <a:lnTo>
                    <a:pt x="4984" y="686"/>
                  </a:lnTo>
                  <a:lnTo>
                    <a:pt x="4738" y="652"/>
                  </a:lnTo>
                  <a:lnTo>
                    <a:pt x="4478" y="610"/>
                  </a:lnTo>
                  <a:lnTo>
                    <a:pt x="4204" y="564"/>
                  </a:lnTo>
                  <a:lnTo>
                    <a:pt x="3914" y="508"/>
                  </a:lnTo>
                  <a:lnTo>
                    <a:pt x="3608" y="446"/>
                  </a:lnTo>
                  <a:lnTo>
                    <a:pt x="3286" y="374"/>
                  </a:lnTo>
                  <a:lnTo>
                    <a:pt x="2946" y="296"/>
                  </a:lnTo>
                  <a:lnTo>
                    <a:pt x="2946" y="296"/>
                  </a:lnTo>
                  <a:lnTo>
                    <a:pt x="2812" y="266"/>
                  </a:lnTo>
                  <a:lnTo>
                    <a:pt x="2682" y="236"/>
                  </a:lnTo>
                  <a:lnTo>
                    <a:pt x="2556" y="210"/>
                  </a:lnTo>
                  <a:lnTo>
                    <a:pt x="2430" y="184"/>
                  </a:lnTo>
                  <a:lnTo>
                    <a:pt x="2308" y="162"/>
                  </a:lnTo>
                  <a:lnTo>
                    <a:pt x="2190" y="140"/>
                  </a:lnTo>
                  <a:lnTo>
                    <a:pt x="2074" y="120"/>
                  </a:lnTo>
                  <a:lnTo>
                    <a:pt x="1960" y="102"/>
                  </a:lnTo>
                  <a:lnTo>
                    <a:pt x="1850" y="86"/>
                  </a:lnTo>
                  <a:lnTo>
                    <a:pt x="1740" y="72"/>
                  </a:lnTo>
                  <a:lnTo>
                    <a:pt x="1532" y="46"/>
                  </a:lnTo>
                  <a:lnTo>
                    <a:pt x="1334" y="28"/>
                  </a:lnTo>
                  <a:lnTo>
                    <a:pt x="1148" y="14"/>
                  </a:lnTo>
                  <a:lnTo>
                    <a:pt x="970" y="4"/>
                  </a:lnTo>
                  <a:lnTo>
                    <a:pt x="802" y="0"/>
                  </a:lnTo>
                  <a:lnTo>
                    <a:pt x="644" y="0"/>
                  </a:lnTo>
                  <a:lnTo>
                    <a:pt x="496" y="4"/>
                  </a:lnTo>
                  <a:lnTo>
                    <a:pt x="358" y="10"/>
                  </a:lnTo>
                  <a:lnTo>
                    <a:pt x="230" y="20"/>
                  </a:lnTo>
                  <a:lnTo>
                    <a:pt x="110" y="32"/>
                  </a:lnTo>
                  <a:lnTo>
                    <a:pt x="0" y="48"/>
                  </a:lnTo>
                  <a:lnTo>
                    <a:pt x="0" y="48"/>
                  </a:lnTo>
                  <a:lnTo>
                    <a:pt x="154" y="66"/>
                  </a:lnTo>
                  <a:lnTo>
                    <a:pt x="314" y="86"/>
                  </a:lnTo>
                  <a:lnTo>
                    <a:pt x="480" y="112"/>
                  </a:lnTo>
                  <a:lnTo>
                    <a:pt x="652" y="140"/>
                  </a:lnTo>
                  <a:lnTo>
                    <a:pt x="830" y="174"/>
                  </a:lnTo>
                  <a:lnTo>
                    <a:pt x="1014" y="210"/>
                  </a:lnTo>
                  <a:lnTo>
                    <a:pt x="1206" y="250"/>
                  </a:lnTo>
                  <a:lnTo>
                    <a:pt x="1402" y="296"/>
                  </a:lnTo>
                  <a:lnTo>
                    <a:pt x="1402" y="296"/>
                  </a:lnTo>
                  <a:lnTo>
                    <a:pt x="1756" y="378"/>
                  </a:lnTo>
                  <a:lnTo>
                    <a:pt x="2092" y="450"/>
                  </a:lnTo>
                  <a:lnTo>
                    <a:pt x="2408" y="516"/>
                  </a:lnTo>
                  <a:lnTo>
                    <a:pt x="2562" y="544"/>
                  </a:lnTo>
                  <a:lnTo>
                    <a:pt x="2708" y="572"/>
                  </a:lnTo>
                  <a:lnTo>
                    <a:pt x="2852" y="598"/>
                  </a:lnTo>
                  <a:lnTo>
                    <a:pt x="2992" y="620"/>
                  </a:lnTo>
                  <a:lnTo>
                    <a:pt x="3128" y="642"/>
                  </a:lnTo>
                  <a:lnTo>
                    <a:pt x="3260" y="662"/>
                  </a:lnTo>
                  <a:lnTo>
                    <a:pt x="3388" y="678"/>
                  </a:lnTo>
                  <a:lnTo>
                    <a:pt x="3512" y="694"/>
                  </a:lnTo>
                  <a:lnTo>
                    <a:pt x="3632" y="708"/>
                  </a:lnTo>
                  <a:lnTo>
                    <a:pt x="3750" y="722"/>
                  </a:lnTo>
                  <a:lnTo>
                    <a:pt x="3864" y="732"/>
                  </a:lnTo>
                  <a:lnTo>
                    <a:pt x="3974" y="740"/>
                  </a:lnTo>
                  <a:lnTo>
                    <a:pt x="4080" y="748"/>
                  </a:lnTo>
                  <a:lnTo>
                    <a:pt x="4184" y="754"/>
                  </a:lnTo>
                  <a:lnTo>
                    <a:pt x="4286" y="758"/>
                  </a:lnTo>
                  <a:lnTo>
                    <a:pt x="4384" y="762"/>
                  </a:lnTo>
                  <a:lnTo>
                    <a:pt x="4478" y="762"/>
                  </a:lnTo>
                  <a:lnTo>
                    <a:pt x="4570" y="762"/>
                  </a:lnTo>
                  <a:lnTo>
                    <a:pt x="4660" y="760"/>
                  </a:lnTo>
                  <a:lnTo>
                    <a:pt x="4746" y="758"/>
                  </a:lnTo>
                  <a:lnTo>
                    <a:pt x="4830" y="754"/>
                  </a:lnTo>
                  <a:lnTo>
                    <a:pt x="4912" y="748"/>
                  </a:lnTo>
                  <a:lnTo>
                    <a:pt x="4992" y="740"/>
                  </a:lnTo>
                  <a:lnTo>
                    <a:pt x="5068" y="732"/>
                  </a:lnTo>
                  <a:lnTo>
                    <a:pt x="5144" y="724"/>
                  </a:lnTo>
                  <a:lnTo>
                    <a:pt x="5216" y="714"/>
                  </a:lnTo>
                  <a:lnTo>
                    <a:pt x="5216" y="714"/>
                  </a:lnTo>
                  <a:close/>
                </a:path>
              </a:pathLst>
            </a:custGeom>
            <a:solidFill>
              <a:schemeClr val="bg2">
                <a:alpha val="40000"/>
              </a:schemeClr>
            </a:solidFill>
            <a:ln w="9525">
              <a:noFill/>
              <a:round/>
              <a:headEnd/>
              <a:tailEnd/>
            </a:ln>
          </p:spPr>
          <p:txBody>
            <a:bodyPr vert="horz" wrap="square" lIns="91440" tIns="45720" rIns="91440" bIns="45720" numCol="1" anchor="t" anchorCtr="0" compatLnSpc="1">
              <a:prstTxWarp prst="textNoShape">
                <a:avLst/>
              </a:prstTxWarp>
            </a:bodyPr>
            <a:lstStyle/>
            <a:p>
              <a:endParaRPr lang="en-US"/>
            </a:p>
          </p:txBody>
        </p:sp>
        <p:sp>
          <p:nvSpPr>
            <p:cNvPr id="19" name="Freeform 22"/>
            <p:cNvSpPr>
              <a:spLocks/>
            </p:cNvSpPr>
            <p:nvPr/>
          </p:nvSpPr>
          <p:spPr bwMode="hidden">
            <a:xfrm>
              <a:off x="3175" y="4335463"/>
              <a:ext cx="8166100" cy="1101725"/>
            </a:xfrm>
            <a:custGeom>
              <a:avLst/>
              <a:gdLst/>
              <a:ahLst/>
              <a:cxnLst>
                <a:cxn ang="0">
                  <a:pos x="0" y="70"/>
                </a:cxn>
                <a:cxn ang="0">
                  <a:pos x="0" y="70"/>
                </a:cxn>
                <a:cxn ang="0">
                  <a:pos x="18" y="66"/>
                </a:cxn>
                <a:cxn ang="0">
                  <a:pos x="72" y="56"/>
                </a:cxn>
                <a:cxn ang="0">
                  <a:pos x="164" y="42"/>
                </a:cxn>
                <a:cxn ang="0">
                  <a:pos x="224" y="34"/>
                </a:cxn>
                <a:cxn ang="0">
                  <a:pos x="294" y="26"/>
                </a:cxn>
                <a:cxn ang="0">
                  <a:pos x="372" y="20"/>
                </a:cxn>
                <a:cxn ang="0">
                  <a:pos x="462" y="14"/>
                </a:cxn>
                <a:cxn ang="0">
                  <a:pos x="560" y="8"/>
                </a:cxn>
                <a:cxn ang="0">
                  <a:pos x="670" y="4"/>
                </a:cxn>
                <a:cxn ang="0">
                  <a:pos x="790" y="2"/>
                </a:cxn>
                <a:cxn ang="0">
                  <a:pos x="920" y="0"/>
                </a:cxn>
                <a:cxn ang="0">
                  <a:pos x="1060" y="2"/>
                </a:cxn>
                <a:cxn ang="0">
                  <a:pos x="1210" y="6"/>
                </a:cxn>
                <a:cxn ang="0">
                  <a:pos x="1372" y="14"/>
                </a:cxn>
                <a:cxn ang="0">
                  <a:pos x="1544" y="24"/>
                </a:cxn>
                <a:cxn ang="0">
                  <a:pos x="1726" y="40"/>
                </a:cxn>
                <a:cxn ang="0">
                  <a:pos x="1920" y="58"/>
                </a:cxn>
                <a:cxn ang="0">
                  <a:pos x="2126" y="80"/>
                </a:cxn>
                <a:cxn ang="0">
                  <a:pos x="2342" y="106"/>
                </a:cxn>
                <a:cxn ang="0">
                  <a:pos x="2570" y="138"/>
                </a:cxn>
                <a:cxn ang="0">
                  <a:pos x="2808" y="174"/>
                </a:cxn>
                <a:cxn ang="0">
                  <a:pos x="3058" y="216"/>
                </a:cxn>
                <a:cxn ang="0">
                  <a:pos x="3320" y="266"/>
                </a:cxn>
                <a:cxn ang="0">
                  <a:pos x="3594" y="320"/>
                </a:cxn>
                <a:cxn ang="0">
                  <a:pos x="3880" y="380"/>
                </a:cxn>
                <a:cxn ang="0">
                  <a:pos x="4178" y="448"/>
                </a:cxn>
                <a:cxn ang="0">
                  <a:pos x="4488" y="522"/>
                </a:cxn>
                <a:cxn ang="0">
                  <a:pos x="4810" y="604"/>
                </a:cxn>
                <a:cxn ang="0">
                  <a:pos x="5144" y="694"/>
                </a:cxn>
              </a:cxnLst>
              <a:rect l="0" t="0" r="r" b="b"/>
              <a:pathLst>
                <a:path w="5144" h="694">
                  <a:moveTo>
                    <a:pt x="0" y="70"/>
                  </a:moveTo>
                  <a:lnTo>
                    <a:pt x="0" y="70"/>
                  </a:lnTo>
                  <a:lnTo>
                    <a:pt x="18" y="66"/>
                  </a:lnTo>
                  <a:lnTo>
                    <a:pt x="72" y="56"/>
                  </a:lnTo>
                  <a:lnTo>
                    <a:pt x="164" y="42"/>
                  </a:lnTo>
                  <a:lnTo>
                    <a:pt x="224" y="34"/>
                  </a:lnTo>
                  <a:lnTo>
                    <a:pt x="294" y="26"/>
                  </a:lnTo>
                  <a:lnTo>
                    <a:pt x="372" y="20"/>
                  </a:lnTo>
                  <a:lnTo>
                    <a:pt x="462" y="14"/>
                  </a:lnTo>
                  <a:lnTo>
                    <a:pt x="560" y="8"/>
                  </a:lnTo>
                  <a:lnTo>
                    <a:pt x="670" y="4"/>
                  </a:lnTo>
                  <a:lnTo>
                    <a:pt x="790" y="2"/>
                  </a:lnTo>
                  <a:lnTo>
                    <a:pt x="920" y="0"/>
                  </a:lnTo>
                  <a:lnTo>
                    <a:pt x="1060" y="2"/>
                  </a:lnTo>
                  <a:lnTo>
                    <a:pt x="1210" y="6"/>
                  </a:lnTo>
                  <a:lnTo>
                    <a:pt x="1372" y="14"/>
                  </a:lnTo>
                  <a:lnTo>
                    <a:pt x="1544" y="24"/>
                  </a:lnTo>
                  <a:lnTo>
                    <a:pt x="1726" y="40"/>
                  </a:lnTo>
                  <a:lnTo>
                    <a:pt x="1920" y="58"/>
                  </a:lnTo>
                  <a:lnTo>
                    <a:pt x="2126" y="80"/>
                  </a:lnTo>
                  <a:lnTo>
                    <a:pt x="2342" y="106"/>
                  </a:lnTo>
                  <a:lnTo>
                    <a:pt x="2570" y="138"/>
                  </a:lnTo>
                  <a:lnTo>
                    <a:pt x="2808" y="174"/>
                  </a:lnTo>
                  <a:lnTo>
                    <a:pt x="3058" y="216"/>
                  </a:lnTo>
                  <a:lnTo>
                    <a:pt x="3320" y="266"/>
                  </a:lnTo>
                  <a:lnTo>
                    <a:pt x="3594" y="320"/>
                  </a:lnTo>
                  <a:lnTo>
                    <a:pt x="3880" y="380"/>
                  </a:lnTo>
                  <a:lnTo>
                    <a:pt x="4178" y="448"/>
                  </a:lnTo>
                  <a:lnTo>
                    <a:pt x="4488" y="522"/>
                  </a:lnTo>
                  <a:lnTo>
                    <a:pt x="4810" y="604"/>
                  </a:lnTo>
                  <a:lnTo>
                    <a:pt x="5144" y="694"/>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p:nvSpPr>
            <p:cNvPr id="20" name="Freeform 26"/>
            <p:cNvSpPr>
              <a:spLocks/>
            </p:cNvSpPr>
            <p:nvPr/>
          </p:nvSpPr>
          <p:spPr bwMode="hidden">
            <a:xfrm>
              <a:off x="4156075" y="4316413"/>
              <a:ext cx="4940300" cy="927100"/>
            </a:xfrm>
            <a:custGeom>
              <a:avLst/>
              <a:gdLst/>
              <a:ahLst/>
              <a:cxnLst>
                <a:cxn ang="0">
                  <a:pos x="0" y="584"/>
                </a:cxn>
                <a:cxn ang="0">
                  <a:pos x="0" y="584"/>
                </a:cxn>
                <a:cxn ang="0">
                  <a:pos x="90" y="560"/>
                </a:cxn>
                <a:cxn ang="0">
                  <a:pos x="336" y="498"/>
                </a:cxn>
                <a:cxn ang="0">
                  <a:pos x="506" y="456"/>
                </a:cxn>
                <a:cxn ang="0">
                  <a:pos x="702" y="410"/>
                </a:cxn>
                <a:cxn ang="0">
                  <a:pos x="920" y="360"/>
                </a:cxn>
                <a:cxn ang="0">
                  <a:pos x="1154" y="306"/>
                </a:cxn>
                <a:cxn ang="0">
                  <a:pos x="1402" y="254"/>
                </a:cxn>
                <a:cxn ang="0">
                  <a:pos x="1656" y="202"/>
                </a:cxn>
                <a:cxn ang="0">
                  <a:pos x="1916" y="154"/>
                </a:cxn>
                <a:cxn ang="0">
                  <a:pos x="2174" y="108"/>
                </a:cxn>
                <a:cxn ang="0">
                  <a:pos x="2302" y="88"/>
                </a:cxn>
                <a:cxn ang="0">
                  <a:pos x="2426" y="68"/>
                </a:cxn>
                <a:cxn ang="0">
                  <a:pos x="2550" y="52"/>
                </a:cxn>
                <a:cxn ang="0">
                  <a:pos x="2670" y="36"/>
                </a:cxn>
                <a:cxn ang="0">
                  <a:pos x="2788" y="24"/>
                </a:cxn>
                <a:cxn ang="0">
                  <a:pos x="2900" y="14"/>
                </a:cxn>
                <a:cxn ang="0">
                  <a:pos x="3008" y="6"/>
                </a:cxn>
                <a:cxn ang="0">
                  <a:pos x="3112" y="0"/>
                </a:cxn>
              </a:cxnLst>
              <a:rect l="0" t="0" r="r" b="b"/>
              <a:pathLst>
                <a:path w="3112" h="584">
                  <a:moveTo>
                    <a:pt x="0" y="584"/>
                  </a:moveTo>
                  <a:lnTo>
                    <a:pt x="0" y="584"/>
                  </a:lnTo>
                  <a:lnTo>
                    <a:pt x="90" y="560"/>
                  </a:lnTo>
                  <a:lnTo>
                    <a:pt x="336" y="498"/>
                  </a:lnTo>
                  <a:lnTo>
                    <a:pt x="506" y="456"/>
                  </a:lnTo>
                  <a:lnTo>
                    <a:pt x="702" y="410"/>
                  </a:lnTo>
                  <a:lnTo>
                    <a:pt x="920" y="360"/>
                  </a:lnTo>
                  <a:lnTo>
                    <a:pt x="1154" y="306"/>
                  </a:lnTo>
                  <a:lnTo>
                    <a:pt x="1402" y="254"/>
                  </a:lnTo>
                  <a:lnTo>
                    <a:pt x="1656" y="202"/>
                  </a:lnTo>
                  <a:lnTo>
                    <a:pt x="1916" y="154"/>
                  </a:lnTo>
                  <a:lnTo>
                    <a:pt x="2174" y="108"/>
                  </a:lnTo>
                  <a:lnTo>
                    <a:pt x="2302" y="88"/>
                  </a:lnTo>
                  <a:lnTo>
                    <a:pt x="2426" y="68"/>
                  </a:lnTo>
                  <a:lnTo>
                    <a:pt x="2550" y="52"/>
                  </a:lnTo>
                  <a:lnTo>
                    <a:pt x="2670" y="36"/>
                  </a:lnTo>
                  <a:lnTo>
                    <a:pt x="2788" y="24"/>
                  </a:lnTo>
                  <a:lnTo>
                    <a:pt x="2900" y="14"/>
                  </a:lnTo>
                  <a:lnTo>
                    <a:pt x="3008" y="6"/>
                  </a:lnTo>
                  <a:lnTo>
                    <a:pt x="3112" y="0"/>
                  </a:lnTo>
                </a:path>
              </a:pathLst>
            </a:custGeom>
            <a:noFill/>
            <a:ln w="12">
              <a:solidFill>
                <a:srgbClr val="FFFFFF"/>
              </a:solidFill>
              <a:prstDash val="solid"/>
              <a:round/>
              <a:headEnd/>
              <a:tailEnd/>
            </a:ln>
          </p:spPr>
          <p:txBody>
            <a:bodyPr vert="horz" wrap="square" lIns="91440" tIns="45720" rIns="91440" bIns="45720" numCol="1" anchor="t" anchorCtr="0" compatLnSpc="1">
              <a:prstTxWarp prst="textNoShape">
                <a:avLst/>
              </a:prstTxWarp>
            </a:bodyPr>
            <a:lstStyle/>
            <a:p>
              <a:endParaRPr lang="en-US"/>
            </a:p>
          </p:txBody>
        </p:sp>
        <p:sp useBgFill="1">
          <p:nvSpPr>
            <p:cNvPr id="21" name="Freeform 10"/>
            <p:cNvSpPr>
              <a:spLocks/>
            </p:cNvSpPr>
            <p:nvPr/>
          </p:nvSpPr>
          <p:spPr bwMode="hidden">
            <a:xfrm>
              <a:off x="-3905251" y="4294188"/>
              <a:ext cx="13027839" cy="1892300"/>
            </a:xfrm>
            <a:custGeom>
              <a:avLst/>
              <a:gdLst/>
              <a:ahLst/>
              <a:cxnLst>
                <a:cxn ang="0">
                  <a:pos x="8192" y="512"/>
                </a:cxn>
                <a:cxn ang="0">
                  <a:pos x="8040" y="570"/>
                </a:cxn>
                <a:cxn ang="0">
                  <a:pos x="7878" y="620"/>
                </a:cxn>
                <a:cxn ang="0">
                  <a:pos x="7706" y="666"/>
                </a:cxn>
                <a:cxn ang="0">
                  <a:pos x="7522" y="702"/>
                </a:cxn>
                <a:cxn ang="0">
                  <a:pos x="7322" y="730"/>
                </a:cxn>
                <a:cxn ang="0">
                  <a:pos x="7106" y="750"/>
                </a:cxn>
                <a:cxn ang="0">
                  <a:pos x="6872" y="762"/>
                </a:cxn>
                <a:cxn ang="0">
                  <a:pos x="6618" y="760"/>
                </a:cxn>
                <a:cxn ang="0">
                  <a:pos x="6342" y="750"/>
                </a:cxn>
                <a:cxn ang="0">
                  <a:pos x="6042" y="726"/>
                </a:cxn>
                <a:cxn ang="0">
                  <a:pos x="5716" y="690"/>
                </a:cxn>
                <a:cxn ang="0">
                  <a:pos x="5364" y="642"/>
                </a:cxn>
                <a:cxn ang="0">
                  <a:pos x="4982" y="578"/>
                </a:cxn>
                <a:cxn ang="0">
                  <a:pos x="4568" y="500"/>
                </a:cxn>
                <a:cxn ang="0">
                  <a:pos x="4122" y="406"/>
                </a:cxn>
                <a:cxn ang="0">
                  <a:pos x="3640" y="296"/>
                </a:cxn>
                <a:cxn ang="0">
                  <a:pos x="3396" y="240"/>
                </a:cxn>
                <a:cxn ang="0">
                  <a:pos x="2934" y="148"/>
                </a:cxn>
                <a:cxn ang="0">
                  <a:pos x="2512" y="82"/>
                </a:cxn>
                <a:cxn ang="0">
                  <a:pos x="2126" y="36"/>
                </a:cxn>
                <a:cxn ang="0">
                  <a:pos x="1776" y="10"/>
                </a:cxn>
                <a:cxn ang="0">
                  <a:pos x="1462" y="0"/>
                </a:cxn>
                <a:cxn ang="0">
                  <a:pos x="1182" y="4"/>
                </a:cxn>
                <a:cxn ang="0">
                  <a:pos x="934" y="20"/>
                </a:cxn>
                <a:cxn ang="0">
                  <a:pos x="716" y="44"/>
                </a:cxn>
                <a:cxn ang="0">
                  <a:pos x="530" y="74"/>
                </a:cxn>
                <a:cxn ang="0">
                  <a:pos x="374" y="108"/>
                </a:cxn>
                <a:cxn ang="0">
                  <a:pos x="248" y="144"/>
                </a:cxn>
                <a:cxn ang="0">
                  <a:pos x="148" y="176"/>
                </a:cxn>
                <a:cxn ang="0">
                  <a:pos x="48" y="216"/>
                </a:cxn>
                <a:cxn ang="0">
                  <a:pos x="0" y="240"/>
                </a:cxn>
                <a:cxn ang="0">
                  <a:pos x="8192" y="1192"/>
                </a:cxn>
                <a:cxn ang="0">
                  <a:pos x="8196" y="1186"/>
                </a:cxn>
                <a:cxn ang="0">
                  <a:pos x="8196" y="510"/>
                </a:cxn>
                <a:cxn ang="0">
                  <a:pos x="8192" y="512"/>
                </a:cxn>
              </a:cxnLst>
              <a:rect l="0" t="0" r="r" b="b"/>
              <a:pathLst>
                <a:path w="8196" h="1192">
                  <a:moveTo>
                    <a:pt x="8192" y="512"/>
                  </a:moveTo>
                  <a:lnTo>
                    <a:pt x="8192" y="512"/>
                  </a:lnTo>
                  <a:lnTo>
                    <a:pt x="8116" y="542"/>
                  </a:lnTo>
                  <a:lnTo>
                    <a:pt x="8040" y="570"/>
                  </a:lnTo>
                  <a:lnTo>
                    <a:pt x="7960" y="596"/>
                  </a:lnTo>
                  <a:lnTo>
                    <a:pt x="7878" y="620"/>
                  </a:lnTo>
                  <a:lnTo>
                    <a:pt x="7794" y="644"/>
                  </a:lnTo>
                  <a:lnTo>
                    <a:pt x="7706" y="666"/>
                  </a:lnTo>
                  <a:lnTo>
                    <a:pt x="7616" y="684"/>
                  </a:lnTo>
                  <a:lnTo>
                    <a:pt x="7522" y="702"/>
                  </a:lnTo>
                  <a:lnTo>
                    <a:pt x="7424" y="718"/>
                  </a:lnTo>
                  <a:lnTo>
                    <a:pt x="7322" y="730"/>
                  </a:lnTo>
                  <a:lnTo>
                    <a:pt x="7216" y="742"/>
                  </a:lnTo>
                  <a:lnTo>
                    <a:pt x="7106" y="750"/>
                  </a:lnTo>
                  <a:lnTo>
                    <a:pt x="6992" y="758"/>
                  </a:lnTo>
                  <a:lnTo>
                    <a:pt x="6872" y="762"/>
                  </a:lnTo>
                  <a:lnTo>
                    <a:pt x="6748" y="762"/>
                  </a:lnTo>
                  <a:lnTo>
                    <a:pt x="6618" y="760"/>
                  </a:lnTo>
                  <a:lnTo>
                    <a:pt x="6482" y="756"/>
                  </a:lnTo>
                  <a:lnTo>
                    <a:pt x="6342" y="750"/>
                  </a:lnTo>
                  <a:lnTo>
                    <a:pt x="6196" y="740"/>
                  </a:lnTo>
                  <a:lnTo>
                    <a:pt x="6042" y="726"/>
                  </a:lnTo>
                  <a:lnTo>
                    <a:pt x="5882" y="710"/>
                  </a:lnTo>
                  <a:lnTo>
                    <a:pt x="5716" y="690"/>
                  </a:lnTo>
                  <a:lnTo>
                    <a:pt x="5544" y="668"/>
                  </a:lnTo>
                  <a:lnTo>
                    <a:pt x="5364" y="642"/>
                  </a:lnTo>
                  <a:lnTo>
                    <a:pt x="5176" y="612"/>
                  </a:lnTo>
                  <a:lnTo>
                    <a:pt x="4982" y="578"/>
                  </a:lnTo>
                  <a:lnTo>
                    <a:pt x="4778" y="540"/>
                  </a:lnTo>
                  <a:lnTo>
                    <a:pt x="4568" y="500"/>
                  </a:lnTo>
                  <a:lnTo>
                    <a:pt x="4348" y="454"/>
                  </a:lnTo>
                  <a:lnTo>
                    <a:pt x="4122" y="406"/>
                  </a:lnTo>
                  <a:lnTo>
                    <a:pt x="3886" y="354"/>
                  </a:lnTo>
                  <a:lnTo>
                    <a:pt x="3640" y="296"/>
                  </a:lnTo>
                  <a:lnTo>
                    <a:pt x="3640" y="296"/>
                  </a:lnTo>
                  <a:lnTo>
                    <a:pt x="3396" y="240"/>
                  </a:lnTo>
                  <a:lnTo>
                    <a:pt x="3160" y="192"/>
                  </a:lnTo>
                  <a:lnTo>
                    <a:pt x="2934" y="148"/>
                  </a:lnTo>
                  <a:lnTo>
                    <a:pt x="2718" y="112"/>
                  </a:lnTo>
                  <a:lnTo>
                    <a:pt x="2512" y="82"/>
                  </a:lnTo>
                  <a:lnTo>
                    <a:pt x="2314" y="56"/>
                  </a:lnTo>
                  <a:lnTo>
                    <a:pt x="2126" y="36"/>
                  </a:lnTo>
                  <a:lnTo>
                    <a:pt x="1948" y="20"/>
                  </a:lnTo>
                  <a:lnTo>
                    <a:pt x="1776" y="10"/>
                  </a:lnTo>
                  <a:lnTo>
                    <a:pt x="1616" y="2"/>
                  </a:lnTo>
                  <a:lnTo>
                    <a:pt x="1462" y="0"/>
                  </a:lnTo>
                  <a:lnTo>
                    <a:pt x="1318" y="0"/>
                  </a:lnTo>
                  <a:lnTo>
                    <a:pt x="1182" y="4"/>
                  </a:lnTo>
                  <a:lnTo>
                    <a:pt x="1054" y="10"/>
                  </a:lnTo>
                  <a:lnTo>
                    <a:pt x="934" y="20"/>
                  </a:lnTo>
                  <a:lnTo>
                    <a:pt x="822" y="30"/>
                  </a:lnTo>
                  <a:lnTo>
                    <a:pt x="716" y="44"/>
                  </a:lnTo>
                  <a:lnTo>
                    <a:pt x="620" y="58"/>
                  </a:lnTo>
                  <a:lnTo>
                    <a:pt x="530" y="74"/>
                  </a:lnTo>
                  <a:lnTo>
                    <a:pt x="450" y="92"/>
                  </a:lnTo>
                  <a:lnTo>
                    <a:pt x="374" y="108"/>
                  </a:lnTo>
                  <a:lnTo>
                    <a:pt x="308" y="126"/>
                  </a:lnTo>
                  <a:lnTo>
                    <a:pt x="248" y="144"/>
                  </a:lnTo>
                  <a:lnTo>
                    <a:pt x="194" y="160"/>
                  </a:lnTo>
                  <a:lnTo>
                    <a:pt x="148" y="176"/>
                  </a:lnTo>
                  <a:lnTo>
                    <a:pt x="108" y="192"/>
                  </a:lnTo>
                  <a:lnTo>
                    <a:pt x="48" y="216"/>
                  </a:lnTo>
                  <a:lnTo>
                    <a:pt x="12" y="234"/>
                  </a:lnTo>
                  <a:lnTo>
                    <a:pt x="0" y="240"/>
                  </a:lnTo>
                  <a:lnTo>
                    <a:pt x="0" y="1192"/>
                  </a:lnTo>
                  <a:lnTo>
                    <a:pt x="8192" y="1192"/>
                  </a:lnTo>
                  <a:lnTo>
                    <a:pt x="8192" y="1192"/>
                  </a:lnTo>
                  <a:lnTo>
                    <a:pt x="8196" y="1186"/>
                  </a:lnTo>
                  <a:lnTo>
                    <a:pt x="8196" y="1186"/>
                  </a:lnTo>
                  <a:lnTo>
                    <a:pt x="8196" y="510"/>
                  </a:lnTo>
                  <a:lnTo>
                    <a:pt x="8196" y="510"/>
                  </a:lnTo>
                  <a:lnTo>
                    <a:pt x="8192" y="512"/>
                  </a:lnTo>
                  <a:lnTo>
                    <a:pt x="8192" y="512"/>
                  </a:lnTo>
                  <a:close/>
                </a:path>
              </a:pathLst>
            </a:custGeom>
            <a:ln w="9525">
              <a:noFill/>
              <a:round/>
              <a:headEnd/>
              <a:tailEnd/>
            </a:ln>
          </p:spPr>
          <p:txBody>
            <a:bodyPr vert="horz" wrap="square" lIns="91440" tIns="45720" rIns="91440" bIns="45720" numCol="1" anchor="t" anchorCtr="0" compatLnSpc="1">
              <a:prstTxWarp prst="textNoShape">
                <a:avLst/>
              </a:prstTxWarp>
            </a:bodyPr>
            <a:lstStyle/>
            <a:p>
              <a:endParaRPr lang="en-US"/>
            </a:p>
          </p:txBody>
        </p:sp>
      </p:grpSp>
      <p:sp>
        <p:nvSpPr>
          <p:cNvPr id="2" name="Title Placeholder 1"/>
          <p:cNvSpPr>
            <a:spLocks noGrp="1"/>
          </p:cNvSpPr>
          <p:nvPr>
            <p:ph type="title"/>
          </p:nvPr>
        </p:nvSpPr>
        <p:spPr>
          <a:xfrm>
            <a:off x="457200" y="338328"/>
            <a:ext cx="8229600" cy="1252728"/>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4" name="Date Placeholder 3"/>
          <p:cNvSpPr>
            <a:spLocks noGrp="1"/>
          </p:cNvSpPr>
          <p:nvPr>
            <p:ph type="dt" sz="half" idx="2"/>
          </p:nvPr>
        </p:nvSpPr>
        <p:spPr>
          <a:xfrm>
            <a:off x="5163672" y="6250164"/>
            <a:ext cx="3786690" cy="365125"/>
          </a:xfrm>
          <a:prstGeom prst="rect">
            <a:avLst/>
          </a:prstGeom>
        </p:spPr>
        <p:txBody>
          <a:bodyPr vert="horz" lIns="91440" tIns="45720" rIns="91440" bIns="45720" rtlCol="0" anchor="ctr"/>
          <a:lstStyle>
            <a:lvl1pPr algn="r">
              <a:defRPr sz="1000">
                <a:solidFill>
                  <a:schemeClr val="tx2"/>
                </a:solidFill>
              </a:defRPr>
            </a:lvl1pPr>
          </a:lstStyle>
          <a:p>
            <a:fld id="{6715C267-2BAB-495F-B147-0514C585185E}" type="datetimeFigureOut">
              <a:rPr lang="en-GB" smtClean="0"/>
              <a:t>12/07/2019</a:t>
            </a:fld>
            <a:endParaRPr lang="en-GB"/>
          </a:p>
        </p:txBody>
      </p:sp>
      <p:sp>
        <p:nvSpPr>
          <p:cNvPr id="5" name="Footer Placeholder 4"/>
          <p:cNvSpPr>
            <a:spLocks noGrp="1"/>
          </p:cNvSpPr>
          <p:nvPr>
            <p:ph type="ftr" sz="quarter" idx="3"/>
          </p:nvPr>
        </p:nvSpPr>
        <p:spPr>
          <a:xfrm>
            <a:off x="193638" y="6250164"/>
            <a:ext cx="3786691" cy="365125"/>
          </a:xfrm>
          <a:prstGeom prst="rect">
            <a:avLst/>
          </a:prstGeom>
        </p:spPr>
        <p:txBody>
          <a:bodyPr vert="horz" lIns="91440" tIns="45720" rIns="91440" bIns="45720" rtlCol="0" anchor="ctr"/>
          <a:lstStyle>
            <a:lvl1pPr algn="l">
              <a:defRPr sz="1000">
                <a:solidFill>
                  <a:schemeClr val="tx2"/>
                </a:solidFill>
              </a:defRPr>
            </a:lvl1pPr>
          </a:lstStyle>
          <a:p>
            <a:endParaRPr lang="en-GB"/>
          </a:p>
        </p:txBody>
      </p:sp>
      <p:sp>
        <p:nvSpPr>
          <p:cNvPr id="6" name="Slide Number Placeholder 5"/>
          <p:cNvSpPr>
            <a:spLocks noGrp="1"/>
          </p:cNvSpPr>
          <p:nvPr>
            <p:ph type="sldNum" sz="quarter" idx="4"/>
          </p:nvPr>
        </p:nvSpPr>
        <p:spPr>
          <a:xfrm>
            <a:off x="3991088" y="6250163"/>
            <a:ext cx="1161826" cy="365125"/>
          </a:xfrm>
          <a:prstGeom prst="rect">
            <a:avLst/>
          </a:prstGeom>
        </p:spPr>
        <p:txBody>
          <a:bodyPr vert="horz" lIns="91440" tIns="45720" rIns="91440" bIns="45720" rtlCol="0" anchor="ctr"/>
          <a:lstStyle>
            <a:lvl1pPr algn="ctr">
              <a:defRPr sz="1000">
                <a:solidFill>
                  <a:schemeClr val="tx2"/>
                </a:solidFill>
              </a:defRPr>
            </a:lvl1pPr>
          </a:lstStyle>
          <a:p>
            <a:fld id="{70002C1B-95F6-4846-81C6-C327BE94AEA4}" type="slidenum">
              <a:rPr lang="en-GB" smtClean="0"/>
              <a:t>‹#›</a:t>
            </a:fld>
            <a:endParaRPr lang="en-GB"/>
          </a:p>
        </p:txBody>
      </p:sp>
      <p:sp>
        <p:nvSpPr>
          <p:cNvPr id="3" name="Text Placeholder 2"/>
          <p:cNvSpPr>
            <a:spLocks noGrp="1"/>
          </p:cNvSpPr>
          <p:nvPr>
            <p:ph type="body" idx="1"/>
          </p:nvPr>
        </p:nvSpPr>
        <p:spPr>
          <a:xfrm>
            <a:off x="872067" y="2675467"/>
            <a:ext cx="7408333" cy="3450696"/>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rgbClr val="FFFFFF"/>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74320" algn="l" defTabSz="914400" rtl="0" eaLnBrk="1" latinLnBrk="0" hangingPunct="1">
        <a:spcBef>
          <a:spcPct val="20000"/>
        </a:spcBef>
        <a:buClr>
          <a:schemeClr val="accent1"/>
        </a:buClr>
        <a:buSzPct val="100000"/>
        <a:buFont typeface="Symbol" pitchFamily="18" charset="2"/>
        <a:buChar char=""/>
        <a:defRPr sz="2400" kern="1200">
          <a:solidFill>
            <a:schemeClr val="tx2"/>
          </a:solidFill>
          <a:latin typeface="+mn-lt"/>
          <a:ea typeface="+mn-ea"/>
          <a:cs typeface="+mn-cs"/>
        </a:defRPr>
      </a:lvl1pPr>
      <a:lvl2pPr marL="576263" indent="-274320" algn="l" defTabSz="914400" rtl="0" eaLnBrk="1" latinLnBrk="0" hangingPunct="1">
        <a:spcBef>
          <a:spcPct val="20000"/>
        </a:spcBef>
        <a:buClr>
          <a:schemeClr val="accent1"/>
        </a:buClr>
        <a:buSzPct val="100000"/>
        <a:buFont typeface="Symbol" pitchFamily="18" charset="2"/>
        <a:buChar char=""/>
        <a:defRPr sz="2200" kern="1200">
          <a:solidFill>
            <a:schemeClr val="tx2"/>
          </a:solidFill>
          <a:latin typeface="+mn-lt"/>
          <a:ea typeface="+mn-ea"/>
          <a:cs typeface="+mn-cs"/>
        </a:defRPr>
      </a:lvl2pPr>
      <a:lvl3pPr marL="855663" indent="-228600" algn="l" defTabSz="914400" rtl="0" eaLnBrk="1" latinLnBrk="0" hangingPunct="1">
        <a:spcBef>
          <a:spcPct val="20000"/>
        </a:spcBef>
        <a:buClr>
          <a:schemeClr val="accent1"/>
        </a:buClr>
        <a:buSzPct val="100000"/>
        <a:buFont typeface="Symbol" pitchFamily="18" charset="2"/>
        <a:buChar char=""/>
        <a:defRPr sz="2000" kern="1200">
          <a:solidFill>
            <a:schemeClr val="tx2"/>
          </a:solidFill>
          <a:latin typeface="+mn-lt"/>
          <a:ea typeface="+mn-ea"/>
          <a:cs typeface="+mn-cs"/>
        </a:defRPr>
      </a:lvl3pPr>
      <a:lvl4pPr marL="1143000" indent="-228600" algn="l" defTabSz="914400" rtl="0" eaLnBrk="1" latinLnBrk="0" hangingPunct="1">
        <a:spcBef>
          <a:spcPct val="20000"/>
        </a:spcBef>
        <a:buClr>
          <a:schemeClr val="accent1"/>
        </a:buClr>
        <a:buSzPct val="100000"/>
        <a:buFont typeface="Symbol" pitchFamily="18" charset="2"/>
        <a:buChar char=""/>
        <a:defRPr sz="1800" kern="1200">
          <a:solidFill>
            <a:schemeClr val="tx2"/>
          </a:solidFill>
          <a:latin typeface="+mn-lt"/>
          <a:ea typeface="+mn-ea"/>
          <a:cs typeface="+mn-cs"/>
        </a:defRPr>
      </a:lvl4pPr>
      <a:lvl5pPr marL="1463040" indent="-228600" algn="l" defTabSz="914400" rtl="0" eaLnBrk="1" latinLnBrk="0" hangingPunct="1">
        <a:spcBef>
          <a:spcPct val="20000"/>
        </a:spcBef>
        <a:buClr>
          <a:schemeClr val="accent1"/>
        </a:buClr>
        <a:buSzPct val="100000"/>
        <a:buFont typeface="Symbol" pitchFamily="18" charset="2"/>
        <a:buChar char=""/>
        <a:defRPr sz="1600" kern="1200">
          <a:solidFill>
            <a:schemeClr val="tx2"/>
          </a:solidFill>
          <a:latin typeface="+mn-lt"/>
          <a:ea typeface="+mn-ea"/>
          <a:cs typeface="+mn-cs"/>
        </a:defRPr>
      </a:lvl5pPr>
      <a:lvl6pPr marL="178308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6pPr>
      <a:lvl7pPr marL="210312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7pPr>
      <a:lvl8pPr marL="242316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8pPr>
      <a:lvl9pPr marL="2743200" indent="-228600" algn="l" defTabSz="914400" rtl="0" eaLnBrk="1" latinLnBrk="0" hangingPunct="1">
        <a:spcBef>
          <a:spcPts val="384"/>
        </a:spcBef>
        <a:buClr>
          <a:schemeClr val="accent1"/>
        </a:buClr>
        <a:buFont typeface="Symbol" pitchFamily="18" charset="2"/>
        <a:buChar char="*"/>
        <a:defRPr sz="1400" kern="1200">
          <a:solidFill>
            <a:schemeClr val="tx2"/>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http://www.bbc.co.uk/news/uk-wales-10902558" TargetMode="External"/><Relationship Id="rId7" Type="http://schemas.openxmlformats.org/officeDocument/2006/relationships/hyperlink" Target="http://www.wales.nhs.uk/sitesplus/888/page/82249#introduction" TargetMode="External"/><Relationship Id="rId2" Type="http://schemas.openxmlformats.org/officeDocument/2006/relationships/hyperlink" Target="http://www.antibullyingworks.co.uk/resources/intervention-strategies/circle-of-friends/" TargetMode="External"/><Relationship Id="rId1" Type="http://schemas.openxmlformats.org/officeDocument/2006/relationships/slideLayout" Target="../slideLayouts/slideLayout2.xml"/><Relationship Id="rId6" Type="http://schemas.openxmlformats.org/officeDocument/2006/relationships/hyperlink" Target="https://www.estyn.gov.wales/best-practice/school-environment-benefits-pupil-wellbeing" TargetMode="External"/><Relationship Id="rId5" Type="http://schemas.openxmlformats.org/officeDocument/2006/relationships/hyperlink" Target="https://www.estyn.gov.wales/thematic-reports/food-and-fitness-schools-update-april-2009" TargetMode="External"/><Relationship Id="rId4" Type="http://schemas.openxmlformats.org/officeDocument/2006/relationships/hyperlink" Target="http://gov.wales/docs/dcells/publications/150225-successful-futures-en.pdf"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gov.wales/topics/educationandskills/schoolshome/foodanddrink/healthy-eating/?lang=en" TargetMode="External"/><Relationship Id="rId2" Type="http://schemas.openxmlformats.org/officeDocument/2006/relationships/hyperlink" Target="http://www.walesonline.co.uk/news/wales-news/primary-school-children-join-smoke-2402605" TargetMode="External"/><Relationship Id="rId1" Type="http://schemas.openxmlformats.org/officeDocument/2006/relationships/slideLayout" Target="../slideLayouts/slideLayout2.xml"/><Relationship Id="rId5" Type="http://schemas.openxmlformats.org/officeDocument/2006/relationships/hyperlink" Target="http://www.who.int/school_youth_health/gshi/hps/en/" TargetMode="External"/><Relationship Id="rId4" Type="http://schemas.openxmlformats.org/officeDocument/2006/relationships/hyperlink" Target="http://www.wales.nhs.uk/sitesplus/documents/888/WEB%2026732%20English%20pages.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smtClean="0">
                <a:solidFill>
                  <a:schemeClr val="bg1"/>
                </a:solidFill>
                <a:latin typeface="Arial" panose="020B0604020202020204" pitchFamily="34" charset="0"/>
                <a:cs typeface="Arial" panose="020B0604020202020204" pitchFamily="34" charset="0"/>
              </a:rPr>
              <a:t>ECES5007/C</a:t>
            </a:r>
            <a:br>
              <a:rPr lang="en-GB" dirty="0" smtClean="0">
                <a:solidFill>
                  <a:schemeClr val="bg1"/>
                </a:solidFill>
                <a:latin typeface="Arial" panose="020B0604020202020204" pitchFamily="34" charset="0"/>
                <a:cs typeface="Arial" panose="020B0604020202020204" pitchFamily="34" charset="0"/>
              </a:rPr>
            </a:br>
            <a:r>
              <a:rPr lang="en-GB" dirty="0" smtClean="0">
                <a:solidFill>
                  <a:schemeClr val="bg1"/>
                </a:solidFill>
                <a:latin typeface="Arial" panose="020B0604020202020204" pitchFamily="34" charset="0"/>
                <a:cs typeface="Arial" panose="020B0604020202020204" pitchFamily="34" charset="0"/>
              </a:rPr>
              <a:t>Lines </a:t>
            </a:r>
            <a:r>
              <a:rPr lang="en-GB" dirty="0">
                <a:solidFill>
                  <a:schemeClr val="bg1"/>
                </a:solidFill>
                <a:latin typeface="Arial" panose="020B0604020202020204" pitchFamily="34" charset="0"/>
                <a:cs typeface="Arial" panose="020B0604020202020204" pitchFamily="34" charset="0"/>
              </a:rPr>
              <a:t>of Enquiry</a:t>
            </a:r>
            <a:br>
              <a:rPr lang="en-GB" dirty="0">
                <a:solidFill>
                  <a:schemeClr val="bg1"/>
                </a:solidFill>
                <a:latin typeface="Arial" panose="020B0604020202020204" pitchFamily="34" charset="0"/>
                <a:cs typeface="Arial" panose="020B0604020202020204" pitchFamily="34" charset="0"/>
              </a:rPr>
            </a:br>
            <a:r>
              <a:rPr lang="en-GB" dirty="0" err="1" smtClean="0">
                <a:solidFill>
                  <a:schemeClr val="bg1"/>
                </a:solidFill>
                <a:latin typeface="Arial" panose="020B0604020202020204" pitchFamily="34" charset="0"/>
                <a:cs typeface="Arial" panose="020B0604020202020204" pitchFamily="34" charset="0"/>
              </a:rPr>
              <a:t>Llwybrau</a:t>
            </a:r>
            <a:r>
              <a:rPr lang="en-GB" dirty="0" smtClean="0">
                <a:solidFill>
                  <a:schemeClr val="bg1"/>
                </a:solidFill>
                <a:latin typeface="Arial" panose="020B0604020202020204" pitchFamily="34" charset="0"/>
                <a:cs typeface="Arial" panose="020B0604020202020204" pitchFamily="34" charset="0"/>
              </a:rPr>
              <a:t> </a:t>
            </a:r>
            <a:r>
              <a:rPr lang="en-GB" dirty="0" err="1" smtClean="0">
                <a:solidFill>
                  <a:schemeClr val="bg1"/>
                </a:solidFill>
                <a:latin typeface="Arial" panose="020B0604020202020204" pitchFamily="34" charset="0"/>
                <a:cs typeface="Arial" panose="020B0604020202020204" pitchFamily="34" charset="0"/>
              </a:rPr>
              <a:t>Ymholi</a:t>
            </a:r>
            <a:endParaRPr lang="en-GB" dirty="0">
              <a:solidFill>
                <a:schemeClr val="bg1"/>
              </a:solidFill>
            </a:endParaRPr>
          </a:p>
        </p:txBody>
      </p:sp>
      <p:sp>
        <p:nvSpPr>
          <p:cNvPr id="3" name="Subtitle 2"/>
          <p:cNvSpPr>
            <a:spLocks noGrp="1"/>
          </p:cNvSpPr>
          <p:nvPr>
            <p:ph type="subTitle" idx="1"/>
          </p:nvPr>
        </p:nvSpPr>
        <p:spPr/>
        <p:txBody>
          <a:bodyPr>
            <a:normAutofit fontScale="92500" lnSpcReduction="20000"/>
          </a:bodyPr>
          <a:lstStyle/>
          <a:p>
            <a:r>
              <a:rPr lang="en-GB" sz="2800" dirty="0" err="1">
                <a:solidFill>
                  <a:schemeClr val="bg1"/>
                </a:solidFill>
                <a:latin typeface="Arial" panose="020B0604020202020204" pitchFamily="34" charset="0"/>
                <a:cs typeface="Arial" panose="020B0604020202020204" pitchFamily="34" charset="0"/>
              </a:rPr>
              <a:t>Sesiwn</a:t>
            </a:r>
            <a:r>
              <a:rPr lang="en-GB" sz="2800" dirty="0">
                <a:solidFill>
                  <a:schemeClr val="bg1"/>
                </a:solidFill>
                <a:latin typeface="Arial" panose="020B0604020202020204" pitchFamily="34" charset="0"/>
                <a:cs typeface="Arial" panose="020B0604020202020204" pitchFamily="34" charset="0"/>
              </a:rPr>
              <a:t> </a:t>
            </a:r>
            <a:r>
              <a:rPr lang="en-GB" sz="2800" dirty="0" smtClean="0">
                <a:solidFill>
                  <a:schemeClr val="bg1"/>
                </a:solidFill>
                <a:latin typeface="Arial" panose="020B0604020202020204" pitchFamily="34" charset="0"/>
                <a:cs typeface="Arial" panose="020B0604020202020204" pitchFamily="34" charset="0"/>
              </a:rPr>
              <a:t>11 </a:t>
            </a:r>
            <a:endParaRPr lang="en-GB" sz="2800" dirty="0">
              <a:solidFill>
                <a:schemeClr val="bg1"/>
              </a:solidFill>
              <a:latin typeface="Arial" panose="020B0604020202020204" pitchFamily="34" charset="0"/>
              <a:cs typeface="Arial" panose="020B0604020202020204" pitchFamily="34" charset="0"/>
            </a:endParaRPr>
          </a:p>
          <a:p>
            <a:r>
              <a:rPr lang="en-GB" sz="2800" dirty="0" smtClean="0">
                <a:solidFill>
                  <a:schemeClr val="bg1"/>
                </a:solidFill>
                <a:latin typeface="Arial" panose="020B0604020202020204" pitchFamily="34" charset="0"/>
                <a:cs typeface="Arial" panose="020B0604020202020204" pitchFamily="34" charset="0"/>
              </a:rPr>
              <a:t> </a:t>
            </a:r>
            <a:r>
              <a:rPr lang="en-GB" sz="2800" dirty="0">
                <a:solidFill>
                  <a:schemeClr val="bg1"/>
                </a:solidFill>
                <a:latin typeface="Arial" panose="020B0604020202020204" pitchFamily="34" charset="0"/>
                <a:cs typeface="Arial" panose="020B0604020202020204" pitchFamily="34" charset="0"/>
              </a:rPr>
              <a:t>Session </a:t>
            </a:r>
            <a:r>
              <a:rPr lang="en-GB" sz="2800" dirty="0" smtClean="0">
                <a:solidFill>
                  <a:schemeClr val="bg1"/>
                </a:solidFill>
                <a:latin typeface="Arial" panose="020B0604020202020204" pitchFamily="34" charset="0"/>
                <a:cs typeface="Arial" panose="020B0604020202020204" pitchFamily="34" charset="0"/>
              </a:rPr>
              <a:t>11</a:t>
            </a:r>
          </a:p>
          <a:p>
            <a:endParaRPr lang="en-GB" dirty="0">
              <a:solidFill>
                <a:schemeClr val="bg1"/>
              </a:solidFill>
              <a:latin typeface="Arial" panose="020B0604020202020204" pitchFamily="34" charset="0"/>
              <a:cs typeface="Arial" panose="020B0604020202020204" pitchFamily="34" charset="0"/>
            </a:endParaRPr>
          </a:p>
          <a:p>
            <a:r>
              <a:rPr lang="en-GB" dirty="0" smtClean="0">
                <a:solidFill>
                  <a:schemeClr val="bg1"/>
                </a:solidFill>
                <a:latin typeface="Arial" panose="020B0604020202020204" pitchFamily="34" charset="0"/>
                <a:cs typeface="Arial" panose="020B0604020202020204" pitchFamily="34" charset="0"/>
              </a:rPr>
              <a:t> </a:t>
            </a:r>
            <a:endParaRPr lang="en-GB"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5458865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a:latin typeface="Arial" panose="020B0604020202020204" pitchFamily="34" charset="0"/>
                <a:cs typeface="Arial" panose="020B0604020202020204" pitchFamily="34" charset="0"/>
              </a:rPr>
              <a:t>Nod y </a:t>
            </a:r>
            <a:r>
              <a:rPr lang="en-GB" dirty="0" err="1">
                <a:latin typeface="Arial" panose="020B0604020202020204" pitchFamily="34" charset="0"/>
                <a:cs typeface="Arial" panose="020B0604020202020204" pitchFamily="34" charset="0"/>
              </a:rPr>
              <a:t>Modiwl</a:t>
            </a:r>
            <a:r>
              <a:rPr lang="en-GB" dirty="0">
                <a:latin typeface="Arial" panose="020B0604020202020204" pitchFamily="34" charset="0"/>
                <a:cs typeface="Arial" panose="020B0604020202020204" pitchFamily="34" charset="0"/>
              </a:rPr>
              <a:t> /  </a:t>
            </a:r>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Module </a:t>
            </a:r>
            <a:r>
              <a:rPr lang="en-GB" dirty="0">
                <a:latin typeface="Arial" panose="020B0604020202020204" pitchFamily="34" charset="0"/>
                <a:cs typeface="Arial" panose="020B0604020202020204" pitchFamily="34" charset="0"/>
              </a:rPr>
              <a:t>Aim</a:t>
            </a:r>
            <a:endParaRPr lang="en-GB" dirty="0"/>
          </a:p>
        </p:txBody>
      </p:sp>
      <p:sp>
        <p:nvSpPr>
          <p:cNvPr id="3" name="Content Placeholder 2"/>
          <p:cNvSpPr>
            <a:spLocks noGrp="1"/>
          </p:cNvSpPr>
          <p:nvPr>
            <p:ph sz="quarter" idx="13"/>
          </p:nvPr>
        </p:nvSpPr>
        <p:spPr/>
        <p:txBody>
          <a:bodyPr/>
          <a:lstStyle/>
          <a:p>
            <a:pPr lvl="0"/>
            <a:r>
              <a:rPr lang="cy-GB" dirty="0">
                <a:solidFill>
                  <a:schemeClr val="tx1"/>
                </a:solidFill>
                <a:latin typeface="Arial" panose="020B0604020202020204" pitchFamily="34" charset="0"/>
                <a:cs typeface="Arial" panose="020B0604020202020204" pitchFamily="34" charset="0"/>
              </a:rPr>
              <a:t>Archwilio materion allweddol mewn addysg trwy brofiad ar leoliad a chynyddu ymwybyddiaeth myfyrwyr o bwysigrwydd ymchwil addysgol</a:t>
            </a:r>
            <a:endParaRPr lang="en-GB" dirty="0">
              <a:solidFill>
                <a:schemeClr val="tx1"/>
              </a:solidFill>
              <a:latin typeface="Arial" panose="020B0604020202020204" pitchFamily="34" charset="0"/>
              <a:cs typeface="Arial" panose="020B0604020202020204" pitchFamily="34" charset="0"/>
            </a:endParaRPr>
          </a:p>
          <a:p>
            <a:endParaRPr lang="en-GB" dirty="0"/>
          </a:p>
        </p:txBody>
      </p:sp>
      <p:sp>
        <p:nvSpPr>
          <p:cNvPr id="4" name="Content Placeholder 3"/>
          <p:cNvSpPr>
            <a:spLocks noGrp="1"/>
          </p:cNvSpPr>
          <p:nvPr>
            <p:ph sz="quarter" idx="14"/>
          </p:nvPr>
        </p:nvSpPr>
        <p:spPr/>
        <p:txBody>
          <a:bodyPr/>
          <a:lstStyle/>
          <a:p>
            <a:pPr lvl="0"/>
            <a:r>
              <a:rPr lang="en-GB" i="1" dirty="0">
                <a:solidFill>
                  <a:schemeClr val="tx1"/>
                </a:solidFill>
                <a:latin typeface="Arial" panose="020B0604020202020204" pitchFamily="34" charset="0"/>
                <a:cs typeface="Arial" panose="020B0604020202020204" pitchFamily="34" charset="0"/>
              </a:rPr>
              <a:t>To explore key issues in education through placement experience and to increase students’ awareness of the importance of educational research</a:t>
            </a:r>
            <a:endParaRPr lang="en-GB" dirty="0">
              <a:solidFill>
                <a:schemeClr val="tx1"/>
              </a:solidFill>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26093657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fontScale="90000"/>
          </a:bodyPr>
          <a:lstStyle/>
          <a:p>
            <a:pPr algn="r"/>
            <a:r>
              <a:rPr lang="en-GB" dirty="0" err="1">
                <a:latin typeface="Arial" panose="020B0604020202020204" pitchFamily="34" charset="0"/>
                <a:cs typeface="Arial" panose="020B0604020202020204" pitchFamily="34" charset="0"/>
              </a:rPr>
              <a:t>Gorolwg</a:t>
            </a:r>
            <a:r>
              <a:rPr lang="en-GB" dirty="0">
                <a:latin typeface="Arial" panose="020B0604020202020204" pitchFamily="34" charset="0"/>
                <a:cs typeface="Arial" panose="020B0604020202020204" pitchFamily="34" charset="0"/>
              </a:rPr>
              <a:t> / </a:t>
            </a:r>
            <a:r>
              <a:rPr lang="en-GB" dirty="0" smtClean="0">
                <a:latin typeface="Arial" panose="020B0604020202020204" pitchFamily="34" charset="0"/>
                <a:cs typeface="Arial" panose="020B0604020202020204" pitchFamily="34" charset="0"/>
              </a:rPr>
              <a:t/>
            </a:r>
            <a:br>
              <a:rPr lang="en-GB" dirty="0" smtClean="0">
                <a:latin typeface="Arial" panose="020B0604020202020204" pitchFamily="34" charset="0"/>
                <a:cs typeface="Arial" panose="020B0604020202020204" pitchFamily="34" charset="0"/>
              </a:rPr>
            </a:br>
            <a:r>
              <a:rPr lang="en-GB" dirty="0" smtClean="0">
                <a:latin typeface="Arial" panose="020B0604020202020204" pitchFamily="34" charset="0"/>
                <a:cs typeface="Arial" panose="020B0604020202020204" pitchFamily="34" charset="0"/>
              </a:rPr>
              <a:t>Overview</a:t>
            </a:r>
            <a:endParaRPr lang="en-GB" dirty="0"/>
          </a:p>
        </p:txBody>
      </p:sp>
      <p:sp>
        <p:nvSpPr>
          <p:cNvPr id="5" name="Content Placeholder 4"/>
          <p:cNvSpPr>
            <a:spLocks noGrp="1"/>
          </p:cNvSpPr>
          <p:nvPr>
            <p:ph sz="quarter" idx="13"/>
          </p:nvPr>
        </p:nvSpPr>
        <p:spPr/>
        <p:txBody>
          <a:bodyPr>
            <a:normAutofit fontScale="85000" lnSpcReduction="20000"/>
          </a:bodyPr>
          <a:lstStyle/>
          <a:p>
            <a:r>
              <a:rPr lang="en-GB" sz="3600" dirty="0" err="1" smtClean="0">
                <a:solidFill>
                  <a:schemeClr val="tx1"/>
                </a:solidFill>
                <a:latin typeface="Arial" panose="020B0604020202020204" pitchFamily="34" charset="0"/>
                <a:cs typeface="Arial" panose="020B0604020202020204" pitchFamily="34" charset="0"/>
              </a:rPr>
              <a:t>Ysgolion</a:t>
            </a:r>
            <a:r>
              <a:rPr lang="en-GB" sz="3600" dirty="0">
                <a:solidFill>
                  <a:schemeClr val="tx1"/>
                </a:solidFill>
                <a:latin typeface="Arial" panose="020B0604020202020204" pitchFamily="34" charset="0"/>
                <a:cs typeface="Arial" panose="020B0604020202020204" pitchFamily="34" charset="0"/>
              </a:rPr>
              <a:t> </a:t>
            </a:r>
            <a:r>
              <a:rPr lang="en-GB" sz="3600" dirty="0" err="1" smtClean="0">
                <a:solidFill>
                  <a:schemeClr val="tx1"/>
                </a:solidFill>
                <a:latin typeface="Arial" panose="020B0604020202020204" pitchFamily="34" charset="0"/>
                <a:cs typeface="Arial" panose="020B0604020202020204" pitchFamily="34" charset="0"/>
              </a:rPr>
              <a:t>Iach</a:t>
            </a:r>
            <a:endParaRPr lang="en-GB" sz="3600" dirty="0" smtClean="0">
              <a:solidFill>
                <a:schemeClr val="tx1"/>
              </a:solidFill>
              <a:latin typeface="Arial" panose="020B0604020202020204" pitchFamily="34" charset="0"/>
              <a:cs typeface="Arial" panose="020B0604020202020204" pitchFamily="34" charset="0"/>
            </a:endParaRPr>
          </a:p>
          <a:p>
            <a:r>
              <a:rPr lang="en-GB" sz="3600" dirty="0" err="1" smtClean="0">
                <a:solidFill>
                  <a:schemeClr val="tx1"/>
                </a:solidFill>
                <a:latin typeface="Arial" panose="020B0604020202020204" pitchFamily="34" charset="0"/>
                <a:cs typeface="Arial" panose="020B0604020202020204" pitchFamily="34" charset="0"/>
              </a:rPr>
              <a:t>Diffiniadau</a:t>
            </a:r>
            <a:endParaRPr lang="en-GB" sz="3600" dirty="0" smtClean="0">
              <a:solidFill>
                <a:schemeClr val="tx1"/>
              </a:solidFill>
              <a:latin typeface="Arial" panose="020B0604020202020204" pitchFamily="34" charset="0"/>
              <a:cs typeface="Arial" panose="020B0604020202020204" pitchFamily="34" charset="0"/>
            </a:endParaRPr>
          </a:p>
          <a:p>
            <a:r>
              <a:rPr lang="en-GB" sz="3600" dirty="0" err="1" smtClean="0">
                <a:solidFill>
                  <a:schemeClr val="tx1"/>
                </a:solidFill>
                <a:latin typeface="Arial" panose="020B0604020202020204" pitchFamily="34" charset="0"/>
                <a:cs typeface="Arial" panose="020B0604020202020204" pitchFamily="34" charset="0"/>
              </a:rPr>
              <a:t>Cyswllt</a:t>
            </a:r>
            <a:r>
              <a:rPr lang="en-GB" sz="3600" dirty="0" smtClean="0">
                <a:solidFill>
                  <a:schemeClr val="tx1"/>
                </a:solidFill>
                <a:latin typeface="Arial" panose="020B0604020202020204" pitchFamily="34" charset="0"/>
                <a:cs typeface="Arial" panose="020B0604020202020204" pitchFamily="34" charset="0"/>
              </a:rPr>
              <a:t> â </a:t>
            </a:r>
            <a:r>
              <a:rPr lang="en-GB" sz="3600" dirty="0" err="1" smtClean="0">
                <a:solidFill>
                  <a:schemeClr val="tx1"/>
                </a:solidFill>
                <a:latin typeface="Arial" panose="020B0604020202020204" pitchFamily="34" charset="0"/>
                <a:cs typeface="Arial" panose="020B0604020202020204" pitchFamily="34" charset="0"/>
              </a:rPr>
              <a:t>pholisiau</a:t>
            </a:r>
            <a:endParaRPr lang="en-GB" sz="3600" dirty="0" smtClean="0">
              <a:solidFill>
                <a:schemeClr val="tx1"/>
              </a:solidFill>
              <a:latin typeface="Arial" panose="020B0604020202020204" pitchFamily="34" charset="0"/>
              <a:cs typeface="Arial" panose="020B0604020202020204" pitchFamily="34" charset="0"/>
            </a:endParaRPr>
          </a:p>
          <a:p>
            <a:r>
              <a:rPr lang="en-GB" sz="3600" dirty="0" err="1" smtClean="0">
                <a:solidFill>
                  <a:schemeClr val="tx1"/>
                </a:solidFill>
                <a:latin typeface="Arial" panose="020B0604020202020204" pitchFamily="34" charset="0"/>
                <a:cs typeface="Arial" panose="020B0604020202020204" pitchFamily="34" charset="0"/>
              </a:rPr>
              <a:t>Dangosyddion</a:t>
            </a:r>
            <a:endParaRPr lang="en-GB" sz="3600" dirty="0" smtClean="0">
              <a:solidFill>
                <a:schemeClr val="tx1"/>
              </a:solidFill>
              <a:latin typeface="Arial" panose="020B0604020202020204" pitchFamily="34" charset="0"/>
              <a:cs typeface="Arial" panose="020B0604020202020204" pitchFamily="34" charset="0"/>
            </a:endParaRPr>
          </a:p>
          <a:p>
            <a:r>
              <a:rPr lang="en-GB" sz="3600" dirty="0" err="1" smtClean="0">
                <a:solidFill>
                  <a:schemeClr val="tx1"/>
                </a:solidFill>
                <a:latin typeface="Arial" panose="020B0604020202020204" pitchFamily="34" charset="0"/>
                <a:cs typeface="Arial" panose="020B0604020202020204" pitchFamily="34" charset="0"/>
              </a:rPr>
              <a:t>Arfer</a:t>
            </a:r>
            <a:r>
              <a:rPr lang="en-GB" sz="3600" dirty="0" smtClean="0">
                <a:solidFill>
                  <a:schemeClr val="tx1"/>
                </a:solidFill>
                <a:latin typeface="Arial" panose="020B0604020202020204" pitchFamily="34" charset="0"/>
                <a:cs typeface="Arial" panose="020B0604020202020204" pitchFamily="34" charset="0"/>
              </a:rPr>
              <a:t> </a:t>
            </a:r>
            <a:r>
              <a:rPr lang="en-GB" sz="3600" dirty="0" err="1" smtClean="0">
                <a:solidFill>
                  <a:schemeClr val="tx1"/>
                </a:solidFill>
                <a:latin typeface="Arial" panose="020B0604020202020204" pitchFamily="34" charset="0"/>
                <a:cs typeface="Arial" panose="020B0604020202020204" pitchFamily="34" charset="0"/>
              </a:rPr>
              <a:t>orau</a:t>
            </a:r>
            <a:endParaRPr lang="en-GB" sz="3600" dirty="0" smtClean="0">
              <a:solidFill>
                <a:schemeClr val="tx1"/>
              </a:solidFill>
              <a:latin typeface="Arial" panose="020B0604020202020204" pitchFamily="34" charset="0"/>
              <a:cs typeface="Arial" panose="020B0604020202020204" pitchFamily="34" charset="0"/>
            </a:endParaRPr>
          </a:p>
          <a:p>
            <a:r>
              <a:rPr lang="en-GB" sz="3600" dirty="0" err="1">
                <a:solidFill>
                  <a:schemeClr val="tx1"/>
                </a:solidFill>
                <a:latin typeface="Arial" panose="020B0604020202020204" pitchFamily="34" charset="0"/>
                <a:cs typeface="Arial" panose="020B0604020202020204" pitchFamily="34" charset="0"/>
              </a:rPr>
              <a:t>H</a:t>
            </a:r>
            <a:r>
              <a:rPr lang="en-GB" sz="3600" dirty="0" err="1" smtClean="0">
                <a:solidFill>
                  <a:schemeClr val="tx1"/>
                </a:solidFill>
                <a:latin typeface="Arial" panose="020B0604020202020204" pitchFamily="34" charset="0"/>
                <a:cs typeface="Arial" panose="020B0604020202020204" pitchFamily="34" charset="0"/>
              </a:rPr>
              <a:t>eriau</a:t>
            </a:r>
            <a:endParaRPr lang="en-GB" sz="3600" dirty="0" smtClean="0">
              <a:solidFill>
                <a:schemeClr val="tx1"/>
              </a:solidFill>
              <a:latin typeface="Arial" panose="020B0604020202020204" pitchFamily="34" charset="0"/>
              <a:cs typeface="Arial" panose="020B0604020202020204" pitchFamily="34" charset="0"/>
            </a:endParaRPr>
          </a:p>
          <a:p>
            <a:r>
              <a:rPr lang="en-GB" sz="3600" dirty="0" err="1" smtClean="0">
                <a:solidFill>
                  <a:schemeClr val="tx1"/>
                </a:solidFill>
                <a:latin typeface="Arial" panose="020B0604020202020204" pitchFamily="34" charset="0"/>
                <a:cs typeface="Arial" panose="020B0604020202020204" pitchFamily="34" charset="0"/>
              </a:rPr>
              <a:t>Dyfodol</a:t>
            </a:r>
            <a:endParaRPr lang="en-GB" sz="3600" dirty="0" smtClean="0">
              <a:solidFill>
                <a:schemeClr val="tx1"/>
              </a:solidFill>
              <a:latin typeface="Arial" panose="020B0604020202020204" pitchFamily="34" charset="0"/>
              <a:cs typeface="Arial" panose="020B0604020202020204" pitchFamily="34" charset="0"/>
            </a:endParaRPr>
          </a:p>
        </p:txBody>
      </p:sp>
      <p:sp>
        <p:nvSpPr>
          <p:cNvPr id="6" name="Content Placeholder 5"/>
          <p:cNvSpPr>
            <a:spLocks noGrp="1"/>
          </p:cNvSpPr>
          <p:nvPr>
            <p:ph sz="quarter" idx="14"/>
          </p:nvPr>
        </p:nvSpPr>
        <p:spPr/>
        <p:txBody>
          <a:bodyPr>
            <a:normAutofit fontScale="85000" lnSpcReduction="20000"/>
          </a:bodyPr>
          <a:lstStyle/>
          <a:p>
            <a:r>
              <a:rPr lang="en-GB" sz="3600" i="1" dirty="0" smtClean="0">
                <a:solidFill>
                  <a:schemeClr val="tx1"/>
                </a:solidFill>
                <a:latin typeface="Arial" panose="020B0604020202020204" pitchFamily="34" charset="0"/>
                <a:cs typeface="Arial" panose="020B0604020202020204" pitchFamily="34" charset="0"/>
              </a:rPr>
              <a:t>Healthy Schools</a:t>
            </a:r>
          </a:p>
          <a:p>
            <a:r>
              <a:rPr lang="en-GB" sz="3600" i="1" dirty="0" smtClean="0">
                <a:solidFill>
                  <a:schemeClr val="tx1"/>
                </a:solidFill>
                <a:latin typeface="Arial" panose="020B0604020202020204" pitchFamily="34" charset="0"/>
                <a:cs typeface="Arial" panose="020B0604020202020204" pitchFamily="34" charset="0"/>
              </a:rPr>
              <a:t>Definitions</a:t>
            </a:r>
          </a:p>
          <a:p>
            <a:r>
              <a:rPr lang="en-GB" sz="3600" i="1" dirty="0" smtClean="0">
                <a:solidFill>
                  <a:schemeClr val="tx1"/>
                </a:solidFill>
                <a:latin typeface="Arial" panose="020B0604020202020204" pitchFamily="34" charset="0"/>
                <a:cs typeface="Arial" panose="020B0604020202020204" pitchFamily="34" charset="0"/>
              </a:rPr>
              <a:t>Links to policy</a:t>
            </a:r>
          </a:p>
          <a:p>
            <a:r>
              <a:rPr lang="en-GB" sz="3600" i="1" dirty="0" smtClean="0">
                <a:solidFill>
                  <a:schemeClr val="tx1"/>
                </a:solidFill>
                <a:latin typeface="Arial" panose="020B0604020202020204" pitchFamily="34" charset="0"/>
                <a:cs typeface="Arial" panose="020B0604020202020204" pitchFamily="34" charset="0"/>
              </a:rPr>
              <a:t>Indicators</a:t>
            </a:r>
          </a:p>
          <a:p>
            <a:r>
              <a:rPr lang="en-GB" sz="3600" i="1" dirty="0" smtClean="0">
                <a:solidFill>
                  <a:schemeClr val="tx1"/>
                </a:solidFill>
                <a:latin typeface="Arial" panose="020B0604020202020204" pitchFamily="34" charset="0"/>
                <a:cs typeface="Arial" panose="020B0604020202020204" pitchFamily="34" charset="0"/>
              </a:rPr>
              <a:t>Best practice</a:t>
            </a:r>
          </a:p>
          <a:p>
            <a:r>
              <a:rPr lang="en-GB" sz="3600" i="1" dirty="0" smtClean="0">
                <a:solidFill>
                  <a:schemeClr val="tx1"/>
                </a:solidFill>
                <a:latin typeface="Arial" panose="020B0604020202020204" pitchFamily="34" charset="0"/>
                <a:cs typeface="Arial" panose="020B0604020202020204" pitchFamily="34" charset="0"/>
              </a:rPr>
              <a:t>Challenges</a:t>
            </a:r>
          </a:p>
          <a:p>
            <a:r>
              <a:rPr lang="en-GB" sz="3600" i="1" dirty="0" smtClean="0">
                <a:solidFill>
                  <a:schemeClr val="tx1"/>
                </a:solidFill>
                <a:latin typeface="Arial" panose="020B0604020202020204" pitchFamily="34" charset="0"/>
                <a:cs typeface="Arial" panose="020B0604020202020204" pitchFamily="34" charset="0"/>
              </a:rPr>
              <a:t>Future</a:t>
            </a:r>
            <a:endParaRPr lang="en-GB" sz="3600" i="1" dirty="0">
              <a:solidFill>
                <a:schemeClr val="tx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39632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err="1" smtClean="0"/>
              <a:t>Tasg</a:t>
            </a:r>
            <a:r>
              <a:rPr lang="en-GB" dirty="0" smtClean="0"/>
              <a:t/>
            </a:r>
            <a:br>
              <a:rPr lang="en-GB" dirty="0" smtClean="0"/>
            </a:br>
            <a:r>
              <a:rPr lang="en-GB" dirty="0" smtClean="0"/>
              <a:t>Task</a:t>
            </a:r>
            <a:endParaRPr lang="en-US" dirty="0"/>
          </a:p>
        </p:txBody>
      </p:sp>
      <p:sp>
        <p:nvSpPr>
          <p:cNvPr id="3" name="Content Placeholder 2"/>
          <p:cNvSpPr>
            <a:spLocks noGrp="1"/>
          </p:cNvSpPr>
          <p:nvPr>
            <p:ph sz="quarter" idx="13"/>
          </p:nvPr>
        </p:nvSpPr>
        <p:spPr/>
        <p:txBody>
          <a:bodyPr>
            <a:normAutofit fontScale="92500"/>
          </a:bodyPr>
          <a:lstStyle/>
          <a:p>
            <a:r>
              <a:rPr lang="en-GB" dirty="0" err="1" smtClean="0"/>
              <a:t>Ysgolion</a:t>
            </a:r>
            <a:r>
              <a:rPr lang="en-GB" dirty="0" smtClean="0"/>
              <a:t> </a:t>
            </a:r>
            <a:r>
              <a:rPr lang="en-GB" dirty="0" err="1" smtClean="0"/>
              <a:t>iach</a:t>
            </a:r>
            <a:endParaRPr lang="en-GB" dirty="0" smtClean="0"/>
          </a:p>
          <a:p>
            <a:r>
              <a:rPr lang="en-GB" dirty="0" smtClean="0"/>
              <a:t>Beth </a:t>
            </a:r>
            <a:r>
              <a:rPr lang="en-GB" dirty="0" err="1" smtClean="0"/>
              <a:t>yw</a:t>
            </a:r>
            <a:r>
              <a:rPr lang="en-GB" dirty="0" smtClean="0"/>
              <a:t> </a:t>
            </a:r>
            <a:r>
              <a:rPr lang="en-GB" dirty="0" err="1" smtClean="0"/>
              <a:t>ystyr</a:t>
            </a:r>
            <a:r>
              <a:rPr lang="en-GB" dirty="0" smtClean="0"/>
              <a:t> </a:t>
            </a:r>
            <a:r>
              <a:rPr lang="en-GB" dirty="0" err="1" smtClean="0"/>
              <a:t>hwn</a:t>
            </a:r>
            <a:r>
              <a:rPr lang="en-GB" dirty="0" smtClean="0"/>
              <a:t> </a:t>
            </a:r>
            <a:r>
              <a:rPr lang="en-GB" dirty="0" err="1" smtClean="0"/>
              <a:t>i</a:t>
            </a:r>
            <a:r>
              <a:rPr lang="en-GB" dirty="0" smtClean="0"/>
              <a:t> chi?</a:t>
            </a:r>
          </a:p>
          <a:p>
            <a:r>
              <a:rPr lang="en-GB" dirty="0" err="1" smtClean="0"/>
              <a:t>Unrhyw</a:t>
            </a:r>
            <a:r>
              <a:rPr lang="en-GB" dirty="0" smtClean="0"/>
              <a:t> </a:t>
            </a:r>
            <a:r>
              <a:rPr lang="en-GB" dirty="0" err="1" smtClean="0"/>
              <a:t>brofiad</a:t>
            </a:r>
            <a:r>
              <a:rPr lang="en-GB" dirty="0" smtClean="0"/>
              <a:t> </a:t>
            </a:r>
            <a:r>
              <a:rPr lang="en-GB" dirty="0" err="1" smtClean="0"/>
              <a:t>fel</a:t>
            </a:r>
            <a:r>
              <a:rPr lang="en-GB" dirty="0" smtClean="0"/>
              <a:t> </a:t>
            </a:r>
            <a:r>
              <a:rPr lang="en-GB" dirty="0" err="1" smtClean="0"/>
              <a:t>disgybl</a:t>
            </a:r>
            <a:r>
              <a:rPr lang="en-GB" dirty="0" smtClean="0"/>
              <a:t>?</a:t>
            </a:r>
          </a:p>
          <a:p>
            <a:r>
              <a:rPr lang="en-GB" dirty="0" err="1" smtClean="0"/>
              <a:t>Unrhyw</a:t>
            </a:r>
            <a:r>
              <a:rPr lang="en-GB" dirty="0" smtClean="0"/>
              <a:t> </a:t>
            </a:r>
            <a:r>
              <a:rPr lang="en-GB" dirty="0" err="1" smtClean="0"/>
              <a:t>brofiad</a:t>
            </a:r>
            <a:r>
              <a:rPr lang="en-GB" dirty="0" smtClean="0"/>
              <a:t> </a:t>
            </a:r>
            <a:r>
              <a:rPr lang="en-GB" dirty="0" err="1" smtClean="0"/>
              <a:t>gweithio</a:t>
            </a:r>
            <a:r>
              <a:rPr lang="en-GB" dirty="0" smtClean="0"/>
              <a:t> / </a:t>
            </a:r>
            <a:r>
              <a:rPr lang="en-GB" dirty="0" err="1" smtClean="0"/>
              <a:t>arsylwi</a:t>
            </a:r>
            <a:r>
              <a:rPr lang="en-GB" dirty="0" smtClean="0"/>
              <a:t>? </a:t>
            </a:r>
          </a:p>
          <a:p>
            <a:r>
              <a:rPr lang="en-GB" dirty="0" smtClean="0"/>
              <a:t>Pa </a:t>
            </a:r>
            <a:r>
              <a:rPr lang="en-GB" dirty="0" err="1" smtClean="0"/>
              <a:t>fframweithiau</a:t>
            </a:r>
            <a:r>
              <a:rPr lang="en-GB" dirty="0" smtClean="0"/>
              <a:t> </a:t>
            </a:r>
            <a:r>
              <a:rPr lang="en-GB" dirty="0" err="1" smtClean="0"/>
              <a:t>damcaniaethol</a:t>
            </a:r>
            <a:r>
              <a:rPr lang="en-GB" dirty="0" smtClean="0"/>
              <a:t> </a:t>
            </a:r>
            <a:r>
              <a:rPr lang="en-GB" dirty="0" err="1" smtClean="0"/>
              <a:t>fyddai’n</a:t>
            </a:r>
            <a:r>
              <a:rPr lang="en-GB" dirty="0" smtClean="0"/>
              <a:t> </a:t>
            </a:r>
            <a:r>
              <a:rPr lang="en-GB" dirty="0" err="1" smtClean="0"/>
              <a:t>berthnasol</a:t>
            </a:r>
            <a:r>
              <a:rPr lang="en-GB" dirty="0" smtClean="0"/>
              <a:t> </a:t>
            </a:r>
            <a:r>
              <a:rPr lang="en-GB" dirty="0" err="1" smtClean="0"/>
              <a:t>ar</a:t>
            </a:r>
            <a:r>
              <a:rPr lang="en-GB" dirty="0" smtClean="0"/>
              <a:t> </a:t>
            </a:r>
            <a:r>
              <a:rPr lang="en-GB" dirty="0" err="1" smtClean="0"/>
              <a:t>gyfer</a:t>
            </a:r>
            <a:r>
              <a:rPr lang="en-GB" dirty="0" smtClean="0"/>
              <a:t> </a:t>
            </a:r>
            <a:r>
              <a:rPr lang="en-GB" dirty="0" err="1" smtClean="0"/>
              <a:t>Ysgolion</a:t>
            </a:r>
            <a:r>
              <a:rPr lang="en-GB" dirty="0" smtClean="0"/>
              <a:t> </a:t>
            </a:r>
            <a:r>
              <a:rPr lang="en-GB" dirty="0" err="1" smtClean="0"/>
              <a:t>Iach</a:t>
            </a:r>
            <a:r>
              <a:rPr lang="en-GB" dirty="0" smtClean="0"/>
              <a:t>? </a:t>
            </a:r>
            <a:endParaRPr lang="en-US" dirty="0"/>
          </a:p>
        </p:txBody>
      </p:sp>
      <p:sp>
        <p:nvSpPr>
          <p:cNvPr id="4" name="Content Placeholder 3"/>
          <p:cNvSpPr>
            <a:spLocks noGrp="1"/>
          </p:cNvSpPr>
          <p:nvPr>
            <p:ph sz="quarter" idx="14"/>
          </p:nvPr>
        </p:nvSpPr>
        <p:spPr/>
        <p:txBody>
          <a:bodyPr>
            <a:normAutofit fontScale="92500" lnSpcReduction="20000"/>
          </a:bodyPr>
          <a:lstStyle/>
          <a:p>
            <a:r>
              <a:rPr lang="en-GB" i="1" dirty="0" smtClean="0"/>
              <a:t>Healthy Schools</a:t>
            </a:r>
          </a:p>
          <a:p>
            <a:r>
              <a:rPr lang="en-GB" i="1" dirty="0" smtClean="0"/>
              <a:t>What does this mean to you?</a:t>
            </a:r>
          </a:p>
          <a:p>
            <a:r>
              <a:rPr lang="en-GB" i="1" dirty="0" smtClean="0"/>
              <a:t>Any experience as a pupil?</a:t>
            </a:r>
          </a:p>
          <a:p>
            <a:r>
              <a:rPr lang="en-GB" i="1" dirty="0" smtClean="0"/>
              <a:t>Any experience in a working /observational capacity?</a:t>
            </a:r>
          </a:p>
          <a:p>
            <a:r>
              <a:rPr lang="en-GB" i="1" dirty="0" smtClean="0"/>
              <a:t>Which theoretical frameworks would be relevant for Healthy Schools? </a:t>
            </a:r>
            <a:endParaRPr lang="en-US" i="1" dirty="0"/>
          </a:p>
        </p:txBody>
      </p:sp>
    </p:spTree>
    <p:extLst>
      <p:ext uri="{BB962C8B-B14F-4D97-AF65-F5344CB8AC3E}">
        <p14:creationId xmlns:p14="http://schemas.microsoft.com/office/powerpoint/2010/main" val="14699401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err="1" smtClean="0"/>
              <a:t>Diffiniadau</a:t>
            </a:r>
            <a:r>
              <a:rPr lang="en-GB" dirty="0" smtClean="0"/>
              <a:t/>
            </a:r>
            <a:br>
              <a:rPr lang="en-GB" dirty="0" smtClean="0"/>
            </a:br>
            <a:r>
              <a:rPr lang="en-GB" dirty="0" smtClean="0"/>
              <a:t>Definitions</a:t>
            </a:r>
            <a:endParaRPr lang="en-US" dirty="0"/>
          </a:p>
        </p:txBody>
      </p:sp>
      <p:sp>
        <p:nvSpPr>
          <p:cNvPr id="3" name="Content Placeholder 2"/>
          <p:cNvSpPr>
            <a:spLocks noGrp="1"/>
          </p:cNvSpPr>
          <p:nvPr>
            <p:ph sz="quarter" idx="13"/>
          </p:nvPr>
        </p:nvSpPr>
        <p:spPr>
          <a:xfrm>
            <a:off x="676655" y="2679192"/>
            <a:ext cx="3822192" cy="3797808"/>
          </a:xfrm>
        </p:spPr>
        <p:txBody>
          <a:bodyPr>
            <a:normAutofit fontScale="85000" lnSpcReduction="10000"/>
          </a:bodyPr>
          <a:lstStyle/>
          <a:p>
            <a:pPr>
              <a:lnSpc>
                <a:spcPct val="110000"/>
              </a:lnSpc>
            </a:pPr>
            <a:r>
              <a:rPr lang="en-US" dirty="0" err="1"/>
              <a:t>Mae'r</a:t>
            </a:r>
            <a:r>
              <a:rPr lang="en-US" dirty="0"/>
              <a:t> 'Ysgol </a:t>
            </a:r>
            <a:r>
              <a:rPr lang="en-US" dirty="0" err="1"/>
              <a:t>Iach</a:t>
            </a:r>
            <a:r>
              <a:rPr lang="en-US" dirty="0"/>
              <a:t>' </a:t>
            </a:r>
            <a:r>
              <a:rPr lang="en-US" dirty="0" err="1"/>
              <a:t>yn</a:t>
            </a:r>
            <a:r>
              <a:rPr lang="en-US" dirty="0"/>
              <a:t> </a:t>
            </a:r>
            <a:r>
              <a:rPr lang="en-US" dirty="0" err="1"/>
              <a:t>ysgol</a:t>
            </a:r>
            <a:r>
              <a:rPr lang="en-US" dirty="0"/>
              <a:t> </a:t>
            </a:r>
            <a:r>
              <a:rPr lang="en-US" dirty="0" err="1"/>
              <a:t>sy'n</a:t>
            </a:r>
            <a:r>
              <a:rPr lang="en-US" dirty="0"/>
              <a:t> </a:t>
            </a:r>
            <a:r>
              <a:rPr lang="en-US" dirty="0" err="1"/>
              <a:t>cymryd</a:t>
            </a:r>
            <a:r>
              <a:rPr lang="en-US" dirty="0"/>
              <a:t> </a:t>
            </a:r>
            <a:r>
              <a:rPr lang="en-US" dirty="0" err="1"/>
              <a:t>cyfrifoldeb</a:t>
            </a:r>
            <a:r>
              <a:rPr lang="en-US" dirty="0"/>
              <a:t> </a:t>
            </a:r>
            <a:r>
              <a:rPr lang="en-US" dirty="0" err="1"/>
              <a:t>dros</a:t>
            </a:r>
            <a:r>
              <a:rPr lang="en-US" dirty="0"/>
              <a:t> </a:t>
            </a:r>
            <a:r>
              <a:rPr lang="en-US" dirty="0" err="1"/>
              <a:t>gynnal</a:t>
            </a:r>
            <a:r>
              <a:rPr lang="en-US" dirty="0"/>
              <a:t> a </a:t>
            </a:r>
            <a:r>
              <a:rPr lang="en-US" dirty="0" err="1"/>
              <a:t>hyrwyddo</a:t>
            </a:r>
            <a:r>
              <a:rPr lang="en-US" dirty="0"/>
              <a:t> </a:t>
            </a:r>
            <a:r>
              <a:rPr lang="en-US" dirty="0" err="1"/>
              <a:t>iechyd</a:t>
            </a:r>
            <a:r>
              <a:rPr lang="en-US" dirty="0"/>
              <a:t> </a:t>
            </a:r>
            <a:r>
              <a:rPr lang="en-US" dirty="0" err="1"/>
              <a:t>pawb</a:t>
            </a:r>
            <a:r>
              <a:rPr lang="en-US" dirty="0"/>
              <a:t> </a:t>
            </a:r>
            <a:r>
              <a:rPr lang="en-US" dirty="0" err="1"/>
              <a:t>sy'n</a:t>
            </a:r>
            <a:r>
              <a:rPr lang="en-US" dirty="0"/>
              <a:t> '</a:t>
            </a:r>
            <a:r>
              <a:rPr lang="en-US" dirty="0" err="1"/>
              <a:t>dysgu</a:t>
            </a:r>
            <a:r>
              <a:rPr lang="en-US" dirty="0"/>
              <a:t>, </a:t>
            </a:r>
            <a:r>
              <a:rPr lang="en-US" dirty="0" err="1"/>
              <a:t>gweithio</a:t>
            </a:r>
            <a:r>
              <a:rPr lang="en-US" dirty="0"/>
              <a:t>, </a:t>
            </a:r>
            <a:r>
              <a:rPr lang="en-US" dirty="0" err="1"/>
              <a:t>chwarae</a:t>
            </a:r>
            <a:r>
              <a:rPr lang="en-US" dirty="0"/>
              <a:t> a </a:t>
            </a:r>
            <a:r>
              <a:rPr lang="en-US" dirty="0" err="1"/>
              <a:t>byw</a:t>
            </a:r>
            <a:r>
              <a:rPr lang="en-US" dirty="0"/>
              <a:t>' </a:t>
            </a:r>
            <a:r>
              <a:rPr lang="en-US" dirty="0" err="1"/>
              <a:t>ynddi</a:t>
            </a:r>
            <a:r>
              <a:rPr lang="en-US" dirty="0"/>
              <a:t>, </a:t>
            </a:r>
            <a:r>
              <a:rPr lang="en-US" dirty="0" err="1"/>
              <a:t>nid</a:t>
            </a:r>
            <a:r>
              <a:rPr lang="en-US" dirty="0"/>
              <a:t> </a:t>
            </a:r>
            <a:r>
              <a:rPr lang="en-US" dirty="0" err="1"/>
              <a:t>yn</a:t>
            </a:r>
            <a:r>
              <a:rPr lang="en-US" dirty="0"/>
              <a:t> </a:t>
            </a:r>
            <a:r>
              <a:rPr lang="en-US" dirty="0" err="1"/>
              <a:t>unig</a:t>
            </a:r>
            <a:r>
              <a:rPr lang="en-US" dirty="0"/>
              <a:t> </a:t>
            </a:r>
            <a:r>
              <a:rPr lang="en-US" dirty="0" err="1"/>
              <a:t>drwy</a:t>
            </a:r>
            <a:r>
              <a:rPr lang="en-US" dirty="0"/>
              <a:t> </a:t>
            </a:r>
            <a:r>
              <a:rPr lang="en-US" dirty="0" err="1"/>
              <a:t>addysgu</a:t>
            </a:r>
            <a:r>
              <a:rPr lang="en-US" dirty="0"/>
              <a:t> </a:t>
            </a:r>
            <a:r>
              <a:rPr lang="en-US" dirty="0" err="1"/>
              <a:t>disgyblion</a:t>
            </a:r>
            <a:r>
              <a:rPr lang="en-US" dirty="0"/>
              <a:t> </a:t>
            </a:r>
            <a:r>
              <a:rPr lang="en-US" dirty="0" err="1"/>
              <a:t>yn</a:t>
            </a:r>
            <a:r>
              <a:rPr lang="en-US" dirty="0"/>
              <a:t> </a:t>
            </a:r>
            <a:r>
              <a:rPr lang="en-US" dirty="0" err="1"/>
              <a:t>ffurfiol</a:t>
            </a:r>
            <a:r>
              <a:rPr lang="en-US" dirty="0"/>
              <a:t> </a:t>
            </a:r>
            <a:r>
              <a:rPr lang="en-US" dirty="0" err="1"/>
              <a:t>sut</a:t>
            </a:r>
            <a:r>
              <a:rPr lang="en-US" dirty="0"/>
              <a:t> </a:t>
            </a:r>
            <a:r>
              <a:rPr lang="en-US" dirty="0" err="1"/>
              <a:t>i</a:t>
            </a:r>
            <a:r>
              <a:rPr lang="en-US" dirty="0"/>
              <a:t> </a:t>
            </a:r>
            <a:r>
              <a:rPr lang="en-US" dirty="0" err="1"/>
              <a:t>fyw</a:t>
            </a:r>
            <a:r>
              <a:rPr lang="en-US" dirty="0"/>
              <a:t> </a:t>
            </a:r>
            <a:r>
              <a:rPr lang="en-US" dirty="0" err="1"/>
              <a:t>bywydau</a:t>
            </a:r>
            <a:r>
              <a:rPr lang="en-US" dirty="0"/>
              <a:t> </a:t>
            </a:r>
            <a:r>
              <a:rPr lang="en-US" dirty="0" err="1"/>
              <a:t>iach</a:t>
            </a:r>
            <a:r>
              <a:rPr lang="en-US" dirty="0"/>
              <a:t>, </a:t>
            </a:r>
            <a:r>
              <a:rPr lang="en-US" dirty="0" err="1"/>
              <a:t>ond</a:t>
            </a:r>
            <a:r>
              <a:rPr lang="en-US" dirty="0"/>
              <a:t> </a:t>
            </a:r>
            <a:r>
              <a:rPr lang="en-US" dirty="0" err="1"/>
              <a:t>drwy</a:t>
            </a:r>
            <a:r>
              <a:rPr lang="en-US" dirty="0"/>
              <a:t> </a:t>
            </a:r>
            <a:r>
              <a:rPr lang="en-US" dirty="0" err="1"/>
              <a:t>alluogi</a:t>
            </a:r>
            <a:r>
              <a:rPr lang="en-US" dirty="0"/>
              <a:t> </a:t>
            </a:r>
            <a:r>
              <a:rPr lang="en-US" dirty="0" err="1"/>
              <a:t>disgyblion</a:t>
            </a:r>
            <a:r>
              <a:rPr lang="en-US" dirty="0"/>
              <a:t> a staff </a:t>
            </a:r>
            <a:r>
              <a:rPr lang="en-US" dirty="0" err="1"/>
              <a:t>i</a:t>
            </a:r>
            <a:r>
              <a:rPr lang="en-US" dirty="0"/>
              <a:t> </a:t>
            </a:r>
            <a:r>
              <a:rPr lang="en-US" dirty="0" err="1"/>
              <a:t>gymryd</a:t>
            </a:r>
            <a:r>
              <a:rPr lang="en-US" dirty="0"/>
              <a:t> </a:t>
            </a:r>
            <a:r>
              <a:rPr lang="en-US" dirty="0" err="1"/>
              <a:t>rheolaeth</a:t>
            </a:r>
            <a:r>
              <a:rPr lang="en-US" dirty="0"/>
              <a:t> </a:t>
            </a:r>
            <a:r>
              <a:rPr lang="en-US" dirty="0" err="1"/>
              <a:t>dros</a:t>
            </a:r>
            <a:r>
              <a:rPr lang="en-US" dirty="0"/>
              <a:t> </a:t>
            </a:r>
            <a:r>
              <a:rPr lang="en-US" dirty="0" err="1"/>
              <a:t>agweddau</a:t>
            </a:r>
            <a:r>
              <a:rPr lang="en-US" dirty="0"/>
              <a:t> </a:t>
            </a:r>
            <a:r>
              <a:rPr lang="en-US" dirty="0" err="1"/>
              <a:t>ar</a:t>
            </a:r>
            <a:r>
              <a:rPr lang="en-US" dirty="0"/>
              <a:t> </a:t>
            </a:r>
            <a:r>
              <a:rPr lang="en-US" dirty="0" err="1"/>
              <a:t>yr</a:t>
            </a:r>
            <a:r>
              <a:rPr lang="en-US" dirty="0"/>
              <a:t> </a:t>
            </a:r>
            <a:r>
              <a:rPr lang="en-US" dirty="0" err="1"/>
              <a:t>amgylchedd</a:t>
            </a:r>
            <a:r>
              <a:rPr lang="en-US" dirty="0"/>
              <a:t> </a:t>
            </a:r>
            <a:r>
              <a:rPr lang="en-US" dirty="0" err="1"/>
              <a:t>ysgol</a:t>
            </a:r>
            <a:r>
              <a:rPr lang="en-US" dirty="0"/>
              <a:t> </a:t>
            </a:r>
            <a:r>
              <a:rPr lang="en-US" dirty="0" err="1"/>
              <a:t>sy'n</a:t>
            </a:r>
            <a:r>
              <a:rPr lang="en-US" dirty="0"/>
              <a:t> </a:t>
            </a:r>
            <a:r>
              <a:rPr lang="en-US" dirty="0" err="1"/>
              <a:t>dylanwadu</a:t>
            </a:r>
            <a:r>
              <a:rPr lang="en-US" dirty="0"/>
              <a:t> </a:t>
            </a:r>
            <a:r>
              <a:rPr lang="en-US" dirty="0" err="1"/>
              <a:t>ar</a:t>
            </a:r>
            <a:r>
              <a:rPr lang="en-US" dirty="0"/>
              <a:t> </a:t>
            </a:r>
            <a:r>
              <a:rPr lang="en-US" dirty="0" err="1"/>
              <a:t>eu</a:t>
            </a:r>
            <a:r>
              <a:rPr lang="en-US" dirty="0"/>
              <a:t> </a:t>
            </a:r>
            <a:r>
              <a:rPr lang="en-US" dirty="0" err="1"/>
              <a:t>hiechyd</a:t>
            </a:r>
            <a:r>
              <a:rPr lang="en-US" dirty="0"/>
              <a:t>.</a:t>
            </a:r>
          </a:p>
        </p:txBody>
      </p:sp>
      <p:sp>
        <p:nvSpPr>
          <p:cNvPr id="4" name="Content Placeholder 3"/>
          <p:cNvSpPr>
            <a:spLocks noGrp="1"/>
          </p:cNvSpPr>
          <p:nvPr>
            <p:ph sz="quarter" idx="14"/>
          </p:nvPr>
        </p:nvSpPr>
        <p:spPr>
          <a:xfrm>
            <a:off x="4645152" y="2679192"/>
            <a:ext cx="3822192" cy="4026408"/>
          </a:xfrm>
        </p:spPr>
        <p:txBody>
          <a:bodyPr>
            <a:normAutofit fontScale="77500" lnSpcReduction="20000"/>
          </a:bodyPr>
          <a:lstStyle/>
          <a:p>
            <a:pPr>
              <a:lnSpc>
                <a:spcPct val="120000"/>
              </a:lnSpc>
            </a:pPr>
            <a:r>
              <a:rPr lang="en-US" i="1" dirty="0" smtClean="0"/>
              <a:t>The ‘Healthy School’ is one which takes responsibility for maintaining and promoting the health of all who ‘learn, work, play and live’ within it not only by formally teaching pupils about how to lead healthy lives but by enabling pupils and staff to take control over aspects of the school environment which influence their health.</a:t>
            </a:r>
          </a:p>
          <a:p>
            <a:pPr>
              <a:lnSpc>
                <a:spcPct val="120000"/>
              </a:lnSpc>
            </a:pPr>
            <a:r>
              <a:rPr lang="en-GB" dirty="0" smtClean="0"/>
              <a:t>Public Health Wales (2016)</a:t>
            </a:r>
            <a:endParaRPr lang="en-US" dirty="0" smtClean="0"/>
          </a:p>
          <a:p>
            <a:endParaRPr lang="en-US" dirty="0" smtClean="0"/>
          </a:p>
          <a:p>
            <a:endParaRPr lang="en-US" dirty="0" smtClean="0"/>
          </a:p>
          <a:p>
            <a:endParaRPr lang="en-US" dirty="0"/>
          </a:p>
        </p:txBody>
      </p:sp>
    </p:spTree>
    <p:extLst>
      <p:ext uri="{BB962C8B-B14F-4D97-AF65-F5344CB8AC3E}">
        <p14:creationId xmlns:p14="http://schemas.microsoft.com/office/powerpoint/2010/main" val="191412459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err="1"/>
              <a:t>Diffiniadau</a:t>
            </a:r>
            <a:r>
              <a:rPr lang="en-GB" dirty="0"/>
              <a:t/>
            </a:r>
            <a:br>
              <a:rPr lang="en-GB" dirty="0"/>
            </a:br>
            <a:r>
              <a:rPr lang="en-GB" dirty="0"/>
              <a:t>Definitions</a:t>
            </a:r>
            <a:endParaRPr lang="en-US" dirty="0"/>
          </a:p>
        </p:txBody>
      </p:sp>
      <p:pic>
        <p:nvPicPr>
          <p:cNvPr id="5" name="Content Placeholder 4"/>
          <p:cNvPicPr>
            <a:picLocks noGrp="1" noChangeAspect="1"/>
          </p:cNvPicPr>
          <p:nvPr>
            <p:ph sz="quarter" idx="13"/>
          </p:nvPr>
        </p:nvPicPr>
        <p:blipFill>
          <a:blip r:embed="rId2">
            <a:extLst>
              <a:ext uri="{28A0092B-C50C-407E-A947-70E740481C1C}">
                <a14:useLocalDpi xmlns:a14="http://schemas.microsoft.com/office/drawing/2010/main" val="0"/>
              </a:ext>
            </a:extLst>
          </a:blip>
          <a:stretch>
            <a:fillRect/>
          </a:stretch>
        </p:blipFill>
        <p:spPr>
          <a:xfrm>
            <a:off x="1039812" y="2855119"/>
            <a:ext cx="3095625" cy="3095625"/>
          </a:xfrm>
        </p:spPr>
      </p:pic>
      <p:sp>
        <p:nvSpPr>
          <p:cNvPr id="4" name="Content Placeholder 3"/>
          <p:cNvSpPr>
            <a:spLocks noGrp="1"/>
          </p:cNvSpPr>
          <p:nvPr>
            <p:ph sz="quarter" idx="14"/>
          </p:nvPr>
        </p:nvSpPr>
        <p:spPr/>
        <p:txBody>
          <a:bodyPr/>
          <a:lstStyle/>
          <a:p>
            <a:r>
              <a:rPr lang="en-US" dirty="0"/>
              <a:t>A health promoting school is one that constantly strengthens its capacity as a healthy setting for living, learning and working</a:t>
            </a:r>
            <a:r>
              <a:rPr lang="en-US" dirty="0" smtClean="0"/>
              <a:t>.</a:t>
            </a:r>
          </a:p>
          <a:p>
            <a:r>
              <a:rPr lang="en-GB" dirty="0" smtClean="0"/>
              <a:t>World Health </a:t>
            </a:r>
            <a:r>
              <a:rPr lang="en-GB" dirty="0"/>
              <a:t>O</a:t>
            </a:r>
            <a:r>
              <a:rPr lang="en-GB" dirty="0" smtClean="0"/>
              <a:t>rganization 2017</a:t>
            </a:r>
            <a:endParaRPr lang="en-US" dirty="0"/>
          </a:p>
        </p:txBody>
      </p:sp>
    </p:spTree>
    <p:extLst>
      <p:ext uri="{BB962C8B-B14F-4D97-AF65-F5344CB8AC3E}">
        <p14:creationId xmlns:p14="http://schemas.microsoft.com/office/powerpoint/2010/main" val="141832784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GB" sz="3200" dirty="0" err="1" smtClean="0"/>
              <a:t>Dangosyddion</a:t>
            </a:r>
            <a:r>
              <a:rPr lang="en-GB" sz="3200" dirty="0" smtClean="0"/>
              <a:t>- </a:t>
            </a:r>
            <a:r>
              <a:rPr lang="en-GB" sz="3200" dirty="0" err="1" smtClean="0"/>
              <a:t>Ysgolion</a:t>
            </a:r>
            <a:r>
              <a:rPr lang="en-GB" sz="3200" dirty="0" smtClean="0"/>
              <a:t> </a:t>
            </a:r>
            <a:r>
              <a:rPr lang="en-GB" sz="3200" dirty="0" err="1"/>
              <a:t>I</a:t>
            </a:r>
            <a:r>
              <a:rPr lang="en-GB" sz="3200" dirty="0" err="1" smtClean="0"/>
              <a:t>ach</a:t>
            </a:r>
            <a:r>
              <a:rPr lang="en-GB" sz="3200" dirty="0" smtClean="0"/>
              <a:t> </a:t>
            </a:r>
            <a:r>
              <a:rPr lang="en-GB" sz="3200" dirty="0" err="1" smtClean="0"/>
              <a:t>Cymru</a:t>
            </a:r>
            <a:r>
              <a:rPr lang="en-GB" sz="3200" dirty="0"/>
              <a:t/>
            </a:r>
            <a:br>
              <a:rPr lang="en-GB" sz="3200" dirty="0"/>
            </a:br>
            <a:r>
              <a:rPr lang="en-GB" sz="3200" dirty="0" smtClean="0"/>
              <a:t>Indicators- Healthy Schools Wales </a:t>
            </a:r>
            <a:endParaRPr lang="en-US" sz="3200" dirty="0"/>
          </a:p>
        </p:txBody>
      </p:sp>
      <p:sp>
        <p:nvSpPr>
          <p:cNvPr id="3" name="Content Placeholder 2"/>
          <p:cNvSpPr>
            <a:spLocks noGrp="1"/>
          </p:cNvSpPr>
          <p:nvPr>
            <p:ph sz="quarter" idx="13"/>
          </p:nvPr>
        </p:nvSpPr>
        <p:spPr/>
        <p:txBody>
          <a:bodyPr>
            <a:normAutofit fontScale="92500" lnSpcReduction="20000"/>
          </a:bodyPr>
          <a:lstStyle/>
          <a:p>
            <a:r>
              <a:rPr lang="en-US" dirty="0" err="1"/>
              <a:t>Bwyd</a:t>
            </a:r>
            <a:r>
              <a:rPr lang="en-US" dirty="0"/>
              <a:t> a </a:t>
            </a:r>
            <a:r>
              <a:rPr lang="en-US" dirty="0" err="1"/>
              <a:t>Ffitrwydd</a:t>
            </a:r>
            <a:r>
              <a:rPr lang="en-US" dirty="0"/>
              <a:t> </a:t>
            </a:r>
            <a:r>
              <a:rPr lang="en-US" dirty="0" smtClean="0"/>
              <a:t> </a:t>
            </a:r>
            <a:endParaRPr lang="en-US" dirty="0"/>
          </a:p>
          <a:p>
            <a:r>
              <a:rPr lang="en-US" dirty="0" err="1"/>
              <a:t>Iechyd</a:t>
            </a:r>
            <a:r>
              <a:rPr lang="en-US" dirty="0"/>
              <a:t> a </a:t>
            </a:r>
            <a:r>
              <a:rPr lang="en-US" dirty="0" err="1"/>
              <a:t>Lles</a:t>
            </a:r>
            <a:r>
              <a:rPr lang="en-US" dirty="0"/>
              <a:t> </a:t>
            </a:r>
            <a:r>
              <a:rPr lang="en-US" dirty="0" err="1"/>
              <a:t>Meddyliol</a:t>
            </a:r>
            <a:r>
              <a:rPr lang="en-US" dirty="0"/>
              <a:t> ac </a:t>
            </a:r>
            <a:r>
              <a:rPr lang="en-US" dirty="0" err="1"/>
              <a:t>Emosiynol</a:t>
            </a:r>
            <a:r>
              <a:rPr lang="en-US" dirty="0"/>
              <a:t> </a:t>
            </a:r>
            <a:r>
              <a:rPr lang="en-US" dirty="0" smtClean="0"/>
              <a:t> </a:t>
            </a:r>
            <a:endParaRPr lang="en-US" dirty="0"/>
          </a:p>
          <a:p>
            <a:r>
              <a:rPr lang="en-US" dirty="0" err="1"/>
              <a:t>Datblygu</a:t>
            </a:r>
            <a:r>
              <a:rPr lang="en-US" dirty="0"/>
              <a:t> </a:t>
            </a:r>
            <a:r>
              <a:rPr lang="en-US" dirty="0" err="1"/>
              <a:t>Personol</a:t>
            </a:r>
            <a:r>
              <a:rPr lang="en-US" dirty="0"/>
              <a:t> a </a:t>
            </a:r>
            <a:r>
              <a:rPr lang="en-US" dirty="0" err="1" smtClean="0"/>
              <a:t>Chydberthynas</a:t>
            </a:r>
            <a:r>
              <a:rPr lang="en-US" dirty="0" smtClean="0"/>
              <a:t> </a:t>
            </a:r>
            <a:endParaRPr lang="en-US" dirty="0"/>
          </a:p>
          <a:p>
            <a:r>
              <a:rPr lang="en-US" dirty="0" err="1"/>
              <a:t>Defnyddio</a:t>
            </a:r>
            <a:r>
              <a:rPr lang="en-US" dirty="0"/>
              <a:t> a </a:t>
            </a:r>
            <a:r>
              <a:rPr lang="en-US" dirty="0" err="1"/>
              <a:t>Chamddefnyddio</a:t>
            </a:r>
            <a:r>
              <a:rPr lang="en-US" dirty="0"/>
              <a:t> </a:t>
            </a:r>
            <a:r>
              <a:rPr lang="en-US" dirty="0" err="1"/>
              <a:t>Sylweddu</a:t>
            </a:r>
            <a:r>
              <a:rPr lang="en-US" dirty="0"/>
              <a:t> </a:t>
            </a:r>
            <a:r>
              <a:rPr lang="en-US" dirty="0" smtClean="0"/>
              <a:t> </a:t>
            </a:r>
            <a:endParaRPr lang="en-US" dirty="0"/>
          </a:p>
          <a:p>
            <a:r>
              <a:rPr lang="en-US" dirty="0" err="1"/>
              <a:t>Yr</a:t>
            </a:r>
            <a:r>
              <a:rPr lang="en-US" dirty="0"/>
              <a:t> </a:t>
            </a:r>
            <a:r>
              <a:rPr lang="en-US" dirty="0" err="1"/>
              <a:t>Amgylchedd</a:t>
            </a:r>
            <a:r>
              <a:rPr lang="en-US" dirty="0"/>
              <a:t> </a:t>
            </a:r>
          </a:p>
          <a:p>
            <a:r>
              <a:rPr lang="en-US" dirty="0" err="1" smtClean="0"/>
              <a:t>Diogelwch</a:t>
            </a:r>
            <a:r>
              <a:rPr lang="en-US" dirty="0" smtClean="0"/>
              <a:t> </a:t>
            </a:r>
            <a:endParaRPr lang="en-US" dirty="0"/>
          </a:p>
          <a:p>
            <a:r>
              <a:rPr lang="en-US" dirty="0" err="1"/>
              <a:t>Hylendid</a:t>
            </a:r>
            <a:r>
              <a:rPr lang="en-US" dirty="0"/>
              <a:t> </a:t>
            </a:r>
          </a:p>
        </p:txBody>
      </p:sp>
      <p:sp>
        <p:nvSpPr>
          <p:cNvPr id="4" name="Content Placeholder 3"/>
          <p:cNvSpPr>
            <a:spLocks noGrp="1"/>
          </p:cNvSpPr>
          <p:nvPr>
            <p:ph sz="quarter" idx="14"/>
          </p:nvPr>
        </p:nvSpPr>
        <p:spPr/>
        <p:txBody>
          <a:bodyPr>
            <a:normAutofit fontScale="92500" lnSpcReduction="20000"/>
          </a:bodyPr>
          <a:lstStyle/>
          <a:p>
            <a:r>
              <a:rPr lang="en-US" i="1" dirty="0">
                <a:solidFill>
                  <a:schemeClr val="tx1"/>
                </a:solidFill>
              </a:rPr>
              <a:t>Food and Fitness </a:t>
            </a:r>
            <a:r>
              <a:rPr lang="en-US" i="1" dirty="0" smtClean="0">
                <a:solidFill>
                  <a:schemeClr val="tx1"/>
                </a:solidFill>
              </a:rPr>
              <a:t> </a:t>
            </a:r>
            <a:endParaRPr lang="en-US" i="1" dirty="0">
              <a:solidFill>
                <a:schemeClr val="tx1"/>
              </a:solidFill>
            </a:endParaRPr>
          </a:p>
          <a:p>
            <a:r>
              <a:rPr lang="en-US" i="1" dirty="0">
                <a:solidFill>
                  <a:schemeClr val="tx1"/>
                </a:solidFill>
              </a:rPr>
              <a:t>Mental and Emotional Health and Well Being </a:t>
            </a:r>
            <a:r>
              <a:rPr lang="en-US" i="1" dirty="0" smtClean="0">
                <a:solidFill>
                  <a:schemeClr val="tx1"/>
                </a:solidFill>
              </a:rPr>
              <a:t> </a:t>
            </a:r>
            <a:endParaRPr lang="en-US" i="1" dirty="0">
              <a:solidFill>
                <a:schemeClr val="tx1"/>
              </a:solidFill>
            </a:endParaRPr>
          </a:p>
          <a:p>
            <a:r>
              <a:rPr lang="en-US" i="1" dirty="0">
                <a:solidFill>
                  <a:schemeClr val="tx1"/>
                </a:solidFill>
              </a:rPr>
              <a:t>Personal Development and Relationships </a:t>
            </a:r>
            <a:r>
              <a:rPr lang="en-US" i="1" dirty="0" smtClean="0">
                <a:solidFill>
                  <a:schemeClr val="tx1"/>
                </a:solidFill>
              </a:rPr>
              <a:t> </a:t>
            </a:r>
            <a:endParaRPr lang="en-US" i="1" dirty="0">
              <a:solidFill>
                <a:schemeClr val="tx1"/>
              </a:solidFill>
            </a:endParaRPr>
          </a:p>
          <a:p>
            <a:r>
              <a:rPr lang="en-US" i="1" dirty="0">
                <a:solidFill>
                  <a:schemeClr val="tx1"/>
                </a:solidFill>
              </a:rPr>
              <a:t>Substance Use and Misuse </a:t>
            </a:r>
            <a:r>
              <a:rPr lang="en-US" i="1" dirty="0" smtClean="0">
                <a:solidFill>
                  <a:schemeClr val="tx1"/>
                </a:solidFill>
              </a:rPr>
              <a:t> </a:t>
            </a:r>
            <a:endParaRPr lang="en-US" i="1" dirty="0">
              <a:solidFill>
                <a:schemeClr val="tx1"/>
              </a:solidFill>
            </a:endParaRPr>
          </a:p>
          <a:p>
            <a:r>
              <a:rPr lang="en-US" i="1" dirty="0">
                <a:solidFill>
                  <a:schemeClr val="tx1"/>
                </a:solidFill>
              </a:rPr>
              <a:t>Environment </a:t>
            </a:r>
          </a:p>
          <a:p>
            <a:r>
              <a:rPr lang="en-US" i="1" dirty="0">
                <a:solidFill>
                  <a:schemeClr val="tx1"/>
                </a:solidFill>
              </a:rPr>
              <a:t>Safety </a:t>
            </a:r>
            <a:r>
              <a:rPr lang="en-US" i="1" dirty="0" smtClean="0">
                <a:solidFill>
                  <a:schemeClr val="tx1"/>
                </a:solidFill>
              </a:rPr>
              <a:t> </a:t>
            </a:r>
            <a:endParaRPr lang="en-US" i="1" dirty="0">
              <a:solidFill>
                <a:schemeClr val="tx1"/>
              </a:solidFill>
            </a:endParaRPr>
          </a:p>
          <a:p>
            <a:r>
              <a:rPr lang="en-US" i="1" dirty="0">
                <a:solidFill>
                  <a:schemeClr val="tx1"/>
                </a:solidFill>
              </a:rPr>
              <a:t>Hygiene </a:t>
            </a:r>
          </a:p>
        </p:txBody>
      </p:sp>
    </p:spTree>
    <p:extLst>
      <p:ext uri="{BB962C8B-B14F-4D97-AF65-F5344CB8AC3E}">
        <p14:creationId xmlns:p14="http://schemas.microsoft.com/office/powerpoint/2010/main" val="30143559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err="1" smtClean="0"/>
              <a:t>Ysgolion</a:t>
            </a:r>
            <a:r>
              <a:rPr lang="en-GB" dirty="0" smtClean="0"/>
              <a:t> </a:t>
            </a:r>
            <a:r>
              <a:rPr lang="en-GB" dirty="0" err="1" smtClean="0"/>
              <a:t>Iach</a:t>
            </a:r>
            <a:r>
              <a:rPr lang="en-GB" dirty="0" smtClean="0"/>
              <a:t/>
            </a:r>
            <a:br>
              <a:rPr lang="en-GB" dirty="0" smtClean="0"/>
            </a:br>
            <a:r>
              <a:rPr lang="en-GB" dirty="0" smtClean="0"/>
              <a:t>Healthy Schools</a:t>
            </a:r>
            <a:endParaRPr lang="en-US" dirty="0"/>
          </a:p>
        </p:txBody>
      </p:sp>
      <p:sp>
        <p:nvSpPr>
          <p:cNvPr id="3" name="Content Placeholder 2"/>
          <p:cNvSpPr>
            <a:spLocks noGrp="1"/>
          </p:cNvSpPr>
          <p:nvPr>
            <p:ph sz="quarter" idx="13"/>
          </p:nvPr>
        </p:nvSpPr>
        <p:spPr/>
        <p:txBody>
          <a:bodyPr/>
          <a:lstStyle/>
          <a:p>
            <a:r>
              <a:rPr lang="en-GB" dirty="0" smtClean="0"/>
              <a:t>Y </a:t>
            </a:r>
            <a:r>
              <a:rPr lang="en-GB" dirty="0" err="1" smtClean="0"/>
              <a:t>dangosyddion</a:t>
            </a:r>
            <a:r>
              <a:rPr lang="en-GB" dirty="0" smtClean="0"/>
              <a:t> </a:t>
            </a:r>
            <a:r>
              <a:rPr lang="en-GB" dirty="0" err="1" smtClean="0"/>
              <a:t>yn</a:t>
            </a:r>
            <a:r>
              <a:rPr lang="en-GB" dirty="0" smtClean="0"/>
              <a:t> </a:t>
            </a:r>
            <a:r>
              <a:rPr lang="en-GB" dirty="0" err="1" smtClean="0"/>
              <a:t>berthnasol</a:t>
            </a:r>
            <a:r>
              <a:rPr lang="en-GB" dirty="0" smtClean="0"/>
              <a:t> </a:t>
            </a:r>
            <a:r>
              <a:rPr lang="en-GB" dirty="0" err="1" smtClean="0"/>
              <a:t>i</a:t>
            </a:r>
            <a:endParaRPr lang="en-GB" dirty="0" smtClean="0"/>
          </a:p>
          <a:p>
            <a:pPr lvl="1"/>
            <a:r>
              <a:rPr lang="en-GB" dirty="0" err="1" smtClean="0"/>
              <a:t>Arweinyddiaeth</a:t>
            </a:r>
            <a:r>
              <a:rPr lang="en-GB" dirty="0" smtClean="0"/>
              <a:t> a </a:t>
            </a:r>
            <a:r>
              <a:rPr lang="en-GB" dirty="0" err="1" smtClean="0"/>
              <a:t>Chyfathrebu</a:t>
            </a:r>
            <a:endParaRPr lang="en-GB" dirty="0" smtClean="0"/>
          </a:p>
          <a:p>
            <a:pPr lvl="1"/>
            <a:r>
              <a:rPr lang="en-GB" dirty="0" err="1" smtClean="0"/>
              <a:t>Cwricwlwm</a:t>
            </a:r>
            <a:endParaRPr lang="en-GB" dirty="0" smtClean="0"/>
          </a:p>
          <a:p>
            <a:pPr lvl="1"/>
            <a:r>
              <a:rPr lang="en-GB" dirty="0" smtClean="0"/>
              <a:t>Ethos </a:t>
            </a:r>
            <a:r>
              <a:rPr lang="en-GB" dirty="0" err="1" smtClean="0"/>
              <a:t>a’r</a:t>
            </a:r>
            <a:r>
              <a:rPr lang="en-GB" dirty="0" smtClean="0"/>
              <a:t> </a:t>
            </a:r>
            <a:r>
              <a:rPr lang="en-GB" dirty="0" err="1" smtClean="0"/>
              <a:t>Amgylchedd</a:t>
            </a:r>
            <a:endParaRPr lang="en-GB" dirty="0" smtClean="0"/>
          </a:p>
          <a:p>
            <a:pPr lvl="1"/>
            <a:r>
              <a:rPr lang="en-GB" dirty="0" err="1" smtClean="0"/>
              <a:t>Teulu</a:t>
            </a:r>
            <a:r>
              <a:rPr lang="en-GB" dirty="0" smtClean="0"/>
              <a:t> a </a:t>
            </a:r>
            <a:r>
              <a:rPr lang="en-GB" dirty="0" err="1" smtClean="0"/>
              <a:t>Chymuned</a:t>
            </a:r>
            <a:endParaRPr lang="en-GB" dirty="0" smtClean="0"/>
          </a:p>
          <a:p>
            <a:pPr lvl="1"/>
            <a:r>
              <a:rPr lang="en-GB" dirty="0" err="1" smtClean="0"/>
              <a:t>Darpariaeth</a:t>
            </a:r>
            <a:endParaRPr lang="en-GB" dirty="0" smtClean="0"/>
          </a:p>
        </p:txBody>
      </p:sp>
      <p:sp>
        <p:nvSpPr>
          <p:cNvPr id="4" name="Content Placeholder 3"/>
          <p:cNvSpPr>
            <a:spLocks noGrp="1"/>
          </p:cNvSpPr>
          <p:nvPr>
            <p:ph sz="quarter" idx="14"/>
          </p:nvPr>
        </p:nvSpPr>
        <p:spPr/>
        <p:txBody>
          <a:bodyPr/>
          <a:lstStyle/>
          <a:p>
            <a:r>
              <a:rPr lang="en-GB" i="1" dirty="0" smtClean="0"/>
              <a:t>Indicators relevant to</a:t>
            </a:r>
          </a:p>
          <a:p>
            <a:pPr lvl="1"/>
            <a:r>
              <a:rPr lang="en-GB" i="1" dirty="0" smtClean="0"/>
              <a:t>Leadership and Communication</a:t>
            </a:r>
          </a:p>
          <a:p>
            <a:pPr lvl="1"/>
            <a:r>
              <a:rPr lang="en-GB" i="1" dirty="0" smtClean="0"/>
              <a:t>Curriculum</a:t>
            </a:r>
          </a:p>
          <a:p>
            <a:pPr lvl="1"/>
            <a:r>
              <a:rPr lang="en-GB" i="1" dirty="0" smtClean="0"/>
              <a:t>Ethos and Environment</a:t>
            </a:r>
          </a:p>
          <a:p>
            <a:pPr lvl="1"/>
            <a:r>
              <a:rPr lang="en-GB" i="1" dirty="0" smtClean="0"/>
              <a:t>Family and Community</a:t>
            </a:r>
          </a:p>
          <a:p>
            <a:pPr lvl="1"/>
            <a:r>
              <a:rPr lang="en-GB" i="1" dirty="0" smtClean="0"/>
              <a:t>Provision</a:t>
            </a:r>
            <a:endParaRPr lang="en-US" i="1" dirty="0"/>
          </a:p>
        </p:txBody>
      </p:sp>
    </p:spTree>
    <p:extLst>
      <p:ext uri="{BB962C8B-B14F-4D97-AF65-F5344CB8AC3E}">
        <p14:creationId xmlns:p14="http://schemas.microsoft.com/office/powerpoint/2010/main" val="308416080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err="1" smtClean="0"/>
              <a:t>Polisi</a:t>
            </a:r>
            <a:r>
              <a:rPr lang="en-GB" dirty="0" smtClean="0"/>
              <a:t/>
            </a:r>
            <a:br>
              <a:rPr lang="en-GB" dirty="0" smtClean="0"/>
            </a:br>
            <a:r>
              <a:rPr lang="en-GB" dirty="0" smtClean="0"/>
              <a:t>Policy</a:t>
            </a:r>
            <a:endParaRPr lang="en-US" dirty="0"/>
          </a:p>
        </p:txBody>
      </p:sp>
      <p:sp>
        <p:nvSpPr>
          <p:cNvPr id="3" name="Content Placeholder 2"/>
          <p:cNvSpPr>
            <a:spLocks noGrp="1"/>
          </p:cNvSpPr>
          <p:nvPr>
            <p:ph sz="quarter" idx="13"/>
          </p:nvPr>
        </p:nvSpPr>
        <p:spPr>
          <a:xfrm>
            <a:off x="676655" y="2679192"/>
            <a:ext cx="3822192" cy="3797808"/>
          </a:xfrm>
        </p:spPr>
        <p:txBody>
          <a:bodyPr>
            <a:normAutofit fontScale="92500" lnSpcReduction="10000"/>
          </a:bodyPr>
          <a:lstStyle/>
          <a:p>
            <a:pPr>
              <a:lnSpc>
                <a:spcPct val="110000"/>
              </a:lnSpc>
            </a:pPr>
            <a:r>
              <a:rPr lang="en-GB" dirty="0" err="1" smtClean="0"/>
              <a:t>Mae’r</a:t>
            </a:r>
            <a:r>
              <a:rPr lang="en-GB" dirty="0" smtClean="0"/>
              <a:t> ‘</a:t>
            </a:r>
            <a:r>
              <a:rPr lang="en-US" dirty="0" smtClean="0"/>
              <a:t>Healthy </a:t>
            </a:r>
            <a:r>
              <a:rPr lang="en-US" dirty="0"/>
              <a:t>Eating in Schools (Nutritional Standards &amp; Requirements) (Wales) Regulations </a:t>
            </a:r>
            <a:r>
              <a:rPr lang="en-US" dirty="0" smtClean="0"/>
              <a:t>2013’ </a:t>
            </a:r>
            <a:r>
              <a:rPr lang="en-US" dirty="0" err="1" smtClean="0"/>
              <a:t>yn</a:t>
            </a:r>
            <a:r>
              <a:rPr lang="en-US" dirty="0" smtClean="0"/>
              <a:t> </a:t>
            </a:r>
            <a:r>
              <a:rPr lang="en-US" dirty="0" err="1" smtClean="0"/>
              <a:t>nodi</a:t>
            </a:r>
            <a:r>
              <a:rPr lang="en-US" dirty="0" smtClean="0"/>
              <a:t> pa </a:t>
            </a:r>
            <a:r>
              <a:rPr lang="en-US" dirty="0" err="1" smtClean="0"/>
              <a:t>fath</a:t>
            </a:r>
            <a:r>
              <a:rPr lang="en-US" dirty="0" smtClean="0"/>
              <a:t> o </a:t>
            </a:r>
            <a:r>
              <a:rPr lang="en-US" dirty="0" err="1" smtClean="0"/>
              <a:t>fwyd</a:t>
            </a:r>
            <a:r>
              <a:rPr lang="en-US" dirty="0" smtClean="0"/>
              <a:t> </a:t>
            </a:r>
            <a:r>
              <a:rPr lang="en-US" dirty="0" err="1" smtClean="0"/>
              <a:t>medrith</a:t>
            </a:r>
            <a:r>
              <a:rPr lang="en-US" dirty="0" smtClean="0"/>
              <a:t> </a:t>
            </a:r>
            <a:r>
              <a:rPr lang="en-US" dirty="0" err="1" smtClean="0"/>
              <a:t>neu</a:t>
            </a:r>
            <a:r>
              <a:rPr lang="en-US" dirty="0" smtClean="0"/>
              <a:t> </a:t>
            </a:r>
            <a:r>
              <a:rPr lang="en-US" dirty="0" err="1" smtClean="0"/>
              <a:t>na</a:t>
            </a:r>
            <a:r>
              <a:rPr lang="en-US" dirty="0" smtClean="0"/>
              <a:t> </a:t>
            </a:r>
            <a:r>
              <a:rPr lang="en-US" dirty="0" err="1" smtClean="0"/>
              <a:t>fedrith</a:t>
            </a:r>
            <a:r>
              <a:rPr lang="en-US" dirty="0" smtClean="0"/>
              <a:t> </a:t>
            </a:r>
            <a:r>
              <a:rPr lang="en-US" dirty="0" err="1" smtClean="0"/>
              <a:t>gael</a:t>
            </a:r>
            <a:r>
              <a:rPr lang="en-US" dirty="0" smtClean="0"/>
              <a:t> </a:t>
            </a:r>
            <a:r>
              <a:rPr lang="en-US" dirty="0" err="1" smtClean="0"/>
              <a:t>ei</a:t>
            </a:r>
            <a:r>
              <a:rPr lang="en-US" dirty="0" smtClean="0"/>
              <a:t> </a:t>
            </a:r>
            <a:r>
              <a:rPr lang="en-US" dirty="0" err="1" smtClean="0"/>
              <a:t>ddarparu</a:t>
            </a:r>
            <a:r>
              <a:rPr lang="en-US" dirty="0" smtClean="0"/>
              <a:t> </a:t>
            </a:r>
            <a:r>
              <a:rPr lang="en-US" dirty="0" err="1" smtClean="0"/>
              <a:t>mewn</a:t>
            </a:r>
            <a:r>
              <a:rPr lang="en-US" dirty="0" smtClean="0"/>
              <a:t> </a:t>
            </a:r>
            <a:r>
              <a:rPr lang="en-US" dirty="0" err="1" smtClean="0"/>
              <a:t>ysgolion</a:t>
            </a:r>
            <a:endParaRPr lang="en-US" dirty="0" smtClean="0"/>
          </a:p>
          <a:p>
            <a:pPr>
              <a:lnSpc>
                <a:spcPct val="110000"/>
              </a:lnSpc>
            </a:pPr>
            <a:r>
              <a:rPr lang="en-US" dirty="0" smtClean="0"/>
              <a:t>Pa </a:t>
            </a:r>
            <a:r>
              <a:rPr lang="en-US" dirty="0" err="1" smtClean="0"/>
              <a:t>bolisiau</a:t>
            </a:r>
            <a:r>
              <a:rPr lang="en-US" dirty="0" smtClean="0"/>
              <a:t> </a:t>
            </a:r>
            <a:r>
              <a:rPr lang="en-US" dirty="0" err="1" smtClean="0"/>
              <a:t>eraill</a:t>
            </a:r>
            <a:r>
              <a:rPr lang="en-US" dirty="0" smtClean="0"/>
              <a:t> </a:t>
            </a:r>
            <a:r>
              <a:rPr lang="en-US" dirty="0" err="1" smtClean="0"/>
              <a:t>sydd</a:t>
            </a:r>
            <a:r>
              <a:rPr lang="en-US" dirty="0" smtClean="0"/>
              <a:t> </a:t>
            </a:r>
            <a:r>
              <a:rPr lang="en-US" dirty="0" err="1" smtClean="0"/>
              <a:t>yn</a:t>
            </a:r>
            <a:r>
              <a:rPr lang="en-US" dirty="0" smtClean="0"/>
              <a:t> </a:t>
            </a:r>
            <a:r>
              <a:rPr lang="en-US" dirty="0" err="1" smtClean="0"/>
              <a:t>berthnasol</a:t>
            </a:r>
            <a:r>
              <a:rPr lang="en-US" dirty="0" smtClean="0"/>
              <a:t> </a:t>
            </a:r>
            <a:r>
              <a:rPr lang="en-US" dirty="0" err="1" smtClean="0"/>
              <a:t>i</a:t>
            </a:r>
            <a:r>
              <a:rPr lang="en-US" dirty="0" smtClean="0"/>
              <a:t> </a:t>
            </a:r>
            <a:r>
              <a:rPr lang="en-US" dirty="0" err="1" smtClean="0"/>
              <a:t>Ysgolion</a:t>
            </a:r>
            <a:r>
              <a:rPr lang="en-US" dirty="0" smtClean="0"/>
              <a:t> </a:t>
            </a:r>
            <a:r>
              <a:rPr lang="en-US" dirty="0" err="1" smtClean="0"/>
              <a:t>Iach</a:t>
            </a:r>
            <a:r>
              <a:rPr lang="en-US" dirty="0" smtClean="0"/>
              <a:t>?  </a:t>
            </a:r>
            <a:endParaRPr lang="en-US" dirty="0"/>
          </a:p>
        </p:txBody>
      </p:sp>
      <p:sp>
        <p:nvSpPr>
          <p:cNvPr id="4" name="Content Placeholder 3"/>
          <p:cNvSpPr>
            <a:spLocks noGrp="1"/>
          </p:cNvSpPr>
          <p:nvPr>
            <p:ph sz="quarter" idx="14"/>
          </p:nvPr>
        </p:nvSpPr>
        <p:spPr>
          <a:xfrm>
            <a:off x="4645152" y="2679192"/>
            <a:ext cx="3822192" cy="3950208"/>
          </a:xfrm>
        </p:spPr>
        <p:txBody>
          <a:bodyPr>
            <a:normAutofit fontScale="85000" lnSpcReduction="10000"/>
          </a:bodyPr>
          <a:lstStyle/>
          <a:p>
            <a:pPr>
              <a:lnSpc>
                <a:spcPct val="120000"/>
              </a:lnSpc>
            </a:pPr>
            <a:r>
              <a:rPr lang="en-US" i="1" dirty="0"/>
              <a:t>The Healthy Eating in Schools (Nutritional Standards &amp; Requirements) (Wales) Regulations 2013 states the type of food which can and can’t be provided by </a:t>
            </a:r>
            <a:r>
              <a:rPr lang="en-US" i="1" dirty="0" smtClean="0"/>
              <a:t>schools</a:t>
            </a:r>
          </a:p>
          <a:p>
            <a:pPr>
              <a:lnSpc>
                <a:spcPct val="120000"/>
              </a:lnSpc>
            </a:pPr>
            <a:r>
              <a:rPr lang="en-GB" i="1" dirty="0" smtClean="0"/>
              <a:t>Which other policies or legislation could be relevant for Healthy Schools? </a:t>
            </a:r>
            <a:endParaRPr lang="en-US" i="1" dirty="0"/>
          </a:p>
        </p:txBody>
      </p:sp>
    </p:spTree>
    <p:extLst>
      <p:ext uri="{BB962C8B-B14F-4D97-AF65-F5344CB8AC3E}">
        <p14:creationId xmlns:p14="http://schemas.microsoft.com/office/powerpoint/2010/main" val="38952022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8328"/>
            <a:ext cx="8229600" cy="1719072"/>
          </a:xfrm>
        </p:spPr>
        <p:txBody>
          <a:bodyPr>
            <a:normAutofit fontScale="90000"/>
          </a:bodyPr>
          <a:lstStyle/>
          <a:p>
            <a:pPr algn="r"/>
            <a:r>
              <a:rPr lang="en-US" dirty="0" err="1" smtClean="0">
                <a:solidFill>
                  <a:schemeClr val="bg1"/>
                </a:solidFill>
              </a:rPr>
              <a:t>Bwyd</a:t>
            </a:r>
            <a:r>
              <a:rPr lang="en-US" dirty="0" smtClean="0">
                <a:solidFill>
                  <a:schemeClr val="bg1"/>
                </a:solidFill>
              </a:rPr>
              <a:t> a </a:t>
            </a:r>
            <a:r>
              <a:rPr lang="en-US" dirty="0" err="1" smtClean="0">
                <a:solidFill>
                  <a:schemeClr val="bg1"/>
                </a:solidFill>
              </a:rPr>
              <a:t>Ffitrwydd</a:t>
            </a:r>
            <a:r>
              <a:rPr lang="en-US" dirty="0" smtClean="0">
                <a:solidFill>
                  <a:schemeClr val="bg1"/>
                </a:solidFill>
              </a:rPr>
              <a:t/>
            </a:r>
            <a:br>
              <a:rPr lang="en-US" dirty="0" smtClean="0">
                <a:solidFill>
                  <a:schemeClr val="bg1"/>
                </a:solidFill>
              </a:rPr>
            </a:br>
            <a:r>
              <a:rPr lang="en-US" dirty="0" smtClean="0">
                <a:solidFill>
                  <a:schemeClr val="bg1"/>
                </a:solidFill>
              </a:rPr>
              <a:t>Food </a:t>
            </a:r>
            <a:r>
              <a:rPr lang="en-US" dirty="0">
                <a:solidFill>
                  <a:schemeClr val="bg1"/>
                </a:solidFill>
              </a:rPr>
              <a:t>and Fitness  </a:t>
            </a:r>
            <a:br>
              <a:rPr lang="en-US" dirty="0">
                <a:solidFill>
                  <a:schemeClr val="bg1"/>
                </a:solidFill>
              </a:rPr>
            </a:br>
            <a:endParaRPr lang="en-US" dirty="0">
              <a:solidFill>
                <a:schemeClr val="bg1"/>
              </a:solidFill>
            </a:endParaRPr>
          </a:p>
        </p:txBody>
      </p:sp>
      <p:sp>
        <p:nvSpPr>
          <p:cNvPr id="3" name="Content Placeholder 2"/>
          <p:cNvSpPr>
            <a:spLocks noGrp="1"/>
          </p:cNvSpPr>
          <p:nvPr>
            <p:ph sz="quarter" idx="13"/>
          </p:nvPr>
        </p:nvSpPr>
        <p:spPr>
          <a:xfrm>
            <a:off x="676655" y="2679192"/>
            <a:ext cx="3822192" cy="3950208"/>
          </a:xfrm>
        </p:spPr>
        <p:txBody>
          <a:bodyPr>
            <a:normAutofit fontScale="92500" lnSpcReduction="20000"/>
          </a:bodyPr>
          <a:lstStyle/>
          <a:p>
            <a:pPr>
              <a:lnSpc>
                <a:spcPct val="110000"/>
              </a:lnSpc>
            </a:pPr>
            <a:r>
              <a:rPr lang="en-GB" dirty="0" smtClean="0"/>
              <a:t>Mae </a:t>
            </a:r>
            <a:r>
              <a:rPr lang="en-GB" dirty="0" err="1" smtClean="0"/>
              <a:t>gan</a:t>
            </a:r>
            <a:r>
              <a:rPr lang="en-GB" dirty="0" smtClean="0"/>
              <a:t> </a:t>
            </a:r>
            <a:r>
              <a:rPr lang="en-GB" dirty="0" err="1" smtClean="0"/>
              <a:t>tua</a:t>
            </a:r>
            <a:r>
              <a:rPr lang="en-GB" dirty="0" smtClean="0"/>
              <a:t> </a:t>
            </a:r>
            <a:r>
              <a:rPr lang="en-GB" dirty="0" err="1" smtClean="0"/>
              <a:t>treian</a:t>
            </a:r>
            <a:r>
              <a:rPr lang="en-GB" dirty="0" smtClean="0"/>
              <a:t> o </a:t>
            </a:r>
            <a:r>
              <a:rPr lang="en-GB" dirty="0" err="1" smtClean="0"/>
              <a:t>ysgolion</a:t>
            </a:r>
            <a:r>
              <a:rPr lang="en-GB" dirty="0" smtClean="0"/>
              <a:t> </a:t>
            </a:r>
            <a:r>
              <a:rPr lang="en-GB" dirty="0" err="1" smtClean="0"/>
              <a:t>bolisi</a:t>
            </a:r>
            <a:r>
              <a:rPr lang="en-GB" dirty="0" smtClean="0"/>
              <a:t> </a:t>
            </a:r>
            <a:r>
              <a:rPr lang="en-GB" dirty="0" err="1" smtClean="0"/>
              <a:t>effeithiol</a:t>
            </a:r>
            <a:r>
              <a:rPr lang="en-GB" dirty="0" smtClean="0"/>
              <a:t> am </a:t>
            </a:r>
            <a:r>
              <a:rPr lang="en-GB" dirty="0" err="1" smtClean="0"/>
              <a:t>ddarparu</a:t>
            </a:r>
            <a:r>
              <a:rPr lang="en-GB" dirty="0" smtClean="0"/>
              <a:t> </a:t>
            </a:r>
            <a:r>
              <a:rPr lang="en-GB" dirty="0" err="1" smtClean="0"/>
              <a:t>bwyd</a:t>
            </a:r>
            <a:r>
              <a:rPr lang="en-GB" dirty="0" smtClean="0"/>
              <a:t> </a:t>
            </a:r>
            <a:r>
              <a:rPr lang="en-GB" dirty="0" err="1" smtClean="0"/>
              <a:t>iach</a:t>
            </a:r>
            <a:r>
              <a:rPr lang="en-GB" dirty="0" smtClean="0"/>
              <a:t> ac </a:t>
            </a:r>
            <a:r>
              <a:rPr lang="en-GB" dirty="0" err="1" smtClean="0"/>
              <a:t>annog</a:t>
            </a:r>
            <a:r>
              <a:rPr lang="en-GB" dirty="0" smtClean="0"/>
              <a:t> </a:t>
            </a:r>
            <a:r>
              <a:rPr lang="en-GB" dirty="0" err="1" smtClean="0"/>
              <a:t>ymarfer</a:t>
            </a:r>
            <a:r>
              <a:rPr lang="en-GB" dirty="0" smtClean="0"/>
              <a:t> corf ( </a:t>
            </a:r>
            <a:r>
              <a:rPr lang="en-GB" dirty="0" err="1" smtClean="0"/>
              <a:t>estyn</a:t>
            </a:r>
            <a:r>
              <a:rPr lang="en-GB" dirty="0" smtClean="0"/>
              <a:t> 2009)</a:t>
            </a:r>
          </a:p>
          <a:p>
            <a:pPr>
              <a:lnSpc>
                <a:spcPct val="110000"/>
              </a:lnSpc>
            </a:pPr>
            <a:r>
              <a:rPr lang="en-GB" dirty="0" err="1" smtClean="0"/>
              <a:t>Treian</a:t>
            </a:r>
            <a:r>
              <a:rPr lang="en-GB" dirty="0"/>
              <a:t>?</a:t>
            </a:r>
            <a:endParaRPr lang="en-GB" dirty="0" smtClean="0"/>
          </a:p>
          <a:p>
            <a:pPr>
              <a:lnSpc>
                <a:spcPct val="110000"/>
              </a:lnSpc>
            </a:pPr>
            <a:r>
              <a:rPr lang="en-GB" dirty="0" err="1" smtClean="0"/>
              <a:t>Trafodwch</a:t>
            </a:r>
            <a:r>
              <a:rPr lang="en-GB" dirty="0" smtClean="0"/>
              <a:t> </a:t>
            </a:r>
            <a:r>
              <a:rPr lang="en-GB" dirty="0" err="1" smtClean="0"/>
              <a:t>yr</a:t>
            </a:r>
            <a:r>
              <a:rPr lang="en-GB" dirty="0" smtClean="0"/>
              <a:t> </a:t>
            </a:r>
            <a:r>
              <a:rPr lang="en-GB" dirty="0" err="1" smtClean="0"/>
              <a:t>heriau</a:t>
            </a:r>
            <a:r>
              <a:rPr lang="en-GB" dirty="0" smtClean="0"/>
              <a:t> </a:t>
            </a:r>
            <a:r>
              <a:rPr lang="en-GB" dirty="0" err="1" smtClean="0"/>
              <a:t>a’r</a:t>
            </a:r>
            <a:r>
              <a:rPr lang="en-GB" dirty="0" smtClean="0"/>
              <a:t> </a:t>
            </a:r>
            <a:r>
              <a:rPr lang="en-GB" dirty="0" err="1" smtClean="0"/>
              <a:t>materion</a:t>
            </a:r>
            <a:r>
              <a:rPr lang="en-GB" dirty="0" smtClean="0"/>
              <a:t> a </a:t>
            </a:r>
            <a:r>
              <a:rPr lang="en-GB" dirty="0" err="1" smtClean="0"/>
              <a:t>sut</a:t>
            </a:r>
            <a:r>
              <a:rPr lang="en-GB" dirty="0" smtClean="0"/>
              <a:t> </a:t>
            </a:r>
            <a:r>
              <a:rPr lang="en-GB" dirty="0" err="1" smtClean="0"/>
              <a:t>medrid</a:t>
            </a:r>
            <a:r>
              <a:rPr lang="en-GB" dirty="0" smtClean="0"/>
              <a:t> </a:t>
            </a:r>
            <a:r>
              <a:rPr lang="en-GB" dirty="0" err="1" smtClean="0"/>
              <a:t>gwella</a:t>
            </a:r>
            <a:r>
              <a:rPr lang="en-GB" dirty="0" smtClean="0"/>
              <a:t> </a:t>
            </a:r>
            <a:r>
              <a:rPr lang="en-GB" dirty="0" err="1" smtClean="0"/>
              <a:t>hyn</a:t>
            </a:r>
            <a:endParaRPr lang="en-GB" dirty="0" smtClean="0"/>
          </a:p>
          <a:p>
            <a:pPr>
              <a:lnSpc>
                <a:spcPct val="110000"/>
              </a:lnSpc>
            </a:pPr>
            <a:r>
              <a:rPr lang="en-GB" dirty="0" err="1" smtClean="0"/>
              <a:t>Ydych</a:t>
            </a:r>
            <a:r>
              <a:rPr lang="en-GB" dirty="0" smtClean="0"/>
              <a:t> </a:t>
            </a:r>
            <a:r>
              <a:rPr lang="en-GB" dirty="0" err="1" smtClean="0"/>
              <a:t>chi’n</a:t>
            </a:r>
            <a:r>
              <a:rPr lang="en-GB" dirty="0" smtClean="0"/>
              <a:t> </a:t>
            </a:r>
            <a:r>
              <a:rPr lang="en-GB" dirty="0" err="1" smtClean="0"/>
              <a:t>credu</a:t>
            </a:r>
            <a:r>
              <a:rPr lang="en-GB" dirty="0" smtClean="0"/>
              <a:t> taw </a:t>
            </a:r>
            <a:r>
              <a:rPr lang="en-GB" dirty="0" err="1" smtClean="0"/>
              <a:t>treian</a:t>
            </a:r>
            <a:r>
              <a:rPr lang="en-GB" dirty="0" smtClean="0"/>
              <a:t> </a:t>
            </a:r>
            <a:r>
              <a:rPr lang="en-GB" dirty="0" err="1" smtClean="0"/>
              <a:t>yw</a:t>
            </a:r>
            <a:r>
              <a:rPr lang="en-GB" dirty="0" smtClean="0"/>
              <a:t> </a:t>
            </a:r>
            <a:r>
              <a:rPr lang="en-GB" dirty="0" err="1" smtClean="0"/>
              <a:t>hwn</a:t>
            </a:r>
            <a:r>
              <a:rPr lang="en-GB" dirty="0" smtClean="0"/>
              <a:t> o </a:t>
            </a:r>
            <a:r>
              <a:rPr lang="en-GB" dirty="0" err="1" smtClean="0"/>
              <a:t>hyd</a:t>
            </a:r>
            <a:r>
              <a:rPr lang="en-GB" dirty="0" smtClean="0"/>
              <a:t> </a:t>
            </a:r>
            <a:r>
              <a:rPr lang="en-GB" dirty="0" err="1" smtClean="0"/>
              <a:t>yn</a:t>
            </a:r>
            <a:r>
              <a:rPr lang="en-GB" dirty="0" smtClean="0"/>
              <a:t> 2018? Pam? </a:t>
            </a:r>
            <a:endParaRPr lang="en-US" dirty="0"/>
          </a:p>
        </p:txBody>
      </p:sp>
      <p:sp>
        <p:nvSpPr>
          <p:cNvPr id="4" name="Content Placeholder 3"/>
          <p:cNvSpPr>
            <a:spLocks noGrp="1"/>
          </p:cNvSpPr>
          <p:nvPr>
            <p:ph sz="quarter" idx="14"/>
          </p:nvPr>
        </p:nvSpPr>
        <p:spPr>
          <a:xfrm>
            <a:off x="4645152" y="2679192"/>
            <a:ext cx="3822192" cy="3950208"/>
          </a:xfrm>
        </p:spPr>
        <p:txBody>
          <a:bodyPr>
            <a:normAutofit fontScale="85000" lnSpcReduction="20000"/>
          </a:bodyPr>
          <a:lstStyle/>
          <a:p>
            <a:pPr>
              <a:lnSpc>
                <a:spcPct val="120000"/>
              </a:lnSpc>
              <a:buFont typeface="Arial" panose="020B0604020202020204" pitchFamily="34" charset="0"/>
              <a:buChar char="•"/>
            </a:pPr>
            <a:r>
              <a:rPr lang="en-US" i="1" dirty="0" smtClean="0"/>
              <a:t>Around </a:t>
            </a:r>
            <a:r>
              <a:rPr lang="en-US" i="1" dirty="0"/>
              <a:t>one third of primary </a:t>
            </a:r>
            <a:r>
              <a:rPr lang="en-US" i="1" dirty="0" smtClean="0"/>
              <a:t>schools have </a:t>
            </a:r>
            <a:r>
              <a:rPr lang="en-US" i="1" dirty="0"/>
              <a:t>an effective policy on the provision of healthy food and the promotion of physical </a:t>
            </a:r>
            <a:r>
              <a:rPr lang="en-US" i="1" dirty="0" smtClean="0"/>
              <a:t>exercise (</a:t>
            </a:r>
            <a:r>
              <a:rPr lang="en-US" i="1" dirty="0" err="1"/>
              <a:t>E</a:t>
            </a:r>
            <a:r>
              <a:rPr lang="en-US" i="1" dirty="0" err="1" smtClean="0"/>
              <a:t>styn</a:t>
            </a:r>
            <a:r>
              <a:rPr lang="en-US" i="1" dirty="0" smtClean="0"/>
              <a:t> 2009) </a:t>
            </a:r>
          </a:p>
          <a:p>
            <a:pPr>
              <a:lnSpc>
                <a:spcPct val="120000"/>
              </a:lnSpc>
            </a:pPr>
            <a:r>
              <a:rPr lang="en-GB" i="1" dirty="0" smtClean="0"/>
              <a:t>One third? </a:t>
            </a:r>
          </a:p>
          <a:p>
            <a:pPr>
              <a:lnSpc>
                <a:spcPct val="120000"/>
              </a:lnSpc>
            </a:pPr>
            <a:r>
              <a:rPr lang="en-GB" i="1" dirty="0" smtClean="0"/>
              <a:t>Discuss the barriers and issues here and discuss how to improve this</a:t>
            </a:r>
          </a:p>
          <a:p>
            <a:pPr>
              <a:lnSpc>
                <a:spcPct val="120000"/>
              </a:lnSpc>
            </a:pPr>
            <a:r>
              <a:rPr lang="en-GB" i="1" dirty="0" smtClean="0"/>
              <a:t>Do you think this is still one third in 2018? Why?  </a:t>
            </a:r>
            <a:endParaRPr lang="en-US" i="1" dirty="0"/>
          </a:p>
        </p:txBody>
      </p:sp>
    </p:spTree>
    <p:extLst>
      <p:ext uri="{BB962C8B-B14F-4D97-AF65-F5344CB8AC3E}">
        <p14:creationId xmlns:p14="http://schemas.microsoft.com/office/powerpoint/2010/main" val="18096702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4047" y="838200"/>
            <a:ext cx="8229600" cy="1252728"/>
          </a:xfrm>
        </p:spPr>
        <p:txBody>
          <a:bodyPr>
            <a:normAutofit fontScale="90000"/>
          </a:bodyPr>
          <a:lstStyle/>
          <a:p>
            <a:pPr algn="r"/>
            <a:r>
              <a:rPr lang="en-US" sz="3100" dirty="0" err="1" smtClean="0">
                <a:solidFill>
                  <a:schemeClr val="bg1"/>
                </a:solidFill>
              </a:rPr>
              <a:t>Iechyd</a:t>
            </a:r>
            <a:r>
              <a:rPr lang="en-US" sz="3100" dirty="0" smtClean="0">
                <a:solidFill>
                  <a:schemeClr val="bg1"/>
                </a:solidFill>
              </a:rPr>
              <a:t> </a:t>
            </a:r>
            <a:r>
              <a:rPr lang="en-US" sz="3100" dirty="0" err="1" smtClean="0">
                <a:solidFill>
                  <a:schemeClr val="bg1"/>
                </a:solidFill>
              </a:rPr>
              <a:t>Meddwl</a:t>
            </a:r>
            <a:r>
              <a:rPr lang="en-US" sz="3100" dirty="0" smtClean="0">
                <a:solidFill>
                  <a:schemeClr val="bg1"/>
                </a:solidFill>
              </a:rPr>
              <a:t> ac </a:t>
            </a:r>
            <a:r>
              <a:rPr lang="en-US" sz="3100" dirty="0" err="1" smtClean="0">
                <a:solidFill>
                  <a:schemeClr val="bg1"/>
                </a:solidFill>
              </a:rPr>
              <a:t>Emosiynol</a:t>
            </a:r>
            <a:r>
              <a:rPr lang="en-US" sz="3100" dirty="0" smtClean="0">
                <a:solidFill>
                  <a:schemeClr val="bg1"/>
                </a:solidFill>
              </a:rPr>
              <a:t> A </a:t>
            </a:r>
            <a:r>
              <a:rPr lang="en-US" sz="3100" dirty="0" err="1" smtClean="0">
                <a:solidFill>
                  <a:schemeClr val="bg1"/>
                </a:solidFill>
              </a:rPr>
              <a:t>Lles</a:t>
            </a:r>
            <a:r>
              <a:rPr lang="en-US" sz="3100" dirty="0" smtClean="0">
                <a:solidFill>
                  <a:schemeClr val="bg1"/>
                </a:solidFill>
              </a:rPr>
              <a:t/>
            </a:r>
            <a:br>
              <a:rPr lang="en-US" sz="3100" dirty="0" smtClean="0">
                <a:solidFill>
                  <a:schemeClr val="bg1"/>
                </a:solidFill>
              </a:rPr>
            </a:br>
            <a:r>
              <a:rPr lang="en-US" sz="3100" dirty="0" smtClean="0">
                <a:solidFill>
                  <a:schemeClr val="bg1"/>
                </a:solidFill>
              </a:rPr>
              <a:t>Mental </a:t>
            </a:r>
            <a:r>
              <a:rPr lang="en-US" sz="3100" dirty="0">
                <a:solidFill>
                  <a:schemeClr val="bg1"/>
                </a:solidFill>
              </a:rPr>
              <a:t>and Emotional Health and Well Being  </a:t>
            </a:r>
            <a:r>
              <a:rPr lang="en-US" dirty="0">
                <a:solidFill>
                  <a:schemeClr val="bg1"/>
                </a:solidFill>
              </a:rPr>
              <a:t/>
            </a:r>
            <a:br>
              <a:rPr lang="en-US" dirty="0">
                <a:solidFill>
                  <a:schemeClr val="bg1"/>
                </a:solidFill>
              </a:rPr>
            </a:br>
            <a:endParaRPr lang="en-US" dirty="0"/>
          </a:p>
        </p:txBody>
      </p:sp>
      <p:sp>
        <p:nvSpPr>
          <p:cNvPr id="3" name="Content Placeholder 2"/>
          <p:cNvSpPr>
            <a:spLocks noGrp="1"/>
          </p:cNvSpPr>
          <p:nvPr>
            <p:ph sz="quarter" idx="13"/>
          </p:nvPr>
        </p:nvSpPr>
        <p:spPr/>
        <p:txBody>
          <a:bodyPr/>
          <a:lstStyle/>
          <a:p>
            <a:r>
              <a:rPr lang="en-GB" dirty="0" err="1" smtClean="0"/>
              <a:t>Adlewyrchwch</a:t>
            </a:r>
            <a:r>
              <a:rPr lang="en-GB" dirty="0" smtClean="0"/>
              <a:t> </a:t>
            </a:r>
            <a:r>
              <a:rPr lang="en-GB" dirty="0" err="1" smtClean="0"/>
              <a:t>ar</a:t>
            </a:r>
            <a:r>
              <a:rPr lang="en-GB" dirty="0" smtClean="0"/>
              <a:t> </a:t>
            </a:r>
            <a:r>
              <a:rPr lang="en-GB" dirty="0" err="1" smtClean="0"/>
              <a:t>eich</a:t>
            </a:r>
            <a:r>
              <a:rPr lang="en-GB" dirty="0" smtClean="0"/>
              <a:t> </a:t>
            </a:r>
            <a:r>
              <a:rPr lang="en-GB" dirty="0" err="1" smtClean="0"/>
              <a:t>profiad</a:t>
            </a:r>
            <a:r>
              <a:rPr lang="en-GB" dirty="0" smtClean="0"/>
              <a:t> o </a:t>
            </a:r>
            <a:r>
              <a:rPr lang="en-GB" dirty="0" err="1" smtClean="0"/>
              <a:t>strategaethau</a:t>
            </a:r>
            <a:r>
              <a:rPr lang="en-GB" dirty="0" smtClean="0"/>
              <a:t> a </a:t>
            </a:r>
            <a:r>
              <a:rPr lang="en-GB" dirty="0" err="1" smtClean="0"/>
              <a:t>chefnogaeth</a:t>
            </a:r>
            <a:r>
              <a:rPr lang="en-GB" dirty="0" smtClean="0"/>
              <a:t> </a:t>
            </a:r>
            <a:r>
              <a:rPr lang="en-GB" dirty="0" err="1" smtClean="0"/>
              <a:t>yn</a:t>
            </a:r>
            <a:r>
              <a:rPr lang="en-GB" dirty="0" smtClean="0"/>
              <a:t> </a:t>
            </a:r>
            <a:r>
              <a:rPr lang="en-GB" dirty="0" err="1" smtClean="0"/>
              <a:t>eich</a:t>
            </a:r>
            <a:r>
              <a:rPr lang="en-GB" dirty="0" smtClean="0"/>
              <a:t> </a:t>
            </a:r>
            <a:r>
              <a:rPr lang="en-GB" dirty="0" err="1" smtClean="0"/>
              <a:t>ysgol</a:t>
            </a:r>
            <a:r>
              <a:rPr lang="en-GB" dirty="0" smtClean="0"/>
              <a:t> / </a:t>
            </a:r>
            <a:r>
              <a:rPr lang="en-GB" dirty="0" err="1" smtClean="0"/>
              <a:t>arsylwadau</a:t>
            </a:r>
            <a:r>
              <a:rPr lang="en-GB" dirty="0" smtClean="0"/>
              <a:t> </a:t>
            </a:r>
            <a:r>
              <a:rPr lang="en-GB" dirty="0" err="1" smtClean="0"/>
              <a:t>sydd</a:t>
            </a:r>
            <a:r>
              <a:rPr lang="en-GB" dirty="0" smtClean="0"/>
              <a:t> </a:t>
            </a:r>
            <a:r>
              <a:rPr lang="en-GB" dirty="0" err="1" smtClean="0"/>
              <a:t>yn</a:t>
            </a:r>
            <a:r>
              <a:rPr lang="en-GB" dirty="0" smtClean="0"/>
              <a:t> </a:t>
            </a:r>
            <a:r>
              <a:rPr lang="en-GB" dirty="0" err="1" smtClean="0"/>
              <a:t>cefnogi’r</a:t>
            </a:r>
            <a:r>
              <a:rPr lang="en-GB" dirty="0" smtClean="0"/>
              <a:t> mater </a:t>
            </a:r>
            <a:r>
              <a:rPr lang="en-GB" dirty="0" err="1" smtClean="0"/>
              <a:t>yma</a:t>
            </a:r>
            <a:endParaRPr lang="en-US" dirty="0"/>
          </a:p>
        </p:txBody>
      </p:sp>
      <p:sp>
        <p:nvSpPr>
          <p:cNvPr id="4" name="Content Placeholder 3"/>
          <p:cNvSpPr>
            <a:spLocks noGrp="1"/>
          </p:cNvSpPr>
          <p:nvPr>
            <p:ph sz="quarter" idx="14"/>
          </p:nvPr>
        </p:nvSpPr>
        <p:spPr/>
        <p:txBody>
          <a:bodyPr>
            <a:normAutofit/>
          </a:bodyPr>
          <a:lstStyle/>
          <a:p>
            <a:r>
              <a:rPr lang="en-GB" i="1" dirty="0" smtClean="0"/>
              <a:t>Reflect on your experience of strategies and support in your school/ observations that support this issue</a:t>
            </a:r>
            <a:endParaRPr lang="en-US" i="1" dirty="0"/>
          </a:p>
        </p:txBody>
      </p:sp>
    </p:spTree>
    <p:extLst>
      <p:ext uri="{BB962C8B-B14F-4D97-AF65-F5344CB8AC3E}">
        <p14:creationId xmlns:p14="http://schemas.microsoft.com/office/powerpoint/2010/main" val="33981580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8328"/>
            <a:ext cx="8229600" cy="1871472"/>
          </a:xfrm>
        </p:spPr>
        <p:txBody>
          <a:bodyPr>
            <a:normAutofit fontScale="90000"/>
          </a:bodyPr>
          <a:lstStyle/>
          <a:p>
            <a:pPr algn="r"/>
            <a:r>
              <a:rPr lang="en-US" sz="3600" dirty="0" err="1" smtClean="0">
                <a:solidFill>
                  <a:schemeClr val="bg1"/>
                </a:solidFill>
              </a:rPr>
              <a:t>Datblygiad</a:t>
            </a:r>
            <a:r>
              <a:rPr lang="en-US" sz="3600" dirty="0" smtClean="0">
                <a:solidFill>
                  <a:schemeClr val="bg1"/>
                </a:solidFill>
              </a:rPr>
              <a:t> </a:t>
            </a:r>
            <a:r>
              <a:rPr lang="en-US" sz="3600" dirty="0" err="1" smtClean="0">
                <a:solidFill>
                  <a:schemeClr val="bg1"/>
                </a:solidFill>
              </a:rPr>
              <a:t>Personol</a:t>
            </a:r>
            <a:r>
              <a:rPr lang="en-US" sz="3600" dirty="0" smtClean="0">
                <a:solidFill>
                  <a:schemeClr val="bg1"/>
                </a:solidFill>
              </a:rPr>
              <a:t> a </a:t>
            </a:r>
            <a:r>
              <a:rPr lang="en-US" sz="3600" dirty="0" err="1" smtClean="0">
                <a:solidFill>
                  <a:schemeClr val="bg1"/>
                </a:solidFill>
              </a:rPr>
              <a:t>Pherthnasau</a:t>
            </a:r>
            <a:r>
              <a:rPr lang="en-US" sz="3600" dirty="0" smtClean="0">
                <a:solidFill>
                  <a:schemeClr val="bg1"/>
                </a:solidFill>
              </a:rPr>
              <a:t> Personal </a:t>
            </a:r>
            <a:r>
              <a:rPr lang="en-US" sz="3600" dirty="0">
                <a:solidFill>
                  <a:schemeClr val="bg1"/>
                </a:solidFill>
              </a:rPr>
              <a:t>Development and Relationships  </a:t>
            </a:r>
            <a:r>
              <a:rPr lang="en-US" dirty="0">
                <a:solidFill>
                  <a:schemeClr val="bg1"/>
                </a:solidFill>
              </a:rPr>
              <a:t/>
            </a:r>
            <a:br>
              <a:rPr lang="en-US" dirty="0">
                <a:solidFill>
                  <a:schemeClr val="bg1"/>
                </a:solidFill>
              </a:rPr>
            </a:br>
            <a:endParaRPr lang="en-US" dirty="0">
              <a:solidFill>
                <a:schemeClr val="bg1"/>
              </a:solidFill>
            </a:endParaRPr>
          </a:p>
        </p:txBody>
      </p:sp>
      <p:sp>
        <p:nvSpPr>
          <p:cNvPr id="3" name="Content Placeholder 2"/>
          <p:cNvSpPr>
            <a:spLocks noGrp="1"/>
          </p:cNvSpPr>
          <p:nvPr>
            <p:ph sz="quarter" idx="13"/>
          </p:nvPr>
        </p:nvSpPr>
        <p:spPr>
          <a:xfrm>
            <a:off x="676655" y="2679192"/>
            <a:ext cx="3822192" cy="3797808"/>
          </a:xfrm>
        </p:spPr>
        <p:txBody>
          <a:bodyPr>
            <a:normAutofit fontScale="77500" lnSpcReduction="20000"/>
          </a:bodyPr>
          <a:lstStyle/>
          <a:p>
            <a:pPr>
              <a:lnSpc>
                <a:spcPct val="120000"/>
              </a:lnSpc>
            </a:pPr>
            <a:r>
              <a:rPr lang="en-GB" dirty="0" err="1" smtClean="0"/>
              <a:t>Cylchoedd</a:t>
            </a:r>
            <a:r>
              <a:rPr lang="en-GB" dirty="0" smtClean="0"/>
              <a:t> </a:t>
            </a:r>
            <a:r>
              <a:rPr lang="en-GB" dirty="0" err="1" smtClean="0"/>
              <a:t>Ffrindiau</a:t>
            </a:r>
            <a:endParaRPr lang="en-GB" dirty="0" smtClean="0"/>
          </a:p>
          <a:p>
            <a:pPr>
              <a:lnSpc>
                <a:spcPct val="120000"/>
              </a:lnSpc>
            </a:pPr>
            <a:r>
              <a:rPr lang="en-GB" dirty="0" err="1" smtClean="0"/>
              <a:t>Datblygu</a:t>
            </a:r>
            <a:r>
              <a:rPr lang="en-GB" dirty="0" smtClean="0"/>
              <a:t> </a:t>
            </a:r>
            <a:r>
              <a:rPr lang="en-GB" dirty="0" err="1" smtClean="0"/>
              <a:t>rhwydwaith</a:t>
            </a:r>
            <a:r>
              <a:rPr lang="en-GB" dirty="0" smtClean="0"/>
              <a:t> o </a:t>
            </a:r>
            <a:r>
              <a:rPr lang="en-GB" dirty="0" err="1" smtClean="0"/>
              <a:t>gefnogaeth</a:t>
            </a:r>
            <a:r>
              <a:rPr lang="en-GB" dirty="0" smtClean="0"/>
              <a:t> </a:t>
            </a:r>
            <a:r>
              <a:rPr lang="en-GB" dirty="0" err="1" smtClean="0"/>
              <a:t>ar</a:t>
            </a:r>
            <a:r>
              <a:rPr lang="en-GB" dirty="0" smtClean="0"/>
              <a:t> </a:t>
            </a:r>
            <a:r>
              <a:rPr lang="en-GB" dirty="0" err="1" smtClean="0"/>
              <a:t>gyfer</a:t>
            </a:r>
            <a:r>
              <a:rPr lang="en-GB" dirty="0" smtClean="0"/>
              <a:t> y plenty</a:t>
            </a:r>
            <a:r>
              <a:rPr lang="en-US" dirty="0" smtClean="0"/>
              <a:t> </a:t>
            </a:r>
            <a:r>
              <a:rPr lang="en-US" dirty="0" err="1" smtClean="0"/>
              <a:t>penodol</a:t>
            </a:r>
            <a:endParaRPr lang="en-US" dirty="0" smtClean="0"/>
          </a:p>
          <a:p>
            <a:pPr>
              <a:lnSpc>
                <a:spcPct val="120000"/>
              </a:lnSpc>
            </a:pPr>
            <a:r>
              <a:rPr lang="en-GB" dirty="0" err="1" smtClean="0"/>
              <a:t>Cyfoedion</a:t>
            </a:r>
            <a:r>
              <a:rPr lang="en-GB" dirty="0" smtClean="0"/>
              <a:t> </a:t>
            </a:r>
            <a:r>
              <a:rPr lang="en-GB" dirty="0" err="1" smtClean="0"/>
              <a:t>yn</a:t>
            </a:r>
            <a:r>
              <a:rPr lang="en-GB" dirty="0" smtClean="0"/>
              <a:t> </a:t>
            </a:r>
            <a:r>
              <a:rPr lang="en-GB" dirty="0" err="1" smtClean="0"/>
              <a:t>edrych</a:t>
            </a:r>
            <a:r>
              <a:rPr lang="en-GB" dirty="0" smtClean="0"/>
              <a:t> </a:t>
            </a:r>
            <a:r>
              <a:rPr lang="en-GB" dirty="0" err="1" smtClean="0"/>
              <a:t>ar</a:t>
            </a:r>
            <a:r>
              <a:rPr lang="en-GB" dirty="0" smtClean="0"/>
              <a:t> </a:t>
            </a:r>
            <a:r>
              <a:rPr lang="en-GB" dirty="0" err="1" smtClean="0"/>
              <a:t>ei</a:t>
            </a:r>
            <a:r>
              <a:rPr lang="en-GB" dirty="0" smtClean="0"/>
              <a:t> </a:t>
            </a:r>
            <a:r>
              <a:rPr lang="en-GB" dirty="0" err="1" smtClean="0"/>
              <a:t>ymddygiad</a:t>
            </a:r>
            <a:r>
              <a:rPr lang="en-GB" dirty="0" smtClean="0"/>
              <a:t> </a:t>
            </a:r>
            <a:r>
              <a:rPr lang="en-GB" dirty="0" err="1" smtClean="0"/>
              <a:t>eu</a:t>
            </a:r>
            <a:r>
              <a:rPr lang="en-GB" dirty="0" smtClean="0"/>
              <a:t> </a:t>
            </a:r>
            <a:r>
              <a:rPr lang="en-GB" dirty="0" err="1" smtClean="0"/>
              <a:t>hunain</a:t>
            </a:r>
            <a:endParaRPr lang="en-GB" dirty="0" smtClean="0"/>
          </a:p>
          <a:p>
            <a:pPr>
              <a:lnSpc>
                <a:spcPct val="120000"/>
              </a:lnSpc>
            </a:pPr>
            <a:r>
              <a:rPr lang="en-GB" dirty="0" err="1" smtClean="0"/>
              <a:t>Datblygu</a:t>
            </a:r>
            <a:r>
              <a:rPr lang="en-GB" dirty="0" smtClean="0"/>
              <a:t> </a:t>
            </a:r>
            <a:r>
              <a:rPr lang="en-GB" dirty="0" err="1" smtClean="0"/>
              <a:t>dealltwriaeth</a:t>
            </a:r>
            <a:r>
              <a:rPr lang="en-GB" dirty="0" smtClean="0"/>
              <a:t> o </a:t>
            </a:r>
            <a:r>
              <a:rPr lang="en-GB" dirty="0" err="1" smtClean="0"/>
              <a:t>ymddygiad</a:t>
            </a:r>
            <a:r>
              <a:rPr lang="en-GB" dirty="0" smtClean="0"/>
              <a:t> ac </a:t>
            </a:r>
            <a:r>
              <a:rPr lang="en-GB" dirty="0" err="1" smtClean="0"/>
              <a:t>anghenion</a:t>
            </a:r>
            <a:r>
              <a:rPr lang="en-GB" dirty="0" smtClean="0"/>
              <a:t> y plenty, </a:t>
            </a:r>
            <a:r>
              <a:rPr lang="en-GB" dirty="0" err="1" smtClean="0"/>
              <a:t>er</a:t>
            </a:r>
            <a:r>
              <a:rPr lang="en-GB" dirty="0" smtClean="0"/>
              <a:t> </a:t>
            </a:r>
            <a:r>
              <a:rPr lang="en-GB" dirty="0" err="1" smtClean="0"/>
              <a:t>mwyn</a:t>
            </a:r>
            <a:r>
              <a:rPr lang="en-GB" dirty="0" smtClean="0"/>
              <a:t> </a:t>
            </a:r>
            <a:r>
              <a:rPr lang="en-GB" dirty="0" err="1" smtClean="0"/>
              <a:t>datblygu</a:t>
            </a:r>
            <a:r>
              <a:rPr lang="en-GB" dirty="0" smtClean="0"/>
              <a:t> </a:t>
            </a:r>
            <a:r>
              <a:rPr lang="en-GB" dirty="0" err="1" smtClean="0"/>
              <a:t>datrysiadau</a:t>
            </a:r>
            <a:r>
              <a:rPr lang="en-GB" dirty="0" smtClean="0"/>
              <a:t> </a:t>
            </a:r>
            <a:r>
              <a:rPr lang="en-GB" dirty="0" err="1" smtClean="0"/>
              <a:t>i</a:t>
            </a:r>
            <a:r>
              <a:rPr lang="en-GB" dirty="0" smtClean="0"/>
              <a:t> </a:t>
            </a:r>
            <a:r>
              <a:rPr lang="en-GB" dirty="0" err="1" smtClean="0"/>
              <a:t>gefnogi’r</a:t>
            </a:r>
            <a:r>
              <a:rPr lang="en-GB" dirty="0" smtClean="0"/>
              <a:t> </a:t>
            </a:r>
            <a:r>
              <a:rPr lang="en-GB" dirty="0" err="1" smtClean="0"/>
              <a:t>unigolyn</a:t>
            </a:r>
            <a:endParaRPr lang="en-GB" dirty="0" smtClean="0"/>
          </a:p>
          <a:p>
            <a:pPr>
              <a:lnSpc>
                <a:spcPct val="120000"/>
              </a:lnSpc>
            </a:pPr>
            <a:r>
              <a:rPr lang="en-GB" dirty="0" err="1" smtClean="0"/>
              <a:t>Trafodwch</a:t>
            </a:r>
            <a:r>
              <a:rPr lang="en-GB" dirty="0" smtClean="0"/>
              <a:t> </a:t>
            </a:r>
            <a:r>
              <a:rPr lang="en-GB" dirty="0" err="1" smtClean="0"/>
              <a:t>buddion</a:t>
            </a:r>
            <a:r>
              <a:rPr lang="en-GB" dirty="0" smtClean="0"/>
              <a:t> a </a:t>
            </a:r>
            <a:r>
              <a:rPr lang="en-GB" dirty="0" err="1" smtClean="0"/>
              <a:t>heriau’r</a:t>
            </a:r>
            <a:r>
              <a:rPr lang="en-GB" dirty="0" smtClean="0"/>
              <a:t> </a:t>
            </a:r>
            <a:r>
              <a:rPr lang="en-GB" dirty="0" err="1" smtClean="0"/>
              <a:t>fath</a:t>
            </a:r>
            <a:r>
              <a:rPr lang="en-GB" dirty="0" smtClean="0"/>
              <a:t> </a:t>
            </a:r>
            <a:r>
              <a:rPr lang="en-GB" dirty="0" err="1" smtClean="0"/>
              <a:t>strategaeth</a:t>
            </a:r>
            <a:endParaRPr lang="en-GB" dirty="0" smtClean="0"/>
          </a:p>
        </p:txBody>
      </p:sp>
      <p:sp>
        <p:nvSpPr>
          <p:cNvPr id="4" name="Content Placeholder 3"/>
          <p:cNvSpPr>
            <a:spLocks noGrp="1"/>
          </p:cNvSpPr>
          <p:nvPr>
            <p:ph sz="quarter" idx="14"/>
          </p:nvPr>
        </p:nvSpPr>
        <p:spPr>
          <a:xfrm>
            <a:off x="4645152" y="2679192"/>
            <a:ext cx="3822192" cy="4178808"/>
          </a:xfrm>
        </p:spPr>
        <p:txBody>
          <a:bodyPr>
            <a:normAutofit fontScale="70000" lnSpcReduction="20000"/>
          </a:bodyPr>
          <a:lstStyle/>
          <a:p>
            <a:pPr>
              <a:lnSpc>
                <a:spcPct val="120000"/>
              </a:lnSpc>
            </a:pPr>
            <a:r>
              <a:rPr lang="en-GB" i="1" dirty="0" smtClean="0"/>
              <a:t>Circles of Friends </a:t>
            </a:r>
          </a:p>
          <a:p>
            <a:pPr>
              <a:lnSpc>
                <a:spcPct val="120000"/>
              </a:lnSpc>
            </a:pPr>
            <a:r>
              <a:rPr lang="en-US" i="1" dirty="0"/>
              <a:t>T</a:t>
            </a:r>
            <a:r>
              <a:rPr lang="en-US" i="1" dirty="0" smtClean="0"/>
              <a:t>he</a:t>
            </a:r>
            <a:r>
              <a:rPr lang="en-US" i="1" dirty="0"/>
              <a:t> development of a support network for the child in focus </a:t>
            </a:r>
            <a:endParaRPr lang="en-US" i="1" dirty="0" smtClean="0"/>
          </a:p>
          <a:p>
            <a:pPr>
              <a:lnSpc>
                <a:spcPct val="120000"/>
              </a:lnSpc>
            </a:pPr>
            <a:r>
              <a:rPr lang="en-US" i="1" dirty="0" smtClean="0"/>
              <a:t>Those </a:t>
            </a:r>
            <a:r>
              <a:rPr lang="en-US" i="1" dirty="0"/>
              <a:t>in the peer group are encouraged to look at their own </a:t>
            </a:r>
            <a:r>
              <a:rPr lang="en-US" i="1" dirty="0" err="1" smtClean="0"/>
              <a:t>behaviour</a:t>
            </a:r>
            <a:endParaRPr lang="en-US" i="1" dirty="0" smtClean="0"/>
          </a:p>
          <a:p>
            <a:pPr>
              <a:lnSpc>
                <a:spcPct val="120000"/>
              </a:lnSpc>
            </a:pPr>
            <a:r>
              <a:rPr lang="en-US" i="1" dirty="0"/>
              <a:t>D</a:t>
            </a:r>
            <a:r>
              <a:rPr lang="en-US" i="1" dirty="0" smtClean="0"/>
              <a:t>evelop </a:t>
            </a:r>
            <a:r>
              <a:rPr lang="en-US" i="1" dirty="0"/>
              <a:t>an understanding of the focus child’s </a:t>
            </a:r>
            <a:r>
              <a:rPr lang="en-US" i="1" dirty="0" err="1"/>
              <a:t>behaviour</a:t>
            </a:r>
            <a:r>
              <a:rPr lang="en-US" i="1" dirty="0"/>
              <a:t> and difficulties, in order to develop </a:t>
            </a:r>
            <a:r>
              <a:rPr lang="en-US" i="1" dirty="0" smtClean="0"/>
              <a:t>practical </a:t>
            </a:r>
            <a:r>
              <a:rPr lang="en-US" i="1" dirty="0"/>
              <a:t>solutions to help the </a:t>
            </a:r>
            <a:r>
              <a:rPr lang="en-US" i="1" dirty="0" smtClean="0"/>
              <a:t>individual</a:t>
            </a:r>
          </a:p>
          <a:p>
            <a:pPr>
              <a:lnSpc>
                <a:spcPct val="120000"/>
              </a:lnSpc>
            </a:pPr>
            <a:r>
              <a:rPr lang="en-GB" i="1" dirty="0" smtClean="0"/>
              <a:t>Discuss the benefits and challenges of such an approach</a:t>
            </a:r>
            <a:endParaRPr lang="en-US" i="1" dirty="0" smtClean="0"/>
          </a:p>
          <a:p>
            <a:r>
              <a:rPr lang="en-GB" dirty="0" smtClean="0"/>
              <a:t>Anti bullying works 2017</a:t>
            </a:r>
            <a:endParaRPr lang="en-US" dirty="0"/>
          </a:p>
          <a:p>
            <a:endParaRPr lang="en-US" dirty="0"/>
          </a:p>
        </p:txBody>
      </p:sp>
    </p:spTree>
    <p:extLst>
      <p:ext uri="{BB962C8B-B14F-4D97-AF65-F5344CB8AC3E}">
        <p14:creationId xmlns:p14="http://schemas.microsoft.com/office/powerpoint/2010/main" val="6154358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8328"/>
            <a:ext cx="8229600" cy="1642872"/>
          </a:xfrm>
        </p:spPr>
        <p:txBody>
          <a:bodyPr>
            <a:normAutofit fontScale="90000"/>
          </a:bodyPr>
          <a:lstStyle/>
          <a:p>
            <a:pPr algn="r"/>
            <a:r>
              <a:rPr lang="en-US" sz="3100" b="1" dirty="0" err="1" smtClean="0">
                <a:solidFill>
                  <a:schemeClr val="bg1"/>
                </a:solidFill>
              </a:rPr>
              <a:t>Defnydd</a:t>
            </a:r>
            <a:r>
              <a:rPr lang="en-US" sz="3100" b="1" dirty="0" smtClean="0">
                <a:solidFill>
                  <a:schemeClr val="bg1"/>
                </a:solidFill>
              </a:rPr>
              <a:t> a </a:t>
            </a:r>
            <a:r>
              <a:rPr lang="en-US" sz="3100" b="1" dirty="0" err="1" smtClean="0">
                <a:solidFill>
                  <a:schemeClr val="bg1"/>
                </a:solidFill>
              </a:rPr>
              <a:t>Chamddefnydd</a:t>
            </a:r>
            <a:r>
              <a:rPr lang="en-US" sz="3100" b="1" dirty="0" smtClean="0">
                <a:solidFill>
                  <a:schemeClr val="bg1"/>
                </a:solidFill>
              </a:rPr>
              <a:t> </a:t>
            </a:r>
            <a:r>
              <a:rPr lang="en-US" sz="3100" b="1" dirty="0" err="1" smtClean="0">
                <a:solidFill>
                  <a:schemeClr val="bg1"/>
                </a:solidFill>
              </a:rPr>
              <a:t>Sylweddau</a:t>
            </a:r>
            <a:r>
              <a:rPr lang="en-US" sz="3100" b="1" dirty="0" smtClean="0">
                <a:solidFill>
                  <a:schemeClr val="bg1"/>
                </a:solidFill>
              </a:rPr>
              <a:t/>
            </a:r>
            <a:br>
              <a:rPr lang="en-US" sz="3100" b="1" dirty="0" smtClean="0">
                <a:solidFill>
                  <a:schemeClr val="bg1"/>
                </a:solidFill>
              </a:rPr>
            </a:br>
            <a:r>
              <a:rPr lang="en-US" sz="3100" b="1" dirty="0" smtClean="0">
                <a:solidFill>
                  <a:schemeClr val="bg1"/>
                </a:solidFill>
              </a:rPr>
              <a:t>Substance </a:t>
            </a:r>
            <a:r>
              <a:rPr lang="en-US" sz="3100" b="1" dirty="0">
                <a:solidFill>
                  <a:schemeClr val="bg1"/>
                </a:solidFill>
              </a:rPr>
              <a:t>Use and Misuse  </a:t>
            </a:r>
            <a:r>
              <a:rPr lang="en-US" b="1" dirty="0">
                <a:solidFill>
                  <a:schemeClr val="tx1"/>
                </a:solidFill>
              </a:rPr>
              <a:t/>
            </a:r>
            <a:br>
              <a:rPr lang="en-US" b="1" dirty="0">
                <a:solidFill>
                  <a:schemeClr val="tx1"/>
                </a:solidFill>
              </a:rPr>
            </a:br>
            <a:endParaRPr lang="en-US" b="1" dirty="0"/>
          </a:p>
        </p:txBody>
      </p:sp>
      <p:sp>
        <p:nvSpPr>
          <p:cNvPr id="3" name="Content Placeholder 2"/>
          <p:cNvSpPr>
            <a:spLocks noGrp="1"/>
          </p:cNvSpPr>
          <p:nvPr>
            <p:ph sz="quarter" idx="13"/>
          </p:nvPr>
        </p:nvSpPr>
        <p:spPr>
          <a:xfrm>
            <a:off x="676655" y="2679192"/>
            <a:ext cx="3822192" cy="4026408"/>
          </a:xfrm>
        </p:spPr>
        <p:txBody>
          <a:bodyPr>
            <a:normAutofit fontScale="77500" lnSpcReduction="20000"/>
          </a:bodyPr>
          <a:lstStyle/>
          <a:p>
            <a:pPr>
              <a:lnSpc>
                <a:spcPct val="120000"/>
              </a:lnSpc>
            </a:pPr>
            <a:r>
              <a:rPr lang="en-GB" dirty="0" err="1" smtClean="0"/>
              <a:t>Ydy</a:t>
            </a:r>
            <a:r>
              <a:rPr lang="en-GB" dirty="0" smtClean="0"/>
              <a:t> </a:t>
            </a:r>
            <a:r>
              <a:rPr lang="en-GB" dirty="0" err="1" smtClean="0"/>
              <a:t>hwn</a:t>
            </a:r>
            <a:r>
              <a:rPr lang="en-GB" dirty="0" smtClean="0"/>
              <a:t> </a:t>
            </a:r>
            <a:r>
              <a:rPr lang="en-GB" dirty="0" err="1" smtClean="0"/>
              <a:t>yn</a:t>
            </a:r>
            <a:r>
              <a:rPr lang="en-GB" dirty="0" smtClean="0"/>
              <a:t> </a:t>
            </a:r>
            <a:r>
              <a:rPr lang="en-GB" dirty="0" err="1" smtClean="0"/>
              <a:t>berthnasol</a:t>
            </a:r>
            <a:r>
              <a:rPr lang="en-GB" dirty="0" smtClean="0"/>
              <a:t> </a:t>
            </a:r>
            <a:r>
              <a:rPr lang="en-GB" dirty="0" err="1" smtClean="0"/>
              <a:t>ar</a:t>
            </a:r>
            <a:r>
              <a:rPr lang="en-GB" dirty="0" smtClean="0"/>
              <a:t> </a:t>
            </a:r>
            <a:r>
              <a:rPr lang="en-GB" dirty="0" err="1" smtClean="0"/>
              <a:t>gyfer</a:t>
            </a:r>
            <a:r>
              <a:rPr lang="en-GB" dirty="0" smtClean="0"/>
              <a:t> </a:t>
            </a:r>
            <a:r>
              <a:rPr lang="en-GB" dirty="0" err="1" smtClean="0"/>
              <a:t>disgyblion</a:t>
            </a:r>
            <a:r>
              <a:rPr lang="en-GB" dirty="0" smtClean="0"/>
              <a:t> </a:t>
            </a:r>
            <a:r>
              <a:rPr lang="en-GB" dirty="0" err="1" smtClean="0"/>
              <a:t>ysgol</a:t>
            </a:r>
            <a:r>
              <a:rPr lang="en-GB" dirty="0" smtClean="0"/>
              <a:t> </a:t>
            </a:r>
            <a:r>
              <a:rPr lang="en-GB" dirty="0" err="1" smtClean="0"/>
              <a:t>gynradd</a:t>
            </a:r>
            <a:r>
              <a:rPr lang="en-GB" dirty="0" smtClean="0"/>
              <a:t>?</a:t>
            </a:r>
          </a:p>
          <a:p>
            <a:pPr>
              <a:lnSpc>
                <a:spcPct val="120000"/>
              </a:lnSpc>
            </a:pPr>
            <a:r>
              <a:rPr lang="en-GB" dirty="0" err="1" smtClean="0"/>
              <a:t>Enghreifftiau</a:t>
            </a:r>
            <a:r>
              <a:rPr lang="en-GB" dirty="0" smtClean="0"/>
              <a:t> o </a:t>
            </a:r>
            <a:r>
              <a:rPr lang="en-GB" dirty="0" err="1"/>
              <a:t>a</a:t>
            </a:r>
            <a:r>
              <a:rPr lang="en-GB" dirty="0" err="1" smtClean="0"/>
              <a:t>rfer</a:t>
            </a:r>
            <a:r>
              <a:rPr lang="en-GB" dirty="0" smtClean="0"/>
              <a:t> </a:t>
            </a:r>
          </a:p>
          <a:p>
            <a:pPr>
              <a:lnSpc>
                <a:spcPct val="120000"/>
              </a:lnSpc>
            </a:pPr>
            <a:r>
              <a:rPr lang="en-GB" dirty="0" smtClean="0"/>
              <a:t>Mae </a:t>
            </a:r>
            <a:r>
              <a:rPr lang="en-GB" dirty="0" err="1" smtClean="0"/>
              <a:t>mwy</a:t>
            </a:r>
            <a:r>
              <a:rPr lang="en-GB" dirty="0" smtClean="0"/>
              <a:t> </a:t>
            </a:r>
            <a:r>
              <a:rPr lang="en-GB" dirty="0" err="1" smtClean="0"/>
              <a:t>na</a:t>
            </a:r>
            <a:r>
              <a:rPr lang="en-GB" dirty="0" smtClean="0"/>
              <a:t> 10,000 o </a:t>
            </a:r>
            <a:r>
              <a:rPr lang="en-GB" dirty="0" err="1" smtClean="0"/>
              <a:t>ddisgyblion</a:t>
            </a:r>
            <a:r>
              <a:rPr lang="en-GB" dirty="0" smtClean="0"/>
              <a:t> </a:t>
            </a:r>
            <a:r>
              <a:rPr lang="en-GB" dirty="0" err="1" smtClean="0"/>
              <a:t>cynradd</a:t>
            </a:r>
            <a:r>
              <a:rPr lang="en-GB" dirty="0" smtClean="0"/>
              <a:t> </a:t>
            </a:r>
            <a:r>
              <a:rPr lang="en-GB" dirty="0" err="1" smtClean="0"/>
              <a:t>yn</a:t>
            </a:r>
            <a:r>
              <a:rPr lang="en-GB" dirty="0" smtClean="0"/>
              <a:t> ‘Smoke Bugs’ </a:t>
            </a:r>
          </a:p>
          <a:p>
            <a:pPr>
              <a:lnSpc>
                <a:spcPct val="120000"/>
              </a:lnSpc>
            </a:pPr>
            <a:r>
              <a:rPr lang="en-GB" dirty="0" err="1" smtClean="0"/>
              <a:t>Dyfeisiwyd</a:t>
            </a:r>
            <a:r>
              <a:rPr lang="en-GB" dirty="0" smtClean="0"/>
              <a:t> y </a:t>
            </a:r>
            <a:r>
              <a:rPr lang="en-GB" dirty="0" err="1" smtClean="0"/>
              <a:t>clwb</a:t>
            </a:r>
            <a:r>
              <a:rPr lang="en-GB" dirty="0" smtClean="0"/>
              <a:t> </a:t>
            </a:r>
            <a:r>
              <a:rPr lang="en-GB" dirty="0" err="1" smtClean="0"/>
              <a:t>gan</a:t>
            </a:r>
            <a:r>
              <a:rPr lang="en-GB" dirty="0" smtClean="0"/>
              <a:t> </a:t>
            </a:r>
            <a:r>
              <a:rPr lang="en-GB" dirty="0" err="1" smtClean="0"/>
              <a:t>LlCC</a:t>
            </a:r>
            <a:r>
              <a:rPr lang="en-GB" dirty="0" smtClean="0"/>
              <a:t> ac </a:t>
            </a:r>
            <a:r>
              <a:rPr lang="en-GB" dirty="0" err="1" smtClean="0"/>
              <a:t>mae’n</a:t>
            </a:r>
            <a:r>
              <a:rPr lang="en-GB" dirty="0" smtClean="0"/>
              <a:t> </a:t>
            </a:r>
            <a:r>
              <a:rPr lang="en-GB" dirty="0" err="1" smtClean="0"/>
              <a:t>addysgu</a:t>
            </a:r>
            <a:r>
              <a:rPr lang="en-GB" dirty="0" smtClean="0"/>
              <a:t> </a:t>
            </a:r>
            <a:r>
              <a:rPr lang="en-GB" dirty="0" err="1" smtClean="0"/>
              <a:t>disgyblion</a:t>
            </a:r>
            <a:r>
              <a:rPr lang="en-GB" dirty="0" smtClean="0"/>
              <a:t> </a:t>
            </a:r>
            <a:r>
              <a:rPr lang="en-GB" b="1" dirty="0" err="1" smtClean="0"/>
              <a:t>Bl</a:t>
            </a:r>
            <a:r>
              <a:rPr lang="en-GB" b="1" dirty="0" smtClean="0"/>
              <a:t> 4</a:t>
            </a:r>
            <a:r>
              <a:rPr lang="en-GB" dirty="0" smtClean="0"/>
              <a:t> am </a:t>
            </a:r>
            <a:r>
              <a:rPr lang="en-GB" dirty="0" err="1" smtClean="0"/>
              <a:t>beryglon</a:t>
            </a:r>
            <a:r>
              <a:rPr lang="en-GB" dirty="0" smtClean="0"/>
              <a:t> </a:t>
            </a:r>
            <a:r>
              <a:rPr lang="en-GB" dirty="0" err="1" smtClean="0"/>
              <a:t>ysmygu</a:t>
            </a:r>
            <a:r>
              <a:rPr lang="en-GB" dirty="0" smtClean="0"/>
              <a:t> </a:t>
            </a:r>
            <a:r>
              <a:rPr lang="en-GB" dirty="0" err="1" smtClean="0"/>
              <a:t>gyda’r</a:t>
            </a:r>
            <a:r>
              <a:rPr lang="en-GB" dirty="0" smtClean="0"/>
              <a:t> nod </a:t>
            </a:r>
            <a:r>
              <a:rPr lang="en-GB" dirty="0" err="1" smtClean="0"/>
              <a:t>na</a:t>
            </a:r>
            <a:r>
              <a:rPr lang="en-GB" dirty="0" smtClean="0"/>
              <a:t> </a:t>
            </a:r>
            <a:r>
              <a:rPr lang="en-GB" dirty="0" err="1" smtClean="0"/>
              <a:t>fyddan</a:t>
            </a:r>
            <a:r>
              <a:rPr lang="en-GB" dirty="0" smtClean="0"/>
              <a:t> </a:t>
            </a:r>
            <a:r>
              <a:rPr lang="en-GB" dirty="0" err="1" smtClean="0"/>
              <a:t>nhw</a:t>
            </a:r>
            <a:r>
              <a:rPr lang="en-GB" dirty="0" smtClean="0"/>
              <a:t> </a:t>
            </a:r>
            <a:r>
              <a:rPr lang="en-GB" dirty="0" err="1" smtClean="0"/>
              <a:t>yn</a:t>
            </a:r>
            <a:r>
              <a:rPr lang="en-GB" dirty="0" smtClean="0"/>
              <a:t> </a:t>
            </a:r>
            <a:r>
              <a:rPr lang="en-GB" dirty="0" err="1" smtClean="0"/>
              <a:t>ysmygu</a:t>
            </a:r>
            <a:endParaRPr lang="en-GB" dirty="0" smtClean="0"/>
          </a:p>
          <a:p>
            <a:pPr>
              <a:lnSpc>
                <a:spcPct val="120000"/>
              </a:lnSpc>
            </a:pPr>
            <a:r>
              <a:rPr lang="en-GB" dirty="0" err="1" smtClean="0"/>
              <a:t>Sut</a:t>
            </a:r>
            <a:r>
              <a:rPr lang="en-GB" dirty="0" smtClean="0"/>
              <a:t> </a:t>
            </a:r>
            <a:r>
              <a:rPr lang="en-GB" dirty="0" err="1" smtClean="0"/>
              <a:t>ydym</a:t>
            </a:r>
            <a:r>
              <a:rPr lang="en-GB" dirty="0" smtClean="0"/>
              <a:t> </a:t>
            </a:r>
            <a:r>
              <a:rPr lang="en-GB" dirty="0" err="1" smtClean="0"/>
              <a:t>ni’n</a:t>
            </a:r>
            <a:r>
              <a:rPr lang="en-GB" dirty="0" smtClean="0"/>
              <a:t> </a:t>
            </a:r>
            <a:r>
              <a:rPr lang="en-GB" dirty="0" err="1" smtClean="0"/>
              <a:t>gwybod</a:t>
            </a:r>
            <a:r>
              <a:rPr lang="en-GB" dirty="0" smtClean="0"/>
              <a:t> </a:t>
            </a:r>
            <a:r>
              <a:rPr lang="en-GB" dirty="0" err="1" smtClean="0"/>
              <a:t>os</a:t>
            </a:r>
            <a:r>
              <a:rPr lang="en-GB" dirty="0" smtClean="0"/>
              <a:t> </a:t>
            </a:r>
            <a:r>
              <a:rPr lang="en-GB" dirty="0" err="1" smtClean="0"/>
              <a:t>ydy</a:t>
            </a:r>
            <a:r>
              <a:rPr lang="en-GB" dirty="0" smtClean="0"/>
              <a:t> Smoke Bugs </a:t>
            </a:r>
            <a:r>
              <a:rPr lang="en-GB" dirty="0" err="1" smtClean="0"/>
              <a:t>yn</a:t>
            </a:r>
            <a:r>
              <a:rPr lang="en-GB" dirty="0" smtClean="0"/>
              <a:t> </a:t>
            </a:r>
            <a:r>
              <a:rPr lang="en-GB" dirty="0" err="1" smtClean="0"/>
              <a:t>gweithio</a:t>
            </a:r>
            <a:r>
              <a:rPr lang="en-GB" dirty="0" smtClean="0"/>
              <a:t>? </a:t>
            </a:r>
            <a:endParaRPr lang="en-US" dirty="0"/>
          </a:p>
        </p:txBody>
      </p:sp>
      <p:sp>
        <p:nvSpPr>
          <p:cNvPr id="4" name="Content Placeholder 3"/>
          <p:cNvSpPr>
            <a:spLocks noGrp="1"/>
          </p:cNvSpPr>
          <p:nvPr>
            <p:ph sz="quarter" idx="14"/>
          </p:nvPr>
        </p:nvSpPr>
        <p:spPr>
          <a:xfrm>
            <a:off x="4645152" y="2679192"/>
            <a:ext cx="3822192" cy="3797808"/>
          </a:xfrm>
        </p:spPr>
        <p:txBody>
          <a:bodyPr>
            <a:normAutofit fontScale="77500" lnSpcReduction="20000"/>
          </a:bodyPr>
          <a:lstStyle/>
          <a:p>
            <a:pPr>
              <a:lnSpc>
                <a:spcPct val="120000"/>
              </a:lnSpc>
            </a:pPr>
            <a:r>
              <a:rPr lang="en-GB" i="1" dirty="0" smtClean="0"/>
              <a:t>Is this relevant for primary age pupils? </a:t>
            </a:r>
          </a:p>
          <a:p>
            <a:pPr>
              <a:lnSpc>
                <a:spcPct val="120000"/>
              </a:lnSpc>
            </a:pPr>
            <a:r>
              <a:rPr lang="en-GB" i="1" dirty="0" smtClean="0"/>
              <a:t>Examples of practice</a:t>
            </a:r>
          </a:p>
          <a:p>
            <a:pPr>
              <a:lnSpc>
                <a:spcPct val="120000"/>
              </a:lnSpc>
            </a:pPr>
            <a:r>
              <a:rPr lang="en-US" i="1" dirty="0" smtClean="0"/>
              <a:t>More </a:t>
            </a:r>
            <a:r>
              <a:rPr lang="en-US" i="1" dirty="0"/>
              <a:t>than 10,000 primary school children </a:t>
            </a:r>
            <a:r>
              <a:rPr lang="en-US" i="1" dirty="0" smtClean="0"/>
              <a:t>are ‘Smoke Bugs’ ( Wales Online 2013) </a:t>
            </a:r>
            <a:endParaRPr lang="en-US" i="1" dirty="0"/>
          </a:p>
          <a:p>
            <a:pPr>
              <a:lnSpc>
                <a:spcPct val="120000"/>
              </a:lnSpc>
            </a:pPr>
            <a:r>
              <a:rPr lang="en-US" i="1" dirty="0"/>
              <a:t>The club, devised </a:t>
            </a:r>
            <a:r>
              <a:rPr lang="en-US" i="1" dirty="0" smtClean="0"/>
              <a:t>by WAG, </a:t>
            </a:r>
            <a:r>
              <a:rPr lang="en-US" i="1" dirty="0"/>
              <a:t>educates </a:t>
            </a:r>
            <a:r>
              <a:rPr lang="en-US" b="1" i="1" dirty="0" smtClean="0"/>
              <a:t>Year </a:t>
            </a:r>
            <a:r>
              <a:rPr lang="en-US" b="1" i="1" dirty="0"/>
              <a:t>Four</a:t>
            </a:r>
            <a:r>
              <a:rPr lang="en-US" i="1" dirty="0"/>
              <a:t> children about the risks of smoking in a bid to keep them smoke-free</a:t>
            </a:r>
            <a:r>
              <a:rPr lang="en-US" i="1" dirty="0" smtClean="0"/>
              <a:t>.</a:t>
            </a:r>
          </a:p>
          <a:p>
            <a:pPr>
              <a:lnSpc>
                <a:spcPct val="120000"/>
              </a:lnSpc>
            </a:pPr>
            <a:r>
              <a:rPr lang="en-GB" i="1" dirty="0" smtClean="0"/>
              <a:t>How do we know whether Smoke Bugs works? </a:t>
            </a:r>
            <a:endParaRPr lang="en-US" i="1" dirty="0"/>
          </a:p>
          <a:p>
            <a:endParaRPr lang="en-US" dirty="0"/>
          </a:p>
        </p:txBody>
      </p:sp>
    </p:spTree>
    <p:extLst>
      <p:ext uri="{BB962C8B-B14F-4D97-AF65-F5344CB8AC3E}">
        <p14:creationId xmlns:p14="http://schemas.microsoft.com/office/powerpoint/2010/main" val="2145948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8328"/>
            <a:ext cx="8229600" cy="1719072"/>
          </a:xfrm>
        </p:spPr>
        <p:txBody>
          <a:bodyPr>
            <a:normAutofit fontScale="90000"/>
          </a:bodyPr>
          <a:lstStyle/>
          <a:p>
            <a:pPr algn="r"/>
            <a:r>
              <a:rPr lang="en-US" sz="3600" b="1" dirty="0" err="1">
                <a:solidFill>
                  <a:schemeClr val="bg1"/>
                </a:solidFill>
              </a:rPr>
              <a:t>Defnydd</a:t>
            </a:r>
            <a:r>
              <a:rPr lang="en-US" sz="3600" b="1" dirty="0">
                <a:solidFill>
                  <a:schemeClr val="bg1"/>
                </a:solidFill>
              </a:rPr>
              <a:t> a </a:t>
            </a:r>
            <a:r>
              <a:rPr lang="en-US" sz="3600" b="1" dirty="0" err="1">
                <a:solidFill>
                  <a:schemeClr val="bg1"/>
                </a:solidFill>
              </a:rPr>
              <a:t>Chamddefnydd</a:t>
            </a:r>
            <a:r>
              <a:rPr lang="en-US" sz="3600" b="1" dirty="0">
                <a:solidFill>
                  <a:schemeClr val="bg1"/>
                </a:solidFill>
              </a:rPr>
              <a:t> </a:t>
            </a:r>
            <a:r>
              <a:rPr lang="en-US" sz="3600" b="1" dirty="0" err="1">
                <a:solidFill>
                  <a:schemeClr val="bg1"/>
                </a:solidFill>
              </a:rPr>
              <a:t>Sylweddau</a:t>
            </a:r>
            <a:r>
              <a:rPr lang="en-US" sz="3600" b="1" dirty="0">
                <a:solidFill>
                  <a:schemeClr val="bg1"/>
                </a:solidFill>
              </a:rPr>
              <a:t/>
            </a:r>
            <a:br>
              <a:rPr lang="en-US" sz="3600" b="1" dirty="0">
                <a:solidFill>
                  <a:schemeClr val="bg1"/>
                </a:solidFill>
              </a:rPr>
            </a:br>
            <a:r>
              <a:rPr lang="en-US" sz="3600" b="1" dirty="0">
                <a:solidFill>
                  <a:schemeClr val="bg1"/>
                </a:solidFill>
              </a:rPr>
              <a:t>Substance Use and Misuse</a:t>
            </a:r>
            <a:r>
              <a:rPr lang="en-US" dirty="0">
                <a:solidFill>
                  <a:schemeClr val="tx1"/>
                </a:solidFill>
              </a:rPr>
              <a:t/>
            </a:r>
            <a:br>
              <a:rPr lang="en-US" dirty="0">
                <a:solidFill>
                  <a:schemeClr val="tx1"/>
                </a:solidFill>
              </a:rPr>
            </a:br>
            <a:endParaRPr lang="en-US" dirty="0"/>
          </a:p>
        </p:txBody>
      </p:sp>
      <p:sp>
        <p:nvSpPr>
          <p:cNvPr id="3" name="Content Placeholder 2"/>
          <p:cNvSpPr>
            <a:spLocks noGrp="1"/>
          </p:cNvSpPr>
          <p:nvPr>
            <p:ph sz="quarter" idx="13"/>
          </p:nvPr>
        </p:nvSpPr>
        <p:spPr>
          <a:xfrm>
            <a:off x="676655" y="2679192"/>
            <a:ext cx="3822192" cy="3950208"/>
          </a:xfrm>
        </p:spPr>
        <p:txBody>
          <a:bodyPr>
            <a:normAutofit/>
          </a:bodyPr>
          <a:lstStyle/>
          <a:p>
            <a:pPr>
              <a:lnSpc>
                <a:spcPct val="110000"/>
              </a:lnSpc>
            </a:pPr>
            <a:r>
              <a:rPr lang="en-GB" dirty="0" smtClean="0"/>
              <a:t>2008-2009 (</a:t>
            </a:r>
            <a:r>
              <a:rPr lang="en-GB" dirty="0" err="1" smtClean="0"/>
              <a:t>LlCC</a:t>
            </a:r>
            <a:r>
              <a:rPr lang="en-GB" dirty="0" smtClean="0"/>
              <a:t>)</a:t>
            </a:r>
          </a:p>
          <a:p>
            <a:pPr>
              <a:lnSpc>
                <a:spcPct val="110000"/>
              </a:lnSpc>
            </a:pPr>
            <a:r>
              <a:rPr lang="en-GB" dirty="0" err="1" smtClean="0"/>
              <a:t>Mwy</a:t>
            </a:r>
            <a:r>
              <a:rPr lang="en-GB" dirty="0" smtClean="0"/>
              <a:t> </a:t>
            </a:r>
            <a:r>
              <a:rPr lang="en-GB" dirty="0" err="1" smtClean="0"/>
              <a:t>na</a:t>
            </a:r>
            <a:r>
              <a:rPr lang="en-GB" dirty="0" smtClean="0"/>
              <a:t> 120 o </a:t>
            </a:r>
            <a:r>
              <a:rPr lang="en-GB" dirty="0" err="1" smtClean="0"/>
              <a:t>blant</a:t>
            </a:r>
            <a:r>
              <a:rPr lang="en-GB" dirty="0" smtClean="0"/>
              <a:t> </a:t>
            </a:r>
            <a:r>
              <a:rPr lang="en-GB" dirty="0" err="1" smtClean="0"/>
              <a:t>dan</a:t>
            </a:r>
            <a:r>
              <a:rPr lang="en-GB" dirty="0" smtClean="0"/>
              <a:t> 12 </a:t>
            </a:r>
            <a:r>
              <a:rPr lang="en-GB" dirty="0" err="1" smtClean="0"/>
              <a:t>yn</a:t>
            </a:r>
            <a:r>
              <a:rPr lang="en-GB" dirty="0" smtClean="0"/>
              <a:t> </a:t>
            </a:r>
            <a:r>
              <a:rPr lang="en-GB" dirty="0" err="1" smtClean="0"/>
              <a:t>Nghymru</a:t>
            </a:r>
            <a:r>
              <a:rPr lang="en-GB" dirty="0" smtClean="0"/>
              <a:t> </a:t>
            </a:r>
            <a:r>
              <a:rPr lang="en-GB" dirty="0" err="1" smtClean="0"/>
              <a:t>wedi</a:t>
            </a:r>
            <a:r>
              <a:rPr lang="en-GB" dirty="0" smtClean="0"/>
              <a:t> </a:t>
            </a:r>
            <a:r>
              <a:rPr lang="en-GB" dirty="0" err="1" smtClean="0"/>
              <a:t>eu</a:t>
            </a:r>
            <a:r>
              <a:rPr lang="en-GB" dirty="0" smtClean="0"/>
              <a:t> </a:t>
            </a:r>
            <a:r>
              <a:rPr lang="en-GB" dirty="0" err="1" smtClean="0"/>
              <a:t>cyfeirio</a:t>
            </a:r>
            <a:r>
              <a:rPr lang="en-GB" dirty="0" smtClean="0"/>
              <a:t> am </a:t>
            </a:r>
            <a:r>
              <a:rPr lang="en-GB" dirty="0" err="1" smtClean="0"/>
              <a:t>gymorth</a:t>
            </a:r>
            <a:r>
              <a:rPr lang="en-GB" dirty="0" smtClean="0"/>
              <a:t> </a:t>
            </a:r>
            <a:r>
              <a:rPr lang="en-GB" dirty="0" err="1" smtClean="0"/>
              <a:t>arbenigol</a:t>
            </a:r>
            <a:r>
              <a:rPr lang="en-GB" dirty="0" smtClean="0"/>
              <a:t> am </a:t>
            </a:r>
            <a:r>
              <a:rPr lang="en-GB" dirty="0" err="1" smtClean="0"/>
              <a:t>broblemau</a:t>
            </a:r>
            <a:r>
              <a:rPr lang="en-GB" dirty="0" smtClean="0"/>
              <a:t> alcohol a </a:t>
            </a:r>
            <a:r>
              <a:rPr lang="en-GB" dirty="0" err="1" smtClean="0"/>
              <a:t>chyffuriau</a:t>
            </a:r>
            <a:endParaRPr lang="en-GB" dirty="0" smtClean="0"/>
          </a:p>
          <a:p>
            <a:pPr>
              <a:lnSpc>
                <a:spcPct val="110000"/>
              </a:lnSpc>
            </a:pPr>
            <a:r>
              <a:rPr lang="en-GB" dirty="0" smtClean="0"/>
              <a:t>66 – alcohol; 13- cannabis; 17- heroin</a:t>
            </a:r>
          </a:p>
          <a:p>
            <a:pPr>
              <a:lnSpc>
                <a:spcPct val="110000"/>
              </a:lnSpc>
            </a:pPr>
            <a:r>
              <a:rPr lang="en-GB" dirty="0" err="1" smtClean="0"/>
              <a:t>Trafodwch</a:t>
            </a:r>
            <a:endParaRPr lang="en-GB" dirty="0"/>
          </a:p>
          <a:p>
            <a:endParaRPr lang="en-US" dirty="0"/>
          </a:p>
        </p:txBody>
      </p:sp>
      <p:sp>
        <p:nvSpPr>
          <p:cNvPr id="4" name="Content Placeholder 3"/>
          <p:cNvSpPr>
            <a:spLocks noGrp="1"/>
          </p:cNvSpPr>
          <p:nvPr>
            <p:ph sz="quarter" idx="14"/>
          </p:nvPr>
        </p:nvSpPr>
        <p:spPr>
          <a:xfrm>
            <a:off x="4645152" y="2679192"/>
            <a:ext cx="3822192" cy="3950208"/>
          </a:xfrm>
        </p:spPr>
        <p:txBody>
          <a:bodyPr>
            <a:normAutofit fontScale="85000" lnSpcReduction="10000"/>
          </a:bodyPr>
          <a:lstStyle/>
          <a:p>
            <a:pPr>
              <a:lnSpc>
                <a:spcPct val="120000"/>
              </a:lnSpc>
            </a:pPr>
            <a:r>
              <a:rPr lang="en-US" i="1" dirty="0" smtClean="0"/>
              <a:t>2008-2009 (WAG)</a:t>
            </a:r>
          </a:p>
          <a:p>
            <a:pPr>
              <a:lnSpc>
                <a:spcPct val="120000"/>
              </a:lnSpc>
            </a:pPr>
            <a:r>
              <a:rPr lang="en-US" i="1" dirty="0" smtClean="0"/>
              <a:t>More </a:t>
            </a:r>
            <a:r>
              <a:rPr lang="en-US" i="1" dirty="0"/>
              <a:t>than 120 children under the age of 12 in Wales were referred for specialist help for drug and alcohol </a:t>
            </a:r>
            <a:r>
              <a:rPr lang="en-US" i="1" dirty="0" smtClean="0"/>
              <a:t>problems</a:t>
            </a:r>
          </a:p>
          <a:p>
            <a:pPr>
              <a:lnSpc>
                <a:spcPct val="120000"/>
              </a:lnSpc>
            </a:pPr>
            <a:r>
              <a:rPr lang="en-US" i="1" dirty="0" smtClean="0"/>
              <a:t>66 </a:t>
            </a:r>
            <a:r>
              <a:rPr lang="en-US" i="1" dirty="0"/>
              <a:t>cases of alcohol abuse, 13 of cannabis use and 17 of heroin </a:t>
            </a:r>
            <a:r>
              <a:rPr lang="en-US" i="1" dirty="0" smtClean="0"/>
              <a:t>use</a:t>
            </a:r>
          </a:p>
          <a:p>
            <a:pPr>
              <a:lnSpc>
                <a:spcPct val="120000"/>
              </a:lnSpc>
            </a:pPr>
            <a:r>
              <a:rPr lang="en-GB" i="1" dirty="0" smtClean="0"/>
              <a:t>Discuss</a:t>
            </a:r>
          </a:p>
          <a:p>
            <a:pPr>
              <a:lnSpc>
                <a:spcPct val="120000"/>
              </a:lnSpc>
            </a:pPr>
            <a:r>
              <a:rPr lang="en-GB" dirty="0" smtClean="0"/>
              <a:t>(BBC News, 2010)</a:t>
            </a:r>
            <a:endParaRPr lang="en-US" dirty="0"/>
          </a:p>
          <a:p>
            <a:endParaRPr lang="en-US" dirty="0"/>
          </a:p>
        </p:txBody>
      </p:sp>
    </p:spTree>
    <p:extLst>
      <p:ext uri="{BB962C8B-B14F-4D97-AF65-F5344CB8AC3E}">
        <p14:creationId xmlns:p14="http://schemas.microsoft.com/office/powerpoint/2010/main" val="49689210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8328"/>
            <a:ext cx="8229600" cy="1795272"/>
          </a:xfrm>
        </p:spPr>
        <p:txBody>
          <a:bodyPr>
            <a:normAutofit fontScale="90000"/>
          </a:bodyPr>
          <a:lstStyle/>
          <a:p>
            <a:pPr algn="r"/>
            <a:r>
              <a:rPr lang="en-US" dirty="0" err="1" smtClean="0">
                <a:solidFill>
                  <a:schemeClr val="bg1"/>
                </a:solidFill>
              </a:rPr>
              <a:t>Yr</a:t>
            </a:r>
            <a:r>
              <a:rPr lang="en-US" dirty="0" smtClean="0">
                <a:solidFill>
                  <a:schemeClr val="bg1"/>
                </a:solidFill>
              </a:rPr>
              <a:t> </a:t>
            </a:r>
            <a:r>
              <a:rPr lang="en-US" dirty="0" err="1" smtClean="0">
                <a:solidFill>
                  <a:schemeClr val="bg1"/>
                </a:solidFill>
              </a:rPr>
              <a:t>Amgylchedd</a:t>
            </a:r>
            <a:r>
              <a:rPr lang="en-US" dirty="0" smtClean="0">
                <a:solidFill>
                  <a:schemeClr val="bg1"/>
                </a:solidFill>
              </a:rPr>
              <a:t/>
            </a:r>
            <a:br>
              <a:rPr lang="en-US" dirty="0" smtClean="0">
                <a:solidFill>
                  <a:schemeClr val="bg1"/>
                </a:solidFill>
              </a:rPr>
            </a:br>
            <a:r>
              <a:rPr lang="en-US" dirty="0" smtClean="0">
                <a:solidFill>
                  <a:schemeClr val="bg1"/>
                </a:solidFill>
              </a:rPr>
              <a:t>Environment </a:t>
            </a:r>
            <a:r>
              <a:rPr lang="en-US" dirty="0">
                <a:solidFill>
                  <a:schemeClr val="bg1"/>
                </a:solidFill>
              </a:rPr>
              <a:t/>
            </a:r>
            <a:br>
              <a:rPr lang="en-US" dirty="0">
                <a:solidFill>
                  <a:schemeClr val="bg1"/>
                </a:solidFill>
              </a:rPr>
            </a:br>
            <a:endParaRPr lang="en-US" dirty="0">
              <a:solidFill>
                <a:schemeClr val="bg1"/>
              </a:solidFill>
            </a:endParaRPr>
          </a:p>
        </p:txBody>
      </p:sp>
      <p:sp>
        <p:nvSpPr>
          <p:cNvPr id="3" name="Content Placeholder 2"/>
          <p:cNvSpPr>
            <a:spLocks noGrp="1"/>
          </p:cNvSpPr>
          <p:nvPr>
            <p:ph sz="quarter" idx="13"/>
          </p:nvPr>
        </p:nvSpPr>
        <p:spPr/>
        <p:txBody>
          <a:bodyPr>
            <a:normAutofit lnSpcReduction="10000"/>
          </a:bodyPr>
          <a:lstStyle/>
          <a:p>
            <a:r>
              <a:rPr lang="en-GB" dirty="0" err="1" smtClean="0"/>
              <a:t>Addysg</a:t>
            </a:r>
            <a:r>
              <a:rPr lang="en-GB" dirty="0" smtClean="0"/>
              <a:t> </a:t>
            </a:r>
            <a:r>
              <a:rPr lang="en-GB" dirty="0" err="1" smtClean="0"/>
              <a:t>ar</a:t>
            </a:r>
            <a:r>
              <a:rPr lang="en-GB" dirty="0" smtClean="0"/>
              <a:t> </a:t>
            </a:r>
            <a:r>
              <a:rPr lang="en-GB" dirty="0" err="1" smtClean="0"/>
              <a:t>gyfer</a:t>
            </a:r>
            <a:r>
              <a:rPr lang="en-GB" dirty="0" smtClean="0"/>
              <a:t> </a:t>
            </a:r>
            <a:r>
              <a:rPr lang="en-GB" dirty="0" err="1" smtClean="0"/>
              <a:t>Dysgu</a:t>
            </a:r>
            <a:r>
              <a:rPr lang="en-GB" dirty="0" smtClean="0"/>
              <a:t> </a:t>
            </a:r>
            <a:r>
              <a:rPr lang="en-GB" dirty="0" err="1" smtClean="0"/>
              <a:t>Cynaliadwy</a:t>
            </a:r>
            <a:r>
              <a:rPr lang="en-GB" dirty="0" smtClean="0"/>
              <a:t> a </a:t>
            </a:r>
            <a:r>
              <a:rPr lang="en-GB" dirty="0" err="1" smtClean="0"/>
              <a:t>Dinasyddiaeth</a:t>
            </a:r>
            <a:r>
              <a:rPr lang="en-GB" dirty="0" smtClean="0"/>
              <a:t> </a:t>
            </a:r>
            <a:r>
              <a:rPr lang="en-GB" dirty="0" err="1" smtClean="0"/>
              <a:t>Fyd-eang</a:t>
            </a:r>
            <a:r>
              <a:rPr lang="en-GB" dirty="0" smtClean="0"/>
              <a:t> (ADCDF) </a:t>
            </a:r>
          </a:p>
          <a:p>
            <a:r>
              <a:rPr lang="en-GB" dirty="0" err="1" smtClean="0"/>
              <a:t>Wedi</a:t>
            </a:r>
            <a:r>
              <a:rPr lang="en-GB" dirty="0" smtClean="0"/>
              <a:t> </a:t>
            </a:r>
            <a:r>
              <a:rPr lang="en-GB" dirty="0" err="1" smtClean="0"/>
              <a:t>ei</a:t>
            </a:r>
            <a:r>
              <a:rPr lang="en-GB" dirty="0" smtClean="0"/>
              <a:t> </a:t>
            </a:r>
            <a:r>
              <a:rPr lang="en-GB" dirty="0" err="1" smtClean="0"/>
              <a:t>wreiddio</a:t>
            </a:r>
            <a:r>
              <a:rPr lang="en-GB" dirty="0" smtClean="0"/>
              <a:t> </a:t>
            </a:r>
            <a:r>
              <a:rPr lang="en-GB" dirty="0" err="1" smtClean="0"/>
              <a:t>yn</a:t>
            </a:r>
            <a:r>
              <a:rPr lang="en-GB" dirty="0" smtClean="0"/>
              <a:t> y </a:t>
            </a:r>
            <a:r>
              <a:rPr lang="en-GB" dirty="0" err="1" smtClean="0"/>
              <a:t>cwricwlwm</a:t>
            </a:r>
            <a:endParaRPr lang="en-GB" dirty="0" smtClean="0"/>
          </a:p>
          <a:p>
            <a:r>
              <a:rPr lang="en-GB" dirty="0" err="1" smtClean="0"/>
              <a:t>Trafodwch</a:t>
            </a:r>
            <a:endParaRPr lang="en-GB" dirty="0" smtClean="0"/>
          </a:p>
          <a:p>
            <a:r>
              <a:rPr lang="en-GB" dirty="0" err="1" smtClean="0"/>
              <a:t>Cyfleoedd</a:t>
            </a:r>
            <a:endParaRPr lang="en-GB" dirty="0" smtClean="0"/>
          </a:p>
          <a:p>
            <a:r>
              <a:rPr lang="en-GB" dirty="0" err="1" smtClean="0"/>
              <a:t>Heriau</a:t>
            </a:r>
            <a:r>
              <a:rPr lang="en-GB" dirty="0" smtClean="0"/>
              <a:t> </a:t>
            </a:r>
          </a:p>
        </p:txBody>
      </p:sp>
      <p:sp>
        <p:nvSpPr>
          <p:cNvPr id="4" name="Content Placeholder 3"/>
          <p:cNvSpPr>
            <a:spLocks noGrp="1"/>
          </p:cNvSpPr>
          <p:nvPr>
            <p:ph sz="quarter" idx="14"/>
          </p:nvPr>
        </p:nvSpPr>
        <p:spPr/>
        <p:txBody>
          <a:bodyPr>
            <a:normAutofit lnSpcReduction="10000"/>
          </a:bodyPr>
          <a:lstStyle/>
          <a:p>
            <a:r>
              <a:rPr lang="en-GB" i="1" dirty="0" smtClean="0"/>
              <a:t>Education for Sustainable Development and Global Citizenship</a:t>
            </a:r>
          </a:p>
          <a:p>
            <a:r>
              <a:rPr lang="en-GB" i="1" dirty="0" smtClean="0"/>
              <a:t>Embedded in the curriculum</a:t>
            </a:r>
          </a:p>
          <a:p>
            <a:r>
              <a:rPr lang="en-GB" i="1" dirty="0" smtClean="0"/>
              <a:t>Discuss</a:t>
            </a:r>
          </a:p>
          <a:p>
            <a:r>
              <a:rPr lang="en-GB" i="1" dirty="0" smtClean="0"/>
              <a:t>Opportunities</a:t>
            </a:r>
          </a:p>
          <a:p>
            <a:r>
              <a:rPr lang="en-GB" i="1" dirty="0" smtClean="0"/>
              <a:t>Challenges</a:t>
            </a:r>
            <a:endParaRPr lang="en-US" i="1" dirty="0"/>
          </a:p>
        </p:txBody>
      </p:sp>
    </p:spTree>
    <p:extLst>
      <p:ext uri="{BB962C8B-B14F-4D97-AF65-F5344CB8AC3E}">
        <p14:creationId xmlns:p14="http://schemas.microsoft.com/office/powerpoint/2010/main" val="92136176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8328"/>
            <a:ext cx="8229600" cy="1719072"/>
          </a:xfrm>
        </p:spPr>
        <p:txBody>
          <a:bodyPr>
            <a:normAutofit fontScale="90000"/>
          </a:bodyPr>
          <a:lstStyle/>
          <a:p>
            <a:pPr algn="r"/>
            <a:r>
              <a:rPr lang="en-US" dirty="0" err="1" smtClean="0">
                <a:solidFill>
                  <a:schemeClr val="bg1"/>
                </a:solidFill>
              </a:rPr>
              <a:t>Diogelwch</a:t>
            </a:r>
            <a:r>
              <a:rPr lang="en-US" dirty="0" smtClean="0">
                <a:solidFill>
                  <a:schemeClr val="bg1"/>
                </a:solidFill>
              </a:rPr>
              <a:t> </a:t>
            </a:r>
            <a:br>
              <a:rPr lang="en-US" dirty="0" smtClean="0">
                <a:solidFill>
                  <a:schemeClr val="bg1"/>
                </a:solidFill>
              </a:rPr>
            </a:br>
            <a:r>
              <a:rPr lang="en-US" dirty="0" smtClean="0">
                <a:solidFill>
                  <a:schemeClr val="bg1"/>
                </a:solidFill>
              </a:rPr>
              <a:t>Safety  </a:t>
            </a:r>
            <a:r>
              <a:rPr lang="en-US" dirty="0">
                <a:solidFill>
                  <a:schemeClr val="bg1"/>
                </a:solidFill>
              </a:rPr>
              <a:t/>
            </a:r>
            <a:br>
              <a:rPr lang="en-US" dirty="0">
                <a:solidFill>
                  <a:schemeClr val="bg1"/>
                </a:solidFill>
              </a:rPr>
            </a:br>
            <a:endParaRPr lang="en-US" dirty="0">
              <a:solidFill>
                <a:schemeClr val="bg1"/>
              </a:solidFill>
            </a:endParaRPr>
          </a:p>
        </p:txBody>
      </p:sp>
      <p:sp>
        <p:nvSpPr>
          <p:cNvPr id="3" name="Content Placeholder 2"/>
          <p:cNvSpPr>
            <a:spLocks noGrp="1"/>
          </p:cNvSpPr>
          <p:nvPr>
            <p:ph sz="quarter" idx="13"/>
          </p:nvPr>
        </p:nvSpPr>
        <p:spPr/>
        <p:txBody>
          <a:bodyPr/>
          <a:lstStyle/>
          <a:p>
            <a:r>
              <a:rPr lang="en-GB" dirty="0" err="1" smtClean="0"/>
              <a:t>Rhestrwch</a:t>
            </a:r>
            <a:r>
              <a:rPr lang="en-GB" dirty="0" smtClean="0"/>
              <a:t> </a:t>
            </a:r>
            <a:r>
              <a:rPr lang="en-GB" dirty="0" err="1" smtClean="0"/>
              <a:t>beth</a:t>
            </a:r>
            <a:r>
              <a:rPr lang="en-GB" dirty="0" smtClean="0"/>
              <a:t> </a:t>
            </a:r>
            <a:r>
              <a:rPr lang="en-GB" dirty="0" err="1" smtClean="0"/>
              <a:t>fedrai</a:t>
            </a:r>
            <a:r>
              <a:rPr lang="en-GB" dirty="0" smtClean="0"/>
              <a:t> ‘</a:t>
            </a:r>
            <a:r>
              <a:rPr lang="en-GB" dirty="0" err="1" smtClean="0"/>
              <a:t>diogelwch</a:t>
            </a:r>
            <a:r>
              <a:rPr lang="en-GB" dirty="0" smtClean="0"/>
              <a:t>’ </a:t>
            </a:r>
            <a:r>
              <a:rPr lang="en-GB" dirty="0" err="1" smtClean="0"/>
              <a:t>olygu</a:t>
            </a:r>
            <a:r>
              <a:rPr lang="en-GB" dirty="0" smtClean="0"/>
              <a:t> </a:t>
            </a:r>
            <a:r>
              <a:rPr lang="en-GB" dirty="0" err="1" smtClean="0"/>
              <a:t>mewn</a:t>
            </a:r>
            <a:r>
              <a:rPr lang="en-GB" dirty="0" smtClean="0"/>
              <a:t> </a:t>
            </a:r>
            <a:r>
              <a:rPr lang="en-GB" dirty="0" err="1" smtClean="0"/>
              <a:t>ysgol</a:t>
            </a:r>
            <a:r>
              <a:rPr lang="en-GB" dirty="0" smtClean="0"/>
              <a:t> </a:t>
            </a:r>
            <a:r>
              <a:rPr lang="en-GB" dirty="0" err="1" smtClean="0"/>
              <a:t>gynradd</a:t>
            </a:r>
            <a:endParaRPr lang="en-GB" dirty="0" smtClean="0"/>
          </a:p>
          <a:p>
            <a:r>
              <a:rPr lang="en-GB" dirty="0" err="1" smtClean="0"/>
              <a:t>Trafodwch</a:t>
            </a:r>
            <a:r>
              <a:rPr lang="en-GB" dirty="0" smtClean="0"/>
              <a:t> </a:t>
            </a:r>
            <a:r>
              <a:rPr lang="en-GB" dirty="0" err="1" smtClean="0"/>
              <a:t>sut</a:t>
            </a:r>
            <a:r>
              <a:rPr lang="en-GB" dirty="0" smtClean="0"/>
              <a:t> y </a:t>
            </a:r>
            <a:r>
              <a:rPr lang="en-GB" dirty="0" err="1" smtClean="0"/>
              <a:t>cedwir</a:t>
            </a:r>
            <a:r>
              <a:rPr lang="en-GB" dirty="0" smtClean="0"/>
              <a:t> </a:t>
            </a:r>
            <a:r>
              <a:rPr lang="en-GB" dirty="0" err="1" smtClean="0"/>
              <a:t>disgyblion</a:t>
            </a:r>
            <a:r>
              <a:rPr lang="en-GB" dirty="0" smtClean="0"/>
              <a:t> </a:t>
            </a:r>
            <a:r>
              <a:rPr lang="en-GB" dirty="0" err="1" smtClean="0"/>
              <a:t>yn</a:t>
            </a:r>
            <a:r>
              <a:rPr lang="en-GB" dirty="0" smtClean="0"/>
              <a:t> </a:t>
            </a:r>
            <a:r>
              <a:rPr lang="en-GB" dirty="0" err="1" smtClean="0"/>
              <a:t>ddiogel</a:t>
            </a:r>
            <a:endParaRPr lang="en-GB" dirty="0" smtClean="0"/>
          </a:p>
          <a:p>
            <a:r>
              <a:rPr lang="en-GB" dirty="0" smtClean="0"/>
              <a:t>Pa </a:t>
            </a:r>
            <a:r>
              <a:rPr lang="en-GB" dirty="0" err="1" smtClean="0"/>
              <a:t>ddeddfwriaeth</a:t>
            </a:r>
            <a:r>
              <a:rPr lang="en-GB" dirty="0" smtClean="0"/>
              <a:t> </a:t>
            </a:r>
            <a:r>
              <a:rPr lang="en-GB" dirty="0" err="1" smtClean="0"/>
              <a:t>fyddai’n</a:t>
            </a:r>
            <a:r>
              <a:rPr lang="en-GB" dirty="0" smtClean="0"/>
              <a:t> </a:t>
            </a:r>
            <a:r>
              <a:rPr lang="en-GB" dirty="0" err="1" smtClean="0"/>
              <a:t>berthnasol</a:t>
            </a:r>
            <a:r>
              <a:rPr lang="en-GB" dirty="0" smtClean="0"/>
              <a:t>?  </a:t>
            </a:r>
            <a:endParaRPr lang="en-US" dirty="0"/>
          </a:p>
        </p:txBody>
      </p:sp>
      <p:sp>
        <p:nvSpPr>
          <p:cNvPr id="4" name="Content Placeholder 3"/>
          <p:cNvSpPr>
            <a:spLocks noGrp="1"/>
          </p:cNvSpPr>
          <p:nvPr>
            <p:ph sz="quarter" idx="14"/>
          </p:nvPr>
        </p:nvSpPr>
        <p:spPr/>
        <p:txBody>
          <a:bodyPr/>
          <a:lstStyle/>
          <a:p>
            <a:r>
              <a:rPr lang="en-GB" i="1" dirty="0" smtClean="0"/>
              <a:t>List what ‘safety’ could mean in a primary school</a:t>
            </a:r>
          </a:p>
          <a:p>
            <a:r>
              <a:rPr lang="en-GB" i="1" dirty="0" smtClean="0"/>
              <a:t>Discuss how pupils are kept </a:t>
            </a:r>
          </a:p>
          <a:p>
            <a:r>
              <a:rPr lang="en-GB" i="1" dirty="0" smtClean="0"/>
              <a:t>Which legislation could be relevant here? </a:t>
            </a:r>
            <a:endParaRPr lang="en-US" i="1" dirty="0"/>
          </a:p>
        </p:txBody>
      </p:sp>
    </p:spTree>
    <p:extLst>
      <p:ext uri="{BB962C8B-B14F-4D97-AF65-F5344CB8AC3E}">
        <p14:creationId xmlns:p14="http://schemas.microsoft.com/office/powerpoint/2010/main" val="74927337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38328"/>
            <a:ext cx="8229600" cy="1871472"/>
          </a:xfrm>
        </p:spPr>
        <p:txBody>
          <a:bodyPr>
            <a:normAutofit fontScale="90000"/>
          </a:bodyPr>
          <a:lstStyle/>
          <a:p>
            <a:pPr algn="r"/>
            <a:r>
              <a:rPr lang="en-US" dirty="0" err="1" smtClean="0">
                <a:solidFill>
                  <a:schemeClr val="bg1"/>
                </a:solidFill>
              </a:rPr>
              <a:t>Hylendid</a:t>
            </a:r>
            <a:r>
              <a:rPr lang="en-US" dirty="0" smtClean="0">
                <a:solidFill>
                  <a:schemeClr val="bg1"/>
                </a:solidFill>
              </a:rPr>
              <a:t> </a:t>
            </a:r>
            <a:br>
              <a:rPr lang="en-US" dirty="0" smtClean="0">
                <a:solidFill>
                  <a:schemeClr val="bg1"/>
                </a:solidFill>
              </a:rPr>
            </a:br>
            <a:r>
              <a:rPr lang="en-US" dirty="0" smtClean="0">
                <a:solidFill>
                  <a:schemeClr val="bg1"/>
                </a:solidFill>
              </a:rPr>
              <a:t>Hygiene </a:t>
            </a:r>
            <a:r>
              <a:rPr lang="en-US" dirty="0">
                <a:solidFill>
                  <a:schemeClr val="bg1"/>
                </a:solidFill>
              </a:rPr>
              <a:t/>
            </a:r>
            <a:br>
              <a:rPr lang="en-US" dirty="0">
                <a:solidFill>
                  <a:schemeClr val="bg1"/>
                </a:solidFill>
              </a:rPr>
            </a:br>
            <a:endParaRPr lang="en-US" dirty="0">
              <a:solidFill>
                <a:schemeClr val="bg1"/>
              </a:solidFill>
            </a:endParaRPr>
          </a:p>
        </p:txBody>
      </p:sp>
      <p:sp>
        <p:nvSpPr>
          <p:cNvPr id="3" name="Content Placeholder 2"/>
          <p:cNvSpPr>
            <a:spLocks noGrp="1"/>
          </p:cNvSpPr>
          <p:nvPr>
            <p:ph sz="quarter" idx="13"/>
          </p:nvPr>
        </p:nvSpPr>
        <p:spPr/>
        <p:txBody>
          <a:bodyPr/>
          <a:lstStyle/>
          <a:p>
            <a:r>
              <a:rPr lang="en-GB" dirty="0" err="1" smtClean="0"/>
              <a:t>Hylendid</a:t>
            </a:r>
            <a:r>
              <a:rPr lang="en-GB" dirty="0" smtClean="0"/>
              <a:t> </a:t>
            </a:r>
            <a:r>
              <a:rPr lang="en-GB" dirty="0" err="1" smtClean="0"/>
              <a:t>personol</a:t>
            </a:r>
            <a:endParaRPr lang="en-GB" dirty="0" smtClean="0"/>
          </a:p>
          <a:p>
            <a:r>
              <a:rPr lang="en-GB" dirty="0" err="1" smtClean="0"/>
              <a:t>Hylendid</a:t>
            </a:r>
            <a:r>
              <a:rPr lang="en-GB" dirty="0" smtClean="0"/>
              <a:t> </a:t>
            </a:r>
            <a:r>
              <a:rPr lang="en-GB" dirty="0" err="1" smtClean="0"/>
              <a:t>bwyd</a:t>
            </a:r>
            <a:endParaRPr lang="en-GB" dirty="0" smtClean="0"/>
          </a:p>
          <a:p>
            <a:r>
              <a:rPr lang="en-GB" dirty="0" err="1" smtClean="0"/>
              <a:t>Yn</a:t>
            </a:r>
            <a:r>
              <a:rPr lang="en-GB" dirty="0" smtClean="0"/>
              <a:t> </a:t>
            </a:r>
            <a:r>
              <a:rPr lang="en-GB" dirty="0" err="1" smtClean="0"/>
              <a:t>eich</a:t>
            </a:r>
            <a:r>
              <a:rPr lang="en-GB" dirty="0" smtClean="0"/>
              <a:t> </a:t>
            </a:r>
            <a:r>
              <a:rPr lang="en-GB" dirty="0" err="1" smtClean="0"/>
              <a:t>grwpiau</a:t>
            </a:r>
            <a:r>
              <a:rPr lang="en-GB" dirty="0" smtClean="0"/>
              <a:t>, </a:t>
            </a:r>
            <a:r>
              <a:rPr lang="en-GB" dirty="0" err="1" smtClean="0"/>
              <a:t>trafodwch</a:t>
            </a:r>
            <a:r>
              <a:rPr lang="en-GB" dirty="0" smtClean="0"/>
              <a:t> a </a:t>
            </a:r>
            <a:r>
              <a:rPr lang="en-GB" dirty="0" err="1" smtClean="0"/>
              <a:t>datblygwch</a:t>
            </a:r>
            <a:r>
              <a:rPr lang="en-GB" dirty="0" smtClean="0"/>
              <a:t> </a:t>
            </a:r>
            <a:r>
              <a:rPr lang="en-GB" dirty="0" err="1" smtClean="0"/>
              <a:t>weithgaredd</a:t>
            </a:r>
            <a:r>
              <a:rPr lang="en-GB" dirty="0" smtClean="0"/>
              <a:t> </a:t>
            </a:r>
            <a:r>
              <a:rPr lang="en-GB" dirty="0" err="1" smtClean="0"/>
              <a:t>sydd</a:t>
            </a:r>
            <a:r>
              <a:rPr lang="en-GB" dirty="0" smtClean="0"/>
              <a:t> </a:t>
            </a:r>
            <a:r>
              <a:rPr lang="en-GB" dirty="0" err="1" smtClean="0"/>
              <a:t>yn</a:t>
            </a:r>
            <a:r>
              <a:rPr lang="en-GB" dirty="0" smtClean="0"/>
              <a:t> </a:t>
            </a:r>
            <a:r>
              <a:rPr lang="en-GB" dirty="0" err="1" smtClean="0"/>
              <a:t>annog</a:t>
            </a:r>
            <a:r>
              <a:rPr lang="en-GB" dirty="0" smtClean="0"/>
              <a:t> plant </a:t>
            </a:r>
            <a:r>
              <a:rPr lang="en-GB" dirty="0" err="1" smtClean="0"/>
              <a:t>i</a:t>
            </a:r>
            <a:r>
              <a:rPr lang="en-GB" dirty="0" smtClean="0"/>
              <a:t> </a:t>
            </a:r>
            <a:r>
              <a:rPr lang="en-GB" dirty="0" err="1" smtClean="0"/>
              <a:t>ddefnyddio</a:t>
            </a:r>
            <a:r>
              <a:rPr lang="en-GB" dirty="0" smtClean="0"/>
              <a:t> </a:t>
            </a:r>
            <a:r>
              <a:rPr lang="en-GB" dirty="0" err="1" smtClean="0"/>
              <a:t>hylendid</a:t>
            </a:r>
            <a:r>
              <a:rPr lang="en-GB" dirty="0" smtClean="0"/>
              <a:t> da </a:t>
            </a:r>
            <a:r>
              <a:rPr lang="en-GB" dirty="0" err="1" smtClean="0"/>
              <a:t>yn</a:t>
            </a:r>
            <a:r>
              <a:rPr lang="en-GB" dirty="0" smtClean="0"/>
              <a:t> </a:t>
            </a:r>
            <a:r>
              <a:rPr lang="en-GB" dirty="0" err="1" smtClean="0"/>
              <a:t>yr</a:t>
            </a:r>
            <a:r>
              <a:rPr lang="en-GB" dirty="0" smtClean="0"/>
              <a:t> </a:t>
            </a:r>
            <a:r>
              <a:rPr lang="en-GB" dirty="0" err="1" smtClean="0"/>
              <a:t>ysgol</a:t>
            </a:r>
            <a:endParaRPr lang="en-US" dirty="0"/>
          </a:p>
        </p:txBody>
      </p:sp>
      <p:sp>
        <p:nvSpPr>
          <p:cNvPr id="4" name="Content Placeholder 3"/>
          <p:cNvSpPr>
            <a:spLocks noGrp="1"/>
          </p:cNvSpPr>
          <p:nvPr>
            <p:ph sz="quarter" idx="14"/>
          </p:nvPr>
        </p:nvSpPr>
        <p:spPr/>
        <p:txBody>
          <a:bodyPr/>
          <a:lstStyle/>
          <a:p>
            <a:r>
              <a:rPr lang="en-GB" i="1" dirty="0" smtClean="0"/>
              <a:t>Personal hygiene</a:t>
            </a:r>
          </a:p>
          <a:p>
            <a:r>
              <a:rPr lang="en-GB" i="1" dirty="0" smtClean="0"/>
              <a:t>Food hygiene</a:t>
            </a:r>
          </a:p>
          <a:p>
            <a:r>
              <a:rPr lang="en-GB" i="1" dirty="0" smtClean="0"/>
              <a:t>In your groups, discuss and devise an activity which encourages children to use good hygiene in school</a:t>
            </a:r>
            <a:endParaRPr lang="en-US" i="1" dirty="0"/>
          </a:p>
        </p:txBody>
      </p:sp>
    </p:spTree>
    <p:extLst>
      <p:ext uri="{BB962C8B-B14F-4D97-AF65-F5344CB8AC3E}">
        <p14:creationId xmlns:p14="http://schemas.microsoft.com/office/powerpoint/2010/main" val="129299264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err="1" smtClean="0"/>
              <a:t>Arfer</a:t>
            </a:r>
            <a:r>
              <a:rPr lang="en-GB" dirty="0" smtClean="0"/>
              <a:t> </a:t>
            </a:r>
            <a:r>
              <a:rPr lang="en-GB" dirty="0" err="1" smtClean="0"/>
              <a:t>orau</a:t>
            </a:r>
            <a:r>
              <a:rPr lang="en-GB" dirty="0" smtClean="0"/>
              <a:t>- </a:t>
            </a:r>
            <a:r>
              <a:rPr lang="en-GB" dirty="0" err="1" smtClean="0"/>
              <a:t>enghraifft</a:t>
            </a:r>
            <a:r>
              <a:rPr lang="en-GB" dirty="0" smtClean="0"/>
              <a:t/>
            </a:r>
            <a:br>
              <a:rPr lang="en-GB" dirty="0" smtClean="0"/>
            </a:br>
            <a:r>
              <a:rPr lang="en-GB" dirty="0"/>
              <a:t>B</a:t>
            </a:r>
            <a:r>
              <a:rPr lang="en-GB" dirty="0" smtClean="0"/>
              <a:t>est practice- example</a:t>
            </a:r>
            <a:endParaRPr lang="en-US" dirty="0"/>
          </a:p>
        </p:txBody>
      </p:sp>
      <p:sp>
        <p:nvSpPr>
          <p:cNvPr id="3" name="Content Placeholder 2"/>
          <p:cNvSpPr>
            <a:spLocks noGrp="1"/>
          </p:cNvSpPr>
          <p:nvPr>
            <p:ph sz="quarter" idx="13"/>
          </p:nvPr>
        </p:nvSpPr>
        <p:spPr>
          <a:xfrm>
            <a:off x="676655" y="2679192"/>
            <a:ext cx="3822192" cy="3797808"/>
          </a:xfrm>
        </p:spPr>
        <p:txBody>
          <a:bodyPr>
            <a:normAutofit lnSpcReduction="10000"/>
          </a:bodyPr>
          <a:lstStyle/>
          <a:p>
            <a:r>
              <a:rPr lang="en-GB" dirty="0" smtClean="0"/>
              <a:t>Ysgol </a:t>
            </a:r>
            <a:r>
              <a:rPr lang="en-GB" dirty="0" err="1" smtClean="0"/>
              <a:t>Llandrillo</a:t>
            </a:r>
            <a:r>
              <a:rPr lang="en-GB" dirty="0" smtClean="0"/>
              <a:t> </a:t>
            </a:r>
            <a:r>
              <a:rPr lang="en-GB" dirty="0" err="1" smtClean="0"/>
              <a:t>Yn</a:t>
            </a:r>
            <a:r>
              <a:rPr lang="en-GB" dirty="0" smtClean="0"/>
              <a:t> </a:t>
            </a:r>
            <a:r>
              <a:rPr lang="en-GB" dirty="0" err="1" smtClean="0"/>
              <a:t>Rhos</a:t>
            </a:r>
            <a:endParaRPr lang="en-GB" dirty="0" smtClean="0"/>
          </a:p>
          <a:p>
            <a:r>
              <a:rPr lang="en-GB" dirty="0" err="1" smtClean="0"/>
              <a:t>Mae’r</a:t>
            </a:r>
            <a:r>
              <a:rPr lang="en-GB" dirty="0" smtClean="0"/>
              <a:t> </a:t>
            </a:r>
            <a:r>
              <a:rPr lang="en-GB" dirty="0" err="1" smtClean="0"/>
              <a:t>ysgol</a:t>
            </a:r>
            <a:r>
              <a:rPr lang="en-GB" dirty="0" smtClean="0"/>
              <a:t> </a:t>
            </a:r>
            <a:r>
              <a:rPr lang="en-GB" dirty="0" err="1" smtClean="0"/>
              <a:t>wedi</a:t>
            </a:r>
            <a:r>
              <a:rPr lang="en-GB" dirty="0" smtClean="0"/>
              <a:t> </a:t>
            </a:r>
            <a:r>
              <a:rPr lang="en-GB" dirty="0" err="1" smtClean="0"/>
              <a:t>datblygu</a:t>
            </a:r>
            <a:r>
              <a:rPr lang="en-GB" dirty="0" smtClean="0"/>
              <a:t> ethos o </a:t>
            </a:r>
            <a:r>
              <a:rPr lang="en-GB" dirty="0" err="1" smtClean="0"/>
              <a:t>ofal</a:t>
            </a:r>
            <a:r>
              <a:rPr lang="en-GB" dirty="0" smtClean="0"/>
              <a:t>, </a:t>
            </a:r>
            <a:r>
              <a:rPr lang="en-GB" dirty="0" err="1" smtClean="0"/>
              <a:t>cynhwysiant</a:t>
            </a:r>
            <a:r>
              <a:rPr lang="en-GB" dirty="0" smtClean="0"/>
              <a:t> a </a:t>
            </a:r>
            <a:r>
              <a:rPr lang="en-GB" dirty="0" err="1" smtClean="0"/>
              <a:t>chyd</a:t>
            </a:r>
            <a:r>
              <a:rPr lang="en-GB" dirty="0" smtClean="0"/>
              <a:t> </a:t>
            </a:r>
            <a:r>
              <a:rPr lang="en-GB" dirty="0" err="1" smtClean="0"/>
              <a:t>barch</a:t>
            </a:r>
            <a:r>
              <a:rPr lang="en-GB" dirty="0" smtClean="0"/>
              <a:t>. </a:t>
            </a:r>
            <a:r>
              <a:rPr lang="en-GB" dirty="0" err="1" smtClean="0"/>
              <a:t>Mae’r</a:t>
            </a:r>
            <a:r>
              <a:rPr lang="en-GB" dirty="0" smtClean="0"/>
              <a:t> </a:t>
            </a:r>
            <a:r>
              <a:rPr lang="en-GB" dirty="0" err="1" smtClean="0"/>
              <a:t>awyrgylch</a:t>
            </a:r>
            <a:r>
              <a:rPr lang="en-GB" dirty="0" smtClean="0"/>
              <a:t> </a:t>
            </a:r>
            <a:r>
              <a:rPr lang="en-GB" dirty="0" err="1" smtClean="0"/>
              <a:t>yn</a:t>
            </a:r>
            <a:r>
              <a:rPr lang="en-GB" dirty="0" smtClean="0"/>
              <a:t> </a:t>
            </a:r>
            <a:r>
              <a:rPr lang="en-GB" dirty="0" err="1" smtClean="0"/>
              <a:t>gynnes</a:t>
            </a:r>
            <a:r>
              <a:rPr lang="en-GB" dirty="0" smtClean="0"/>
              <a:t> ac </a:t>
            </a:r>
            <a:r>
              <a:rPr lang="en-GB" dirty="0" err="1" smtClean="0"/>
              <a:t>yn</a:t>
            </a:r>
            <a:r>
              <a:rPr lang="en-GB" dirty="0" smtClean="0"/>
              <a:t> </a:t>
            </a:r>
            <a:r>
              <a:rPr lang="en-GB" dirty="0" err="1" smtClean="0"/>
              <a:t>groesawgar</a:t>
            </a:r>
            <a:r>
              <a:rPr lang="en-GB" dirty="0" smtClean="0"/>
              <a:t> ac </a:t>
            </a:r>
            <a:r>
              <a:rPr lang="en-GB" dirty="0" err="1" smtClean="0"/>
              <a:t>yn</a:t>
            </a:r>
            <a:r>
              <a:rPr lang="en-GB" dirty="0" smtClean="0"/>
              <a:t> </a:t>
            </a:r>
            <a:r>
              <a:rPr lang="en-GB" dirty="0" err="1" smtClean="0"/>
              <a:t>cynnwys</a:t>
            </a:r>
            <a:r>
              <a:rPr lang="en-GB" dirty="0" smtClean="0"/>
              <a:t> </a:t>
            </a:r>
            <a:r>
              <a:rPr lang="en-GB" dirty="0" err="1" smtClean="0"/>
              <a:t>stiwdio</a:t>
            </a:r>
            <a:r>
              <a:rPr lang="en-GB" dirty="0" smtClean="0"/>
              <a:t> </a:t>
            </a:r>
            <a:r>
              <a:rPr lang="en-GB" dirty="0" err="1" smtClean="0"/>
              <a:t>gelf</a:t>
            </a:r>
            <a:r>
              <a:rPr lang="en-GB" dirty="0" smtClean="0"/>
              <a:t>, </a:t>
            </a:r>
            <a:r>
              <a:rPr lang="en-GB" dirty="0" err="1" smtClean="0"/>
              <a:t>canolbwynt</a:t>
            </a:r>
            <a:r>
              <a:rPr lang="en-GB" dirty="0" smtClean="0"/>
              <a:t> </a:t>
            </a:r>
            <a:r>
              <a:rPr lang="en-GB" dirty="0" err="1" smtClean="0"/>
              <a:t>dysgu</a:t>
            </a:r>
            <a:r>
              <a:rPr lang="en-GB" dirty="0" smtClean="0"/>
              <a:t> </a:t>
            </a:r>
            <a:r>
              <a:rPr lang="en-GB" dirty="0" err="1" smtClean="0"/>
              <a:t>cymunedol</a:t>
            </a:r>
            <a:r>
              <a:rPr lang="en-GB" dirty="0" smtClean="0"/>
              <a:t> ac Ysgol </a:t>
            </a:r>
            <a:r>
              <a:rPr lang="en-GB" dirty="0" err="1" smtClean="0"/>
              <a:t>Goedwig</a:t>
            </a:r>
            <a:endParaRPr lang="en-GB" dirty="0" smtClean="0"/>
          </a:p>
          <a:p>
            <a:endParaRPr lang="en-US" dirty="0"/>
          </a:p>
        </p:txBody>
      </p:sp>
      <p:sp>
        <p:nvSpPr>
          <p:cNvPr id="4" name="Content Placeholder 3"/>
          <p:cNvSpPr>
            <a:spLocks noGrp="1"/>
          </p:cNvSpPr>
          <p:nvPr>
            <p:ph sz="quarter" idx="14"/>
          </p:nvPr>
        </p:nvSpPr>
        <p:spPr>
          <a:xfrm>
            <a:off x="4645152" y="2679192"/>
            <a:ext cx="3822192" cy="4178808"/>
          </a:xfrm>
        </p:spPr>
        <p:txBody>
          <a:bodyPr>
            <a:normAutofit fontScale="92500" lnSpcReduction="20000"/>
          </a:bodyPr>
          <a:lstStyle/>
          <a:p>
            <a:pPr>
              <a:lnSpc>
                <a:spcPct val="120000"/>
              </a:lnSpc>
            </a:pPr>
            <a:r>
              <a:rPr lang="en-US" i="1" dirty="0" smtClean="0"/>
              <a:t>Ysgol </a:t>
            </a:r>
            <a:r>
              <a:rPr lang="en-US" i="1" dirty="0" err="1" smtClean="0"/>
              <a:t>Llandrillo</a:t>
            </a:r>
            <a:r>
              <a:rPr lang="en-US" i="1" dirty="0" smtClean="0"/>
              <a:t> </a:t>
            </a:r>
            <a:r>
              <a:rPr lang="en-US" i="1" dirty="0" err="1" smtClean="0"/>
              <a:t>yn</a:t>
            </a:r>
            <a:r>
              <a:rPr lang="en-US" i="1" dirty="0" smtClean="0"/>
              <a:t> </a:t>
            </a:r>
            <a:r>
              <a:rPr lang="en-US" i="1" dirty="0" err="1" smtClean="0"/>
              <a:t>Rhos</a:t>
            </a:r>
            <a:endParaRPr lang="en-US" i="1" dirty="0" smtClean="0"/>
          </a:p>
          <a:p>
            <a:pPr>
              <a:lnSpc>
                <a:spcPct val="120000"/>
              </a:lnSpc>
            </a:pPr>
            <a:r>
              <a:rPr lang="en-US" i="1" dirty="0" smtClean="0"/>
              <a:t>The school has developed an ethos of care, inclusiveness and mutual respect.  The environment is warm and inviting and includes an art studio, a community-learning hub and a Forest School outdoor classroom</a:t>
            </a:r>
          </a:p>
          <a:p>
            <a:pPr>
              <a:lnSpc>
                <a:spcPct val="120000"/>
              </a:lnSpc>
            </a:pPr>
            <a:r>
              <a:rPr lang="en-GB" dirty="0" smtClean="0"/>
              <a:t>( </a:t>
            </a:r>
            <a:r>
              <a:rPr lang="en-GB" dirty="0" err="1"/>
              <a:t>E</a:t>
            </a:r>
            <a:r>
              <a:rPr lang="en-GB" dirty="0" err="1" smtClean="0"/>
              <a:t>styn</a:t>
            </a:r>
            <a:r>
              <a:rPr lang="en-GB" dirty="0" smtClean="0"/>
              <a:t> 2016)</a:t>
            </a:r>
            <a:endParaRPr lang="en-US" dirty="0" smtClean="0"/>
          </a:p>
          <a:p>
            <a:endParaRPr lang="en-US" dirty="0"/>
          </a:p>
        </p:txBody>
      </p:sp>
    </p:spTree>
    <p:extLst>
      <p:ext uri="{BB962C8B-B14F-4D97-AF65-F5344CB8AC3E}">
        <p14:creationId xmlns:p14="http://schemas.microsoft.com/office/powerpoint/2010/main" val="228229538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r"/>
            <a:r>
              <a:rPr lang="en-GB" dirty="0" err="1"/>
              <a:t>Arfer</a:t>
            </a:r>
            <a:r>
              <a:rPr lang="en-GB" dirty="0"/>
              <a:t> </a:t>
            </a:r>
            <a:r>
              <a:rPr lang="en-GB" dirty="0" err="1"/>
              <a:t>orau</a:t>
            </a:r>
            <a:r>
              <a:rPr lang="en-GB" dirty="0"/>
              <a:t>- </a:t>
            </a:r>
            <a:r>
              <a:rPr lang="en-GB" dirty="0" err="1"/>
              <a:t>enghraifft</a:t>
            </a:r>
            <a:r>
              <a:rPr lang="en-GB" dirty="0"/>
              <a:t/>
            </a:r>
            <a:br>
              <a:rPr lang="en-GB" dirty="0"/>
            </a:br>
            <a:r>
              <a:rPr lang="en-GB" dirty="0"/>
              <a:t>Best practice- example</a:t>
            </a:r>
            <a:endParaRPr lang="en-US" dirty="0"/>
          </a:p>
        </p:txBody>
      </p:sp>
      <p:sp>
        <p:nvSpPr>
          <p:cNvPr id="3" name="Content Placeholder 2"/>
          <p:cNvSpPr>
            <a:spLocks noGrp="1"/>
          </p:cNvSpPr>
          <p:nvPr>
            <p:ph sz="quarter" idx="13"/>
          </p:nvPr>
        </p:nvSpPr>
        <p:spPr/>
        <p:txBody>
          <a:bodyPr/>
          <a:lstStyle/>
          <a:p>
            <a:r>
              <a:rPr lang="en-GB" dirty="0" err="1" smtClean="0"/>
              <a:t>Mae’r</a:t>
            </a:r>
            <a:r>
              <a:rPr lang="en-GB" dirty="0" smtClean="0"/>
              <a:t> </a:t>
            </a:r>
            <a:r>
              <a:rPr lang="en-GB" dirty="0" err="1" smtClean="0"/>
              <a:t>ysgol</a:t>
            </a:r>
            <a:r>
              <a:rPr lang="en-GB" dirty="0" smtClean="0"/>
              <a:t> </a:t>
            </a:r>
            <a:r>
              <a:rPr lang="en-GB" dirty="0" err="1" smtClean="0"/>
              <a:t>yn</a:t>
            </a:r>
            <a:r>
              <a:rPr lang="en-GB" dirty="0" smtClean="0"/>
              <a:t> </a:t>
            </a:r>
            <a:r>
              <a:rPr lang="en-GB" dirty="0" err="1" smtClean="0"/>
              <a:t>cyflogi</a:t>
            </a:r>
            <a:endParaRPr lang="en-GB" dirty="0" smtClean="0"/>
          </a:p>
          <a:p>
            <a:pPr lvl="1"/>
            <a:r>
              <a:rPr lang="en-GB" dirty="0" err="1"/>
              <a:t>s</a:t>
            </a:r>
            <a:r>
              <a:rPr lang="en-GB" dirty="0" err="1" smtClean="0"/>
              <a:t>wyddog</a:t>
            </a:r>
            <a:r>
              <a:rPr lang="en-GB" dirty="0" smtClean="0"/>
              <a:t> </a:t>
            </a:r>
            <a:r>
              <a:rPr lang="en-GB" dirty="0" err="1" smtClean="0"/>
              <a:t>Llawn</a:t>
            </a:r>
            <a:r>
              <a:rPr lang="en-GB" dirty="0" smtClean="0"/>
              <a:t> </a:t>
            </a:r>
            <a:r>
              <a:rPr lang="en-GB" dirty="0" err="1" smtClean="0"/>
              <a:t>Amser</a:t>
            </a:r>
            <a:r>
              <a:rPr lang="en-GB" dirty="0" smtClean="0"/>
              <a:t> </a:t>
            </a:r>
            <a:r>
              <a:rPr lang="en-GB" dirty="0" err="1" smtClean="0"/>
              <a:t>Cyswllt</a:t>
            </a:r>
            <a:r>
              <a:rPr lang="en-GB" dirty="0" smtClean="0"/>
              <a:t> </a:t>
            </a:r>
            <a:r>
              <a:rPr lang="en-GB" dirty="0" err="1" smtClean="0"/>
              <a:t>Teuluoedd</a:t>
            </a:r>
            <a:endParaRPr lang="en-GB" dirty="0" smtClean="0"/>
          </a:p>
          <a:p>
            <a:pPr lvl="1"/>
            <a:r>
              <a:rPr lang="en-GB" dirty="0" err="1"/>
              <a:t>r</a:t>
            </a:r>
            <a:r>
              <a:rPr lang="en-GB" dirty="0" err="1" smtClean="0"/>
              <a:t>heolwr</a:t>
            </a:r>
            <a:r>
              <a:rPr lang="en-GB" dirty="0" smtClean="0"/>
              <a:t> </a:t>
            </a:r>
            <a:r>
              <a:rPr lang="en-GB" dirty="0" err="1" smtClean="0"/>
              <a:t>emosiynol</a:t>
            </a:r>
            <a:r>
              <a:rPr lang="en-GB" dirty="0" smtClean="0"/>
              <a:t> , </a:t>
            </a:r>
            <a:r>
              <a:rPr lang="en-GB" dirty="0" err="1" smtClean="0"/>
              <a:t>cymdeithasol</a:t>
            </a:r>
            <a:r>
              <a:rPr lang="en-GB" dirty="0" smtClean="0"/>
              <a:t> ac </a:t>
            </a:r>
            <a:r>
              <a:rPr lang="en-GB" dirty="0" err="1" smtClean="0"/>
              <a:t>ymddygiadol</a:t>
            </a:r>
            <a:endParaRPr lang="en-GB" dirty="0" smtClean="0"/>
          </a:p>
          <a:p>
            <a:pPr lvl="1"/>
            <a:r>
              <a:rPr lang="en-GB" dirty="0" err="1"/>
              <a:t>a</a:t>
            </a:r>
            <a:r>
              <a:rPr lang="en-GB" dirty="0" err="1" smtClean="0"/>
              <a:t>rweinydd</a:t>
            </a:r>
            <a:r>
              <a:rPr lang="en-GB" dirty="0" smtClean="0"/>
              <a:t> </a:t>
            </a:r>
            <a:r>
              <a:rPr lang="en-GB" dirty="0" err="1" smtClean="0"/>
              <a:t>Ysgolion</a:t>
            </a:r>
            <a:r>
              <a:rPr lang="en-GB" dirty="0" smtClean="0"/>
              <a:t> </a:t>
            </a:r>
            <a:r>
              <a:rPr lang="en-GB" dirty="0" err="1" smtClean="0"/>
              <a:t>Coedwig</a:t>
            </a:r>
            <a:endParaRPr lang="en-GB" dirty="0" smtClean="0"/>
          </a:p>
          <a:p>
            <a:r>
              <a:rPr lang="en-GB" dirty="0" err="1" smtClean="0"/>
              <a:t>Ymateb</a:t>
            </a:r>
            <a:r>
              <a:rPr lang="en-GB" dirty="0" smtClean="0"/>
              <a:t>?</a:t>
            </a:r>
          </a:p>
          <a:p>
            <a:pPr lvl="1"/>
            <a:endParaRPr lang="en-GB" dirty="0" smtClean="0"/>
          </a:p>
          <a:p>
            <a:pPr lvl="1"/>
            <a:endParaRPr lang="en-US" dirty="0"/>
          </a:p>
        </p:txBody>
      </p:sp>
      <p:sp>
        <p:nvSpPr>
          <p:cNvPr id="4" name="Content Placeholder 3"/>
          <p:cNvSpPr>
            <a:spLocks noGrp="1"/>
          </p:cNvSpPr>
          <p:nvPr>
            <p:ph sz="quarter" idx="14"/>
          </p:nvPr>
        </p:nvSpPr>
        <p:spPr/>
        <p:txBody>
          <a:bodyPr>
            <a:normAutofit lnSpcReduction="10000"/>
          </a:bodyPr>
          <a:lstStyle/>
          <a:p>
            <a:pPr>
              <a:buFont typeface="Wingdings" panose="05000000000000000000" pitchFamily="2" charset="2"/>
              <a:buChar char="§"/>
            </a:pPr>
            <a:r>
              <a:rPr lang="en-US" i="1" dirty="0" smtClean="0"/>
              <a:t>The school employs a</a:t>
            </a:r>
          </a:p>
          <a:p>
            <a:pPr lvl="1">
              <a:buFont typeface="Wingdings" panose="05000000000000000000" pitchFamily="2" charset="2"/>
              <a:buChar char="§"/>
            </a:pPr>
            <a:r>
              <a:rPr lang="en-US" i="1" dirty="0"/>
              <a:t>f</a:t>
            </a:r>
            <a:r>
              <a:rPr lang="en-US" i="1" dirty="0" smtClean="0"/>
              <a:t>ull </a:t>
            </a:r>
            <a:r>
              <a:rPr lang="en-US" i="1" dirty="0"/>
              <a:t>time Family Liaison </a:t>
            </a:r>
            <a:r>
              <a:rPr lang="en-US" i="1" dirty="0" smtClean="0"/>
              <a:t>Officer,</a:t>
            </a:r>
          </a:p>
          <a:p>
            <a:pPr lvl="1">
              <a:buFont typeface="Wingdings" panose="05000000000000000000" pitchFamily="2" charset="2"/>
              <a:buChar char="§"/>
            </a:pPr>
            <a:r>
              <a:rPr lang="en-US" i="1" dirty="0" smtClean="0"/>
              <a:t>a </a:t>
            </a:r>
            <a:r>
              <a:rPr lang="en-US" i="1" dirty="0"/>
              <a:t>social, emotional and </a:t>
            </a:r>
            <a:r>
              <a:rPr lang="en-US" i="1" dirty="0" err="1"/>
              <a:t>behavioural</a:t>
            </a:r>
            <a:r>
              <a:rPr lang="en-US" i="1" dirty="0"/>
              <a:t> (SEB) manager </a:t>
            </a:r>
          </a:p>
          <a:p>
            <a:pPr lvl="1">
              <a:buFont typeface="Wingdings" panose="05000000000000000000" pitchFamily="2" charset="2"/>
              <a:buChar char="§"/>
            </a:pPr>
            <a:r>
              <a:rPr lang="en-US" i="1" dirty="0" smtClean="0"/>
              <a:t> </a:t>
            </a:r>
            <a:r>
              <a:rPr lang="en-US" i="1" dirty="0"/>
              <a:t>a Forest School Leader</a:t>
            </a:r>
            <a:r>
              <a:rPr lang="en-US" i="1" dirty="0" smtClean="0"/>
              <a:t>.</a:t>
            </a:r>
          </a:p>
          <a:p>
            <a:pPr lvl="1">
              <a:buFont typeface="Wingdings" panose="05000000000000000000" pitchFamily="2" charset="2"/>
              <a:buChar char="§"/>
            </a:pPr>
            <a:r>
              <a:rPr lang="en-GB" i="1" dirty="0" smtClean="0"/>
              <a:t>(</a:t>
            </a:r>
            <a:r>
              <a:rPr lang="en-GB" i="1" dirty="0" err="1" smtClean="0"/>
              <a:t>Estyn</a:t>
            </a:r>
            <a:r>
              <a:rPr lang="en-GB" i="1" dirty="0" smtClean="0"/>
              <a:t> 2016)</a:t>
            </a:r>
          </a:p>
          <a:p>
            <a:pPr>
              <a:buFont typeface="Wingdings" panose="05000000000000000000" pitchFamily="2" charset="2"/>
              <a:buChar char="§"/>
            </a:pPr>
            <a:r>
              <a:rPr lang="en-GB" i="1" dirty="0" smtClean="0"/>
              <a:t>Response? </a:t>
            </a:r>
            <a:endParaRPr lang="en-GB" i="1" dirty="0"/>
          </a:p>
        </p:txBody>
      </p:sp>
    </p:spTree>
    <p:extLst>
      <p:ext uri="{BB962C8B-B14F-4D97-AF65-F5344CB8AC3E}">
        <p14:creationId xmlns:p14="http://schemas.microsoft.com/office/powerpoint/2010/main" val="411214592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err="1" smtClean="0"/>
              <a:t>Heriau</a:t>
            </a:r>
            <a:r>
              <a:rPr lang="en-GB" dirty="0" smtClean="0"/>
              <a:t> </a:t>
            </a:r>
            <a:br>
              <a:rPr lang="en-GB" dirty="0" smtClean="0"/>
            </a:br>
            <a:r>
              <a:rPr lang="en-GB" dirty="0" smtClean="0"/>
              <a:t>Challenges</a:t>
            </a:r>
            <a:endParaRPr lang="en-US" dirty="0"/>
          </a:p>
        </p:txBody>
      </p:sp>
      <p:sp>
        <p:nvSpPr>
          <p:cNvPr id="3" name="Content Placeholder 2"/>
          <p:cNvSpPr>
            <a:spLocks noGrp="1"/>
          </p:cNvSpPr>
          <p:nvPr>
            <p:ph sz="quarter" idx="13"/>
          </p:nvPr>
        </p:nvSpPr>
        <p:spPr/>
        <p:txBody>
          <a:bodyPr>
            <a:normAutofit fontScale="92500"/>
          </a:bodyPr>
          <a:lstStyle/>
          <a:p>
            <a:r>
              <a:rPr lang="en-GB" dirty="0" smtClean="0"/>
              <a:t>Felly </a:t>
            </a:r>
            <a:r>
              <a:rPr lang="en-GB" dirty="0" err="1" smtClean="0"/>
              <a:t>ydy’r</a:t>
            </a:r>
            <a:r>
              <a:rPr lang="en-GB" dirty="0" smtClean="0"/>
              <a:t> </a:t>
            </a:r>
            <a:r>
              <a:rPr lang="en-GB" dirty="0" err="1" smtClean="0"/>
              <a:t>flaengaredd</a:t>
            </a:r>
            <a:r>
              <a:rPr lang="en-GB" dirty="0" smtClean="0"/>
              <a:t> </a:t>
            </a:r>
            <a:r>
              <a:rPr lang="en-GB" dirty="0" err="1" smtClean="0"/>
              <a:t>Ysgolion</a:t>
            </a:r>
            <a:r>
              <a:rPr lang="en-GB" dirty="0" smtClean="0"/>
              <a:t> </a:t>
            </a:r>
            <a:r>
              <a:rPr lang="en-GB" dirty="0" err="1" smtClean="0"/>
              <a:t>Iach</a:t>
            </a:r>
            <a:r>
              <a:rPr lang="en-GB" dirty="0" smtClean="0"/>
              <a:t> </a:t>
            </a:r>
            <a:r>
              <a:rPr lang="en-GB" dirty="0" err="1" smtClean="0"/>
              <a:t>yn</a:t>
            </a:r>
            <a:r>
              <a:rPr lang="en-GB" dirty="0" smtClean="0"/>
              <a:t> </a:t>
            </a:r>
            <a:r>
              <a:rPr lang="en-GB" dirty="0" err="1" smtClean="0"/>
              <a:t>rhwybeth</a:t>
            </a:r>
            <a:r>
              <a:rPr lang="en-GB" dirty="0" smtClean="0"/>
              <a:t> </a:t>
            </a:r>
            <a:r>
              <a:rPr lang="en-GB" dirty="0" err="1" smtClean="0"/>
              <a:t>arall</a:t>
            </a:r>
            <a:r>
              <a:rPr lang="en-GB" dirty="0" smtClean="0"/>
              <a:t> </a:t>
            </a:r>
            <a:r>
              <a:rPr lang="en-GB" dirty="0" err="1" smtClean="0"/>
              <a:t>eto</a:t>
            </a:r>
            <a:r>
              <a:rPr lang="en-GB" dirty="0" smtClean="0"/>
              <a:t>, </a:t>
            </a:r>
            <a:r>
              <a:rPr lang="en-GB" dirty="0" err="1" smtClean="0"/>
              <a:t>yn</a:t>
            </a:r>
            <a:r>
              <a:rPr lang="en-GB" dirty="0" smtClean="0"/>
              <a:t> </a:t>
            </a:r>
            <a:r>
              <a:rPr lang="en-GB" dirty="0" err="1" smtClean="0"/>
              <a:t>rhagor</a:t>
            </a:r>
            <a:r>
              <a:rPr lang="en-GB" dirty="0" smtClean="0"/>
              <a:t> o </a:t>
            </a:r>
            <a:r>
              <a:rPr lang="en-GB" dirty="0" err="1" smtClean="0"/>
              <a:t>waith</a:t>
            </a:r>
            <a:r>
              <a:rPr lang="en-GB" dirty="0" smtClean="0"/>
              <a:t> </a:t>
            </a:r>
            <a:r>
              <a:rPr lang="en-GB" dirty="0" err="1" smtClean="0"/>
              <a:t>i</a:t>
            </a:r>
            <a:r>
              <a:rPr lang="en-GB" dirty="0" smtClean="0"/>
              <a:t> </a:t>
            </a:r>
            <a:r>
              <a:rPr lang="en-GB" dirty="0" err="1" smtClean="0"/>
              <a:t>athrawon</a:t>
            </a:r>
            <a:r>
              <a:rPr lang="en-GB" dirty="0" smtClean="0"/>
              <a:t>? </a:t>
            </a:r>
          </a:p>
          <a:p>
            <a:r>
              <a:rPr lang="en-GB" dirty="0" smtClean="0"/>
              <a:t>A </a:t>
            </a:r>
            <a:r>
              <a:rPr lang="en-GB" dirty="0" err="1" smtClean="0"/>
              <a:t>fedrid</a:t>
            </a:r>
            <a:r>
              <a:rPr lang="en-GB" dirty="0" smtClean="0"/>
              <a:t> </a:t>
            </a:r>
            <a:r>
              <a:rPr lang="en-GB" dirty="0" err="1" smtClean="0"/>
              <a:t>ei</a:t>
            </a:r>
            <a:r>
              <a:rPr lang="en-GB" dirty="0" smtClean="0"/>
              <a:t> </a:t>
            </a:r>
            <a:r>
              <a:rPr lang="en-GB" dirty="0" err="1" smtClean="0"/>
              <a:t>wreiddio</a:t>
            </a:r>
            <a:r>
              <a:rPr lang="en-GB" dirty="0" smtClean="0"/>
              <a:t> </a:t>
            </a:r>
            <a:r>
              <a:rPr lang="en-GB" dirty="0" err="1" smtClean="0"/>
              <a:t>yn</a:t>
            </a:r>
            <a:r>
              <a:rPr lang="en-GB" dirty="0" smtClean="0"/>
              <a:t> y </a:t>
            </a:r>
            <a:r>
              <a:rPr lang="en-GB" dirty="0" err="1" smtClean="0"/>
              <a:t>cwricwlwm</a:t>
            </a:r>
            <a:r>
              <a:rPr lang="en-GB" dirty="0" smtClean="0"/>
              <a:t>?</a:t>
            </a:r>
          </a:p>
          <a:p>
            <a:r>
              <a:rPr lang="en-GB" dirty="0" smtClean="0"/>
              <a:t>Beth </a:t>
            </a:r>
            <a:r>
              <a:rPr lang="en-GB" dirty="0" err="1" smtClean="0"/>
              <a:t>yw’r</a:t>
            </a:r>
            <a:r>
              <a:rPr lang="en-GB" dirty="0" smtClean="0"/>
              <a:t> </a:t>
            </a:r>
            <a:r>
              <a:rPr lang="en-GB" dirty="0" err="1" smtClean="0"/>
              <a:t>cyfleodd</a:t>
            </a:r>
            <a:r>
              <a:rPr lang="en-GB" dirty="0" smtClean="0"/>
              <a:t> </a:t>
            </a:r>
            <a:r>
              <a:rPr lang="en-GB" dirty="0" err="1" smtClean="0"/>
              <a:t>traws</a:t>
            </a:r>
            <a:r>
              <a:rPr lang="en-GB" dirty="0" smtClean="0"/>
              <a:t> </a:t>
            </a:r>
            <a:r>
              <a:rPr lang="en-GB" dirty="0" err="1" smtClean="0"/>
              <a:t>gwricwlaidd</a:t>
            </a:r>
            <a:r>
              <a:rPr lang="en-GB" dirty="0" smtClean="0"/>
              <a:t>?</a:t>
            </a:r>
          </a:p>
          <a:p>
            <a:r>
              <a:rPr lang="en-GB" dirty="0" smtClean="0"/>
              <a:t>Beth </a:t>
            </a:r>
            <a:r>
              <a:rPr lang="en-GB" dirty="0" err="1" smtClean="0"/>
              <a:t>yw’r</a:t>
            </a:r>
            <a:r>
              <a:rPr lang="en-GB" dirty="0" smtClean="0"/>
              <a:t> </a:t>
            </a:r>
            <a:r>
              <a:rPr lang="en-GB" dirty="0" err="1" smtClean="0"/>
              <a:t>heriau</a:t>
            </a:r>
            <a:r>
              <a:rPr lang="en-GB" dirty="0" smtClean="0"/>
              <a:t>?</a:t>
            </a:r>
          </a:p>
        </p:txBody>
      </p:sp>
      <p:sp>
        <p:nvSpPr>
          <p:cNvPr id="4" name="Content Placeholder 3"/>
          <p:cNvSpPr>
            <a:spLocks noGrp="1"/>
          </p:cNvSpPr>
          <p:nvPr>
            <p:ph sz="quarter" idx="14"/>
          </p:nvPr>
        </p:nvSpPr>
        <p:spPr/>
        <p:txBody>
          <a:bodyPr>
            <a:normAutofit fontScale="92500"/>
          </a:bodyPr>
          <a:lstStyle/>
          <a:p>
            <a:r>
              <a:rPr lang="en-GB" i="1" dirty="0" smtClean="0"/>
              <a:t>So is the Healthy Schools Initiative another add-on and more work for teachers?</a:t>
            </a:r>
          </a:p>
          <a:p>
            <a:r>
              <a:rPr lang="en-GB" i="1" dirty="0" smtClean="0"/>
              <a:t>Can it be embedded into the curriculum?</a:t>
            </a:r>
          </a:p>
          <a:p>
            <a:r>
              <a:rPr lang="en-GB" i="1" dirty="0" smtClean="0"/>
              <a:t>What are the cross-curricular opportunities?</a:t>
            </a:r>
          </a:p>
          <a:p>
            <a:r>
              <a:rPr lang="en-GB" i="1" dirty="0" smtClean="0"/>
              <a:t>What are the challenges?</a:t>
            </a:r>
            <a:r>
              <a:rPr lang="en-GB" dirty="0" smtClean="0"/>
              <a:t>  </a:t>
            </a:r>
            <a:endParaRPr lang="en-US" dirty="0"/>
          </a:p>
        </p:txBody>
      </p:sp>
    </p:spTree>
    <p:extLst>
      <p:ext uri="{BB962C8B-B14F-4D97-AF65-F5344CB8AC3E}">
        <p14:creationId xmlns:p14="http://schemas.microsoft.com/office/powerpoint/2010/main" val="384215852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r"/>
            <a:r>
              <a:rPr lang="en-GB" sz="3600" dirty="0" smtClean="0">
                <a:solidFill>
                  <a:schemeClr val="bg1"/>
                </a:solidFill>
              </a:rPr>
              <a:t>Donaldson a </a:t>
            </a:r>
            <a:r>
              <a:rPr lang="en-GB" sz="3600" dirty="0" err="1" smtClean="0">
                <a:solidFill>
                  <a:schemeClr val="bg1"/>
                </a:solidFill>
              </a:rPr>
              <a:t>thu</a:t>
            </a:r>
            <a:r>
              <a:rPr lang="en-GB" sz="3600" dirty="0" smtClean="0">
                <a:solidFill>
                  <a:schemeClr val="bg1"/>
                </a:solidFill>
              </a:rPr>
              <a:t> </a:t>
            </a:r>
            <a:r>
              <a:rPr lang="en-GB" sz="3600" dirty="0" err="1" smtClean="0">
                <a:solidFill>
                  <a:schemeClr val="bg1"/>
                </a:solidFill>
              </a:rPr>
              <a:t>hwnt</a:t>
            </a:r>
            <a:r>
              <a:rPr lang="en-GB" sz="3600" dirty="0" smtClean="0">
                <a:solidFill>
                  <a:schemeClr val="bg1"/>
                </a:solidFill>
              </a:rPr>
              <a:t>?</a:t>
            </a:r>
            <a:br>
              <a:rPr lang="en-GB" sz="3600" dirty="0" smtClean="0">
                <a:solidFill>
                  <a:schemeClr val="bg1"/>
                </a:solidFill>
              </a:rPr>
            </a:br>
            <a:r>
              <a:rPr lang="en-GB" sz="3600" dirty="0" smtClean="0">
                <a:solidFill>
                  <a:schemeClr val="bg1"/>
                </a:solidFill>
              </a:rPr>
              <a:t>Donaldson and beyond?</a:t>
            </a:r>
            <a:endParaRPr lang="en-GB" sz="3600" dirty="0">
              <a:solidFill>
                <a:schemeClr val="bg1"/>
              </a:solidFill>
            </a:endParaRPr>
          </a:p>
        </p:txBody>
      </p:sp>
      <p:pic>
        <p:nvPicPr>
          <p:cNvPr id="5" name="Picture 4"/>
          <p:cNvPicPr>
            <a:picLocks noChangeAspect="1"/>
          </p:cNvPicPr>
          <p:nvPr/>
        </p:nvPicPr>
        <p:blipFill>
          <a:blip r:embed="rId3"/>
          <a:stretch>
            <a:fillRect/>
          </a:stretch>
        </p:blipFill>
        <p:spPr>
          <a:xfrm>
            <a:off x="304800" y="1905000"/>
            <a:ext cx="8382000" cy="4953000"/>
          </a:xfrm>
          <a:prstGeom prst="rect">
            <a:avLst/>
          </a:prstGeom>
        </p:spPr>
      </p:pic>
      <p:sp>
        <p:nvSpPr>
          <p:cNvPr id="3" name="TextBox 2"/>
          <p:cNvSpPr txBox="1"/>
          <p:nvPr/>
        </p:nvSpPr>
        <p:spPr>
          <a:xfrm>
            <a:off x="6629400" y="5410200"/>
            <a:ext cx="1871025" cy="338554"/>
          </a:xfrm>
          <a:prstGeom prst="rect">
            <a:avLst/>
          </a:prstGeom>
          <a:noFill/>
        </p:spPr>
        <p:txBody>
          <a:bodyPr wrap="none" rtlCol="0">
            <a:spAutoFit/>
          </a:bodyPr>
          <a:lstStyle/>
          <a:p>
            <a:r>
              <a:rPr lang="en-GB" sz="1600" dirty="0" smtClean="0"/>
              <a:t>(Donaldson, 2015)</a:t>
            </a:r>
            <a:endParaRPr lang="en-US" sz="1600" dirty="0"/>
          </a:p>
        </p:txBody>
      </p:sp>
    </p:spTree>
    <p:extLst>
      <p:ext uri="{BB962C8B-B14F-4D97-AF65-F5344CB8AC3E}">
        <p14:creationId xmlns:p14="http://schemas.microsoft.com/office/powerpoint/2010/main" val="4270605210"/>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p:cNvSpPr>
            <a:spLocks noGrp="1"/>
          </p:cNvSpPr>
          <p:nvPr>
            <p:ph idx="1"/>
          </p:nvPr>
        </p:nvSpPr>
        <p:spPr/>
        <p:txBody>
          <a:bodyPr>
            <a:normAutofit fontScale="62500" lnSpcReduction="20000"/>
          </a:bodyPr>
          <a:lstStyle/>
          <a:p>
            <a:r>
              <a:rPr lang="en-GB" dirty="0" smtClean="0"/>
              <a:t>Anti bullying works ( 2017) </a:t>
            </a:r>
            <a:r>
              <a:rPr lang="en-GB" i="1" dirty="0" smtClean="0"/>
              <a:t>Circle of Friends</a:t>
            </a:r>
            <a:r>
              <a:rPr lang="en-GB" dirty="0" smtClean="0"/>
              <a:t>. </a:t>
            </a:r>
            <a:r>
              <a:rPr lang="en-GB" dirty="0"/>
              <a:t>Available at </a:t>
            </a:r>
            <a:r>
              <a:rPr lang="en-GB" dirty="0">
                <a:hlinkClick r:id="rId2"/>
              </a:rPr>
              <a:t>http://www.antibullyingworks.co.uk/resources/intervention-strategies/circle-of-friends</a:t>
            </a:r>
            <a:r>
              <a:rPr lang="en-GB" dirty="0" smtClean="0">
                <a:hlinkClick r:id="rId2"/>
              </a:rPr>
              <a:t>/</a:t>
            </a:r>
            <a:r>
              <a:rPr lang="en-GB" dirty="0" smtClean="0"/>
              <a:t> ( Accessed 24.01.17)</a:t>
            </a:r>
          </a:p>
          <a:p>
            <a:r>
              <a:rPr lang="en-US" dirty="0" smtClean="0"/>
              <a:t>BBC( 2010) </a:t>
            </a:r>
            <a:r>
              <a:rPr lang="en-US" i="1" dirty="0"/>
              <a:t>Shock at drug and alcohol abuse by under-12s </a:t>
            </a:r>
            <a:r>
              <a:rPr lang="en-US" dirty="0"/>
              <a:t>Available at </a:t>
            </a:r>
            <a:r>
              <a:rPr lang="en-US" dirty="0">
                <a:hlinkClick r:id="rId3"/>
              </a:rPr>
              <a:t>http://</a:t>
            </a:r>
            <a:r>
              <a:rPr lang="en-US" dirty="0" smtClean="0">
                <a:hlinkClick r:id="rId3"/>
              </a:rPr>
              <a:t>www.bbc.co.uk/news/uk-wales-10902558</a:t>
            </a:r>
            <a:r>
              <a:rPr lang="en-US" dirty="0" smtClean="0"/>
              <a:t> ( Accessed 25.01.17) </a:t>
            </a:r>
          </a:p>
          <a:p>
            <a:r>
              <a:rPr lang="en-GB" dirty="0"/>
              <a:t>Donaldson, G. (2015) Successful Futures. Available </a:t>
            </a:r>
            <a:r>
              <a:rPr lang="en-GB" dirty="0" smtClean="0"/>
              <a:t>at </a:t>
            </a:r>
            <a:r>
              <a:rPr lang="en-GB" sz="2200" dirty="0" smtClean="0">
                <a:hlinkClick r:id="rId4"/>
              </a:rPr>
              <a:t>http</a:t>
            </a:r>
            <a:r>
              <a:rPr lang="en-GB" sz="2200" dirty="0">
                <a:hlinkClick r:id="rId4"/>
              </a:rPr>
              <a:t>://gov.wales/docs/dcells/publications/150225-successful-futures-en.pdf</a:t>
            </a:r>
            <a:r>
              <a:rPr lang="en-GB" sz="2200" dirty="0"/>
              <a:t> </a:t>
            </a:r>
            <a:r>
              <a:rPr lang="en-GB" dirty="0" smtClean="0"/>
              <a:t>(Accessed 16.3.16)</a:t>
            </a:r>
            <a:endParaRPr lang="en-US" dirty="0"/>
          </a:p>
          <a:p>
            <a:r>
              <a:rPr lang="en-US" dirty="0" err="1"/>
              <a:t>Estyn</a:t>
            </a:r>
            <a:r>
              <a:rPr lang="en-US" dirty="0"/>
              <a:t> ( 2009) </a:t>
            </a:r>
            <a:r>
              <a:rPr lang="en-US" i="1" dirty="0"/>
              <a:t>Food and fitness in schools: An update - April 2009</a:t>
            </a:r>
            <a:r>
              <a:rPr lang="en-US" dirty="0"/>
              <a:t>. Available at </a:t>
            </a:r>
            <a:r>
              <a:rPr lang="en-US" dirty="0">
                <a:hlinkClick r:id="rId5"/>
              </a:rPr>
              <a:t>https://www.estyn.gov.wales/thematic-reports/food-and-fitness-schools-update-april-2009</a:t>
            </a:r>
            <a:r>
              <a:rPr lang="en-US" dirty="0"/>
              <a:t>  ( Accessed 24.01.17) </a:t>
            </a:r>
          </a:p>
          <a:p>
            <a:r>
              <a:rPr lang="en-US" dirty="0" err="1"/>
              <a:t>Estyn</a:t>
            </a:r>
            <a:r>
              <a:rPr lang="en-US" dirty="0"/>
              <a:t> ( 2016) </a:t>
            </a:r>
            <a:r>
              <a:rPr lang="en-US" i="1" dirty="0"/>
              <a:t>A school environment that benefits pupil wellbeing</a:t>
            </a:r>
            <a:r>
              <a:rPr lang="en-US" dirty="0"/>
              <a:t>. Available at </a:t>
            </a:r>
            <a:r>
              <a:rPr lang="en-US" dirty="0">
                <a:hlinkClick r:id="rId6"/>
              </a:rPr>
              <a:t>https://www.estyn.gov.wales/best-practice/school-environment-benefits-pupil-wellbeing</a:t>
            </a:r>
            <a:r>
              <a:rPr lang="en-US" dirty="0"/>
              <a:t> ( Accessed 24.01.17) </a:t>
            </a:r>
            <a:endParaRPr lang="en-US" dirty="0" smtClean="0"/>
          </a:p>
          <a:p>
            <a:r>
              <a:rPr lang="en-US" dirty="0"/>
              <a:t>Public Health Wales (2016)  </a:t>
            </a:r>
            <a:r>
              <a:rPr lang="en-US" i="1" dirty="0"/>
              <a:t>Welsh Network of Healthy School Schemes.</a:t>
            </a:r>
            <a:r>
              <a:rPr lang="en-US" dirty="0"/>
              <a:t> Available at  </a:t>
            </a:r>
            <a:r>
              <a:rPr lang="en-US" dirty="0">
                <a:hlinkClick r:id="rId7"/>
              </a:rPr>
              <a:t>http://www.wales.nhs.uk/sitesplus/888/page/82249#introduction</a:t>
            </a:r>
            <a:r>
              <a:rPr lang="en-US" dirty="0"/>
              <a:t> ( Accessed 24.01.17)</a:t>
            </a:r>
          </a:p>
          <a:p>
            <a:endParaRPr lang="en-US" dirty="0"/>
          </a:p>
          <a:p>
            <a:endParaRPr lang="en-US" dirty="0"/>
          </a:p>
        </p:txBody>
      </p:sp>
      <p:sp>
        <p:nvSpPr>
          <p:cNvPr id="5" name="Title 4"/>
          <p:cNvSpPr>
            <a:spLocks noGrp="1"/>
          </p:cNvSpPr>
          <p:nvPr>
            <p:ph type="title"/>
          </p:nvPr>
        </p:nvSpPr>
        <p:spPr/>
        <p:txBody>
          <a:bodyPr>
            <a:normAutofit fontScale="90000"/>
          </a:bodyPr>
          <a:lstStyle/>
          <a:p>
            <a:pPr algn="r"/>
            <a:r>
              <a:rPr lang="en-GB" dirty="0" err="1"/>
              <a:t>Cyfeirnodau</a:t>
            </a:r>
            <a:r>
              <a:rPr lang="en-GB" dirty="0"/>
              <a:t/>
            </a:r>
            <a:br>
              <a:rPr lang="en-GB" dirty="0"/>
            </a:br>
            <a:r>
              <a:rPr lang="en-GB" dirty="0"/>
              <a:t>References</a:t>
            </a:r>
            <a:endParaRPr lang="en-US" dirty="0"/>
          </a:p>
        </p:txBody>
      </p:sp>
    </p:spTree>
    <p:extLst>
      <p:ext uri="{BB962C8B-B14F-4D97-AF65-F5344CB8AC3E}">
        <p14:creationId xmlns:p14="http://schemas.microsoft.com/office/powerpoint/2010/main" val="40393291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idx="1"/>
          </p:nvPr>
        </p:nvSpPr>
        <p:spPr/>
        <p:txBody>
          <a:bodyPr>
            <a:normAutofit fontScale="62500" lnSpcReduction="20000"/>
          </a:bodyPr>
          <a:lstStyle/>
          <a:p>
            <a:endParaRPr lang="en-US" dirty="0"/>
          </a:p>
          <a:p>
            <a:r>
              <a:rPr lang="en-GB" dirty="0" smtClean="0"/>
              <a:t>Wales Online ( 2013) </a:t>
            </a:r>
            <a:r>
              <a:rPr lang="en-GB" i="1" dirty="0" smtClean="0"/>
              <a:t>Primary school children join the Smoke Bugs</a:t>
            </a:r>
            <a:r>
              <a:rPr lang="en-GB" dirty="0" smtClean="0"/>
              <a:t>. </a:t>
            </a:r>
            <a:r>
              <a:rPr lang="en-GB" dirty="0"/>
              <a:t>Available at </a:t>
            </a:r>
            <a:r>
              <a:rPr lang="en-GB" dirty="0">
                <a:hlinkClick r:id="rId2"/>
              </a:rPr>
              <a:t>http://</a:t>
            </a:r>
            <a:r>
              <a:rPr lang="en-GB" dirty="0" smtClean="0">
                <a:hlinkClick r:id="rId2"/>
              </a:rPr>
              <a:t>www.walesonline.co.uk/news/wales-news/primary-school-children-join-smoke-2402605</a:t>
            </a:r>
            <a:r>
              <a:rPr lang="en-GB" dirty="0" smtClean="0"/>
              <a:t> ( Accessed 25.01.17)</a:t>
            </a:r>
            <a:endParaRPr lang="en-US" dirty="0" smtClean="0"/>
          </a:p>
          <a:p>
            <a:r>
              <a:rPr lang="en-US" dirty="0" smtClean="0"/>
              <a:t>Welsh Government ( 2014) </a:t>
            </a:r>
            <a:r>
              <a:rPr lang="en-US" i="1" dirty="0" smtClean="0"/>
              <a:t>Healthy Eating in Maintained Schools </a:t>
            </a:r>
            <a:r>
              <a:rPr lang="en-US" dirty="0" smtClean="0"/>
              <a:t>. Available at </a:t>
            </a:r>
            <a:r>
              <a:rPr lang="en-US" dirty="0" smtClean="0">
                <a:hlinkClick r:id="rId3"/>
              </a:rPr>
              <a:t>http</a:t>
            </a:r>
            <a:r>
              <a:rPr lang="en-US" dirty="0">
                <a:hlinkClick r:id="rId3"/>
              </a:rPr>
              <a:t>://gov.wales/topics/educationandskills/schoolshome/foodanddrink/healthy-eating/?</a:t>
            </a:r>
            <a:r>
              <a:rPr lang="en-US" dirty="0" smtClean="0">
                <a:hlinkClick r:id="rId3"/>
              </a:rPr>
              <a:t>lang=en</a:t>
            </a:r>
            <a:r>
              <a:rPr lang="en-US" dirty="0" smtClean="0"/>
              <a:t> ( Accessed 24.01.17)</a:t>
            </a:r>
            <a:endParaRPr lang="en-US" dirty="0"/>
          </a:p>
          <a:p>
            <a:r>
              <a:rPr lang="en-US" dirty="0"/>
              <a:t> Welsh Network of Healthy School Schemes </a:t>
            </a:r>
            <a:r>
              <a:rPr lang="en-US" dirty="0" smtClean="0"/>
              <a:t>( 2016)  </a:t>
            </a:r>
            <a:r>
              <a:rPr lang="en-US" i="1" dirty="0"/>
              <a:t>Indicators for the Welsh Network of Healthy School Schemes National Quality </a:t>
            </a:r>
            <a:r>
              <a:rPr lang="en-US" i="1" dirty="0" smtClean="0"/>
              <a:t>Award</a:t>
            </a:r>
            <a:r>
              <a:rPr lang="en-US" dirty="0" smtClean="0"/>
              <a:t>. Available </a:t>
            </a:r>
            <a:r>
              <a:rPr lang="en-US" dirty="0"/>
              <a:t>at </a:t>
            </a:r>
            <a:r>
              <a:rPr lang="en-US" dirty="0">
                <a:hlinkClick r:id="rId4"/>
              </a:rPr>
              <a:t>http://</a:t>
            </a:r>
            <a:r>
              <a:rPr lang="en-US" dirty="0" smtClean="0">
                <a:hlinkClick r:id="rId4"/>
              </a:rPr>
              <a:t>www.wales.nhs.uk/sitesplus/documents/888/WEB%2026732%20English%20pages.pdf</a:t>
            </a:r>
            <a:r>
              <a:rPr lang="en-US" dirty="0" smtClean="0"/>
              <a:t> ( Accessed 25.01.17)</a:t>
            </a:r>
          </a:p>
          <a:p>
            <a:r>
              <a:rPr lang="en-GB" dirty="0"/>
              <a:t>World Health Organization (2017) </a:t>
            </a:r>
            <a:r>
              <a:rPr lang="en-US" i="1" dirty="0"/>
              <a:t>What is a health promoting school? </a:t>
            </a:r>
            <a:r>
              <a:rPr lang="en-US" dirty="0"/>
              <a:t>Available at </a:t>
            </a:r>
            <a:r>
              <a:rPr lang="en-US" dirty="0">
                <a:hlinkClick r:id="rId5"/>
              </a:rPr>
              <a:t>http://www.who.int/school_youth_health/gshi/hps/en/</a:t>
            </a:r>
            <a:r>
              <a:rPr lang="en-US" dirty="0"/>
              <a:t> ( Accessed 24.01.17)</a:t>
            </a:r>
          </a:p>
          <a:p>
            <a:endParaRPr lang="en-US" dirty="0" smtClean="0"/>
          </a:p>
          <a:p>
            <a:endParaRPr lang="en-US" dirty="0"/>
          </a:p>
        </p:txBody>
      </p:sp>
      <p:sp>
        <p:nvSpPr>
          <p:cNvPr id="2" name="Title 1"/>
          <p:cNvSpPr>
            <a:spLocks noGrp="1"/>
          </p:cNvSpPr>
          <p:nvPr>
            <p:ph type="title"/>
          </p:nvPr>
        </p:nvSpPr>
        <p:spPr/>
        <p:txBody>
          <a:bodyPr>
            <a:normAutofit fontScale="90000"/>
          </a:bodyPr>
          <a:lstStyle/>
          <a:p>
            <a:pPr algn="r"/>
            <a:r>
              <a:rPr lang="en-GB" dirty="0" err="1" smtClean="0"/>
              <a:t>Cyfeirnodau</a:t>
            </a:r>
            <a:r>
              <a:rPr lang="en-GB" dirty="0" smtClean="0"/>
              <a:t/>
            </a:r>
            <a:br>
              <a:rPr lang="en-GB" dirty="0" smtClean="0"/>
            </a:br>
            <a:r>
              <a:rPr lang="en-GB" dirty="0" smtClean="0"/>
              <a:t>References</a:t>
            </a:r>
            <a:endParaRPr lang="en-US" dirty="0"/>
          </a:p>
        </p:txBody>
      </p:sp>
    </p:spTree>
    <p:extLst>
      <p:ext uri="{BB962C8B-B14F-4D97-AF65-F5344CB8AC3E}">
        <p14:creationId xmlns:p14="http://schemas.microsoft.com/office/powerpoint/2010/main" val="132899822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aveform">
  <a:themeElements>
    <a:clrScheme name="Red Violet">
      <a:dk1>
        <a:sysClr val="windowText" lastClr="000000"/>
      </a:dk1>
      <a:lt1>
        <a:sysClr val="window" lastClr="FFFFFF"/>
      </a:lt1>
      <a:dk2>
        <a:srgbClr val="454551"/>
      </a:dk2>
      <a:lt2>
        <a:srgbClr val="D8D9DC"/>
      </a:lt2>
      <a:accent1>
        <a:srgbClr val="E32D91"/>
      </a:accent1>
      <a:accent2>
        <a:srgbClr val="C830CC"/>
      </a:accent2>
      <a:accent3>
        <a:srgbClr val="4EA6DC"/>
      </a:accent3>
      <a:accent4>
        <a:srgbClr val="4775E7"/>
      </a:accent4>
      <a:accent5>
        <a:srgbClr val="8971E1"/>
      </a:accent5>
      <a:accent6>
        <a:srgbClr val="D54773"/>
      </a:accent6>
      <a:hlink>
        <a:srgbClr val="6B9F25"/>
      </a:hlink>
      <a:folHlink>
        <a:srgbClr val="8C8C8C"/>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Waveform">
      <a:fillStyleLst>
        <a:solidFill>
          <a:schemeClr val="phClr"/>
        </a:solidFill>
        <a:gradFill rotWithShape="1">
          <a:gsLst>
            <a:gs pos="0">
              <a:schemeClr val="phClr">
                <a:tint val="0"/>
              </a:schemeClr>
            </a:gs>
            <a:gs pos="44000">
              <a:schemeClr val="phClr">
                <a:tint val="60000"/>
                <a:satMod val="120000"/>
              </a:schemeClr>
            </a:gs>
            <a:gs pos="100000">
              <a:schemeClr val="phClr">
                <a:tint val="90000"/>
                <a:alpha val="100000"/>
                <a:lumMod val="90000"/>
              </a:schemeClr>
            </a:gs>
          </a:gsLst>
          <a:lin ang="5400000" scaled="0"/>
        </a:gradFill>
        <a:gradFill rotWithShape="1">
          <a:gsLst>
            <a:gs pos="0">
              <a:schemeClr val="phClr">
                <a:tint val="96000"/>
                <a:satMod val="120000"/>
                <a:lumMod val="120000"/>
              </a:schemeClr>
            </a:gs>
            <a:gs pos="100000">
              <a:schemeClr val="phClr">
                <a:shade val="89000"/>
                <a:lumMod val="90000"/>
              </a:schemeClr>
            </a:gs>
          </a:gsLst>
          <a:lin ang="5400000" scaled="0"/>
        </a:gradFill>
      </a:fillStyleLst>
      <a:lnStyleLst>
        <a:ln w="9525" cap="flat" cmpd="sng" algn="ctr">
          <a:solidFill>
            <a:schemeClr val="phClr"/>
          </a:solidFill>
          <a:prstDash val="solid"/>
        </a:ln>
        <a:ln w="15875" cap="flat" cmpd="sng" algn="ctr">
          <a:solidFill>
            <a:schemeClr val="phClr">
              <a:shade val="75000"/>
              <a:lumMod val="80000"/>
            </a:schemeClr>
          </a:solidFill>
          <a:prstDash val="solid"/>
        </a:ln>
        <a:ln w="25400" cap="flat" cmpd="sng" algn="ctr">
          <a:solidFill>
            <a:schemeClr val="phClr"/>
          </a:solidFill>
          <a:prstDash val="solid"/>
        </a:ln>
      </a:lnStyleLst>
      <a:effectStyleLst>
        <a:effectStyle>
          <a:effectLst/>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prstMaterial="flat">
            <a:bevelT w="12700" h="12700"/>
          </a:sp3d>
        </a:effectStyle>
        <a:effectStyle>
          <a:effectLst>
            <a:outerShdw blurRad="50800" dist="25400" dir="5400000" rotWithShape="0">
              <a:srgbClr val="000000">
                <a:alpha val="38000"/>
              </a:srgbClr>
            </a:outerShdw>
          </a:effectLst>
          <a:scene3d>
            <a:camera prst="orthographicFront">
              <a:rot lat="0" lon="0" rev="0"/>
            </a:camera>
            <a:lightRig rig="flat" dir="tl">
              <a:rot lat="0" lon="0" rev="6360000"/>
            </a:lightRig>
          </a:scene3d>
          <a:sp3d contourW="19050" prstMaterial="flat">
            <a:bevelT w="63500" h="63500"/>
            <a:contourClr>
              <a:schemeClr val="phClr">
                <a:shade val="25000"/>
                <a:satMod val="180000"/>
              </a:schemeClr>
            </a:contourClr>
          </a:sp3d>
        </a:effectStyle>
      </a:effectStyleLst>
      <a:bgFillStyleLst>
        <a:solidFill>
          <a:schemeClr val="phClr"/>
        </a:solidFill>
        <a:gradFill rotWithShape="1">
          <a:gsLst>
            <a:gs pos="40000">
              <a:schemeClr val="phClr">
                <a:tint val="94000"/>
                <a:shade val="94000"/>
                <a:alpha val="100000"/>
                <a:satMod val="114000"/>
                <a:lumMod val="114000"/>
              </a:schemeClr>
            </a:gs>
            <a:gs pos="74000">
              <a:schemeClr val="phClr">
                <a:tint val="94000"/>
                <a:shade val="94000"/>
                <a:satMod val="128000"/>
                <a:lumMod val="100000"/>
              </a:schemeClr>
            </a:gs>
            <a:gs pos="100000">
              <a:schemeClr val="phClr">
                <a:tint val="98000"/>
                <a:shade val="100000"/>
                <a:hueMod val="98000"/>
                <a:satMod val="100000"/>
                <a:lumMod val="74000"/>
              </a:schemeClr>
            </a:gs>
          </a:gsLst>
          <a:path path="circle">
            <a:fillToRect l="20000" t="-40000" r="20000" b="140000"/>
          </a:path>
        </a:gradFill>
        <a:blipFill rotWithShape="1">
          <a:blip xmlns:r="http://schemas.openxmlformats.org/officeDocument/2006/relationships" r:embed="rId1">
            <a:duotone>
              <a:schemeClr val="phClr">
                <a:tint val="96000"/>
                <a:satMod val="130000"/>
                <a:lumMod val="50000"/>
              </a:schemeClr>
              <a:schemeClr val="phClr">
                <a:tint val="96000"/>
                <a:satMod val="114000"/>
                <a:lumMod val="114000"/>
              </a:schemeClr>
            </a:duotone>
          </a:blip>
          <a:stretch/>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Waveform</Template>
  <TotalTime>699</TotalTime>
  <Words>1410</Words>
  <Application>Microsoft Office PowerPoint</Application>
  <PresentationFormat>On-screen Show (4:3)</PresentationFormat>
  <Paragraphs>188</Paragraphs>
  <Slides>23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23</vt:i4>
      </vt:variant>
    </vt:vector>
  </HeadingPairs>
  <TitlesOfParts>
    <vt:vector size="28" baseType="lpstr">
      <vt:lpstr>Arial</vt:lpstr>
      <vt:lpstr>Calibri</vt:lpstr>
      <vt:lpstr>Symbol</vt:lpstr>
      <vt:lpstr>Wingdings</vt:lpstr>
      <vt:lpstr>Waveform</vt:lpstr>
      <vt:lpstr>ECES5007/C Lines of Enquiry Llwybrau Ymholi</vt:lpstr>
      <vt:lpstr>Nod y Modiwl /   Module Aim</vt:lpstr>
      <vt:lpstr>Gorolwg /  Overview</vt:lpstr>
      <vt:lpstr>Tasg Task</vt:lpstr>
      <vt:lpstr>Diffiniadau Definitions</vt:lpstr>
      <vt:lpstr>Diffiniadau Definitions</vt:lpstr>
      <vt:lpstr>Dangosyddion- Ysgolion Iach Cymru Indicators- Healthy Schools Wales </vt:lpstr>
      <vt:lpstr>Ysgolion Iach Healthy Schools</vt:lpstr>
      <vt:lpstr>Polisi Policy</vt:lpstr>
      <vt:lpstr>Bwyd a Ffitrwydd Food and Fitness   </vt:lpstr>
      <vt:lpstr>Iechyd Meddwl ac Emosiynol A Lles Mental and Emotional Health and Well Being   </vt:lpstr>
      <vt:lpstr>Datblygiad Personol a Pherthnasau Personal Development and Relationships   </vt:lpstr>
      <vt:lpstr>Defnydd a Chamddefnydd Sylweddau Substance Use and Misuse   </vt:lpstr>
      <vt:lpstr>Defnydd a Chamddefnydd Sylweddau Substance Use and Misuse </vt:lpstr>
      <vt:lpstr>Yr Amgylchedd Environment  </vt:lpstr>
      <vt:lpstr>Diogelwch  Safety   </vt:lpstr>
      <vt:lpstr>Hylendid  Hygiene  </vt:lpstr>
      <vt:lpstr>Arfer orau- enghraifft Best practice- example</vt:lpstr>
      <vt:lpstr>Arfer orau- enghraifft Best practice- example</vt:lpstr>
      <vt:lpstr>Heriau  Challenges</vt:lpstr>
      <vt:lpstr>Donaldson a thu hwnt? Donaldson and beyond?</vt:lpstr>
      <vt:lpstr>Cyfeirnodau References</vt:lpstr>
      <vt:lpstr>Cyfeirnodau 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Lines of Enquiry Llinellau Ymchwilio</dc:title>
  <dc:creator>Administrator</dc:creator>
  <cp:lastModifiedBy>Lynwen Roberts</cp:lastModifiedBy>
  <cp:revision>25</cp:revision>
  <dcterms:created xsi:type="dcterms:W3CDTF">2014-08-11T12:22:11Z</dcterms:created>
  <dcterms:modified xsi:type="dcterms:W3CDTF">2019-07-12T07:25:14Z</dcterms:modified>
</cp:coreProperties>
</file>