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4"/>
  </p:sldMasterIdLst>
  <p:notesMasterIdLst>
    <p:notesMasterId r:id="rId18"/>
  </p:notesMasterIdLst>
  <p:sldIdLst>
    <p:sldId id="256" r:id="rId5"/>
    <p:sldId id="257" r:id="rId6"/>
    <p:sldId id="259" r:id="rId7"/>
    <p:sldId id="260" r:id="rId8"/>
    <p:sldId id="261" r:id="rId9"/>
    <p:sldId id="262" r:id="rId10"/>
    <p:sldId id="267" r:id="rId11"/>
    <p:sldId id="263" r:id="rId12"/>
    <p:sldId id="264" r:id="rId13"/>
    <p:sldId id="265" r:id="rId14"/>
    <p:sldId id="268" r:id="rId15"/>
    <p:sldId id="266" r:id="rId16"/>
    <p:sldId id="25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ECD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65" autoAdjust="0"/>
    <p:restoredTop sz="59390" autoAdjust="0"/>
  </p:normalViewPr>
  <p:slideViewPr>
    <p:cSldViewPr snapToGrid="0">
      <p:cViewPr>
        <p:scale>
          <a:sx n="72" d="100"/>
          <a:sy n="72" d="100"/>
        </p:scale>
        <p:origin x="480"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a Sharif (1907313)" userId="83fb420d-6a4f-4d53-b773-901eba75fca0" providerId="ADAL" clId="{E4EFE10A-FF4F-42C9-8798-FFA80E65FFBE}"/>
    <pc:docChg chg="custSel modSld">
      <pc:chgData name="Nazia Sharif (1907313)" userId="83fb420d-6a4f-4d53-b773-901eba75fca0" providerId="ADAL" clId="{E4EFE10A-FF4F-42C9-8798-FFA80E65FFBE}" dt="2026-06-16T18:13:26.544" v="165" actId="20577"/>
      <pc:docMkLst>
        <pc:docMk/>
      </pc:docMkLst>
      <pc:sldChg chg="modSp mod">
        <pc:chgData name="Nazia Sharif (1907313)" userId="83fb420d-6a4f-4d53-b773-901eba75fca0" providerId="ADAL" clId="{E4EFE10A-FF4F-42C9-8798-FFA80E65FFBE}" dt="2026-06-16T17:40:17.902" v="108" actId="20577"/>
        <pc:sldMkLst>
          <pc:docMk/>
          <pc:sldMk cId="885954094" sldId="256"/>
        </pc:sldMkLst>
        <pc:spChg chg="mod">
          <ac:chgData name="Nazia Sharif (1907313)" userId="83fb420d-6a4f-4d53-b773-901eba75fca0" providerId="ADAL" clId="{E4EFE10A-FF4F-42C9-8798-FFA80E65FFBE}" dt="2026-06-16T17:40:17.902" v="108" actId="20577"/>
          <ac:spMkLst>
            <pc:docMk/>
            <pc:sldMk cId="885954094" sldId="256"/>
            <ac:spMk id="2" creationId="{84210757-812D-4A56-8220-975C500B7AFE}"/>
          </ac:spMkLst>
        </pc:spChg>
      </pc:sldChg>
      <pc:sldChg chg="modSp mod modNotesTx">
        <pc:chgData name="Nazia Sharif (1907313)" userId="83fb420d-6a4f-4d53-b773-901eba75fca0" providerId="ADAL" clId="{E4EFE10A-FF4F-42C9-8798-FFA80E65FFBE}" dt="2026-06-16T18:12:09.210" v="109" actId="20577"/>
        <pc:sldMkLst>
          <pc:docMk/>
          <pc:sldMk cId="1919420861" sldId="257"/>
        </pc:sldMkLst>
        <pc:spChg chg="mod">
          <ac:chgData name="Nazia Sharif (1907313)" userId="83fb420d-6a4f-4d53-b773-901eba75fca0" providerId="ADAL" clId="{E4EFE10A-FF4F-42C9-8798-FFA80E65FFBE}" dt="2026-06-16T17:32:31.515" v="43" actId="27636"/>
          <ac:spMkLst>
            <pc:docMk/>
            <pc:sldMk cId="1919420861" sldId="257"/>
            <ac:spMk id="3" creationId="{F26FB2DC-85EA-4AAA-9679-A62C4366DFC3}"/>
          </ac:spMkLst>
        </pc:spChg>
        <pc:spChg chg="mod">
          <ac:chgData name="Nazia Sharif (1907313)" userId="83fb420d-6a4f-4d53-b773-901eba75fca0" providerId="ADAL" clId="{E4EFE10A-FF4F-42C9-8798-FFA80E65FFBE}" dt="2026-06-16T17:32:53.200" v="44" actId="2711"/>
          <ac:spMkLst>
            <pc:docMk/>
            <pc:sldMk cId="1919420861" sldId="257"/>
            <ac:spMk id="6" creationId="{724C4618-9B45-4C38-9941-532F86FDE807}"/>
          </ac:spMkLst>
        </pc:spChg>
      </pc:sldChg>
      <pc:sldChg chg="modSp mod modNotesTx">
        <pc:chgData name="Nazia Sharif (1907313)" userId="83fb420d-6a4f-4d53-b773-901eba75fca0" providerId="ADAL" clId="{E4EFE10A-FF4F-42C9-8798-FFA80E65FFBE}" dt="2026-06-16T18:12:22.475" v="110" actId="20577"/>
        <pc:sldMkLst>
          <pc:docMk/>
          <pc:sldMk cId="1856688452" sldId="259"/>
        </pc:sldMkLst>
        <pc:spChg chg="mod">
          <ac:chgData name="Nazia Sharif (1907313)" userId="83fb420d-6a4f-4d53-b773-901eba75fca0" providerId="ADAL" clId="{E4EFE10A-FF4F-42C9-8798-FFA80E65FFBE}" dt="2026-06-16T17:32:19.454" v="41" actId="27636"/>
          <ac:spMkLst>
            <pc:docMk/>
            <pc:sldMk cId="1856688452" sldId="259"/>
            <ac:spMk id="3" creationId="{F26FB2DC-85EA-4AAA-9679-A62C4366DFC3}"/>
          </ac:spMkLst>
        </pc:spChg>
        <pc:spChg chg="mod">
          <ac:chgData name="Nazia Sharif (1907313)" userId="83fb420d-6a4f-4d53-b773-901eba75fca0" providerId="ADAL" clId="{E4EFE10A-FF4F-42C9-8798-FFA80E65FFBE}" dt="2026-06-16T17:33:43.536" v="45" actId="2711"/>
          <ac:spMkLst>
            <pc:docMk/>
            <pc:sldMk cId="1856688452" sldId="259"/>
            <ac:spMk id="7" creationId="{D86F4941-827A-434D-8DAA-5B8D49CB581B}"/>
          </ac:spMkLst>
        </pc:spChg>
      </pc:sldChg>
      <pc:sldChg chg="modSp mod">
        <pc:chgData name="Nazia Sharif (1907313)" userId="83fb420d-6a4f-4d53-b773-901eba75fca0" providerId="ADAL" clId="{E4EFE10A-FF4F-42C9-8798-FFA80E65FFBE}" dt="2026-06-16T17:33:56.037" v="46" actId="2711"/>
        <pc:sldMkLst>
          <pc:docMk/>
          <pc:sldMk cId="1624480606" sldId="260"/>
        </pc:sldMkLst>
        <pc:spChg chg="mod">
          <ac:chgData name="Nazia Sharif (1907313)" userId="83fb420d-6a4f-4d53-b773-901eba75fca0" providerId="ADAL" clId="{E4EFE10A-FF4F-42C9-8798-FFA80E65FFBE}" dt="2026-06-16T17:32:09.712" v="39" actId="2711"/>
          <ac:spMkLst>
            <pc:docMk/>
            <pc:sldMk cId="1624480606" sldId="260"/>
            <ac:spMk id="3" creationId="{F26FB2DC-85EA-4AAA-9679-A62C4366DFC3}"/>
          </ac:spMkLst>
        </pc:spChg>
        <pc:spChg chg="mod">
          <ac:chgData name="Nazia Sharif (1907313)" userId="83fb420d-6a4f-4d53-b773-901eba75fca0" providerId="ADAL" clId="{E4EFE10A-FF4F-42C9-8798-FFA80E65FFBE}" dt="2026-06-16T17:33:56.037" v="46" actId="2711"/>
          <ac:spMkLst>
            <pc:docMk/>
            <pc:sldMk cId="1624480606" sldId="260"/>
            <ac:spMk id="5" creationId="{05551E9D-2673-4B08-B2C6-B6EED95E29CA}"/>
          </ac:spMkLst>
        </pc:spChg>
      </pc:sldChg>
      <pc:sldChg chg="modSp mod modNotesTx">
        <pc:chgData name="Nazia Sharif (1907313)" userId="83fb420d-6a4f-4d53-b773-901eba75fca0" providerId="ADAL" clId="{E4EFE10A-FF4F-42C9-8798-FFA80E65FFBE}" dt="2026-06-16T18:12:33.867" v="111" actId="20577"/>
        <pc:sldMkLst>
          <pc:docMk/>
          <pc:sldMk cId="186504757" sldId="261"/>
        </pc:sldMkLst>
        <pc:spChg chg="mod">
          <ac:chgData name="Nazia Sharif (1907313)" userId="83fb420d-6a4f-4d53-b773-901eba75fca0" providerId="ADAL" clId="{E4EFE10A-FF4F-42C9-8798-FFA80E65FFBE}" dt="2026-06-16T17:31:57.999" v="38" actId="27636"/>
          <ac:spMkLst>
            <pc:docMk/>
            <pc:sldMk cId="186504757" sldId="261"/>
            <ac:spMk id="3" creationId="{F26FB2DC-85EA-4AAA-9679-A62C4366DFC3}"/>
          </ac:spMkLst>
        </pc:spChg>
        <pc:spChg chg="mod">
          <ac:chgData name="Nazia Sharif (1907313)" userId="83fb420d-6a4f-4d53-b773-901eba75fca0" providerId="ADAL" clId="{E4EFE10A-FF4F-42C9-8798-FFA80E65FFBE}" dt="2026-06-16T17:34:11.424" v="47" actId="2711"/>
          <ac:spMkLst>
            <pc:docMk/>
            <pc:sldMk cId="186504757" sldId="261"/>
            <ac:spMk id="6" creationId="{78433A4E-4024-472E-A0D9-C8C2FE0F2F2A}"/>
          </ac:spMkLst>
        </pc:spChg>
        <pc:spChg chg="mod">
          <ac:chgData name="Nazia Sharif (1907313)" userId="83fb420d-6a4f-4d53-b773-901eba75fca0" providerId="ADAL" clId="{E4EFE10A-FF4F-42C9-8798-FFA80E65FFBE}" dt="2026-06-16T17:34:21.837" v="48" actId="2711"/>
          <ac:spMkLst>
            <pc:docMk/>
            <pc:sldMk cId="186504757" sldId="261"/>
            <ac:spMk id="7" creationId="{E1212D39-A144-48BD-A2B2-E05A79178539}"/>
          </ac:spMkLst>
        </pc:spChg>
      </pc:sldChg>
      <pc:sldChg chg="modSp mod modNotesTx">
        <pc:chgData name="Nazia Sharif (1907313)" userId="83fb420d-6a4f-4d53-b773-901eba75fca0" providerId="ADAL" clId="{E4EFE10A-FF4F-42C9-8798-FFA80E65FFBE}" dt="2026-06-16T18:12:39.331" v="112" actId="20577"/>
        <pc:sldMkLst>
          <pc:docMk/>
          <pc:sldMk cId="3721251328" sldId="262"/>
        </pc:sldMkLst>
        <pc:spChg chg="mod">
          <ac:chgData name="Nazia Sharif (1907313)" userId="83fb420d-6a4f-4d53-b773-901eba75fca0" providerId="ADAL" clId="{E4EFE10A-FF4F-42C9-8798-FFA80E65FFBE}" dt="2026-06-16T17:31:48.233" v="36" actId="27636"/>
          <ac:spMkLst>
            <pc:docMk/>
            <pc:sldMk cId="3721251328" sldId="262"/>
            <ac:spMk id="3" creationId="{F26FB2DC-85EA-4AAA-9679-A62C4366DFC3}"/>
          </ac:spMkLst>
        </pc:spChg>
        <pc:spChg chg="mod">
          <ac:chgData name="Nazia Sharif (1907313)" userId="83fb420d-6a4f-4d53-b773-901eba75fca0" providerId="ADAL" clId="{E4EFE10A-FF4F-42C9-8798-FFA80E65FFBE}" dt="2026-06-16T17:34:31.923" v="49" actId="2711"/>
          <ac:spMkLst>
            <pc:docMk/>
            <pc:sldMk cId="3721251328" sldId="262"/>
            <ac:spMk id="7" creationId="{3E8037CB-0BDF-415E-BF99-35A4D7310D8E}"/>
          </ac:spMkLst>
        </pc:spChg>
      </pc:sldChg>
      <pc:sldChg chg="modSp mod modNotesTx">
        <pc:chgData name="Nazia Sharif (1907313)" userId="83fb420d-6a4f-4d53-b773-901eba75fca0" providerId="ADAL" clId="{E4EFE10A-FF4F-42C9-8798-FFA80E65FFBE}" dt="2026-06-16T18:12:49.451" v="114" actId="20577"/>
        <pc:sldMkLst>
          <pc:docMk/>
          <pc:sldMk cId="1695871176" sldId="263"/>
        </pc:sldMkLst>
        <pc:spChg chg="mod">
          <ac:chgData name="Nazia Sharif (1907313)" userId="83fb420d-6a4f-4d53-b773-901eba75fca0" providerId="ADAL" clId="{E4EFE10A-FF4F-42C9-8798-FFA80E65FFBE}" dt="2026-06-16T17:31:07.446" v="30" actId="27636"/>
          <ac:spMkLst>
            <pc:docMk/>
            <pc:sldMk cId="1695871176" sldId="263"/>
            <ac:spMk id="3" creationId="{F26FB2DC-85EA-4AAA-9679-A62C4366DFC3}"/>
          </ac:spMkLst>
        </pc:spChg>
      </pc:sldChg>
      <pc:sldChg chg="modSp mod modNotesTx">
        <pc:chgData name="Nazia Sharif (1907313)" userId="83fb420d-6a4f-4d53-b773-901eba75fca0" providerId="ADAL" clId="{E4EFE10A-FF4F-42C9-8798-FFA80E65FFBE}" dt="2026-06-16T18:12:55.661" v="118" actId="20577"/>
        <pc:sldMkLst>
          <pc:docMk/>
          <pc:sldMk cId="4066881151" sldId="264"/>
        </pc:sldMkLst>
        <pc:spChg chg="mod">
          <ac:chgData name="Nazia Sharif (1907313)" userId="83fb420d-6a4f-4d53-b773-901eba75fca0" providerId="ADAL" clId="{E4EFE10A-FF4F-42C9-8798-FFA80E65FFBE}" dt="2026-06-16T17:30:57.163" v="28" actId="2711"/>
          <ac:spMkLst>
            <pc:docMk/>
            <pc:sldMk cId="4066881151" sldId="264"/>
            <ac:spMk id="3" creationId="{F26FB2DC-85EA-4AAA-9679-A62C4366DFC3}"/>
          </ac:spMkLst>
        </pc:spChg>
      </pc:sldChg>
      <pc:sldChg chg="modSp mod modNotesTx">
        <pc:chgData name="Nazia Sharif (1907313)" userId="83fb420d-6a4f-4d53-b773-901eba75fca0" providerId="ADAL" clId="{E4EFE10A-FF4F-42C9-8798-FFA80E65FFBE}" dt="2026-06-16T18:13:08.781" v="163" actId="20577"/>
        <pc:sldMkLst>
          <pc:docMk/>
          <pc:sldMk cId="1025702781" sldId="265"/>
        </pc:sldMkLst>
        <pc:spChg chg="mod">
          <ac:chgData name="Nazia Sharif (1907313)" userId="83fb420d-6a4f-4d53-b773-901eba75fca0" providerId="ADAL" clId="{E4EFE10A-FF4F-42C9-8798-FFA80E65FFBE}" dt="2026-06-16T17:30:44.373" v="27" actId="27636"/>
          <ac:spMkLst>
            <pc:docMk/>
            <pc:sldMk cId="1025702781" sldId="265"/>
            <ac:spMk id="3" creationId="{F26FB2DC-85EA-4AAA-9679-A62C4366DFC3}"/>
          </ac:spMkLst>
        </pc:spChg>
      </pc:sldChg>
      <pc:sldChg chg="modSp mod modNotesTx">
        <pc:chgData name="Nazia Sharif (1907313)" userId="83fb420d-6a4f-4d53-b773-901eba75fca0" providerId="ADAL" clId="{E4EFE10A-FF4F-42C9-8798-FFA80E65FFBE}" dt="2026-06-16T18:13:26.544" v="165" actId="20577"/>
        <pc:sldMkLst>
          <pc:docMk/>
          <pc:sldMk cId="741330987" sldId="266"/>
        </pc:sldMkLst>
        <pc:spChg chg="mod">
          <ac:chgData name="Nazia Sharif (1907313)" userId="83fb420d-6a4f-4d53-b773-901eba75fca0" providerId="ADAL" clId="{E4EFE10A-FF4F-42C9-8798-FFA80E65FFBE}" dt="2026-06-16T17:29:51.078" v="23" actId="2711"/>
          <ac:spMkLst>
            <pc:docMk/>
            <pc:sldMk cId="741330987" sldId="266"/>
            <ac:spMk id="3" creationId="{F26FB2DC-85EA-4AAA-9679-A62C4366DFC3}"/>
          </ac:spMkLst>
        </pc:spChg>
      </pc:sldChg>
      <pc:sldChg chg="modSp mod modNotesTx">
        <pc:chgData name="Nazia Sharif (1907313)" userId="83fb420d-6a4f-4d53-b773-901eba75fca0" providerId="ADAL" clId="{E4EFE10A-FF4F-42C9-8798-FFA80E65FFBE}" dt="2026-06-16T18:12:44.188" v="113" actId="20577"/>
        <pc:sldMkLst>
          <pc:docMk/>
          <pc:sldMk cId="3926915033" sldId="267"/>
        </pc:sldMkLst>
        <pc:spChg chg="mod">
          <ac:chgData name="Nazia Sharif (1907313)" userId="83fb420d-6a4f-4d53-b773-901eba75fca0" providerId="ADAL" clId="{E4EFE10A-FF4F-42C9-8798-FFA80E65FFBE}" dt="2026-06-16T17:31:36.625" v="33" actId="2711"/>
          <ac:spMkLst>
            <pc:docMk/>
            <pc:sldMk cId="3926915033" sldId="267"/>
            <ac:spMk id="3" creationId="{F26FB2DC-85EA-4AAA-9679-A62C4366DFC3}"/>
          </ac:spMkLst>
        </pc:spChg>
      </pc:sldChg>
      <pc:sldChg chg="modSp mod modNotesTx">
        <pc:chgData name="Nazia Sharif (1907313)" userId="83fb420d-6a4f-4d53-b773-901eba75fca0" providerId="ADAL" clId="{E4EFE10A-FF4F-42C9-8798-FFA80E65FFBE}" dt="2026-06-16T18:13:21.228" v="164" actId="20577"/>
        <pc:sldMkLst>
          <pc:docMk/>
          <pc:sldMk cId="599027935" sldId="268"/>
        </pc:sldMkLst>
        <pc:spChg chg="mod">
          <ac:chgData name="Nazia Sharif (1907313)" userId="83fb420d-6a4f-4d53-b773-901eba75fca0" providerId="ADAL" clId="{E4EFE10A-FF4F-42C9-8798-FFA80E65FFBE}" dt="2026-06-16T17:30:03.094" v="24" actId="2711"/>
          <ac:spMkLst>
            <pc:docMk/>
            <pc:sldMk cId="599027935" sldId="268"/>
            <ac:spMk id="3" creationId="{F26FB2DC-85EA-4AAA-9679-A62C4366DFC3}"/>
          </ac:spMkLst>
        </pc:spChg>
        <pc:spChg chg="mod">
          <ac:chgData name="Nazia Sharif (1907313)" userId="83fb420d-6a4f-4d53-b773-901eba75fca0" providerId="ADAL" clId="{E4EFE10A-FF4F-42C9-8798-FFA80E65FFBE}" dt="2026-06-16T17:30:29.621" v="25" actId="2711"/>
          <ac:spMkLst>
            <pc:docMk/>
            <pc:sldMk cId="599027935" sldId="268"/>
            <ac:spMk id="8" creationId="{4979B547-977F-4268-BC7C-D98B6BD9145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B54070-8717-40F1-83D4-4235B1B7BEB6}" type="datetimeFigureOut">
              <a:rPr lang="en-GB" smtClean="0"/>
              <a:t>16/06/2026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C3C159-1097-4CB5-A592-531FBD3BCB35}" type="slidenum">
              <a:rPr lang="en-GB" smtClean="0"/>
              <a:t>‹#›</a:t>
            </a:fld>
            <a:endParaRPr lang="en-GB"/>
          </a:p>
        </p:txBody>
      </p:sp>
    </p:spTree>
    <p:extLst>
      <p:ext uri="{BB962C8B-B14F-4D97-AF65-F5344CB8AC3E}">
        <p14:creationId xmlns:p14="http://schemas.microsoft.com/office/powerpoint/2010/main" val="2476077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legislation.gov.uk/ukpga/2022/31/contents"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www.who.int/about/governance/constitution" TargetMode="External"/><Relationship Id="rId5" Type="http://schemas.openxmlformats.org/officeDocument/2006/relationships/hyperlink" Target="https://www.un.org/en/academic-impact/sustainability" TargetMode="External"/><Relationship Id="rId4" Type="http://schemas.openxmlformats.org/officeDocument/2006/relationships/hyperlink" Target="https://sdgs.un.org/goal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C3C159-1097-4CB5-A592-531FBD3BCB35}" type="slidenum">
              <a:rPr lang="en-GB" smtClean="0"/>
              <a:t>2</a:t>
            </a:fld>
            <a:endParaRPr lang="en-GB"/>
          </a:p>
        </p:txBody>
      </p:sp>
    </p:spTree>
    <p:extLst>
      <p:ext uri="{BB962C8B-B14F-4D97-AF65-F5344CB8AC3E}">
        <p14:creationId xmlns:p14="http://schemas.microsoft.com/office/powerpoint/2010/main" val="37126986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C3C159-1097-4CB5-A592-531FBD3BCB35}" type="slidenum">
              <a:rPr lang="en-GB" smtClean="0"/>
              <a:t>3</a:t>
            </a:fld>
            <a:endParaRPr lang="en-GB"/>
          </a:p>
        </p:txBody>
      </p:sp>
    </p:spTree>
    <p:extLst>
      <p:ext uri="{BB962C8B-B14F-4D97-AF65-F5344CB8AC3E}">
        <p14:creationId xmlns:p14="http://schemas.microsoft.com/office/powerpoint/2010/main" val="40987605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Definitions, Key Concepts and Theoretical Perspectives</a:t>
            </a:r>
          </a:p>
          <a:p>
            <a:r>
              <a:rPr lang="en-GB" sz="1200" kern="1200" dirty="0">
                <a:solidFill>
                  <a:schemeClr val="tx1"/>
                </a:solidFill>
                <a:effectLst/>
                <a:latin typeface="+mn-lt"/>
                <a:ea typeface="+mn-ea"/>
                <a:cs typeface="+mn-cs"/>
              </a:rPr>
              <a:t>Sustainable development is defined by the United Nations (2025) as development that meets present needs without compromising the ability of future generations to meet their own needs. In the health and social care context, sustainability involves a balance between economic efficiency, social equity and environmental responsibility. Hu et al. (2022) suggest that sustainable health care systems enhance population health outcomes over time and help to lower environmental impacts and resource pressures. Person-centred care (Bolton, 2023) is supported by the ideas in the Biopsychosocial Model, which addresses health in terms of biological, psychological, and social interactions. In the same way, the Holistic Model encourages consideration of the whole person and not the individual symptoms. The Ecological Model also proposes that factors at individual, community, organisational, and policy levels affect health (Zhang et al., 2023). Together, these views can help to inform an integrated service design which recognises the need for intervention to support medical needs, as well as psychological, social and environmental determinants of wellbeing.</a:t>
            </a:r>
          </a:p>
          <a:p>
            <a:endParaRPr lang="en-GB" dirty="0"/>
          </a:p>
        </p:txBody>
      </p:sp>
      <p:sp>
        <p:nvSpPr>
          <p:cNvPr id="4" name="Slide Number Placeholder 3"/>
          <p:cNvSpPr>
            <a:spLocks noGrp="1"/>
          </p:cNvSpPr>
          <p:nvPr>
            <p:ph type="sldNum" sz="quarter" idx="5"/>
          </p:nvPr>
        </p:nvSpPr>
        <p:spPr/>
        <p:txBody>
          <a:bodyPr/>
          <a:lstStyle/>
          <a:p>
            <a:fld id="{CEC3C159-1097-4CB5-A592-531FBD3BCB35}" type="slidenum">
              <a:rPr lang="en-GB" smtClean="0"/>
              <a:t>4</a:t>
            </a:fld>
            <a:endParaRPr lang="en-GB"/>
          </a:p>
        </p:txBody>
      </p:sp>
    </p:spTree>
    <p:extLst>
      <p:ext uri="{BB962C8B-B14F-4D97-AF65-F5344CB8AC3E}">
        <p14:creationId xmlns:p14="http://schemas.microsoft.com/office/powerpoint/2010/main" val="3776459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C3C159-1097-4CB5-A592-531FBD3BCB35}" type="slidenum">
              <a:rPr lang="en-GB" smtClean="0"/>
              <a:t>5</a:t>
            </a:fld>
            <a:endParaRPr lang="en-GB"/>
          </a:p>
        </p:txBody>
      </p:sp>
    </p:spTree>
    <p:extLst>
      <p:ext uri="{BB962C8B-B14F-4D97-AF65-F5344CB8AC3E}">
        <p14:creationId xmlns:p14="http://schemas.microsoft.com/office/powerpoint/2010/main" val="17866673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C3C159-1097-4CB5-A592-531FBD3BCB35}" type="slidenum">
              <a:rPr lang="en-GB" smtClean="0"/>
              <a:t>6</a:t>
            </a:fld>
            <a:endParaRPr lang="en-GB"/>
          </a:p>
        </p:txBody>
      </p:sp>
    </p:spTree>
    <p:extLst>
      <p:ext uri="{BB962C8B-B14F-4D97-AF65-F5344CB8AC3E}">
        <p14:creationId xmlns:p14="http://schemas.microsoft.com/office/powerpoint/2010/main" val="30287882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C3C159-1097-4CB5-A592-531FBD3BCB35}" type="slidenum">
              <a:rPr lang="en-GB" smtClean="0"/>
              <a:t>7</a:t>
            </a:fld>
            <a:endParaRPr lang="en-GB"/>
          </a:p>
        </p:txBody>
      </p:sp>
    </p:spTree>
    <p:extLst>
      <p:ext uri="{BB962C8B-B14F-4D97-AF65-F5344CB8AC3E}">
        <p14:creationId xmlns:p14="http://schemas.microsoft.com/office/powerpoint/2010/main" val="9385901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C3C159-1097-4CB5-A592-531FBD3BCB35}" type="slidenum">
              <a:rPr lang="en-GB" smtClean="0"/>
              <a:t>8</a:t>
            </a:fld>
            <a:endParaRPr lang="en-GB"/>
          </a:p>
        </p:txBody>
      </p:sp>
    </p:spTree>
    <p:extLst>
      <p:ext uri="{BB962C8B-B14F-4D97-AF65-F5344CB8AC3E}">
        <p14:creationId xmlns:p14="http://schemas.microsoft.com/office/powerpoint/2010/main" val="6841791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C3C159-1097-4CB5-A592-531FBD3BCB35}" type="slidenum">
              <a:rPr lang="en-GB" smtClean="0"/>
              <a:t>9</a:t>
            </a:fld>
            <a:endParaRPr lang="en-GB"/>
          </a:p>
        </p:txBody>
      </p:sp>
    </p:spTree>
    <p:extLst>
      <p:ext uri="{BB962C8B-B14F-4D97-AF65-F5344CB8AC3E}">
        <p14:creationId xmlns:p14="http://schemas.microsoft.com/office/powerpoint/2010/main" val="13520124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EC3C159-1097-4CB5-A592-531FBD3BCB35}" type="slidenum">
              <a:rPr lang="en-GB" smtClean="0"/>
              <a:t>10</a:t>
            </a:fld>
            <a:endParaRPr lang="en-GB"/>
          </a:p>
        </p:txBody>
      </p:sp>
    </p:spTree>
    <p:extLst>
      <p:ext uri="{BB962C8B-B14F-4D97-AF65-F5344CB8AC3E}">
        <p14:creationId xmlns:p14="http://schemas.microsoft.com/office/powerpoint/2010/main" val="37975106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C3C159-1097-4CB5-A592-531FBD3BCB35}" type="slidenum">
              <a:rPr lang="en-GB" smtClean="0"/>
              <a:t>11</a:t>
            </a:fld>
            <a:endParaRPr lang="en-GB"/>
          </a:p>
        </p:txBody>
      </p:sp>
    </p:spTree>
    <p:extLst>
      <p:ext uri="{BB962C8B-B14F-4D97-AF65-F5344CB8AC3E}">
        <p14:creationId xmlns:p14="http://schemas.microsoft.com/office/powerpoint/2010/main" val="1291990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C3C159-1097-4CB5-A592-531FBD3BCB35}" type="slidenum">
              <a:rPr lang="en-GB" smtClean="0"/>
              <a:t>12</a:t>
            </a:fld>
            <a:endParaRPr lang="en-GB"/>
          </a:p>
        </p:txBody>
      </p:sp>
    </p:spTree>
    <p:extLst>
      <p:ext uri="{BB962C8B-B14F-4D97-AF65-F5344CB8AC3E}">
        <p14:creationId xmlns:p14="http://schemas.microsoft.com/office/powerpoint/2010/main" val="40766690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u="sng" kern="1200" dirty="0">
                <a:solidFill>
                  <a:schemeClr val="tx1"/>
                </a:solidFill>
                <a:effectLst/>
                <a:latin typeface="+mn-lt"/>
                <a:ea typeface="+mn-ea"/>
                <a:cs typeface="+mn-cs"/>
              </a:rPr>
              <a:t>References</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Ahmed, N., Hall, A., </a:t>
            </a:r>
            <a:r>
              <a:rPr lang="en-GB" sz="1200" kern="1200" dirty="0" err="1">
                <a:solidFill>
                  <a:schemeClr val="tx1"/>
                </a:solidFill>
                <a:effectLst/>
                <a:latin typeface="+mn-lt"/>
                <a:ea typeface="+mn-ea"/>
                <a:cs typeface="+mn-cs"/>
              </a:rPr>
              <a:t>Poku</a:t>
            </a:r>
            <a:r>
              <a:rPr lang="en-GB" sz="1200" kern="1200" dirty="0">
                <a:solidFill>
                  <a:schemeClr val="tx1"/>
                </a:solidFill>
                <a:effectLst/>
                <a:latin typeface="+mn-lt"/>
                <a:ea typeface="+mn-ea"/>
                <a:cs typeface="+mn-cs"/>
              </a:rPr>
              <a:t>, B., McDermott, J., Astbury, J. and Todd, C., (2024). Experiences and views of older adults of South Asian, Black African, and Caribbean backgrounds about the digitalization of primary care services since the COVID-19 pandemic: Qualitative focus group study. </a:t>
            </a:r>
            <a:r>
              <a:rPr lang="en-GB" sz="1200" i="1" kern="1200" dirty="0">
                <a:solidFill>
                  <a:schemeClr val="tx1"/>
                </a:solidFill>
                <a:effectLst/>
                <a:latin typeface="+mn-lt"/>
                <a:ea typeface="+mn-ea"/>
                <a:cs typeface="+mn-cs"/>
              </a:rPr>
              <a:t>JMIR Formative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8</a:t>
            </a:r>
            <a:r>
              <a:rPr lang="en-GB" sz="1200" kern="1200" dirty="0">
                <a:solidFill>
                  <a:schemeClr val="tx1"/>
                </a:solidFill>
                <a:effectLst/>
                <a:latin typeface="+mn-lt"/>
                <a:ea typeface="+mn-ea"/>
                <a:cs typeface="+mn-cs"/>
              </a:rPr>
              <a:t>, p.e57580.</a:t>
            </a:r>
          </a:p>
          <a:p>
            <a:r>
              <a:rPr lang="en-GB" sz="1200" kern="1200" dirty="0" err="1">
                <a:solidFill>
                  <a:schemeClr val="tx1"/>
                </a:solidFill>
                <a:effectLst/>
                <a:latin typeface="+mn-lt"/>
                <a:ea typeface="+mn-ea"/>
                <a:cs typeface="+mn-cs"/>
              </a:rPr>
              <a:t>Alyafei</a:t>
            </a:r>
            <a:r>
              <a:rPr lang="en-GB" sz="1200" kern="1200" dirty="0">
                <a:solidFill>
                  <a:schemeClr val="tx1"/>
                </a:solidFill>
                <a:effectLst/>
                <a:latin typeface="+mn-lt"/>
                <a:ea typeface="+mn-ea"/>
                <a:cs typeface="+mn-cs"/>
              </a:rPr>
              <a:t>, A. and Easton-</a:t>
            </a:r>
            <a:r>
              <a:rPr lang="en-GB" sz="1200" kern="1200" dirty="0" err="1">
                <a:solidFill>
                  <a:schemeClr val="tx1"/>
                </a:solidFill>
                <a:effectLst/>
                <a:latin typeface="+mn-lt"/>
                <a:ea typeface="+mn-ea"/>
                <a:cs typeface="+mn-cs"/>
              </a:rPr>
              <a:t>Carr</a:t>
            </a:r>
            <a:r>
              <a:rPr lang="en-GB" sz="1200" kern="1200" dirty="0">
                <a:solidFill>
                  <a:schemeClr val="tx1"/>
                </a:solidFill>
                <a:effectLst/>
                <a:latin typeface="+mn-lt"/>
                <a:ea typeface="+mn-ea"/>
                <a:cs typeface="+mn-cs"/>
              </a:rPr>
              <a:t>, R., (2024). The health belief model of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change. </a:t>
            </a:r>
            <a:r>
              <a:rPr lang="en-GB" sz="1200" i="1" kern="1200" dirty="0" err="1">
                <a:solidFill>
                  <a:schemeClr val="tx1"/>
                </a:solidFill>
                <a:effectLst/>
                <a:latin typeface="+mn-lt"/>
                <a:ea typeface="+mn-ea"/>
                <a:cs typeface="+mn-cs"/>
              </a:rPr>
              <a:t>StatPearls</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Barron, E., Clark, R., </a:t>
            </a:r>
            <a:r>
              <a:rPr lang="en-GB" sz="1200" kern="1200" dirty="0" err="1">
                <a:solidFill>
                  <a:schemeClr val="tx1"/>
                </a:solidFill>
                <a:effectLst/>
                <a:latin typeface="+mn-lt"/>
                <a:ea typeface="+mn-ea"/>
                <a:cs typeface="+mn-cs"/>
              </a:rPr>
              <a:t>Hewings</a:t>
            </a:r>
            <a:r>
              <a:rPr lang="en-GB" sz="1200" kern="1200" dirty="0">
                <a:solidFill>
                  <a:schemeClr val="tx1"/>
                </a:solidFill>
                <a:effectLst/>
                <a:latin typeface="+mn-lt"/>
                <a:ea typeface="+mn-ea"/>
                <a:cs typeface="+mn-cs"/>
              </a:rPr>
              <a:t>, R., Smith, J. and </a:t>
            </a:r>
            <a:r>
              <a:rPr lang="en-GB" sz="1200" kern="1200" dirty="0" err="1">
                <a:solidFill>
                  <a:schemeClr val="tx1"/>
                </a:solidFill>
                <a:effectLst/>
                <a:latin typeface="+mn-lt"/>
                <a:ea typeface="+mn-ea"/>
                <a:cs typeface="+mn-cs"/>
              </a:rPr>
              <a:t>Valabhji</a:t>
            </a:r>
            <a:r>
              <a:rPr lang="en-GB" sz="1200" kern="1200" dirty="0">
                <a:solidFill>
                  <a:schemeClr val="tx1"/>
                </a:solidFill>
                <a:effectLst/>
                <a:latin typeface="+mn-lt"/>
                <a:ea typeface="+mn-ea"/>
                <a:cs typeface="+mn-cs"/>
              </a:rPr>
              <a:t>, J., (2018). Progress of the Healthier You: NHS Diabetes Prevention Programme: referrals, uptake and participant characteristics. </a:t>
            </a:r>
            <a:r>
              <a:rPr lang="en-GB" sz="1200" i="1" kern="1200" dirty="0">
                <a:solidFill>
                  <a:schemeClr val="tx1"/>
                </a:solidFill>
                <a:effectLst/>
                <a:latin typeface="+mn-lt"/>
                <a:ea typeface="+mn-ea"/>
                <a:cs typeface="+mn-cs"/>
              </a:rPr>
              <a:t>Diabetic Medicine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35</a:t>
            </a:r>
            <a:r>
              <a:rPr lang="en-GB" sz="1200" kern="1200" dirty="0">
                <a:solidFill>
                  <a:schemeClr val="tx1"/>
                </a:solidFill>
                <a:effectLst/>
                <a:latin typeface="+mn-lt"/>
                <a:ea typeface="+mn-ea"/>
                <a:cs typeface="+mn-cs"/>
              </a:rPr>
              <a:t>(4), pp.513-518.</a:t>
            </a:r>
          </a:p>
          <a:p>
            <a:r>
              <a:rPr lang="en-GB" sz="1200" kern="1200" dirty="0">
                <a:solidFill>
                  <a:schemeClr val="tx1"/>
                </a:solidFill>
                <a:effectLst/>
                <a:latin typeface="+mn-lt"/>
                <a:ea typeface="+mn-ea"/>
                <a:cs typeface="+mn-cs"/>
              </a:rPr>
              <a:t>Bolton, D., (2023). A revitalized biopsychosocial model: core theory, research paradigms, and clinical implications. </a:t>
            </a:r>
            <a:r>
              <a:rPr lang="en-GB" sz="1200" i="1" kern="1200" dirty="0">
                <a:solidFill>
                  <a:schemeClr val="tx1"/>
                </a:solidFill>
                <a:effectLst/>
                <a:latin typeface="+mn-lt"/>
                <a:ea typeface="+mn-ea"/>
                <a:cs typeface="+mn-cs"/>
              </a:rPr>
              <a:t>Psychological medicine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53</a:t>
            </a:r>
            <a:r>
              <a:rPr lang="en-GB" sz="1200" kern="1200" dirty="0">
                <a:solidFill>
                  <a:schemeClr val="tx1"/>
                </a:solidFill>
                <a:effectLst/>
                <a:latin typeface="+mn-lt"/>
                <a:ea typeface="+mn-ea"/>
                <a:cs typeface="+mn-cs"/>
              </a:rPr>
              <a:t>(16), pp.7504-7511.</a:t>
            </a:r>
          </a:p>
          <a:p>
            <a:r>
              <a:rPr lang="en-GB" sz="1200" kern="1200" dirty="0">
                <a:solidFill>
                  <a:schemeClr val="tx1"/>
                </a:solidFill>
                <a:effectLst/>
                <a:latin typeface="+mn-lt"/>
                <a:ea typeface="+mn-ea"/>
                <a:cs typeface="+mn-cs"/>
              </a:rPr>
              <a:t>Brown, C., Johnstone, M., Ross, N. and Doll, K., (2022). Challenging the constraints of neoliberalism and </a:t>
            </a:r>
            <a:r>
              <a:rPr lang="en-GB" sz="1200" kern="1200" dirty="0" err="1">
                <a:solidFill>
                  <a:schemeClr val="tx1"/>
                </a:solidFill>
                <a:effectLst/>
                <a:latin typeface="+mn-lt"/>
                <a:ea typeface="+mn-ea"/>
                <a:cs typeface="+mn-cs"/>
              </a:rPr>
              <a:t>biomedicalism</a:t>
            </a:r>
            <a:r>
              <a:rPr lang="en-GB" sz="1200" kern="1200" dirty="0">
                <a:solidFill>
                  <a:schemeClr val="tx1"/>
                </a:solidFill>
                <a:effectLst/>
                <a:latin typeface="+mn-lt"/>
                <a:ea typeface="+mn-ea"/>
                <a:cs typeface="+mn-cs"/>
              </a:rPr>
              <a:t>: Repositioning social work in mental health. </a:t>
            </a:r>
            <a:r>
              <a:rPr lang="en-GB" sz="1200" i="1" kern="1200" dirty="0">
                <a:solidFill>
                  <a:schemeClr val="tx1"/>
                </a:solidFill>
                <a:effectLst/>
                <a:latin typeface="+mn-lt"/>
                <a:ea typeface="+mn-ea"/>
                <a:cs typeface="+mn-cs"/>
              </a:rPr>
              <a:t>Qualitative Health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32</a:t>
            </a:r>
            <a:r>
              <a:rPr lang="en-GB" sz="1200" kern="1200" dirty="0">
                <a:solidFill>
                  <a:schemeClr val="tx1"/>
                </a:solidFill>
                <a:effectLst/>
                <a:latin typeface="+mn-lt"/>
                <a:ea typeface="+mn-ea"/>
                <a:cs typeface="+mn-cs"/>
              </a:rPr>
              <a:t>(5), pp.771-787.</a:t>
            </a:r>
          </a:p>
          <a:p>
            <a:r>
              <a:rPr lang="en-GB" sz="1200" kern="1200" dirty="0" err="1">
                <a:solidFill>
                  <a:schemeClr val="tx1"/>
                </a:solidFill>
                <a:effectLst/>
                <a:latin typeface="+mn-lt"/>
                <a:ea typeface="+mn-ea"/>
                <a:cs typeface="+mn-cs"/>
              </a:rPr>
              <a:t>Ciziceno</a:t>
            </a:r>
            <a:r>
              <a:rPr lang="en-GB" sz="1200" kern="1200" dirty="0">
                <a:solidFill>
                  <a:schemeClr val="tx1"/>
                </a:solidFill>
                <a:effectLst/>
                <a:latin typeface="+mn-lt"/>
                <a:ea typeface="+mn-ea"/>
                <a:cs typeface="+mn-cs"/>
              </a:rPr>
              <a:t>, M., (2022). The conceptions of quality of life, wellness and well-being: A literature review. </a:t>
            </a:r>
            <a:r>
              <a:rPr lang="en-GB" sz="1200" i="1" kern="1200" dirty="0">
                <a:solidFill>
                  <a:schemeClr val="tx1"/>
                </a:solidFill>
                <a:effectLst/>
                <a:latin typeface="+mn-lt"/>
                <a:ea typeface="+mn-ea"/>
                <a:cs typeface="+mn-cs"/>
              </a:rPr>
              <a:t>Sport and quality of life: Practices, habits and lifestyles</a:t>
            </a:r>
            <a:r>
              <a:rPr lang="en-GB" sz="1200" kern="1200" dirty="0">
                <a:solidFill>
                  <a:schemeClr val="tx1"/>
                </a:solidFill>
                <a:effectLst/>
                <a:latin typeface="+mn-lt"/>
                <a:ea typeface="+mn-ea"/>
                <a:cs typeface="+mn-cs"/>
              </a:rPr>
              <a:t>, pp.11-27.</a:t>
            </a:r>
          </a:p>
          <a:p>
            <a:r>
              <a:rPr lang="en-GB" sz="1200" kern="1200" dirty="0">
                <a:solidFill>
                  <a:schemeClr val="tx1"/>
                </a:solidFill>
                <a:effectLst/>
                <a:latin typeface="+mn-lt"/>
                <a:ea typeface="+mn-ea"/>
                <a:cs typeface="+mn-cs"/>
              </a:rPr>
              <a:t>Coelho, H., Price, A., </a:t>
            </a:r>
            <a:r>
              <a:rPr lang="en-GB" sz="1200" kern="1200" dirty="0" err="1">
                <a:solidFill>
                  <a:schemeClr val="tx1"/>
                </a:solidFill>
                <a:effectLst/>
                <a:latin typeface="+mn-lt"/>
                <a:ea typeface="+mn-ea"/>
                <a:cs typeface="+mn-cs"/>
              </a:rPr>
              <a:t>Kiff</a:t>
            </a:r>
            <a:r>
              <a:rPr lang="en-GB" sz="1200" kern="1200" dirty="0">
                <a:solidFill>
                  <a:schemeClr val="tx1"/>
                </a:solidFill>
                <a:effectLst/>
                <a:latin typeface="+mn-lt"/>
                <a:ea typeface="+mn-ea"/>
                <a:cs typeface="+mn-cs"/>
              </a:rPr>
              <a:t>, F., </a:t>
            </a:r>
            <a:r>
              <a:rPr lang="en-GB" sz="1200" kern="1200" dirty="0" err="1">
                <a:solidFill>
                  <a:schemeClr val="tx1"/>
                </a:solidFill>
                <a:effectLst/>
                <a:latin typeface="+mn-lt"/>
                <a:ea typeface="+mn-ea"/>
                <a:cs typeface="+mn-cs"/>
              </a:rPr>
              <a:t>Trigg</a:t>
            </a:r>
            <a:r>
              <a:rPr lang="en-GB" sz="1200" kern="1200" dirty="0">
                <a:solidFill>
                  <a:schemeClr val="tx1"/>
                </a:solidFill>
                <a:effectLst/>
                <a:latin typeface="+mn-lt"/>
                <a:ea typeface="+mn-ea"/>
                <a:cs typeface="+mn-cs"/>
              </a:rPr>
              <a:t>, L., Robinson, S., Coon, J.T., Coon, J. and Anderson, R., (2022). Experiences of children and young people from ethnic minorities in accessing mental health care and support: rapid scoping review. </a:t>
            </a:r>
            <a:r>
              <a:rPr lang="en-GB" sz="1200" i="1" kern="1200" dirty="0">
                <a:solidFill>
                  <a:schemeClr val="tx1"/>
                </a:solidFill>
                <a:effectLst/>
                <a:latin typeface="+mn-lt"/>
                <a:ea typeface="+mn-ea"/>
                <a:cs typeface="+mn-cs"/>
              </a:rPr>
              <a:t>Health and Social Care Delivery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10</a:t>
            </a:r>
            <a:r>
              <a:rPr lang="en-GB" sz="1200" kern="1200" dirty="0">
                <a:solidFill>
                  <a:schemeClr val="tx1"/>
                </a:solidFill>
                <a:effectLst/>
                <a:latin typeface="+mn-lt"/>
                <a:ea typeface="+mn-ea"/>
                <a:cs typeface="+mn-cs"/>
              </a:rPr>
              <a:t>(22), pp.1-74.</a:t>
            </a:r>
          </a:p>
          <a:p>
            <a:r>
              <a:rPr lang="en-GB" sz="1200" kern="1200" dirty="0">
                <a:solidFill>
                  <a:schemeClr val="tx1"/>
                </a:solidFill>
                <a:effectLst/>
                <a:latin typeface="+mn-lt"/>
                <a:ea typeface="+mn-ea"/>
                <a:cs typeface="+mn-cs"/>
              </a:rPr>
              <a:t>de Melo, W. and Ferreira, A.S., (2025). Regional Inequalities in the Allocation of Specialist Doctors Within the Portuguese NHS. </a:t>
            </a:r>
            <a:r>
              <a:rPr lang="en-GB" sz="1200" i="1" kern="1200" dirty="0">
                <a:solidFill>
                  <a:schemeClr val="tx1"/>
                </a:solidFill>
                <a:effectLst/>
                <a:latin typeface="+mn-lt"/>
                <a:ea typeface="+mn-ea"/>
                <a:cs typeface="+mn-cs"/>
              </a:rPr>
              <a:t>The International Journal of Health Planning and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40</a:t>
            </a:r>
            <a:r>
              <a:rPr lang="en-GB" sz="1200" kern="1200" dirty="0">
                <a:solidFill>
                  <a:schemeClr val="tx1"/>
                </a:solidFill>
                <a:effectLst/>
                <a:latin typeface="+mn-lt"/>
                <a:ea typeface="+mn-ea"/>
                <a:cs typeface="+mn-cs"/>
              </a:rPr>
              <a:t>(4), pp.825-837.</a:t>
            </a:r>
          </a:p>
          <a:p>
            <a:r>
              <a:rPr lang="en-GB" sz="1200" kern="1200" dirty="0">
                <a:solidFill>
                  <a:schemeClr val="tx1"/>
                </a:solidFill>
                <a:effectLst/>
                <a:latin typeface="+mn-lt"/>
                <a:ea typeface="+mn-ea"/>
                <a:cs typeface="+mn-cs"/>
              </a:rPr>
              <a:t>England, N.H.S., (2023). </a:t>
            </a:r>
            <a:r>
              <a:rPr lang="en-GB" sz="1200" i="1" kern="1200" dirty="0">
                <a:solidFill>
                  <a:schemeClr val="tx1"/>
                </a:solidFill>
                <a:effectLst/>
                <a:latin typeface="+mn-lt"/>
                <a:ea typeface="+mn-ea"/>
                <a:cs typeface="+mn-cs"/>
              </a:rPr>
              <a:t>NHS long term workforce plan</a:t>
            </a:r>
            <a:r>
              <a:rPr lang="en-GB" sz="1200" kern="1200" dirty="0">
                <a:solidFill>
                  <a:schemeClr val="tx1"/>
                </a:solidFill>
                <a:effectLst/>
                <a:latin typeface="+mn-lt"/>
                <a:ea typeface="+mn-ea"/>
                <a:cs typeface="+mn-cs"/>
              </a:rPr>
              <a:t> [online]</a:t>
            </a:r>
          </a:p>
          <a:p>
            <a:r>
              <a:rPr lang="en-GB" sz="1200" kern="1200" dirty="0">
                <a:solidFill>
                  <a:schemeClr val="tx1"/>
                </a:solidFill>
                <a:effectLst/>
                <a:latin typeface="+mn-lt"/>
                <a:ea typeface="+mn-ea"/>
                <a:cs typeface="+mn-cs"/>
              </a:rPr>
              <a:t>Farah, W., (2026). No equity without equality: universalism, antiracism and the NHS. </a:t>
            </a:r>
            <a:r>
              <a:rPr lang="en-GB" sz="1200" i="1" kern="1200" dirty="0">
                <a:solidFill>
                  <a:schemeClr val="tx1"/>
                </a:solidFill>
                <a:effectLst/>
                <a:latin typeface="+mn-lt"/>
                <a:ea typeface="+mn-ea"/>
                <a:cs typeface="+mn-cs"/>
              </a:rPr>
              <a:t>Race &amp; Class</a:t>
            </a:r>
            <a:r>
              <a:rPr lang="en-GB" sz="1200" kern="1200" dirty="0">
                <a:solidFill>
                  <a:schemeClr val="tx1"/>
                </a:solidFill>
                <a:effectLst/>
                <a:latin typeface="+mn-lt"/>
                <a:ea typeface="+mn-ea"/>
                <a:cs typeface="+mn-cs"/>
              </a:rPr>
              <a:t>, p.03063968261434853.</a:t>
            </a:r>
          </a:p>
          <a:p>
            <a:r>
              <a:rPr lang="en-GB" sz="1200" kern="1200" dirty="0" err="1">
                <a:solidFill>
                  <a:schemeClr val="tx1"/>
                </a:solidFill>
                <a:effectLst/>
                <a:latin typeface="+mn-lt"/>
                <a:ea typeface="+mn-ea"/>
                <a:cs typeface="+mn-cs"/>
              </a:rPr>
              <a:t>Fufaa</a:t>
            </a:r>
            <a:r>
              <a:rPr lang="en-GB" sz="1200" kern="1200" dirty="0">
                <a:solidFill>
                  <a:schemeClr val="tx1"/>
                </a:solidFill>
                <a:effectLst/>
                <a:latin typeface="+mn-lt"/>
                <a:ea typeface="+mn-ea"/>
                <a:cs typeface="+mn-cs"/>
              </a:rPr>
              <a:t>, G.D., (2024). The role of preventive health care in preventing chronic diseases. In </a:t>
            </a:r>
            <a:r>
              <a:rPr lang="en-GB" sz="1200" i="1" kern="1200" dirty="0">
                <a:solidFill>
                  <a:schemeClr val="tx1"/>
                </a:solidFill>
                <a:effectLst/>
                <a:latin typeface="+mn-lt"/>
                <a:ea typeface="+mn-ea"/>
                <a:cs typeface="+mn-cs"/>
              </a:rPr>
              <a:t>International Perspectives and Experiences Enhancing Access to Healthcare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IntechOpen</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GOV.UK (2022). </a:t>
            </a:r>
            <a:r>
              <a:rPr lang="en-GB" sz="1200" i="1" kern="1200" dirty="0">
                <a:solidFill>
                  <a:schemeClr val="tx1"/>
                </a:solidFill>
                <a:effectLst/>
                <a:latin typeface="+mn-lt"/>
                <a:ea typeface="+mn-ea"/>
                <a:cs typeface="+mn-cs"/>
              </a:rPr>
              <a:t>Health and Care Act 2022</a:t>
            </a:r>
            <a:r>
              <a:rPr lang="en-GB" sz="1200" kern="1200" dirty="0">
                <a:solidFill>
                  <a:schemeClr val="tx1"/>
                </a:solidFill>
                <a:effectLst/>
                <a:latin typeface="+mn-lt"/>
                <a:ea typeface="+mn-ea"/>
                <a:cs typeface="+mn-cs"/>
              </a:rPr>
              <a:t>. [online] Legislation.gov.uk. Available at: </a:t>
            </a:r>
            <a:r>
              <a:rPr lang="en-GB" sz="1200" u="sng" kern="1200" dirty="0">
                <a:solidFill>
                  <a:schemeClr val="tx1"/>
                </a:solidFill>
                <a:effectLst/>
                <a:latin typeface="+mn-lt"/>
                <a:ea typeface="+mn-ea"/>
                <a:cs typeface="+mn-cs"/>
                <a:hlinkClick r:id="rId3"/>
              </a:rPr>
              <a:t>https://www.legislation.gov.uk/ukpga/2022/31/contents</a:t>
            </a:r>
            <a:r>
              <a:rPr lang="en-GB" sz="1200" kern="1200" dirty="0">
                <a:solidFill>
                  <a:schemeClr val="tx1"/>
                </a:solidFill>
                <a:effectLst/>
                <a:latin typeface="+mn-lt"/>
                <a:ea typeface="+mn-ea"/>
                <a:cs typeface="+mn-cs"/>
              </a:rPr>
              <a:t> [Accessed 13 Jun. 2026].</a:t>
            </a:r>
          </a:p>
          <a:p>
            <a:r>
              <a:rPr lang="en-GB" sz="1200" kern="1200" dirty="0">
                <a:solidFill>
                  <a:schemeClr val="tx1"/>
                </a:solidFill>
                <a:effectLst/>
                <a:latin typeface="+mn-lt"/>
                <a:ea typeface="+mn-ea"/>
                <a:cs typeface="+mn-cs"/>
              </a:rPr>
              <a:t>Hawkes, R.E., Cameron, E., Cotterill, S., Bower, P. and French, D.P., (2020). The NHS Diabetes Prevention Programme: an observational study of service delivery and patient experience. </a:t>
            </a:r>
            <a:r>
              <a:rPr lang="en-GB" sz="1200" i="1" kern="1200" dirty="0">
                <a:solidFill>
                  <a:schemeClr val="tx1"/>
                </a:solidFill>
                <a:effectLst/>
                <a:latin typeface="+mn-lt"/>
                <a:ea typeface="+mn-ea"/>
                <a:cs typeface="+mn-cs"/>
              </a:rPr>
              <a:t>BMC health services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a:t>
            </a:r>
            <a:r>
              <a:rPr lang="en-GB" sz="1200" kern="1200" dirty="0">
                <a:solidFill>
                  <a:schemeClr val="tx1"/>
                </a:solidFill>
                <a:effectLst/>
                <a:latin typeface="+mn-lt"/>
                <a:ea typeface="+mn-ea"/>
                <a:cs typeface="+mn-cs"/>
              </a:rPr>
              <a:t>(1), p.1098.</a:t>
            </a:r>
          </a:p>
          <a:p>
            <a:r>
              <a:rPr lang="en-GB" sz="1200" kern="1200" dirty="0">
                <a:solidFill>
                  <a:schemeClr val="tx1"/>
                </a:solidFill>
                <a:effectLst/>
                <a:latin typeface="+mn-lt"/>
                <a:ea typeface="+mn-ea"/>
                <a:cs typeface="+mn-cs"/>
              </a:rPr>
              <a:t>Henderson, K. and </a:t>
            </a:r>
            <a:r>
              <a:rPr lang="en-GB" sz="1200" kern="1200" dirty="0" err="1">
                <a:solidFill>
                  <a:schemeClr val="tx1"/>
                </a:solidFill>
                <a:effectLst/>
                <a:latin typeface="+mn-lt"/>
                <a:ea typeface="+mn-ea"/>
                <a:cs typeface="+mn-cs"/>
              </a:rPr>
              <a:t>Loreau</a:t>
            </a:r>
            <a:r>
              <a:rPr lang="en-GB" sz="1200" kern="1200" dirty="0">
                <a:solidFill>
                  <a:schemeClr val="tx1"/>
                </a:solidFill>
                <a:effectLst/>
                <a:latin typeface="+mn-lt"/>
                <a:ea typeface="+mn-ea"/>
                <a:cs typeface="+mn-cs"/>
              </a:rPr>
              <a:t>, M., (2023). A model of Sustainable Development Goals: Challenges and opportunities in promoting human well-being and environmental sustainability. </a:t>
            </a:r>
            <a:r>
              <a:rPr lang="en-GB" sz="1200" i="1" kern="1200" dirty="0">
                <a:solidFill>
                  <a:schemeClr val="tx1"/>
                </a:solidFill>
                <a:effectLst/>
                <a:latin typeface="+mn-lt"/>
                <a:ea typeface="+mn-ea"/>
                <a:cs typeface="+mn-cs"/>
              </a:rPr>
              <a:t>Ecological modelling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475</a:t>
            </a:r>
            <a:r>
              <a:rPr lang="en-GB" sz="1200" kern="1200" dirty="0">
                <a:solidFill>
                  <a:schemeClr val="tx1"/>
                </a:solidFill>
                <a:effectLst/>
                <a:latin typeface="+mn-lt"/>
                <a:ea typeface="+mn-ea"/>
                <a:cs typeface="+mn-cs"/>
              </a:rPr>
              <a:t>, p.110164.</a:t>
            </a:r>
          </a:p>
          <a:p>
            <a:r>
              <a:rPr lang="en-GB" sz="1200" kern="1200" dirty="0">
                <a:solidFill>
                  <a:schemeClr val="tx1"/>
                </a:solidFill>
                <a:effectLst/>
                <a:latin typeface="+mn-lt"/>
                <a:ea typeface="+mn-ea"/>
                <a:cs typeface="+mn-cs"/>
              </a:rPr>
              <a:t>Holmes, H. and Burgess, G., (2022). Digital exclusion and poverty in the UK: How structural inequality shapes experiences of getting online. </a:t>
            </a:r>
            <a:r>
              <a:rPr lang="en-GB" sz="1200" i="1" kern="1200" dirty="0">
                <a:solidFill>
                  <a:schemeClr val="tx1"/>
                </a:solidFill>
                <a:effectLst/>
                <a:latin typeface="+mn-lt"/>
                <a:ea typeface="+mn-ea"/>
                <a:cs typeface="+mn-cs"/>
              </a:rPr>
              <a:t>Digital Geography and Society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a:t>
            </a:r>
            <a:r>
              <a:rPr lang="en-GB" sz="1200" kern="1200" dirty="0">
                <a:solidFill>
                  <a:schemeClr val="tx1"/>
                </a:solidFill>
                <a:effectLst/>
                <a:latin typeface="+mn-lt"/>
                <a:ea typeface="+mn-ea"/>
                <a:cs typeface="+mn-cs"/>
              </a:rPr>
              <a:t>, p.100041.</a:t>
            </a:r>
          </a:p>
          <a:p>
            <a:r>
              <a:rPr lang="en-GB" sz="1200" kern="1200" dirty="0">
                <a:solidFill>
                  <a:schemeClr val="tx1"/>
                </a:solidFill>
                <a:effectLst/>
                <a:latin typeface="+mn-lt"/>
                <a:ea typeface="+mn-ea"/>
                <a:cs typeface="+mn-cs"/>
              </a:rPr>
              <a:t>Hu, H., Cohen, G., Sharma, B., Yin, H. and McConnell, R., (2022). Sustainability in health care. </a:t>
            </a:r>
            <a:r>
              <a:rPr lang="en-GB" sz="1200" i="1" kern="1200" dirty="0">
                <a:solidFill>
                  <a:schemeClr val="tx1"/>
                </a:solidFill>
                <a:effectLst/>
                <a:latin typeface="+mn-lt"/>
                <a:ea typeface="+mn-ea"/>
                <a:cs typeface="+mn-cs"/>
              </a:rPr>
              <a:t>Annual Review of Environment and Resources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47</a:t>
            </a:r>
            <a:r>
              <a:rPr lang="en-GB" sz="1200" kern="1200" dirty="0">
                <a:solidFill>
                  <a:schemeClr val="tx1"/>
                </a:solidFill>
                <a:effectLst/>
                <a:latin typeface="+mn-lt"/>
                <a:ea typeface="+mn-ea"/>
                <a:cs typeface="+mn-cs"/>
              </a:rPr>
              <a:t>(1), pp.173-196.</a:t>
            </a:r>
          </a:p>
          <a:p>
            <a:r>
              <a:rPr lang="en-GB" sz="1200" kern="1200" dirty="0">
                <a:solidFill>
                  <a:schemeClr val="tx1"/>
                </a:solidFill>
                <a:effectLst/>
                <a:latin typeface="+mn-lt"/>
                <a:ea typeface="+mn-ea"/>
                <a:cs typeface="+mn-cs"/>
              </a:rPr>
              <a:t>Hughes, G., Shaw, S.E. and Greenhalgh, T., (2022). Why doesn’t integrated care work? Using Strong Structuration Theory to explain the limitations of an English case. </a:t>
            </a:r>
            <a:r>
              <a:rPr lang="en-GB" sz="1200" i="1" kern="1200" dirty="0">
                <a:solidFill>
                  <a:schemeClr val="tx1"/>
                </a:solidFill>
                <a:effectLst/>
                <a:latin typeface="+mn-lt"/>
                <a:ea typeface="+mn-ea"/>
                <a:cs typeface="+mn-cs"/>
              </a:rPr>
              <a:t>Sociology of Health &amp; Illness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44</a:t>
            </a:r>
            <a:r>
              <a:rPr lang="en-GB" sz="1200" kern="1200" dirty="0">
                <a:solidFill>
                  <a:schemeClr val="tx1"/>
                </a:solidFill>
                <a:effectLst/>
                <a:latin typeface="+mn-lt"/>
                <a:ea typeface="+mn-ea"/>
                <a:cs typeface="+mn-cs"/>
              </a:rPr>
              <a:t>(1), pp.113-129.</a:t>
            </a:r>
          </a:p>
          <a:p>
            <a:r>
              <a:rPr lang="en-GB" sz="1200" kern="1200" dirty="0">
                <a:solidFill>
                  <a:schemeClr val="tx1"/>
                </a:solidFill>
                <a:effectLst/>
                <a:latin typeface="+mn-lt"/>
                <a:ea typeface="+mn-ea"/>
                <a:cs typeface="+mn-cs"/>
              </a:rPr>
              <a:t>Imran, A., (2023). Why addressing digital inequality should be a priority. </a:t>
            </a:r>
            <a:r>
              <a:rPr lang="en-GB" sz="1200" i="1" kern="1200" dirty="0">
                <a:solidFill>
                  <a:schemeClr val="tx1"/>
                </a:solidFill>
                <a:effectLst/>
                <a:latin typeface="+mn-lt"/>
                <a:ea typeface="+mn-ea"/>
                <a:cs typeface="+mn-cs"/>
              </a:rPr>
              <a:t>The Electronic Journal of Information Systems in Developing Countries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89</a:t>
            </a:r>
            <a:r>
              <a:rPr lang="en-GB" sz="1200" kern="1200" dirty="0">
                <a:solidFill>
                  <a:schemeClr val="tx1"/>
                </a:solidFill>
                <a:effectLst/>
                <a:latin typeface="+mn-lt"/>
                <a:ea typeface="+mn-ea"/>
                <a:cs typeface="+mn-cs"/>
              </a:rPr>
              <a:t>(3), p.e12255.</a:t>
            </a:r>
          </a:p>
          <a:p>
            <a:r>
              <a:rPr lang="en-GB" sz="1200" kern="1200" dirty="0" err="1">
                <a:solidFill>
                  <a:schemeClr val="tx1"/>
                </a:solidFill>
                <a:effectLst/>
                <a:latin typeface="+mn-lt"/>
                <a:ea typeface="+mn-ea"/>
                <a:cs typeface="+mn-cs"/>
              </a:rPr>
              <a:t>Kalariya</a:t>
            </a:r>
            <a:r>
              <a:rPr lang="en-GB" sz="1200" kern="1200" dirty="0">
                <a:solidFill>
                  <a:schemeClr val="tx1"/>
                </a:solidFill>
                <a:effectLst/>
                <a:latin typeface="+mn-lt"/>
                <a:ea typeface="+mn-ea"/>
                <a:cs typeface="+mn-cs"/>
              </a:rPr>
              <a:t>, Y., Kumar, A., Ullah, A., Umair, A., Neha, F.N.U., </a:t>
            </a:r>
            <a:r>
              <a:rPr lang="en-GB" sz="1200" kern="1200" dirty="0" err="1">
                <a:solidFill>
                  <a:schemeClr val="tx1"/>
                </a:solidFill>
                <a:effectLst/>
                <a:latin typeface="+mn-lt"/>
                <a:ea typeface="+mn-ea"/>
                <a:cs typeface="+mn-cs"/>
              </a:rPr>
              <a:t>Madhurita</a:t>
            </a:r>
            <a:r>
              <a:rPr lang="en-GB" sz="1200" kern="1200" dirty="0">
                <a:solidFill>
                  <a:schemeClr val="tx1"/>
                </a:solidFill>
                <a:effectLst/>
                <a:latin typeface="+mn-lt"/>
                <a:ea typeface="+mn-ea"/>
                <a:cs typeface="+mn-cs"/>
              </a:rPr>
              <a:t>, F.N.U., </a:t>
            </a:r>
            <a:r>
              <a:rPr lang="en-GB" sz="1200" kern="1200" dirty="0" err="1">
                <a:solidFill>
                  <a:schemeClr val="tx1"/>
                </a:solidFill>
                <a:effectLst/>
                <a:latin typeface="+mn-lt"/>
                <a:ea typeface="+mn-ea"/>
                <a:cs typeface="+mn-cs"/>
              </a:rPr>
              <a:t>Varagantiwar</a:t>
            </a:r>
            <a:r>
              <a:rPr lang="en-GB" sz="1200" kern="1200" dirty="0">
                <a:solidFill>
                  <a:schemeClr val="tx1"/>
                </a:solidFill>
                <a:effectLst/>
                <a:latin typeface="+mn-lt"/>
                <a:ea typeface="+mn-ea"/>
                <a:cs typeface="+mn-cs"/>
              </a:rPr>
              <a:t>, V., </a:t>
            </a:r>
            <a:r>
              <a:rPr lang="en-GB" sz="1200" kern="1200" dirty="0" err="1">
                <a:solidFill>
                  <a:schemeClr val="tx1"/>
                </a:solidFill>
                <a:effectLst/>
                <a:latin typeface="+mn-lt"/>
                <a:ea typeface="+mn-ea"/>
                <a:cs typeface="+mn-cs"/>
              </a:rPr>
              <a:t>Jaffari</a:t>
            </a:r>
            <a:r>
              <a:rPr lang="en-GB" sz="1200" kern="1200" dirty="0">
                <a:solidFill>
                  <a:schemeClr val="tx1"/>
                </a:solidFill>
                <a:effectLst/>
                <a:latin typeface="+mn-lt"/>
                <a:ea typeface="+mn-ea"/>
                <a:cs typeface="+mn-cs"/>
              </a:rPr>
              <a:t>, S.M.I.A., Ahmad, A., Aman, M. and Sapna, F.N.U., (2023). Integrative medicine approaches: bridging the gap between conventional and renal complementary therapies. </a:t>
            </a:r>
            <a:r>
              <a:rPr lang="en-GB" sz="1200" i="1" kern="1200" dirty="0" err="1">
                <a:solidFill>
                  <a:schemeClr val="tx1"/>
                </a:solidFill>
                <a:effectLst/>
                <a:latin typeface="+mn-lt"/>
                <a:ea typeface="+mn-ea"/>
                <a:cs typeface="+mn-cs"/>
              </a:rPr>
              <a:t>Cureus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15</a:t>
            </a:r>
            <a:r>
              <a:rPr lang="en-GB" sz="1200" kern="1200" dirty="0">
                <a:solidFill>
                  <a:schemeClr val="tx1"/>
                </a:solidFill>
                <a:effectLst/>
                <a:latin typeface="+mn-lt"/>
                <a:ea typeface="+mn-ea"/>
                <a:cs typeface="+mn-cs"/>
              </a:rPr>
              <a:t>(9).</a:t>
            </a:r>
          </a:p>
          <a:p>
            <a:r>
              <a:rPr lang="en-GB" sz="1200" kern="1200" dirty="0">
                <a:solidFill>
                  <a:schemeClr val="tx1"/>
                </a:solidFill>
                <a:effectLst/>
                <a:latin typeface="+mn-lt"/>
                <a:ea typeface="+mn-ea"/>
                <a:cs typeface="+mn-cs"/>
              </a:rPr>
              <a:t>Khatri, R., </a:t>
            </a:r>
            <a:r>
              <a:rPr lang="en-GB" sz="1200" kern="1200" dirty="0" err="1">
                <a:solidFill>
                  <a:schemeClr val="tx1"/>
                </a:solidFill>
                <a:effectLst/>
                <a:latin typeface="+mn-lt"/>
                <a:ea typeface="+mn-ea"/>
                <a:cs typeface="+mn-cs"/>
              </a:rPr>
              <a:t>Endalamaw</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Erku</a:t>
            </a:r>
            <a:r>
              <a:rPr lang="en-GB" sz="1200" kern="1200" dirty="0">
                <a:solidFill>
                  <a:schemeClr val="tx1"/>
                </a:solidFill>
                <a:effectLst/>
                <a:latin typeface="+mn-lt"/>
                <a:ea typeface="+mn-ea"/>
                <a:cs typeface="+mn-cs"/>
              </a:rPr>
              <a:t>, D., </a:t>
            </a:r>
            <a:r>
              <a:rPr lang="en-GB" sz="1200" kern="1200" dirty="0" err="1">
                <a:solidFill>
                  <a:schemeClr val="tx1"/>
                </a:solidFill>
                <a:effectLst/>
                <a:latin typeface="+mn-lt"/>
                <a:ea typeface="+mn-ea"/>
                <a:cs typeface="+mn-cs"/>
              </a:rPr>
              <a:t>Wolka</a:t>
            </a:r>
            <a:r>
              <a:rPr lang="en-GB" sz="1200" kern="1200" dirty="0">
                <a:solidFill>
                  <a:schemeClr val="tx1"/>
                </a:solidFill>
                <a:effectLst/>
                <a:latin typeface="+mn-lt"/>
                <a:ea typeface="+mn-ea"/>
                <a:cs typeface="+mn-cs"/>
              </a:rPr>
              <a:t>, E., </a:t>
            </a:r>
            <a:r>
              <a:rPr lang="en-GB" sz="1200" kern="1200" dirty="0" err="1">
                <a:solidFill>
                  <a:schemeClr val="tx1"/>
                </a:solidFill>
                <a:effectLst/>
                <a:latin typeface="+mn-lt"/>
                <a:ea typeface="+mn-ea"/>
                <a:cs typeface="+mn-cs"/>
              </a:rPr>
              <a:t>Nigatu</a:t>
            </a:r>
            <a:r>
              <a:rPr lang="en-GB" sz="1200" kern="1200" dirty="0">
                <a:solidFill>
                  <a:schemeClr val="tx1"/>
                </a:solidFill>
                <a:effectLst/>
                <a:latin typeface="+mn-lt"/>
                <a:ea typeface="+mn-ea"/>
                <a:cs typeface="+mn-cs"/>
              </a:rPr>
              <a:t>, F., Zewdie, A. and Assefa, Y., (2023). Continuity and care coordination of primary health care: a scoping review. </a:t>
            </a:r>
            <a:r>
              <a:rPr lang="en-GB" sz="1200" i="1" kern="1200" dirty="0">
                <a:solidFill>
                  <a:schemeClr val="tx1"/>
                </a:solidFill>
                <a:effectLst/>
                <a:latin typeface="+mn-lt"/>
                <a:ea typeface="+mn-ea"/>
                <a:cs typeface="+mn-cs"/>
              </a:rPr>
              <a:t>BMC Health Services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23</a:t>
            </a:r>
            <a:r>
              <a:rPr lang="en-GB" sz="1200" kern="1200" dirty="0">
                <a:solidFill>
                  <a:schemeClr val="tx1"/>
                </a:solidFill>
                <a:effectLst/>
                <a:latin typeface="+mn-lt"/>
                <a:ea typeface="+mn-ea"/>
                <a:cs typeface="+mn-cs"/>
              </a:rPr>
              <a:t>(1), p.750.</a:t>
            </a:r>
          </a:p>
          <a:p>
            <a:r>
              <a:rPr lang="en-GB" sz="1200" kern="1200" dirty="0">
                <a:solidFill>
                  <a:schemeClr val="tx1"/>
                </a:solidFill>
                <a:effectLst/>
                <a:latin typeface="+mn-lt"/>
                <a:ea typeface="+mn-ea"/>
                <a:cs typeface="+mn-cs"/>
              </a:rPr>
              <a:t>Marmot, M., (2020). Health equity in England: the Marmot review 10 years on. </a:t>
            </a:r>
            <a:r>
              <a:rPr lang="en-GB" sz="1200" i="1" kern="1200" dirty="0" err="1">
                <a:solidFill>
                  <a:schemeClr val="tx1"/>
                </a:solidFill>
                <a:effectLst/>
                <a:latin typeface="+mn-lt"/>
                <a:ea typeface="+mn-ea"/>
                <a:cs typeface="+mn-cs"/>
              </a:rPr>
              <a:t>Bmj</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368</a:t>
            </a:r>
            <a:r>
              <a:rPr lang="en-GB" sz="1200" kern="1200" dirty="0">
                <a:solidFill>
                  <a:schemeClr val="tx1"/>
                </a:solidFill>
                <a:effectLst/>
                <a:latin typeface="+mn-lt"/>
                <a:ea typeface="+mn-ea"/>
                <a:cs typeface="+mn-cs"/>
              </a:rPr>
              <a:t>.</a:t>
            </a:r>
          </a:p>
          <a:p>
            <a:r>
              <a:rPr lang="en-GB" sz="1200" kern="1200" dirty="0" err="1">
                <a:solidFill>
                  <a:schemeClr val="tx1"/>
                </a:solidFill>
                <a:effectLst/>
                <a:latin typeface="+mn-lt"/>
                <a:ea typeface="+mn-ea"/>
                <a:cs typeface="+mn-cs"/>
              </a:rPr>
              <a:t>Mbata</a:t>
            </a:r>
            <a:r>
              <a:rPr lang="en-GB" sz="1200" kern="1200" dirty="0">
                <a:solidFill>
                  <a:schemeClr val="tx1"/>
                </a:solidFill>
                <a:effectLst/>
                <a:latin typeface="+mn-lt"/>
                <a:ea typeface="+mn-ea"/>
                <a:cs typeface="+mn-cs"/>
              </a:rPr>
              <a:t>, A.O., </a:t>
            </a:r>
            <a:r>
              <a:rPr lang="en-GB" sz="1200" kern="1200" dirty="0" err="1">
                <a:solidFill>
                  <a:schemeClr val="tx1"/>
                </a:solidFill>
                <a:effectLst/>
                <a:latin typeface="+mn-lt"/>
                <a:ea typeface="+mn-ea"/>
                <a:cs typeface="+mn-cs"/>
              </a:rPr>
              <a:t>Soyege</a:t>
            </a:r>
            <a:r>
              <a:rPr lang="en-GB" sz="1200" kern="1200" dirty="0">
                <a:solidFill>
                  <a:schemeClr val="tx1"/>
                </a:solidFill>
                <a:effectLst/>
                <a:latin typeface="+mn-lt"/>
                <a:ea typeface="+mn-ea"/>
                <a:cs typeface="+mn-cs"/>
              </a:rPr>
              <a:t>, O.S., </a:t>
            </a:r>
            <a:r>
              <a:rPr lang="en-GB" sz="1200" kern="1200" dirty="0" err="1">
                <a:solidFill>
                  <a:schemeClr val="tx1"/>
                </a:solidFill>
                <a:effectLst/>
                <a:latin typeface="+mn-lt"/>
                <a:ea typeface="+mn-ea"/>
                <a:cs typeface="+mn-cs"/>
              </a:rPr>
              <a:t>Nwokedi</a:t>
            </a:r>
            <a:r>
              <a:rPr lang="en-GB" sz="1200" kern="1200" dirty="0">
                <a:solidFill>
                  <a:schemeClr val="tx1"/>
                </a:solidFill>
                <a:effectLst/>
                <a:latin typeface="+mn-lt"/>
                <a:ea typeface="+mn-ea"/>
                <a:cs typeface="+mn-cs"/>
              </a:rPr>
              <a:t>, C.N., </a:t>
            </a:r>
            <a:r>
              <a:rPr lang="en-GB" sz="1200" kern="1200" dirty="0" err="1">
                <a:solidFill>
                  <a:schemeClr val="tx1"/>
                </a:solidFill>
                <a:effectLst/>
                <a:latin typeface="+mn-lt"/>
                <a:ea typeface="+mn-ea"/>
                <a:cs typeface="+mn-cs"/>
              </a:rPr>
              <a:t>Tomoh</a:t>
            </a:r>
            <a:r>
              <a:rPr lang="en-GB" sz="1200" kern="1200" dirty="0">
                <a:solidFill>
                  <a:schemeClr val="tx1"/>
                </a:solidFill>
                <a:effectLst/>
                <a:latin typeface="+mn-lt"/>
                <a:ea typeface="+mn-ea"/>
                <a:cs typeface="+mn-cs"/>
              </a:rPr>
              <a:t>, B.O., Mustapha, A.Y., Balogun, O.D., </a:t>
            </a:r>
            <a:r>
              <a:rPr lang="en-GB" sz="1200" kern="1200" dirty="0" err="1">
                <a:solidFill>
                  <a:schemeClr val="tx1"/>
                </a:solidFill>
                <a:effectLst/>
                <a:latin typeface="+mn-lt"/>
                <a:ea typeface="+mn-ea"/>
                <a:cs typeface="+mn-cs"/>
              </a:rPr>
              <a:t>Forkuo</a:t>
            </a:r>
            <a:r>
              <a:rPr lang="en-GB" sz="1200" kern="1200" dirty="0">
                <a:solidFill>
                  <a:schemeClr val="tx1"/>
                </a:solidFill>
                <a:effectLst/>
                <a:latin typeface="+mn-lt"/>
                <a:ea typeface="+mn-ea"/>
                <a:cs typeface="+mn-cs"/>
              </a:rPr>
              <a:t>, A.Y. and </a:t>
            </a:r>
            <a:r>
              <a:rPr lang="en-GB" sz="1200" kern="1200" dirty="0" err="1">
                <a:solidFill>
                  <a:schemeClr val="tx1"/>
                </a:solidFill>
                <a:effectLst/>
                <a:latin typeface="+mn-lt"/>
                <a:ea typeface="+mn-ea"/>
                <a:cs typeface="+mn-cs"/>
              </a:rPr>
              <a:t>Iguma</a:t>
            </a:r>
            <a:r>
              <a:rPr lang="en-GB" sz="1200" kern="1200" dirty="0">
                <a:solidFill>
                  <a:schemeClr val="tx1"/>
                </a:solidFill>
                <a:effectLst/>
                <a:latin typeface="+mn-lt"/>
                <a:ea typeface="+mn-ea"/>
                <a:cs typeface="+mn-cs"/>
              </a:rPr>
              <a:t>, D.R., (2024). Preventative medicine and chronic disease management: reducing healthcare costs and improving long-term public health. </a:t>
            </a:r>
            <a:r>
              <a:rPr lang="en-GB" sz="1200" i="1" kern="1200" dirty="0">
                <a:solidFill>
                  <a:schemeClr val="tx1"/>
                </a:solidFill>
                <a:effectLst/>
                <a:latin typeface="+mn-lt"/>
                <a:ea typeface="+mn-ea"/>
                <a:cs typeface="+mn-cs"/>
              </a:rPr>
              <a:t>International Journal of Multidisciplinary Research and Growth Evaluation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a:t>
            </a:r>
            <a:r>
              <a:rPr lang="en-GB" sz="1200" kern="1200" dirty="0">
                <a:solidFill>
                  <a:schemeClr val="tx1"/>
                </a:solidFill>
                <a:effectLst/>
                <a:latin typeface="+mn-lt"/>
                <a:ea typeface="+mn-ea"/>
                <a:cs typeface="+mn-cs"/>
              </a:rPr>
              <a:t>(06), pp.1584-1600.</a:t>
            </a:r>
          </a:p>
          <a:p>
            <a:r>
              <a:rPr lang="en-GB" sz="1200" kern="1200" dirty="0" err="1">
                <a:solidFill>
                  <a:schemeClr val="tx1"/>
                </a:solidFill>
                <a:effectLst/>
                <a:latin typeface="+mn-lt"/>
                <a:ea typeface="+mn-ea"/>
                <a:cs typeface="+mn-cs"/>
              </a:rPr>
              <a:t>Schramme</a:t>
            </a:r>
            <a:r>
              <a:rPr lang="en-GB" sz="1200" kern="1200" dirty="0">
                <a:solidFill>
                  <a:schemeClr val="tx1"/>
                </a:solidFill>
                <a:effectLst/>
                <a:latin typeface="+mn-lt"/>
                <a:ea typeface="+mn-ea"/>
                <a:cs typeface="+mn-cs"/>
              </a:rPr>
              <a:t>, T., (2023). Health as complete well-being: The WHO definition and beyond. </a:t>
            </a:r>
            <a:r>
              <a:rPr lang="en-GB" sz="1200" i="1" kern="1200" dirty="0">
                <a:solidFill>
                  <a:schemeClr val="tx1"/>
                </a:solidFill>
                <a:effectLst/>
                <a:latin typeface="+mn-lt"/>
                <a:ea typeface="+mn-ea"/>
                <a:cs typeface="+mn-cs"/>
              </a:rPr>
              <a:t>Public health ethics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16</a:t>
            </a:r>
            <a:r>
              <a:rPr lang="en-GB" sz="1200" kern="1200" dirty="0">
                <a:solidFill>
                  <a:schemeClr val="tx1"/>
                </a:solidFill>
                <a:effectLst/>
                <a:latin typeface="+mn-lt"/>
                <a:ea typeface="+mn-ea"/>
                <a:cs typeface="+mn-cs"/>
              </a:rPr>
              <a:t>(3), pp.210-218.</a:t>
            </a:r>
          </a:p>
          <a:p>
            <a:r>
              <a:rPr lang="en-GB" sz="1200" kern="1200" dirty="0" err="1">
                <a:solidFill>
                  <a:schemeClr val="tx1"/>
                </a:solidFill>
                <a:effectLst/>
                <a:latin typeface="+mn-lt"/>
                <a:ea typeface="+mn-ea"/>
                <a:cs typeface="+mn-cs"/>
              </a:rPr>
              <a:t>Schramme</a:t>
            </a:r>
            <a:r>
              <a:rPr lang="en-GB" sz="1200" kern="1200" dirty="0">
                <a:solidFill>
                  <a:schemeClr val="tx1"/>
                </a:solidFill>
                <a:effectLst/>
                <a:latin typeface="+mn-lt"/>
                <a:ea typeface="+mn-ea"/>
                <a:cs typeface="+mn-cs"/>
              </a:rPr>
              <a:t>, T., (2025). Subjective and objective accounts of well-being and quality of life. In </a:t>
            </a:r>
            <a:r>
              <a:rPr lang="en-GB" sz="1200" i="1" kern="1200" dirty="0">
                <a:solidFill>
                  <a:schemeClr val="tx1"/>
                </a:solidFill>
                <a:effectLst/>
                <a:latin typeface="+mn-lt"/>
                <a:ea typeface="+mn-ea"/>
                <a:cs typeface="+mn-cs"/>
              </a:rPr>
              <a:t>Handbook of the philosophy of medicine</a:t>
            </a:r>
            <a:r>
              <a:rPr lang="en-GB" sz="1200" kern="1200" dirty="0">
                <a:solidFill>
                  <a:schemeClr val="tx1"/>
                </a:solidFill>
                <a:effectLst/>
                <a:latin typeface="+mn-lt"/>
                <a:ea typeface="+mn-ea"/>
                <a:cs typeface="+mn-cs"/>
              </a:rPr>
              <a:t> (pp. 177-187). Dordrecht: Springer Netherlands.</a:t>
            </a:r>
          </a:p>
          <a:p>
            <a:r>
              <a:rPr lang="en-GB" sz="1200" kern="1200" dirty="0">
                <a:solidFill>
                  <a:schemeClr val="tx1"/>
                </a:solidFill>
                <a:effectLst/>
                <a:latin typeface="+mn-lt"/>
                <a:ea typeface="+mn-ea"/>
                <a:cs typeface="+mn-cs"/>
              </a:rPr>
              <a:t>United Nations (2015). </a:t>
            </a:r>
            <a:r>
              <a:rPr lang="en-GB" sz="1200" i="1" kern="1200" dirty="0">
                <a:solidFill>
                  <a:schemeClr val="tx1"/>
                </a:solidFill>
                <a:effectLst/>
                <a:latin typeface="+mn-lt"/>
                <a:ea typeface="+mn-ea"/>
                <a:cs typeface="+mn-cs"/>
              </a:rPr>
              <a:t>The 17 sustainable development goals</a:t>
            </a:r>
            <a:r>
              <a:rPr lang="en-GB" sz="1200" kern="1200" dirty="0">
                <a:solidFill>
                  <a:schemeClr val="tx1"/>
                </a:solidFill>
                <a:effectLst/>
                <a:latin typeface="+mn-lt"/>
                <a:ea typeface="+mn-ea"/>
                <a:cs typeface="+mn-cs"/>
              </a:rPr>
              <a:t>. [online] United Nations. Available at: </a:t>
            </a:r>
            <a:r>
              <a:rPr lang="en-GB" sz="1200" u="sng" kern="1200" dirty="0">
                <a:solidFill>
                  <a:schemeClr val="tx1"/>
                </a:solidFill>
                <a:effectLst/>
                <a:latin typeface="+mn-lt"/>
                <a:ea typeface="+mn-ea"/>
                <a:cs typeface="+mn-cs"/>
                <a:hlinkClick r:id="rId4"/>
              </a:rPr>
              <a:t>https://sdgs.un.org/goals</a:t>
            </a:r>
            <a:r>
              <a:rPr lang="en-GB" sz="1200" kern="1200" dirty="0">
                <a:solidFill>
                  <a:schemeClr val="tx1"/>
                </a:solidFill>
                <a:effectLst/>
                <a:latin typeface="+mn-lt"/>
                <a:ea typeface="+mn-ea"/>
                <a:cs typeface="+mn-cs"/>
              </a:rPr>
              <a:t> [Accessed 13 Jun. 2026].</a:t>
            </a:r>
          </a:p>
          <a:p>
            <a:r>
              <a:rPr lang="en-GB" sz="1200" kern="1200" dirty="0">
                <a:solidFill>
                  <a:schemeClr val="tx1"/>
                </a:solidFill>
                <a:effectLst/>
                <a:latin typeface="+mn-lt"/>
                <a:ea typeface="+mn-ea"/>
                <a:cs typeface="+mn-cs"/>
              </a:rPr>
              <a:t>United Nations (2025). Sustainability. </a:t>
            </a:r>
            <a:r>
              <a:rPr lang="en-GB" sz="1200" i="1" kern="1200" dirty="0">
                <a:solidFill>
                  <a:schemeClr val="tx1"/>
                </a:solidFill>
                <a:effectLst/>
                <a:latin typeface="+mn-lt"/>
                <a:ea typeface="+mn-ea"/>
                <a:cs typeface="+mn-cs"/>
              </a:rPr>
              <a:t>United Nations</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5"/>
              </a:rPr>
              <a:t>https://www.un.org/en/academic-impact/sustainability</a:t>
            </a:r>
            <a:r>
              <a:rPr lang="en-GB" sz="1200" kern="1200" dirty="0">
                <a:solidFill>
                  <a:schemeClr val="tx1"/>
                </a:solidFill>
                <a:effectLst/>
                <a:latin typeface="+mn-lt"/>
                <a:ea typeface="+mn-ea"/>
                <a:cs typeface="+mn-cs"/>
              </a:rPr>
              <a:t> [Accessed 13 Jun. 2026].</a:t>
            </a:r>
          </a:p>
          <a:p>
            <a:r>
              <a:rPr lang="en-GB" sz="1200" kern="1200" dirty="0">
                <a:solidFill>
                  <a:schemeClr val="tx1"/>
                </a:solidFill>
                <a:effectLst/>
                <a:latin typeface="+mn-lt"/>
                <a:ea typeface="+mn-ea"/>
                <a:cs typeface="+mn-cs"/>
              </a:rPr>
              <a:t>Upon-Tyne, U.K., (2025). Addressing health inequalities through the NHS: learnings from a trust health inequalities programme board.</a:t>
            </a:r>
          </a:p>
          <a:p>
            <a:r>
              <a:rPr lang="en-GB" sz="1200" kern="1200" dirty="0">
                <a:solidFill>
                  <a:schemeClr val="tx1"/>
                </a:solidFill>
                <a:effectLst/>
                <a:latin typeface="+mn-lt"/>
                <a:ea typeface="+mn-ea"/>
                <a:cs typeface="+mn-cs"/>
              </a:rPr>
              <a:t>Whelan, M. and Bell, L., (2022). The English national health service diabetes prevention programme (NHS DPP): A scoping review of existing evidence. </a:t>
            </a:r>
            <a:r>
              <a:rPr lang="en-GB" sz="1200" i="1" kern="1200" dirty="0">
                <a:solidFill>
                  <a:schemeClr val="tx1"/>
                </a:solidFill>
                <a:effectLst/>
                <a:latin typeface="+mn-lt"/>
                <a:ea typeface="+mn-ea"/>
                <a:cs typeface="+mn-cs"/>
              </a:rPr>
              <a:t>Diabetic Medicine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39</a:t>
            </a:r>
            <a:r>
              <a:rPr lang="en-GB" sz="1200" kern="1200" dirty="0">
                <a:solidFill>
                  <a:schemeClr val="tx1"/>
                </a:solidFill>
                <a:effectLst/>
                <a:latin typeface="+mn-lt"/>
                <a:ea typeface="+mn-ea"/>
                <a:cs typeface="+mn-cs"/>
              </a:rPr>
              <a:t>(7), p.e14855.</a:t>
            </a:r>
          </a:p>
          <a:p>
            <a:r>
              <a:rPr lang="en-GB" sz="1200" kern="1200" dirty="0">
                <a:solidFill>
                  <a:schemeClr val="tx1"/>
                </a:solidFill>
                <a:effectLst/>
                <a:latin typeface="+mn-lt"/>
                <a:ea typeface="+mn-ea"/>
                <a:cs typeface="+mn-cs"/>
              </a:rPr>
              <a:t>World Health Organization (1948). </a:t>
            </a:r>
            <a:r>
              <a:rPr lang="en-GB" sz="1200" i="1" kern="1200" dirty="0">
                <a:solidFill>
                  <a:schemeClr val="tx1"/>
                </a:solidFill>
                <a:effectLst/>
                <a:latin typeface="+mn-lt"/>
                <a:ea typeface="+mn-ea"/>
                <a:cs typeface="+mn-cs"/>
              </a:rPr>
              <a:t>Constitution of the world health organization</a:t>
            </a:r>
            <a:r>
              <a:rPr lang="en-GB" sz="1200" kern="1200" dirty="0">
                <a:solidFill>
                  <a:schemeClr val="tx1"/>
                </a:solidFill>
                <a:effectLst/>
                <a:latin typeface="+mn-lt"/>
                <a:ea typeface="+mn-ea"/>
                <a:cs typeface="+mn-cs"/>
              </a:rPr>
              <a:t>. [online] World Health Organization. Available at: </a:t>
            </a:r>
            <a:r>
              <a:rPr lang="en-GB" sz="1200" u="sng" kern="1200" dirty="0">
                <a:solidFill>
                  <a:schemeClr val="tx1"/>
                </a:solidFill>
                <a:effectLst/>
                <a:latin typeface="+mn-lt"/>
                <a:ea typeface="+mn-ea"/>
                <a:cs typeface="+mn-cs"/>
                <a:hlinkClick r:id="rId6"/>
              </a:rPr>
              <a:t>https://www.who.int/about/governance/constitution</a:t>
            </a:r>
            <a:r>
              <a:rPr lang="en-GB" sz="1200" kern="1200" dirty="0">
                <a:solidFill>
                  <a:schemeClr val="tx1"/>
                </a:solidFill>
                <a:effectLst/>
                <a:latin typeface="+mn-lt"/>
                <a:ea typeface="+mn-ea"/>
                <a:cs typeface="+mn-cs"/>
              </a:rPr>
              <a:t> [Accessed 13 Jun. 2026].</a:t>
            </a:r>
          </a:p>
          <a:p>
            <a:r>
              <a:rPr lang="en-GB" sz="1200" kern="1200" dirty="0">
                <a:solidFill>
                  <a:schemeClr val="tx1"/>
                </a:solidFill>
                <a:effectLst/>
                <a:latin typeface="+mn-lt"/>
                <a:ea typeface="+mn-ea"/>
                <a:cs typeface="+mn-cs"/>
              </a:rPr>
              <a:t>World Health Organization, (2023). </a:t>
            </a:r>
            <a:r>
              <a:rPr lang="en-GB" sz="1200" i="1" kern="1200" dirty="0">
                <a:solidFill>
                  <a:schemeClr val="tx1"/>
                </a:solidFill>
                <a:effectLst/>
                <a:latin typeface="+mn-lt"/>
                <a:ea typeface="+mn-ea"/>
                <a:cs typeface="+mn-cs"/>
              </a:rPr>
              <a:t>Implementing health in all policies: a pilot toolkit</a:t>
            </a:r>
            <a:r>
              <a:rPr lang="en-GB" sz="1200" kern="1200" dirty="0">
                <a:solidFill>
                  <a:schemeClr val="tx1"/>
                </a:solidFill>
                <a:effectLst/>
                <a:latin typeface="+mn-lt"/>
                <a:ea typeface="+mn-ea"/>
                <a:cs typeface="+mn-cs"/>
              </a:rPr>
              <a:t>. World Health Organization.</a:t>
            </a:r>
          </a:p>
          <a:p>
            <a:r>
              <a:rPr lang="en-GB" sz="1200" kern="1200" dirty="0">
                <a:solidFill>
                  <a:schemeClr val="tx1"/>
                </a:solidFill>
                <a:effectLst/>
                <a:latin typeface="+mn-lt"/>
                <a:ea typeface="+mn-ea"/>
                <a:cs typeface="+mn-cs"/>
              </a:rPr>
              <a:t>Zhang, L.Y., Wang, M.Y., Deng, C.S., Lin, M.Q., Chen, J.H. and Wan, L.H., (2023). Ecological model of health behaviour of hypertensive stroke patients at the end of recovery period. </a:t>
            </a:r>
            <a:r>
              <a:rPr lang="en-GB" sz="1200" i="1" kern="1200" dirty="0">
                <a:solidFill>
                  <a:schemeClr val="tx1"/>
                </a:solidFill>
                <a:effectLst/>
                <a:latin typeface="+mn-lt"/>
                <a:ea typeface="+mn-ea"/>
                <a:cs typeface="+mn-cs"/>
              </a:rPr>
              <a:t>Journal of clinical nursing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32</a:t>
            </a:r>
            <a:r>
              <a:rPr lang="en-GB" sz="1200" kern="1200" dirty="0">
                <a:solidFill>
                  <a:schemeClr val="tx1"/>
                </a:solidFill>
                <a:effectLst/>
                <a:latin typeface="+mn-lt"/>
                <a:ea typeface="+mn-ea"/>
                <a:cs typeface="+mn-cs"/>
              </a:rPr>
              <a:t>(13-14), pp.3909-3920.</a:t>
            </a:r>
          </a:p>
          <a:p>
            <a:endParaRPr lang="en-GB" dirty="0"/>
          </a:p>
        </p:txBody>
      </p:sp>
      <p:sp>
        <p:nvSpPr>
          <p:cNvPr id="4" name="Slide Number Placeholder 3"/>
          <p:cNvSpPr>
            <a:spLocks noGrp="1"/>
          </p:cNvSpPr>
          <p:nvPr>
            <p:ph type="sldNum" sz="quarter" idx="5"/>
          </p:nvPr>
        </p:nvSpPr>
        <p:spPr/>
        <p:txBody>
          <a:bodyPr/>
          <a:lstStyle/>
          <a:p>
            <a:fld id="{CEC3C159-1097-4CB5-A592-531FBD3BCB35}" type="slidenum">
              <a:rPr lang="en-GB" smtClean="0"/>
              <a:t>13</a:t>
            </a:fld>
            <a:endParaRPr lang="en-GB"/>
          </a:p>
        </p:txBody>
      </p:sp>
    </p:spTree>
    <p:extLst>
      <p:ext uri="{BB962C8B-B14F-4D97-AF65-F5344CB8AC3E}">
        <p14:creationId xmlns:p14="http://schemas.microsoft.com/office/powerpoint/2010/main" val="3583073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430C0A-5464-4FE4-84EB-FF9C94016DF4}" type="datetimeFigureOut">
              <a:rPr lang="en-US" dirty="0"/>
              <a:t>6/16/2026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6/16/2026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0C6404-AD6E-4860-8E75-697CA40B95DA}" type="datetimeFigureOut">
              <a:rPr lang="en-US" dirty="0"/>
              <a:t>6/16/2026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6/16/2026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6/16/2026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6/16/2026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6/16/2026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6/16/2026</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85000"/>
            </a:schemeClr>
          </a:solidFill>
        </p:spPr>
        <p:txBody>
          <a:bodyPr anchor="t"/>
          <a:lstStyle>
            <a:lvl1pPr marL="0" indent="0">
              <a:buNone/>
              <a:defRPr sz="3200">
                <a:solidFill>
                  <a:schemeClr val="bg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6/16/2026</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6/16/2026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6/16/2026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0000"/>
            <a:lum/>
          </a:blip>
          <a:srcRect/>
          <a:stretch>
            <a:fillRect l="-4000" r="-4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6/16/2026</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gov.uk/government/publications/health-matters-preventing-type-2-diabetes/health-matters-preventing-type-2-diabetes" TargetMode="External"/><Relationship Id="rId13" Type="http://schemas.openxmlformats.org/officeDocument/2006/relationships/hyperlink" Target="https://www.england.nhs.uk/diabetes/diabetes-prevention/" TargetMode="External"/><Relationship Id="rId18" Type="http://schemas.openxmlformats.org/officeDocument/2006/relationships/hyperlink" Target="https://sdgs.un.org/goals" TargetMode="External"/><Relationship Id="rId3" Type="http://schemas.openxmlformats.org/officeDocument/2006/relationships/hyperlink" Target="https://www.cdc.gov/diabetes/hcp/lifestyle-change-program/index.html" TargetMode="External"/><Relationship Id="rId21" Type="http://schemas.openxmlformats.org/officeDocument/2006/relationships/hyperlink" Target="https://wellbeingtrust.org/blogs/cultural-stigma-language-barrier-minority-mh-month/" TargetMode="External"/><Relationship Id="rId7" Type="http://schemas.openxmlformats.org/officeDocument/2006/relationships/hyperlink" Target="https://fsc.org/en/blog/what-is-sustainable-development" TargetMode="External"/><Relationship Id="rId12" Type="http://schemas.openxmlformats.org/officeDocument/2006/relationships/hyperlink" Target="https://pk.linkedin.com/in/nayyer-masood-64731b126" TargetMode="External"/><Relationship Id="rId17" Type="http://schemas.openxmlformats.org/officeDocument/2006/relationships/hyperlink" Target="https://causehealthblog.org/tag/biomedical-model/" TargetMode="External"/><Relationship Id="rId2" Type="http://schemas.openxmlformats.org/officeDocument/2006/relationships/notesSlide" Target="../notesSlides/notesSlide12.xml"/><Relationship Id="rId16" Type="http://schemas.openxmlformats.org/officeDocument/2006/relationships/hyperlink" Target="https://link.springer.com/article/10.1186/s12955-018-0920-0" TargetMode="External"/><Relationship Id="rId20" Type="http://schemas.openxmlformats.org/officeDocument/2006/relationships/hyperlink" Target="https://doi.org/10.1186/s12955-018-0920-0" TargetMode="External"/><Relationship Id="rId1" Type="http://schemas.openxmlformats.org/officeDocument/2006/relationships/slideLayout" Target="../slideLayouts/slideLayout2.xml"/><Relationship Id="rId6" Type="http://schemas.openxmlformats.org/officeDocument/2006/relationships/hyperlink" Target="https://www.fairfaxcounty.gov/community-services-board/sites/community-services-board/files/Assets/Documents/PDF/SDOC%20Agenda%20Packet_06142023.pdf" TargetMode="External"/><Relationship Id="rId11" Type="http://schemas.openxmlformats.org/officeDocument/2006/relationships/hyperlink" Target="https://doi.org/10.1007/s10597-020-00662-z" TargetMode="External"/><Relationship Id="rId24" Type="http://schemas.openxmlformats.org/officeDocument/2006/relationships/hyperlink" Target="https://www.who.int/" TargetMode="External"/><Relationship Id="rId5" Type="http://schemas.openxmlformats.org/officeDocument/2006/relationships/hyperlink" Target="https://www.gov.uk/government/publications/health-matters-preventing-type-2-diabetes" TargetMode="External"/><Relationship Id="rId15" Type="http://schemas.openxmlformats.org/officeDocument/2006/relationships/hyperlink" Target="https://www.sciencedirect.com/topics/medicine-and-dentistry/health-belief-model" TargetMode="External"/><Relationship Id="rId23" Type="http://schemas.openxmlformats.org/officeDocument/2006/relationships/hyperlink" Target="https://www.who.int/activities/promoting-health-in-all-policies-and-intersectoral-action-capacities" TargetMode="External"/><Relationship Id="rId10" Type="http://schemas.openxmlformats.org/officeDocument/2006/relationships/hyperlink" Target="https://www.ausihw.com.au/blog/the-5-stages-of-behaviour-change" TargetMode="External"/><Relationship Id="rId19" Type="http://schemas.openxmlformats.org/officeDocument/2006/relationships/hyperlink" Target="https://www.un.org/en/academic-impact/sustainability" TargetMode="External"/><Relationship Id="rId4" Type="http://schemas.openxmlformats.org/officeDocument/2006/relationships/hyperlink" Target="https://cerb.pbc.org.pk/sdg-leaders/programme-overview/" TargetMode="External"/><Relationship Id="rId9" Type="http://schemas.openxmlformats.org/officeDocument/2006/relationships/hyperlink" Target="https://www.legislation.gov.uk/ukpga/2022/31/contents" TargetMode="External"/><Relationship Id="rId14" Type="http://schemas.openxmlformats.org/officeDocument/2006/relationships/hyperlink" Target="https://www.england.nhs.uk/about/equality/equality-hub/national-healthcare-inequalities-improvement-programme/core20plus5/" TargetMode="External"/><Relationship Id="rId22" Type="http://schemas.openxmlformats.org/officeDocument/2006/relationships/hyperlink" Target="https://www.who.int/about/governance/constitu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0757-812D-4A56-8220-975C500B7AFE}"/>
              </a:ext>
            </a:extLst>
          </p:cNvPr>
          <p:cNvSpPr>
            <a:spLocks noGrp="1"/>
          </p:cNvSpPr>
          <p:nvPr>
            <p:ph type="ctrTitle"/>
          </p:nvPr>
        </p:nvSpPr>
        <p:spPr>
          <a:xfrm>
            <a:off x="1600200" y="1687614"/>
            <a:ext cx="8991600" cy="3482772"/>
          </a:xfrm>
        </p:spPr>
        <p:txBody>
          <a:bodyPr>
            <a:normAutofit fontScale="90000"/>
          </a:bodyPr>
          <a:lstStyle/>
          <a:p>
            <a:pPr>
              <a:lnSpc>
                <a:spcPct val="150000"/>
              </a:lnSpc>
            </a:pPr>
            <a:r>
              <a:rPr lang="en-US" sz="2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a:t>
            </a:r>
            <a:r>
              <a:rPr lang="en-US" sz="2800" b="1" u="sng"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Name:Nazia</a:t>
            </a:r>
            <a:r>
              <a:rPr lang="en-US" sz="2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SHARIF</a:t>
            </a:r>
            <a:br>
              <a:rPr lang="en-US" sz="2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2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ID:1907313</a:t>
            </a:r>
            <a:br>
              <a:rPr lang="en-US" sz="2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2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Module: BMHP6030</a:t>
            </a:r>
            <a:br>
              <a:rPr lang="en-US" sz="2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2800" b="1" u="sng"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LECTURER:Hamadi</a:t>
            </a:r>
            <a:r>
              <a:rPr lang="en-US" sz="2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800" b="1" u="sng"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hussain</a:t>
            </a:r>
            <a:br>
              <a:rPr lang="en-US" sz="2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2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Presentation Title: Health, Wellbeing And Sustainable Development</a:t>
            </a:r>
          </a:p>
        </p:txBody>
      </p:sp>
    </p:spTree>
    <p:extLst>
      <p:ext uri="{BB962C8B-B14F-4D97-AF65-F5344CB8AC3E}">
        <p14:creationId xmlns:p14="http://schemas.microsoft.com/office/powerpoint/2010/main" val="885954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74715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1297858"/>
            <a:ext cx="6967398" cy="5392892"/>
          </a:xfrm>
          <a:solidFill>
            <a:schemeClr val="accent1">
              <a:lumMod val="20000"/>
              <a:lumOff val="80000"/>
            </a:schemeClr>
          </a:solidFill>
        </p:spPr>
        <p:txBody>
          <a:bodyPr>
            <a:normAutofit lnSpcReduction="10000"/>
          </a:bodyPr>
          <a:lstStyle/>
          <a:p>
            <a:r>
              <a:rPr lang="en-US" sz="2000" dirty="0">
                <a:latin typeface="Arial" panose="020B0604020202020204" pitchFamily="34" charset="0"/>
                <a:cs typeface="Arial" panose="020B0604020202020204" pitchFamily="34" charset="0"/>
              </a:rPr>
              <a:t>Health includes physical, mental, and social dimensions; wellbeing covers quality of life and life satisfaction (</a:t>
            </a:r>
            <a:r>
              <a:rPr lang="en-US" sz="2000" dirty="0" err="1">
                <a:latin typeface="Arial" panose="020B0604020202020204" pitchFamily="34" charset="0"/>
                <a:cs typeface="Arial" panose="020B0604020202020204" pitchFamily="34" charset="0"/>
              </a:rPr>
              <a:t>Ciziceno</a:t>
            </a:r>
            <a:r>
              <a:rPr lang="en-US" sz="2000" dirty="0">
                <a:latin typeface="Arial" panose="020B0604020202020204" pitchFamily="34" charset="0"/>
                <a:cs typeface="Arial" panose="020B0604020202020204" pitchFamily="34" charset="0"/>
              </a:rPr>
              <a:t>, 2022).</a:t>
            </a:r>
          </a:p>
          <a:p>
            <a:r>
              <a:rPr lang="en-US" sz="2000" dirty="0">
                <a:latin typeface="Arial" panose="020B0604020202020204" pitchFamily="34" charset="0"/>
                <a:cs typeface="Arial" panose="020B0604020202020204" pitchFamily="34" charset="0"/>
              </a:rPr>
              <a:t>Social, economic, and environmental determinants significantly shape health outcomes (</a:t>
            </a:r>
            <a:r>
              <a:rPr lang="en-US" sz="2000" dirty="0" err="1">
                <a:latin typeface="Arial" panose="020B0604020202020204" pitchFamily="34" charset="0"/>
                <a:cs typeface="Arial" panose="020B0604020202020204" pitchFamily="34" charset="0"/>
              </a:rPr>
              <a:t>Kalariya</a:t>
            </a:r>
            <a:r>
              <a:rPr lang="en-US" sz="2000" dirty="0">
                <a:latin typeface="Arial" panose="020B0604020202020204" pitchFamily="34" charset="0"/>
                <a:cs typeface="Arial" panose="020B0604020202020204" pitchFamily="34" charset="0"/>
              </a:rPr>
              <a:t> et al., 2023).</a:t>
            </a:r>
          </a:p>
          <a:p>
            <a:r>
              <a:rPr lang="en-US" sz="2000" dirty="0">
                <a:latin typeface="Arial" panose="020B0604020202020204" pitchFamily="34" charset="0"/>
                <a:cs typeface="Arial" panose="020B0604020202020204" pitchFamily="34" charset="0"/>
              </a:rPr>
              <a:t>Sustainable development balances present health needs with future generations' wellbeing (Henderson and </a:t>
            </a:r>
            <a:r>
              <a:rPr lang="en-US" sz="2000" dirty="0" err="1">
                <a:latin typeface="Arial" panose="020B0604020202020204" pitchFamily="34" charset="0"/>
                <a:cs typeface="Arial" panose="020B0604020202020204" pitchFamily="34" charset="0"/>
              </a:rPr>
              <a:t>Loreau</a:t>
            </a:r>
            <a:r>
              <a:rPr lang="en-US" sz="2000" dirty="0">
                <a:latin typeface="Arial" panose="020B0604020202020204" pitchFamily="34" charset="0"/>
                <a:cs typeface="Arial" panose="020B0604020202020204" pitchFamily="34" charset="0"/>
              </a:rPr>
              <a:t>, 2023).</a:t>
            </a:r>
          </a:p>
          <a:p>
            <a:r>
              <a:rPr lang="en-US" sz="2000" dirty="0">
                <a:latin typeface="Arial" panose="020B0604020202020204" pitchFamily="34" charset="0"/>
                <a:cs typeface="Arial" panose="020B0604020202020204" pitchFamily="34" charset="0"/>
              </a:rPr>
              <a:t>WHO and UN promote this through the SDGs, especially SDG 3: Good Health and Wellbeing.</a:t>
            </a:r>
          </a:p>
          <a:p>
            <a:r>
              <a:rPr lang="en-US" sz="2000" dirty="0">
                <a:latin typeface="Arial" panose="020B0604020202020204" pitchFamily="34" charset="0"/>
                <a:cs typeface="Arial" panose="020B0604020202020204" pitchFamily="34" charset="0"/>
              </a:rPr>
              <a:t>UK policies like the NHS Long Term Plan support preventive, person-centred care.</a:t>
            </a:r>
          </a:p>
          <a:p>
            <a:r>
              <a:rPr lang="en-US" sz="2000" dirty="0">
                <a:latin typeface="Arial" panose="020B0604020202020204" pitchFamily="34" charset="0"/>
                <a:cs typeface="Arial" panose="020B0604020202020204" pitchFamily="34" charset="0"/>
              </a:rPr>
              <a:t>This report examines integration of health, wellbeing, and sustainable development into health and social care services and its impact on delivery, access, and outcomes.</a:t>
            </a:r>
          </a:p>
        </p:txBody>
      </p:sp>
      <p:pic>
        <p:nvPicPr>
          <p:cNvPr id="4" name="Picture 3">
            <a:extLst>
              <a:ext uri="{FF2B5EF4-FFF2-40B4-BE49-F238E27FC236}">
                <a16:creationId xmlns:a16="http://schemas.microsoft.com/office/drawing/2014/main" id="{BDD259DE-BF6B-4ACB-8F8F-F8075B944AEA}"/>
              </a:ext>
            </a:extLst>
          </p:cNvPr>
          <p:cNvPicPr>
            <a:picLocks noChangeAspect="1"/>
          </p:cNvPicPr>
          <p:nvPr/>
        </p:nvPicPr>
        <p:blipFill>
          <a:blip r:embed="rId3"/>
          <a:stretch>
            <a:fillRect/>
          </a:stretch>
        </p:blipFill>
        <p:spPr>
          <a:xfrm>
            <a:off x="7332208" y="1297857"/>
            <a:ext cx="4711056" cy="4828623"/>
          </a:xfrm>
          <a:prstGeom prst="rect">
            <a:avLst/>
          </a:prstGeom>
        </p:spPr>
      </p:pic>
      <p:sp>
        <p:nvSpPr>
          <p:cNvPr id="6" name="Rectangle 5">
            <a:extLst>
              <a:ext uri="{FF2B5EF4-FFF2-40B4-BE49-F238E27FC236}">
                <a16:creationId xmlns:a16="http://schemas.microsoft.com/office/drawing/2014/main" id="{724C4618-9B45-4C38-9941-532F86FDE807}"/>
              </a:ext>
            </a:extLst>
          </p:cNvPr>
          <p:cNvSpPr/>
          <p:nvPr/>
        </p:nvSpPr>
        <p:spPr>
          <a:xfrm>
            <a:off x="7332208" y="6290640"/>
            <a:ext cx="4711056" cy="400110"/>
          </a:xfrm>
          <a:prstGeom prst="rect">
            <a:avLst/>
          </a:prstGeom>
          <a:solidFill>
            <a:srgbClr val="FDECD2"/>
          </a:solidFill>
        </p:spPr>
        <p:txBody>
          <a:bodyPr wrap="square">
            <a:spAutoFit/>
          </a:bodyPr>
          <a:lstStyle/>
          <a:p>
            <a:pPr algn="ctr"/>
            <a:r>
              <a:rPr lang="en-US" sz="2000" dirty="0">
                <a:latin typeface="Arial" panose="020B0604020202020204" pitchFamily="34" charset="0"/>
                <a:cs typeface="Arial" panose="020B0604020202020204" pitchFamily="34" charset="0"/>
              </a:rPr>
              <a:t>Van Leeuwen et al., (2018)</a:t>
            </a:r>
          </a:p>
        </p:txBody>
      </p:sp>
    </p:spTree>
    <p:extLst>
      <p:ext uri="{BB962C8B-B14F-4D97-AF65-F5344CB8AC3E}">
        <p14:creationId xmlns:p14="http://schemas.microsoft.com/office/powerpoint/2010/main" val="1919420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1215727" y="226242"/>
            <a:ext cx="9760546" cy="747150"/>
          </a:xfrm>
        </p:spPr>
        <p:txBody>
          <a:bodyPr>
            <a:normAutofit fontScale="90000"/>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Definitions, Key Concepts and Theoretical Perspectives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39486" y="1200150"/>
            <a:ext cx="7690559" cy="5657850"/>
          </a:xfrm>
          <a:solidFill>
            <a:schemeClr val="accent1">
              <a:lumMod val="20000"/>
              <a:lumOff val="80000"/>
            </a:schemeClr>
          </a:solidFill>
        </p:spPr>
        <p:txBody>
          <a:bodyPr>
            <a:normAutofit lnSpcReduction="10000"/>
          </a:bodyPr>
          <a:lstStyle/>
          <a:p>
            <a:r>
              <a:rPr lang="en-US" sz="2000" dirty="0">
                <a:latin typeface="Arial" panose="020B0604020202020204" pitchFamily="34" charset="0"/>
                <a:cs typeface="Arial" panose="020B0604020202020204" pitchFamily="34" charset="0"/>
              </a:rPr>
              <a:t>WHO (1948): Health is complete physical, mental, and social wellbeing, not just absence of disease.</a:t>
            </a:r>
          </a:p>
          <a:p>
            <a:r>
              <a:rPr lang="en-US" sz="2000" dirty="0">
                <a:latin typeface="Arial" panose="020B0604020202020204" pitchFamily="34" charset="0"/>
                <a:cs typeface="Arial" panose="020B0604020202020204" pitchFamily="34" charset="0"/>
              </a:rPr>
              <a:t>Health is shaped by multiple factors: lifestyle, social relationships, and living conditions.</a:t>
            </a:r>
          </a:p>
          <a:p>
            <a:r>
              <a:rPr lang="en-US" sz="2000" dirty="0">
                <a:latin typeface="Arial" panose="020B0604020202020204" pitchFamily="34" charset="0"/>
                <a:cs typeface="Arial" panose="020B0604020202020204" pitchFamily="34" charset="0"/>
              </a:rPr>
              <a:t>The WHO definition is overly idealistic, especially for those with chronic conditions (</a:t>
            </a:r>
            <a:r>
              <a:rPr lang="en-US" sz="2000" dirty="0" err="1">
                <a:latin typeface="Arial" panose="020B0604020202020204" pitchFamily="34" charset="0"/>
                <a:cs typeface="Arial" panose="020B0604020202020204" pitchFamily="34" charset="0"/>
              </a:rPr>
              <a:t>Schramme</a:t>
            </a:r>
            <a:r>
              <a:rPr lang="en-US" sz="2000" dirty="0">
                <a:latin typeface="Arial" panose="020B0604020202020204" pitchFamily="34" charset="0"/>
                <a:cs typeface="Arial" panose="020B0604020202020204" pitchFamily="34" charset="0"/>
              </a:rPr>
              <a:t>, 2023).</a:t>
            </a:r>
          </a:p>
          <a:p>
            <a:r>
              <a:rPr lang="en-US" sz="2000" dirty="0">
                <a:latin typeface="Arial" panose="020B0604020202020204" pitchFamily="34" charset="0"/>
                <a:cs typeface="Arial" panose="020B0604020202020204" pitchFamily="34" charset="0"/>
              </a:rPr>
              <a:t>Challenges the biomedical model, which focuses narrowly on diagnosing and treating disease.</a:t>
            </a:r>
          </a:p>
          <a:p>
            <a:r>
              <a:rPr lang="en-US" sz="2000" dirty="0">
                <a:latin typeface="Arial" panose="020B0604020202020204" pitchFamily="34" charset="0"/>
                <a:cs typeface="Arial" panose="020B0604020202020204" pitchFamily="34" charset="0"/>
              </a:rPr>
              <a:t>Biomedical approaches neglect psychological and social influences, limiting their effectiveness (Brown et al., 2022).</a:t>
            </a:r>
          </a:p>
          <a:p>
            <a:r>
              <a:rPr lang="en-US" sz="2000" dirty="0">
                <a:latin typeface="Arial" panose="020B0604020202020204" pitchFamily="34" charset="0"/>
                <a:cs typeface="Arial" panose="020B0604020202020204" pitchFamily="34" charset="0"/>
              </a:rPr>
              <a:t>Wellbeing extends beyond health to overall quality of life.</a:t>
            </a:r>
          </a:p>
          <a:p>
            <a:r>
              <a:rPr lang="en-US" sz="2000" dirty="0">
                <a:latin typeface="Arial" panose="020B0604020202020204" pitchFamily="34" charset="0"/>
                <a:cs typeface="Arial" panose="020B0604020202020204" pitchFamily="34" charset="0"/>
              </a:rPr>
              <a:t>Subjective wellbeing: life satisfaction, happiness, and emotional resilience.</a:t>
            </a:r>
          </a:p>
          <a:p>
            <a:r>
              <a:rPr lang="en-US" sz="2000" dirty="0">
                <a:latin typeface="Arial" panose="020B0604020202020204" pitchFamily="34" charset="0"/>
                <a:cs typeface="Arial" panose="020B0604020202020204" pitchFamily="34" charset="0"/>
              </a:rPr>
              <a:t>Objective wellbeing: measurable factors like income, housing, education, employment, and social participation (</a:t>
            </a:r>
            <a:r>
              <a:rPr lang="en-US" sz="2000" dirty="0" err="1">
                <a:latin typeface="Arial" panose="020B0604020202020204" pitchFamily="34" charset="0"/>
                <a:cs typeface="Arial" panose="020B0604020202020204" pitchFamily="34" charset="0"/>
              </a:rPr>
              <a:t>Schramme</a:t>
            </a:r>
            <a:r>
              <a:rPr lang="en-US" sz="2000" dirty="0">
                <a:latin typeface="Arial" panose="020B0604020202020204" pitchFamily="34" charset="0"/>
                <a:cs typeface="Arial" panose="020B0604020202020204" pitchFamily="34" charset="0"/>
              </a:rPr>
              <a:t>, 2025).</a:t>
            </a:r>
          </a:p>
        </p:txBody>
      </p:sp>
      <p:pic>
        <p:nvPicPr>
          <p:cNvPr id="4" name="Picture 3">
            <a:extLst>
              <a:ext uri="{FF2B5EF4-FFF2-40B4-BE49-F238E27FC236}">
                <a16:creationId xmlns:a16="http://schemas.microsoft.com/office/drawing/2014/main" id="{2D891C4C-401B-413A-B351-D445E4893955}"/>
              </a:ext>
            </a:extLst>
          </p:cNvPr>
          <p:cNvPicPr>
            <a:picLocks noChangeAspect="1"/>
          </p:cNvPicPr>
          <p:nvPr/>
        </p:nvPicPr>
        <p:blipFill>
          <a:blip r:embed="rId3"/>
          <a:stretch>
            <a:fillRect/>
          </a:stretch>
        </p:blipFill>
        <p:spPr>
          <a:xfrm>
            <a:off x="8078296" y="3429000"/>
            <a:ext cx="3874218" cy="2651760"/>
          </a:xfrm>
          <a:prstGeom prst="rect">
            <a:avLst/>
          </a:prstGeom>
        </p:spPr>
      </p:pic>
      <p:pic>
        <p:nvPicPr>
          <p:cNvPr id="5" name="Picture 4">
            <a:extLst>
              <a:ext uri="{FF2B5EF4-FFF2-40B4-BE49-F238E27FC236}">
                <a16:creationId xmlns:a16="http://schemas.microsoft.com/office/drawing/2014/main" id="{C0487A75-49D3-4E6D-8942-1B4DF88102F4}"/>
              </a:ext>
            </a:extLst>
          </p:cNvPr>
          <p:cNvPicPr>
            <a:picLocks noChangeAspect="1"/>
          </p:cNvPicPr>
          <p:nvPr/>
        </p:nvPicPr>
        <p:blipFill>
          <a:blip r:embed="rId4"/>
          <a:stretch>
            <a:fillRect/>
          </a:stretch>
        </p:blipFill>
        <p:spPr>
          <a:xfrm>
            <a:off x="8078297" y="1200150"/>
            <a:ext cx="3874218" cy="1817370"/>
          </a:xfrm>
          <a:prstGeom prst="rect">
            <a:avLst/>
          </a:prstGeom>
        </p:spPr>
      </p:pic>
      <p:sp>
        <p:nvSpPr>
          <p:cNvPr id="6" name="Rectangle 5">
            <a:extLst>
              <a:ext uri="{FF2B5EF4-FFF2-40B4-BE49-F238E27FC236}">
                <a16:creationId xmlns:a16="http://schemas.microsoft.com/office/drawing/2014/main" id="{C19AC90C-B8E9-4CAE-B601-72F2609559E3}"/>
              </a:ext>
            </a:extLst>
          </p:cNvPr>
          <p:cNvSpPr/>
          <p:nvPr/>
        </p:nvSpPr>
        <p:spPr>
          <a:xfrm>
            <a:off x="8078296" y="3017520"/>
            <a:ext cx="3874218" cy="369332"/>
          </a:xfrm>
          <a:prstGeom prst="rect">
            <a:avLst/>
          </a:prstGeom>
          <a:solidFill>
            <a:srgbClr val="FDECD2"/>
          </a:solidFill>
        </p:spPr>
        <p:txBody>
          <a:bodyPr wrap="square">
            <a:spAutoFit/>
          </a:bodyPr>
          <a:lstStyle/>
          <a:p>
            <a:pPr algn="ctr"/>
            <a:r>
              <a:rPr lang="en-US" dirty="0">
                <a:latin typeface="Times New Roman" panose="02020603050405020304" pitchFamily="18" charset="0"/>
                <a:cs typeface="Times New Roman" panose="02020603050405020304" pitchFamily="18" charset="0"/>
              </a:rPr>
              <a:t>World Health Organization (2026)</a:t>
            </a:r>
            <a:endParaRPr lang="en-US" dirty="0"/>
          </a:p>
        </p:txBody>
      </p:sp>
      <p:sp>
        <p:nvSpPr>
          <p:cNvPr id="7" name="Rectangle 6">
            <a:extLst>
              <a:ext uri="{FF2B5EF4-FFF2-40B4-BE49-F238E27FC236}">
                <a16:creationId xmlns:a16="http://schemas.microsoft.com/office/drawing/2014/main" id="{D86F4941-827A-434D-8DAA-5B8D49CB581B}"/>
              </a:ext>
            </a:extLst>
          </p:cNvPr>
          <p:cNvSpPr/>
          <p:nvPr/>
        </p:nvSpPr>
        <p:spPr>
          <a:xfrm>
            <a:off x="8078296" y="6122908"/>
            <a:ext cx="3874218" cy="400110"/>
          </a:xfrm>
          <a:prstGeom prst="rect">
            <a:avLst/>
          </a:prstGeom>
          <a:solidFill>
            <a:srgbClr val="FDECD2"/>
          </a:solidFill>
        </p:spPr>
        <p:txBody>
          <a:bodyPr wrap="square">
            <a:spAutoFit/>
          </a:bodyPr>
          <a:lstStyle/>
          <a:p>
            <a:pPr algn="ctr"/>
            <a:r>
              <a:rPr lang="en-US" sz="2000" dirty="0">
                <a:latin typeface="Arial" panose="020B0604020202020204" pitchFamily="34" charset="0"/>
                <a:cs typeface="Arial" panose="020B0604020202020204" pitchFamily="34" charset="0"/>
              </a:rPr>
              <a:t>Subtle Yoga. (2021)</a:t>
            </a:r>
          </a:p>
        </p:txBody>
      </p:sp>
    </p:spTree>
    <p:extLst>
      <p:ext uri="{BB962C8B-B14F-4D97-AF65-F5344CB8AC3E}">
        <p14:creationId xmlns:p14="http://schemas.microsoft.com/office/powerpoint/2010/main" val="18566884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1297858"/>
            <a:ext cx="7729728" cy="5333900"/>
          </a:xfrm>
          <a:solidFill>
            <a:schemeClr val="accent1">
              <a:lumMod val="20000"/>
              <a:lumOff val="80000"/>
            </a:schemeClr>
          </a:solidFill>
        </p:spPr>
        <p:txBody>
          <a:bodyPr>
            <a:normAutofit/>
          </a:bodyPr>
          <a:lstStyle/>
          <a:p>
            <a:r>
              <a:rPr lang="en-US" sz="2000" dirty="0">
                <a:latin typeface="Arial" panose="020B0604020202020204" pitchFamily="34" charset="0"/>
                <a:cs typeface="Arial" panose="020B0604020202020204" pitchFamily="34" charset="0"/>
              </a:rPr>
              <a:t>Meets present needs without compromising future generations (UN, 2025).</a:t>
            </a:r>
          </a:p>
          <a:p>
            <a:r>
              <a:rPr lang="en-US" sz="2000" dirty="0">
                <a:latin typeface="Arial" panose="020B0604020202020204" pitchFamily="34" charset="0"/>
                <a:cs typeface="Arial" panose="020B0604020202020204" pitchFamily="34" charset="0"/>
              </a:rPr>
              <a:t>Balances environmental responsibility, social equity, and economic efficiency.</a:t>
            </a:r>
          </a:p>
          <a:p>
            <a:r>
              <a:rPr lang="en-US" sz="2000" dirty="0">
                <a:latin typeface="Arial" panose="020B0604020202020204" pitchFamily="34" charset="0"/>
                <a:cs typeface="Arial" panose="020B0604020202020204" pitchFamily="34" charset="0"/>
              </a:rPr>
              <a:t>Improves long-term population health while reducing environmental impact (Hu et al., 2022).</a:t>
            </a:r>
          </a:p>
          <a:p>
            <a:r>
              <a:rPr lang="en-US" sz="2000" dirty="0">
                <a:latin typeface="Arial" panose="020B0604020202020204" pitchFamily="34" charset="0"/>
                <a:cs typeface="Arial" panose="020B0604020202020204" pitchFamily="34" charset="0"/>
              </a:rPr>
              <a:t>Explains health through biological, psychological, and social interactions; supports person-centred care (Bolton, 2023).</a:t>
            </a:r>
          </a:p>
          <a:p>
            <a:r>
              <a:rPr lang="en-US" sz="2000" dirty="0">
                <a:latin typeface="Arial" panose="020B0604020202020204" pitchFamily="34" charset="0"/>
                <a:cs typeface="Arial" panose="020B0604020202020204" pitchFamily="34" charset="0"/>
              </a:rPr>
              <a:t>Treats the whole person rather than isolated symptoms.</a:t>
            </a:r>
          </a:p>
          <a:p>
            <a:r>
              <a:rPr lang="en-US" sz="2000" dirty="0">
                <a:latin typeface="Arial" panose="020B0604020202020204" pitchFamily="34" charset="0"/>
                <a:cs typeface="Arial" panose="020B0604020202020204" pitchFamily="34" charset="0"/>
              </a:rPr>
              <a:t>Health influenced by individual, community, organisational, and policy levels (Zhang et al., 2023)</a:t>
            </a:r>
          </a:p>
          <a:p>
            <a:r>
              <a:rPr lang="en-US" sz="2000" dirty="0">
                <a:latin typeface="Arial" panose="020B0604020202020204" pitchFamily="34" charset="0"/>
                <a:cs typeface="Arial" panose="020B0604020202020204" pitchFamily="34" charset="0"/>
              </a:rPr>
              <a:t>Supports integrated service design addressing medical, psychological, social, and environmental determinants.</a:t>
            </a:r>
          </a:p>
        </p:txBody>
      </p:sp>
      <p:sp>
        <p:nvSpPr>
          <p:cNvPr id="4" name="Title 1">
            <a:extLst>
              <a:ext uri="{FF2B5EF4-FFF2-40B4-BE49-F238E27FC236}">
                <a16:creationId xmlns:a16="http://schemas.microsoft.com/office/drawing/2014/main" id="{4E2DDBF3-5D33-42E3-80E8-8D0CA1B7CF0D}"/>
              </a:ext>
            </a:extLst>
          </p:cNvPr>
          <p:cNvSpPr>
            <a:spLocks noGrp="1"/>
          </p:cNvSpPr>
          <p:nvPr>
            <p:ph type="title"/>
          </p:nvPr>
        </p:nvSpPr>
        <p:spPr>
          <a:xfrm>
            <a:off x="1215727" y="226242"/>
            <a:ext cx="9760546" cy="747150"/>
          </a:xfrm>
        </p:spPr>
        <p:txBody>
          <a:bodyPr>
            <a:normAutofit fontScale="90000"/>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Definitions, Key Concepts and Theoretical Perspectives</a:t>
            </a:r>
          </a:p>
        </p:txBody>
      </p:sp>
      <p:pic>
        <p:nvPicPr>
          <p:cNvPr id="2" name="Picture 1">
            <a:extLst>
              <a:ext uri="{FF2B5EF4-FFF2-40B4-BE49-F238E27FC236}">
                <a16:creationId xmlns:a16="http://schemas.microsoft.com/office/drawing/2014/main" id="{A8600CE6-39ED-41FC-A58B-1FF876A4C21C}"/>
              </a:ext>
            </a:extLst>
          </p:cNvPr>
          <p:cNvPicPr>
            <a:picLocks noChangeAspect="1"/>
          </p:cNvPicPr>
          <p:nvPr/>
        </p:nvPicPr>
        <p:blipFill rotWithShape="1">
          <a:blip r:embed="rId3"/>
          <a:srcRect t="5430" b="6949"/>
          <a:stretch/>
        </p:blipFill>
        <p:spPr>
          <a:xfrm>
            <a:off x="8021335" y="1297857"/>
            <a:ext cx="4059247" cy="4851483"/>
          </a:xfrm>
          <a:prstGeom prst="rect">
            <a:avLst/>
          </a:prstGeom>
        </p:spPr>
      </p:pic>
      <p:sp>
        <p:nvSpPr>
          <p:cNvPr id="5" name="Rectangle 4">
            <a:extLst>
              <a:ext uri="{FF2B5EF4-FFF2-40B4-BE49-F238E27FC236}">
                <a16:creationId xmlns:a16="http://schemas.microsoft.com/office/drawing/2014/main" id="{05551E9D-2673-4B08-B2C6-B6EED95E29CA}"/>
              </a:ext>
            </a:extLst>
          </p:cNvPr>
          <p:cNvSpPr/>
          <p:nvPr/>
        </p:nvSpPr>
        <p:spPr>
          <a:xfrm>
            <a:off x="8021334" y="6233029"/>
            <a:ext cx="4059247" cy="400110"/>
          </a:xfrm>
          <a:prstGeom prst="rect">
            <a:avLst/>
          </a:prstGeom>
          <a:solidFill>
            <a:srgbClr val="FDECD2"/>
          </a:solidFill>
        </p:spPr>
        <p:txBody>
          <a:bodyPr wrap="square">
            <a:spAutoFit/>
          </a:bodyPr>
          <a:lstStyle/>
          <a:p>
            <a:pPr algn="ctr"/>
            <a:r>
              <a:rPr lang="en-US" sz="2000" dirty="0">
                <a:latin typeface="Arial" panose="020B0604020202020204" pitchFamily="34" charset="0"/>
                <a:cs typeface="Arial" panose="020B0604020202020204" pitchFamily="34" charset="0"/>
              </a:rPr>
              <a:t>FSC. (2025)</a:t>
            </a:r>
          </a:p>
        </p:txBody>
      </p:sp>
    </p:spTree>
    <p:extLst>
      <p:ext uri="{BB962C8B-B14F-4D97-AF65-F5344CB8AC3E}">
        <p14:creationId xmlns:p14="http://schemas.microsoft.com/office/powerpoint/2010/main" val="1624480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00317" y="167250"/>
            <a:ext cx="11716379" cy="747150"/>
          </a:xfrm>
        </p:spPr>
        <p:txBody>
          <a:bodyPr>
            <a:normAutofit fontScale="90000"/>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Sustainable Development Goals and Integration into Health and Social Care</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1297858"/>
            <a:ext cx="7729728" cy="5392892"/>
          </a:xfrm>
          <a:solidFill>
            <a:schemeClr val="accent1">
              <a:lumMod val="20000"/>
              <a:lumOff val="80000"/>
            </a:schemeClr>
          </a:solidFill>
        </p:spPr>
        <p:txBody>
          <a:bodyPr>
            <a:normAutofit lnSpcReduction="10000"/>
          </a:bodyPr>
          <a:lstStyle/>
          <a:p>
            <a:r>
              <a:rPr lang="en-US" sz="2000" dirty="0">
                <a:latin typeface="Arial" panose="020B0604020202020204" pitchFamily="34" charset="0"/>
                <a:cs typeface="Arial" panose="020B0604020202020204" pitchFamily="34" charset="0"/>
              </a:rPr>
              <a:t>SDG 3 ("Good Health and Wellbeing") aims to ensure healthy lives and promote wellbeing for all (United Nations, 2015).</a:t>
            </a:r>
          </a:p>
          <a:p>
            <a:r>
              <a:rPr lang="en-US" sz="2000" dirty="0">
                <a:latin typeface="Arial" panose="020B0604020202020204" pitchFamily="34" charset="0"/>
                <a:cs typeface="Arial" panose="020B0604020202020204" pitchFamily="34" charset="0"/>
              </a:rPr>
              <a:t>Sustainable health systems must address both healthcare needs and wider determinants of health (WHO, 1948).</a:t>
            </a:r>
          </a:p>
          <a:p>
            <a:r>
              <a:rPr lang="en-US" sz="2000" dirty="0">
                <a:latin typeface="Arial" panose="020B0604020202020204" pitchFamily="34" charset="0"/>
                <a:cs typeface="Arial" panose="020B0604020202020204" pitchFamily="34" charset="0"/>
              </a:rPr>
              <a:t>The NHS Long Term Plan prioritises early intervention and disease prevention to improve population health (NHS England, 2023).</a:t>
            </a:r>
          </a:p>
          <a:p>
            <a:r>
              <a:rPr lang="en-US" sz="2000" dirty="0">
                <a:latin typeface="Arial" panose="020B0604020202020204" pitchFamily="34" charset="0"/>
                <a:cs typeface="Arial" panose="020B0604020202020204" pitchFamily="34" charset="0"/>
              </a:rPr>
              <a:t>Preventive approaches can generate long-term health benefits while improving system sustainability (</a:t>
            </a:r>
            <a:r>
              <a:rPr lang="en-US" sz="2000" dirty="0" err="1">
                <a:latin typeface="Arial" panose="020B0604020202020204" pitchFamily="34" charset="0"/>
                <a:cs typeface="Arial" panose="020B0604020202020204" pitchFamily="34" charset="0"/>
              </a:rPr>
              <a:t>Fufaa</a:t>
            </a:r>
            <a:r>
              <a:rPr lang="en-US" sz="2000" dirty="0">
                <a:latin typeface="Arial" panose="020B0604020202020204" pitchFamily="34" charset="0"/>
                <a:cs typeface="Arial" panose="020B0604020202020204" pitchFamily="34" charset="0"/>
              </a:rPr>
              <a:t>, 2024).</a:t>
            </a:r>
          </a:p>
          <a:p>
            <a:r>
              <a:rPr lang="en-US" sz="2000" dirty="0">
                <a:latin typeface="Arial" panose="020B0604020202020204" pitchFamily="34" charset="0"/>
                <a:cs typeface="Arial" panose="020B0604020202020204" pitchFamily="34" charset="0"/>
              </a:rPr>
              <a:t>The NHS Diabetes Prevention Programme supports at-risk individuals through lifestyle interventions.</a:t>
            </a:r>
          </a:p>
          <a:p>
            <a:r>
              <a:rPr lang="en-US" sz="2000" dirty="0">
                <a:latin typeface="Arial" panose="020B0604020202020204" pitchFamily="34" charset="0"/>
                <a:cs typeface="Arial" panose="020B0604020202020204" pitchFamily="34" charset="0"/>
              </a:rPr>
              <a:t>Lower engagement among disadvantaged groups may widen existing inequalities (</a:t>
            </a:r>
            <a:r>
              <a:rPr lang="en-US" sz="2000" dirty="0" err="1">
                <a:latin typeface="Arial" panose="020B0604020202020204" pitchFamily="34" charset="0"/>
                <a:cs typeface="Arial" panose="020B0604020202020204" pitchFamily="34" charset="0"/>
              </a:rPr>
              <a:t>Mbata</a:t>
            </a:r>
            <a:r>
              <a:rPr lang="en-US" sz="2000" dirty="0">
                <a:latin typeface="Arial" panose="020B0604020202020204" pitchFamily="34" charset="0"/>
                <a:cs typeface="Arial" panose="020B0604020202020204" pitchFamily="34" charset="0"/>
              </a:rPr>
              <a:t> et al., 2024).</a:t>
            </a:r>
          </a:p>
          <a:p>
            <a:r>
              <a:rPr lang="en-US" sz="2000" dirty="0">
                <a:latin typeface="Arial" panose="020B0604020202020204" pitchFamily="34" charset="0"/>
                <a:cs typeface="Arial" panose="020B0604020202020204" pitchFamily="34" charset="0"/>
              </a:rPr>
              <a:t>Long-term sustainability depends on equitable access, continued investment, and sustained behavioural change.</a:t>
            </a:r>
          </a:p>
        </p:txBody>
      </p:sp>
      <p:pic>
        <p:nvPicPr>
          <p:cNvPr id="4" name="Picture 3">
            <a:extLst>
              <a:ext uri="{FF2B5EF4-FFF2-40B4-BE49-F238E27FC236}">
                <a16:creationId xmlns:a16="http://schemas.microsoft.com/office/drawing/2014/main" id="{AAD0D980-DC28-4C3B-9394-9EA360039723}"/>
              </a:ext>
            </a:extLst>
          </p:cNvPr>
          <p:cNvPicPr>
            <a:picLocks noChangeAspect="1"/>
          </p:cNvPicPr>
          <p:nvPr/>
        </p:nvPicPr>
        <p:blipFill rotWithShape="1">
          <a:blip r:embed="rId3"/>
          <a:srcRect b="10291"/>
          <a:stretch/>
        </p:blipFill>
        <p:spPr>
          <a:xfrm>
            <a:off x="8096250" y="1297858"/>
            <a:ext cx="3820446" cy="2166711"/>
          </a:xfrm>
          <a:prstGeom prst="rect">
            <a:avLst/>
          </a:prstGeom>
        </p:spPr>
      </p:pic>
      <p:pic>
        <p:nvPicPr>
          <p:cNvPr id="5" name="Picture 4">
            <a:extLst>
              <a:ext uri="{FF2B5EF4-FFF2-40B4-BE49-F238E27FC236}">
                <a16:creationId xmlns:a16="http://schemas.microsoft.com/office/drawing/2014/main" id="{20F33FCC-1235-4E9F-9E0A-A68142DBF9DB}"/>
              </a:ext>
            </a:extLst>
          </p:cNvPr>
          <p:cNvPicPr>
            <a:picLocks noChangeAspect="1"/>
          </p:cNvPicPr>
          <p:nvPr/>
        </p:nvPicPr>
        <p:blipFill>
          <a:blip r:embed="rId4"/>
          <a:stretch>
            <a:fillRect/>
          </a:stretch>
        </p:blipFill>
        <p:spPr>
          <a:xfrm>
            <a:off x="8096250" y="4019477"/>
            <a:ext cx="3820446" cy="2112223"/>
          </a:xfrm>
          <a:prstGeom prst="rect">
            <a:avLst/>
          </a:prstGeom>
        </p:spPr>
      </p:pic>
      <p:sp>
        <p:nvSpPr>
          <p:cNvPr id="6" name="Rectangle 5">
            <a:extLst>
              <a:ext uri="{FF2B5EF4-FFF2-40B4-BE49-F238E27FC236}">
                <a16:creationId xmlns:a16="http://schemas.microsoft.com/office/drawing/2014/main" id="{78433A4E-4024-472E-A0D9-C8C2FE0F2F2A}"/>
              </a:ext>
            </a:extLst>
          </p:cNvPr>
          <p:cNvSpPr/>
          <p:nvPr/>
        </p:nvSpPr>
        <p:spPr>
          <a:xfrm>
            <a:off x="8096250" y="3505199"/>
            <a:ext cx="3820446" cy="400110"/>
          </a:xfrm>
          <a:prstGeom prst="rect">
            <a:avLst/>
          </a:prstGeom>
          <a:solidFill>
            <a:srgbClr val="FDECD2"/>
          </a:solidFill>
        </p:spPr>
        <p:txBody>
          <a:bodyPr wrap="square">
            <a:spAutoFit/>
          </a:bodyPr>
          <a:lstStyle/>
          <a:p>
            <a:pPr algn="ctr"/>
            <a:r>
              <a:rPr lang="en-US" sz="2000" dirty="0">
                <a:latin typeface="Arial" panose="020B0604020202020204" pitchFamily="34" charset="0"/>
                <a:cs typeface="Arial" panose="020B0604020202020204" pitchFamily="34" charset="0"/>
              </a:rPr>
              <a:t>CERB. (2026)</a:t>
            </a:r>
            <a:endParaRPr lang="en-US" sz="2000" dirty="0">
              <a:effectLst/>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E1212D39-A144-48BD-A2B2-E05A79178539}"/>
              </a:ext>
            </a:extLst>
          </p:cNvPr>
          <p:cNvSpPr/>
          <p:nvPr/>
        </p:nvSpPr>
        <p:spPr>
          <a:xfrm>
            <a:off x="8133136" y="6231150"/>
            <a:ext cx="3820446" cy="400110"/>
          </a:xfrm>
          <a:prstGeom prst="rect">
            <a:avLst/>
          </a:prstGeom>
          <a:solidFill>
            <a:srgbClr val="FDECD2"/>
          </a:solidFill>
        </p:spPr>
        <p:txBody>
          <a:bodyPr wrap="square">
            <a:spAutoFit/>
          </a:bodyPr>
          <a:lstStyle/>
          <a:p>
            <a:pPr algn="ctr"/>
            <a:r>
              <a:rPr lang="en-US" sz="2000" dirty="0">
                <a:latin typeface="Arial" panose="020B0604020202020204" pitchFamily="34" charset="0"/>
                <a:ea typeface="Calibri" panose="020F0502020204030204" pitchFamily="34" charset="0"/>
                <a:cs typeface="Arial" panose="020B0604020202020204" pitchFamily="34" charset="0"/>
              </a:rPr>
              <a:t>NHS. (2022)</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504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74715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Policy and Governance</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1297858"/>
            <a:ext cx="7729728" cy="5392892"/>
          </a:xfrm>
          <a:solidFill>
            <a:schemeClr val="accent1">
              <a:lumMod val="20000"/>
              <a:lumOff val="80000"/>
            </a:schemeClr>
          </a:solidFill>
        </p:spPr>
        <p:txBody>
          <a:bodyPr>
            <a:normAutofit fontScale="85000" lnSpcReduction="10000"/>
          </a:bodyPr>
          <a:lstStyle/>
          <a:p>
            <a:pPr>
              <a:lnSpc>
                <a:spcPct val="150000"/>
              </a:lnSpc>
            </a:pPr>
            <a:r>
              <a:rPr lang="en-US" sz="2000" dirty="0">
                <a:latin typeface="Arial" panose="020B0604020202020204" pitchFamily="34" charset="0"/>
                <a:cs typeface="Arial" panose="020B0604020202020204" pitchFamily="34" charset="0"/>
              </a:rPr>
              <a:t>The WHO's Health in All Policies (</a:t>
            </a:r>
            <a:r>
              <a:rPr lang="en-US" sz="2000" dirty="0" err="1">
                <a:latin typeface="Arial" panose="020B0604020202020204" pitchFamily="34" charset="0"/>
                <a:cs typeface="Arial" panose="020B0604020202020204" pitchFamily="34" charset="0"/>
              </a:rPr>
              <a:t>HiAP</a:t>
            </a:r>
            <a:r>
              <a:rPr lang="en-US" sz="2000" dirty="0">
                <a:latin typeface="Arial" panose="020B0604020202020204" pitchFamily="34" charset="0"/>
                <a:cs typeface="Arial" panose="020B0604020202020204" pitchFamily="34" charset="0"/>
              </a:rPr>
              <a:t>) framework promotes health considerations across all sectors of government.</a:t>
            </a:r>
          </a:p>
          <a:p>
            <a:pPr>
              <a:lnSpc>
                <a:spcPct val="150000"/>
              </a:lnSpc>
            </a:pPr>
            <a:r>
              <a:rPr lang="en-US" sz="2000" dirty="0">
                <a:latin typeface="Arial" panose="020B0604020202020204" pitchFamily="34" charset="0"/>
                <a:cs typeface="Arial" panose="020B0604020202020204" pitchFamily="34" charset="0"/>
              </a:rPr>
              <a:t>Many health determinants (housing, education, employment) lie outside healthcare, requiring cross-sector collaboration (WHO, 2023).</a:t>
            </a:r>
          </a:p>
          <a:p>
            <a:pPr>
              <a:lnSpc>
                <a:spcPct val="150000"/>
              </a:lnSpc>
            </a:pPr>
            <a:r>
              <a:rPr lang="en-US" sz="2000" dirty="0">
                <a:latin typeface="Arial" panose="020B0604020202020204" pitchFamily="34" charset="0"/>
                <a:cs typeface="Arial" panose="020B0604020202020204" pitchFamily="34" charset="0"/>
              </a:rPr>
              <a:t>The NHS Long Term Plan prioritises prevention, personalised care, and improved mental health services (NHS England, 2023).</a:t>
            </a:r>
          </a:p>
          <a:p>
            <a:pPr>
              <a:lnSpc>
                <a:spcPct val="150000"/>
              </a:lnSpc>
            </a:pPr>
            <a:r>
              <a:rPr lang="en-US" sz="2000" dirty="0">
                <a:latin typeface="Arial" panose="020B0604020202020204" pitchFamily="34" charset="0"/>
                <a:cs typeface="Arial" panose="020B0604020202020204" pitchFamily="34" charset="0"/>
              </a:rPr>
              <a:t>The Health and Care Act 2022 promotes integration through Integrated Care Systems (ICSs) (GOV.UK, 2022).</a:t>
            </a:r>
          </a:p>
          <a:p>
            <a:pPr>
              <a:lnSpc>
                <a:spcPct val="150000"/>
              </a:lnSpc>
            </a:pPr>
            <a:r>
              <a:rPr lang="en-US" sz="2000" dirty="0">
                <a:latin typeface="Arial" panose="020B0604020202020204" pitchFamily="34" charset="0"/>
                <a:cs typeface="Arial" panose="020B0604020202020204" pitchFamily="34" charset="0"/>
              </a:rPr>
              <a:t>ICSs bring together NHS organisations, local authorities, and social care providers.</a:t>
            </a:r>
          </a:p>
          <a:p>
            <a:pPr>
              <a:lnSpc>
                <a:spcPct val="150000"/>
              </a:lnSpc>
            </a:pPr>
            <a:r>
              <a:rPr lang="en-US" sz="2000" dirty="0">
                <a:latin typeface="Arial" panose="020B0604020202020204" pitchFamily="34" charset="0"/>
                <a:cs typeface="Arial" panose="020B0604020202020204" pitchFamily="34" charset="0"/>
              </a:rPr>
              <a:t>These governance frameworks support joined-up, preventative, and person-centred care.</a:t>
            </a:r>
          </a:p>
        </p:txBody>
      </p:sp>
      <p:pic>
        <p:nvPicPr>
          <p:cNvPr id="4" name="Picture 3">
            <a:extLst>
              <a:ext uri="{FF2B5EF4-FFF2-40B4-BE49-F238E27FC236}">
                <a16:creationId xmlns:a16="http://schemas.microsoft.com/office/drawing/2014/main" id="{1267FD89-48C8-4D81-A7E3-1B333C998689}"/>
              </a:ext>
            </a:extLst>
          </p:cNvPr>
          <p:cNvPicPr>
            <a:picLocks noChangeAspect="1"/>
          </p:cNvPicPr>
          <p:nvPr/>
        </p:nvPicPr>
        <p:blipFill>
          <a:blip r:embed="rId3"/>
          <a:stretch>
            <a:fillRect/>
          </a:stretch>
        </p:blipFill>
        <p:spPr>
          <a:xfrm>
            <a:off x="8078070" y="1297858"/>
            <a:ext cx="3913612" cy="2314086"/>
          </a:xfrm>
          <a:prstGeom prst="rect">
            <a:avLst/>
          </a:prstGeom>
        </p:spPr>
      </p:pic>
      <p:pic>
        <p:nvPicPr>
          <p:cNvPr id="5" name="Picture 4">
            <a:extLst>
              <a:ext uri="{FF2B5EF4-FFF2-40B4-BE49-F238E27FC236}">
                <a16:creationId xmlns:a16="http://schemas.microsoft.com/office/drawing/2014/main" id="{2713410B-999D-483F-96E2-816107C49516}"/>
              </a:ext>
            </a:extLst>
          </p:cNvPr>
          <p:cNvPicPr>
            <a:picLocks noChangeAspect="1"/>
          </p:cNvPicPr>
          <p:nvPr/>
        </p:nvPicPr>
        <p:blipFill>
          <a:blip r:embed="rId4"/>
          <a:stretch>
            <a:fillRect/>
          </a:stretch>
        </p:blipFill>
        <p:spPr>
          <a:xfrm>
            <a:off x="8078070" y="4216644"/>
            <a:ext cx="3913612" cy="1932696"/>
          </a:xfrm>
          <a:prstGeom prst="rect">
            <a:avLst/>
          </a:prstGeom>
        </p:spPr>
      </p:pic>
      <p:sp>
        <p:nvSpPr>
          <p:cNvPr id="6" name="Rectangle 5">
            <a:extLst>
              <a:ext uri="{FF2B5EF4-FFF2-40B4-BE49-F238E27FC236}">
                <a16:creationId xmlns:a16="http://schemas.microsoft.com/office/drawing/2014/main" id="{572237DF-A438-4450-9CFB-3FB8CA9B3E00}"/>
              </a:ext>
            </a:extLst>
          </p:cNvPr>
          <p:cNvSpPr/>
          <p:nvPr/>
        </p:nvSpPr>
        <p:spPr>
          <a:xfrm>
            <a:off x="8078070" y="3611944"/>
            <a:ext cx="3913612" cy="400110"/>
          </a:xfrm>
          <a:prstGeom prst="rect">
            <a:avLst/>
          </a:prstGeom>
          <a:solidFill>
            <a:srgbClr val="FDECD2"/>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World Health Organization (2017)</a:t>
            </a:r>
            <a:endParaRPr lang="en-US" sz="2000" dirty="0">
              <a:effectLst/>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3E8037CB-0BDF-415E-BF99-35A4D7310D8E}"/>
              </a:ext>
            </a:extLst>
          </p:cNvPr>
          <p:cNvSpPr/>
          <p:nvPr/>
        </p:nvSpPr>
        <p:spPr>
          <a:xfrm>
            <a:off x="8078070" y="6194035"/>
            <a:ext cx="3913612" cy="400110"/>
          </a:xfrm>
          <a:prstGeom prst="rect">
            <a:avLst/>
          </a:prstGeom>
          <a:solidFill>
            <a:srgbClr val="FDECD2"/>
          </a:solidFill>
        </p:spPr>
        <p:txBody>
          <a:bodyPr wrap="square">
            <a:spAutoFit/>
          </a:bodyPr>
          <a:lstStyle/>
          <a:p>
            <a:pPr algn="ctr"/>
            <a:r>
              <a:rPr lang="en-US" sz="2000" dirty="0">
                <a:solidFill>
                  <a:srgbClr val="222222"/>
                </a:solidFill>
                <a:latin typeface="Arial" panose="020B0604020202020204" pitchFamily="34" charset="0"/>
                <a:cs typeface="Arial" panose="020B0604020202020204" pitchFamily="34" charset="0"/>
              </a:rPr>
              <a:t>England (2023</a:t>
            </a:r>
            <a:r>
              <a:rPr lang="en-US" sz="2000" dirty="0">
                <a:solidFill>
                  <a:srgbClr val="222222"/>
                </a:solidFill>
                <a:latin typeface="Times New Roman" panose="02020603050405020304" pitchFamily="18" charset="0"/>
                <a:cs typeface="Times New Roman" panose="02020603050405020304" pitchFamily="18" charset="0"/>
              </a:rPr>
              <a:t>)</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21251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74715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Policy and Governance</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1297858"/>
            <a:ext cx="7729728" cy="5392892"/>
          </a:xfrm>
          <a:solidFill>
            <a:schemeClr val="accent1">
              <a:lumMod val="20000"/>
              <a:lumOff val="80000"/>
            </a:schemeClr>
          </a:solidFill>
        </p:spPr>
        <p:txBody>
          <a:bodyPr>
            <a:normAutofit/>
          </a:bodyPr>
          <a:lstStyle/>
          <a:p>
            <a:pPr>
              <a:lnSpc>
                <a:spcPct val="150000"/>
              </a:lnSpc>
            </a:pPr>
            <a:r>
              <a:rPr lang="en-US" sz="2000" dirty="0">
                <a:latin typeface="Arial" panose="020B0604020202020204" pitchFamily="34" charset="0"/>
                <a:cs typeface="Arial" panose="020B0604020202020204" pitchFamily="34" charset="0"/>
              </a:rPr>
              <a:t>Integrated care systems can improve service coordination and support better patient outcomes (Khatri et al., 2023).</a:t>
            </a:r>
          </a:p>
          <a:p>
            <a:pPr>
              <a:lnSpc>
                <a:spcPct val="150000"/>
              </a:lnSpc>
            </a:pPr>
            <a:r>
              <a:rPr lang="en-US" sz="2000" dirty="0">
                <a:latin typeface="Arial" panose="020B0604020202020204" pitchFamily="34" charset="0"/>
                <a:cs typeface="Arial" panose="020B0604020202020204" pitchFamily="34" charset="0"/>
              </a:rPr>
              <a:t>Increased investment in community mental health services recognises mental wellbeing as a public health priority.</a:t>
            </a:r>
          </a:p>
          <a:p>
            <a:pPr>
              <a:lnSpc>
                <a:spcPct val="150000"/>
              </a:lnSpc>
            </a:pPr>
            <a:r>
              <a:rPr lang="en-US" sz="2000" dirty="0">
                <a:latin typeface="Arial" panose="020B0604020202020204" pitchFamily="34" charset="0"/>
                <a:cs typeface="Arial" panose="020B0604020202020204" pitchFamily="34" charset="0"/>
              </a:rPr>
              <a:t>Structural changes alone cannot overcome workforce shortages and funding pressures (Hughes et al., 2022).</a:t>
            </a:r>
          </a:p>
          <a:p>
            <a:pPr>
              <a:lnSpc>
                <a:spcPct val="150000"/>
              </a:lnSpc>
            </a:pPr>
            <a:r>
              <a:rPr lang="en-US" sz="2000" dirty="0">
                <a:latin typeface="Arial" panose="020B0604020202020204" pitchFamily="34" charset="0"/>
                <a:cs typeface="Arial" panose="020B0604020202020204" pitchFamily="34" charset="0"/>
              </a:rPr>
              <a:t>Persistent staffing gaps and regional inequalities in service provision remain (De Melo and Ferreira, 2025).</a:t>
            </a:r>
          </a:p>
          <a:p>
            <a:pPr>
              <a:lnSpc>
                <a:spcPct val="150000"/>
              </a:lnSpc>
            </a:pPr>
            <a:r>
              <a:rPr lang="en-US" sz="2000" dirty="0">
                <a:latin typeface="Arial" panose="020B0604020202020204" pitchFamily="34" charset="0"/>
                <a:cs typeface="Arial" panose="020B0604020202020204" pitchFamily="34" charset="0"/>
              </a:rPr>
              <a:t>Policy effectiveness is constrained by resource limitations, regulatory complexity, and inconsistent regional implementation.</a:t>
            </a:r>
          </a:p>
        </p:txBody>
      </p:sp>
      <p:pic>
        <p:nvPicPr>
          <p:cNvPr id="4" name="Picture 3">
            <a:extLst>
              <a:ext uri="{FF2B5EF4-FFF2-40B4-BE49-F238E27FC236}">
                <a16:creationId xmlns:a16="http://schemas.microsoft.com/office/drawing/2014/main" id="{9FC40434-9C5B-41DB-BAB8-3F889DBC8C3B}"/>
              </a:ext>
            </a:extLst>
          </p:cNvPr>
          <p:cNvPicPr>
            <a:picLocks noChangeAspect="1"/>
          </p:cNvPicPr>
          <p:nvPr/>
        </p:nvPicPr>
        <p:blipFill>
          <a:blip r:embed="rId3"/>
          <a:stretch>
            <a:fillRect/>
          </a:stretch>
        </p:blipFill>
        <p:spPr>
          <a:xfrm>
            <a:off x="8306072" y="1297857"/>
            <a:ext cx="3421108" cy="2131143"/>
          </a:xfrm>
          <a:prstGeom prst="rect">
            <a:avLst/>
          </a:prstGeom>
        </p:spPr>
      </p:pic>
      <p:pic>
        <p:nvPicPr>
          <p:cNvPr id="5" name="Picture 4">
            <a:extLst>
              <a:ext uri="{FF2B5EF4-FFF2-40B4-BE49-F238E27FC236}">
                <a16:creationId xmlns:a16="http://schemas.microsoft.com/office/drawing/2014/main" id="{38E0B308-F63A-420F-8B5B-7CC548F79A41}"/>
              </a:ext>
            </a:extLst>
          </p:cNvPr>
          <p:cNvPicPr>
            <a:picLocks noChangeAspect="1"/>
          </p:cNvPicPr>
          <p:nvPr/>
        </p:nvPicPr>
        <p:blipFill>
          <a:blip r:embed="rId4"/>
          <a:stretch>
            <a:fillRect/>
          </a:stretch>
        </p:blipFill>
        <p:spPr>
          <a:xfrm>
            <a:off x="8328932" y="3984170"/>
            <a:ext cx="3421108" cy="2131143"/>
          </a:xfrm>
          <a:prstGeom prst="rect">
            <a:avLst/>
          </a:prstGeom>
        </p:spPr>
      </p:pic>
      <p:sp>
        <p:nvSpPr>
          <p:cNvPr id="6" name="Rectangle 5">
            <a:extLst>
              <a:ext uri="{FF2B5EF4-FFF2-40B4-BE49-F238E27FC236}">
                <a16:creationId xmlns:a16="http://schemas.microsoft.com/office/drawing/2014/main" id="{1639F9DF-5E22-46A3-8CE4-F4778D77585B}"/>
              </a:ext>
            </a:extLst>
          </p:cNvPr>
          <p:cNvSpPr/>
          <p:nvPr/>
        </p:nvSpPr>
        <p:spPr>
          <a:xfrm>
            <a:off x="8586844" y="3429000"/>
            <a:ext cx="2905283" cy="400110"/>
          </a:xfrm>
          <a:prstGeom prst="rect">
            <a:avLst/>
          </a:prstGeom>
          <a:solidFill>
            <a:srgbClr val="FDECD2"/>
          </a:solidFill>
        </p:spPr>
        <p:txBody>
          <a:bodyPr wrap="none">
            <a:spAutoFit/>
          </a:bodyPr>
          <a:lstStyle/>
          <a:p>
            <a:pPr algn="ctr"/>
            <a:r>
              <a:rPr lang="en-GB" sz="2000" dirty="0" err="1">
                <a:latin typeface="Times New Roman" panose="02020603050405020304" pitchFamily="18" charset="0"/>
                <a:ea typeface="Calibri" panose="020F0502020204030204" pitchFamily="34" charset="0"/>
                <a:cs typeface="Times New Roman" panose="02020603050405020304" pitchFamily="18" charset="0"/>
              </a:rPr>
              <a:t>Fairfaxcounty.Gov</a:t>
            </a:r>
            <a:r>
              <a:rPr lang="en-GB" sz="2000" dirty="0">
                <a:latin typeface="Times New Roman" panose="02020603050405020304" pitchFamily="18" charset="0"/>
                <a:ea typeface="Calibri" panose="020F0502020204030204" pitchFamily="34" charset="0"/>
                <a:cs typeface="Times New Roman" panose="02020603050405020304" pitchFamily="18" charset="0"/>
              </a:rPr>
              <a:t> (2024)</a:t>
            </a:r>
            <a:endParaRPr lang="en-US" sz="2000" dirty="0">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44788CA4-94C8-4BF0-B394-A3389B2749CB}"/>
              </a:ext>
            </a:extLst>
          </p:cNvPr>
          <p:cNvSpPr/>
          <p:nvPr/>
        </p:nvSpPr>
        <p:spPr>
          <a:xfrm>
            <a:off x="8306072" y="6168115"/>
            <a:ext cx="3421108" cy="400110"/>
          </a:xfrm>
          <a:prstGeom prst="rect">
            <a:avLst/>
          </a:prstGeom>
          <a:solidFill>
            <a:srgbClr val="FDECD2"/>
          </a:solidFill>
        </p:spPr>
        <p:txBody>
          <a:bodyPr wrap="square">
            <a:spAutoFit/>
          </a:bodyPr>
          <a:lstStyle/>
          <a:p>
            <a:pPr algn="ctr"/>
            <a:r>
              <a:rPr lang="en-US" sz="2000" dirty="0" err="1">
                <a:latin typeface="Times New Roman" panose="02020603050405020304" pitchFamily="18" charset="0"/>
                <a:cs typeface="Times New Roman" panose="02020603050405020304" pitchFamily="18" charset="0"/>
              </a:rPr>
              <a:t>Kopelovich</a:t>
            </a:r>
            <a:r>
              <a:rPr lang="en-US" sz="2000" dirty="0">
                <a:latin typeface="Times New Roman" panose="02020603050405020304" pitchFamily="18" charset="0"/>
                <a:cs typeface="Times New Roman" panose="02020603050405020304" pitchFamily="18" charset="0"/>
              </a:rPr>
              <a:t> et al. (2021) </a:t>
            </a:r>
          </a:p>
        </p:txBody>
      </p:sp>
    </p:spTree>
    <p:extLst>
      <p:ext uri="{BB962C8B-B14F-4D97-AF65-F5344CB8AC3E}">
        <p14:creationId xmlns:p14="http://schemas.microsoft.com/office/powerpoint/2010/main" val="3926915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1215727" y="206479"/>
            <a:ext cx="9760546" cy="74715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Examples and Case Study of Integrated Practice</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1297858"/>
            <a:ext cx="7729728" cy="5353663"/>
          </a:xfrm>
          <a:solidFill>
            <a:schemeClr val="accent1">
              <a:lumMod val="20000"/>
              <a:lumOff val="80000"/>
            </a:schemeClr>
          </a:solidFill>
        </p:spPr>
        <p:txBody>
          <a:bodyPr>
            <a:normAutofit fontScale="85000" lnSpcReduction="10000"/>
          </a:bodyPr>
          <a:lstStyle/>
          <a:p>
            <a:pPr>
              <a:lnSpc>
                <a:spcPct val="150000"/>
              </a:lnSpc>
            </a:pPr>
            <a:r>
              <a:rPr lang="en-US" sz="2000" dirty="0">
                <a:latin typeface="Arial" panose="020B0604020202020204" pitchFamily="34" charset="0"/>
                <a:cs typeface="Arial" panose="020B0604020202020204" pitchFamily="34" charset="0"/>
              </a:rPr>
              <a:t>The NHS Diabetes Prevention Programme reduces Type 2 diabetes risk through dietary advice, physical activity, and weight management (</a:t>
            </a:r>
            <a:r>
              <a:rPr lang="en-US" sz="2000" dirty="0" err="1">
                <a:latin typeface="Arial" panose="020B0604020202020204" pitchFamily="34" charset="0"/>
                <a:cs typeface="Arial" panose="020B0604020202020204" pitchFamily="34" charset="0"/>
              </a:rPr>
              <a:t>Mbata</a:t>
            </a:r>
            <a:r>
              <a:rPr lang="en-US" sz="2000" dirty="0">
                <a:latin typeface="Arial" panose="020B0604020202020204" pitchFamily="34" charset="0"/>
                <a:cs typeface="Arial" panose="020B0604020202020204" pitchFamily="34" charset="0"/>
              </a:rPr>
              <a:t> et al., 2024).</a:t>
            </a:r>
          </a:p>
          <a:p>
            <a:pPr>
              <a:lnSpc>
                <a:spcPct val="150000"/>
              </a:lnSpc>
            </a:pPr>
            <a:r>
              <a:rPr lang="en-US" sz="2000" dirty="0">
                <a:latin typeface="Arial" panose="020B0604020202020204" pitchFamily="34" charset="0"/>
                <a:cs typeface="Arial" panose="020B0604020202020204" pitchFamily="34" charset="0"/>
              </a:rPr>
              <a:t>It supports individual wellbeing and long-term healthcare sustainability by reducing future disease burden.</a:t>
            </a:r>
          </a:p>
          <a:p>
            <a:pPr>
              <a:lnSpc>
                <a:spcPct val="150000"/>
              </a:lnSpc>
            </a:pPr>
            <a:r>
              <a:rPr lang="en-US" sz="2000" dirty="0">
                <a:latin typeface="Arial" panose="020B0604020202020204" pitchFamily="34" charset="0"/>
                <a:cs typeface="Arial" panose="020B0604020202020204" pitchFamily="34" charset="0"/>
              </a:rPr>
              <a:t>The design reflects the Health Belief Model: behaviour change requires perceived susceptibility, severity, benefits, overcoming barriers, cues to action, and self-confidence (</a:t>
            </a:r>
            <a:r>
              <a:rPr lang="en-US" sz="2000" dirty="0" err="1">
                <a:latin typeface="Arial" panose="020B0604020202020204" pitchFamily="34" charset="0"/>
                <a:cs typeface="Arial" panose="020B0604020202020204" pitchFamily="34" charset="0"/>
              </a:rPr>
              <a:t>Alyafei</a:t>
            </a:r>
            <a:r>
              <a:rPr lang="en-US" sz="2000" dirty="0">
                <a:latin typeface="Arial" panose="020B0604020202020204" pitchFamily="34" charset="0"/>
                <a:cs typeface="Arial" panose="020B0604020202020204" pitchFamily="34" charset="0"/>
              </a:rPr>
              <a:t> and Easton-</a:t>
            </a:r>
            <a:r>
              <a:rPr lang="en-US" sz="2000" dirty="0" err="1">
                <a:latin typeface="Arial" panose="020B0604020202020204" pitchFamily="34" charset="0"/>
                <a:cs typeface="Arial" panose="020B0604020202020204" pitchFamily="34" charset="0"/>
              </a:rPr>
              <a:t>Carr</a:t>
            </a:r>
            <a:r>
              <a:rPr lang="en-US" sz="2000" dirty="0">
                <a:latin typeface="Arial" panose="020B0604020202020204" pitchFamily="34" charset="0"/>
                <a:cs typeface="Arial" panose="020B0604020202020204" pitchFamily="34" charset="0"/>
              </a:rPr>
              <a:t>, 2024).</a:t>
            </a:r>
          </a:p>
          <a:p>
            <a:pPr>
              <a:lnSpc>
                <a:spcPct val="150000"/>
              </a:lnSpc>
            </a:pPr>
            <a:r>
              <a:rPr lang="en-US" sz="2000" dirty="0">
                <a:latin typeface="Arial" panose="020B0604020202020204" pitchFamily="34" charset="0"/>
                <a:cs typeface="Arial" panose="020B0604020202020204" pitchFamily="34" charset="0"/>
              </a:rPr>
              <a:t>Early implementation received 43,603 referrals, exceeding expectations by 16% (Barron et al., 2018).</a:t>
            </a:r>
          </a:p>
          <a:p>
            <a:pPr>
              <a:lnSpc>
                <a:spcPct val="150000"/>
              </a:lnSpc>
            </a:pPr>
            <a:r>
              <a:rPr lang="en-US" sz="2000" dirty="0">
                <a:latin typeface="Arial" panose="020B0604020202020204" pitchFamily="34" charset="0"/>
                <a:cs typeface="Arial" panose="020B0604020202020204" pitchFamily="34" charset="0"/>
              </a:rPr>
              <a:t>49% of referred individuals attended the initial assessment (Barron et al., 2018).</a:t>
            </a:r>
          </a:p>
        </p:txBody>
      </p:sp>
      <p:pic>
        <p:nvPicPr>
          <p:cNvPr id="4" name="Picture 3">
            <a:extLst>
              <a:ext uri="{FF2B5EF4-FFF2-40B4-BE49-F238E27FC236}">
                <a16:creationId xmlns:a16="http://schemas.microsoft.com/office/drawing/2014/main" id="{CFBBA589-2396-42A3-9925-2CB99ACBB9CB}"/>
              </a:ext>
            </a:extLst>
          </p:cNvPr>
          <p:cNvPicPr>
            <a:picLocks noChangeAspect="1"/>
          </p:cNvPicPr>
          <p:nvPr/>
        </p:nvPicPr>
        <p:blipFill>
          <a:blip r:embed="rId3"/>
          <a:stretch>
            <a:fillRect/>
          </a:stretch>
        </p:blipFill>
        <p:spPr>
          <a:xfrm>
            <a:off x="8031901" y="1297859"/>
            <a:ext cx="3959782" cy="2336882"/>
          </a:xfrm>
          <a:prstGeom prst="rect">
            <a:avLst/>
          </a:prstGeom>
        </p:spPr>
      </p:pic>
      <p:pic>
        <p:nvPicPr>
          <p:cNvPr id="5" name="Picture 4">
            <a:extLst>
              <a:ext uri="{FF2B5EF4-FFF2-40B4-BE49-F238E27FC236}">
                <a16:creationId xmlns:a16="http://schemas.microsoft.com/office/drawing/2014/main" id="{DA7C202B-907D-4F4C-AAC0-8C366446EEF0}"/>
              </a:ext>
            </a:extLst>
          </p:cNvPr>
          <p:cNvPicPr>
            <a:picLocks noChangeAspect="1"/>
          </p:cNvPicPr>
          <p:nvPr/>
        </p:nvPicPr>
        <p:blipFill>
          <a:blip r:embed="rId4"/>
          <a:stretch>
            <a:fillRect/>
          </a:stretch>
        </p:blipFill>
        <p:spPr>
          <a:xfrm>
            <a:off x="8031900" y="4084600"/>
            <a:ext cx="3959782" cy="1887023"/>
          </a:xfrm>
          <a:prstGeom prst="rect">
            <a:avLst/>
          </a:prstGeom>
        </p:spPr>
      </p:pic>
      <p:sp>
        <p:nvSpPr>
          <p:cNvPr id="7" name="Rectangle 6">
            <a:extLst>
              <a:ext uri="{FF2B5EF4-FFF2-40B4-BE49-F238E27FC236}">
                <a16:creationId xmlns:a16="http://schemas.microsoft.com/office/drawing/2014/main" id="{1C9FA055-CAB7-4A31-BFF4-BB02D413B6A3}"/>
              </a:ext>
            </a:extLst>
          </p:cNvPr>
          <p:cNvSpPr/>
          <p:nvPr/>
        </p:nvSpPr>
        <p:spPr>
          <a:xfrm>
            <a:off x="8031901" y="3634741"/>
            <a:ext cx="3959782" cy="400110"/>
          </a:xfrm>
          <a:prstGeom prst="rect">
            <a:avLst/>
          </a:prstGeom>
          <a:solidFill>
            <a:srgbClr val="FDECD2"/>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England (2018)</a:t>
            </a:r>
          </a:p>
        </p:txBody>
      </p:sp>
      <p:sp>
        <p:nvSpPr>
          <p:cNvPr id="9" name="Rectangle 8">
            <a:extLst>
              <a:ext uri="{FF2B5EF4-FFF2-40B4-BE49-F238E27FC236}">
                <a16:creationId xmlns:a16="http://schemas.microsoft.com/office/drawing/2014/main" id="{DE0B1C88-8FA3-4100-9B9F-E265429D37F4}"/>
              </a:ext>
            </a:extLst>
          </p:cNvPr>
          <p:cNvSpPr/>
          <p:nvPr/>
        </p:nvSpPr>
        <p:spPr>
          <a:xfrm>
            <a:off x="8031901" y="5971622"/>
            <a:ext cx="3959782" cy="400110"/>
          </a:xfrm>
          <a:prstGeom prst="rect">
            <a:avLst/>
          </a:prstGeom>
          <a:solidFill>
            <a:srgbClr val="FDECD2"/>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Psychology Fanatic (2024) </a:t>
            </a:r>
          </a:p>
        </p:txBody>
      </p:sp>
    </p:spTree>
    <p:extLst>
      <p:ext uri="{BB962C8B-B14F-4D97-AF65-F5344CB8AC3E}">
        <p14:creationId xmlns:p14="http://schemas.microsoft.com/office/powerpoint/2010/main" val="1695871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1297858"/>
            <a:ext cx="7729728" cy="5353663"/>
          </a:xfrm>
          <a:solidFill>
            <a:schemeClr val="accent1">
              <a:lumMod val="20000"/>
              <a:lumOff val="80000"/>
            </a:schemeClr>
          </a:solidFill>
        </p:spPr>
        <p:txBody>
          <a:bodyPr>
            <a:normAutofit fontScale="85000" lnSpcReduction="20000"/>
          </a:bodyPr>
          <a:lstStyle/>
          <a:p>
            <a:pPr>
              <a:lnSpc>
                <a:spcPct val="150000"/>
              </a:lnSpc>
            </a:pPr>
            <a:r>
              <a:rPr lang="en-US" sz="2000" dirty="0">
                <a:latin typeface="Arial" panose="020B0604020202020204" pitchFamily="34" charset="0"/>
                <a:cs typeface="Arial" panose="020B0604020202020204" pitchFamily="34" charset="0"/>
              </a:rPr>
              <a:t>Qualitative findings show participant engagement, satisfaction, positive peer relationships, and behavioural changes including increased physical activity and weight loss (Hawkes et al., 2020).</a:t>
            </a:r>
          </a:p>
          <a:p>
            <a:pPr>
              <a:lnSpc>
                <a:spcPct val="150000"/>
              </a:lnSpc>
            </a:pPr>
            <a:r>
              <a:rPr lang="en-US" sz="2000" dirty="0">
                <a:latin typeface="Arial" panose="020B0604020202020204" pitchFamily="34" charset="0"/>
                <a:cs typeface="Arial" panose="020B0604020202020204" pitchFamily="34" charset="0"/>
              </a:rPr>
              <a:t>Interactive group activities and peer support enhanced motivation and self-efficacy (Hawkes et al., 2020).</a:t>
            </a:r>
          </a:p>
          <a:p>
            <a:pPr>
              <a:lnSpc>
                <a:spcPct val="150000"/>
              </a:lnSpc>
            </a:pPr>
            <a:r>
              <a:rPr lang="en-US" sz="2000" dirty="0">
                <a:latin typeface="Arial" panose="020B0604020202020204" pitchFamily="34" charset="0"/>
                <a:cs typeface="Arial" panose="020B0604020202020204" pitchFamily="34" charset="0"/>
              </a:rPr>
              <a:t>Critiques include scheduling difficulties, large group sizes, and accessibility issues leading to disengagement.</a:t>
            </a:r>
          </a:p>
          <a:p>
            <a:pPr>
              <a:lnSpc>
                <a:spcPct val="150000"/>
              </a:lnSpc>
            </a:pPr>
            <a:r>
              <a:rPr lang="en-US" sz="2000" dirty="0">
                <a:latin typeface="Arial" panose="020B0604020202020204" pitchFamily="34" charset="0"/>
                <a:cs typeface="Arial" panose="020B0604020202020204" pitchFamily="34" charset="0"/>
              </a:rPr>
              <a:t>Individuals from deprived communities face greater barriers to sustained participation.</a:t>
            </a:r>
          </a:p>
          <a:p>
            <a:pPr>
              <a:lnSpc>
                <a:spcPct val="150000"/>
              </a:lnSpc>
            </a:pPr>
            <a:r>
              <a:rPr lang="en-US" sz="2000" dirty="0">
                <a:latin typeface="Arial" panose="020B0604020202020204" pitchFamily="34" charset="0"/>
                <a:cs typeface="Arial" panose="020B0604020202020204" pitchFamily="34" charset="0"/>
              </a:rPr>
              <a:t>Increasing digital delivery raises concerns about digital exclusion (Holmes and Burgess, 2022).</a:t>
            </a:r>
          </a:p>
          <a:p>
            <a:pPr>
              <a:lnSpc>
                <a:spcPct val="150000"/>
              </a:lnSpc>
            </a:pPr>
            <a:r>
              <a:rPr lang="en-US" sz="2000" dirty="0">
                <a:latin typeface="Arial" panose="020B0604020202020204" pitchFamily="34" charset="0"/>
                <a:cs typeface="Arial" panose="020B0604020202020204" pitchFamily="34" charset="0"/>
              </a:rPr>
              <a:t>Maintaining long-term behavioural change and equitable access remains a significant challenge.</a:t>
            </a:r>
          </a:p>
        </p:txBody>
      </p:sp>
      <p:sp>
        <p:nvSpPr>
          <p:cNvPr id="4" name="Title 1">
            <a:extLst>
              <a:ext uri="{FF2B5EF4-FFF2-40B4-BE49-F238E27FC236}">
                <a16:creationId xmlns:a16="http://schemas.microsoft.com/office/drawing/2014/main" id="{DC561C4E-1439-447D-BB48-CD8BC8D687E8}"/>
              </a:ext>
            </a:extLst>
          </p:cNvPr>
          <p:cNvSpPr>
            <a:spLocks noGrp="1"/>
          </p:cNvSpPr>
          <p:nvPr>
            <p:ph type="title"/>
          </p:nvPr>
        </p:nvSpPr>
        <p:spPr>
          <a:xfrm>
            <a:off x="1215727" y="206479"/>
            <a:ext cx="9760546" cy="74715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Examples and Case Study of Integrated Practice</a:t>
            </a:r>
          </a:p>
        </p:txBody>
      </p:sp>
      <p:pic>
        <p:nvPicPr>
          <p:cNvPr id="2" name="Picture 1">
            <a:extLst>
              <a:ext uri="{FF2B5EF4-FFF2-40B4-BE49-F238E27FC236}">
                <a16:creationId xmlns:a16="http://schemas.microsoft.com/office/drawing/2014/main" id="{429B1DB2-9DEB-4345-9289-AA3B104E93FC}"/>
              </a:ext>
            </a:extLst>
          </p:cNvPr>
          <p:cNvPicPr>
            <a:picLocks noChangeAspect="1"/>
          </p:cNvPicPr>
          <p:nvPr/>
        </p:nvPicPr>
        <p:blipFill>
          <a:blip r:embed="rId3"/>
          <a:stretch>
            <a:fillRect/>
          </a:stretch>
        </p:blipFill>
        <p:spPr>
          <a:xfrm>
            <a:off x="8031901" y="1297859"/>
            <a:ext cx="3436200" cy="2131142"/>
          </a:xfrm>
          <a:prstGeom prst="rect">
            <a:avLst/>
          </a:prstGeom>
        </p:spPr>
      </p:pic>
      <p:pic>
        <p:nvPicPr>
          <p:cNvPr id="5" name="Picture 4">
            <a:extLst>
              <a:ext uri="{FF2B5EF4-FFF2-40B4-BE49-F238E27FC236}">
                <a16:creationId xmlns:a16="http://schemas.microsoft.com/office/drawing/2014/main" id="{D723C4FA-340C-4963-8834-BC607113195B}"/>
              </a:ext>
            </a:extLst>
          </p:cNvPr>
          <p:cNvPicPr>
            <a:picLocks noChangeAspect="1"/>
          </p:cNvPicPr>
          <p:nvPr/>
        </p:nvPicPr>
        <p:blipFill rotWithShape="1">
          <a:blip r:embed="rId4"/>
          <a:srcRect t="19931"/>
          <a:stretch/>
        </p:blipFill>
        <p:spPr>
          <a:xfrm>
            <a:off x="8031900" y="3773231"/>
            <a:ext cx="3436201" cy="2580263"/>
          </a:xfrm>
          <a:prstGeom prst="rect">
            <a:avLst/>
          </a:prstGeom>
        </p:spPr>
      </p:pic>
      <p:sp>
        <p:nvSpPr>
          <p:cNvPr id="6" name="Rectangle 5">
            <a:extLst>
              <a:ext uri="{FF2B5EF4-FFF2-40B4-BE49-F238E27FC236}">
                <a16:creationId xmlns:a16="http://schemas.microsoft.com/office/drawing/2014/main" id="{344AC8C2-FAA2-4049-B933-266F35EE1E51}"/>
              </a:ext>
            </a:extLst>
          </p:cNvPr>
          <p:cNvSpPr/>
          <p:nvPr/>
        </p:nvSpPr>
        <p:spPr>
          <a:xfrm>
            <a:off x="8031900" y="3429000"/>
            <a:ext cx="3436201" cy="400110"/>
          </a:xfrm>
          <a:prstGeom prst="rect">
            <a:avLst/>
          </a:prstGeom>
          <a:solidFill>
            <a:srgbClr val="FDECD2"/>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GOV.UK (2018)</a:t>
            </a:r>
          </a:p>
        </p:txBody>
      </p:sp>
      <p:sp>
        <p:nvSpPr>
          <p:cNvPr id="7" name="Rectangle 6">
            <a:extLst>
              <a:ext uri="{FF2B5EF4-FFF2-40B4-BE49-F238E27FC236}">
                <a16:creationId xmlns:a16="http://schemas.microsoft.com/office/drawing/2014/main" id="{D3F019E9-9AC0-47B7-B724-F0966A388B1F}"/>
              </a:ext>
            </a:extLst>
          </p:cNvPr>
          <p:cNvSpPr/>
          <p:nvPr/>
        </p:nvSpPr>
        <p:spPr>
          <a:xfrm>
            <a:off x="8031900" y="6353494"/>
            <a:ext cx="3436201" cy="400110"/>
          </a:xfrm>
          <a:prstGeom prst="rect">
            <a:avLst/>
          </a:prstGeom>
          <a:solidFill>
            <a:srgbClr val="FDECD2"/>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a:t>
            </a:r>
            <a:r>
              <a:rPr lang="en-US" sz="2000" dirty="0" err="1">
                <a:latin typeface="Times New Roman" panose="02020603050405020304" pitchFamily="18" charset="0"/>
                <a:cs typeface="Times New Roman" panose="02020603050405020304" pitchFamily="18" charset="0"/>
              </a:rPr>
              <a:t>Hronis</a:t>
            </a:r>
            <a:r>
              <a:rPr lang="en-US" sz="2000" dirty="0">
                <a:latin typeface="Times New Roman" panose="02020603050405020304" pitchFamily="18" charset="0"/>
                <a:cs typeface="Times New Roman" panose="02020603050405020304" pitchFamily="18" charset="0"/>
              </a:rPr>
              <a:t> , 2023)</a:t>
            </a:r>
          </a:p>
        </p:txBody>
      </p:sp>
    </p:spTree>
    <p:extLst>
      <p:ext uri="{BB962C8B-B14F-4D97-AF65-F5344CB8AC3E}">
        <p14:creationId xmlns:p14="http://schemas.microsoft.com/office/powerpoint/2010/main" val="4066881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747150"/>
          </a:xfrm>
        </p:spPr>
        <p:txBody>
          <a:bodyPr>
            <a:normAutofit fontScale="90000"/>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Equity and Access in Health and Social Care</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1297858"/>
            <a:ext cx="7729728" cy="5392892"/>
          </a:xfrm>
          <a:solidFill>
            <a:schemeClr val="accent1">
              <a:lumMod val="20000"/>
              <a:lumOff val="80000"/>
            </a:schemeClr>
          </a:solidFill>
        </p:spPr>
        <p:txBody>
          <a:bodyPr>
            <a:normAutofit fontScale="85000" lnSpcReduction="10000"/>
          </a:bodyPr>
          <a:lstStyle/>
          <a:p>
            <a:pPr>
              <a:lnSpc>
                <a:spcPct val="150000"/>
              </a:lnSpc>
            </a:pPr>
            <a:r>
              <a:rPr lang="en-US" sz="2000" dirty="0">
                <a:latin typeface="Arial" panose="020B0604020202020204" pitchFamily="34" charset="0"/>
                <a:cs typeface="Arial" panose="020B0604020202020204" pitchFamily="34" charset="0"/>
              </a:rPr>
              <a:t>People in deprived areas experience lower life expectancy and higher chronic illness rates than affluent communities (Marmot et al., 2020).</a:t>
            </a:r>
          </a:p>
          <a:p>
            <a:pPr>
              <a:lnSpc>
                <a:spcPct val="150000"/>
              </a:lnSpc>
            </a:pPr>
            <a:r>
              <a:rPr lang="en-US" sz="2000" dirty="0">
                <a:latin typeface="Arial" panose="020B0604020202020204" pitchFamily="34" charset="0"/>
                <a:cs typeface="Arial" panose="020B0604020202020204" pitchFamily="34" charset="0"/>
              </a:rPr>
              <a:t>Minority ethnic groups face barriers to accessing culturally appropriate services and poorer healthcare outcomes (Coelho et al., 2022).</a:t>
            </a:r>
          </a:p>
          <a:p>
            <a:pPr>
              <a:lnSpc>
                <a:spcPct val="150000"/>
              </a:lnSpc>
            </a:pPr>
            <a:r>
              <a:rPr lang="en-US" sz="2000" dirty="0">
                <a:latin typeface="Arial" panose="020B0604020202020204" pitchFamily="34" charset="0"/>
                <a:cs typeface="Arial" panose="020B0604020202020204" pitchFamily="34" charset="0"/>
              </a:rPr>
              <a:t>Digital exclusion affects older adults, low-income households, and some minority ethnic groups as services shift to telehealth and digital platforms (Ahmed et al., 2024).</a:t>
            </a:r>
          </a:p>
          <a:p>
            <a:pPr>
              <a:lnSpc>
                <a:spcPct val="150000"/>
              </a:lnSpc>
            </a:pPr>
            <a:r>
              <a:rPr lang="en-US" sz="2000" dirty="0">
                <a:latin typeface="Arial" panose="020B0604020202020204" pitchFamily="34" charset="0"/>
                <a:cs typeface="Arial" panose="020B0604020202020204" pitchFamily="34" charset="0"/>
              </a:rPr>
              <a:t>Digital healthcare access gaps risk widening existing health inequalities.</a:t>
            </a:r>
          </a:p>
          <a:p>
            <a:pPr>
              <a:lnSpc>
                <a:spcPct val="150000"/>
              </a:lnSpc>
            </a:pPr>
            <a:r>
              <a:rPr lang="en-US" sz="2000" dirty="0">
                <a:latin typeface="Arial" panose="020B0604020202020204" pitchFamily="34" charset="0"/>
                <a:cs typeface="Arial" panose="020B0604020202020204" pitchFamily="34" charset="0"/>
              </a:rPr>
              <a:t>Socioeconomic deprivation, ethnicity, and digital access are compounding barriers to equitable care.</a:t>
            </a:r>
          </a:p>
        </p:txBody>
      </p:sp>
      <p:pic>
        <p:nvPicPr>
          <p:cNvPr id="4" name="Picture 3">
            <a:extLst>
              <a:ext uri="{FF2B5EF4-FFF2-40B4-BE49-F238E27FC236}">
                <a16:creationId xmlns:a16="http://schemas.microsoft.com/office/drawing/2014/main" id="{196194F4-259B-491F-A61C-2B39390CF83B}"/>
              </a:ext>
            </a:extLst>
          </p:cNvPr>
          <p:cNvPicPr>
            <a:picLocks noChangeAspect="1"/>
          </p:cNvPicPr>
          <p:nvPr/>
        </p:nvPicPr>
        <p:blipFill>
          <a:blip r:embed="rId3"/>
          <a:stretch>
            <a:fillRect/>
          </a:stretch>
        </p:blipFill>
        <p:spPr>
          <a:xfrm>
            <a:off x="8201024" y="1297859"/>
            <a:ext cx="3790657" cy="2131142"/>
          </a:xfrm>
          <a:prstGeom prst="rect">
            <a:avLst/>
          </a:prstGeom>
        </p:spPr>
      </p:pic>
      <p:pic>
        <p:nvPicPr>
          <p:cNvPr id="5" name="Picture 4">
            <a:extLst>
              <a:ext uri="{FF2B5EF4-FFF2-40B4-BE49-F238E27FC236}">
                <a16:creationId xmlns:a16="http://schemas.microsoft.com/office/drawing/2014/main" id="{02641693-BE01-4C5C-A6AA-AFB1BAE7E7C3}"/>
              </a:ext>
            </a:extLst>
          </p:cNvPr>
          <p:cNvPicPr>
            <a:picLocks noChangeAspect="1"/>
          </p:cNvPicPr>
          <p:nvPr/>
        </p:nvPicPr>
        <p:blipFill>
          <a:blip r:embed="rId4"/>
          <a:stretch>
            <a:fillRect/>
          </a:stretch>
        </p:blipFill>
        <p:spPr>
          <a:xfrm>
            <a:off x="8201025" y="3919190"/>
            <a:ext cx="3790656" cy="2007761"/>
          </a:xfrm>
          <a:prstGeom prst="rect">
            <a:avLst/>
          </a:prstGeom>
        </p:spPr>
      </p:pic>
      <p:sp>
        <p:nvSpPr>
          <p:cNvPr id="6" name="Rectangle 5">
            <a:extLst>
              <a:ext uri="{FF2B5EF4-FFF2-40B4-BE49-F238E27FC236}">
                <a16:creationId xmlns:a16="http://schemas.microsoft.com/office/drawing/2014/main" id="{A2EE393C-C9D8-4180-9ECD-11F821ED00D2}"/>
              </a:ext>
            </a:extLst>
          </p:cNvPr>
          <p:cNvSpPr/>
          <p:nvPr/>
        </p:nvSpPr>
        <p:spPr>
          <a:xfrm>
            <a:off x="8201024" y="3412350"/>
            <a:ext cx="3790658" cy="400110"/>
          </a:xfrm>
          <a:prstGeom prst="rect">
            <a:avLst/>
          </a:prstGeom>
          <a:solidFill>
            <a:srgbClr val="FDECD2"/>
          </a:solidFill>
        </p:spPr>
        <p:txBody>
          <a:bodyPr wrap="square">
            <a:spAutoFit/>
          </a:bodyPr>
          <a:lstStyle/>
          <a:p>
            <a:pPr algn="ctr"/>
            <a:r>
              <a:rPr lang="en-GB" sz="2000" dirty="0">
                <a:latin typeface="Times New Roman" panose="02020603050405020304" pitchFamily="18" charset="0"/>
                <a:ea typeface="Calibri" panose="020F0502020204030204" pitchFamily="34" charset="0"/>
                <a:cs typeface="Times New Roman" panose="02020603050405020304" pitchFamily="18" charset="0"/>
              </a:rPr>
              <a:t>Well Being Trust (2022)</a:t>
            </a:r>
            <a:endParaRPr lang="en-US" sz="2000" dirty="0">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28E4167B-EEE1-4358-ABA4-95EF50DEACB3}"/>
              </a:ext>
            </a:extLst>
          </p:cNvPr>
          <p:cNvSpPr/>
          <p:nvPr/>
        </p:nvSpPr>
        <p:spPr>
          <a:xfrm>
            <a:off x="8201025" y="6033681"/>
            <a:ext cx="3790656" cy="400110"/>
          </a:xfrm>
          <a:prstGeom prst="rect">
            <a:avLst/>
          </a:prstGeom>
          <a:solidFill>
            <a:srgbClr val="FDECD2"/>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LinkedIn. (2026). </a:t>
            </a:r>
          </a:p>
        </p:txBody>
      </p:sp>
    </p:spTree>
    <p:extLst>
      <p:ext uri="{BB962C8B-B14F-4D97-AF65-F5344CB8AC3E}">
        <p14:creationId xmlns:p14="http://schemas.microsoft.com/office/powerpoint/2010/main" val="1025702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747150"/>
          </a:xfrm>
        </p:spPr>
        <p:txBody>
          <a:bodyPr>
            <a:normAutofit fontScale="90000"/>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Equity and Access in Health and Social Care</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1110343"/>
            <a:ext cx="7419682" cy="5580407"/>
          </a:xfrm>
          <a:solidFill>
            <a:schemeClr val="accent1">
              <a:lumMod val="20000"/>
              <a:lumOff val="80000"/>
            </a:schemeClr>
          </a:solidFill>
        </p:spPr>
        <p:txBody>
          <a:bodyPr>
            <a:normAutofit fontScale="92500" lnSpcReduction="10000"/>
          </a:bodyPr>
          <a:lstStyle/>
          <a:p>
            <a:pPr>
              <a:lnSpc>
                <a:spcPct val="150000"/>
              </a:lnSpc>
            </a:pPr>
            <a:r>
              <a:rPr lang="en-US" sz="2000" dirty="0">
                <a:latin typeface="Arial" panose="020B0604020202020204" pitchFamily="34" charset="0"/>
                <a:cs typeface="Arial" panose="020B0604020202020204" pitchFamily="34" charset="0"/>
              </a:rPr>
              <a:t>Digital innovation does not benefit all populations equally (Imran, 2023).</a:t>
            </a:r>
          </a:p>
          <a:p>
            <a:pPr>
              <a:lnSpc>
                <a:spcPct val="150000"/>
              </a:lnSpc>
            </a:pPr>
            <a:r>
              <a:rPr lang="en-US" sz="2000" dirty="0">
                <a:latin typeface="Arial" panose="020B0604020202020204" pitchFamily="34" charset="0"/>
                <a:cs typeface="Arial" panose="020B0604020202020204" pitchFamily="34" charset="0"/>
              </a:rPr>
              <a:t>The NHS Core20PLUS5 initiative targets the most deprived 20% of the population and vulnerable groups to reduce inequalities (Upon-Tyne, 2025).</a:t>
            </a:r>
          </a:p>
          <a:p>
            <a:pPr>
              <a:lnSpc>
                <a:spcPct val="150000"/>
              </a:lnSpc>
            </a:pPr>
            <a:r>
              <a:rPr lang="en-US" sz="2000" dirty="0">
                <a:latin typeface="Arial" panose="020B0604020202020204" pitchFamily="34" charset="0"/>
                <a:cs typeface="Arial" panose="020B0604020202020204" pitchFamily="34" charset="0"/>
              </a:rPr>
              <a:t>Universal healthcare aims to provide care based on need rather than ability to pay (</a:t>
            </a:r>
            <a:r>
              <a:rPr lang="en-US" sz="2000" dirty="0" err="1">
                <a:latin typeface="Arial" panose="020B0604020202020204" pitchFamily="34" charset="0"/>
                <a:cs typeface="Arial" panose="020B0604020202020204" pitchFamily="34" charset="0"/>
              </a:rPr>
              <a:t>Fraha</a:t>
            </a:r>
            <a:r>
              <a:rPr lang="en-US" sz="2000" dirty="0">
                <a:latin typeface="Arial" panose="020B0604020202020204" pitchFamily="34" charset="0"/>
                <a:cs typeface="Arial" panose="020B0604020202020204" pitchFamily="34" charset="0"/>
              </a:rPr>
              <a:t>, 2026).</a:t>
            </a:r>
          </a:p>
          <a:p>
            <a:pPr>
              <a:lnSpc>
                <a:spcPct val="150000"/>
              </a:lnSpc>
            </a:pPr>
            <a:r>
              <a:rPr lang="en-US" sz="2000" dirty="0">
                <a:latin typeface="Arial" panose="020B0604020202020204" pitchFamily="34" charset="0"/>
                <a:cs typeface="Arial" panose="020B0604020202020204" pitchFamily="34" charset="0"/>
              </a:rPr>
              <a:t>Achieving SDG 3 requires equitable access for all populations.</a:t>
            </a:r>
          </a:p>
          <a:p>
            <a:pPr>
              <a:lnSpc>
                <a:spcPct val="150000"/>
              </a:lnSpc>
            </a:pPr>
            <a:r>
              <a:rPr lang="en-US" sz="2000" dirty="0">
                <a:latin typeface="Arial" panose="020B0604020202020204" pitchFamily="34" charset="0"/>
                <a:cs typeface="Arial" panose="020B0604020202020204" pitchFamily="34" charset="0"/>
              </a:rPr>
              <a:t>Improving digital inclusion, culturally competent services, community partnerships, and preventive care is essential.</a:t>
            </a:r>
          </a:p>
          <a:p>
            <a:pPr>
              <a:lnSpc>
                <a:spcPct val="150000"/>
              </a:lnSpc>
            </a:pPr>
            <a:r>
              <a:rPr lang="en-US" sz="2000" dirty="0">
                <a:latin typeface="Arial" panose="020B0604020202020204" pitchFamily="34" charset="0"/>
                <a:cs typeface="Arial" panose="020B0604020202020204" pitchFamily="34" charset="0"/>
              </a:rPr>
              <a:t>Without addressing structural barriers, progress towards sustainable and inclusive wellbeing outcomes will remain limited.</a:t>
            </a:r>
          </a:p>
        </p:txBody>
      </p:sp>
      <p:pic>
        <p:nvPicPr>
          <p:cNvPr id="4" name="Picture 3">
            <a:extLst>
              <a:ext uri="{FF2B5EF4-FFF2-40B4-BE49-F238E27FC236}">
                <a16:creationId xmlns:a16="http://schemas.microsoft.com/office/drawing/2014/main" id="{32992848-A654-45E6-AA77-D690F96F1077}"/>
              </a:ext>
            </a:extLst>
          </p:cNvPr>
          <p:cNvPicPr>
            <a:picLocks noChangeAspect="1"/>
          </p:cNvPicPr>
          <p:nvPr/>
        </p:nvPicPr>
        <p:blipFill>
          <a:blip r:embed="rId3"/>
          <a:stretch>
            <a:fillRect/>
          </a:stretch>
        </p:blipFill>
        <p:spPr>
          <a:xfrm>
            <a:off x="7794170" y="1110344"/>
            <a:ext cx="3950156" cy="2318656"/>
          </a:xfrm>
          <a:prstGeom prst="rect">
            <a:avLst/>
          </a:prstGeom>
        </p:spPr>
      </p:pic>
      <p:pic>
        <p:nvPicPr>
          <p:cNvPr id="5" name="Picture 4">
            <a:extLst>
              <a:ext uri="{FF2B5EF4-FFF2-40B4-BE49-F238E27FC236}">
                <a16:creationId xmlns:a16="http://schemas.microsoft.com/office/drawing/2014/main" id="{0CECE081-0E6E-424B-BDBE-8E2CCAEE15EC}"/>
              </a:ext>
            </a:extLst>
          </p:cNvPr>
          <p:cNvPicPr>
            <a:picLocks noChangeAspect="1"/>
          </p:cNvPicPr>
          <p:nvPr/>
        </p:nvPicPr>
        <p:blipFill>
          <a:blip r:embed="rId4"/>
          <a:stretch>
            <a:fillRect/>
          </a:stretch>
        </p:blipFill>
        <p:spPr>
          <a:xfrm>
            <a:off x="7794171" y="3900081"/>
            <a:ext cx="3950156" cy="2091113"/>
          </a:xfrm>
          <a:prstGeom prst="rect">
            <a:avLst/>
          </a:prstGeom>
        </p:spPr>
      </p:pic>
      <p:sp>
        <p:nvSpPr>
          <p:cNvPr id="7" name="Rectangle 6">
            <a:extLst>
              <a:ext uri="{FF2B5EF4-FFF2-40B4-BE49-F238E27FC236}">
                <a16:creationId xmlns:a16="http://schemas.microsoft.com/office/drawing/2014/main" id="{9DB294A4-0184-4666-8670-E83C723B9440}"/>
              </a:ext>
            </a:extLst>
          </p:cNvPr>
          <p:cNvSpPr/>
          <p:nvPr/>
        </p:nvSpPr>
        <p:spPr>
          <a:xfrm>
            <a:off x="7794170" y="3487206"/>
            <a:ext cx="3950156" cy="400110"/>
          </a:xfrm>
          <a:prstGeom prst="rect">
            <a:avLst/>
          </a:prstGeom>
          <a:solidFill>
            <a:srgbClr val="FDECD2"/>
          </a:solidFill>
        </p:spPr>
        <p:txBody>
          <a:bodyPr wrap="square">
            <a:spAutoFit/>
          </a:bodyPr>
          <a:lstStyle/>
          <a:p>
            <a:pPr algn="ctr"/>
            <a:r>
              <a:rPr lang="en-US" sz="2000" dirty="0">
                <a:latin typeface="Times New Roman" panose="02020603050405020304" pitchFamily="18" charset="0"/>
                <a:cs typeface="Times New Roman" panose="02020603050405020304" pitchFamily="18" charset="0"/>
              </a:rPr>
              <a:t>NHS. (2025)</a:t>
            </a:r>
          </a:p>
        </p:txBody>
      </p:sp>
      <p:sp>
        <p:nvSpPr>
          <p:cNvPr id="8" name="Rectangle 7">
            <a:extLst>
              <a:ext uri="{FF2B5EF4-FFF2-40B4-BE49-F238E27FC236}">
                <a16:creationId xmlns:a16="http://schemas.microsoft.com/office/drawing/2014/main" id="{4979B547-977F-4268-BC7C-D98B6BD91454}"/>
              </a:ext>
            </a:extLst>
          </p:cNvPr>
          <p:cNvSpPr/>
          <p:nvPr/>
        </p:nvSpPr>
        <p:spPr>
          <a:xfrm>
            <a:off x="7794170" y="6049401"/>
            <a:ext cx="3950156" cy="707886"/>
          </a:xfrm>
          <a:prstGeom prst="rect">
            <a:avLst/>
          </a:prstGeom>
          <a:solidFill>
            <a:srgbClr val="FDECD2"/>
          </a:solidFill>
        </p:spPr>
        <p:txBody>
          <a:bodyPr wrap="square">
            <a:spAutoFit/>
          </a:bodyPr>
          <a:lstStyle/>
          <a:p>
            <a:pPr algn="ctr"/>
            <a:r>
              <a:rPr lang="en-US" sz="2000" dirty="0">
                <a:latin typeface="Arial" panose="020B0604020202020204" pitchFamily="34" charset="0"/>
                <a:ea typeface="Calibri" panose="020F0502020204030204" pitchFamily="34" charset="0"/>
                <a:cs typeface="Arial" panose="020B0604020202020204" pitchFamily="34" charset="0"/>
              </a:rPr>
              <a:t>Radwan, Mahmoud Abdelfattah. (2025). </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90279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74715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231136" y="1291536"/>
            <a:ext cx="7729728" cy="5399213"/>
          </a:xfrm>
          <a:solidFill>
            <a:schemeClr val="accent1">
              <a:lumMod val="20000"/>
              <a:lumOff val="80000"/>
            </a:schemeClr>
          </a:solidFill>
        </p:spPr>
        <p:txBody>
          <a:bodyPr>
            <a:normAutofit fontScale="92500"/>
          </a:bodyPr>
          <a:lstStyle/>
          <a:p>
            <a:pPr>
              <a:lnSpc>
                <a:spcPct val="150000"/>
              </a:lnSpc>
            </a:pPr>
            <a:r>
              <a:rPr lang="en-US" sz="2000" dirty="0">
                <a:latin typeface="Arial" panose="020B0604020202020204" pitchFamily="34" charset="0"/>
                <a:cs typeface="Arial" panose="020B0604020202020204" pitchFamily="34" charset="0"/>
              </a:rPr>
              <a:t>Health extends beyond absence of disease; wellbeing covers quality of life; sustainable development balances present and future needs.</a:t>
            </a:r>
          </a:p>
          <a:p>
            <a:pPr>
              <a:lnSpc>
                <a:spcPct val="150000"/>
              </a:lnSpc>
            </a:pPr>
            <a:r>
              <a:rPr lang="en-US" sz="2000" dirty="0">
                <a:latin typeface="Arial" panose="020B0604020202020204" pitchFamily="34" charset="0"/>
                <a:cs typeface="Arial" panose="020B0604020202020204" pitchFamily="34" charset="0"/>
              </a:rPr>
              <a:t>Holistic and integrated approaches recognise biological, psychological, social, and environmental influences on health.</a:t>
            </a:r>
          </a:p>
          <a:p>
            <a:pPr>
              <a:lnSpc>
                <a:spcPct val="150000"/>
              </a:lnSpc>
            </a:pPr>
            <a:r>
              <a:rPr lang="en-US" sz="2000" dirty="0">
                <a:latin typeface="Arial" panose="020B0604020202020204" pitchFamily="34" charset="0"/>
                <a:cs typeface="Arial" panose="020B0604020202020204" pitchFamily="34" charset="0"/>
              </a:rPr>
              <a:t>Policies, governance frameworks, and the SDGs provide strategic direction for prevention-focused, person-centred care.</a:t>
            </a:r>
          </a:p>
          <a:p>
            <a:pPr>
              <a:lnSpc>
                <a:spcPct val="150000"/>
              </a:lnSpc>
            </a:pPr>
            <a:r>
              <a:rPr lang="en-US" sz="2000" dirty="0">
                <a:latin typeface="Arial" panose="020B0604020202020204" pitchFamily="34" charset="0"/>
                <a:cs typeface="Arial" panose="020B0604020202020204" pitchFamily="34" charset="0"/>
              </a:rPr>
              <a:t>Addressing persistent inequalities remains essential for fair access to services.</a:t>
            </a:r>
          </a:p>
          <a:p>
            <a:pPr>
              <a:lnSpc>
                <a:spcPct val="150000"/>
              </a:lnSpc>
            </a:pPr>
            <a:r>
              <a:rPr lang="en-US" sz="2000" dirty="0">
                <a:latin typeface="Arial" panose="020B0604020202020204" pitchFamily="34" charset="0"/>
                <a:cs typeface="Arial" panose="020B0604020202020204" pitchFamily="34" charset="0"/>
              </a:rPr>
              <a:t>Sustainable, equitable, and preventative healthcare is fundamental to improving future health and social care delivery across the UK.</a:t>
            </a:r>
          </a:p>
        </p:txBody>
      </p:sp>
    </p:spTree>
    <p:extLst>
      <p:ext uri="{BB962C8B-B14F-4D97-AF65-F5344CB8AC3E}">
        <p14:creationId xmlns:p14="http://schemas.microsoft.com/office/powerpoint/2010/main" val="7413309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65137"/>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0" y="1297858"/>
            <a:ext cx="6096000" cy="5560142"/>
          </a:xfrm>
          <a:solidFill>
            <a:schemeClr val="accent1">
              <a:lumMod val="20000"/>
              <a:lumOff val="80000"/>
            </a:schemeClr>
          </a:solidFill>
        </p:spPr>
        <p:txBody>
          <a:bodyPr>
            <a:noAutofit/>
          </a:bodyPr>
          <a:lstStyle/>
          <a:p>
            <a:pPr marL="457200" marR="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Ahmed, N., Hall, A., </a:t>
            </a:r>
            <a:r>
              <a:rPr lang="en-GB" sz="500" dirty="0" err="1">
                <a:latin typeface="Times New Roman" panose="02020603050405020304" pitchFamily="18" charset="0"/>
                <a:ea typeface="Calibri" panose="020F0502020204030204" pitchFamily="34" charset="0"/>
                <a:cs typeface="Times New Roman" panose="02020603050405020304" pitchFamily="18" charset="0"/>
              </a:rPr>
              <a:t>Poku</a:t>
            </a:r>
            <a:r>
              <a:rPr lang="en-GB" sz="500" dirty="0">
                <a:latin typeface="Times New Roman" panose="02020603050405020304" pitchFamily="18" charset="0"/>
                <a:ea typeface="Calibri" panose="020F0502020204030204" pitchFamily="34" charset="0"/>
                <a:cs typeface="Times New Roman" panose="02020603050405020304" pitchFamily="18" charset="0"/>
              </a:rPr>
              <a:t>, B., McDermott, J., Astbury, J. and Todd, C. (2024). Experiences and views of older adults of South Asian, Black African, and Caribbean backgrounds about the digitalisation of primary care services since the COVID-19 pandemic: Qualitative focus group study. </a:t>
            </a:r>
            <a:r>
              <a:rPr lang="en-GB" sz="500" i="1" dirty="0">
                <a:latin typeface="Times New Roman" panose="02020603050405020304" pitchFamily="18" charset="0"/>
                <a:ea typeface="Calibri" panose="020F0502020204030204" pitchFamily="34" charset="0"/>
                <a:cs typeface="Times New Roman" panose="02020603050405020304" pitchFamily="18" charset="0"/>
              </a:rPr>
              <a:t>JMIR Formative Research</a:t>
            </a:r>
            <a:r>
              <a:rPr lang="en-GB"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i="1" dirty="0">
                <a:latin typeface="Times New Roman" panose="02020603050405020304" pitchFamily="18" charset="0"/>
                <a:ea typeface="Calibri" panose="020F0502020204030204" pitchFamily="34" charset="0"/>
                <a:cs typeface="Times New Roman" panose="02020603050405020304" pitchFamily="18" charset="0"/>
              </a:rPr>
              <a:t>8</a:t>
            </a:r>
            <a:r>
              <a:rPr lang="en-GB" sz="500" dirty="0">
                <a:latin typeface="Times New Roman" panose="02020603050405020304" pitchFamily="18" charset="0"/>
                <a:ea typeface="Calibri" panose="020F0502020204030204" pitchFamily="34" charset="0"/>
                <a:cs typeface="Times New Roman" panose="02020603050405020304" pitchFamily="18" charset="0"/>
              </a:rPr>
              <a:t>, p.e57580.</a:t>
            </a:r>
          </a:p>
          <a:p>
            <a:pPr marL="457200" marR="0" indent="-457200">
              <a:spcBef>
                <a:spcPts val="0"/>
              </a:spcBef>
              <a:spcAft>
                <a:spcPts val="800"/>
              </a:spcAft>
            </a:pPr>
            <a:r>
              <a:rPr lang="en-GB" sz="500" dirty="0" err="1">
                <a:latin typeface="Times New Roman" panose="02020603050405020304" pitchFamily="18" charset="0"/>
                <a:ea typeface="Calibri" panose="020F0502020204030204" pitchFamily="34" charset="0"/>
                <a:cs typeface="Times New Roman" panose="02020603050405020304" pitchFamily="18" charset="0"/>
              </a:rPr>
              <a:t>Alyafei</a:t>
            </a:r>
            <a:r>
              <a:rPr lang="en-GB" sz="500" dirty="0">
                <a:latin typeface="Times New Roman" panose="02020603050405020304" pitchFamily="18" charset="0"/>
                <a:ea typeface="Calibri" panose="020F0502020204030204" pitchFamily="34" charset="0"/>
                <a:cs typeface="Times New Roman" panose="02020603050405020304" pitchFamily="18" charset="0"/>
              </a:rPr>
              <a:t>, A. and Easton-</a:t>
            </a:r>
            <a:r>
              <a:rPr lang="en-GB" sz="500" dirty="0" err="1">
                <a:latin typeface="Times New Roman" panose="02020603050405020304" pitchFamily="18" charset="0"/>
                <a:ea typeface="Calibri" panose="020F0502020204030204" pitchFamily="34" charset="0"/>
                <a:cs typeface="Times New Roman" panose="02020603050405020304" pitchFamily="18" charset="0"/>
              </a:rPr>
              <a:t>Carr</a:t>
            </a:r>
            <a:r>
              <a:rPr lang="en-GB" sz="500" dirty="0">
                <a:latin typeface="Times New Roman" panose="02020603050405020304" pitchFamily="18" charset="0"/>
                <a:ea typeface="Calibri" panose="020F0502020204030204" pitchFamily="34" charset="0"/>
                <a:cs typeface="Times New Roman" panose="02020603050405020304" pitchFamily="18" charset="0"/>
              </a:rPr>
              <a:t>, R., (2024). The health belief model of behaviour change. </a:t>
            </a:r>
            <a:r>
              <a:rPr lang="en-GB" sz="500" i="1" dirty="0" err="1">
                <a:latin typeface="Times New Roman" panose="02020603050405020304" pitchFamily="18" charset="0"/>
                <a:ea typeface="Calibri" panose="020F0502020204030204" pitchFamily="34" charset="0"/>
                <a:cs typeface="Times New Roman" panose="02020603050405020304" pitchFamily="18" charset="0"/>
              </a:rPr>
              <a:t>StatPearls</a:t>
            </a:r>
            <a:r>
              <a:rPr lang="en-GB" sz="500" dirty="0">
                <a:latin typeface="Times New Roman" panose="02020603050405020304" pitchFamily="18" charset="0"/>
                <a:ea typeface="Calibri" panose="020F0502020204030204" pitchFamily="34" charset="0"/>
                <a:cs typeface="Times New Roman" panose="02020603050405020304" pitchFamily="18" charset="0"/>
              </a:rPr>
              <a:t>.</a:t>
            </a:r>
          </a:p>
          <a:p>
            <a:pPr marL="457200" marR="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Barron, E., Clark, R., </a:t>
            </a:r>
            <a:r>
              <a:rPr lang="en-GB" sz="500" dirty="0" err="1">
                <a:latin typeface="Times New Roman" panose="02020603050405020304" pitchFamily="18" charset="0"/>
                <a:ea typeface="Calibri" panose="020F0502020204030204" pitchFamily="34" charset="0"/>
                <a:cs typeface="Times New Roman" panose="02020603050405020304" pitchFamily="18" charset="0"/>
              </a:rPr>
              <a:t>Hewings</a:t>
            </a:r>
            <a:r>
              <a:rPr lang="en-GB" sz="500" dirty="0">
                <a:latin typeface="Times New Roman" panose="02020603050405020304" pitchFamily="18" charset="0"/>
                <a:ea typeface="Calibri" panose="020F0502020204030204" pitchFamily="34" charset="0"/>
                <a:cs typeface="Times New Roman" panose="02020603050405020304" pitchFamily="18" charset="0"/>
              </a:rPr>
              <a:t>, R., Smith, J. and </a:t>
            </a:r>
            <a:r>
              <a:rPr lang="en-GB" sz="500" dirty="0" err="1">
                <a:latin typeface="Times New Roman" panose="02020603050405020304" pitchFamily="18" charset="0"/>
                <a:ea typeface="Calibri" panose="020F0502020204030204" pitchFamily="34" charset="0"/>
                <a:cs typeface="Times New Roman" panose="02020603050405020304" pitchFamily="18" charset="0"/>
              </a:rPr>
              <a:t>Valabhji</a:t>
            </a:r>
            <a:r>
              <a:rPr lang="en-GB" sz="500" dirty="0">
                <a:latin typeface="Times New Roman" panose="02020603050405020304" pitchFamily="18" charset="0"/>
                <a:ea typeface="Calibri" panose="020F0502020204030204" pitchFamily="34" charset="0"/>
                <a:cs typeface="Times New Roman" panose="02020603050405020304" pitchFamily="18" charset="0"/>
              </a:rPr>
              <a:t>, J., (2018). Progress of the Healthier You: NHS Diabetes Prevention Programme: referrals, uptake and participant characteristics. </a:t>
            </a:r>
            <a:r>
              <a:rPr lang="en-GB" sz="500" i="1" dirty="0">
                <a:latin typeface="Times New Roman" panose="02020603050405020304" pitchFamily="18" charset="0"/>
                <a:ea typeface="Calibri" panose="020F0502020204030204" pitchFamily="34" charset="0"/>
                <a:cs typeface="Times New Roman" panose="02020603050405020304" pitchFamily="18" charset="0"/>
              </a:rPr>
              <a:t>Diabetic Medicine</a:t>
            </a:r>
            <a:r>
              <a:rPr lang="en-GB"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i="1" dirty="0">
                <a:latin typeface="Times New Roman" panose="02020603050405020304" pitchFamily="18" charset="0"/>
                <a:ea typeface="Calibri" panose="020F0502020204030204" pitchFamily="34" charset="0"/>
                <a:cs typeface="Times New Roman" panose="02020603050405020304" pitchFamily="18" charset="0"/>
              </a:rPr>
              <a:t>35</a:t>
            </a:r>
            <a:r>
              <a:rPr lang="en-GB" sz="500" dirty="0">
                <a:latin typeface="Times New Roman" panose="02020603050405020304" pitchFamily="18" charset="0"/>
                <a:ea typeface="Calibri" panose="020F0502020204030204" pitchFamily="34" charset="0"/>
                <a:cs typeface="Times New Roman" panose="02020603050405020304" pitchFamily="18" charset="0"/>
              </a:rPr>
              <a:t>(4), pp.513-518.</a:t>
            </a:r>
          </a:p>
          <a:p>
            <a:pPr marL="457200" marR="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Bolton, D., (2023). A revitalised biopsychosocial model: core theory, research paradigms, and clinical implications. </a:t>
            </a:r>
            <a:r>
              <a:rPr lang="en-GB" sz="500" i="1" dirty="0">
                <a:latin typeface="Times New Roman" panose="02020603050405020304" pitchFamily="18" charset="0"/>
                <a:ea typeface="Calibri" panose="020F0502020204030204" pitchFamily="34" charset="0"/>
                <a:cs typeface="Times New Roman" panose="02020603050405020304" pitchFamily="18" charset="0"/>
              </a:rPr>
              <a:t>Psychological medicine</a:t>
            </a:r>
            <a:r>
              <a:rPr lang="en-GB"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i="1" dirty="0">
                <a:latin typeface="Times New Roman" panose="02020603050405020304" pitchFamily="18" charset="0"/>
                <a:ea typeface="Calibri" panose="020F0502020204030204" pitchFamily="34" charset="0"/>
                <a:cs typeface="Times New Roman" panose="02020603050405020304" pitchFamily="18" charset="0"/>
              </a:rPr>
              <a:t>53</a:t>
            </a:r>
            <a:r>
              <a:rPr lang="en-GB" sz="500" dirty="0">
                <a:latin typeface="Times New Roman" panose="02020603050405020304" pitchFamily="18" charset="0"/>
                <a:ea typeface="Calibri" panose="020F0502020204030204" pitchFamily="34" charset="0"/>
                <a:cs typeface="Times New Roman" panose="02020603050405020304" pitchFamily="18" charset="0"/>
              </a:rPr>
              <a:t>(16), pp.7504-7511.</a:t>
            </a:r>
          </a:p>
          <a:p>
            <a:pPr marL="457200" marR="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Brown, C., Johnstone, M., Ross, N. and Doll, K., (2022). Challenging the constraints of neoliberalism and </a:t>
            </a:r>
            <a:r>
              <a:rPr lang="en-GB" sz="500" dirty="0" err="1">
                <a:latin typeface="Times New Roman" panose="02020603050405020304" pitchFamily="18" charset="0"/>
                <a:ea typeface="Calibri" panose="020F0502020204030204" pitchFamily="34" charset="0"/>
                <a:cs typeface="Times New Roman" panose="02020603050405020304" pitchFamily="18" charset="0"/>
              </a:rPr>
              <a:t>biomedicalism</a:t>
            </a:r>
            <a:r>
              <a:rPr lang="en-GB" sz="500" dirty="0">
                <a:latin typeface="Times New Roman" panose="02020603050405020304" pitchFamily="18" charset="0"/>
                <a:ea typeface="Calibri" panose="020F0502020204030204" pitchFamily="34" charset="0"/>
                <a:cs typeface="Times New Roman" panose="02020603050405020304" pitchFamily="18" charset="0"/>
              </a:rPr>
              <a:t>: Repositioning social work in mental health. </a:t>
            </a:r>
            <a:r>
              <a:rPr lang="en-GB" sz="500" i="1" dirty="0">
                <a:latin typeface="Times New Roman" panose="02020603050405020304" pitchFamily="18" charset="0"/>
                <a:ea typeface="Calibri" panose="020F0502020204030204" pitchFamily="34" charset="0"/>
                <a:cs typeface="Times New Roman" panose="02020603050405020304" pitchFamily="18" charset="0"/>
              </a:rPr>
              <a:t>Qualitative Health Research</a:t>
            </a:r>
            <a:r>
              <a:rPr lang="en-GB"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i="1" dirty="0">
                <a:latin typeface="Times New Roman" panose="02020603050405020304" pitchFamily="18" charset="0"/>
                <a:ea typeface="Calibri" panose="020F0502020204030204" pitchFamily="34" charset="0"/>
                <a:cs typeface="Times New Roman" panose="02020603050405020304" pitchFamily="18" charset="0"/>
              </a:rPr>
              <a:t>32</a:t>
            </a:r>
            <a:r>
              <a:rPr lang="en-GB" sz="500" dirty="0">
                <a:latin typeface="Times New Roman" panose="02020603050405020304" pitchFamily="18" charset="0"/>
                <a:ea typeface="Calibri" panose="020F0502020204030204" pitchFamily="34" charset="0"/>
                <a:cs typeface="Times New Roman" panose="02020603050405020304" pitchFamily="18" charset="0"/>
              </a:rPr>
              <a:t>(5), pp.771-787.</a:t>
            </a:r>
          </a:p>
          <a:p>
            <a:pPr marL="457200" marR="0" indent="-457200">
              <a:spcBef>
                <a:spcPts val="0"/>
              </a:spcBef>
              <a:spcAft>
                <a:spcPts val="800"/>
              </a:spcAft>
            </a:pPr>
            <a:r>
              <a:rPr lang="en-US" sz="500" dirty="0">
                <a:latin typeface="Times New Roman" panose="02020603050405020304" pitchFamily="18" charset="0"/>
                <a:ea typeface="Calibri" panose="020F0502020204030204" pitchFamily="34" charset="0"/>
                <a:cs typeface="Times New Roman" panose="02020603050405020304" pitchFamily="18" charset="0"/>
              </a:rPr>
              <a:t>CDC. (2024). </a:t>
            </a:r>
            <a:r>
              <a:rPr lang="en-US" sz="500" i="1" dirty="0">
                <a:latin typeface="Times New Roman" panose="02020603050405020304" pitchFamily="18" charset="0"/>
                <a:ea typeface="Calibri" panose="020F0502020204030204" pitchFamily="34" charset="0"/>
                <a:cs typeface="Times New Roman" panose="02020603050405020304" pitchFamily="18" charset="0"/>
              </a:rPr>
              <a:t>Prevent type 2 diabetes: Talking to your patients about lifestyle change</a:t>
            </a:r>
            <a:r>
              <a:rPr lang="en-US" sz="500" dirty="0">
                <a:latin typeface="Times New Roman" panose="02020603050405020304" pitchFamily="18" charset="0"/>
                <a:ea typeface="Calibri" panose="020F0502020204030204" pitchFamily="34" charset="0"/>
                <a:cs typeface="Times New Roman" panose="02020603050405020304" pitchFamily="18" charset="0"/>
              </a:rPr>
              <a:t>. Centers for Disease Control and Prevention. </a:t>
            </a:r>
            <a:r>
              <a:rPr lang="en-US"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https://www.cdc.gov/diabetes/hcp/lifestyle-change-program/index.html</a:t>
            </a:r>
            <a:r>
              <a:rPr lang="en-US"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rPr>
              <a:t> </a:t>
            </a:r>
            <a:r>
              <a:rPr lang="en-GB" sz="500" dirty="0">
                <a:latin typeface="Times New Roman" panose="02020603050405020304" pitchFamily="18" charset="0"/>
                <a:ea typeface="Calibri" panose="020F0502020204030204" pitchFamily="34" charset="0"/>
                <a:cs typeface="Times New Roman" panose="02020603050405020304" pitchFamily="18" charset="0"/>
              </a:rPr>
              <a:t>[Accessed 15 Jun. 2026].</a:t>
            </a:r>
          </a:p>
          <a:p>
            <a:pPr marL="457200" marR="0" indent="-457200">
              <a:spcBef>
                <a:spcPts val="0"/>
              </a:spcBef>
              <a:spcAft>
                <a:spcPts val="800"/>
              </a:spcAft>
            </a:pPr>
            <a:r>
              <a:rPr lang="en-US" sz="500" dirty="0">
                <a:latin typeface="Times New Roman" panose="02020603050405020304" pitchFamily="18" charset="0"/>
                <a:ea typeface="Calibri" panose="020F0502020204030204" pitchFamily="34" charset="0"/>
                <a:cs typeface="Times New Roman" panose="02020603050405020304" pitchFamily="18" charset="0"/>
              </a:rPr>
              <a:t>CERB. (2026). </a:t>
            </a:r>
            <a:r>
              <a:rPr lang="en-US" sz="500" i="1" dirty="0">
                <a:latin typeface="Times New Roman" panose="02020603050405020304" pitchFamily="18" charset="0"/>
                <a:ea typeface="Calibri" panose="020F0502020204030204" pitchFamily="34" charset="0"/>
                <a:cs typeface="Times New Roman" panose="02020603050405020304" pitchFamily="18" charset="0"/>
              </a:rPr>
              <a:t>Programme overview</a:t>
            </a:r>
            <a:r>
              <a:rPr lang="en-US" sz="500" dirty="0">
                <a:latin typeface="Times New Roman" panose="02020603050405020304" pitchFamily="18" charset="0"/>
                <a:ea typeface="Calibri" panose="020F0502020204030204" pitchFamily="34" charset="0"/>
                <a:cs typeface="Times New Roman" panose="02020603050405020304" pitchFamily="18" charset="0"/>
              </a:rPr>
              <a:t>. Centre of Excellence in Responsible Business (CERB). </a:t>
            </a:r>
            <a:r>
              <a:rPr lang="en-US"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https://cerb.pbc.org.pk/sdg-leaders/programme-overview/</a:t>
            </a:r>
            <a:r>
              <a:rPr lang="en-US"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rPr>
              <a:t> </a:t>
            </a:r>
            <a:r>
              <a:rPr lang="en-GB" sz="500" dirty="0">
                <a:latin typeface="Times New Roman" panose="02020603050405020304" pitchFamily="18" charset="0"/>
                <a:ea typeface="Calibri" panose="020F0502020204030204" pitchFamily="34" charset="0"/>
                <a:cs typeface="Times New Roman" panose="02020603050405020304" pitchFamily="18" charset="0"/>
              </a:rPr>
              <a:t>[Accessed 15 Jun. 2026].</a:t>
            </a:r>
          </a:p>
          <a:p>
            <a:pPr marL="457200" marR="0" indent="-457200">
              <a:spcBef>
                <a:spcPts val="0"/>
              </a:spcBef>
              <a:spcAft>
                <a:spcPts val="800"/>
              </a:spcAft>
            </a:pPr>
            <a:r>
              <a:rPr lang="en-GB" sz="500" dirty="0" err="1">
                <a:latin typeface="Times New Roman" panose="02020603050405020304" pitchFamily="18" charset="0"/>
                <a:ea typeface="Calibri" panose="020F0502020204030204" pitchFamily="34" charset="0"/>
                <a:cs typeface="Times New Roman" panose="02020603050405020304" pitchFamily="18" charset="0"/>
              </a:rPr>
              <a:t>Ciziceno</a:t>
            </a:r>
            <a:r>
              <a:rPr lang="en-GB" sz="500" dirty="0">
                <a:latin typeface="Times New Roman" panose="02020603050405020304" pitchFamily="18" charset="0"/>
                <a:ea typeface="Calibri" panose="020F0502020204030204" pitchFamily="34" charset="0"/>
                <a:cs typeface="Times New Roman" panose="02020603050405020304" pitchFamily="18" charset="0"/>
              </a:rPr>
              <a:t>, M., (2022). The conceptions of quality of life, wellness and well-being: A literature review. </a:t>
            </a:r>
            <a:r>
              <a:rPr lang="en-GB" sz="500" i="1" dirty="0">
                <a:latin typeface="Times New Roman" panose="02020603050405020304" pitchFamily="18" charset="0"/>
                <a:ea typeface="Calibri" panose="020F0502020204030204" pitchFamily="34" charset="0"/>
                <a:cs typeface="Times New Roman" panose="02020603050405020304" pitchFamily="18" charset="0"/>
              </a:rPr>
              <a:t>Sport and quality of life: Practices, habits and lifestyles</a:t>
            </a:r>
            <a:r>
              <a:rPr lang="en-GB" sz="500" dirty="0">
                <a:latin typeface="Times New Roman" panose="02020603050405020304" pitchFamily="18" charset="0"/>
                <a:ea typeface="Calibri" panose="020F0502020204030204" pitchFamily="34" charset="0"/>
                <a:cs typeface="Times New Roman" panose="02020603050405020304" pitchFamily="18" charset="0"/>
              </a:rPr>
              <a:t>, pp.11-27.</a:t>
            </a:r>
          </a:p>
          <a:p>
            <a:pPr marL="457200" marR="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Coelho, H., Price, A., </a:t>
            </a:r>
            <a:r>
              <a:rPr lang="en-GB" sz="500" dirty="0" err="1">
                <a:latin typeface="Times New Roman" panose="02020603050405020304" pitchFamily="18" charset="0"/>
                <a:ea typeface="Calibri" panose="020F0502020204030204" pitchFamily="34" charset="0"/>
                <a:cs typeface="Times New Roman" panose="02020603050405020304" pitchFamily="18" charset="0"/>
              </a:rPr>
              <a:t>Kiff</a:t>
            </a:r>
            <a:r>
              <a:rPr lang="en-GB" sz="500" dirty="0">
                <a:latin typeface="Times New Roman" panose="02020603050405020304" pitchFamily="18" charset="0"/>
                <a:ea typeface="Calibri" panose="020F0502020204030204" pitchFamily="34" charset="0"/>
                <a:cs typeface="Times New Roman" panose="02020603050405020304" pitchFamily="18" charset="0"/>
              </a:rPr>
              <a:t>, F., </a:t>
            </a:r>
            <a:r>
              <a:rPr lang="en-GB" sz="500" dirty="0" err="1">
                <a:latin typeface="Times New Roman" panose="02020603050405020304" pitchFamily="18" charset="0"/>
                <a:ea typeface="Calibri" panose="020F0502020204030204" pitchFamily="34" charset="0"/>
                <a:cs typeface="Times New Roman" panose="02020603050405020304" pitchFamily="18" charset="0"/>
              </a:rPr>
              <a:t>Trigg</a:t>
            </a:r>
            <a:r>
              <a:rPr lang="en-GB" sz="500" dirty="0">
                <a:latin typeface="Times New Roman" panose="02020603050405020304" pitchFamily="18" charset="0"/>
                <a:ea typeface="Calibri" panose="020F0502020204030204" pitchFamily="34" charset="0"/>
                <a:cs typeface="Times New Roman" panose="02020603050405020304" pitchFamily="18" charset="0"/>
              </a:rPr>
              <a:t>, L., Robinson, S., Coon, J.T., Coon, J. and Anderson, R., (2022). Experiences of children and young people from ethnic minorities in accessing mental health care and support: rapid scoping review. </a:t>
            </a:r>
            <a:r>
              <a:rPr lang="en-GB" sz="500" i="1" dirty="0">
                <a:latin typeface="Times New Roman" panose="02020603050405020304" pitchFamily="18" charset="0"/>
                <a:ea typeface="Calibri" panose="020F0502020204030204" pitchFamily="34" charset="0"/>
                <a:cs typeface="Times New Roman" panose="02020603050405020304" pitchFamily="18" charset="0"/>
              </a:rPr>
              <a:t>Health and Social Care Delivery Research</a:t>
            </a:r>
            <a:r>
              <a:rPr lang="en-GB"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i="1" dirty="0">
                <a:latin typeface="Times New Roman" panose="02020603050405020304" pitchFamily="18" charset="0"/>
                <a:ea typeface="Calibri" panose="020F0502020204030204" pitchFamily="34" charset="0"/>
                <a:cs typeface="Times New Roman" panose="02020603050405020304" pitchFamily="18" charset="0"/>
              </a:rPr>
              <a:t>10</a:t>
            </a:r>
            <a:r>
              <a:rPr lang="en-GB" sz="500" dirty="0">
                <a:latin typeface="Times New Roman" panose="02020603050405020304" pitchFamily="18" charset="0"/>
                <a:ea typeface="Calibri" panose="020F0502020204030204" pitchFamily="34" charset="0"/>
                <a:cs typeface="Times New Roman" panose="02020603050405020304" pitchFamily="18" charset="0"/>
              </a:rPr>
              <a:t>(22), pp.1-74.</a:t>
            </a:r>
          </a:p>
          <a:p>
            <a:pPr marL="457200" marR="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de Melo, W. and Ferreira, A.S., (2025). Regional Inequalities in the Allocation of Specialist Doctors Within the Portuguese NHS. </a:t>
            </a:r>
            <a:r>
              <a:rPr lang="en-GB" sz="500" i="1" dirty="0">
                <a:latin typeface="Times New Roman" panose="02020603050405020304" pitchFamily="18" charset="0"/>
                <a:ea typeface="Calibri" panose="020F0502020204030204" pitchFamily="34" charset="0"/>
                <a:cs typeface="Times New Roman" panose="02020603050405020304" pitchFamily="18" charset="0"/>
              </a:rPr>
              <a:t>The International Journal of Health Planning and Management</a:t>
            </a:r>
            <a:r>
              <a:rPr lang="en-GB"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i="1" dirty="0">
                <a:latin typeface="Times New Roman" panose="02020603050405020304" pitchFamily="18" charset="0"/>
                <a:ea typeface="Calibri" panose="020F0502020204030204" pitchFamily="34" charset="0"/>
                <a:cs typeface="Times New Roman" panose="02020603050405020304" pitchFamily="18" charset="0"/>
              </a:rPr>
              <a:t>40</a:t>
            </a:r>
            <a:r>
              <a:rPr lang="en-GB" sz="500" dirty="0">
                <a:latin typeface="Times New Roman" panose="02020603050405020304" pitchFamily="18" charset="0"/>
                <a:ea typeface="Calibri" panose="020F0502020204030204" pitchFamily="34" charset="0"/>
                <a:cs typeface="Times New Roman" panose="02020603050405020304" pitchFamily="18" charset="0"/>
              </a:rPr>
              <a:t>(4), pp.825-837.</a:t>
            </a:r>
          </a:p>
          <a:p>
            <a:pPr marL="457200" marR="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England, N.H.S. (2023). </a:t>
            </a:r>
            <a:r>
              <a:rPr lang="en-GB" sz="500" i="1" dirty="0">
                <a:latin typeface="Times New Roman" panose="02020603050405020304" pitchFamily="18" charset="0"/>
                <a:ea typeface="Calibri" panose="020F0502020204030204" pitchFamily="34" charset="0"/>
                <a:cs typeface="Times New Roman" panose="02020603050405020304" pitchFamily="18" charset="0"/>
              </a:rPr>
              <a:t>NHS long term workforce plan</a:t>
            </a:r>
            <a:r>
              <a:rPr lang="en-GB" sz="500" dirty="0">
                <a:latin typeface="Times New Roman" panose="02020603050405020304" pitchFamily="18" charset="0"/>
                <a:ea typeface="Calibri" panose="020F0502020204030204" pitchFamily="34" charset="0"/>
                <a:cs typeface="Times New Roman" panose="02020603050405020304" pitchFamily="18" charset="0"/>
              </a:rPr>
              <a:t> [online] </a:t>
            </a:r>
          </a:p>
          <a:p>
            <a:pPr marL="457200" marR="0" indent="-457200">
              <a:spcBef>
                <a:spcPts val="0"/>
              </a:spcBef>
              <a:spcAft>
                <a:spcPts val="800"/>
              </a:spcAft>
            </a:pPr>
            <a:r>
              <a:rPr lang="en-US" sz="500" dirty="0">
                <a:latin typeface="Times New Roman" panose="02020603050405020304" pitchFamily="18" charset="0"/>
                <a:ea typeface="Calibri" panose="020F0502020204030204" pitchFamily="34" charset="0"/>
                <a:cs typeface="Times New Roman" panose="02020603050405020304" pitchFamily="18" charset="0"/>
              </a:rPr>
              <a:t>England, P. H. (2018, May 23). </a:t>
            </a:r>
            <a:r>
              <a:rPr lang="en-US" sz="500" i="1" dirty="0">
                <a:latin typeface="Times New Roman" panose="02020603050405020304" pitchFamily="18" charset="0"/>
                <a:ea typeface="Calibri" panose="020F0502020204030204" pitchFamily="34" charset="0"/>
                <a:cs typeface="Times New Roman" panose="02020603050405020304" pitchFamily="18" charset="0"/>
              </a:rPr>
              <a:t>Health matters: Preventing type 2 diabetes</a:t>
            </a:r>
            <a:r>
              <a:rPr lang="en-US" sz="500" dirty="0">
                <a:latin typeface="Times New Roman" panose="02020603050405020304" pitchFamily="18" charset="0"/>
                <a:ea typeface="Calibri" panose="020F0502020204030204" pitchFamily="34" charset="0"/>
                <a:cs typeface="Times New Roman" panose="02020603050405020304" pitchFamily="18" charset="0"/>
              </a:rPr>
              <a:t>. GOV.UK. </a:t>
            </a:r>
            <a:r>
              <a:rPr lang="en-US"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https://www.gov.uk/government/publications/health-matters-preventing-type-2-diabetes</a:t>
            </a:r>
            <a:r>
              <a:rPr lang="en-US"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dirty="0">
                <a:latin typeface="Times New Roman" panose="02020603050405020304" pitchFamily="18" charset="0"/>
                <a:ea typeface="Calibri" panose="020F0502020204030204" pitchFamily="34" charset="0"/>
                <a:cs typeface="Times New Roman" panose="02020603050405020304" pitchFamily="18" charset="0"/>
              </a:rPr>
              <a:t>[Accessed 15 Jun. 2026].</a:t>
            </a:r>
          </a:p>
          <a:p>
            <a:pPr marL="457200" marR="0" indent="-457200">
              <a:spcBef>
                <a:spcPts val="0"/>
              </a:spcBef>
              <a:spcAft>
                <a:spcPts val="800"/>
              </a:spcAft>
            </a:pPr>
            <a:r>
              <a:rPr lang="en-US" sz="500" dirty="0" err="1">
                <a:latin typeface="Times New Roman" panose="02020603050405020304" pitchFamily="18" charset="0"/>
                <a:ea typeface="Calibri" panose="020F0502020204030204" pitchFamily="34" charset="0"/>
                <a:cs typeface="Times New Roman" panose="02020603050405020304" pitchFamily="18" charset="0"/>
              </a:rPr>
              <a:t>Fairfaxcounty.Gov</a:t>
            </a:r>
            <a:r>
              <a:rPr lang="en-US" sz="500" dirty="0">
                <a:latin typeface="Times New Roman" panose="02020603050405020304" pitchFamily="18" charset="0"/>
                <a:ea typeface="Calibri" panose="020F0502020204030204" pitchFamily="34" charset="0"/>
                <a:cs typeface="Times New Roman" panose="02020603050405020304" pitchFamily="18" charset="0"/>
              </a:rPr>
              <a:t>. (2024). Fairfax-falls church community services ... </a:t>
            </a:r>
            <a:r>
              <a:rPr lang="en-US"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https://www.fairfaxcounty.gov/community-services-board/sites/community-services-board/files/Assets/Documents/PDF/SDOC%20Agenda%20Packet_06142023.pdf</a:t>
            </a:r>
            <a:r>
              <a:rPr lang="en-US"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dirty="0">
                <a:latin typeface="Times New Roman" panose="02020603050405020304" pitchFamily="18" charset="0"/>
                <a:ea typeface="Calibri" panose="020F0502020204030204" pitchFamily="34" charset="0"/>
                <a:cs typeface="Times New Roman" panose="02020603050405020304" pitchFamily="18" charset="0"/>
              </a:rPr>
              <a:t>[Accessed 15 Jun. 2026].</a:t>
            </a:r>
          </a:p>
          <a:p>
            <a:pPr marL="457200" marR="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Farah, W., (2026). No equity without equality: universalism, antiracism and the NHS. </a:t>
            </a:r>
            <a:r>
              <a:rPr lang="en-GB" sz="500" i="1" dirty="0">
                <a:latin typeface="Times New Roman" panose="02020603050405020304" pitchFamily="18" charset="0"/>
                <a:ea typeface="Calibri" panose="020F0502020204030204" pitchFamily="34" charset="0"/>
                <a:cs typeface="Times New Roman" panose="02020603050405020304" pitchFamily="18" charset="0"/>
              </a:rPr>
              <a:t>Race &amp; Class</a:t>
            </a:r>
            <a:r>
              <a:rPr lang="en-GB" sz="500" dirty="0">
                <a:latin typeface="Times New Roman" panose="02020603050405020304" pitchFamily="18" charset="0"/>
                <a:ea typeface="Calibri" panose="020F0502020204030204" pitchFamily="34" charset="0"/>
                <a:cs typeface="Times New Roman" panose="02020603050405020304" pitchFamily="18" charset="0"/>
              </a:rPr>
              <a:t>, p.03063968261434853.</a:t>
            </a:r>
          </a:p>
          <a:p>
            <a:pPr marL="457200" marR="0" indent="-457200">
              <a:spcBef>
                <a:spcPts val="0"/>
              </a:spcBef>
              <a:spcAft>
                <a:spcPts val="800"/>
              </a:spcAft>
            </a:pPr>
            <a:r>
              <a:rPr lang="en-US" sz="500" dirty="0">
                <a:latin typeface="Times New Roman" panose="02020603050405020304" pitchFamily="18" charset="0"/>
                <a:ea typeface="Calibri" panose="020F0502020204030204" pitchFamily="34" charset="0"/>
                <a:cs typeface="Times New Roman" panose="02020603050405020304" pitchFamily="18" charset="0"/>
              </a:rPr>
              <a:t>FSC. (2025, September 9). </a:t>
            </a:r>
            <a:r>
              <a:rPr lang="en-US" sz="500" i="1" dirty="0">
                <a:latin typeface="Times New Roman" panose="02020603050405020304" pitchFamily="18" charset="0"/>
                <a:ea typeface="Calibri" panose="020F0502020204030204" pitchFamily="34" charset="0"/>
                <a:cs typeface="Times New Roman" panose="02020603050405020304" pitchFamily="18" charset="0"/>
              </a:rPr>
              <a:t>What is Sustainable Development and why is it important for businesses?</a:t>
            </a:r>
            <a:r>
              <a:rPr lang="en-US" sz="500" dirty="0">
                <a:latin typeface="Times New Roman" panose="02020603050405020304" pitchFamily="18" charset="0"/>
                <a:ea typeface="Calibri" panose="020F0502020204030204" pitchFamily="34" charset="0"/>
                <a:cs typeface="Times New Roman" panose="02020603050405020304" pitchFamily="18" charset="0"/>
              </a:rPr>
              <a:t> </a:t>
            </a:r>
            <a:r>
              <a:rPr lang="en-US"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https://fsc.org/en/blog/what-is-sustainable-development</a:t>
            </a:r>
            <a:r>
              <a:rPr lang="en-US"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dirty="0">
                <a:latin typeface="Times New Roman" panose="02020603050405020304" pitchFamily="18" charset="0"/>
                <a:ea typeface="Calibri" panose="020F0502020204030204" pitchFamily="34" charset="0"/>
                <a:cs typeface="Times New Roman" panose="02020603050405020304" pitchFamily="18" charset="0"/>
              </a:rPr>
              <a:t>[Accessed 15 Jun. 2026].</a:t>
            </a:r>
          </a:p>
          <a:p>
            <a:pPr marL="457200" marR="0" indent="-457200">
              <a:spcBef>
                <a:spcPts val="0"/>
              </a:spcBef>
              <a:spcAft>
                <a:spcPts val="800"/>
              </a:spcAft>
            </a:pPr>
            <a:r>
              <a:rPr lang="en-GB" sz="500" dirty="0" err="1">
                <a:latin typeface="Times New Roman" panose="02020603050405020304" pitchFamily="18" charset="0"/>
                <a:ea typeface="Calibri" panose="020F0502020204030204" pitchFamily="34" charset="0"/>
                <a:cs typeface="Times New Roman" panose="02020603050405020304" pitchFamily="18" charset="0"/>
              </a:rPr>
              <a:t>Fufaa</a:t>
            </a:r>
            <a:r>
              <a:rPr lang="en-GB" sz="500" dirty="0">
                <a:latin typeface="Times New Roman" panose="02020603050405020304" pitchFamily="18" charset="0"/>
                <a:ea typeface="Calibri" panose="020F0502020204030204" pitchFamily="34" charset="0"/>
                <a:cs typeface="Times New Roman" panose="02020603050405020304" pitchFamily="18" charset="0"/>
              </a:rPr>
              <a:t>, G.D., (2024). The role of preventive health care in preventing chronic diseases. In </a:t>
            </a:r>
            <a:r>
              <a:rPr lang="en-GB" sz="500" i="1" dirty="0">
                <a:latin typeface="Times New Roman" panose="02020603050405020304" pitchFamily="18" charset="0"/>
                <a:ea typeface="Calibri" panose="020F0502020204030204" pitchFamily="34" charset="0"/>
                <a:cs typeface="Times New Roman" panose="02020603050405020304" pitchFamily="18" charset="0"/>
              </a:rPr>
              <a:t>International Perspectives and Experiences Enhancing Access to Healthcare</a:t>
            </a:r>
            <a:r>
              <a:rPr lang="en-GB"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dirty="0" err="1">
                <a:latin typeface="Times New Roman" panose="02020603050405020304" pitchFamily="18" charset="0"/>
                <a:ea typeface="Calibri" panose="020F0502020204030204" pitchFamily="34" charset="0"/>
                <a:cs typeface="Times New Roman" panose="02020603050405020304" pitchFamily="18" charset="0"/>
              </a:rPr>
              <a:t>IntechOpen</a:t>
            </a:r>
            <a:r>
              <a:rPr lang="en-GB" sz="500" dirty="0">
                <a:latin typeface="Times New Roman" panose="02020603050405020304" pitchFamily="18" charset="0"/>
                <a:ea typeface="Calibri" panose="020F0502020204030204" pitchFamily="34" charset="0"/>
                <a:cs typeface="Times New Roman" panose="02020603050405020304" pitchFamily="18" charset="0"/>
              </a:rPr>
              <a:t>.</a:t>
            </a:r>
          </a:p>
          <a:p>
            <a:pPr marL="457200" marR="0" indent="-457200">
              <a:spcBef>
                <a:spcPts val="0"/>
              </a:spcBef>
              <a:spcAft>
                <a:spcPts val="800"/>
              </a:spcAft>
            </a:pPr>
            <a:r>
              <a:rPr lang="en-US" sz="500" dirty="0">
                <a:latin typeface="Times New Roman" panose="02020603050405020304" pitchFamily="18" charset="0"/>
                <a:ea typeface="Calibri" panose="020F0502020204030204" pitchFamily="34" charset="0"/>
                <a:cs typeface="Times New Roman" panose="02020603050405020304" pitchFamily="18" charset="0"/>
              </a:rPr>
              <a:t>GOV.UK (2018). </a:t>
            </a:r>
            <a:r>
              <a:rPr lang="en-US" sz="500" i="1" dirty="0">
                <a:latin typeface="Times New Roman" panose="02020603050405020304" pitchFamily="18" charset="0"/>
                <a:ea typeface="Calibri" panose="020F0502020204030204" pitchFamily="34" charset="0"/>
                <a:cs typeface="Times New Roman" panose="02020603050405020304" pitchFamily="18" charset="0"/>
              </a:rPr>
              <a:t>Health matters: Preventing type 2 diabetes</a:t>
            </a:r>
            <a:r>
              <a:rPr lang="en-US" sz="500" dirty="0">
                <a:latin typeface="Times New Roman" panose="02020603050405020304" pitchFamily="18" charset="0"/>
                <a:ea typeface="Calibri" panose="020F0502020204030204" pitchFamily="34" charset="0"/>
                <a:cs typeface="Times New Roman" panose="02020603050405020304" pitchFamily="18" charset="0"/>
              </a:rPr>
              <a:t>. GOV.UK. </a:t>
            </a:r>
            <a:r>
              <a:rPr lang="en-US"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https://www.gov.uk/government/publications/health-matters-preventing-type-2-diabetes/health-matters-preventing-type-2-diabetes</a:t>
            </a:r>
            <a:r>
              <a:rPr lang="en-US"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dirty="0">
                <a:latin typeface="Times New Roman" panose="02020603050405020304" pitchFamily="18" charset="0"/>
                <a:ea typeface="Calibri" panose="020F0502020204030204" pitchFamily="34" charset="0"/>
                <a:cs typeface="Times New Roman" panose="02020603050405020304" pitchFamily="18" charset="0"/>
              </a:rPr>
              <a:t>[Accessed 15 Jun. 2026].</a:t>
            </a:r>
          </a:p>
          <a:p>
            <a:pPr marL="457200" marR="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GOV.UK (2022). </a:t>
            </a:r>
            <a:r>
              <a:rPr lang="en-GB" sz="500" i="1" dirty="0">
                <a:latin typeface="Times New Roman" panose="02020603050405020304" pitchFamily="18" charset="0"/>
                <a:ea typeface="Calibri" panose="020F0502020204030204" pitchFamily="34" charset="0"/>
                <a:cs typeface="Times New Roman" panose="02020603050405020304" pitchFamily="18" charset="0"/>
              </a:rPr>
              <a:t>Health and Care Act 2022</a:t>
            </a:r>
            <a:r>
              <a:rPr lang="en-GB" sz="500" dirty="0">
                <a:latin typeface="Times New Roman" panose="02020603050405020304" pitchFamily="18" charset="0"/>
                <a:ea typeface="Calibri" panose="020F0502020204030204" pitchFamily="34" charset="0"/>
                <a:cs typeface="Times New Roman" panose="02020603050405020304" pitchFamily="18" charset="0"/>
              </a:rPr>
              <a:t>. [online] Legislation.gov.uk. Available at: </a:t>
            </a:r>
            <a:r>
              <a:rPr lang="en-GB"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https://www.legislation.gov.uk/ukpga/2022/31/contents</a:t>
            </a:r>
            <a:r>
              <a:rPr lang="en-GB" sz="500" dirty="0">
                <a:latin typeface="Times New Roman" panose="02020603050405020304" pitchFamily="18" charset="0"/>
                <a:ea typeface="Calibri" panose="020F0502020204030204" pitchFamily="34" charset="0"/>
                <a:cs typeface="Times New Roman" panose="02020603050405020304" pitchFamily="18" charset="0"/>
              </a:rPr>
              <a:t> [Accessed 13 Jun. 2026].</a:t>
            </a:r>
          </a:p>
          <a:p>
            <a:pPr marL="457200" marR="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Hawkes, R.E., Cameron, E., Cotterill, S., Bower, P. and French, D.P., (2020). The NHS Diabetes Prevention Programme: an observational study of service delivery and patient experience. </a:t>
            </a:r>
            <a:r>
              <a:rPr lang="en-GB" sz="500" i="1" dirty="0">
                <a:latin typeface="Times New Roman" panose="02020603050405020304" pitchFamily="18" charset="0"/>
                <a:ea typeface="Calibri" panose="020F0502020204030204" pitchFamily="34" charset="0"/>
                <a:cs typeface="Times New Roman" panose="02020603050405020304" pitchFamily="18" charset="0"/>
              </a:rPr>
              <a:t>BMC Health Services Research</a:t>
            </a:r>
            <a:r>
              <a:rPr lang="en-GB"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i="1" dirty="0">
                <a:latin typeface="Times New Roman" panose="02020603050405020304" pitchFamily="18" charset="0"/>
                <a:ea typeface="Calibri" panose="020F0502020204030204" pitchFamily="34" charset="0"/>
                <a:cs typeface="Times New Roman" panose="02020603050405020304" pitchFamily="18" charset="0"/>
              </a:rPr>
              <a:t>20</a:t>
            </a:r>
            <a:r>
              <a:rPr lang="en-GB" sz="500" dirty="0">
                <a:latin typeface="Times New Roman" panose="02020603050405020304" pitchFamily="18" charset="0"/>
                <a:ea typeface="Calibri" panose="020F0502020204030204" pitchFamily="34" charset="0"/>
                <a:cs typeface="Times New Roman" panose="02020603050405020304" pitchFamily="18" charset="0"/>
              </a:rPr>
              <a:t>(1), p.1098.</a:t>
            </a:r>
          </a:p>
          <a:p>
            <a:pPr marL="457200" marR="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Henderson, K. and </a:t>
            </a:r>
            <a:r>
              <a:rPr lang="en-GB" sz="500" dirty="0" err="1">
                <a:latin typeface="Times New Roman" panose="02020603050405020304" pitchFamily="18" charset="0"/>
                <a:ea typeface="Calibri" panose="020F0502020204030204" pitchFamily="34" charset="0"/>
                <a:cs typeface="Times New Roman" panose="02020603050405020304" pitchFamily="18" charset="0"/>
              </a:rPr>
              <a:t>Loreau</a:t>
            </a:r>
            <a:r>
              <a:rPr lang="en-GB" sz="500" dirty="0">
                <a:latin typeface="Times New Roman" panose="02020603050405020304" pitchFamily="18" charset="0"/>
                <a:ea typeface="Calibri" panose="020F0502020204030204" pitchFamily="34" charset="0"/>
                <a:cs typeface="Times New Roman" panose="02020603050405020304" pitchFamily="18" charset="0"/>
              </a:rPr>
              <a:t>, M., (2023). A model of Sustainable Development Goals: Challenges and opportunities in promoting human well-being and environmental sustainability. </a:t>
            </a:r>
            <a:r>
              <a:rPr lang="en-GB" sz="500" i="1" dirty="0">
                <a:latin typeface="Times New Roman" panose="02020603050405020304" pitchFamily="18" charset="0"/>
                <a:ea typeface="Calibri" panose="020F0502020204030204" pitchFamily="34" charset="0"/>
                <a:cs typeface="Times New Roman" panose="02020603050405020304" pitchFamily="18" charset="0"/>
              </a:rPr>
              <a:t>Ecological modelling</a:t>
            </a:r>
            <a:r>
              <a:rPr lang="en-GB"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i="1" dirty="0">
                <a:latin typeface="Times New Roman" panose="02020603050405020304" pitchFamily="18" charset="0"/>
                <a:ea typeface="Calibri" panose="020F0502020204030204" pitchFamily="34" charset="0"/>
                <a:cs typeface="Times New Roman" panose="02020603050405020304" pitchFamily="18" charset="0"/>
              </a:rPr>
              <a:t>475</a:t>
            </a:r>
            <a:r>
              <a:rPr lang="en-GB" sz="500" dirty="0">
                <a:latin typeface="Times New Roman" panose="02020603050405020304" pitchFamily="18" charset="0"/>
                <a:ea typeface="Calibri" panose="020F0502020204030204" pitchFamily="34" charset="0"/>
                <a:cs typeface="Times New Roman" panose="02020603050405020304" pitchFamily="18" charset="0"/>
              </a:rPr>
              <a:t>, p.110164.</a:t>
            </a:r>
          </a:p>
          <a:p>
            <a:pPr marL="457200" marR="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Holmes, H. and Burgess, G., (2022). Digital exclusion and poverty in the UK: How structural inequality shapes experiences of getting online. </a:t>
            </a:r>
            <a:r>
              <a:rPr lang="en-GB" sz="500" i="1" dirty="0">
                <a:latin typeface="Times New Roman" panose="02020603050405020304" pitchFamily="18" charset="0"/>
                <a:ea typeface="Calibri" panose="020F0502020204030204" pitchFamily="34" charset="0"/>
                <a:cs typeface="Times New Roman" panose="02020603050405020304" pitchFamily="18" charset="0"/>
              </a:rPr>
              <a:t>Digital Geography and Society</a:t>
            </a:r>
            <a:r>
              <a:rPr lang="en-GB"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i="1" dirty="0">
                <a:latin typeface="Times New Roman" panose="02020603050405020304" pitchFamily="18" charset="0"/>
                <a:ea typeface="Calibri" panose="020F0502020204030204" pitchFamily="34" charset="0"/>
                <a:cs typeface="Times New Roman" panose="02020603050405020304" pitchFamily="18" charset="0"/>
              </a:rPr>
              <a:t>3</a:t>
            </a:r>
            <a:r>
              <a:rPr lang="en-GB" sz="500" dirty="0">
                <a:latin typeface="Times New Roman" panose="02020603050405020304" pitchFamily="18" charset="0"/>
                <a:ea typeface="Calibri" panose="020F0502020204030204" pitchFamily="34" charset="0"/>
                <a:cs typeface="Times New Roman" panose="02020603050405020304" pitchFamily="18" charset="0"/>
              </a:rPr>
              <a:t>, p.100041.</a:t>
            </a:r>
          </a:p>
          <a:p>
            <a:pPr marL="457200" marR="0" indent="-457200">
              <a:spcBef>
                <a:spcPts val="0"/>
              </a:spcBef>
              <a:spcAft>
                <a:spcPts val="800"/>
              </a:spcAft>
            </a:pPr>
            <a:r>
              <a:rPr lang="en-GB" sz="500" dirty="0" err="1">
                <a:latin typeface="Times New Roman" panose="02020603050405020304" pitchFamily="18" charset="0"/>
                <a:ea typeface="Calibri" panose="020F0502020204030204" pitchFamily="34" charset="0"/>
                <a:cs typeface="Times New Roman" panose="02020603050405020304" pitchFamily="18" charset="0"/>
              </a:rPr>
              <a:t>Hronis</a:t>
            </a:r>
            <a:r>
              <a:rPr lang="en-GB" sz="500" dirty="0">
                <a:latin typeface="Times New Roman" panose="02020603050405020304" pitchFamily="18" charset="0"/>
                <a:ea typeface="Calibri" panose="020F0502020204030204" pitchFamily="34" charset="0"/>
                <a:cs typeface="Times New Roman" panose="02020603050405020304" pitchFamily="18" charset="0"/>
              </a:rPr>
              <a:t> , A. (2023). </a:t>
            </a:r>
            <a:r>
              <a:rPr lang="en-GB" sz="500" i="1" dirty="0">
                <a:latin typeface="Times New Roman" panose="02020603050405020304" pitchFamily="18" charset="0"/>
                <a:ea typeface="Calibri" panose="020F0502020204030204" pitchFamily="34" charset="0"/>
                <a:cs typeface="Times New Roman" panose="02020603050405020304" pitchFamily="18" charset="0"/>
              </a:rPr>
              <a:t>The 5 stages of behaviour change</a:t>
            </a:r>
            <a:r>
              <a:rPr lang="en-GB" sz="500" dirty="0">
                <a:latin typeface="Times New Roman" panose="02020603050405020304" pitchFamily="18" charset="0"/>
                <a:ea typeface="Calibri" panose="020F0502020204030204" pitchFamily="34" charset="0"/>
                <a:cs typeface="Times New Roman" panose="02020603050405020304" pitchFamily="18" charset="0"/>
              </a:rPr>
              <a:t>. [online] Australian Institute for Human Wellness. Available at: </a:t>
            </a:r>
            <a:r>
              <a:rPr lang="en-GB"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https://www.ausihw.com.au/blog/the-5-stages-of-behaviour-change</a:t>
            </a:r>
            <a:r>
              <a:rPr lang="en-GB" sz="500" dirty="0">
                <a:latin typeface="Times New Roman" panose="02020603050405020304" pitchFamily="18" charset="0"/>
                <a:ea typeface="Calibri" panose="020F0502020204030204" pitchFamily="34" charset="0"/>
                <a:cs typeface="Times New Roman" panose="02020603050405020304" pitchFamily="18" charset="0"/>
              </a:rPr>
              <a:t> [Accessed 15 Jun. 2026].</a:t>
            </a:r>
          </a:p>
          <a:p>
            <a:pPr marL="457200" marR="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Hu, H., Cohen, G., Sharma, B., Yin, H. and McConnell, R., (2022). Sustainability in health care. </a:t>
            </a:r>
            <a:r>
              <a:rPr lang="en-GB" sz="500" i="1" dirty="0">
                <a:latin typeface="Times New Roman" panose="02020603050405020304" pitchFamily="18" charset="0"/>
                <a:ea typeface="Calibri" panose="020F0502020204030204" pitchFamily="34" charset="0"/>
                <a:cs typeface="Times New Roman" panose="02020603050405020304" pitchFamily="18" charset="0"/>
              </a:rPr>
              <a:t>Annual Review of Environment and Resources</a:t>
            </a:r>
            <a:r>
              <a:rPr lang="en-GB"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i="1" dirty="0">
                <a:latin typeface="Times New Roman" panose="02020603050405020304" pitchFamily="18" charset="0"/>
                <a:ea typeface="Calibri" panose="020F0502020204030204" pitchFamily="34" charset="0"/>
                <a:cs typeface="Times New Roman" panose="02020603050405020304" pitchFamily="18" charset="0"/>
              </a:rPr>
              <a:t>47</a:t>
            </a:r>
            <a:r>
              <a:rPr lang="en-GB" sz="500" dirty="0">
                <a:latin typeface="Times New Roman" panose="02020603050405020304" pitchFamily="18" charset="0"/>
                <a:ea typeface="Calibri" panose="020F0502020204030204" pitchFamily="34" charset="0"/>
                <a:cs typeface="Times New Roman" panose="02020603050405020304" pitchFamily="18" charset="0"/>
              </a:rPr>
              <a:t>(1), pp.173-196.</a:t>
            </a:r>
          </a:p>
          <a:p>
            <a:pPr marL="457200" marR="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Hughes, G., Shaw, S.E. and Greenhalgh, T., (2022). Why doesn’t integrated care work? Using Strong Structuration Theory to explain the limitations of an English case. </a:t>
            </a:r>
            <a:r>
              <a:rPr lang="en-GB" sz="500" i="1" dirty="0">
                <a:latin typeface="Times New Roman" panose="02020603050405020304" pitchFamily="18" charset="0"/>
                <a:ea typeface="Calibri" panose="020F0502020204030204" pitchFamily="34" charset="0"/>
                <a:cs typeface="Times New Roman" panose="02020603050405020304" pitchFamily="18" charset="0"/>
              </a:rPr>
              <a:t>Sociology of Health &amp; Illness</a:t>
            </a:r>
            <a:r>
              <a:rPr lang="en-GB"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i="1" dirty="0">
                <a:latin typeface="Times New Roman" panose="02020603050405020304" pitchFamily="18" charset="0"/>
                <a:ea typeface="Calibri" panose="020F0502020204030204" pitchFamily="34" charset="0"/>
                <a:cs typeface="Times New Roman" panose="02020603050405020304" pitchFamily="18" charset="0"/>
              </a:rPr>
              <a:t>44</a:t>
            </a:r>
            <a:r>
              <a:rPr lang="en-GB" sz="500" dirty="0">
                <a:latin typeface="Times New Roman" panose="02020603050405020304" pitchFamily="18" charset="0"/>
                <a:ea typeface="Calibri" panose="020F0502020204030204" pitchFamily="34" charset="0"/>
                <a:cs typeface="Times New Roman" panose="02020603050405020304" pitchFamily="18" charset="0"/>
              </a:rPr>
              <a:t>(1), pp.113-129.</a:t>
            </a:r>
          </a:p>
          <a:p>
            <a:pPr marL="457200" marR="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Imran, A., (2023). Why addressing digital inequality should be a priority. </a:t>
            </a:r>
            <a:r>
              <a:rPr lang="en-GB" sz="500" i="1" dirty="0">
                <a:latin typeface="Times New Roman" panose="02020603050405020304" pitchFamily="18" charset="0"/>
                <a:ea typeface="Calibri" panose="020F0502020204030204" pitchFamily="34" charset="0"/>
                <a:cs typeface="Times New Roman" panose="02020603050405020304" pitchFamily="18" charset="0"/>
              </a:rPr>
              <a:t>The Electronic Journal of Information Systems in Developing Countries</a:t>
            </a:r>
            <a:r>
              <a:rPr lang="en-GB"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i="1" dirty="0">
                <a:latin typeface="Times New Roman" panose="02020603050405020304" pitchFamily="18" charset="0"/>
                <a:ea typeface="Calibri" panose="020F0502020204030204" pitchFamily="34" charset="0"/>
                <a:cs typeface="Times New Roman" panose="02020603050405020304" pitchFamily="18" charset="0"/>
              </a:rPr>
              <a:t>89</a:t>
            </a:r>
            <a:r>
              <a:rPr lang="en-GB" sz="500" dirty="0">
                <a:latin typeface="Times New Roman" panose="02020603050405020304" pitchFamily="18" charset="0"/>
                <a:ea typeface="Calibri" panose="020F0502020204030204" pitchFamily="34" charset="0"/>
                <a:cs typeface="Times New Roman" panose="02020603050405020304" pitchFamily="18" charset="0"/>
              </a:rPr>
              <a:t>(3), p.e12255.</a:t>
            </a:r>
          </a:p>
          <a:p>
            <a:pPr marL="457200" marR="0" indent="-457200">
              <a:spcBef>
                <a:spcPts val="0"/>
              </a:spcBef>
              <a:spcAft>
                <a:spcPts val="800"/>
              </a:spcAft>
            </a:pPr>
            <a:r>
              <a:rPr lang="en-GB" sz="500" dirty="0" err="1">
                <a:latin typeface="Times New Roman" panose="02020603050405020304" pitchFamily="18" charset="0"/>
                <a:ea typeface="Calibri" panose="020F0502020204030204" pitchFamily="34" charset="0"/>
                <a:cs typeface="Times New Roman" panose="02020603050405020304" pitchFamily="18" charset="0"/>
              </a:rPr>
              <a:t>Kalariya</a:t>
            </a:r>
            <a:r>
              <a:rPr lang="en-GB" sz="500" dirty="0">
                <a:latin typeface="Times New Roman" panose="02020603050405020304" pitchFamily="18" charset="0"/>
                <a:ea typeface="Calibri" panose="020F0502020204030204" pitchFamily="34" charset="0"/>
                <a:cs typeface="Times New Roman" panose="02020603050405020304" pitchFamily="18" charset="0"/>
              </a:rPr>
              <a:t>, Y., Kumar, A., Ullah, A., Umair, A., Neha, F.N.U., </a:t>
            </a:r>
            <a:r>
              <a:rPr lang="en-GB" sz="500" dirty="0" err="1">
                <a:latin typeface="Times New Roman" panose="02020603050405020304" pitchFamily="18" charset="0"/>
                <a:ea typeface="Calibri" panose="020F0502020204030204" pitchFamily="34" charset="0"/>
                <a:cs typeface="Times New Roman" panose="02020603050405020304" pitchFamily="18" charset="0"/>
              </a:rPr>
              <a:t>Madhurita</a:t>
            </a:r>
            <a:r>
              <a:rPr lang="en-GB" sz="500" dirty="0">
                <a:latin typeface="Times New Roman" panose="02020603050405020304" pitchFamily="18" charset="0"/>
                <a:ea typeface="Calibri" panose="020F0502020204030204" pitchFamily="34" charset="0"/>
                <a:cs typeface="Times New Roman" panose="02020603050405020304" pitchFamily="18" charset="0"/>
              </a:rPr>
              <a:t>, F.N.U., </a:t>
            </a:r>
            <a:r>
              <a:rPr lang="en-GB" sz="500" dirty="0" err="1">
                <a:latin typeface="Times New Roman" panose="02020603050405020304" pitchFamily="18" charset="0"/>
                <a:ea typeface="Calibri" panose="020F0502020204030204" pitchFamily="34" charset="0"/>
                <a:cs typeface="Times New Roman" panose="02020603050405020304" pitchFamily="18" charset="0"/>
              </a:rPr>
              <a:t>Varagantiwar</a:t>
            </a:r>
            <a:r>
              <a:rPr lang="en-GB" sz="500" dirty="0">
                <a:latin typeface="Times New Roman" panose="02020603050405020304" pitchFamily="18" charset="0"/>
                <a:ea typeface="Calibri" panose="020F0502020204030204" pitchFamily="34" charset="0"/>
                <a:cs typeface="Times New Roman" panose="02020603050405020304" pitchFamily="18" charset="0"/>
              </a:rPr>
              <a:t>, V., </a:t>
            </a:r>
            <a:r>
              <a:rPr lang="en-GB" sz="500" dirty="0" err="1">
                <a:latin typeface="Times New Roman" panose="02020603050405020304" pitchFamily="18" charset="0"/>
                <a:ea typeface="Calibri" panose="020F0502020204030204" pitchFamily="34" charset="0"/>
                <a:cs typeface="Times New Roman" panose="02020603050405020304" pitchFamily="18" charset="0"/>
              </a:rPr>
              <a:t>Jaffari</a:t>
            </a:r>
            <a:r>
              <a:rPr lang="en-GB" sz="500" dirty="0">
                <a:latin typeface="Times New Roman" panose="02020603050405020304" pitchFamily="18" charset="0"/>
                <a:ea typeface="Calibri" panose="020F0502020204030204" pitchFamily="34" charset="0"/>
                <a:cs typeface="Times New Roman" panose="02020603050405020304" pitchFamily="18" charset="0"/>
              </a:rPr>
              <a:t>, S.M.I.A., Ahmad, A., Aman, M. and Sapna, F.N.U., (2023). Integrative medicine approaches: bridging the gap between conventional and renal complementary therapies. </a:t>
            </a:r>
            <a:r>
              <a:rPr lang="en-GB" sz="500" i="1" dirty="0" err="1">
                <a:latin typeface="Times New Roman" panose="02020603050405020304" pitchFamily="18" charset="0"/>
                <a:ea typeface="Calibri" panose="020F0502020204030204" pitchFamily="34" charset="0"/>
                <a:cs typeface="Times New Roman" panose="02020603050405020304" pitchFamily="18" charset="0"/>
              </a:rPr>
              <a:t>Cureus</a:t>
            </a:r>
            <a:r>
              <a:rPr lang="en-GB"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i="1" dirty="0">
                <a:latin typeface="Times New Roman" panose="02020603050405020304" pitchFamily="18" charset="0"/>
                <a:ea typeface="Calibri" panose="020F0502020204030204" pitchFamily="34" charset="0"/>
                <a:cs typeface="Times New Roman" panose="02020603050405020304" pitchFamily="18" charset="0"/>
              </a:rPr>
              <a:t>15</a:t>
            </a:r>
            <a:r>
              <a:rPr lang="en-GB" sz="500" dirty="0">
                <a:latin typeface="Times New Roman" panose="02020603050405020304" pitchFamily="18" charset="0"/>
                <a:ea typeface="Calibri" panose="020F0502020204030204" pitchFamily="34" charset="0"/>
                <a:cs typeface="Times New Roman" panose="02020603050405020304" pitchFamily="18" charset="0"/>
              </a:rPr>
              <a:t>(9).</a:t>
            </a:r>
          </a:p>
        </p:txBody>
      </p:sp>
      <p:sp>
        <p:nvSpPr>
          <p:cNvPr id="4" name="Content Placeholder 2">
            <a:extLst>
              <a:ext uri="{FF2B5EF4-FFF2-40B4-BE49-F238E27FC236}">
                <a16:creationId xmlns:a16="http://schemas.microsoft.com/office/drawing/2014/main" id="{6699C408-FC6A-4236-817F-89DC32D1F8D3}"/>
              </a:ext>
            </a:extLst>
          </p:cNvPr>
          <p:cNvSpPr txBox="1">
            <a:spLocks/>
          </p:cNvSpPr>
          <p:nvPr/>
        </p:nvSpPr>
        <p:spPr>
          <a:xfrm>
            <a:off x="6096000" y="1297858"/>
            <a:ext cx="6096000" cy="5560142"/>
          </a:xfrm>
          <a:prstGeom prst="rect">
            <a:avLst/>
          </a:prstGeom>
          <a:solidFill>
            <a:schemeClr val="accent1">
              <a:lumMod val="20000"/>
              <a:lumOff val="80000"/>
            </a:schemeClr>
          </a:solidFill>
        </p:spPr>
        <p:txBody>
          <a:bodyPr vert="horz" lIns="91440" tIns="45720" rIns="91440" bIns="45720" rtlCol="0">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45720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Khatri, R., </a:t>
            </a:r>
            <a:r>
              <a:rPr lang="en-GB" sz="500" dirty="0" err="1">
                <a:latin typeface="Times New Roman" panose="02020603050405020304" pitchFamily="18" charset="0"/>
                <a:ea typeface="Calibri" panose="020F0502020204030204" pitchFamily="34" charset="0"/>
                <a:cs typeface="Times New Roman" panose="02020603050405020304" pitchFamily="18" charset="0"/>
              </a:rPr>
              <a:t>Endalamaw</a:t>
            </a:r>
            <a:r>
              <a:rPr lang="en-GB" sz="500" dirty="0">
                <a:latin typeface="Times New Roman" panose="02020603050405020304" pitchFamily="18" charset="0"/>
                <a:ea typeface="Calibri" panose="020F0502020204030204" pitchFamily="34" charset="0"/>
                <a:cs typeface="Times New Roman" panose="02020603050405020304" pitchFamily="18" charset="0"/>
              </a:rPr>
              <a:t>, A., </a:t>
            </a:r>
            <a:r>
              <a:rPr lang="en-GB" sz="500" dirty="0" err="1">
                <a:latin typeface="Times New Roman" panose="02020603050405020304" pitchFamily="18" charset="0"/>
                <a:ea typeface="Calibri" panose="020F0502020204030204" pitchFamily="34" charset="0"/>
                <a:cs typeface="Times New Roman" panose="02020603050405020304" pitchFamily="18" charset="0"/>
              </a:rPr>
              <a:t>Erku</a:t>
            </a:r>
            <a:r>
              <a:rPr lang="en-GB" sz="500" dirty="0">
                <a:latin typeface="Times New Roman" panose="02020603050405020304" pitchFamily="18" charset="0"/>
                <a:ea typeface="Calibri" panose="020F0502020204030204" pitchFamily="34" charset="0"/>
                <a:cs typeface="Times New Roman" panose="02020603050405020304" pitchFamily="18" charset="0"/>
              </a:rPr>
              <a:t>, D., </a:t>
            </a:r>
            <a:r>
              <a:rPr lang="en-GB" sz="500" dirty="0" err="1">
                <a:latin typeface="Times New Roman" panose="02020603050405020304" pitchFamily="18" charset="0"/>
                <a:ea typeface="Calibri" panose="020F0502020204030204" pitchFamily="34" charset="0"/>
                <a:cs typeface="Times New Roman" panose="02020603050405020304" pitchFamily="18" charset="0"/>
              </a:rPr>
              <a:t>Wolka</a:t>
            </a:r>
            <a:r>
              <a:rPr lang="en-GB" sz="500" dirty="0">
                <a:latin typeface="Times New Roman" panose="02020603050405020304" pitchFamily="18" charset="0"/>
                <a:ea typeface="Calibri" panose="020F0502020204030204" pitchFamily="34" charset="0"/>
                <a:cs typeface="Times New Roman" panose="02020603050405020304" pitchFamily="18" charset="0"/>
              </a:rPr>
              <a:t>, E., </a:t>
            </a:r>
            <a:r>
              <a:rPr lang="en-GB" sz="500" dirty="0" err="1">
                <a:latin typeface="Times New Roman" panose="02020603050405020304" pitchFamily="18" charset="0"/>
                <a:ea typeface="Calibri" panose="020F0502020204030204" pitchFamily="34" charset="0"/>
                <a:cs typeface="Times New Roman" panose="02020603050405020304" pitchFamily="18" charset="0"/>
              </a:rPr>
              <a:t>Nigatu</a:t>
            </a:r>
            <a:r>
              <a:rPr lang="en-GB" sz="500" dirty="0">
                <a:latin typeface="Times New Roman" panose="02020603050405020304" pitchFamily="18" charset="0"/>
                <a:ea typeface="Calibri" panose="020F0502020204030204" pitchFamily="34" charset="0"/>
                <a:cs typeface="Times New Roman" panose="02020603050405020304" pitchFamily="18" charset="0"/>
              </a:rPr>
              <a:t>, F., Zewdie, A. and Assefa, Y., (2023). Continuity and care coordination of primary health care: a scoping review. </a:t>
            </a:r>
            <a:r>
              <a:rPr lang="en-GB" sz="500" i="1" dirty="0">
                <a:latin typeface="Times New Roman" panose="02020603050405020304" pitchFamily="18" charset="0"/>
                <a:ea typeface="Calibri" panose="020F0502020204030204" pitchFamily="34" charset="0"/>
                <a:cs typeface="Times New Roman" panose="02020603050405020304" pitchFamily="18" charset="0"/>
              </a:rPr>
              <a:t>BMC Health Services Research</a:t>
            </a:r>
            <a:r>
              <a:rPr lang="en-GB"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i="1" dirty="0">
                <a:latin typeface="Times New Roman" panose="02020603050405020304" pitchFamily="18" charset="0"/>
                <a:ea typeface="Calibri" panose="020F0502020204030204" pitchFamily="34" charset="0"/>
                <a:cs typeface="Times New Roman" panose="02020603050405020304" pitchFamily="18" charset="0"/>
              </a:rPr>
              <a:t>23</a:t>
            </a:r>
            <a:r>
              <a:rPr lang="en-GB" sz="500" dirty="0">
                <a:latin typeface="Times New Roman" panose="02020603050405020304" pitchFamily="18" charset="0"/>
                <a:ea typeface="Calibri" panose="020F0502020204030204" pitchFamily="34" charset="0"/>
                <a:cs typeface="Times New Roman" panose="02020603050405020304" pitchFamily="18" charset="0"/>
              </a:rPr>
              <a:t>(1), p.750.</a:t>
            </a:r>
          </a:p>
          <a:p>
            <a:pPr marL="457200" indent="-457200">
              <a:spcBef>
                <a:spcPts val="0"/>
              </a:spcBef>
              <a:spcAft>
                <a:spcPts val="800"/>
              </a:spcAft>
            </a:pPr>
            <a:r>
              <a:rPr lang="en-GB" sz="500" dirty="0" err="1">
                <a:latin typeface="Times New Roman" panose="02020603050405020304" pitchFamily="18" charset="0"/>
                <a:ea typeface="Calibri" panose="020F0502020204030204" pitchFamily="34" charset="0"/>
                <a:cs typeface="Times New Roman" panose="02020603050405020304" pitchFamily="18" charset="0"/>
              </a:rPr>
              <a:t>Kopelovich</a:t>
            </a:r>
            <a:r>
              <a:rPr lang="en-GB" sz="500" dirty="0">
                <a:latin typeface="Times New Roman" panose="02020603050405020304" pitchFamily="18" charset="0"/>
                <a:ea typeface="Calibri" panose="020F0502020204030204" pitchFamily="34" charset="0"/>
                <a:cs typeface="Times New Roman" panose="02020603050405020304" pitchFamily="18" charset="0"/>
              </a:rPr>
              <a:t>, S.L., Monroe-</a:t>
            </a:r>
            <a:r>
              <a:rPr lang="en-GB" sz="500" dirty="0" err="1">
                <a:latin typeface="Times New Roman" panose="02020603050405020304" pitchFamily="18" charset="0"/>
                <a:ea typeface="Calibri" panose="020F0502020204030204" pitchFamily="34" charset="0"/>
                <a:cs typeface="Times New Roman" panose="02020603050405020304" pitchFamily="18" charset="0"/>
              </a:rPr>
              <a:t>DeVita</a:t>
            </a:r>
            <a:r>
              <a:rPr lang="en-GB" sz="500" dirty="0">
                <a:latin typeface="Times New Roman" panose="02020603050405020304" pitchFamily="18" charset="0"/>
                <a:ea typeface="Calibri" panose="020F0502020204030204" pitchFamily="34" charset="0"/>
                <a:cs typeface="Times New Roman" panose="02020603050405020304" pitchFamily="18" charset="0"/>
              </a:rPr>
              <a:t>, M., Buck, B.E. </a:t>
            </a:r>
            <a:r>
              <a:rPr lang="en-GB" sz="500" i="1" dirty="0">
                <a:latin typeface="Times New Roman" panose="02020603050405020304" pitchFamily="18" charset="0"/>
                <a:ea typeface="Calibri" panose="020F0502020204030204" pitchFamily="34" charset="0"/>
                <a:cs typeface="Times New Roman" panose="02020603050405020304" pitchFamily="18" charset="0"/>
              </a:rPr>
              <a:t>et al.</a:t>
            </a:r>
            <a:r>
              <a:rPr lang="en-GB" sz="500" dirty="0">
                <a:latin typeface="Times New Roman" panose="02020603050405020304" pitchFamily="18" charset="0"/>
                <a:ea typeface="Calibri" panose="020F0502020204030204" pitchFamily="34" charset="0"/>
                <a:cs typeface="Times New Roman" panose="02020603050405020304" pitchFamily="18" charset="0"/>
              </a:rPr>
              <a:t> Community Mental Health Care Delivery During the COVID-19 Pandemic: Practical Strategies for Improving Care for People with Serious Mental Illness. </a:t>
            </a:r>
            <a:r>
              <a:rPr lang="en-GB" sz="500" i="1" dirty="0">
                <a:latin typeface="Times New Roman" panose="02020603050405020304" pitchFamily="18" charset="0"/>
                <a:ea typeface="Calibri" panose="020F0502020204030204" pitchFamily="34" charset="0"/>
                <a:cs typeface="Times New Roman" panose="02020603050405020304" pitchFamily="18" charset="0"/>
              </a:rPr>
              <a:t>Community </a:t>
            </a:r>
            <a:r>
              <a:rPr lang="en-GB" sz="500" i="1" dirty="0" err="1">
                <a:latin typeface="Times New Roman" panose="02020603050405020304" pitchFamily="18" charset="0"/>
                <a:ea typeface="Calibri" panose="020F0502020204030204" pitchFamily="34" charset="0"/>
                <a:cs typeface="Times New Roman" panose="02020603050405020304" pitchFamily="18" charset="0"/>
              </a:rPr>
              <a:t>Ment</a:t>
            </a:r>
            <a:r>
              <a:rPr lang="en-GB" sz="500" i="1" dirty="0">
                <a:latin typeface="Times New Roman" panose="02020603050405020304" pitchFamily="18" charset="0"/>
                <a:ea typeface="Calibri" panose="020F0502020204030204" pitchFamily="34" charset="0"/>
                <a:cs typeface="Times New Roman" panose="02020603050405020304" pitchFamily="18" charset="0"/>
              </a:rPr>
              <a:t> Health J</a:t>
            </a:r>
            <a:r>
              <a:rPr lang="en-GB"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b="1" dirty="0">
                <a:latin typeface="Times New Roman" panose="02020603050405020304" pitchFamily="18" charset="0"/>
                <a:ea typeface="Calibri" panose="020F0502020204030204" pitchFamily="34" charset="0"/>
                <a:cs typeface="Times New Roman" panose="02020603050405020304" pitchFamily="18" charset="0"/>
              </a:rPr>
              <a:t>57</a:t>
            </a:r>
            <a:r>
              <a:rPr lang="en-GB" sz="500" dirty="0">
                <a:latin typeface="Times New Roman" panose="02020603050405020304" pitchFamily="18" charset="0"/>
                <a:ea typeface="Calibri" panose="020F0502020204030204" pitchFamily="34" charset="0"/>
                <a:cs typeface="Times New Roman" panose="02020603050405020304" pitchFamily="18" charset="0"/>
              </a:rPr>
              <a:t>, 405–415 (2021). </a:t>
            </a:r>
            <a:r>
              <a:rPr lang="en-GB"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https://doi.org/10.1007/s10597-020-00662-z</a:t>
            </a:r>
            <a:r>
              <a:rPr lang="en-GB" sz="500" dirty="0">
                <a:latin typeface="Times New Roman" panose="02020603050405020304" pitchFamily="18" charset="0"/>
                <a:ea typeface="Calibri" panose="020F0502020204030204" pitchFamily="34" charset="0"/>
                <a:cs typeface="Times New Roman" panose="02020603050405020304" pitchFamily="18" charset="0"/>
              </a:rPr>
              <a:t> [Accessed 15 Jun. 2026].</a:t>
            </a:r>
          </a:p>
          <a:p>
            <a:pPr marL="457200" indent="-457200">
              <a:spcBef>
                <a:spcPts val="0"/>
              </a:spcBef>
              <a:spcAft>
                <a:spcPts val="800"/>
              </a:spcAft>
            </a:pPr>
            <a:r>
              <a:rPr lang="en-US" sz="500" dirty="0">
                <a:latin typeface="Times New Roman" panose="02020603050405020304" pitchFamily="18" charset="0"/>
                <a:ea typeface="Calibri" panose="020F0502020204030204" pitchFamily="34" charset="0"/>
                <a:cs typeface="Times New Roman" panose="02020603050405020304" pitchFamily="18" charset="0"/>
              </a:rPr>
              <a:t>LinkedIn. (2026). </a:t>
            </a:r>
            <a:r>
              <a:rPr lang="en-US" sz="500" dirty="0" err="1">
                <a:latin typeface="Times New Roman" panose="02020603050405020304" pitchFamily="18" charset="0"/>
                <a:ea typeface="Calibri" panose="020F0502020204030204" pitchFamily="34" charset="0"/>
                <a:cs typeface="Times New Roman" panose="02020603050405020304" pitchFamily="18" charset="0"/>
              </a:rPr>
              <a:t>Nayyer</a:t>
            </a:r>
            <a:r>
              <a:rPr lang="en-US" sz="500" dirty="0">
                <a:latin typeface="Times New Roman" panose="02020603050405020304" pitchFamily="18" charset="0"/>
                <a:ea typeface="Calibri" panose="020F0502020204030204" pitchFamily="34" charset="0"/>
                <a:cs typeface="Times New Roman" panose="02020603050405020304" pitchFamily="18" charset="0"/>
              </a:rPr>
              <a:t> Masood - Dean </a:t>
            </a:r>
            <a:r>
              <a:rPr lang="en-US" sz="500" dirty="0" err="1">
                <a:latin typeface="Times New Roman" panose="02020603050405020304" pitchFamily="18" charset="0"/>
                <a:ea typeface="Calibri" panose="020F0502020204030204" pitchFamily="34" charset="0"/>
                <a:cs typeface="Times New Roman" panose="02020603050405020304" pitchFamily="18" charset="0"/>
              </a:rPr>
              <a:t>Oric</a:t>
            </a:r>
            <a:r>
              <a:rPr lang="en-US" sz="500" dirty="0">
                <a:latin typeface="Times New Roman" panose="02020603050405020304" pitchFamily="18" charset="0"/>
                <a:ea typeface="Calibri" panose="020F0502020204030204" pitchFamily="34" charset="0"/>
                <a:cs typeface="Times New Roman" panose="02020603050405020304" pitchFamily="18" charset="0"/>
              </a:rPr>
              <a:t> - Capital University of ... </a:t>
            </a:r>
            <a:r>
              <a:rPr lang="en-US"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https://pk.linkedin.com/in/nayyer-masood-64731b126</a:t>
            </a:r>
            <a:r>
              <a:rPr lang="en-US"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dirty="0">
                <a:latin typeface="Times New Roman" panose="02020603050405020304" pitchFamily="18" charset="0"/>
                <a:ea typeface="Calibri" panose="020F0502020204030204" pitchFamily="34" charset="0"/>
                <a:cs typeface="Times New Roman" panose="02020603050405020304" pitchFamily="18" charset="0"/>
              </a:rPr>
              <a:t>[Accessed 15 Jun. 2026].</a:t>
            </a:r>
          </a:p>
          <a:p>
            <a:pPr marL="45720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Marmot, M., (2020). Health equity in England: the Marmot review 10 years on. </a:t>
            </a:r>
            <a:r>
              <a:rPr lang="en-GB" sz="500" i="1" dirty="0" err="1">
                <a:latin typeface="Times New Roman" panose="02020603050405020304" pitchFamily="18" charset="0"/>
                <a:ea typeface="Calibri" panose="020F0502020204030204" pitchFamily="34" charset="0"/>
                <a:cs typeface="Times New Roman" panose="02020603050405020304" pitchFamily="18" charset="0"/>
              </a:rPr>
              <a:t>Bmj</a:t>
            </a:r>
            <a:r>
              <a:rPr lang="en-GB"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i="1" dirty="0">
                <a:latin typeface="Times New Roman" panose="02020603050405020304" pitchFamily="18" charset="0"/>
                <a:ea typeface="Calibri" panose="020F0502020204030204" pitchFamily="34" charset="0"/>
                <a:cs typeface="Times New Roman" panose="02020603050405020304" pitchFamily="18" charset="0"/>
              </a:rPr>
              <a:t>368</a:t>
            </a:r>
            <a:r>
              <a:rPr lang="en-GB" sz="500" dirty="0">
                <a:latin typeface="Times New Roman" panose="02020603050405020304" pitchFamily="18" charset="0"/>
                <a:ea typeface="Calibri" panose="020F0502020204030204" pitchFamily="34" charset="0"/>
                <a:cs typeface="Times New Roman" panose="02020603050405020304" pitchFamily="18" charset="0"/>
              </a:rPr>
              <a:t>.</a:t>
            </a:r>
          </a:p>
          <a:p>
            <a:pPr marL="457200" indent="-457200">
              <a:spcBef>
                <a:spcPts val="0"/>
              </a:spcBef>
              <a:spcAft>
                <a:spcPts val="800"/>
              </a:spcAft>
            </a:pPr>
            <a:r>
              <a:rPr lang="en-GB" sz="500" dirty="0" err="1">
                <a:latin typeface="Times New Roman" panose="02020603050405020304" pitchFamily="18" charset="0"/>
                <a:ea typeface="Calibri" panose="020F0502020204030204" pitchFamily="34" charset="0"/>
                <a:cs typeface="Times New Roman" panose="02020603050405020304" pitchFamily="18" charset="0"/>
              </a:rPr>
              <a:t>Mbata</a:t>
            </a:r>
            <a:r>
              <a:rPr lang="en-GB" sz="500" dirty="0">
                <a:latin typeface="Times New Roman" panose="02020603050405020304" pitchFamily="18" charset="0"/>
                <a:ea typeface="Calibri" panose="020F0502020204030204" pitchFamily="34" charset="0"/>
                <a:cs typeface="Times New Roman" panose="02020603050405020304" pitchFamily="18" charset="0"/>
              </a:rPr>
              <a:t>, A.O., </a:t>
            </a:r>
            <a:r>
              <a:rPr lang="en-GB" sz="500" dirty="0" err="1">
                <a:latin typeface="Times New Roman" panose="02020603050405020304" pitchFamily="18" charset="0"/>
                <a:ea typeface="Calibri" panose="020F0502020204030204" pitchFamily="34" charset="0"/>
                <a:cs typeface="Times New Roman" panose="02020603050405020304" pitchFamily="18" charset="0"/>
              </a:rPr>
              <a:t>Soyege</a:t>
            </a:r>
            <a:r>
              <a:rPr lang="en-GB" sz="500" dirty="0">
                <a:latin typeface="Times New Roman" panose="02020603050405020304" pitchFamily="18" charset="0"/>
                <a:ea typeface="Calibri" panose="020F0502020204030204" pitchFamily="34" charset="0"/>
                <a:cs typeface="Times New Roman" panose="02020603050405020304" pitchFamily="18" charset="0"/>
              </a:rPr>
              <a:t>, O.S., </a:t>
            </a:r>
            <a:r>
              <a:rPr lang="en-GB" sz="500" dirty="0" err="1">
                <a:latin typeface="Times New Roman" panose="02020603050405020304" pitchFamily="18" charset="0"/>
                <a:ea typeface="Calibri" panose="020F0502020204030204" pitchFamily="34" charset="0"/>
                <a:cs typeface="Times New Roman" panose="02020603050405020304" pitchFamily="18" charset="0"/>
              </a:rPr>
              <a:t>Nwokedi</a:t>
            </a:r>
            <a:r>
              <a:rPr lang="en-GB" sz="500" dirty="0">
                <a:latin typeface="Times New Roman" panose="02020603050405020304" pitchFamily="18" charset="0"/>
                <a:ea typeface="Calibri" panose="020F0502020204030204" pitchFamily="34" charset="0"/>
                <a:cs typeface="Times New Roman" panose="02020603050405020304" pitchFamily="18" charset="0"/>
              </a:rPr>
              <a:t>, C.N., </a:t>
            </a:r>
            <a:r>
              <a:rPr lang="en-GB" sz="500" dirty="0" err="1">
                <a:latin typeface="Times New Roman" panose="02020603050405020304" pitchFamily="18" charset="0"/>
                <a:ea typeface="Calibri" panose="020F0502020204030204" pitchFamily="34" charset="0"/>
                <a:cs typeface="Times New Roman" panose="02020603050405020304" pitchFamily="18" charset="0"/>
              </a:rPr>
              <a:t>Tomoh</a:t>
            </a:r>
            <a:r>
              <a:rPr lang="en-GB" sz="500" dirty="0">
                <a:latin typeface="Times New Roman" panose="02020603050405020304" pitchFamily="18" charset="0"/>
                <a:ea typeface="Calibri" panose="020F0502020204030204" pitchFamily="34" charset="0"/>
                <a:cs typeface="Times New Roman" panose="02020603050405020304" pitchFamily="18" charset="0"/>
              </a:rPr>
              <a:t>, B.O., Mustapha, A.Y., Balogun, O.D., </a:t>
            </a:r>
            <a:r>
              <a:rPr lang="en-GB" sz="500" dirty="0" err="1">
                <a:latin typeface="Times New Roman" panose="02020603050405020304" pitchFamily="18" charset="0"/>
                <a:ea typeface="Calibri" panose="020F0502020204030204" pitchFamily="34" charset="0"/>
                <a:cs typeface="Times New Roman" panose="02020603050405020304" pitchFamily="18" charset="0"/>
              </a:rPr>
              <a:t>Forkuo</a:t>
            </a:r>
            <a:r>
              <a:rPr lang="en-GB" sz="500" dirty="0">
                <a:latin typeface="Times New Roman" panose="02020603050405020304" pitchFamily="18" charset="0"/>
                <a:ea typeface="Calibri" panose="020F0502020204030204" pitchFamily="34" charset="0"/>
                <a:cs typeface="Times New Roman" panose="02020603050405020304" pitchFamily="18" charset="0"/>
              </a:rPr>
              <a:t>, A.Y. and </a:t>
            </a:r>
            <a:r>
              <a:rPr lang="en-GB" sz="500" dirty="0" err="1">
                <a:latin typeface="Times New Roman" panose="02020603050405020304" pitchFamily="18" charset="0"/>
                <a:ea typeface="Calibri" panose="020F0502020204030204" pitchFamily="34" charset="0"/>
                <a:cs typeface="Times New Roman" panose="02020603050405020304" pitchFamily="18" charset="0"/>
              </a:rPr>
              <a:t>Iguma</a:t>
            </a:r>
            <a:r>
              <a:rPr lang="en-GB" sz="500" dirty="0">
                <a:latin typeface="Times New Roman" panose="02020603050405020304" pitchFamily="18" charset="0"/>
                <a:ea typeface="Calibri" panose="020F0502020204030204" pitchFamily="34" charset="0"/>
                <a:cs typeface="Times New Roman" panose="02020603050405020304" pitchFamily="18" charset="0"/>
              </a:rPr>
              <a:t>, D.R., (2024). Preventative medicine and chronic disease management: reducing healthcare costs and improving long-term public health. </a:t>
            </a:r>
            <a:r>
              <a:rPr lang="en-GB" sz="500" i="1" dirty="0">
                <a:latin typeface="Times New Roman" panose="02020603050405020304" pitchFamily="18" charset="0"/>
                <a:ea typeface="Calibri" panose="020F0502020204030204" pitchFamily="34" charset="0"/>
                <a:cs typeface="Times New Roman" panose="02020603050405020304" pitchFamily="18" charset="0"/>
              </a:rPr>
              <a:t>International Journal of Multidisciplinary Research and Growth Evaluation</a:t>
            </a:r>
            <a:r>
              <a:rPr lang="en-GB"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i="1" dirty="0">
                <a:latin typeface="Times New Roman" panose="02020603050405020304" pitchFamily="18" charset="0"/>
                <a:ea typeface="Calibri" panose="020F0502020204030204" pitchFamily="34" charset="0"/>
                <a:cs typeface="Times New Roman" panose="02020603050405020304" pitchFamily="18" charset="0"/>
              </a:rPr>
              <a:t>5</a:t>
            </a:r>
            <a:r>
              <a:rPr lang="en-GB" sz="500" dirty="0">
                <a:latin typeface="Times New Roman" panose="02020603050405020304" pitchFamily="18" charset="0"/>
                <a:ea typeface="Calibri" panose="020F0502020204030204" pitchFamily="34" charset="0"/>
                <a:cs typeface="Times New Roman" panose="02020603050405020304" pitchFamily="18" charset="0"/>
              </a:rPr>
              <a:t>(06), pp.1584-1600.</a:t>
            </a:r>
          </a:p>
          <a:p>
            <a:pPr marL="457200" indent="-457200">
              <a:spcBef>
                <a:spcPts val="0"/>
              </a:spcBef>
              <a:spcAft>
                <a:spcPts val="800"/>
              </a:spcAft>
            </a:pPr>
            <a:r>
              <a:rPr lang="en-US" sz="500" dirty="0">
                <a:latin typeface="Times New Roman" panose="02020603050405020304" pitchFamily="18" charset="0"/>
                <a:ea typeface="Calibri" panose="020F0502020204030204" pitchFamily="34" charset="0"/>
                <a:cs typeface="Times New Roman" panose="02020603050405020304" pitchFamily="18" charset="0"/>
              </a:rPr>
              <a:t>NHS. (2022). NHS choices. </a:t>
            </a:r>
            <a:r>
              <a:rPr lang="en-US"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https://www.england.nhs.uk/diabetes/diabetes-prevention/</a:t>
            </a:r>
            <a:r>
              <a:rPr lang="en-US"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dirty="0">
                <a:latin typeface="Times New Roman" panose="02020603050405020304" pitchFamily="18" charset="0"/>
                <a:ea typeface="Calibri" panose="020F0502020204030204" pitchFamily="34" charset="0"/>
                <a:cs typeface="Times New Roman" panose="02020603050405020304" pitchFamily="18" charset="0"/>
              </a:rPr>
              <a:t>[Accessed 15 Jun. 2026].</a:t>
            </a:r>
          </a:p>
          <a:p>
            <a:pPr marL="457200" indent="-457200">
              <a:spcBef>
                <a:spcPts val="0"/>
              </a:spcBef>
              <a:spcAft>
                <a:spcPts val="800"/>
              </a:spcAft>
            </a:pPr>
            <a:r>
              <a:rPr lang="en-GB" sz="500" dirty="0">
                <a:latin typeface="Times New Roman" panose="02020603050405020304" pitchFamily="18" charset="0"/>
                <a:ea typeface="Times New Roman" panose="02020603050405020304" pitchFamily="18" charset="0"/>
              </a:rPr>
              <a:t>NHS. (2025). NHS choices. </a:t>
            </a:r>
            <a:r>
              <a:rPr lang="en-GB" sz="500" u="sng" dirty="0">
                <a:solidFill>
                  <a:srgbClr val="0563C1"/>
                </a:solidFill>
                <a:latin typeface="Times New Roman" panose="02020603050405020304" pitchFamily="18" charset="0"/>
                <a:ea typeface="Times New Roman" panose="02020603050405020304" pitchFamily="18" charset="0"/>
                <a:hlinkClick r:id="rId14">
                  <a:extLst>
                    <a:ext uri="{A12FA001-AC4F-418D-AE19-62706E023703}">
                      <ahyp:hlinkClr xmlns:ahyp="http://schemas.microsoft.com/office/drawing/2018/hyperlinkcolor" val="tx"/>
                    </a:ext>
                  </a:extLst>
                </a:hlinkClick>
              </a:rPr>
              <a:t>https://www.england.nhs.uk/about/equality/equality-hub/national-healthcare-inequalities-improvement-programme/core20plus5/</a:t>
            </a:r>
            <a:r>
              <a:rPr lang="en-GB" sz="500" dirty="0">
                <a:latin typeface="Times New Roman" panose="02020603050405020304" pitchFamily="18" charset="0"/>
                <a:ea typeface="Times New Roman" panose="02020603050405020304" pitchFamily="18" charset="0"/>
              </a:rPr>
              <a:t> [Accessed 15 Jun. 2026].</a:t>
            </a:r>
          </a:p>
          <a:p>
            <a:pPr marL="457200" indent="-457200">
              <a:spcBef>
                <a:spcPts val="0"/>
              </a:spcBef>
              <a:spcAft>
                <a:spcPts val="800"/>
              </a:spcAft>
            </a:pPr>
            <a:r>
              <a:rPr lang="en-US" sz="500" dirty="0">
                <a:latin typeface="Times New Roman" panose="02020603050405020304" pitchFamily="18" charset="0"/>
                <a:ea typeface="Calibri" panose="020F0502020204030204" pitchFamily="34" charset="0"/>
                <a:cs typeface="Times New Roman" panose="02020603050405020304" pitchFamily="18" charset="0"/>
              </a:rPr>
              <a:t>Psychology Fanatic. (2024). Health belief model - an overview | </a:t>
            </a:r>
            <a:r>
              <a:rPr lang="en-US" sz="500" dirty="0" err="1">
                <a:latin typeface="Times New Roman" panose="02020603050405020304" pitchFamily="18" charset="0"/>
                <a:ea typeface="Calibri" panose="020F0502020204030204" pitchFamily="34" charset="0"/>
                <a:cs typeface="Times New Roman" panose="02020603050405020304" pitchFamily="18" charset="0"/>
              </a:rPr>
              <a:t>sciencedirect</a:t>
            </a:r>
            <a:r>
              <a:rPr lang="en-US" sz="500" dirty="0">
                <a:latin typeface="Times New Roman" panose="02020603050405020304" pitchFamily="18" charset="0"/>
                <a:ea typeface="Calibri" panose="020F0502020204030204" pitchFamily="34" charset="0"/>
                <a:cs typeface="Times New Roman" panose="02020603050405020304" pitchFamily="18" charset="0"/>
              </a:rPr>
              <a:t> topics. </a:t>
            </a:r>
            <a:r>
              <a:rPr lang="en-US"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5">
                  <a:extLst>
                    <a:ext uri="{A12FA001-AC4F-418D-AE19-62706E023703}">
                      <ahyp:hlinkClr xmlns:ahyp="http://schemas.microsoft.com/office/drawing/2018/hyperlinkcolor" val="tx"/>
                    </a:ext>
                  </a:extLst>
                </a:hlinkClick>
              </a:rPr>
              <a:t>https://www.sciencedirect.com/topics/medicine-and-dentistry/health-belief-model</a:t>
            </a:r>
            <a:r>
              <a:rPr lang="en-US"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dirty="0">
                <a:latin typeface="Times New Roman" panose="02020603050405020304" pitchFamily="18" charset="0"/>
                <a:ea typeface="Calibri" panose="020F0502020204030204" pitchFamily="34" charset="0"/>
                <a:cs typeface="Times New Roman" panose="02020603050405020304" pitchFamily="18" charset="0"/>
              </a:rPr>
              <a:t>[Accessed 15 Jun. 2026].</a:t>
            </a:r>
          </a:p>
          <a:p>
            <a:pPr marL="457200" indent="-457200">
              <a:spcBef>
                <a:spcPts val="0"/>
              </a:spcBef>
              <a:spcAft>
                <a:spcPts val="800"/>
              </a:spcAft>
            </a:pPr>
            <a:r>
              <a:rPr lang="en-US" sz="500" dirty="0">
                <a:latin typeface="Times New Roman" panose="02020603050405020304" pitchFamily="18" charset="0"/>
                <a:ea typeface="Times New Roman" panose="02020603050405020304" pitchFamily="18" charset="0"/>
              </a:rPr>
              <a:t>Radwan, Mahmoud Abdelfattah. (2025). Leaving No One behind: An Attempt to Improve Health Care Equity. 10.5772/intechopen.1012461. </a:t>
            </a:r>
            <a:endParaRPr lang="en-GB" sz="500" dirty="0">
              <a:latin typeface="Times New Roman" panose="02020603050405020304" pitchFamily="18" charset="0"/>
              <a:ea typeface="Times New Roman" panose="02020603050405020304" pitchFamily="18" charset="0"/>
            </a:endParaRPr>
          </a:p>
          <a:p>
            <a:pPr marL="457200" indent="-457200">
              <a:spcBef>
                <a:spcPts val="0"/>
              </a:spcBef>
              <a:spcAft>
                <a:spcPts val="800"/>
              </a:spcAft>
            </a:pPr>
            <a:r>
              <a:rPr lang="en-GB" sz="500" dirty="0" err="1">
                <a:latin typeface="Times New Roman" panose="02020603050405020304" pitchFamily="18" charset="0"/>
                <a:ea typeface="Calibri" panose="020F0502020204030204" pitchFamily="34" charset="0"/>
                <a:cs typeface="Times New Roman" panose="02020603050405020304" pitchFamily="18" charset="0"/>
              </a:rPr>
              <a:t>Schramme</a:t>
            </a:r>
            <a:r>
              <a:rPr lang="en-GB" sz="500" dirty="0">
                <a:latin typeface="Times New Roman" panose="02020603050405020304" pitchFamily="18" charset="0"/>
                <a:ea typeface="Calibri" panose="020F0502020204030204" pitchFamily="34" charset="0"/>
                <a:cs typeface="Times New Roman" panose="02020603050405020304" pitchFamily="18" charset="0"/>
              </a:rPr>
              <a:t>, T., (2023). Health as complete well-being: The WHO definition and beyond. </a:t>
            </a:r>
            <a:r>
              <a:rPr lang="en-GB" sz="500" i="1" dirty="0">
                <a:latin typeface="Times New Roman" panose="02020603050405020304" pitchFamily="18" charset="0"/>
                <a:ea typeface="Calibri" panose="020F0502020204030204" pitchFamily="34" charset="0"/>
                <a:cs typeface="Times New Roman" panose="02020603050405020304" pitchFamily="18" charset="0"/>
              </a:rPr>
              <a:t>Public health ethics</a:t>
            </a:r>
            <a:r>
              <a:rPr lang="en-GB"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i="1" dirty="0">
                <a:latin typeface="Times New Roman" panose="02020603050405020304" pitchFamily="18" charset="0"/>
                <a:ea typeface="Calibri" panose="020F0502020204030204" pitchFamily="34" charset="0"/>
                <a:cs typeface="Times New Roman" panose="02020603050405020304" pitchFamily="18" charset="0"/>
              </a:rPr>
              <a:t>16</a:t>
            </a:r>
            <a:r>
              <a:rPr lang="en-GB" sz="500" dirty="0">
                <a:latin typeface="Times New Roman" panose="02020603050405020304" pitchFamily="18" charset="0"/>
                <a:ea typeface="Calibri" panose="020F0502020204030204" pitchFamily="34" charset="0"/>
                <a:cs typeface="Times New Roman" panose="02020603050405020304" pitchFamily="18" charset="0"/>
              </a:rPr>
              <a:t>(3), pp.210-218.</a:t>
            </a:r>
          </a:p>
          <a:p>
            <a:pPr marL="457200" indent="-457200">
              <a:spcBef>
                <a:spcPts val="0"/>
              </a:spcBef>
              <a:spcAft>
                <a:spcPts val="800"/>
              </a:spcAft>
            </a:pPr>
            <a:r>
              <a:rPr lang="en-GB" sz="500" dirty="0" err="1">
                <a:latin typeface="Times New Roman" panose="02020603050405020304" pitchFamily="18" charset="0"/>
                <a:ea typeface="Calibri" panose="020F0502020204030204" pitchFamily="34" charset="0"/>
                <a:cs typeface="Times New Roman" panose="02020603050405020304" pitchFamily="18" charset="0"/>
              </a:rPr>
              <a:t>Schramme</a:t>
            </a:r>
            <a:r>
              <a:rPr lang="en-GB" sz="500" dirty="0">
                <a:latin typeface="Times New Roman" panose="02020603050405020304" pitchFamily="18" charset="0"/>
                <a:ea typeface="Calibri" panose="020F0502020204030204" pitchFamily="34" charset="0"/>
                <a:cs typeface="Times New Roman" panose="02020603050405020304" pitchFamily="18" charset="0"/>
              </a:rPr>
              <a:t>, T., (2025). Subjective and objective accounts of well-being and quality of life. In </a:t>
            </a:r>
            <a:r>
              <a:rPr lang="en-GB" sz="500" i="1" dirty="0">
                <a:latin typeface="Times New Roman" panose="02020603050405020304" pitchFamily="18" charset="0"/>
                <a:ea typeface="Calibri" panose="020F0502020204030204" pitchFamily="34" charset="0"/>
                <a:cs typeface="Times New Roman" panose="02020603050405020304" pitchFamily="18" charset="0"/>
              </a:rPr>
              <a:t>Handbook of the philosophy of medicine</a:t>
            </a:r>
            <a:r>
              <a:rPr lang="en-GB" sz="500" dirty="0">
                <a:latin typeface="Times New Roman" panose="02020603050405020304" pitchFamily="18" charset="0"/>
                <a:ea typeface="Calibri" panose="020F0502020204030204" pitchFamily="34" charset="0"/>
                <a:cs typeface="Times New Roman" panose="02020603050405020304" pitchFamily="18" charset="0"/>
              </a:rPr>
              <a:t> (pp. 177-187). Dordrecht: Springer Netherlands.</a:t>
            </a:r>
          </a:p>
          <a:p>
            <a:pPr marL="457200" indent="-457200">
              <a:spcBef>
                <a:spcPts val="0"/>
              </a:spcBef>
              <a:spcAft>
                <a:spcPts val="800"/>
              </a:spcAft>
            </a:pPr>
            <a:r>
              <a:rPr lang="en-US" sz="500" dirty="0">
                <a:latin typeface="Times New Roman" panose="02020603050405020304" pitchFamily="18" charset="0"/>
                <a:ea typeface="Calibri" panose="020F0502020204030204" pitchFamily="34" charset="0"/>
                <a:cs typeface="Times New Roman" panose="02020603050405020304" pitchFamily="18" charset="0"/>
              </a:rPr>
              <a:t>Springer Nature Link. (2018, June 4). </a:t>
            </a:r>
            <a:r>
              <a:rPr lang="en-US" sz="500" i="1" dirty="0">
                <a:latin typeface="Times New Roman" panose="02020603050405020304" pitchFamily="18" charset="0"/>
                <a:ea typeface="Calibri" panose="020F0502020204030204" pitchFamily="34" charset="0"/>
                <a:cs typeface="Times New Roman" panose="02020603050405020304" pitchFamily="18" charset="0"/>
              </a:rPr>
              <a:t>Understanding the quality of life (QOL) issues in survivors of cancer: Towards the development of an </a:t>
            </a:r>
            <a:r>
              <a:rPr lang="en-US" sz="500" i="1" dirty="0" err="1">
                <a:latin typeface="Times New Roman" panose="02020603050405020304" pitchFamily="18" charset="0"/>
                <a:ea typeface="Calibri" panose="020F0502020204030204" pitchFamily="34" charset="0"/>
                <a:cs typeface="Times New Roman" panose="02020603050405020304" pitchFamily="18" charset="0"/>
              </a:rPr>
              <a:t>eortc</a:t>
            </a:r>
            <a:r>
              <a:rPr lang="en-US" sz="500" i="1" dirty="0">
                <a:latin typeface="Times New Roman" panose="02020603050405020304" pitchFamily="18" charset="0"/>
                <a:ea typeface="Calibri" panose="020F0502020204030204" pitchFamily="34" charset="0"/>
                <a:cs typeface="Times New Roman" panose="02020603050405020304" pitchFamily="18" charset="0"/>
              </a:rPr>
              <a:t> </a:t>
            </a:r>
            <a:r>
              <a:rPr lang="en-US" sz="500" i="1" dirty="0" err="1">
                <a:latin typeface="Times New Roman" panose="02020603050405020304" pitchFamily="18" charset="0"/>
                <a:ea typeface="Calibri" panose="020F0502020204030204" pitchFamily="34" charset="0"/>
                <a:cs typeface="Times New Roman" panose="02020603050405020304" pitchFamily="18" charset="0"/>
              </a:rPr>
              <a:t>qol</a:t>
            </a:r>
            <a:r>
              <a:rPr lang="en-US" sz="500" i="1" dirty="0">
                <a:latin typeface="Times New Roman" panose="02020603050405020304" pitchFamily="18" charset="0"/>
                <a:ea typeface="Calibri" panose="020F0502020204030204" pitchFamily="34" charset="0"/>
                <a:cs typeface="Times New Roman" panose="02020603050405020304" pitchFamily="18" charset="0"/>
              </a:rPr>
              <a:t> cancer survivorship questionnaire - health and quality of life outcomes</a:t>
            </a:r>
            <a:r>
              <a:rPr lang="en-US" sz="500" dirty="0">
                <a:latin typeface="Times New Roman" panose="02020603050405020304" pitchFamily="18" charset="0"/>
                <a:ea typeface="Calibri" panose="020F0502020204030204" pitchFamily="34" charset="0"/>
                <a:cs typeface="Times New Roman" panose="02020603050405020304" pitchFamily="18" charset="0"/>
              </a:rPr>
              <a:t>. SpringerLink. </a:t>
            </a:r>
            <a:r>
              <a:rPr lang="en-US"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6">
                  <a:extLst>
                    <a:ext uri="{A12FA001-AC4F-418D-AE19-62706E023703}">
                      <ahyp:hlinkClr xmlns:ahyp="http://schemas.microsoft.com/office/drawing/2018/hyperlinkcolor" val="tx"/>
                    </a:ext>
                  </a:extLst>
                </a:hlinkClick>
              </a:rPr>
              <a:t>https://link.springer.com/article/10.1186/s12955-018-0920-0</a:t>
            </a:r>
            <a:r>
              <a:rPr lang="en-US"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dirty="0">
                <a:latin typeface="Times New Roman" panose="02020603050405020304" pitchFamily="18" charset="0"/>
                <a:ea typeface="Calibri" panose="020F0502020204030204" pitchFamily="34" charset="0"/>
                <a:cs typeface="Times New Roman" panose="02020603050405020304" pitchFamily="18" charset="0"/>
              </a:rPr>
              <a:t>[Accessed 15 Jun. 2026].</a:t>
            </a:r>
          </a:p>
          <a:p>
            <a:pPr marL="457200" indent="-457200">
              <a:spcBef>
                <a:spcPts val="0"/>
              </a:spcBef>
              <a:spcAft>
                <a:spcPts val="800"/>
              </a:spcAft>
            </a:pPr>
            <a:r>
              <a:rPr lang="en-US" sz="500" dirty="0">
                <a:latin typeface="Times New Roman" panose="02020603050405020304" pitchFamily="18" charset="0"/>
                <a:ea typeface="Calibri" panose="020F0502020204030204" pitchFamily="34" charset="0"/>
                <a:cs typeface="Times New Roman" panose="02020603050405020304" pitchFamily="18" charset="0"/>
              </a:rPr>
              <a:t>Subtle Yoga. (2021, January 28). </a:t>
            </a:r>
            <a:r>
              <a:rPr lang="en-US" sz="500" i="1" dirty="0">
                <a:latin typeface="Times New Roman" panose="02020603050405020304" pitchFamily="18" charset="0"/>
                <a:ea typeface="Calibri" panose="020F0502020204030204" pitchFamily="34" charset="0"/>
                <a:cs typeface="Times New Roman" panose="02020603050405020304" pitchFamily="18" charset="0"/>
              </a:rPr>
              <a:t>Biomedical model</a:t>
            </a:r>
            <a:r>
              <a:rPr lang="en-US" sz="500" dirty="0">
                <a:latin typeface="Times New Roman" panose="02020603050405020304" pitchFamily="18" charset="0"/>
                <a:ea typeface="Calibri" panose="020F0502020204030204" pitchFamily="34" charset="0"/>
                <a:cs typeface="Times New Roman" panose="02020603050405020304" pitchFamily="18" charset="0"/>
              </a:rPr>
              <a:t>. Causality, Complexity and Evidence in Health Sciences. </a:t>
            </a:r>
            <a:r>
              <a:rPr lang="en-US"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7">
                  <a:extLst>
                    <a:ext uri="{A12FA001-AC4F-418D-AE19-62706E023703}">
                      <ahyp:hlinkClr xmlns:ahyp="http://schemas.microsoft.com/office/drawing/2018/hyperlinkcolor" val="tx"/>
                    </a:ext>
                  </a:extLst>
                </a:hlinkClick>
              </a:rPr>
              <a:t>https://causehealthblog.org/tag/biomedical-model/</a:t>
            </a:r>
            <a:r>
              <a:rPr lang="en-US"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dirty="0">
                <a:latin typeface="Times New Roman" panose="02020603050405020304" pitchFamily="18" charset="0"/>
                <a:ea typeface="Calibri" panose="020F0502020204030204" pitchFamily="34" charset="0"/>
                <a:cs typeface="Times New Roman" panose="02020603050405020304" pitchFamily="18" charset="0"/>
              </a:rPr>
              <a:t>[Accessed 15 Jun. 2026].</a:t>
            </a:r>
          </a:p>
          <a:p>
            <a:pPr marL="45720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United Nations (2015). </a:t>
            </a:r>
            <a:r>
              <a:rPr lang="en-GB" sz="500" i="1" dirty="0">
                <a:latin typeface="Times New Roman" panose="02020603050405020304" pitchFamily="18" charset="0"/>
                <a:ea typeface="Calibri" panose="020F0502020204030204" pitchFamily="34" charset="0"/>
                <a:cs typeface="Times New Roman" panose="02020603050405020304" pitchFamily="18" charset="0"/>
              </a:rPr>
              <a:t>The 17 Sustainable Development Goals</a:t>
            </a:r>
            <a:r>
              <a:rPr lang="en-GB" sz="500" dirty="0">
                <a:latin typeface="Times New Roman" panose="02020603050405020304" pitchFamily="18" charset="0"/>
                <a:ea typeface="Calibri" panose="020F0502020204030204" pitchFamily="34" charset="0"/>
                <a:cs typeface="Times New Roman" panose="02020603050405020304" pitchFamily="18" charset="0"/>
              </a:rPr>
              <a:t>. [online] United Nations. Available at: </a:t>
            </a:r>
            <a:r>
              <a:rPr lang="en-GB"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8">
                  <a:extLst>
                    <a:ext uri="{A12FA001-AC4F-418D-AE19-62706E023703}">
                      <ahyp:hlinkClr xmlns:ahyp="http://schemas.microsoft.com/office/drawing/2018/hyperlinkcolor" val="tx"/>
                    </a:ext>
                  </a:extLst>
                </a:hlinkClick>
              </a:rPr>
              <a:t>https://sdgs.un.org/goals</a:t>
            </a:r>
            <a:r>
              <a:rPr lang="en-GB" sz="500" dirty="0">
                <a:latin typeface="Times New Roman" panose="02020603050405020304" pitchFamily="18" charset="0"/>
                <a:ea typeface="Calibri" panose="020F0502020204030204" pitchFamily="34" charset="0"/>
                <a:cs typeface="Times New Roman" panose="02020603050405020304" pitchFamily="18" charset="0"/>
              </a:rPr>
              <a:t> [Accessed 13 Jun. 2026].</a:t>
            </a:r>
          </a:p>
          <a:p>
            <a:pPr marL="45720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United Nations (2025). Sustainability. </a:t>
            </a:r>
            <a:r>
              <a:rPr lang="en-GB" sz="500" i="1" dirty="0">
                <a:latin typeface="Times New Roman" panose="02020603050405020304" pitchFamily="18" charset="0"/>
                <a:ea typeface="Calibri" panose="020F0502020204030204" pitchFamily="34" charset="0"/>
                <a:cs typeface="Times New Roman" panose="02020603050405020304" pitchFamily="18" charset="0"/>
              </a:rPr>
              <a:t>United Nations</a:t>
            </a:r>
            <a:r>
              <a:rPr lang="en-GB" sz="500" dirty="0">
                <a:latin typeface="Times New Roman" panose="02020603050405020304" pitchFamily="18" charset="0"/>
                <a:ea typeface="Calibri" panose="020F0502020204030204" pitchFamily="34" charset="0"/>
                <a:cs typeface="Times New Roman" panose="02020603050405020304" pitchFamily="18" charset="0"/>
              </a:rPr>
              <a:t>. [online] Available at: </a:t>
            </a:r>
            <a:r>
              <a:rPr lang="en-GB"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9">
                  <a:extLst>
                    <a:ext uri="{A12FA001-AC4F-418D-AE19-62706E023703}">
                      <ahyp:hlinkClr xmlns:ahyp="http://schemas.microsoft.com/office/drawing/2018/hyperlinkcolor" val="tx"/>
                    </a:ext>
                  </a:extLst>
                </a:hlinkClick>
              </a:rPr>
              <a:t>https://www.un.org/en/academic-impact/sustainability</a:t>
            </a:r>
            <a:r>
              <a:rPr lang="en-GB" sz="500" dirty="0">
                <a:latin typeface="Times New Roman" panose="02020603050405020304" pitchFamily="18" charset="0"/>
                <a:ea typeface="Calibri" panose="020F0502020204030204" pitchFamily="34" charset="0"/>
                <a:cs typeface="Times New Roman" panose="02020603050405020304" pitchFamily="18" charset="0"/>
              </a:rPr>
              <a:t> [Accessed 13 Jun. 2026].</a:t>
            </a:r>
          </a:p>
          <a:p>
            <a:pPr marL="45720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Upon-Tyne, U.K., (2025). Addressing health inequalities through the NHS: learnings from a trust health inequalities programme board.</a:t>
            </a:r>
          </a:p>
          <a:p>
            <a:pPr marL="45720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Van Leeuwen, M., </a:t>
            </a:r>
            <a:r>
              <a:rPr lang="en-GB" sz="500" dirty="0" err="1">
                <a:latin typeface="Times New Roman" panose="02020603050405020304" pitchFamily="18" charset="0"/>
                <a:ea typeface="Calibri" panose="020F0502020204030204" pitchFamily="34" charset="0"/>
                <a:cs typeface="Times New Roman" panose="02020603050405020304" pitchFamily="18" charset="0"/>
              </a:rPr>
              <a:t>Husson</a:t>
            </a:r>
            <a:r>
              <a:rPr lang="en-GB" sz="500" dirty="0">
                <a:latin typeface="Times New Roman" panose="02020603050405020304" pitchFamily="18" charset="0"/>
                <a:ea typeface="Calibri" panose="020F0502020204030204" pitchFamily="34" charset="0"/>
                <a:cs typeface="Times New Roman" panose="02020603050405020304" pitchFamily="18" charset="0"/>
              </a:rPr>
              <a:t>, O., Alberti, P. </a:t>
            </a:r>
            <a:r>
              <a:rPr lang="en-GB" sz="500" i="1" dirty="0">
                <a:latin typeface="Times New Roman" panose="02020603050405020304" pitchFamily="18" charset="0"/>
                <a:ea typeface="Calibri" panose="020F0502020204030204" pitchFamily="34" charset="0"/>
                <a:cs typeface="Times New Roman" panose="02020603050405020304" pitchFamily="18" charset="0"/>
              </a:rPr>
              <a:t>et al.</a:t>
            </a:r>
            <a:r>
              <a:rPr lang="en-GB" sz="500" dirty="0">
                <a:latin typeface="Times New Roman" panose="02020603050405020304" pitchFamily="18" charset="0"/>
                <a:ea typeface="Calibri" panose="020F0502020204030204" pitchFamily="34" charset="0"/>
                <a:cs typeface="Times New Roman" panose="02020603050405020304" pitchFamily="18" charset="0"/>
              </a:rPr>
              <a:t> Understanding the quality of life (QOL) issues in survivors of cancer: towards the development of an EORTC QOL cancer survivorship questionnaire. </a:t>
            </a:r>
            <a:r>
              <a:rPr lang="en-GB" sz="500" i="1" dirty="0">
                <a:latin typeface="Times New Roman" panose="02020603050405020304" pitchFamily="18" charset="0"/>
                <a:ea typeface="Calibri" panose="020F0502020204030204" pitchFamily="34" charset="0"/>
                <a:cs typeface="Times New Roman" panose="02020603050405020304" pitchFamily="18" charset="0"/>
              </a:rPr>
              <a:t>Health Qual Life Outcomes</a:t>
            </a:r>
            <a:r>
              <a:rPr lang="en-GB" sz="500" dirty="0">
                <a:latin typeface="Times New Roman" panose="02020603050405020304" pitchFamily="18" charset="0"/>
                <a:ea typeface="Calibri" panose="020F0502020204030204" pitchFamily="34" charset="0"/>
                <a:cs typeface="Times New Roman" panose="02020603050405020304" pitchFamily="18" charset="0"/>
              </a:rPr>
              <a:t> 16, 114 (2018). </a:t>
            </a:r>
            <a:r>
              <a:rPr lang="en-GB"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0">
                  <a:extLst>
                    <a:ext uri="{A12FA001-AC4F-418D-AE19-62706E023703}">
                      <ahyp:hlinkClr xmlns:ahyp="http://schemas.microsoft.com/office/drawing/2018/hyperlinkcolor" val="tx"/>
                    </a:ext>
                  </a:extLst>
                </a:hlinkClick>
              </a:rPr>
              <a:t>https://doi.org/10.1186/s12955-018-0920-0</a:t>
            </a:r>
            <a:r>
              <a:rPr lang="en-GB" sz="500" dirty="0">
                <a:latin typeface="Times New Roman" panose="02020603050405020304" pitchFamily="18" charset="0"/>
                <a:ea typeface="Calibri" panose="020F0502020204030204" pitchFamily="34" charset="0"/>
                <a:cs typeface="Times New Roman" panose="02020603050405020304" pitchFamily="18" charset="0"/>
              </a:rPr>
              <a:t> [Accessed 15 Jun. 2026].</a:t>
            </a:r>
          </a:p>
          <a:p>
            <a:pPr marL="457200" indent="-457200">
              <a:spcBef>
                <a:spcPts val="0"/>
              </a:spcBef>
              <a:spcAft>
                <a:spcPts val="800"/>
              </a:spcAft>
            </a:pPr>
            <a:r>
              <a:rPr lang="en-US" sz="500" dirty="0">
                <a:latin typeface="Times New Roman" panose="02020603050405020304" pitchFamily="18" charset="0"/>
                <a:ea typeface="Calibri" panose="020F0502020204030204" pitchFamily="34" charset="0"/>
                <a:cs typeface="Times New Roman" panose="02020603050405020304" pitchFamily="18" charset="0"/>
              </a:rPr>
              <a:t>Well Being Trust (2022, August 4). </a:t>
            </a:r>
            <a:r>
              <a:rPr lang="en-US" sz="500" i="1" dirty="0">
                <a:latin typeface="Times New Roman" panose="02020603050405020304" pitchFamily="18" charset="0"/>
                <a:ea typeface="Calibri" panose="020F0502020204030204" pitchFamily="34" charset="0"/>
                <a:cs typeface="Times New Roman" panose="02020603050405020304" pitchFamily="18" charset="0"/>
              </a:rPr>
              <a:t>Cultural stigma and language barriers: Minority mental health – wellbeing trust</a:t>
            </a:r>
            <a:r>
              <a:rPr lang="en-US" sz="500" dirty="0">
                <a:latin typeface="Times New Roman" panose="02020603050405020304" pitchFamily="18" charset="0"/>
                <a:ea typeface="Calibri" panose="020F0502020204030204" pitchFamily="34" charset="0"/>
                <a:cs typeface="Times New Roman" panose="02020603050405020304" pitchFamily="18" charset="0"/>
              </a:rPr>
              <a:t>. Well Being Trust - Advancing the mental, social, and spiritual health for all. </a:t>
            </a:r>
            <a:r>
              <a:rPr lang="en-US"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1">
                  <a:extLst>
                    <a:ext uri="{A12FA001-AC4F-418D-AE19-62706E023703}">
                      <ahyp:hlinkClr xmlns:ahyp="http://schemas.microsoft.com/office/drawing/2018/hyperlinkcolor" val="tx"/>
                    </a:ext>
                  </a:extLst>
                </a:hlinkClick>
              </a:rPr>
              <a:t>https://wellbeingtrust.org/blogs/cultural-stigma-language-barrier-minority-mh-month/</a:t>
            </a:r>
            <a:r>
              <a:rPr lang="en-US"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dirty="0">
                <a:latin typeface="Times New Roman" panose="02020603050405020304" pitchFamily="18" charset="0"/>
                <a:ea typeface="Calibri" panose="020F0502020204030204" pitchFamily="34" charset="0"/>
                <a:cs typeface="Times New Roman" panose="02020603050405020304" pitchFamily="18" charset="0"/>
              </a:rPr>
              <a:t>[Accessed 15 Jun. 2026].</a:t>
            </a:r>
          </a:p>
          <a:p>
            <a:pPr marL="45720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Whelan, M. and Bell, L., (2022). The English national health service diabetes prevention programme (NHS DPP): A scoping review of existing evidence. </a:t>
            </a:r>
            <a:r>
              <a:rPr lang="en-GB" sz="500" i="1" dirty="0">
                <a:latin typeface="Times New Roman" panose="02020603050405020304" pitchFamily="18" charset="0"/>
                <a:ea typeface="Calibri" panose="020F0502020204030204" pitchFamily="34" charset="0"/>
                <a:cs typeface="Times New Roman" panose="02020603050405020304" pitchFamily="18" charset="0"/>
              </a:rPr>
              <a:t>Diabetic Medicine</a:t>
            </a:r>
            <a:r>
              <a:rPr lang="en-GB"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i="1" dirty="0">
                <a:latin typeface="Times New Roman" panose="02020603050405020304" pitchFamily="18" charset="0"/>
                <a:ea typeface="Calibri" panose="020F0502020204030204" pitchFamily="34" charset="0"/>
                <a:cs typeface="Times New Roman" panose="02020603050405020304" pitchFamily="18" charset="0"/>
              </a:rPr>
              <a:t>39</a:t>
            </a:r>
            <a:r>
              <a:rPr lang="en-GB" sz="500" dirty="0">
                <a:latin typeface="Times New Roman" panose="02020603050405020304" pitchFamily="18" charset="0"/>
                <a:ea typeface="Calibri" panose="020F0502020204030204" pitchFamily="34" charset="0"/>
                <a:cs typeface="Times New Roman" panose="02020603050405020304" pitchFamily="18" charset="0"/>
              </a:rPr>
              <a:t>(7), p.e14855.</a:t>
            </a:r>
          </a:p>
          <a:p>
            <a:pPr marL="45720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World Health Organisation (1948). </a:t>
            </a:r>
            <a:r>
              <a:rPr lang="en-GB" sz="500" i="1" dirty="0">
                <a:latin typeface="Times New Roman" panose="02020603050405020304" pitchFamily="18" charset="0"/>
                <a:ea typeface="Calibri" panose="020F0502020204030204" pitchFamily="34" charset="0"/>
                <a:cs typeface="Times New Roman" panose="02020603050405020304" pitchFamily="18" charset="0"/>
              </a:rPr>
              <a:t>Constitution of the World Health Organisation</a:t>
            </a:r>
            <a:r>
              <a:rPr lang="en-GB" sz="500" dirty="0">
                <a:latin typeface="Times New Roman" panose="02020603050405020304" pitchFamily="18" charset="0"/>
                <a:ea typeface="Calibri" panose="020F0502020204030204" pitchFamily="34" charset="0"/>
                <a:cs typeface="Times New Roman" panose="02020603050405020304" pitchFamily="18" charset="0"/>
              </a:rPr>
              <a:t>. [online] World Health Organisation. Available at: </a:t>
            </a:r>
            <a:r>
              <a:rPr lang="en-GB"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2">
                  <a:extLst>
                    <a:ext uri="{A12FA001-AC4F-418D-AE19-62706E023703}">
                      <ahyp:hlinkClr xmlns:ahyp="http://schemas.microsoft.com/office/drawing/2018/hyperlinkcolor" val="tx"/>
                    </a:ext>
                  </a:extLst>
                </a:hlinkClick>
              </a:rPr>
              <a:t>https://www.who.int/about/governance/constitution</a:t>
            </a:r>
            <a:r>
              <a:rPr lang="en-GB" sz="500" dirty="0">
                <a:latin typeface="Times New Roman" panose="02020603050405020304" pitchFamily="18" charset="0"/>
                <a:ea typeface="Calibri" panose="020F0502020204030204" pitchFamily="34" charset="0"/>
                <a:cs typeface="Times New Roman" panose="02020603050405020304" pitchFamily="18" charset="0"/>
              </a:rPr>
              <a:t> [Accessed 13 Jun. 2026].</a:t>
            </a:r>
          </a:p>
          <a:p>
            <a:pPr marL="45720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World Health Organisation (2023). </a:t>
            </a:r>
            <a:r>
              <a:rPr lang="en-GB" sz="500" i="1" dirty="0">
                <a:latin typeface="Times New Roman" panose="02020603050405020304" pitchFamily="18" charset="0"/>
                <a:ea typeface="Calibri" panose="020F0502020204030204" pitchFamily="34" charset="0"/>
                <a:cs typeface="Times New Roman" panose="02020603050405020304" pitchFamily="18" charset="0"/>
              </a:rPr>
              <a:t>Implementing health in all policies: a pilot toolkit</a:t>
            </a:r>
            <a:r>
              <a:rPr lang="en-GB" sz="500" dirty="0">
                <a:latin typeface="Times New Roman" panose="02020603050405020304" pitchFamily="18" charset="0"/>
                <a:ea typeface="Calibri" panose="020F0502020204030204" pitchFamily="34" charset="0"/>
                <a:cs typeface="Times New Roman" panose="02020603050405020304" pitchFamily="18" charset="0"/>
              </a:rPr>
              <a:t>. World Health Organisation.</a:t>
            </a:r>
          </a:p>
          <a:p>
            <a:pPr marL="457200" indent="-457200">
              <a:spcBef>
                <a:spcPts val="0"/>
              </a:spcBef>
              <a:spcAft>
                <a:spcPts val="800"/>
              </a:spcAft>
            </a:pPr>
            <a:r>
              <a:rPr lang="en-US" sz="500" dirty="0">
                <a:latin typeface="Times New Roman" panose="02020603050405020304" pitchFamily="18" charset="0"/>
                <a:ea typeface="Calibri" panose="020F0502020204030204" pitchFamily="34" charset="0"/>
                <a:cs typeface="Times New Roman" panose="02020603050405020304" pitchFamily="18" charset="0"/>
              </a:rPr>
              <a:t>World Health Organization. (2017). Promoting Health in all policies and Intersectoral Action Capacities. </a:t>
            </a:r>
            <a:r>
              <a:rPr lang="en-US"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3">
                  <a:extLst>
                    <a:ext uri="{A12FA001-AC4F-418D-AE19-62706E023703}">
                      <ahyp:hlinkClr xmlns:ahyp="http://schemas.microsoft.com/office/drawing/2018/hyperlinkcolor" val="tx"/>
                    </a:ext>
                  </a:extLst>
                </a:hlinkClick>
              </a:rPr>
              <a:t>https://www.who.int/activities/promoting-health-in-all-policies-and-intersectoral-action-capacities</a:t>
            </a:r>
            <a:r>
              <a:rPr lang="en-US" sz="500" dirty="0">
                <a:latin typeface="Times New Roman" panose="02020603050405020304" pitchFamily="18" charset="0"/>
                <a:ea typeface="Calibri" panose="020F0502020204030204" pitchFamily="34" charset="0"/>
                <a:cs typeface="Times New Roman" panose="02020603050405020304" pitchFamily="18" charset="0"/>
              </a:rPr>
              <a:t> [Accessed 15 Jun. 2026].</a:t>
            </a:r>
            <a:endParaRPr lang="en-GB" sz="5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spcBef>
                <a:spcPts val="0"/>
              </a:spcBef>
              <a:spcAft>
                <a:spcPts val="800"/>
              </a:spcAft>
            </a:pPr>
            <a:r>
              <a:rPr lang="en-US" sz="500" dirty="0">
                <a:latin typeface="Times New Roman" panose="02020603050405020304" pitchFamily="18" charset="0"/>
                <a:ea typeface="Calibri" panose="020F0502020204030204" pitchFamily="34" charset="0"/>
                <a:cs typeface="Times New Roman" panose="02020603050405020304" pitchFamily="18" charset="0"/>
              </a:rPr>
              <a:t>World Health Organization. (2026). </a:t>
            </a:r>
            <a:r>
              <a:rPr lang="en-US" sz="500" i="1" dirty="0">
                <a:latin typeface="Times New Roman" panose="02020603050405020304" pitchFamily="18" charset="0"/>
                <a:ea typeface="Calibri" panose="020F0502020204030204" pitchFamily="34" charset="0"/>
                <a:cs typeface="Times New Roman" panose="02020603050405020304" pitchFamily="18" charset="0"/>
              </a:rPr>
              <a:t>World Health Organization (WHO)</a:t>
            </a:r>
            <a:r>
              <a:rPr lang="en-US" sz="500" dirty="0">
                <a:latin typeface="Times New Roman" panose="02020603050405020304" pitchFamily="18" charset="0"/>
                <a:ea typeface="Calibri" panose="020F0502020204030204" pitchFamily="34" charset="0"/>
                <a:cs typeface="Times New Roman" panose="02020603050405020304" pitchFamily="18" charset="0"/>
              </a:rPr>
              <a:t>. </a:t>
            </a:r>
            <a:r>
              <a:rPr lang="en-US" sz="5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4">
                  <a:extLst>
                    <a:ext uri="{A12FA001-AC4F-418D-AE19-62706E023703}">
                      <ahyp:hlinkClr xmlns:ahyp="http://schemas.microsoft.com/office/drawing/2018/hyperlinkcolor" val="tx"/>
                    </a:ext>
                  </a:extLst>
                </a:hlinkClick>
              </a:rPr>
              <a:t>https://www.who.int/</a:t>
            </a:r>
            <a:r>
              <a:rPr lang="en-US"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dirty="0">
                <a:latin typeface="Times New Roman" panose="02020603050405020304" pitchFamily="18" charset="0"/>
                <a:ea typeface="Calibri" panose="020F0502020204030204" pitchFamily="34" charset="0"/>
                <a:cs typeface="Times New Roman" panose="02020603050405020304" pitchFamily="18" charset="0"/>
              </a:rPr>
              <a:t>[Accessed 15 Jun. 2026].</a:t>
            </a:r>
          </a:p>
          <a:p>
            <a:pPr marL="457200" indent="-457200">
              <a:spcBef>
                <a:spcPts val="0"/>
              </a:spcBef>
              <a:spcAft>
                <a:spcPts val="800"/>
              </a:spcAft>
            </a:pPr>
            <a:r>
              <a:rPr lang="en-GB" sz="500" dirty="0">
                <a:latin typeface="Times New Roman" panose="02020603050405020304" pitchFamily="18" charset="0"/>
                <a:ea typeface="Calibri" panose="020F0502020204030204" pitchFamily="34" charset="0"/>
                <a:cs typeface="Times New Roman" panose="02020603050405020304" pitchFamily="18" charset="0"/>
              </a:rPr>
              <a:t>Zhang, L.Y., Wang, M.Y., Deng, C.S., Lin, M.Q., Chen, J.H. and Wan, L.H., (2023). Ecological model of health behaviour of hypertensive stroke patients at the end of recovery period. </a:t>
            </a:r>
            <a:r>
              <a:rPr lang="en-GB" sz="500" i="1" dirty="0">
                <a:latin typeface="Times New Roman" panose="02020603050405020304" pitchFamily="18" charset="0"/>
                <a:ea typeface="Calibri" panose="020F0502020204030204" pitchFamily="34" charset="0"/>
                <a:cs typeface="Times New Roman" panose="02020603050405020304" pitchFamily="18" charset="0"/>
              </a:rPr>
              <a:t>Journal of clinical nursing</a:t>
            </a:r>
            <a:r>
              <a:rPr lang="en-GB" sz="500" dirty="0">
                <a:latin typeface="Times New Roman" panose="02020603050405020304" pitchFamily="18" charset="0"/>
                <a:ea typeface="Calibri" panose="020F0502020204030204" pitchFamily="34" charset="0"/>
                <a:cs typeface="Times New Roman" panose="02020603050405020304" pitchFamily="18" charset="0"/>
              </a:rPr>
              <a:t>, </a:t>
            </a:r>
            <a:r>
              <a:rPr lang="en-GB" sz="500" i="1" dirty="0">
                <a:latin typeface="Times New Roman" panose="02020603050405020304" pitchFamily="18" charset="0"/>
                <a:ea typeface="Calibri" panose="020F0502020204030204" pitchFamily="34" charset="0"/>
                <a:cs typeface="Times New Roman" panose="02020603050405020304" pitchFamily="18" charset="0"/>
              </a:rPr>
              <a:t>32</a:t>
            </a:r>
            <a:r>
              <a:rPr lang="en-GB" sz="500" dirty="0">
                <a:latin typeface="Times New Roman" panose="02020603050405020304" pitchFamily="18" charset="0"/>
                <a:ea typeface="Calibri" panose="020F0502020204030204" pitchFamily="34" charset="0"/>
                <a:cs typeface="Times New Roman" panose="02020603050405020304" pitchFamily="18" charset="0"/>
              </a:rPr>
              <a:t>(13-14), pp.3909-3920.</a:t>
            </a:r>
          </a:p>
        </p:txBody>
      </p:sp>
    </p:spTree>
    <p:extLst>
      <p:ext uri="{BB962C8B-B14F-4D97-AF65-F5344CB8AC3E}">
        <p14:creationId xmlns:p14="http://schemas.microsoft.com/office/powerpoint/2010/main" val="93179792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71C241A9-A460-4AD1-916F-25308628A5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4" ma:contentTypeDescription="Create a new document." ma:contentTypeScope="" ma:versionID="85595f7b7be4d9909cdf233a0440606c">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2053449ecf57e0ebf67f974a55eed980"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OCR" minOccurs="0"/>
                <xsd:element ref="ns3:MediaServiceGenerationTime" minOccurs="0"/>
                <xsd:element ref="ns3:MediaServiceEventHashCode"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7ED3D861-8001-4BC7-B5C2-8ECB32F0E3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19680BE-45A9-4468-8774-55BDC3BB1E77}">
  <ds:schemaRefs>
    <ds:schemaRef ds:uri="http://schemas.microsoft.com/sharepoint/v3/contenttype/forms"/>
  </ds:schemaRefs>
</ds:datastoreItem>
</file>

<file path=customXml/itemProps3.xml><?xml version="1.0" encoding="utf-8"?>
<ds:datastoreItem xmlns:ds="http://schemas.openxmlformats.org/officeDocument/2006/customXml" ds:itemID="{D9215E6E-5719-4D4B-BD47-A8B29804C54E}">
  <ds:schemaRefs>
    <ds:schemaRef ds:uri="http://purl.org/dc/elements/1.1/"/>
    <ds:schemaRef ds:uri="http://schemas.openxmlformats.org/package/2006/metadata/core-properties"/>
    <ds:schemaRef ds:uri="http://schemas.microsoft.com/office/infopath/2007/PartnerControls"/>
    <ds:schemaRef ds:uri="http://schemas.microsoft.com/office/2006/documentManagement/types"/>
    <ds:schemaRef ds:uri="http://purl.org/dc/terms/"/>
    <ds:schemaRef ds:uri="60ab93c2-c2e2-4a82-ab36-09e8ba3f753e"/>
    <ds:schemaRef ds:uri="47a3e2db-67be-4841-b3a5-2f2fb1d7c7b3"/>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TM10001115[[fn=Parcel]]</Template>
  <TotalTime>0</TotalTime>
  <Words>5050</Words>
  <Application>Microsoft Office PowerPoint</Application>
  <PresentationFormat>Widescreen</PresentationFormat>
  <Paragraphs>193</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Gill Sans MT</vt:lpstr>
      <vt:lpstr>Times New Roman</vt:lpstr>
      <vt:lpstr>Parcel</vt:lpstr>
      <vt:lpstr>Student Name:Nazia SHARIF Student ID:1907313 Module: BMHP6030 LECTURER:Hamadi hussain Presentation Title: Health, Wellbeing And Sustainable Development</vt:lpstr>
      <vt:lpstr>Introduction</vt:lpstr>
      <vt:lpstr>Definitions, Key Concepts and Theoretical Perspectives</vt:lpstr>
      <vt:lpstr>Definitions, Key Concepts and Theoretical Perspectives</vt:lpstr>
      <vt:lpstr>Sustainable Development Goals and Integration into Health and Social Care</vt:lpstr>
      <vt:lpstr>Policy and Governance</vt:lpstr>
      <vt:lpstr>Policy and Governance</vt:lpstr>
      <vt:lpstr>Examples and Case Study of Integrated Practice</vt:lpstr>
      <vt:lpstr>Examples and Case Study of Integrated Practice</vt:lpstr>
      <vt:lpstr>Equity and Access in Health and Social Care</vt:lpstr>
      <vt:lpstr>Equity and Access in Health and Social Care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Nazia Sharif (1907313)</cp:lastModifiedBy>
  <cp:revision>1</cp:revision>
  <dcterms:created xsi:type="dcterms:W3CDTF">2024-01-17T11:20:19Z</dcterms:created>
  <dcterms:modified xsi:type="dcterms:W3CDTF">2026-06-16T18:13:32Z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