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6" r:id="rId5"/>
    <p:sldId id="257" r:id="rId6"/>
    <p:sldId id="258" r:id="rId7"/>
    <p:sldId id="268" r:id="rId8"/>
    <p:sldId id="260" r:id="rId9"/>
    <p:sldId id="261" r:id="rId10"/>
    <p:sldId id="262" r:id="rId11"/>
    <p:sldId id="263" r:id="rId12"/>
    <p:sldId id="264" r:id="rId13"/>
    <p:sldId id="266" r:id="rId14"/>
    <p:sldId id="267"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4C7EA6-C924-472F-A751-642B639CD257}" v="8" dt="2026-04-15T09:13:17.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50" d="100"/>
          <a:sy n="150" d="100"/>
        </p:scale>
        <p:origin x="70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3E4C80-10E1-4A98-A6A1-772CAE342986}" type="datetimeFigureOut">
              <a:rPr lang="en-GB" smtClean="0"/>
              <a:t>17/04/2026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14820C-852A-4F5F-B9D2-356082FC5742}" type="slidenum">
              <a:rPr lang="en-GB" smtClean="0"/>
              <a:t>‹#›</a:t>
            </a:fld>
            <a:endParaRPr lang="en-GB"/>
          </a:p>
        </p:txBody>
      </p:sp>
    </p:spTree>
    <p:extLst>
      <p:ext uri="{BB962C8B-B14F-4D97-AF65-F5344CB8AC3E}">
        <p14:creationId xmlns:p14="http://schemas.microsoft.com/office/powerpoint/2010/main" val="434707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there, I am Kelsey Priestley, A student of Philosophy Religion and Ethics at the University of Wales Trinity Saint David and today my presentation is about Action and Inaction, the ethics surrounding it and various dilemmas that arise from it.</a:t>
            </a:r>
          </a:p>
        </p:txBody>
      </p:sp>
      <p:sp>
        <p:nvSpPr>
          <p:cNvPr id="4" name="Slide Number Placeholder 3"/>
          <p:cNvSpPr>
            <a:spLocks noGrp="1"/>
          </p:cNvSpPr>
          <p:nvPr>
            <p:ph type="sldNum" sz="quarter" idx="5"/>
          </p:nvPr>
        </p:nvSpPr>
        <p:spPr/>
        <p:txBody>
          <a:bodyPr/>
          <a:lstStyle/>
          <a:p>
            <a:fld id="{CB14820C-852A-4F5F-B9D2-356082FC5742}" type="slidenum">
              <a:rPr lang="en-GB" smtClean="0"/>
              <a:t>1</a:t>
            </a:fld>
            <a:endParaRPr lang="en-GB"/>
          </a:p>
        </p:txBody>
      </p:sp>
    </p:spTree>
    <p:extLst>
      <p:ext uri="{BB962C8B-B14F-4D97-AF65-F5344CB8AC3E}">
        <p14:creationId xmlns:p14="http://schemas.microsoft.com/office/powerpoint/2010/main" val="4067007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(Say the paragraph and quote)</a:t>
            </a:r>
          </a:p>
        </p:txBody>
      </p:sp>
      <p:sp>
        <p:nvSpPr>
          <p:cNvPr id="4" name="Slide Number Placeholder 3"/>
          <p:cNvSpPr>
            <a:spLocks noGrp="1"/>
          </p:cNvSpPr>
          <p:nvPr>
            <p:ph type="sldNum" sz="quarter" idx="5"/>
          </p:nvPr>
        </p:nvSpPr>
        <p:spPr/>
        <p:txBody>
          <a:bodyPr/>
          <a:lstStyle/>
          <a:p>
            <a:fld id="{CB14820C-852A-4F5F-B9D2-356082FC5742}" type="slidenum">
              <a:rPr lang="en-GB" smtClean="0"/>
              <a:t>2</a:t>
            </a:fld>
            <a:endParaRPr lang="en-GB"/>
          </a:p>
        </p:txBody>
      </p:sp>
    </p:spTree>
    <p:extLst>
      <p:ext uri="{BB962C8B-B14F-4D97-AF65-F5344CB8AC3E}">
        <p14:creationId xmlns:p14="http://schemas.microsoft.com/office/powerpoint/2010/main" val="1331878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Dolores Albarracin, Justin Helper and Melanie Tannenbaum, General Action and Inaction Goals: Their </a:t>
            </a:r>
            <a:r>
              <a:rPr lang="en-GB" dirty="0" err="1"/>
              <a:t>Behavioral</a:t>
            </a:r>
            <a:r>
              <a:rPr lang="en-GB" dirty="0"/>
              <a:t>, Cognitive, and Affective Origins and Influences (2011), (Accessed 01/04/2026)</a:t>
            </a:r>
          </a:p>
          <a:p>
            <a:endParaRPr lang="en-GB" dirty="0"/>
          </a:p>
          <a:p>
            <a:r>
              <a:rPr lang="en-GB" dirty="0"/>
              <a:t>(Say Paragraph)</a:t>
            </a:r>
          </a:p>
          <a:p>
            <a:pPr marL="171450" indent="-171450">
              <a:buFont typeface="Arial" panose="020B0604020202020204" pitchFamily="34" charset="0"/>
              <a:buChar char="•"/>
            </a:pPr>
            <a:r>
              <a:rPr lang="en-GB" dirty="0"/>
              <a:t>Additional Transcript points: </a:t>
            </a:r>
          </a:p>
          <a:p>
            <a:pPr marL="171450" indent="-171450">
              <a:buFont typeface="Arial" panose="020B0604020202020204" pitchFamily="34" charset="0"/>
              <a:buChar char="•"/>
            </a:pPr>
            <a:r>
              <a:rPr lang="en-GB" dirty="0"/>
              <a:t>Action involves intention and behaviour – it is what we deliberately choose, rather than something that just happens to us.</a:t>
            </a:r>
          </a:p>
          <a:p>
            <a:pPr marL="171450" indent="-171450">
              <a:buFont typeface="Arial" panose="020B0604020202020204" pitchFamily="34" charset="0"/>
              <a:buChar char="•"/>
            </a:pPr>
            <a:r>
              <a:rPr lang="en-GB" dirty="0"/>
              <a:t>Actions are driven by intention and goals, and usually lead to consequences that can affect others or ourselves.</a:t>
            </a:r>
          </a:p>
          <a:p>
            <a:pPr marL="171450" indent="-171450">
              <a:buFont typeface="Arial" panose="020B0604020202020204" pitchFamily="34" charset="0"/>
              <a:buChar char="•"/>
            </a:pPr>
            <a:r>
              <a:rPr lang="en-GB" dirty="0"/>
              <a:t>We hold moral responsibility since we control our actions.</a:t>
            </a:r>
          </a:p>
        </p:txBody>
      </p:sp>
      <p:sp>
        <p:nvSpPr>
          <p:cNvPr id="4" name="Slide Number Placeholder 3"/>
          <p:cNvSpPr>
            <a:spLocks noGrp="1"/>
          </p:cNvSpPr>
          <p:nvPr>
            <p:ph type="sldNum" sz="quarter" idx="5"/>
          </p:nvPr>
        </p:nvSpPr>
        <p:spPr/>
        <p:txBody>
          <a:bodyPr/>
          <a:lstStyle/>
          <a:p>
            <a:fld id="{CB14820C-852A-4F5F-B9D2-356082FC5742}" type="slidenum">
              <a:rPr lang="en-GB" smtClean="0"/>
              <a:t>3</a:t>
            </a:fld>
            <a:endParaRPr lang="en-GB"/>
          </a:p>
        </p:txBody>
      </p:sp>
    </p:spTree>
    <p:extLst>
      <p:ext uri="{BB962C8B-B14F-4D97-AF65-F5344CB8AC3E}">
        <p14:creationId xmlns:p14="http://schemas.microsoft.com/office/powerpoint/2010/main" val="3375020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D4DB7-D84B-5F24-D007-8AA2C40341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EE6920-B633-D31B-7BBF-11B32F1B1F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471132-53E2-FC43-F55C-2B6986EC69AA}"/>
              </a:ext>
            </a:extLst>
          </p:cNvPr>
          <p:cNvSpPr>
            <a:spLocks noGrp="1"/>
          </p:cNvSpPr>
          <p:nvPr>
            <p:ph type="body" idx="1"/>
          </p:nvPr>
        </p:nvSpPr>
        <p:spPr/>
        <p:txBody>
          <a:bodyPr/>
          <a:lstStyle/>
          <a:p>
            <a:r>
              <a:rPr lang="en-GB" dirty="0"/>
              <a:t>2 Psychology Today, Bystander Effect (n.d.), Accessed 01/04/2026</a:t>
            </a:r>
          </a:p>
          <a:p>
            <a:endParaRPr lang="en-GB" dirty="0"/>
          </a:p>
          <a:p>
            <a:r>
              <a:rPr lang="en-GB" dirty="0"/>
              <a:t>Transcript: (Say Paragraphs)</a:t>
            </a:r>
          </a:p>
        </p:txBody>
      </p:sp>
      <p:sp>
        <p:nvSpPr>
          <p:cNvPr id="4" name="Slide Number Placeholder 3">
            <a:extLst>
              <a:ext uri="{FF2B5EF4-FFF2-40B4-BE49-F238E27FC236}">
                <a16:creationId xmlns:a16="http://schemas.microsoft.com/office/drawing/2014/main" id="{39CA10A8-84A7-51F0-EA09-3BC1E135E7F3}"/>
              </a:ext>
            </a:extLst>
          </p:cNvPr>
          <p:cNvSpPr>
            <a:spLocks noGrp="1"/>
          </p:cNvSpPr>
          <p:nvPr>
            <p:ph type="sldNum" sz="quarter" idx="5"/>
          </p:nvPr>
        </p:nvSpPr>
        <p:spPr/>
        <p:txBody>
          <a:bodyPr/>
          <a:lstStyle/>
          <a:p>
            <a:fld id="{CB14820C-852A-4F5F-B9D2-356082FC5742}" type="slidenum">
              <a:rPr lang="en-GB" smtClean="0"/>
              <a:t>4</a:t>
            </a:fld>
            <a:endParaRPr lang="en-GB"/>
          </a:p>
        </p:txBody>
      </p:sp>
    </p:spTree>
    <p:extLst>
      <p:ext uri="{BB962C8B-B14F-4D97-AF65-F5344CB8AC3E}">
        <p14:creationId xmlns:p14="http://schemas.microsoft.com/office/powerpoint/2010/main" val="3227631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Peter Singer, Famine, Affluence, and Morality, </a:t>
            </a:r>
            <a:r>
              <a:rPr lang="en-GB" i="1" dirty="0"/>
              <a:t>Philosophy &amp; public affairs</a:t>
            </a:r>
            <a:r>
              <a:rPr lang="en-GB" dirty="0"/>
              <a:t>, (Princeton University Press, 1972), p.231</a:t>
            </a:r>
          </a:p>
          <a:p>
            <a:endParaRPr lang="en-GB" dirty="0"/>
          </a:p>
          <a:p>
            <a:r>
              <a:rPr lang="en-GB" dirty="0"/>
              <a:t>Transcript: (Say paragraphs)</a:t>
            </a:r>
          </a:p>
        </p:txBody>
      </p:sp>
      <p:sp>
        <p:nvSpPr>
          <p:cNvPr id="4" name="Slide Number Placeholder 3"/>
          <p:cNvSpPr>
            <a:spLocks noGrp="1"/>
          </p:cNvSpPr>
          <p:nvPr>
            <p:ph type="sldNum" sz="quarter" idx="5"/>
          </p:nvPr>
        </p:nvSpPr>
        <p:spPr/>
        <p:txBody>
          <a:bodyPr/>
          <a:lstStyle/>
          <a:p>
            <a:fld id="{CB14820C-852A-4F5F-B9D2-356082FC5742}" type="slidenum">
              <a:rPr lang="en-GB" smtClean="0"/>
              <a:t>5</a:t>
            </a:fld>
            <a:endParaRPr lang="en-GB"/>
          </a:p>
        </p:txBody>
      </p:sp>
    </p:spTree>
    <p:extLst>
      <p:ext uri="{BB962C8B-B14F-4D97-AF65-F5344CB8AC3E}">
        <p14:creationId xmlns:p14="http://schemas.microsoft.com/office/powerpoint/2010/main" val="3369478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James Rachels, ‘Active and Passive Euthanasia’: The New England Journal of Medicine, vol 292, (1975)</a:t>
            </a:r>
          </a:p>
          <a:p>
            <a:endParaRPr lang="en-GB" dirty="0"/>
          </a:p>
          <a:p>
            <a:r>
              <a:rPr lang="en-GB" dirty="0"/>
              <a:t>Transcript: (Say Paragraphs)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Morality of inaction depends on context, intent and possible consequences rather than being inherently wrong.</a:t>
            </a:r>
          </a:p>
          <a:p>
            <a:endParaRPr lang="en-GB" dirty="0"/>
          </a:p>
        </p:txBody>
      </p:sp>
      <p:sp>
        <p:nvSpPr>
          <p:cNvPr id="4" name="Slide Number Placeholder 3"/>
          <p:cNvSpPr>
            <a:spLocks noGrp="1"/>
          </p:cNvSpPr>
          <p:nvPr>
            <p:ph type="sldNum" sz="quarter" idx="5"/>
          </p:nvPr>
        </p:nvSpPr>
        <p:spPr/>
        <p:txBody>
          <a:bodyPr/>
          <a:lstStyle/>
          <a:p>
            <a:fld id="{CB14820C-852A-4F5F-B9D2-356082FC5742}" type="slidenum">
              <a:rPr lang="en-GB" smtClean="0"/>
              <a:t>6</a:t>
            </a:fld>
            <a:endParaRPr lang="en-GB"/>
          </a:p>
        </p:txBody>
      </p:sp>
    </p:spTree>
    <p:extLst>
      <p:ext uri="{BB962C8B-B14F-4D97-AF65-F5344CB8AC3E}">
        <p14:creationId xmlns:p14="http://schemas.microsoft.com/office/powerpoint/2010/main" val="1329003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Judith Jarvis Thomson, </a:t>
            </a:r>
            <a:r>
              <a:rPr lang="en-GB" i="0" dirty="0"/>
              <a:t>The Trolley Problem (The Yale Law Journal, 1985</a:t>
            </a:r>
            <a:r>
              <a:rPr lang="en-GB" i="1" dirty="0"/>
              <a:t>) </a:t>
            </a:r>
            <a:r>
              <a:rPr lang="en-GB" i="0" dirty="0"/>
              <a:t>pp. 1395 -1415</a:t>
            </a:r>
          </a:p>
          <a:p>
            <a:endParaRPr lang="en-GB" i="0" dirty="0"/>
          </a:p>
          <a:p>
            <a:r>
              <a:rPr lang="en-GB" i="0" dirty="0"/>
              <a:t>Transcript: </a:t>
            </a:r>
            <a:r>
              <a:rPr lang="en-GB" sz="1200" dirty="0"/>
              <a:t>Philosopher J.J. Thomson highlights the notorious trolley problem as a situation in where someone can choose to intervene to prevent greater harm. In the trolley problem, a cart is heading toward five people tied down on a track, but there is a bystander next to a redirect lever, and can pull it to redirect the cart onto a rail with only one person tied down. Thomson suggests that even when a person does not directly cause harm, the decision to not intervene may still carry moral significance.</a:t>
            </a:r>
            <a:r>
              <a:rPr lang="en-GB" sz="1200" baseline="30000" dirty="0"/>
              <a:t>5</a:t>
            </a:r>
          </a:p>
          <a:p>
            <a:r>
              <a:rPr lang="en-GB" sz="1200" dirty="0"/>
              <a:t>Would you kill one to save five? Or do you think by not doing anything, your hands are clean?</a:t>
            </a:r>
          </a:p>
          <a:p>
            <a:endParaRPr lang="en-GB" dirty="0"/>
          </a:p>
        </p:txBody>
      </p:sp>
      <p:sp>
        <p:nvSpPr>
          <p:cNvPr id="4" name="Slide Number Placeholder 3"/>
          <p:cNvSpPr>
            <a:spLocks noGrp="1"/>
          </p:cNvSpPr>
          <p:nvPr>
            <p:ph type="sldNum" sz="quarter" idx="5"/>
          </p:nvPr>
        </p:nvSpPr>
        <p:spPr/>
        <p:txBody>
          <a:bodyPr/>
          <a:lstStyle/>
          <a:p>
            <a:fld id="{CB14820C-852A-4F5F-B9D2-356082FC5742}" type="slidenum">
              <a:rPr lang="en-GB" smtClean="0"/>
              <a:t>7</a:t>
            </a:fld>
            <a:endParaRPr lang="en-GB"/>
          </a:p>
        </p:txBody>
      </p:sp>
    </p:spTree>
    <p:extLst>
      <p:ext uri="{BB962C8B-B14F-4D97-AF65-F5344CB8AC3E}">
        <p14:creationId xmlns:p14="http://schemas.microsoft.com/office/powerpoint/2010/main" val="20978970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 Peter Singer, Famine, Affluence, and Morality, </a:t>
            </a:r>
            <a:r>
              <a:rPr lang="en-GB" i="1" dirty="0"/>
              <a:t>Philosophy &amp; public affairs</a:t>
            </a:r>
            <a:r>
              <a:rPr lang="en-GB" dirty="0"/>
              <a:t>, (Princeton University Press, 1972), p.229-230</a:t>
            </a:r>
          </a:p>
          <a:p>
            <a:r>
              <a:rPr lang="en-GB" dirty="0"/>
              <a:t>7. Ibid, p.229-230</a:t>
            </a:r>
          </a:p>
          <a:p>
            <a:endParaRPr lang="en-GB" dirty="0"/>
          </a:p>
          <a:p>
            <a:r>
              <a:rPr lang="en-GB" dirty="0"/>
              <a:t>Transcript: (Say Paragraphs)</a:t>
            </a:r>
          </a:p>
        </p:txBody>
      </p:sp>
      <p:sp>
        <p:nvSpPr>
          <p:cNvPr id="4" name="Slide Number Placeholder 3"/>
          <p:cNvSpPr>
            <a:spLocks noGrp="1"/>
          </p:cNvSpPr>
          <p:nvPr>
            <p:ph type="sldNum" sz="quarter" idx="5"/>
          </p:nvPr>
        </p:nvSpPr>
        <p:spPr/>
        <p:txBody>
          <a:bodyPr/>
          <a:lstStyle/>
          <a:p>
            <a:fld id="{CB14820C-852A-4F5F-B9D2-356082FC5742}" type="slidenum">
              <a:rPr lang="en-GB" smtClean="0"/>
              <a:t>8</a:t>
            </a:fld>
            <a:endParaRPr lang="en-GB"/>
          </a:p>
        </p:txBody>
      </p:sp>
    </p:spTree>
    <p:extLst>
      <p:ext uri="{BB962C8B-B14F-4D97-AF65-F5344CB8AC3E}">
        <p14:creationId xmlns:p14="http://schemas.microsoft.com/office/powerpoint/2010/main" val="1643413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 Vicky Spratt, Centre for Homelessness Impact, https://www.homelessnessimpact.org/news/orwell-prize-vicky-spratt, (Accessed 08/04/2026)</a:t>
            </a:r>
          </a:p>
          <a:p>
            <a:r>
              <a:rPr lang="en-GB" dirty="0"/>
              <a:t>9 Ibid, (Accessed 08/04/2026)</a:t>
            </a:r>
          </a:p>
          <a:p>
            <a:endParaRPr lang="en-GB" dirty="0"/>
          </a:p>
          <a:p>
            <a:r>
              <a:rPr lang="en-GB" dirty="0"/>
              <a:t>Transcript: (Say Paragraphs)</a:t>
            </a:r>
          </a:p>
        </p:txBody>
      </p:sp>
      <p:sp>
        <p:nvSpPr>
          <p:cNvPr id="4" name="Slide Number Placeholder 3"/>
          <p:cNvSpPr>
            <a:spLocks noGrp="1"/>
          </p:cNvSpPr>
          <p:nvPr>
            <p:ph type="sldNum" sz="quarter" idx="5"/>
          </p:nvPr>
        </p:nvSpPr>
        <p:spPr/>
        <p:txBody>
          <a:bodyPr/>
          <a:lstStyle/>
          <a:p>
            <a:fld id="{CB14820C-852A-4F5F-B9D2-356082FC5742}" type="slidenum">
              <a:rPr lang="en-GB" smtClean="0"/>
              <a:t>9</a:t>
            </a:fld>
            <a:endParaRPr lang="en-GB"/>
          </a:p>
        </p:txBody>
      </p:sp>
    </p:spTree>
    <p:extLst>
      <p:ext uri="{BB962C8B-B14F-4D97-AF65-F5344CB8AC3E}">
        <p14:creationId xmlns:p14="http://schemas.microsoft.com/office/powerpoint/2010/main" val="1455418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CEA51B30-7BF7-4F56-9279-4615071E2970}" type="datetimeFigureOut">
              <a:rPr lang="en-GB" smtClean="0"/>
              <a:t>17/04/2026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B1E98B18-0F83-4D65-895A-4402C86EC331}" type="slidenum">
              <a:rPr lang="en-GB" smtClean="0"/>
              <a:t>‹#›</a:t>
            </a:fld>
            <a:endParaRPr lang="en-GB"/>
          </a:p>
        </p:txBody>
      </p:sp>
    </p:spTree>
    <p:extLst>
      <p:ext uri="{BB962C8B-B14F-4D97-AF65-F5344CB8AC3E}">
        <p14:creationId xmlns:p14="http://schemas.microsoft.com/office/powerpoint/2010/main" val="1292687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51B30-7BF7-4F56-9279-4615071E2970}"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E98B18-0F83-4D65-895A-4402C86EC331}" type="slidenum">
              <a:rPr lang="en-GB" smtClean="0"/>
              <a:t>‹#›</a:t>
            </a:fld>
            <a:endParaRPr lang="en-GB"/>
          </a:p>
        </p:txBody>
      </p:sp>
    </p:spTree>
    <p:extLst>
      <p:ext uri="{BB962C8B-B14F-4D97-AF65-F5344CB8AC3E}">
        <p14:creationId xmlns:p14="http://schemas.microsoft.com/office/powerpoint/2010/main" val="596308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CEA51B30-7BF7-4F56-9279-4615071E2970}" type="datetimeFigureOut">
              <a:rPr lang="en-GB" smtClean="0"/>
              <a:t>17/04/2026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B1E98B18-0F83-4D65-895A-4402C86EC331}" type="slidenum">
              <a:rPr lang="en-GB" smtClean="0"/>
              <a:t>‹#›</a:t>
            </a:fld>
            <a:endParaRPr lang="en-GB"/>
          </a:p>
        </p:txBody>
      </p:sp>
    </p:spTree>
    <p:extLst>
      <p:ext uri="{BB962C8B-B14F-4D97-AF65-F5344CB8AC3E}">
        <p14:creationId xmlns:p14="http://schemas.microsoft.com/office/powerpoint/2010/main" val="3677042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CEA51B30-7BF7-4F56-9279-4615071E2970}" type="datetimeFigureOut">
              <a:rPr lang="en-GB" smtClean="0"/>
              <a:t>17/04/2026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B1E98B18-0F83-4D65-895A-4402C86EC331}" type="slidenum">
              <a:rPr lang="en-GB" smtClean="0"/>
              <a:t>‹#›</a:t>
            </a:fld>
            <a:endParaRPr lang="en-GB"/>
          </a:p>
        </p:txBody>
      </p:sp>
    </p:spTree>
    <p:extLst>
      <p:ext uri="{BB962C8B-B14F-4D97-AF65-F5344CB8AC3E}">
        <p14:creationId xmlns:p14="http://schemas.microsoft.com/office/powerpoint/2010/main" val="2549251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CEA51B30-7BF7-4F56-9279-4615071E2970}" type="datetimeFigureOut">
              <a:rPr lang="en-GB" smtClean="0"/>
              <a:t>17/04/2026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B1E98B18-0F83-4D65-895A-4402C86EC331}" type="slidenum">
              <a:rPr lang="en-GB" smtClean="0"/>
              <a:t>‹#›</a:t>
            </a:fld>
            <a:endParaRPr lang="en-GB"/>
          </a:p>
        </p:txBody>
      </p:sp>
    </p:spTree>
    <p:extLst>
      <p:ext uri="{BB962C8B-B14F-4D97-AF65-F5344CB8AC3E}">
        <p14:creationId xmlns:p14="http://schemas.microsoft.com/office/powerpoint/2010/main" val="1182307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A51B30-7BF7-4F56-9279-4615071E2970}" type="datetimeFigureOut">
              <a:rPr lang="en-GB" smtClean="0"/>
              <a:t>17/04/2026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E98B18-0F83-4D65-895A-4402C86EC331}" type="slidenum">
              <a:rPr lang="en-GB" smtClean="0"/>
              <a:t>‹#›</a:t>
            </a:fld>
            <a:endParaRPr lang="en-GB"/>
          </a:p>
        </p:txBody>
      </p:sp>
    </p:spTree>
    <p:extLst>
      <p:ext uri="{BB962C8B-B14F-4D97-AF65-F5344CB8AC3E}">
        <p14:creationId xmlns:p14="http://schemas.microsoft.com/office/powerpoint/2010/main" val="3885258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CEA51B30-7BF7-4F56-9279-4615071E2970}" type="datetimeFigureOut">
              <a:rPr lang="en-GB" smtClean="0"/>
              <a:t>17/04/2026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B1E98B18-0F83-4D65-895A-4402C86EC331}" type="slidenum">
              <a:rPr lang="en-GB" smtClean="0"/>
              <a:t>‹#›</a:t>
            </a:fld>
            <a:endParaRPr lang="en-GB"/>
          </a:p>
        </p:txBody>
      </p:sp>
    </p:spTree>
    <p:extLst>
      <p:ext uri="{BB962C8B-B14F-4D97-AF65-F5344CB8AC3E}">
        <p14:creationId xmlns:p14="http://schemas.microsoft.com/office/powerpoint/2010/main" val="3216175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A51B30-7BF7-4F56-9279-4615071E2970}" type="datetimeFigureOut">
              <a:rPr lang="en-GB" smtClean="0"/>
              <a:t>17/04/2026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E98B18-0F83-4D65-895A-4402C86EC331}" type="slidenum">
              <a:rPr lang="en-GB" smtClean="0"/>
              <a:t>‹#›</a:t>
            </a:fld>
            <a:endParaRPr lang="en-GB"/>
          </a:p>
        </p:txBody>
      </p:sp>
    </p:spTree>
    <p:extLst>
      <p:ext uri="{BB962C8B-B14F-4D97-AF65-F5344CB8AC3E}">
        <p14:creationId xmlns:p14="http://schemas.microsoft.com/office/powerpoint/2010/main" val="85834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CEA51B30-7BF7-4F56-9279-4615071E2970}" type="datetimeFigureOut">
              <a:rPr lang="en-GB" smtClean="0"/>
              <a:t>17/04/2026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B1E98B18-0F83-4D65-895A-4402C86EC331}" type="slidenum">
              <a:rPr lang="en-GB" smtClean="0"/>
              <a:t>‹#›</a:t>
            </a:fld>
            <a:endParaRPr lang="en-GB"/>
          </a:p>
        </p:txBody>
      </p:sp>
    </p:spTree>
    <p:extLst>
      <p:ext uri="{BB962C8B-B14F-4D97-AF65-F5344CB8AC3E}">
        <p14:creationId xmlns:p14="http://schemas.microsoft.com/office/powerpoint/2010/main" val="1125421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51B30-7BF7-4F56-9279-4615071E2970}"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E98B18-0F83-4D65-895A-4402C86EC331}" type="slidenum">
              <a:rPr lang="en-GB" smtClean="0"/>
              <a:t>‹#›</a:t>
            </a:fld>
            <a:endParaRPr lang="en-GB"/>
          </a:p>
        </p:txBody>
      </p:sp>
    </p:spTree>
    <p:extLst>
      <p:ext uri="{BB962C8B-B14F-4D97-AF65-F5344CB8AC3E}">
        <p14:creationId xmlns:p14="http://schemas.microsoft.com/office/powerpoint/2010/main" val="1885393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CEA51B30-7BF7-4F56-9279-4615071E2970}" type="datetimeFigureOut">
              <a:rPr lang="en-GB" smtClean="0"/>
              <a:t>17/04/2026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B1E98B18-0F83-4D65-895A-4402C86EC331}" type="slidenum">
              <a:rPr lang="en-GB" smtClean="0"/>
              <a:t>‹#›</a:t>
            </a:fld>
            <a:endParaRPr lang="en-GB"/>
          </a:p>
        </p:txBody>
      </p:sp>
    </p:spTree>
    <p:extLst>
      <p:ext uri="{BB962C8B-B14F-4D97-AF65-F5344CB8AC3E}">
        <p14:creationId xmlns:p14="http://schemas.microsoft.com/office/powerpoint/2010/main" val="1051287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CEA51B30-7BF7-4F56-9279-4615071E2970}" type="datetimeFigureOut">
              <a:rPr lang="en-GB" smtClean="0"/>
              <a:t>17/04/2026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B1E98B18-0F83-4D65-895A-4402C86EC331}" type="slidenum">
              <a:rPr lang="en-GB" smtClean="0"/>
              <a:t>‹#›</a:t>
            </a:fld>
            <a:endParaRPr lang="en-GB"/>
          </a:p>
        </p:txBody>
      </p:sp>
    </p:spTree>
    <p:extLst>
      <p:ext uri="{BB962C8B-B14F-4D97-AF65-F5344CB8AC3E}">
        <p14:creationId xmlns:p14="http://schemas.microsoft.com/office/powerpoint/2010/main" val="21618501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homelessnessimpact.org/news/orwell-prize-vicky-sprat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E82B8-9837-5780-CBB7-627A030C2789}"/>
              </a:ext>
            </a:extLst>
          </p:cNvPr>
          <p:cNvSpPr>
            <a:spLocks noGrp="1"/>
          </p:cNvSpPr>
          <p:nvPr>
            <p:ph type="ctrTitle"/>
          </p:nvPr>
        </p:nvSpPr>
        <p:spPr/>
        <p:txBody>
          <a:bodyPr/>
          <a:lstStyle/>
          <a:p>
            <a:r>
              <a:rPr lang="en-GB" dirty="0"/>
              <a:t>Action and Inaction</a:t>
            </a:r>
          </a:p>
        </p:txBody>
      </p:sp>
      <p:sp>
        <p:nvSpPr>
          <p:cNvPr id="3" name="Subtitle 2">
            <a:extLst>
              <a:ext uri="{FF2B5EF4-FFF2-40B4-BE49-F238E27FC236}">
                <a16:creationId xmlns:a16="http://schemas.microsoft.com/office/drawing/2014/main" id="{6F215079-C1FF-4858-36D1-3D0839A61A3B}"/>
              </a:ext>
            </a:extLst>
          </p:cNvPr>
          <p:cNvSpPr>
            <a:spLocks noGrp="1"/>
          </p:cNvSpPr>
          <p:nvPr>
            <p:ph type="subTitle" idx="1"/>
          </p:nvPr>
        </p:nvSpPr>
        <p:spPr/>
        <p:txBody>
          <a:bodyPr/>
          <a:lstStyle/>
          <a:p>
            <a:r>
              <a:rPr lang="en-GB" dirty="0"/>
              <a:t>Kelsey Priestley</a:t>
            </a:r>
          </a:p>
        </p:txBody>
      </p:sp>
      <p:sp>
        <p:nvSpPr>
          <p:cNvPr id="4" name="TextBox 3">
            <a:extLst>
              <a:ext uri="{FF2B5EF4-FFF2-40B4-BE49-F238E27FC236}">
                <a16:creationId xmlns:a16="http://schemas.microsoft.com/office/drawing/2014/main" id="{66957B0B-B44A-E1DA-5B37-8E029B2BBECF}"/>
              </a:ext>
            </a:extLst>
          </p:cNvPr>
          <p:cNvSpPr txBox="1"/>
          <p:nvPr/>
        </p:nvSpPr>
        <p:spPr>
          <a:xfrm>
            <a:off x="4891367" y="5934670"/>
            <a:ext cx="2409265" cy="923330"/>
          </a:xfrm>
          <a:prstGeom prst="rect">
            <a:avLst/>
          </a:prstGeom>
          <a:noFill/>
        </p:spPr>
        <p:txBody>
          <a:bodyPr wrap="square" rtlCol="0">
            <a:spAutoFit/>
          </a:bodyPr>
          <a:lstStyle/>
          <a:p>
            <a:pPr algn="ctr"/>
            <a:r>
              <a:rPr lang="en-GB" dirty="0"/>
              <a:t>Assignment Two</a:t>
            </a:r>
          </a:p>
          <a:p>
            <a:pPr algn="ctr"/>
            <a:r>
              <a:rPr lang="en-GB" dirty="0"/>
              <a:t>Ethics of Life &amp; Death</a:t>
            </a:r>
          </a:p>
          <a:p>
            <a:pPr algn="ctr"/>
            <a:r>
              <a:rPr lang="en-GB" dirty="0"/>
              <a:t>HPPH5904</a:t>
            </a:r>
          </a:p>
        </p:txBody>
      </p:sp>
    </p:spTree>
    <p:extLst>
      <p:ext uri="{BB962C8B-B14F-4D97-AF65-F5344CB8AC3E}">
        <p14:creationId xmlns:p14="http://schemas.microsoft.com/office/powerpoint/2010/main" val="1384583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E8446-4BA9-52CE-D061-CDC88C60F416}"/>
              </a:ext>
            </a:extLst>
          </p:cNvPr>
          <p:cNvSpPr>
            <a:spLocks noGrp="1"/>
          </p:cNvSpPr>
          <p:nvPr>
            <p:ph type="title"/>
          </p:nvPr>
        </p:nvSpPr>
        <p:spPr/>
        <p:txBody>
          <a:bodyPr>
            <a:normAutofit/>
          </a:bodyPr>
          <a:lstStyle/>
          <a:p>
            <a:r>
              <a:rPr lang="en-GB" dirty="0"/>
              <a:t>Why What We Do and Do Not Do Matters</a:t>
            </a:r>
          </a:p>
        </p:txBody>
      </p:sp>
      <p:sp>
        <p:nvSpPr>
          <p:cNvPr id="3" name="Content Placeholder 2">
            <a:extLst>
              <a:ext uri="{FF2B5EF4-FFF2-40B4-BE49-F238E27FC236}">
                <a16:creationId xmlns:a16="http://schemas.microsoft.com/office/drawing/2014/main" id="{F5DBFDE7-CC57-ACC1-C357-65D6768F1F02}"/>
              </a:ext>
            </a:extLst>
          </p:cNvPr>
          <p:cNvSpPr>
            <a:spLocks noGrp="1"/>
          </p:cNvSpPr>
          <p:nvPr>
            <p:ph idx="1"/>
          </p:nvPr>
        </p:nvSpPr>
        <p:spPr>
          <a:xfrm>
            <a:off x="5168038" y="1304836"/>
            <a:ext cx="6281873" cy="4003181"/>
          </a:xfrm>
        </p:spPr>
        <p:txBody>
          <a:bodyPr>
            <a:normAutofit/>
          </a:bodyPr>
          <a:lstStyle/>
          <a:p>
            <a:r>
              <a:rPr lang="en-GB" sz="1600" dirty="0"/>
              <a:t>This presentation aims to explore the difference between action and inaction and why both matter in everyday life and bigger scenarios. Both action and inaction affect society, and people on a personal level. Every decision no matter how small has consequences and every decision we do not make has consequences, and this presentation will attempt to show this.</a:t>
            </a:r>
          </a:p>
        </p:txBody>
      </p:sp>
      <p:sp>
        <p:nvSpPr>
          <p:cNvPr id="4" name="TextBox 3">
            <a:extLst>
              <a:ext uri="{FF2B5EF4-FFF2-40B4-BE49-F238E27FC236}">
                <a16:creationId xmlns:a16="http://schemas.microsoft.com/office/drawing/2014/main" id="{10329957-AA08-84E1-061D-6A1377AA05AD}"/>
              </a:ext>
            </a:extLst>
          </p:cNvPr>
          <p:cNvSpPr txBox="1"/>
          <p:nvPr/>
        </p:nvSpPr>
        <p:spPr>
          <a:xfrm>
            <a:off x="6299200" y="5695950"/>
            <a:ext cx="3803650" cy="369332"/>
          </a:xfrm>
          <a:prstGeom prst="rect">
            <a:avLst/>
          </a:prstGeom>
          <a:noFill/>
        </p:spPr>
        <p:txBody>
          <a:bodyPr wrap="square" rtlCol="0">
            <a:spAutoFit/>
          </a:bodyPr>
          <a:lstStyle/>
          <a:p>
            <a:r>
              <a:rPr lang="en-GB" i="1" dirty="0"/>
              <a:t>Not making a choice is still a choice</a:t>
            </a:r>
          </a:p>
        </p:txBody>
      </p:sp>
    </p:spTree>
    <p:extLst>
      <p:ext uri="{BB962C8B-B14F-4D97-AF65-F5344CB8AC3E}">
        <p14:creationId xmlns:p14="http://schemas.microsoft.com/office/powerpoint/2010/main" val="4155165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60D2F-B78C-6769-0EFC-C07BC5A8DA5F}"/>
              </a:ext>
            </a:extLst>
          </p:cNvPr>
          <p:cNvSpPr>
            <a:spLocks noGrp="1"/>
          </p:cNvSpPr>
          <p:nvPr>
            <p:ph type="title"/>
          </p:nvPr>
        </p:nvSpPr>
        <p:spPr/>
        <p:txBody>
          <a:bodyPr/>
          <a:lstStyle/>
          <a:p>
            <a:r>
              <a:rPr lang="en-GB" dirty="0"/>
              <a:t>What is Action?</a:t>
            </a:r>
          </a:p>
        </p:txBody>
      </p:sp>
      <p:sp>
        <p:nvSpPr>
          <p:cNvPr id="3" name="Content Placeholder 2">
            <a:extLst>
              <a:ext uri="{FF2B5EF4-FFF2-40B4-BE49-F238E27FC236}">
                <a16:creationId xmlns:a16="http://schemas.microsoft.com/office/drawing/2014/main" id="{C048B93E-2D02-9278-649C-5CBE49A1A732}"/>
              </a:ext>
            </a:extLst>
          </p:cNvPr>
          <p:cNvSpPr>
            <a:spLocks noGrp="1"/>
          </p:cNvSpPr>
          <p:nvPr>
            <p:ph idx="1"/>
          </p:nvPr>
        </p:nvSpPr>
        <p:spPr/>
        <p:txBody>
          <a:bodyPr/>
          <a:lstStyle/>
          <a:p>
            <a:r>
              <a:rPr lang="en-GB" sz="1600" dirty="0"/>
              <a:t>Action can be defined as purposeful/deliberate behaviour that is carried out in response to goals, intentions or environmental factors. In psychology, actions are often understood as behaviours that are either internally generated or triggered by external stimuli and are crucial in shaping outcomes and experiences</a:t>
            </a:r>
            <a:r>
              <a:rPr lang="en-GB" dirty="0"/>
              <a:t>.</a:t>
            </a:r>
            <a:r>
              <a:rPr lang="en-GB" sz="1600" baseline="30000" dirty="0"/>
              <a:t>1 </a:t>
            </a:r>
            <a:r>
              <a:rPr lang="en-GB" sz="1600" dirty="0"/>
              <a:t>What people choose to do is closely linked to their thinking and decision-making processes. Action is crucial for problem solving, personal development and influencing the world around ourselves.</a:t>
            </a:r>
            <a:endParaRPr lang="en-GB" baseline="30000" dirty="0"/>
          </a:p>
        </p:txBody>
      </p:sp>
    </p:spTree>
    <p:extLst>
      <p:ext uri="{BB962C8B-B14F-4D97-AF65-F5344CB8AC3E}">
        <p14:creationId xmlns:p14="http://schemas.microsoft.com/office/powerpoint/2010/main" val="384255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38C304-AB36-5BBF-EDE4-E37472E6A5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CF429E-7521-C854-2540-B47AA5C6D85B}"/>
              </a:ext>
            </a:extLst>
          </p:cNvPr>
          <p:cNvSpPr>
            <a:spLocks noGrp="1"/>
          </p:cNvSpPr>
          <p:nvPr>
            <p:ph type="title"/>
          </p:nvPr>
        </p:nvSpPr>
        <p:spPr/>
        <p:txBody>
          <a:bodyPr/>
          <a:lstStyle/>
          <a:p>
            <a:r>
              <a:rPr lang="en-GB" dirty="0"/>
              <a:t>What Is Inaction?</a:t>
            </a:r>
          </a:p>
        </p:txBody>
      </p:sp>
      <p:sp>
        <p:nvSpPr>
          <p:cNvPr id="3" name="Content Placeholder 2">
            <a:extLst>
              <a:ext uri="{FF2B5EF4-FFF2-40B4-BE49-F238E27FC236}">
                <a16:creationId xmlns:a16="http://schemas.microsoft.com/office/drawing/2014/main" id="{9D0AD14E-FC32-1AA3-CA9C-2C66ADFA2D4C}"/>
              </a:ext>
            </a:extLst>
          </p:cNvPr>
          <p:cNvSpPr>
            <a:spLocks noGrp="1"/>
          </p:cNvSpPr>
          <p:nvPr>
            <p:ph idx="1"/>
          </p:nvPr>
        </p:nvSpPr>
        <p:spPr/>
        <p:txBody>
          <a:bodyPr anchor="ctr">
            <a:normAutofit/>
          </a:bodyPr>
          <a:lstStyle/>
          <a:p>
            <a:r>
              <a:rPr lang="en-GB" sz="1600" dirty="0"/>
              <a:t>Inaction refers to the choice not to intervene or take responsibility in situations where actions is possible. Debates arise about whether failing to act can be as morally significant as acting, especially in life and death scenarios.</a:t>
            </a:r>
          </a:p>
          <a:p>
            <a:r>
              <a:rPr lang="en-GB" sz="1400" dirty="0"/>
              <a:t>There is a phenomenon known as the bystander effect which is defined as ‘when the presence of others discourages an individual from intervening in an emergency situation, … The greater the number of bystanders, the less likely it is for any one of them to provide help to a person in distress.’</a:t>
            </a:r>
            <a:r>
              <a:rPr lang="en-GB" sz="1400" baseline="30000" dirty="0"/>
              <a:t>2 </a:t>
            </a:r>
            <a:r>
              <a:rPr lang="en-GB" sz="1400" dirty="0"/>
              <a:t>People, in a intense scenario such as witnessing an assault, may feel that someone else would intervene to stop it rather than intervening themselves. Simply by walking by, that person may have met a fate worse than if somebody decided to intervene.</a:t>
            </a:r>
          </a:p>
          <a:p>
            <a:r>
              <a:rPr lang="en-GB" sz="1400" dirty="0"/>
              <a:t>Choosing not to save a life when one can may carry moral responsibility, even if one did not directly cause them to come to harm or die. Inaction may be considered a failure of duty, and a </a:t>
            </a:r>
            <a:r>
              <a:rPr lang="en-GB" sz="1400"/>
              <a:t>moral failure.</a:t>
            </a:r>
            <a:endParaRPr lang="en-GB" sz="1400" dirty="0"/>
          </a:p>
        </p:txBody>
      </p:sp>
    </p:spTree>
    <p:extLst>
      <p:ext uri="{BB962C8B-B14F-4D97-AF65-F5344CB8AC3E}">
        <p14:creationId xmlns:p14="http://schemas.microsoft.com/office/powerpoint/2010/main" val="1383744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CE4E6-E2BF-D9C5-B61B-2AB0980F3D75}"/>
              </a:ext>
            </a:extLst>
          </p:cNvPr>
          <p:cNvSpPr>
            <a:spLocks noGrp="1"/>
          </p:cNvSpPr>
          <p:nvPr>
            <p:ph type="title"/>
          </p:nvPr>
        </p:nvSpPr>
        <p:spPr/>
        <p:txBody>
          <a:bodyPr/>
          <a:lstStyle/>
          <a:p>
            <a:r>
              <a:rPr lang="en-GB" dirty="0"/>
              <a:t>Why Action Matters</a:t>
            </a:r>
          </a:p>
        </p:txBody>
      </p:sp>
      <p:sp>
        <p:nvSpPr>
          <p:cNvPr id="3" name="Content Placeholder 2">
            <a:extLst>
              <a:ext uri="{FF2B5EF4-FFF2-40B4-BE49-F238E27FC236}">
                <a16:creationId xmlns:a16="http://schemas.microsoft.com/office/drawing/2014/main" id="{A7F65942-63D0-5765-7364-15BB457868CF}"/>
              </a:ext>
            </a:extLst>
          </p:cNvPr>
          <p:cNvSpPr>
            <a:spLocks noGrp="1"/>
          </p:cNvSpPr>
          <p:nvPr>
            <p:ph idx="1"/>
          </p:nvPr>
        </p:nvSpPr>
        <p:spPr/>
        <p:txBody>
          <a:bodyPr>
            <a:normAutofit/>
          </a:bodyPr>
          <a:lstStyle/>
          <a:p>
            <a:r>
              <a:rPr lang="en-GB" sz="1400" dirty="0"/>
              <a:t>Ethically speaking, action is seen as a moral responsibility, especially in situations where someone may come to harm or prolonged suffering. In Western society, people are raised to think about </a:t>
            </a:r>
            <a:r>
              <a:rPr lang="en-GB" sz="1400" i="1" dirty="0"/>
              <a:t>themselves </a:t>
            </a:r>
            <a:r>
              <a:rPr lang="en-GB" sz="1400" dirty="0"/>
              <a:t>and </a:t>
            </a:r>
            <a:r>
              <a:rPr lang="en-GB" sz="1400" i="1" dirty="0"/>
              <a:t>their future. </a:t>
            </a:r>
            <a:r>
              <a:rPr lang="en-GB" sz="1400" dirty="0"/>
              <a:t>Which, on the surface seems okay, it is important to think about your survival and place in the world. But this has the side effect of looking at distant countries such as Haiti or Palestine acknowledging the suffering happening there but not doing anything to help. Even a small donation, which is an action one can do from behind a screen may be considered morally correct and mandatory.</a:t>
            </a:r>
          </a:p>
          <a:p>
            <a:r>
              <a:rPr lang="en-GB" sz="1400" i="1" dirty="0"/>
              <a:t>However, </a:t>
            </a:r>
            <a:r>
              <a:rPr lang="en-GB" sz="1400" dirty="0"/>
              <a:t>in the case of donations, someone could think that there are wealthier people that would be able to provide more money and therefore more aid. Surely the rich person is under more pressure and obligation to give as it would affect them less. To expect someone who works 40 hours a week to donate money they may need on rent or food poses a moral dilemma. Are we bad people for not donating to prioritise our own lives?</a:t>
            </a:r>
          </a:p>
          <a:p>
            <a:r>
              <a:rPr lang="en-GB" sz="1400" dirty="0"/>
              <a:t>‘If it is in our power to prevent something bad from happening, without thereby sacrificing anything of comparable moral importance, we ought, morally, to do it.’</a:t>
            </a:r>
            <a:r>
              <a:rPr lang="en-GB" sz="1400" baseline="30000" dirty="0"/>
              <a:t>3</a:t>
            </a:r>
          </a:p>
          <a:p>
            <a:endParaRPr lang="en-GB" sz="1400" i="1" dirty="0"/>
          </a:p>
          <a:p>
            <a:endParaRPr lang="en-GB" sz="1400" i="1" dirty="0"/>
          </a:p>
        </p:txBody>
      </p:sp>
    </p:spTree>
    <p:extLst>
      <p:ext uri="{BB962C8B-B14F-4D97-AF65-F5344CB8AC3E}">
        <p14:creationId xmlns:p14="http://schemas.microsoft.com/office/powerpoint/2010/main" val="2607794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68276-CBB2-2D36-598A-B2BB8F7B4400}"/>
              </a:ext>
            </a:extLst>
          </p:cNvPr>
          <p:cNvSpPr>
            <a:spLocks noGrp="1"/>
          </p:cNvSpPr>
          <p:nvPr>
            <p:ph type="title"/>
          </p:nvPr>
        </p:nvSpPr>
        <p:spPr/>
        <p:txBody>
          <a:bodyPr>
            <a:normAutofit fontScale="90000"/>
          </a:bodyPr>
          <a:lstStyle/>
          <a:p>
            <a:r>
              <a:rPr lang="en-GB" dirty="0"/>
              <a:t>Positive Inaction &amp;</a:t>
            </a:r>
            <a:br>
              <a:rPr lang="en-GB" dirty="0"/>
            </a:br>
            <a:r>
              <a:rPr lang="en-GB" dirty="0"/>
              <a:t>Is Killing and Letting Someone Die the same?</a:t>
            </a:r>
          </a:p>
        </p:txBody>
      </p:sp>
      <p:sp>
        <p:nvSpPr>
          <p:cNvPr id="3" name="Content Placeholder 2">
            <a:extLst>
              <a:ext uri="{FF2B5EF4-FFF2-40B4-BE49-F238E27FC236}">
                <a16:creationId xmlns:a16="http://schemas.microsoft.com/office/drawing/2014/main" id="{5DB2D0B4-27E9-EF50-8778-FF07E10BCE8C}"/>
              </a:ext>
            </a:extLst>
          </p:cNvPr>
          <p:cNvSpPr>
            <a:spLocks noGrp="1"/>
          </p:cNvSpPr>
          <p:nvPr>
            <p:ph idx="1"/>
          </p:nvPr>
        </p:nvSpPr>
        <p:spPr>
          <a:xfrm>
            <a:off x="5131147" y="403136"/>
            <a:ext cx="6281873" cy="4956264"/>
          </a:xfrm>
        </p:spPr>
        <p:txBody>
          <a:bodyPr>
            <a:normAutofit/>
          </a:bodyPr>
          <a:lstStyle/>
          <a:p>
            <a:r>
              <a:rPr lang="en-GB" sz="1200" dirty="0"/>
              <a:t>Some may argue that inaction is not always morally wrong however and can be justified in certain cases. Individuals may not be obliged to intervene if their action would cause greater harm or violate any moral principles that society has.</a:t>
            </a:r>
          </a:p>
          <a:p>
            <a:r>
              <a:rPr lang="en-GB" sz="1200" dirty="0"/>
              <a:t> In the medical world comes a dilemma where if a patient is unlikely to survive, the doctor must make the decision on whether to euthanise the patient to preserve their dignity or to keep them alive artificially. While this is an action, once taken off life support, the nurses/doctors no longer use actions to help the patient. This can be seen as positive inaction as it is essentially relieving someone of poor quality of life. It is commonly known as passive euthanasia.</a:t>
            </a:r>
          </a:p>
          <a:p>
            <a:r>
              <a:rPr lang="en-GB" sz="1200" dirty="0"/>
              <a:t> However, this brings into question if the patient would be in more pain when dying slowly rather than if someone gave a drug to kill them.</a:t>
            </a:r>
            <a:endParaRPr lang="en-GB" sz="1200" baseline="30000" dirty="0"/>
          </a:p>
          <a:p>
            <a:r>
              <a:rPr lang="en-GB" sz="1200" dirty="0"/>
              <a:t>There is a big difference between active euthanasia and passive euthanasia. With one being actively killing a patient/person with the passive being letting someone die. But some argue that the distinction is not morally significant, as at the end of the day, a life is being taken.</a:t>
            </a:r>
            <a:r>
              <a:rPr lang="en-GB" sz="1200" baseline="30000" dirty="0"/>
              <a:t>4 </a:t>
            </a:r>
          </a:p>
          <a:p>
            <a:r>
              <a:rPr lang="en-GB" sz="1200" dirty="0"/>
              <a:t>Imagine a scenario where someone kills for the sake of money, and someone lets someone drown or burn alive for example. Are they both as bad as each other?</a:t>
            </a:r>
          </a:p>
        </p:txBody>
      </p:sp>
    </p:spTree>
    <p:extLst>
      <p:ext uri="{BB962C8B-B14F-4D97-AF65-F5344CB8AC3E}">
        <p14:creationId xmlns:p14="http://schemas.microsoft.com/office/powerpoint/2010/main" val="2093540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7C80C-9B6B-93A7-039C-06503C3CE85A}"/>
              </a:ext>
            </a:extLst>
          </p:cNvPr>
          <p:cNvSpPr>
            <a:spLocks noGrp="1"/>
          </p:cNvSpPr>
          <p:nvPr>
            <p:ph type="title"/>
          </p:nvPr>
        </p:nvSpPr>
        <p:spPr/>
        <p:txBody>
          <a:bodyPr/>
          <a:lstStyle/>
          <a:p>
            <a:r>
              <a:rPr lang="en-GB" dirty="0"/>
              <a:t>Risks of Inaction</a:t>
            </a:r>
          </a:p>
        </p:txBody>
      </p:sp>
      <p:sp>
        <p:nvSpPr>
          <p:cNvPr id="3" name="Content Placeholder 2">
            <a:extLst>
              <a:ext uri="{FF2B5EF4-FFF2-40B4-BE49-F238E27FC236}">
                <a16:creationId xmlns:a16="http://schemas.microsoft.com/office/drawing/2014/main" id="{CFEFA232-BD9C-1C91-2A2D-C80B25F978A9}"/>
              </a:ext>
            </a:extLst>
          </p:cNvPr>
          <p:cNvSpPr>
            <a:spLocks noGrp="1"/>
          </p:cNvSpPr>
          <p:nvPr>
            <p:ph idx="1"/>
          </p:nvPr>
        </p:nvSpPr>
        <p:spPr>
          <a:xfrm>
            <a:off x="5351083" y="1713659"/>
            <a:ext cx="6281873" cy="3962658"/>
          </a:xfrm>
        </p:spPr>
        <p:txBody>
          <a:bodyPr>
            <a:normAutofit/>
          </a:bodyPr>
          <a:lstStyle/>
          <a:p>
            <a:r>
              <a:rPr lang="en-GB" sz="1400" dirty="0"/>
              <a:t>Failing to act can make a person morally responsible for harm that occurs. If someone has the ability to prevent suffering or death but chooses to sit back, that inaction can carry ethical responsibility. People often believe that causing harm directly is worse than allowing harm to happen. If one punched a stranger, most would agree that is wrong, but if one was walking by someone being punched, they might simply ignore it and believe they did no wrong since they were not involved.</a:t>
            </a:r>
          </a:p>
          <a:p>
            <a:r>
              <a:rPr lang="en-GB" sz="1400" dirty="0"/>
              <a:t>But moral judgement is not wholly concerned with doing harm and causing torment but also with the failure of prevention.</a:t>
            </a:r>
          </a:p>
          <a:p>
            <a:r>
              <a:rPr lang="en-GB" sz="1400" dirty="0"/>
              <a:t>Inaction can lead to avoidable suffering and questions about whether we have a duty to help others in dangerous situations . </a:t>
            </a:r>
          </a:p>
        </p:txBody>
      </p:sp>
    </p:spTree>
    <p:extLst>
      <p:ext uri="{BB962C8B-B14F-4D97-AF65-F5344CB8AC3E}">
        <p14:creationId xmlns:p14="http://schemas.microsoft.com/office/powerpoint/2010/main" val="3856749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03FA8-3223-BA32-95C0-73DE0AECA2A9}"/>
              </a:ext>
            </a:extLst>
          </p:cNvPr>
          <p:cNvSpPr>
            <a:spLocks noGrp="1"/>
          </p:cNvSpPr>
          <p:nvPr>
            <p:ph type="title"/>
          </p:nvPr>
        </p:nvSpPr>
        <p:spPr/>
        <p:txBody>
          <a:bodyPr/>
          <a:lstStyle/>
          <a:p>
            <a:r>
              <a:rPr lang="en-GB" dirty="0"/>
              <a:t>Balancing</a:t>
            </a:r>
          </a:p>
        </p:txBody>
      </p:sp>
      <p:sp>
        <p:nvSpPr>
          <p:cNvPr id="3" name="Content Placeholder 2">
            <a:extLst>
              <a:ext uri="{FF2B5EF4-FFF2-40B4-BE49-F238E27FC236}">
                <a16:creationId xmlns:a16="http://schemas.microsoft.com/office/drawing/2014/main" id="{04A6699E-ADF8-6758-7C81-855836B3EE49}"/>
              </a:ext>
            </a:extLst>
          </p:cNvPr>
          <p:cNvSpPr>
            <a:spLocks noGrp="1"/>
          </p:cNvSpPr>
          <p:nvPr>
            <p:ph idx="1"/>
          </p:nvPr>
        </p:nvSpPr>
        <p:spPr>
          <a:xfrm>
            <a:off x="5118447" y="885736"/>
            <a:ext cx="6281873" cy="5051514"/>
          </a:xfrm>
        </p:spPr>
        <p:txBody>
          <a:bodyPr>
            <a:normAutofit/>
          </a:bodyPr>
          <a:lstStyle/>
          <a:p>
            <a:pPr marL="0" indent="0">
              <a:buNone/>
            </a:pPr>
            <a:r>
              <a:rPr lang="en-GB" sz="1400" dirty="0"/>
              <a:t>When one is making a choice to intervene or not intervene, it is important to consider the consequences. It is also important to think about balancing. If one intervened, would it become worse with ones help or better?</a:t>
            </a:r>
          </a:p>
          <a:p>
            <a:pPr marL="0" indent="0">
              <a:buNone/>
            </a:pPr>
            <a:r>
              <a:rPr lang="en-GB" sz="1400" dirty="0"/>
              <a:t>And there is a moral code to be spoken of too. In 1971, there was a national crisis in East Bengal, which could have been avoided with foreign aid. Britian itself contributed £14,750,000, which seems good on the surface, but around this time was when the British-French concord project was in progress, and the amount of money Britain spent was well over £275,000,000.</a:t>
            </a:r>
            <a:r>
              <a:rPr lang="en-GB" sz="1400" baseline="30000" dirty="0"/>
              <a:t> 5</a:t>
            </a:r>
            <a:endParaRPr lang="en-GB" sz="1400" dirty="0"/>
          </a:p>
          <a:p>
            <a:pPr marL="0" indent="0">
              <a:buNone/>
            </a:pPr>
            <a:r>
              <a:rPr lang="en-GB" sz="1400" dirty="0"/>
              <a:t>Britain could have easily spent that much on foreign aid. It is a huge cost without a doubt but one could say it was the morally correct choice. But the reality implies that ‘British government values supersonic transport more than thirty times as highly as it values the lives of nine million refugees.’.</a:t>
            </a:r>
            <a:r>
              <a:rPr lang="en-GB" sz="1400" baseline="30000" dirty="0"/>
              <a:t> 6</a:t>
            </a:r>
          </a:p>
        </p:txBody>
      </p:sp>
    </p:spTree>
    <p:extLst>
      <p:ext uri="{BB962C8B-B14F-4D97-AF65-F5344CB8AC3E}">
        <p14:creationId xmlns:p14="http://schemas.microsoft.com/office/powerpoint/2010/main" val="747854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B5BF2-39C3-5C14-64C7-02EC79FC804E}"/>
              </a:ext>
            </a:extLst>
          </p:cNvPr>
          <p:cNvSpPr>
            <a:spLocks noGrp="1"/>
          </p:cNvSpPr>
          <p:nvPr>
            <p:ph type="title"/>
          </p:nvPr>
        </p:nvSpPr>
        <p:spPr/>
        <p:txBody>
          <a:bodyPr/>
          <a:lstStyle/>
          <a:p>
            <a:r>
              <a:rPr lang="en-GB" dirty="0"/>
              <a:t>Present Example</a:t>
            </a:r>
          </a:p>
        </p:txBody>
      </p:sp>
      <p:sp>
        <p:nvSpPr>
          <p:cNvPr id="3" name="Content Placeholder 2">
            <a:extLst>
              <a:ext uri="{FF2B5EF4-FFF2-40B4-BE49-F238E27FC236}">
                <a16:creationId xmlns:a16="http://schemas.microsoft.com/office/drawing/2014/main" id="{B4F5C216-674D-052E-28B2-1343E75AF83A}"/>
              </a:ext>
            </a:extLst>
          </p:cNvPr>
          <p:cNvSpPr>
            <a:spLocks noGrp="1"/>
          </p:cNvSpPr>
          <p:nvPr>
            <p:ph idx="1"/>
          </p:nvPr>
        </p:nvSpPr>
        <p:spPr/>
        <p:txBody>
          <a:bodyPr>
            <a:normAutofit/>
          </a:bodyPr>
          <a:lstStyle/>
          <a:p>
            <a:r>
              <a:rPr lang="en-GB" sz="1200" dirty="0"/>
              <a:t>Quite an insidious example of inaction is poverty/homelessness. How many times have you walked by a homeless person and not given any money or food/drink? Probably a lot. But are we to blame for not helping or have the systems of society failed to keep them in work or off the streets? Inaction and sometimes harmful action by councils, governments and landlords propel those in dire situations into homelessness or keep them in it. The leading cause of homelessness is no fault eviction in Wales and England.</a:t>
            </a:r>
            <a:r>
              <a:rPr lang="en-GB" sz="1200" baseline="30000" dirty="0"/>
              <a:t>8</a:t>
            </a:r>
            <a:r>
              <a:rPr lang="en-GB" sz="1200" dirty="0"/>
              <a:t> And to add on top of that, local councils can yo-yo people around homes, providing absolutely no stability whatsoever, with a case being in 2024 in Lewisham where a family was moved to a home 63 miles away by a council and was told that they could be moved at any time.</a:t>
            </a:r>
            <a:r>
              <a:rPr lang="en-GB" sz="1200" baseline="30000" dirty="0"/>
              <a:t>9 </a:t>
            </a:r>
          </a:p>
          <a:p>
            <a:r>
              <a:rPr lang="en-GB" sz="1200" dirty="0"/>
              <a:t>This action, while not physically harmful, is damaging in other regards. The fact people can be moved around can be mentally taxing and could have dire consequences for long term plans.</a:t>
            </a:r>
            <a:r>
              <a:rPr lang="en-GB" sz="1200" baseline="30000" dirty="0"/>
              <a:t> </a:t>
            </a:r>
          </a:p>
        </p:txBody>
      </p:sp>
    </p:spTree>
    <p:extLst>
      <p:ext uri="{BB962C8B-B14F-4D97-AF65-F5344CB8AC3E}">
        <p14:creationId xmlns:p14="http://schemas.microsoft.com/office/powerpoint/2010/main" val="2652990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D740E-F216-528C-9351-A0FD72BCF7E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1F49D5B-6473-AC83-F52C-A0F3D89F30AA}"/>
              </a:ext>
            </a:extLst>
          </p:cNvPr>
          <p:cNvSpPr>
            <a:spLocks noGrp="1"/>
          </p:cNvSpPr>
          <p:nvPr>
            <p:ph idx="1"/>
          </p:nvPr>
        </p:nvSpPr>
        <p:spPr/>
        <p:txBody>
          <a:bodyPr/>
          <a:lstStyle/>
          <a:p>
            <a:r>
              <a:rPr lang="en-GB" dirty="0"/>
              <a:t>The ethical debate about action and inaction can show that moral responsibility does not only arise from what people do, but from what they choose not to do. Some may argue that we have a duty to act when we can prevent suffering while others argue that allowing harm is morally different from causing it. The example of poverty demonstrates how failing to act or acting in the wrong direction leads to negative consequences.</a:t>
            </a:r>
          </a:p>
          <a:p>
            <a:r>
              <a:rPr lang="en-GB" dirty="0"/>
              <a:t>Actions and inactions carry weight ethically speaking and individuals must consider the moral impact </a:t>
            </a:r>
            <a:r>
              <a:rPr lang="en-GB"/>
              <a:t>of their choices.</a:t>
            </a:r>
            <a:endParaRPr lang="en-GB" dirty="0"/>
          </a:p>
        </p:txBody>
      </p:sp>
    </p:spTree>
    <p:extLst>
      <p:ext uri="{BB962C8B-B14F-4D97-AF65-F5344CB8AC3E}">
        <p14:creationId xmlns:p14="http://schemas.microsoft.com/office/powerpoint/2010/main" val="3866503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C1775-B163-32E4-F302-ABCE39B7FF42}"/>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589EC3A8-4B6C-64FB-4136-07B16117C0AA}"/>
              </a:ext>
            </a:extLst>
          </p:cNvPr>
          <p:cNvSpPr>
            <a:spLocks noGrp="1"/>
          </p:cNvSpPr>
          <p:nvPr>
            <p:ph idx="1"/>
          </p:nvPr>
        </p:nvSpPr>
        <p:spPr/>
        <p:txBody>
          <a:bodyPr/>
          <a:lstStyle/>
          <a:p>
            <a:pPr marL="0" indent="0">
              <a:buNone/>
            </a:pPr>
            <a:r>
              <a:rPr lang="en-GB" dirty="0"/>
              <a:t>If you have any questions, feel free to ask.</a:t>
            </a:r>
          </a:p>
        </p:txBody>
      </p:sp>
    </p:spTree>
    <p:extLst>
      <p:ext uri="{BB962C8B-B14F-4D97-AF65-F5344CB8AC3E}">
        <p14:creationId xmlns:p14="http://schemas.microsoft.com/office/powerpoint/2010/main" val="3812413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7753D-A162-EB9B-C99E-6B5D6F3D997E}"/>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FF134846-95FD-057A-3B94-F2351558783A}"/>
              </a:ext>
            </a:extLst>
          </p:cNvPr>
          <p:cNvSpPr>
            <a:spLocks noGrp="1"/>
          </p:cNvSpPr>
          <p:nvPr>
            <p:ph idx="1"/>
          </p:nvPr>
        </p:nvSpPr>
        <p:spPr/>
        <p:txBody>
          <a:bodyPr>
            <a:normAutofit fontScale="92500" lnSpcReduction="10000"/>
          </a:bodyPr>
          <a:lstStyle/>
          <a:p>
            <a:pPr marL="0" indent="0">
              <a:buNone/>
            </a:pPr>
            <a:r>
              <a:rPr lang="en-GB" dirty="0"/>
              <a:t>Albarracín, Dolores, Justin Hepler, and Melanie Tannenbaum, </a:t>
            </a:r>
            <a:r>
              <a:rPr lang="en-GB" i="1" dirty="0"/>
              <a:t>General Action and Inaction Goals: Their </a:t>
            </a:r>
            <a:r>
              <a:rPr lang="en-GB" i="1" dirty="0" err="1"/>
              <a:t>Behavioral</a:t>
            </a:r>
            <a:r>
              <a:rPr lang="en-GB" i="1" dirty="0"/>
              <a:t>, Cognitive, and Affective Origins and Influences</a:t>
            </a:r>
            <a:r>
              <a:rPr lang="en-GB" dirty="0"/>
              <a:t> (2011) [accessed 1 April 2026].</a:t>
            </a:r>
          </a:p>
          <a:p>
            <a:pPr marL="0" indent="0">
              <a:buNone/>
            </a:pPr>
            <a:r>
              <a:rPr lang="en-GB" dirty="0"/>
              <a:t>Psychology Today, </a:t>
            </a:r>
            <a:r>
              <a:rPr lang="en-GB" i="1" dirty="0"/>
              <a:t>Bystander Effect</a:t>
            </a:r>
            <a:r>
              <a:rPr lang="en-GB" dirty="0"/>
              <a:t> (no date) [accessed 1 April 2026].</a:t>
            </a:r>
          </a:p>
          <a:p>
            <a:pPr marL="0" indent="0">
              <a:buNone/>
            </a:pPr>
            <a:r>
              <a:rPr lang="en-GB" dirty="0"/>
              <a:t>Rachels, James, ‘Active and Passive Euthanasia’, </a:t>
            </a:r>
            <a:r>
              <a:rPr lang="en-GB" i="1" dirty="0"/>
              <a:t>The New England Journal of Medicine</a:t>
            </a:r>
            <a:r>
              <a:rPr lang="en-GB" dirty="0"/>
              <a:t>, vol. 292 (1975).</a:t>
            </a:r>
          </a:p>
          <a:p>
            <a:pPr marL="0" indent="0">
              <a:buNone/>
            </a:pPr>
            <a:r>
              <a:rPr lang="en-GB" dirty="0"/>
              <a:t>Singer, Peter, ‘Famine, Affluence, and Morality’, </a:t>
            </a:r>
            <a:r>
              <a:rPr lang="en-GB" i="1" dirty="0"/>
              <a:t>Philosophy &amp; Public Affairs</a:t>
            </a:r>
            <a:r>
              <a:rPr lang="en-GB" dirty="0"/>
              <a:t> (Princeton University Press, 1972).</a:t>
            </a:r>
          </a:p>
          <a:p>
            <a:pPr marL="0" indent="0">
              <a:buNone/>
            </a:pPr>
            <a:r>
              <a:rPr lang="en-GB" dirty="0"/>
              <a:t>Spratt, Vicky, ‘Centre for Homelessness Impact’, </a:t>
            </a:r>
            <a:r>
              <a:rPr lang="en-GB" dirty="0">
                <a:hlinkClick r:id="rId2"/>
              </a:rPr>
              <a:t>https://www.homelessnessimpact.org/news/orwell-prize-vicky-spratt</a:t>
            </a:r>
            <a:r>
              <a:rPr lang="en-GB" dirty="0"/>
              <a:t> [accessed 8 April 2026].</a:t>
            </a:r>
          </a:p>
          <a:p>
            <a:pPr marL="0" indent="0">
              <a:buNone/>
            </a:pPr>
            <a:r>
              <a:rPr lang="en-GB" dirty="0"/>
              <a:t>Thomson, Judith Jarvis, ‘The Trolley Problem’, </a:t>
            </a:r>
            <a:r>
              <a:rPr lang="en-GB" i="1" dirty="0"/>
              <a:t>The Yale Law Journal</a:t>
            </a:r>
            <a:r>
              <a:rPr lang="en-GB" dirty="0"/>
              <a:t> (1985), pp. </a:t>
            </a:r>
            <a:r>
              <a:rPr lang="en-GB"/>
              <a:t>1395–1415.</a:t>
            </a:r>
            <a:endParaRPr lang="en-GB" dirty="0"/>
          </a:p>
        </p:txBody>
      </p:sp>
    </p:spTree>
    <p:extLst>
      <p:ext uri="{BB962C8B-B14F-4D97-AF65-F5344CB8AC3E}">
        <p14:creationId xmlns:p14="http://schemas.microsoft.com/office/powerpoint/2010/main" val="905630249"/>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4" ma:contentTypeDescription="Create a new document." ma:contentTypeScope="" ma:versionID="2ea42c22ddaa7072ead07b1a1a5e742f">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72a7b822decd5c3f01d58ab417b06198"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element ref="ns3:MediaServiceSystemTags" minOccurs="0"/>
                <xsd:element ref="ns4:SharedWithUsers" minOccurs="0"/>
                <xsd:element ref="ns4:SharedWithDetails" minOccurs="0"/>
                <xsd:element ref="ns4:SharingHintHash"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ystemTags" ma:index="16" nillable="true" ma:displayName="MediaServiceSystemTags" ma:hidden="true" ma:internalName="MediaServiceSystemTag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1D557FAB-4D7E-459E-B040-40FAC47ADAB5}">
  <ds:schemaRefs>
    <ds:schemaRef ds:uri="http://schemas.microsoft.com/sharepoint/v3/contenttype/forms"/>
  </ds:schemaRefs>
</ds:datastoreItem>
</file>

<file path=customXml/itemProps2.xml><?xml version="1.0" encoding="utf-8"?>
<ds:datastoreItem xmlns:ds="http://schemas.openxmlformats.org/officeDocument/2006/customXml" ds:itemID="{2A1C94F0-B1DA-4639-8979-47C58A52A2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2B533E1-3D0F-42F1-A89A-0DD8413B4341}">
  <ds:schemaRefs>
    <ds:schemaRef ds:uri="http://schemas.openxmlformats.org/package/2006/metadata/core-properties"/>
    <ds:schemaRef ds:uri="http://www.w3.org/XML/1998/namespace"/>
    <ds:schemaRef ds:uri="http://purl.org/dc/elements/1.1/"/>
    <ds:schemaRef ds:uri="550816ce-8156-4f45-b1c4-24236a73d01f"/>
    <ds:schemaRef ds:uri="http://schemas.microsoft.com/office/2006/metadata/properties"/>
    <ds:schemaRef ds:uri="http://schemas.microsoft.com/office/infopath/2007/PartnerControls"/>
    <ds:schemaRef ds:uri="http://purl.org/dc/terms/"/>
    <ds:schemaRef ds:uri="http://schemas.microsoft.com/office/2006/documentManagement/types"/>
    <ds:schemaRef ds:uri="0ebdf10f-b5a3-45b6-acdb-7dc1eb398785"/>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Atlas</Template>
  <TotalTime>248</TotalTime>
  <Words>2103</Words>
  <Application>Microsoft Office PowerPoint</Application>
  <PresentationFormat>Widescreen</PresentationFormat>
  <Paragraphs>87</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Calibri Light</vt:lpstr>
      <vt:lpstr>Rockwell</vt:lpstr>
      <vt:lpstr>Wingdings</vt:lpstr>
      <vt:lpstr>Atlas</vt:lpstr>
      <vt:lpstr>Action and Inaction</vt:lpstr>
      <vt:lpstr>Why What We Do and Do Not Do Matters</vt:lpstr>
      <vt:lpstr>What is Action?</vt:lpstr>
      <vt:lpstr>What Is Inaction?</vt:lpstr>
      <vt:lpstr>Why Action Matters</vt:lpstr>
      <vt:lpstr>Positive Inaction &amp; Is Killing and Letting Someone Die the same?</vt:lpstr>
      <vt:lpstr>Risks of Inaction</vt:lpstr>
      <vt:lpstr>Balancing</vt:lpstr>
      <vt:lpstr>Present Example</vt:lpstr>
      <vt:lpstr>Conclusion</vt:lpstr>
      <vt:lpstr>Questions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Kelsey Priestley (2306087)</dc:creator>
  <cp:lastModifiedBy>Kelsey Priestley (2306087)</cp:lastModifiedBy>
  <cp:revision>2</cp:revision>
  <dcterms:created xsi:type="dcterms:W3CDTF">2026-03-31T21:56:46Z</dcterms:created>
  <dcterms:modified xsi:type="dcterms:W3CDTF">2026-04-17T21:34:01Z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