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6"/>
  </p:notesMasterIdLst>
  <p:sldIdLst>
    <p:sldId id="256"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 id="273" r:id="rId21"/>
    <p:sldId id="274" r:id="rId22"/>
    <p:sldId id="275" r:id="rId23"/>
    <p:sldId id="276" r:id="rId24"/>
    <p:sldId id="277"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878"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han Morgan" userId="72fd7c22-3ae8-4a57-b9f9-9fbe9cf82915" providerId="ADAL" clId="{3864A02E-2BF3-46DF-995C-66463BE9E79A}"/>
    <pc:docChg chg="custSel delSld modSld">
      <pc:chgData name="Nathan Morgan" userId="72fd7c22-3ae8-4a57-b9f9-9fbe9cf82915" providerId="ADAL" clId="{3864A02E-2BF3-46DF-995C-66463BE9E79A}" dt="2024-09-17T11:34:54.261" v="178" actId="47"/>
      <pc:docMkLst>
        <pc:docMk/>
      </pc:docMkLst>
      <pc:sldChg chg="modSp del mod">
        <pc:chgData name="Nathan Morgan" userId="72fd7c22-3ae8-4a57-b9f9-9fbe9cf82915" providerId="ADAL" clId="{3864A02E-2BF3-46DF-995C-66463BE9E79A}" dt="2024-09-17T11:34:54.261" v="178" actId="47"/>
        <pc:sldMkLst>
          <pc:docMk/>
          <pc:sldMk cId="192552331" sldId="278"/>
        </pc:sldMkLst>
        <pc:spChg chg="mod">
          <ac:chgData name="Nathan Morgan" userId="72fd7c22-3ae8-4a57-b9f9-9fbe9cf82915" providerId="ADAL" clId="{3864A02E-2BF3-46DF-995C-66463BE9E79A}" dt="2024-09-17T11:34:47.020" v="177" actId="20577"/>
          <ac:spMkLst>
            <pc:docMk/>
            <pc:sldMk cId="192552331" sldId="278"/>
            <ac:spMk id="3" creationId="{565E01AA-6C0D-6919-98D7-D0907228FC63}"/>
          </ac:spMkLst>
        </pc:spChg>
      </pc:sldChg>
    </pc:docChg>
  </pc:docChgLst>
</pc:chgInfo>
</file>

<file path=ppt/diagrams/_rels/data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ata1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4" Type="http://schemas.openxmlformats.org/officeDocument/2006/relationships/image" Target="../media/image24.svg"/></Relationships>
</file>

<file path=ppt/diagrams/_rels/drawing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1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4" Type="http://schemas.openxmlformats.org/officeDocument/2006/relationships/image" Target="../media/image24.sv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0C37EA2-CBAB-4FB0-89AD-AF634035EFF3}"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88A90CA4-C831-491D-AA76-8615207CDB04}">
      <dgm:prSet/>
      <dgm:spPr/>
      <dgm:t>
        <a:bodyPr/>
        <a:lstStyle/>
        <a:p>
          <a:r>
            <a:rPr lang="en-GB"/>
            <a:t>CPU: Supports task-level parallelism (a few tasks at the same time). CPUs are optimised for sequential and complex tasks, offering better single-thread performance.</a:t>
          </a:r>
          <a:endParaRPr lang="en-US"/>
        </a:p>
      </dgm:t>
    </dgm:pt>
    <dgm:pt modelId="{1ED94C11-DF14-41F7-8B07-A63C958E4656}" type="parTrans" cxnId="{A8E8D242-3CEF-4B3F-AB21-22CAE05E6B90}">
      <dgm:prSet/>
      <dgm:spPr/>
      <dgm:t>
        <a:bodyPr/>
        <a:lstStyle/>
        <a:p>
          <a:endParaRPr lang="en-US"/>
        </a:p>
      </dgm:t>
    </dgm:pt>
    <dgm:pt modelId="{D7CA8289-52C9-4A64-8CA0-2DB1AA202628}" type="sibTrans" cxnId="{A8E8D242-3CEF-4B3F-AB21-22CAE05E6B90}">
      <dgm:prSet/>
      <dgm:spPr/>
      <dgm:t>
        <a:bodyPr/>
        <a:lstStyle/>
        <a:p>
          <a:endParaRPr lang="en-US"/>
        </a:p>
      </dgm:t>
    </dgm:pt>
    <dgm:pt modelId="{640D9079-85F0-4060-8102-C04F535EF7AA}">
      <dgm:prSet/>
      <dgm:spPr/>
      <dgm:t>
        <a:bodyPr/>
        <a:lstStyle/>
        <a:p>
          <a:r>
            <a:rPr lang="en-GB"/>
            <a:t>GPU: Highly parallelised, handling thousands of operations concurrently. This makes it ideal for applications that can be broken down into smaller, parallel tasks.</a:t>
          </a:r>
          <a:endParaRPr lang="en-US"/>
        </a:p>
      </dgm:t>
    </dgm:pt>
    <dgm:pt modelId="{D6331412-A3F4-4E3B-9CAD-79D083944448}" type="parTrans" cxnId="{03A52EA4-10B4-4C6E-856C-62759AF168E6}">
      <dgm:prSet/>
      <dgm:spPr/>
      <dgm:t>
        <a:bodyPr/>
        <a:lstStyle/>
        <a:p>
          <a:endParaRPr lang="en-US"/>
        </a:p>
      </dgm:t>
    </dgm:pt>
    <dgm:pt modelId="{2A2CFEAC-7277-4D31-8C41-5B0574B6AFB2}" type="sibTrans" cxnId="{03A52EA4-10B4-4C6E-856C-62759AF168E6}">
      <dgm:prSet/>
      <dgm:spPr/>
      <dgm:t>
        <a:bodyPr/>
        <a:lstStyle/>
        <a:p>
          <a:endParaRPr lang="en-US"/>
        </a:p>
      </dgm:t>
    </dgm:pt>
    <dgm:pt modelId="{3AA28396-0ED9-4C7A-A132-02CA5E1DCF04}" type="pres">
      <dgm:prSet presAssocID="{80C37EA2-CBAB-4FB0-89AD-AF634035EFF3}" presName="hierChild1" presStyleCnt="0">
        <dgm:presLayoutVars>
          <dgm:chPref val="1"/>
          <dgm:dir/>
          <dgm:animOne val="branch"/>
          <dgm:animLvl val="lvl"/>
          <dgm:resizeHandles/>
        </dgm:presLayoutVars>
      </dgm:prSet>
      <dgm:spPr/>
    </dgm:pt>
    <dgm:pt modelId="{4724715A-8373-4B2C-8746-72D1FE846AC9}" type="pres">
      <dgm:prSet presAssocID="{88A90CA4-C831-491D-AA76-8615207CDB04}" presName="hierRoot1" presStyleCnt="0"/>
      <dgm:spPr/>
    </dgm:pt>
    <dgm:pt modelId="{0FF058BC-8884-4468-91A1-462EFCA30BCA}" type="pres">
      <dgm:prSet presAssocID="{88A90CA4-C831-491D-AA76-8615207CDB04}" presName="composite" presStyleCnt="0"/>
      <dgm:spPr/>
    </dgm:pt>
    <dgm:pt modelId="{BF40DC37-76DB-460C-A659-C0D0079A9FA4}" type="pres">
      <dgm:prSet presAssocID="{88A90CA4-C831-491D-AA76-8615207CDB04}" presName="background" presStyleLbl="node0" presStyleIdx="0" presStyleCnt="2"/>
      <dgm:spPr/>
    </dgm:pt>
    <dgm:pt modelId="{DEF696D8-23AF-4177-A2A4-259BE12E139C}" type="pres">
      <dgm:prSet presAssocID="{88A90CA4-C831-491D-AA76-8615207CDB04}" presName="text" presStyleLbl="fgAcc0" presStyleIdx="0" presStyleCnt="2">
        <dgm:presLayoutVars>
          <dgm:chPref val="3"/>
        </dgm:presLayoutVars>
      </dgm:prSet>
      <dgm:spPr/>
    </dgm:pt>
    <dgm:pt modelId="{9DDD2499-6515-4805-AFCD-C9DF22920948}" type="pres">
      <dgm:prSet presAssocID="{88A90CA4-C831-491D-AA76-8615207CDB04}" presName="hierChild2" presStyleCnt="0"/>
      <dgm:spPr/>
    </dgm:pt>
    <dgm:pt modelId="{D9CAF460-7716-4BF6-8F96-6349F42919D1}" type="pres">
      <dgm:prSet presAssocID="{640D9079-85F0-4060-8102-C04F535EF7AA}" presName="hierRoot1" presStyleCnt="0"/>
      <dgm:spPr/>
    </dgm:pt>
    <dgm:pt modelId="{3E531961-478E-4364-93CB-B0365D4FB25C}" type="pres">
      <dgm:prSet presAssocID="{640D9079-85F0-4060-8102-C04F535EF7AA}" presName="composite" presStyleCnt="0"/>
      <dgm:spPr/>
    </dgm:pt>
    <dgm:pt modelId="{B36E268C-4FE9-4556-927A-C3C666E7DBB6}" type="pres">
      <dgm:prSet presAssocID="{640D9079-85F0-4060-8102-C04F535EF7AA}" presName="background" presStyleLbl="node0" presStyleIdx="1" presStyleCnt="2"/>
      <dgm:spPr/>
    </dgm:pt>
    <dgm:pt modelId="{73F764AC-B7BE-4A33-932E-498EFAF8D9EA}" type="pres">
      <dgm:prSet presAssocID="{640D9079-85F0-4060-8102-C04F535EF7AA}" presName="text" presStyleLbl="fgAcc0" presStyleIdx="1" presStyleCnt="2">
        <dgm:presLayoutVars>
          <dgm:chPref val="3"/>
        </dgm:presLayoutVars>
      </dgm:prSet>
      <dgm:spPr/>
    </dgm:pt>
    <dgm:pt modelId="{F18FB0DB-52CC-4EB6-852E-60775303A682}" type="pres">
      <dgm:prSet presAssocID="{640D9079-85F0-4060-8102-C04F535EF7AA}" presName="hierChild2" presStyleCnt="0"/>
      <dgm:spPr/>
    </dgm:pt>
  </dgm:ptLst>
  <dgm:cxnLst>
    <dgm:cxn modelId="{730EAC3B-A6A1-4A35-B491-B9FFAC058213}" type="presOf" srcId="{640D9079-85F0-4060-8102-C04F535EF7AA}" destId="{73F764AC-B7BE-4A33-932E-498EFAF8D9EA}" srcOrd="0" destOrd="0" presId="urn:microsoft.com/office/officeart/2005/8/layout/hierarchy1"/>
    <dgm:cxn modelId="{FF7E313C-3F3D-411D-A212-910DB239E379}" type="presOf" srcId="{88A90CA4-C831-491D-AA76-8615207CDB04}" destId="{DEF696D8-23AF-4177-A2A4-259BE12E139C}" srcOrd="0" destOrd="0" presId="urn:microsoft.com/office/officeart/2005/8/layout/hierarchy1"/>
    <dgm:cxn modelId="{A8E8D242-3CEF-4B3F-AB21-22CAE05E6B90}" srcId="{80C37EA2-CBAB-4FB0-89AD-AF634035EFF3}" destId="{88A90CA4-C831-491D-AA76-8615207CDB04}" srcOrd="0" destOrd="0" parTransId="{1ED94C11-DF14-41F7-8B07-A63C958E4656}" sibTransId="{D7CA8289-52C9-4A64-8CA0-2DB1AA202628}"/>
    <dgm:cxn modelId="{572A2566-92C8-4C84-804A-4178F521EBAB}" type="presOf" srcId="{80C37EA2-CBAB-4FB0-89AD-AF634035EFF3}" destId="{3AA28396-0ED9-4C7A-A132-02CA5E1DCF04}" srcOrd="0" destOrd="0" presId="urn:microsoft.com/office/officeart/2005/8/layout/hierarchy1"/>
    <dgm:cxn modelId="{03A52EA4-10B4-4C6E-856C-62759AF168E6}" srcId="{80C37EA2-CBAB-4FB0-89AD-AF634035EFF3}" destId="{640D9079-85F0-4060-8102-C04F535EF7AA}" srcOrd="1" destOrd="0" parTransId="{D6331412-A3F4-4E3B-9CAD-79D083944448}" sibTransId="{2A2CFEAC-7277-4D31-8C41-5B0574B6AFB2}"/>
    <dgm:cxn modelId="{9C6E51F4-3B71-4C2D-898C-620F3F47C5C5}" type="presParOf" srcId="{3AA28396-0ED9-4C7A-A132-02CA5E1DCF04}" destId="{4724715A-8373-4B2C-8746-72D1FE846AC9}" srcOrd="0" destOrd="0" presId="urn:microsoft.com/office/officeart/2005/8/layout/hierarchy1"/>
    <dgm:cxn modelId="{55636FBC-0A50-43CC-BE48-B628D34C1C18}" type="presParOf" srcId="{4724715A-8373-4B2C-8746-72D1FE846AC9}" destId="{0FF058BC-8884-4468-91A1-462EFCA30BCA}" srcOrd="0" destOrd="0" presId="urn:microsoft.com/office/officeart/2005/8/layout/hierarchy1"/>
    <dgm:cxn modelId="{E193D70D-D461-4821-8B90-2C3A612C45B0}" type="presParOf" srcId="{0FF058BC-8884-4468-91A1-462EFCA30BCA}" destId="{BF40DC37-76DB-460C-A659-C0D0079A9FA4}" srcOrd="0" destOrd="0" presId="urn:microsoft.com/office/officeart/2005/8/layout/hierarchy1"/>
    <dgm:cxn modelId="{DC7FB1F8-6BD5-4C21-B157-9B4873A5BA37}" type="presParOf" srcId="{0FF058BC-8884-4468-91A1-462EFCA30BCA}" destId="{DEF696D8-23AF-4177-A2A4-259BE12E139C}" srcOrd="1" destOrd="0" presId="urn:microsoft.com/office/officeart/2005/8/layout/hierarchy1"/>
    <dgm:cxn modelId="{09E601D4-97E0-48AA-A8E4-1F5F0BD501E3}" type="presParOf" srcId="{4724715A-8373-4B2C-8746-72D1FE846AC9}" destId="{9DDD2499-6515-4805-AFCD-C9DF22920948}" srcOrd="1" destOrd="0" presId="urn:microsoft.com/office/officeart/2005/8/layout/hierarchy1"/>
    <dgm:cxn modelId="{6EBB8B75-41DC-4891-A62E-9BA64CA64953}" type="presParOf" srcId="{3AA28396-0ED9-4C7A-A132-02CA5E1DCF04}" destId="{D9CAF460-7716-4BF6-8F96-6349F42919D1}" srcOrd="1" destOrd="0" presId="urn:microsoft.com/office/officeart/2005/8/layout/hierarchy1"/>
    <dgm:cxn modelId="{25903E65-43A0-4C76-86E7-6A5DD5EDB210}" type="presParOf" srcId="{D9CAF460-7716-4BF6-8F96-6349F42919D1}" destId="{3E531961-478E-4364-93CB-B0365D4FB25C}" srcOrd="0" destOrd="0" presId="urn:microsoft.com/office/officeart/2005/8/layout/hierarchy1"/>
    <dgm:cxn modelId="{AC072B0B-D5F4-45D8-B98E-2BE1B0E2F233}" type="presParOf" srcId="{3E531961-478E-4364-93CB-B0365D4FB25C}" destId="{B36E268C-4FE9-4556-927A-C3C666E7DBB6}" srcOrd="0" destOrd="0" presId="urn:microsoft.com/office/officeart/2005/8/layout/hierarchy1"/>
    <dgm:cxn modelId="{E709BAFC-8090-44F4-A59B-1DEC9C081303}" type="presParOf" srcId="{3E531961-478E-4364-93CB-B0365D4FB25C}" destId="{73F764AC-B7BE-4A33-932E-498EFAF8D9EA}" srcOrd="1" destOrd="0" presId="urn:microsoft.com/office/officeart/2005/8/layout/hierarchy1"/>
    <dgm:cxn modelId="{7CE5D20B-C9DD-4420-8CDF-9C451623BB14}" type="presParOf" srcId="{D9CAF460-7716-4BF6-8F96-6349F42919D1}" destId="{F18FB0DB-52CC-4EB6-852E-60775303A682}"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15945E8-B0E3-4060-8676-2B3128448F6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798E5A1-724D-4C70-9AEA-20412B277F98}">
      <dgm:prSet/>
      <dgm:spPr/>
      <dgm:t>
        <a:bodyPr/>
        <a:lstStyle/>
        <a:p>
          <a:r>
            <a:rPr lang="en-GB" b="1"/>
            <a:t>Example</a:t>
          </a:r>
          <a:r>
            <a:rPr lang="en-GB"/>
            <a:t>: When you run a word processor like Microsoft Word or Excel, the CPU's powerful cores are tasked with performing various functions, such as responding to keyboard inputs, formatting text, and managing spreadsheets. These tasks require complex, sequential processing, which the CPU's few, powerful cores handle effectively.</a:t>
          </a:r>
          <a:endParaRPr lang="en-US"/>
        </a:p>
      </dgm:t>
    </dgm:pt>
    <dgm:pt modelId="{A0A1C7EB-9BCC-4D3E-8768-751DF4DD3EDF}" type="parTrans" cxnId="{7AD8E869-0831-4CD9-99F2-0798FACD9625}">
      <dgm:prSet/>
      <dgm:spPr/>
      <dgm:t>
        <a:bodyPr/>
        <a:lstStyle/>
        <a:p>
          <a:endParaRPr lang="en-US"/>
        </a:p>
      </dgm:t>
    </dgm:pt>
    <dgm:pt modelId="{C732942B-991D-4F97-BB13-E5C2302C002D}" type="sibTrans" cxnId="{7AD8E869-0831-4CD9-99F2-0798FACD9625}">
      <dgm:prSet/>
      <dgm:spPr/>
      <dgm:t>
        <a:bodyPr/>
        <a:lstStyle/>
        <a:p>
          <a:endParaRPr lang="en-US"/>
        </a:p>
      </dgm:t>
    </dgm:pt>
    <dgm:pt modelId="{D7E42D2E-C861-4B91-B405-E6BA65D86678}">
      <dgm:prSet/>
      <dgm:spPr/>
      <dgm:t>
        <a:bodyPr/>
        <a:lstStyle/>
        <a:p>
          <a:r>
            <a:rPr lang="en-GB" b="1"/>
            <a:t>Why this works well on CPU</a:t>
          </a:r>
          <a:r>
            <a:rPr lang="en-GB"/>
            <a:t>: These tasks are complex and not easily parallelised. The CPU's design allows it to efficiently handle multiple different types of operations at once, even though the overall number of cores is small.</a:t>
          </a:r>
          <a:endParaRPr lang="en-US"/>
        </a:p>
      </dgm:t>
    </dgm:pt>
    <dgm:pt modelId="{3E880C5E-36E3-4FD0-8395-5B6823616F77}" type="parTrans" cxnId="{1A5F286F-5326-4B53-B8D7-E3A07D97D98E}">
      <dgm:prSet/>
      <dgm:spPr/>
      <dgm:t>
        <a:bodyPr/>
        <a:lstStyle/>
        <a:p>
          <a:endParaRPr lang="en-US"/>
        </a:p>
      </dgm:t>
    </dgm:pt>
    <dgm:pt modelId="{CEBA3744-4B03-4F86-8D09-A5E3F75826E6}" type="sibTrans" cxnId="{1A5F286F-5326-4B53-B8D7-E3A07D97D98E}">
      <dgm:prSet/>
      <dgm:spPr/>
      <dgm:t>
        <a:bodyPr/>
        <a:lstStyle/>
        <a:p>
          <a:endParaRPr lang="en-US"/>
        </a:p>
      </dgm:t>
    </dgm:pt>
    <dgm:pt modelId="{B997797D-9E57-40D5-9E52-D3C4E6A01AC7}" type="pres">
      <dgm:prSet presAssocID="{815945E8-B0E3-4060-8676-2B3128448F66}" presName="linear" presStyleCnt="0">
        <dgm:presLayoutVars>
          <dgm:animLvl val="lvl"/>
          <dgm:resizeHandles val="exact"/>
        </dgm:presLayoutVars>
      </dgm:prSet>
      <dgm:spPr/>
    </dgm:pt>
    <dgm:pt modelId="{A7423B13-7EF1-4755-927B-11A7D10331CB}" type="pres">
      <dgm:prSet presAssocID="{0798E5A1-724D-4C70-9AEA-20412B277F98}" presName="parentText" presStyleLbl="node1" presStyleIdx="0" presStyleCnt="2">
        <dgm:presLayoutVars>
          <dgm:chMax val="0"/>
          <dgm:bulletEnabled val="1"/>
        </dgm:presLayoutVars>
      </dgm:prSet>
      <dgm:spPr/>
    </dgm:pt>
    <dgm:pt modelId="{AB92DA84-68C3-4CE1-A8AB-6C2D55DBD4E9}" type="pres">
      <dgm:prSet presAssocID="{C732942B-991D-4F97-BB13-E5C2302C002D}" presName="spacer" presStyleCnt="0"/>
      <dgm:spPr/>
    </dgm:pt>
    <dgm:pt modelId="{23282D96-4E72-4B91-9480-D73B342ED236}" type="pres">
      <dgm:prSet presAssocID="{D7E42D2E-C861-4B91-B405-E6BA65D86678}" presName="parentText" presStyleLbl="node1" presStyleIdx="1" presStyleCnt="2">
        <dgm:presLayoutVars>
          <dgm:chMax val="0"/>
          <dgm:bulletEnabled val="1"/>
        </dgm:presLayoutVars>
      </dgm:prSet>
      <dgm:spPr/>
    </dgm:pt>
  </dgm:ptLst>
  <dgm:cxnLst>
    <dgm:cxn modelId="{A7D66C17-2014-4F8D-A9E5-751FC58D929E}" type="presOf" srcId="{0798E5A1-724D-4C70-9AEA-20412B277F98}" destId="{A7423B13-7EF1-4755-927B-11A7D10331CB}" srcOrd="0" destOrd="0" presId="urn:microsoft.com/office/officeart/2005/8/layout/vList2"/>
    <dgm:cxn modelId="{2A3E3C3E-1C70-494E-8285-91466A2F9511}" type="presOf" srcId="{815945E8-B0E3-4060-8676-2B3128448F66}" destId="{B997797D-9E57-40D5-9E52-D3C4E6A01AC7}" srcOrd="0" destOrd="0" presId="urn:microsoft.com/office/officeart/2005/8/layout/vList2"/>
    <dgm:cxn modelId="{7AD8E869-0831-4CD9-99F2-0798FACD9625}" srcId="{815945E8-B0E3-4060-8676-2B3128448F66}" destId="{0798E5A1-724D-4C70-9AEA-20412B277F98}" srcOrd="0" destOrd="0" parTransId="{A0A1C7EB-9BCC-4D3E-8768-751DF4DD3EDF}" sibTransId="{C732942B-991D-4F97-BB13-E5C2302C002D}"/>
    <dgm:cxn modelId="{1A5F286F-5326-4B53-B8D7-E3A07D97D98E}" srcId="{815945E8-B0E3-4060-8676-2B3128448F66}" destId="{D7E42D2E-C861-4B91-B405-E6BA65D86678}" srcOrd="1" destOrd="0" parTransId="{3E880C5E-36E3-4FD0-8395-5B6823616F77}" sibTransId="{CEBA3744-4B03-4F86-8D09-A5E3F75826E6}"/>
    <dgm:cxn modelId="{9D6D66E7-20BF-4286-BE42-29ABF1D077B8}" type="presOf" srcId="{D7E42D2E-C861-4B91-B405-E6BA65D86678}" destId="{23282D96-4E72-4B91-9480-D73B342ED236}" srcOrd="0" destOrd="0" presId="urn:microsoft.com/office/officeart/2005/8/layout/vList2"/>
    <dgm:cxn modelId="{4BD2D111-ABB1-4C4C-B625-DB5A80E69C96}" type="presParOf" srcId="{B997797D-9E57-40D5-9E52-D3C4E6A01AC7}" destId="{A7423B13-7EF1-4755-927B-11A7D10331CB}" srcOrd="0" destOrd="0" presId="urn:microsoft.com/office/officeart/2005/8/layout/vList2"/>
    <dgm:cxn modelId="{75BB4D48-7152-4C0B-AD01-57D72D6EA8AB}" type="presParOf" srcId="{B997797D-9E57-40D5-9E52-D3C4E6A01AC7}" destId="{AB92DA84-68C3-4CE1-A8AB-6C2D55DBD4E9}" srcOrd="1" destOrd="0" presId="urn:microsoft.com/office/officeart/2005/8/layout/vList2"/>
    <dgm:cxn modelId="{D6A3D0E4-AA0C-4DD8-93B9-C345642C6041}" type="presParOf" srcId="{B997797D-9E57-40D5-9E52-D3C4E6A01AC7}" destId="{23282D96-4E72-4B91-9480-D73B342ED236}"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0CDFF57-F4B8-4CD0-A6E7-C680D5B23BD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1BC636A7-C1A2-4CDA-8B07-D203C82B5A9E}">
      <dgm:prSet/>
      <dgm:spPr/>
      <dgm:t>
        <a:bodyPr/>
        <a:lstStyle/>
        <a:p>
          <a:r>
            <a:rPr lang="en-GB" b="1"/>
            <a:t>Example</a:t>
          </a:r>
          <a:r>
            <a:rPr lang="en-GB"/>
            <a:t>:When rendering a 3D scene in a video game or animated movie, the GPU processes millions of pixels at once. Each pixel needs to be calculated based on its color, texture, lighting, and perspective. The GPU’s large array of cores allows it to perform these calculations in parallel, rendering the entire scene efficiently.</a:t>
          </a:r>
          <a:endParaRPr lang="en-US"/>
        </a:p>
      </dgm:t>
    </dgm:pt>
    <dgm:pt modelId="{9F01CCC5-70DC-4502-9BC1-638392BEDE77}" type="parTrans" cxnId="{D3D8D5B3-11B9-42A2-975C-A9C970A4DF2A}">
      <dgm:prSet/>
      <dgm:spPr/>
      <dgm:t>
        <a:bodyPr/>
        <a:lstStyle/>
        <a:p>
          <a:endParaRPr lang="en-US"/>
        </a:p>
      </dgm:t>
    </dgm:pt>
    <dgm:pt modelId="{2309379E-0943-4934-81E4-CE62435F1CCB}" type="sibTrans" cxnId="{D3D8D5B3-11B9-42A2-975C-A9C970A4DF2A}">
      <dgm:prSet/>
      <dgm:spPr/>
      <dgm:t>
        <a:bodyPr/>
        <a:lstStyle/>
        <a:p>
          <a:endParaRPr lang="en-US"/>
        </a:p>
      </dgm:t>
    </dgm:pt>
    <dgm:pt modelId="{32C757CD-030E-4A0D-B5A8-B2809EA58C1B}">
      <dgm:prSet/>
      <dgm:spPr/>
      <dgm:t>
        <a:bodyPr/>
        <a:lstStyle/>
        <a:p>
          <a:r>
            <a:rPr lang="en-GB" b="1"/>
            <a:t>Why this works well on GPU</a:t>
          </a:r>
          <a:r>
            <a:rPr lang="en-GB"/>
            <a:t>: Rendering a 3D scene involves similar calculations for each pixel (color, depth, shadow), which can be processed independently. The GPU’s thousands of cores can handle these computations simultaneously, speeding up the rendering process significantly. This is crucial in real-time applications like gaming, where rendering needs to happen at 60+ frames per second.</a:t>
          </a:r>
          <a:endParaRPr lang="en-US"/>
        </a:p>
      </dgm:t>
    </dgm:pt>
    <dgm:pt modelId="{2CFDFC53-25CD-4916-B2D6-4E9C5867A126}" type="parTrans" cxnId="{075D58C7-ADDA-4733-A311-5F219391F897}">
      <dgm:prSet/>
      <dgm:spPr/>
      <dgm:t>
        <a:bodyPr/>
        <a:lstStyle/>
        <a:p>
          <a:endParaRPr lang="en-US"/>
        </a:p>
      </dgm:t>
    </dgm:pt>
    <dgm:pt modelId="{3F982A71-011C-4FB3-ACEB-C6B3CA5A69B2}" type="sibTrans" cxnId="{075D58C7-ADDA-4733-A311-5F219391F897}">
      <dgm:prSet/>
      <dgm:spPr/>
      <dgm:t>
        <a:bodyPr/>
        <a:lstStyle/>
        <a:p>
          <a:endParaRPr lang="en-US"/>
        </a:p>
      </dgm:t>
    </dgm:pt>
    <dgm:pt modelId="{144FB5AC-31E4-433E-999C-E8FB7FB5853D}" type="pres">
      <dgm:prSet presAssocID="{B0CDFF57-F4B8-4CD0-A6E7-C680D5B23BDD}" presName="linear" presStyleCnt="0">
        <dgm:presLayoutVars>
          <dgm:animLvl val="lvl"/>
          <dgm:resizeHandles val="exact"/>
        </dgm:presLayoutVars>
      </dgm:prSet>
      <dgm:spPr/>
    </dgm:pt>
    <dgm:pt modelId="{9AC743D0-4A6C-4CB2-AFB4-2B9ECE831424}" type="pres">
      <dgm:prSet presAssocID="{1BC636A7-C1A2-4CDA-8B07-D203C82B5A9E}" presName="parentText" presStyleLbl="node1" presStyleIdx="0" presStyleCnt="2">
        <dgm:presLayoutVars>
          <dgm:chMax val="0"/>
          <dgm:bulletEnabled val="1"/>
        </dgm:presLayoutVars>
      </dgm:prSet>
      <dgm:spPr/>
    </dgm:pt>
    <dgm:pt modelId="{8B0F71AD-ECDA-4FE8-95BE-801BA235858C}" type="pres">
      <dgm:prSet presAssocID="{2309379E-0943-4934-81E4-CE62435F1CCB}" presName="spacer" presStyleCnt="0"/>
      <dgm:spPr/>
    </dgm:pt>
    <dgm:pt modelId="{E580F3A3-3E26-4160-95F7-EC90F0800BC4}" type="pres">
      <dgm:prSet presAssocID="{32C757CD-030E-4A0D-B5A8-B2809EA58C1B}" presName="parentText" presStyleLbl="node1" presStyleIdx="1" presStyleCnt="2">
        <dgm:presLayoutVars>
          <dgm:chMax val="0"/>
          <dgm:bulletEnabled val="1"/>
        </dgm:presLayoutVars>
      </dgm:prSet>
      <dgm:spPr/>
    </dgm:pt>
  </dgm:ptLst>
  <dgm:cxnLst>
    <dgm:cxn modelId="{505B3B09-0B21-40F8-B7FE-64005789C5DA}" type="presOf" srcId="{1BC636A7-C1A2-4CDA-8B07-D203C82B5A9E}" destId="{9AC743D0-4A6C-4CB2-AFB4-2B9ECE831424}" srcOrd="0" destOrd="0" presId="urn:microsoft.com/office/officeart/2005/8/layout/vList2"/>
    <dgm:cxn modelId="{86FE9D0A-BDC5-4138-B130-D7E09FB10B82}" type="presOf" srcId="{B0CDFF57-F4B8-4CD0-A6E7-C680D5B23BDD}" destId="{144FB5AC-31E4-433E-999C-E8FB7FB5853D}" srcOrd="0" destOrd="0" presId="urn:microsoft.com/office/officeart/2005/8/layout/vList2"/>
    <dgm:cxn modelId="{6C9CB6A2-EDC6-4F6D-A9EB-9FC3D04D9E8B}" type="presOf" srcId="{32C757CD-030E-4A0D-B5A8-B2809EA58C1B}" destId="{E580F3A3-3E26-4160-95F7-EC90F0800BC4}" srcOrd="0" destOrd="0" presId="urn:microsoft.com/office/officeart/2005/8/layout/vList2"/>
    <dgm:cxn modelId="{D3D8D5B3-11B9-42A2-975C-A9C970A4DF2A}" srcId="{B0CDFF57-F4B8-4CD0-A6E7-C680D5B23BDD}" destId="{1BC636A7-C1A2-4CDA-8B07-D203C82B5A9E}" srcOrd="0" destOrd="0" parTransId="{9F01CCC5-70DC-4502-9BC1-638392BEDE77}" sibTransId="{2309379E-0943-4934-81E4-CE62435F1CCB}"/>
    <dgm:cxn modelId="{075D58C7-ADDA-4733-A311-5F219391F897}" srcId="{B0CDFF57-F4B8-4CD0-A6E7-C680D5B23BDD}" destId="{32C757CD-030E-4A0D-B5A8-B2809EA58C1B}" srcOrd="1" destOrd="0" parTransId="{2CFDFC53-25CD-4916-B2D6-4E9C5867A126}" sibTransId="{3F982A71-011C-4FB3-ACEB-C6B3CA5A69B2}"/>
    <dgm:cxn modelId="{20095184-635F-4180-9E33-0764CDBDA88B}" type="presParOf" srcId="{144FB5AC-31E4-433E-999C-E8FB7FB5853D}" destId="{9AC743D0-4A6C-4CB2-AFB4-2B9ECE831424}" srcOrd="0" destOrd="0" presId="urn:microsoft.com/office/officeart/2005/8/layout/vList2"/>
    <dgm:cxn modelId="{887B9FB9-BA09-4D73-A211-DF55D96EC57E}" type="presParOf" srcId="{144FB5AC-31E4-433E-999C-E8FB7FB5853D}" destId="{8B0F71AD-ECDA-4FE8-95BE-801BA235858C}" srcOrd="1" destOrd="0" presId="urn:microsoft.com/office/officeart/2005/8/layout/vList2"/>
    <dgm:cxn modelId="{2E20A3B4-7B98-4D26-84BE-C669A670020B}" type="presParOf" srcId="{144FB5AC-31E4-433E-999C-E8FB7FB5853D}" destId="{E580F3A3-3E26-4160-95F7-EC90F0800BC4}"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EA0E45E-92F6-4E29-9378-8CD7F8569F04}"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1EC3B2D1-BC45-4116-98CE-A2B257C7FA79}">
      <dgm:prSet/>
      <dgm:spPr/>
      <dgm:t>
        <a:bodyPr/>
        <a:lstStyle/>
        <a:p>
          <a:r>
            <a:rPr lang="en-GB"/>
            <a:t>CPU: Handles more complex instructions and is better suited for tasks requiring a lot of branching and condition-based processing (e.g., operating systems, database management).</a:t>
          </a:r>
          <a:endParaRPr lang="en-US"/>
        </a:p>
      </dgm:t>
    </dgm:pt>
    <dgm:pt modelId="{A28B6D06-C108-4F78-8014-5D179CEA0478}" type="parTrans" cxnId="{236877EA-02C8-426F-BFD1-A9DF5DAF4D24}">
      <dgm:prSet/>
      <dgm:spPr/>
      <dgm:t>
        <a:bodyPr/>
        <a:lstStyle/>
        <a:p>
          <a:endParaRPr lang="en-US"/>
        </a:p>
      </dgm:t>
    </dgm:pt>
    <dgm:pt modelId="{27F8D000-C611-43F8-956A-B9035944C050}" type="sibTrans" cxnId="{236877EA-02C8-426F-BFD1-A9DF5DAF4D24}">
      <dgm:prSet/>
      <dgm:spPr/>
      <dgm:t>
        <a:bodyPr/>
        <a:lstStyle/>
        <a:p>
          <a:endParaRPr lang="en-US"/>
        </a:p>
      </dgm:t>
    </dgm:pt>
    <dgm:pt modelId="{7D7218CC-E2F3-4DD3-B74E-591BD9541430}">
      <dgm:prSet/>
      <dgm:spPr/>
      <dgm:t>
        <a:bodyPr/>
        <a:lstStyle/>
        <a:p>
          <a:r>
            <a:rPr lang="en-GB"/>
            <a:t>GPU: Processes simpler instructions over large datasets. It's designed for SIMD (Single Instruction, Multiple Data) architecture, where the same operation is applied across multiple data points.</a:t>
          </a:r>
          <a:endParaRPr lang="en-US"/>
        </a:p>
      </dgm:t>
    </dgm:pt>
    <dgm:pt modelId="{162FD773-1D76-40B6-A31A-52A90333BA1E}" type="parTrans" cxnId="{A56E5119-C89B-4D10-BF52-EEDEB1D4DB44}">
      <dgm:prSet/>
      <dgm:spPr/>
      <dgm:t>
        <a:bodyPr/>
        <a:lstStyle/>
        <a:p>
          <a:endParaRPr lang="en-US"/>
        </a:p>
      </dgm:t>
    </dgm:pt>
    <dgm:pt modelId="{F169C1C2-AA4D-45BB-82E6-1E222EEC4067}" type="sibTrans" cxnId="{A56E5119-C89B-4D10-BF52-EEDEB1D4DB44}">
      <dgm:prSet/>
      <dgm:spPr/>
      <dgm:t>
        <a:bodyPr/>
        <a:lstStyle/>
        <a:p>
          <a:endParaRPr lang="en-US"/>
        </a:p>
      </dgm:t>
    </dgm:pt>
    <dgm:pt modelId="{7B034064-5BAC-4ACB-A785-8DB8923CD4D4}" type="pres">
      <dgm:prSet presAssocID="{AEA0E45E-92F6-4E29-9378-8CD7F8569F04}" presName="hierChild1" presStyleCnt="0">
        <dgm:presLayoutVars>
          <dgm:chPref val="1"/>
          <dgm:dir/>
          <dgm:animOne val="branch"/>
          <dgm:animLvl val="lvl"/>
          <dgm:resizeHandles/>
        </dgm:presLayoutVars>
      </dgm:prSet>
      <dgm:spPr/>
    </dgm:pt>
    <dgm:pt modelId="{9FB83D2F-BBDA-4E81-AC97-3E2D287E66DD}" type="pres">
      <dgm:prSet presAssocID="{1EC3B2D1-BC45-4116-98CE-A2B257C7FA79}" presName="hierRoot1" presStyleCnt="0"/>
      <dgm:spPr/>
    </dgm:pt>
    <dgm:pt modelId="{F53A8F38-8A05-4CC1-B948-264EFB639E30}" type="pres">
      <dgm:prSet presAssocID="{1EC3B2D1-BC45-4116-98CE-A2B257C7FA79}" presName="composite" presStyleCnt="0"/>
      <dgm:spPr/>
    </dgm:pt>
    <dgm:pt modelId="{7075C51A-33F7-4F6E-888A-C4A8B3ECF028}" type="pres">
      <dgm:prSet presAssocID="{1EC3B2D1-BC45-4116-98CE-A2B257C7FA79}" presName="background" presStyleLbl="node0" presStyleIdx="0" presStyleCnt="2"/>
      <dgm:spPr/>
    </dgm:pt>
    <dgm:pt modelId="{07BB604E-DBB9-4575-96FA-20C58A57AF87}" type="pres">
      <dgm:prSet presAssocID="{1EC3B2D1-BC45-4116-98CE-A2B257C7FA79}" presName="text" presStyleLbl="fgAcc0" presStyleIdx="0" presStyleCnt="2">
        <dgm:presLayoutVars>
          <dgm:chPref val="3"/>
        </dgm:presLayoutVars>
      </dgm:prSet>
      <dgm:spPr/>
    </dgm:pt>
    <dgm:pt modelId="{CD23BE67-87B2-4995-B8D6-144213D15019}" type="pres">
      <dgm:prSet presAssocID="{1EC3B2D1-BC45-4116-98CE-A2B257C7FA79}" presName="hierChild2" presStyleCnt="0"/>
      <dgm:spPr/>
    </dgm:pt>
    <dgm:pt modelId="{70B939BF-3314-42D5-A22F-4F06C0EA2BE6}" type="pres">
      <dgm:prSet presAssocID="{7D7218CC-E2F3-4DD3-B74E-591BD9541430}" presName="hierRoot1" presStyleCnt="0"/>
      <dgm:spPr/>
    </dgm:pt>
    <dgm:pt modelId="{0CA7EF6E-0F26-4B6F-8416-DBEE61DD5B1C}" type="pres">
      <dgm:prSet presAssocID="{7D7218CC-E2F3-4DD3-B74E-591BD9541430}" presName="composite" presStyleCnt="0"/>
      <dgm:spPr/>
    </dgm:pt>
    <dgm:pt modelId="{9036E710-9B52-445E-B2AB-1355C4F12ACA}" type="pres">
      <dgm:prSet presAssocID="{7D7218CC-E2F3-4DD3-B74E-591BD9541430}" presName="background" presStyleLbl="node0" presStyleIdx="1" presStyleCnt="2"/>
      <dgm:spPr/>
    </dgm:pt>
    <dgm:pt modelId="{A376CB43-DE5F-480C-94FC-ADCA59B1785A}" type="pres">
      <dgm:prSet presAssocID="{7D7218CC-E2F3-4DD3-B74E-591BD9541430}" presName="text" presStyleLbl="fgAcc0" presStyleIdx="1" presStyleCnt="2">
        <dgm:presLayoutVars>
          <dgm:chPref val="3"/>
        </dgm:presLayoutVars>
      </dgm:prSet>
      <dgm:spPr/>
    </dgm:pt>
    <dgm:pt modelId="{02F2B24E-7329-42E2-A548-99B0911070EE}" type="pres">
      <dgm:prSet presAssocID="{7D7218CC-E2F3-4DD3-B74E-591BD9541430}" presName="hierChild2" presStyleCnt="0"/>
      <dgm:spPr/>
    </dgm:pt>
  </dgm:ptLst>
  <dgm:cxnLst>
    <dgm:cxn modelId="{8EDDD80F-E9F1-4382-88BE-5F7ED9CF9E82}" type="presOf" srcId="{AEA0E45E-92F6-4E29-9378-8CD7F8569F04}" destId="{7B034064-5BAC-4ACB-A785-8DB8923CD4D4}" srcOrd="0" destOrd="0" presId="urn:microsoft.com/office/officeart/2005/8/layout/hierarchy1"/>
    <dgm:cxn modelId="{A56E5119-C89B-4D10-BF52-EEDEB1D4DB44}" srcId="{AEA0E45E-92F6-4E29-9378-8CD7F8569F04}" destId="{7D7218CC-E2F3-4DD3-B74E-591BD9541430}" srcOrd="1" destOrd="0" parTransId="{162FD773-1D76-40B6-A31A-52A90333BA1E}" sibTransId="{F169C1C2-AA4D-45BB-82E6-1E222EEC4067}"/>
    <dgm:cxn modelId="{76BE4687-25B8-4343-8718-230FCC360B87}" type="presOf" srcId="{1EC3B2D1-BC45-4116-98CE-A2B257C7FA79}" destId="{07BB604E-DBB9-4575-96FA-20C58A57AF87}" srcOrd="0" destOrd="0" presId="urn:microsoft.com/office/officeart/2005/8/layout/hierarchy1"/>
    <dgm:cxn modelId="{476E31C0-DD99-497F-AFA0-67C91BDEAF45}" type="presOf" srcId="{7D7218CC-E2F3-4DD3-B74E-591BD9541430}" destId="{A376CB43-DE5F-480C-94FC-ADCA59B1785A}" srcOrd="0" destOrd="0" presId="urn:microsoft.com/office/officeart/2005/8/layout/hierarchy1"/>
    <dgm:cxn modelId="{236877EA-02C8-426F-BFD1-A9DF5DAF4D24}" srcId="{AEA0E45E-92F6-4E29-9378-8CD7F8569F04}" destId="{1EC3B2D1-BC45-4116-98CE-A2B257C7FA79}" srcOrd="0" destOrd="0" parTransId="{A28B6D06-C108-4F78-8014-5D179CEA0478}" sibTransId="{27F8D000-C611-43F8-956A-B9035944C050}"/>
    <dgm:cxn modelId="{4C748686-4BB5-44A4-B901-197CBC59130C}" type="presParOf" srcId="{7B034064-5BAC-4ACB-A785-8DB8923CD4D4}" destId="{9FB83D2F-BBDA-4E81-AC97-3E2D287E66DD}" srcOrd="0" destOrd="0" presId="urn:microsoft.com/office/officeart/2005/8/layout/hierarchy1"/>
    <dgm:cxn modelId="{8688260C-0E94-42E0-B7E9-9450EDA1349D}" type="presParOf" srcId="{9FB83D2F-BBDA-4E81-AC97-3E2D287E66DD}" destId="{F53A8F38-8A05-4CC1-B948-264EFB639E30}" srcOrd="0" destOrd="0" presId="urn:microsoft.com/office/officeart/2005/8/layout/hierarchy1"/>
    <dgm:cxn modelId="{4C766131-EA33-4B1D-9843-E45BE34C9AC1}" type="presParOf" srcId="{F53A8F38-8A05-4CC1-B948-264EFB639E30}" destId="{7075C51A-33F7-4F6E-888A-C4A8B3ECF028}" srcOrd="0" destOrd="0" presId="urn:microsoft.com/office/officeart/2005/8/layout/hierarchy1"/>
    <dgm:cxn modelId="{892FC928-B98B-47E9-8D20-278E11C0B85F}" type="presParOf" srcId="{F53A8F38-8A05-4CC1-B948-264EFB639E30}" destId="{07BB604E-DBB9-4575-96FA-20C58A57AF87}" srcOrd="1" destOrd="0" presId="urn:microsoft.com/office/officeart/2005/8/layout/hierarchy1"/>
    <dgm:cxn modelId="{3AA2D397-C905-41D4-BC39-554EA7A00BA5}" type="presParOf" srcId="{9FB83D2F-BBDA-4E81-AC97-3E2D287E66DD}" destId="{CD23BE67-87B2-4995-B8D6-144213D15019}" srcOrd="1" destOrd="0" presId="urn:microsoft.com/office/officeart/2005/8/layout/hierarchy1"/>
    <dgm:cxn modelId="{BE55AFDD-5D04-4B4F-AFBC-A0C9E695D950}" type="presParOf" srcId="{7B034064-5BAC-4ACB-A785-8DB8923CD4D4}" destId="{70B939BF-3314-42D5-A22F-4F06C0EA2BE6}" srcOrd="1" destOrd="0" presId="urn:microsoft.com/office/officeart/2005/8/layout/hierarchy1"/>
    <dgm:cxn modelId="{8045A143-A424-474E-BEA7-2C68D629A835}" type="presParOf" srcId="{70B939BF-3314-42D5-A22F-4F06C0EA2BE6}" destId="{0CA7EF6E-0F26-4B6F-8416-DBEE61DD5B1C}" srcOrd="0" destOrd="0" presId="urn:microsoft.com/office/officeart/2005/8/layout/hierarchy1"/>
    <dgm:cxn modelId="{B001CAEC-48AC-4DB3-B08E-48EFAA0EC49E}" type="presParOf" srcId="{0CA7EF6E-0F26-4B6F-8416-DBEE61DD5B1C}" destId="{9036E710-9B52-445E-B2AB-1355C4F12ACA}" srcOrd="0" destOrd="0" presId="urn:microsoft.com/office/officeart/2005/8/layout/hierarchy1"/>
    <dgm:cxn modelId="{66B5385E-8BD5-4E80-908D-C0DDB1058D37}" type="presParOf" srcId="{0CA7EF6E-0F26-4B6F-8416-DBEE61DD5B1C}" destId="{A376CB43-DE5F-480C-94FC-ADCA59B1785A}" srcOrd="1" destOrd="0" presId="urn:microsoft.com/office/officeart/2005/8/layout/hierarchy1"/>
    <dgm:cxn modelId="{6FCBA883-386F-4C96-8BA9-5C37CF3A743B}" type="presParOf" srcId="{70B939BF-3314-42D5-A22F-4F06C0EA2BE6}" destId="{02F2B24E-7329-42E2-A548-99B0911070EE}"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736C0CA-A3B3-4008-9EAE-B9414C005795}" type="doc">
      <dgm:prSet loTypeId="urn:microsoft.com/office/officeart/2005/8/layout/matrix3" loCatId="matrix" qsTypeId="urn:microsoft.com/office/officeart/2005/8/quickstyle/simple4" qsCatId="simple" csTypeId="urn:microsoft.com/office/officeart/2005/8/colors/colorful5" csCatId="colorful"/>
      <dgm:spPr/>
      <dgm:t>
        <a:bodyPr/>
        <a:lstStyle/>
        <a:p>
          <a:endParaRPr lang="en-US"/>
        </a:p>
      </dgm:t>
    </dgm:pt>
    <dgm:pt modelId="{2CDB4294-A429-490A-B58A-5C6135F0B575}">
      <dgm:prSet/>
      <dgm:spPr/>
      <dgm:t>
        <a:bodyPr/>
        <a:lstStyle/>
        <a:p>
          <a:r>
            <a:rPr lang="en-GB"/>
            <a:t>In the CPU the controller plays a key role in managing complex tasks. </a:t>
          </a:r>
          <a:endParaRPr lang="en-US"/>
        </a:p>
      </dgm:t>
    </dgm:pt>
    <dgm:pt modelId="{7508993B-65AA-48C2-8683-EA6535BC5CF2}" type="parTrans" cxnId="{BC3A60C9-4D52-42A6-ABDC-23E6F133B634}">
      <dgm:prSet/>
      <dgm:spPr/>
      <dgm:t>
        <a:bodyPr/>
        <a:lstStyle/>
        <a:p>
          <a:endParaRPr lang="en-US"/>
        </a:p>
      </dgm:t>
    </dgm:pt>
    <dgm:pt modelId="{9896196D-87E0-43F3-B2AE-E9C23072358F}" type="sibTrans" cxnId="{BC3A60C9-4D52-42A6-ABDC-23E6F133B634}">
      <dgm:prSet/>
      <dgm:spPr/>
      <dgm:t>
        <a:bodyPr/>
        <a:lstStyle/>
        <a:p>
          <a:endParaRPr lang="en-US"/>
        </a:p>
      </dgm:t>
    </dgm:pt>
    <dgm:pt modelId="{8632256B-4EB2-4540-924D-6C821492EE4B}">
      <dgm:prSet/>
      <dgm:spPr/>
      <dgm:t>
        <a:bodyPr/>
        <a:lstStyle/>
        <a:p>
          <a:r>
            <a:rPr lang="en-GB"/>
            <a:t>It sends different instructions to each core, handles task switching, and manages control flow based on external inputs or internal decision-making (like branching in code).</a:t>
          </a:r>
          <a:endParaRPr lang="en-US"/>
        </a:p>
      </dgm:t>
    </dgm:pt>
    <dgm:pt modelId="{E3CF1BF1-36AF-4AF0-9F34-3A8222ED15D4}" type="parTrans" cxnId="{4A949927-2925-4B70-A698-769404A83724}">
      <dgm:prSet/>
      <dgm:spPr/>
      <dgm:t>
        <a:bodyPr/>
        <a:lstStyle/>
        <a:p>
          <a:endParaRPr lang="en-US"/>
        </a:p>
      </dgm:t>
    </dgm:pt>
    <dgm:pt modelId="{C249D34A-52BE-44CC-A069-AFC41012968C}" type="sibTrans" cxnId="{4A949927-2925-4B70-A698-769404A83724}">
      <dgm:prSet/>
      <dgm:spPr/>
      <dgm:t>
        <a:bodyPr/>
        <a:lstStyle/>
        <a:p>
          <a:endParaRPr lang="en-US"/>
        </a:p>
      </dgm:t>
    </dgm:pt>
    <dgm:pt modelId="{232580C7-58E7-4D9F-87E1-8935E61B365D}">
      <dgm:prSet/>
      <dgm:spPr/>
      <dgm:t>
        <a:bodyPr/>
        <a:lstStyle/>
        <a:p>
          <a:r>
            <a:rPr lang="en-GB" dirty="0"/>
            <a:t>The controller ensures each core knows what to do, when to execute tasks, and how to manage cache or memory accesses.</a:t>
          </a:r>
          <a:endParaRPr lang="en-US" dirty="0"/>
        </a:p>
      </dgm:t>
    </dgm:pt>
    <dgm:pt modelId="{B87A743A-CB71-4A98-8B7D-B04FE18D00BB}" type="parTrans" cxnId="{F0E024E6-B224-4F7F-BC7E-6A070BC8CFB0}">
      <dgm:prSet/>
      <dgm:spPr/>
      <dgm:t>
        <a:bodyPr/>
        <a:lstStyle/>
        <a:p>
          <a:endParaRPr lang="en-US"/>
        </a:p>
      </dgm:t>
    </dgm:pt>
    <dgm:pt modelId="{EA647626-EA02-4DF6-B1DD-7536225994B8}" type="sibTrans" cxnId="{F0E024E6-B224-4F7F-BC7E-6A070BC8CFB0}">
      <dgm:prSet/>
      <dgm:spPr/>
      <dgm:t>
        <a:bodyPr/>
        <a:lstStyle/>
        <a:p>
          <a:endParaRPr lang="en-US"/>
        </a:p>
      </dgm:t>
    </dgm:pt>
    <dgm:pt modelId="{599128AD-B358-46B5-BB3B-D888AE6ED5F2}">
      <dgm:prSet/>
      <dgm:spPr/>
      <dgm:t>
        <a:bodyPr/>
        <a:lstStyle/>
        <a:p>
          <a:r>
            <a:rPr lang="en-GB"/>
            <a:t>It handles the communication between the cores, memory, and other system components, allowing the CPU to perform multitasking efficiently.</a:t>
          </a:r>
          <a:endParaRPr lang="en-US"/>
        </a:p>
      </dgm:t>
    </dgm:pt>
    <dgm:pt modelId="{71F7057D-C2A1-4625-8D09-D205C301F6FF}" type="parTrans" cxnId="{4D184928-973F-4F57-8E24-C3B8B0ECAB7A}">
      <dgm:prSet/>
      <dgm:spPr/>
      <dgm:t>
        <a:bodyPr/>
        <a:lstStyle/>
        <a:p>
          <a:endParaRPr lang="en-US"/>
        </a:p>
      </dgm:t>
    </dgm:pt>
    <dgm:pt modelId="{7FC9BD7B-9390-42D1-BB6B-E9201F96E09F}" type="sibTrans" cxnId="{4D184928-973F-4F57-8E24-C3B8B0ECAB7A}">
      <dgm:prSet/>
      <dgm:spPr/>
      <dgm:t>
        <a:bodyPr/>
        <a:lstStyle/>
        <a:p>
          <a:endParaRPr lang="en-US"/>
        </a:p>
      </dgm:t>
    </dgm:pt>
    <dgm:pt modelId="{EC3D9983-9C8C-4066-80B7-ED19A8950B36}" type="pres">
      <dgm:prSet presAssocID="{4736C0CA-A3B3-4008-9EAE-B9414C005795}" presName="matrix" presStyleCnt="0">
        <dgm:presLayoutVars>
          <dgm:chMax val="1"/>
          <dgm:dir/>
          <dgm:resizeHandles val="exact"/>
        </dgm:presLayoutVars>
      </dgm:prSet>
      <dgm:spPr/>
    </dgm:pt>
    <dgm:pt modelId="{8F9CADA4-5096-4B36-B737-1270DAD084A3}" type="pres">
      <dgm:prSet presAssocID="{4736C0CA-A3B3-4008-9EAE-B9414C005795}" presName="diamond" presStyleLbl="bgShp" presStyleIdx="0" presStyleCnt="1"/>
      <dgm:spPr/>
    </dgm:pt>
    <dgm:pt modelId="{CC358605-95A6-42C7-9A70-8E95876C4799}" type="pres">
      <dgm:prSet presAssocID="{4736C0CA-A3B3-4008-9EAE-B9414C005795}" presName="quad1" presStyleLbl="node1" presStyleIdx="0" presStyleCnt="4">
        <dgm:presLayoutVars>
          <dgm:chMax val="0"/>
          <dgm:chPref val="0"/>
          <dgm:bulletEnabled val="1"/>
        </dgm:presLayoutVars>
      </dgm:prSet>
      <dgm:spPr/>
    </dgm:pt>
    <dgm:pt modelId="{14880C14-334F-4E13-BD09-F46A94ED9F5A}" type="pres">
      <dgm:prSet presAssocID="{4736C0CA-A3B3-4008-9EAE-B9414C005795}" presName="quad2" presStyleLbl="node1" presStyleIdx="1" presStyleCnt="4">
        <dgm:presLayoutVars>
          <dgm:chMax val="0"/>
          <dgm:chPref val="0"/>
          <dgm:bulletEnabled val="1"/>
        </dgm:presLayoutVars>
      </dgm:prSet>
      <dgm:spPr/>
    </dgm:pt>
    <dgm:pt modelId="{FF482BAE-2D68-470B-970B-73BF382C1F19}" type="pres">
      <dgm:prSet presAssocID="{4736C0CA-A3B3-4008-9EAE-B9414C005795}" presName="quad3" presStyleLbl="node1" presStyleIdx="2" presStyleCnt="4">
        <dgm:presLayoutVars>
          <dgm:chMax val="0"/>
          <dgm:chPref val="0"/>
          <dgm:bulletEnabled val="1"/>
        </dgm:presLayoutVars>
      </dgm:prSet>
      <dgm:spPr/>
    </dgm:pt>
    <dgm:pt modelId="{11880C95-FB72-49ED-8BCD-3B5A4305DAA6}" type="pres">
      <dgm:prSet presAssocID="{4736C0CA-A3B3-4008-9EAE-B9414C005795}" presName="quad4" presStyleLbl="node1" presStyleIdx="3" presStyleCnt="4">
        <dgm:presLayoutVars>
          <dgm:chMax val="0"/>
          <dgm:chPref val="0"/>
          <dgm:bulletEnabled val="1"/>
        </dgm:presLayoutVars>
      </dgm:prSet>
      <dgm:spPr/>
    </dgm:pt>
  </dgm:ptLst>
  <dgm:cxnLst>
    <dgm:cxn modelId="{4A949927-2925-4B70-A698-769404A83724}" srcId="{4736C0CA-A3B3-4008-9EAE-B9414C005795}" destId="{8632256B-4EB2-4540-924D-6C821492EE4B}" srcOrd="1" destOrd="0" parTransId="{E3CF1BF1-36AF-4AF0-9F34-3A8222ED15D4}" sibTransId="{C249D34A-52BE-44CC-A069-AFC41012968C}"/>
    <dgm:cxn modelId="{4D184928-973F-4F57-8E24-C3B8B0ECAB7A}" srcId="{4736C0CA-A3B3-4008-9EAE-B9414C005795}" destId="{599128AD-B358-46B5-BB3B-D888AE6ED5F2}" srcOrd="3" destOrd="0" parTransId="{71F7057D-C2A1-4625-8D09-D205C301F6FF}" sibTransId="{7FC9BD7B-9390-42D1-BB6B-E9201F96E09F}"/>
    <dgm:cxn modelId="{E135863C-ADAB-4F9E-8783-D374B131D787}" type="presOf" srcId="{8632256B-4EB2-4540-924D-6C821492EE4B}" destId="{14880C14-334F-4E13-BD09-F46A94ED9F5A}" srcOrd="0" destOrd="0" presId="urn:microsoft.com/office/officeart/2005/8/layout/matrix3"/>
    <dgm:cxn modelId="{87E22375-73B0-467B-8AD9-81E3BC5BCD97}" type="presOf" srcId="{599128AD-B358-46B5-BB3B-D888AE6ED5F2}" destId="{11880C95-FB72-49ED-8BCD-3B5A4305DAA6}" srcOrd="0" destOrd="0" presId="urn:microsoft.com/office/officeart/2005/8/layout/matrix3"/>
    <dgm:cxn modelId="{BC3A60C9-4D52-42A6-ABDC-23E6F133B634}" srcId="{4736C0CA-A3B3-4008-9EAE-B9414C005795}" destId="{2CDB4294-A429-490A-B58A-5C6135F0B575}" srcOrd="0" destOrd="0" parTransId="{7508993B-65AA-48C2-8683-EA6535BC5CF2}" sibTransId="{9896196D-87E0-43F3-B2AE-E9C23072358F}"/>
    <dgm:cxn modelId="{FC2554D9-1762-4ACE-A3F1-219998A74B3A}" type="presOf" srcId="{2CDB4294-A429-490A-B58A-5C6135F0B575}" destId="{CC358605-95A6-42C7-9A70-8E95876C4799}" srcOrd="0" destOrd="0" presId="urn:microsoft.com/office/officeart/2005/8/layout/matrix3"/>
    <dgm:cxn modelId="{F0E024E6-B224-4F7F-BC7E-6A070BC8CFB0}" srcId="{4736C0CA-A3B3-4008-9EAE-B9414C005795}" destId="{232580C7-58E7-4D9F-87E1-8935E61B365D}" srcOrd="2" destOrd="0" parTransId="{B87A743A-CB71-4A98-8B7D-B04FE18D00BB}" sibTransId="{EA647626-EA02-4DF6-B1DD-7536225994B8}"/>
    <dgm:cxn modelId="{A76DABEE-0BC8-4A3B-AE44-8E3F90235405}" type="presOf" srcId="{4736C0CA-A3B3-4008-9EAE-B9414C005795}" destId="{EC3D9983-9C8C-4066-80B7-ED19A8950B36}" srcOrd="0" destOrd="0" presId="urn:microsoft.com/office/officeart/2005/8/layout/matrix3"/>
    <dgm:cxn modelId="{ADFA84FC-1C82-467D-9D98-C9CB92FDFFF3}" type="presOf" srcId="{232580C7-58E7-4D9F-87E1-8935E61B365D}" destId="{FF482BAE-2D68-470B-970B-73BF382C1F19}" srcOrd="0" destOrd="0" presId="urn:microsoft.com/office/officeart/2005/8/layout/matrix3"/>
    <dgm:cxn modelId="{141114B0-0DF3-461B-A6AF-A89F6F4852BE}" type="presParOf" srcId="{EC3D9983-9C8C-4066-80B7-ED19A8950B36}" destId="{8F9CADA4-5096-4B36-B737-1270DAD084A3}" srcOrd="0" destOrd="0" presId="urn:microsoft.com/office/officeart/2005/8/layout/matrix3"/>
    <dgm:cxn modelId="{58980861-F3C3-42E1-8222-B6EBA5F6E778}" type="presParOf" srcId="{EC3D9983-9C8C-4066-80B7-ED19A8950B36}" destId="{CC358605-95A6-42C7-9A70-8E95876C4799}" srcOrd="1" destOrd="0" presId="urn:microsoft.com/office/officeart/2005/8/layout/matrix3"/>
    <dgm:cxn modelId="{8D373284-BCB5-4560-B2D7-AC01E96EA41A}" type="presParOf" srcId="{EC3D9983-9C8C-4066-80B7-ED19A8950B36}" destId="{14880C14-334F-4E13-BD09-F46A94ED9F5A}" srcOrd="2" destOrd="0" presId="urn:microsoft.com/office/officeart/2005/8/layout/matrix3"/>
    <dgm:cxn modelId="{F04F6621-2BAF-4101-97D8-790CCD65D11C}" type="presParOf" srcId="{EC3D9983-9C8C-4066-80B7-ED19A8950B36}" destId="{FF482BAE-2D68-470B-970B-73BF382C1F19}" srcOrd="3" destOrd="0" presId="urn:microsoft.com/office/officeart/2005/8/layout/matrix3"/>
    <dgm:cxn modelId="{2E2818B2-B581-4B29-B118-5F52DCEEA017}" type="presParOf" srcId="{EC3D9983-9C8C-4066-80B7-ED19A8950B36}" destId="{11880C95-FB72-49ED-8BCD-3B5A4305DAA6}"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80C4A4E-F267-44C5-B823-209280414B55}"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1A1DB9F1-2264-4108-BA9B-CA8162D4BC71}">
      <dgm:prSet/>
      <dgm:spPr/>
      <dgm:t>
        <a:bodyPr/>
        <a:lstStyle/>
        <a:p>
          <a:r>
            <a:rPr lang="en-GB"/>
            <a:t>The controller is designed to handle </a:t>
          </a:r>
          <a:r>
            <a:rPr lang="en-GB" b="1"/>
            <a:t>many</a:t>
          </a:r>
          <a:r>
            <a:rPr lang="en-GB"/>
            <a:t> simpler cores in parallel.</a:t>
          </a:r>
          <a:endParaRPr lang="en-US"/>
        </a:p>
      </dgm:t>
    </dgm:pt>
    <dgm:pt modelId="{B3D44E9D-538F-4AEE-A0DE-42E4CF8A033B}" type="parTrans" cxnId="{E32376D3-B1E2-46F5-8CF1-A5FEA3284F01}">
      <dgm:prSet/>
      <dgm:spPr/>
      <dgm:t>
        <a:bodyPr/>
        <a:lstStyle/>
        <a:p>
          <a:endParaRPr lang="en-US"/>
        </a:p>
      </dgm:t>
    </dgm:pt>
    <dgm:pt modelId="{94BF632A-7FCD-47DC-84D7-C1775BB1F34F}" type="sibTrans" cxnId="{E32376D3-B1E2-46F5-8CF1-A5FEA3284F01}">
      <dgm:prSet/>
      <dgm:spPr/>
      <dgm:t>
        <a:bodyPr/>
        <a:lstStyle/>
        <a:p>
          <a:endParaRPr lang="en-US"/>
        </a:p>
      </dgm:t>
    </dgm:pt>
    <dgm:pt modelId="{95DBEB3A-04C5-42BA-B81B-5C56B67F2FC3}">
      <dgm:prSet/>
      <dgm:spPr/>
      <dgm:t>
        <a:bodyPr/>
        <a:lstStyle/>
        <a:p>
          <a:r>
            <a:rPr lang="en-GB"/>
            <a:t>The GPU controller typically sends the same instruction to multiple cores simultaneously (Single Instruction, Multiple Data—SIMD). </a:t>
          </a:r>
          <a:endParaRPr lang="en-US"/>
        </a:p>
      </dgm:t>
    </dgm:pt>
    <dgm:pt modelId="{BC6A66B8-4FB9-4B0D-8071-C02E9CBCE4B5}" type="parTrans" cxnId="{90822518-46BC-473C-B7D2-6EB83CB0B533}">
      <dgm:prSet/>
      <dgm:spPr/>
      <dgm:t>
        <a:bodyPr/>
        <a:lstStyle/>
        <a:p>
          <a:endParaRPr lang="en-US"/>
        </a:p>
      </dgm:t>
    </dgm:pt>
    <dgm:pt modelId="{1A1309E4-10D8-4652-BF4E-454517F439A6}" type="sibTrans" cxnId="{90822518-46BC-473C-B7D2-6EB83CB0B533}">
      <dgm:prSet/>
      <dgm:spPr/>
      <dgm:t>
        <a:bodyPr/>
        <a:lstStyle/>
        <a:p>
          <a:endParaRPr lang="en-US"/>
        </a:p>
      </dgm:t>
    </dgm:pt>
    <dgm:pt modelId="{491C6242-B5AB-4C5D-A4FF-B09219F75886}">
      <dgm:prSet/>
      <dgm:spPr/>
      <dgm:t>
        <a:bodyPr/>
        <a:lstStyle/>
        <a:p>
          <a:r>
            <a:rPr lang="en-GB"/>
            <a:t>It focuses on distributing work to the cores efficiently, ensuring that each core receives the necessary data and processes it in parallel with others. </a:t>
          </a:r>
          <a:endParaRPr lang="en-US"/>
        </a:p>
      </dgm:t>
    </dgm:pt>
    <dgm:pt modelId="{25E90E5A-6E60-440A-B030-9B9F1DD64ED6}" type="parTrans" cxnId="{61680B12-3867-4475-A277-4A18AC9FA6BE}">
      <dgm:prSet/>
      <dgm:spPr/>
      <dgm:t>
        <a:bodyPr/>
        <a:lstStyle/>
        <a:p>
          <a:endParaRPr lang="en-US"/>
        </a:p>
      </dgm:t>
    </dgm:pt>
    <dgm:pt modelId="{C9298736-1D5C-4C06-907B-68418A4835D4}" type="sibTrans" cxnId="{61680B12-3867-4475-A277-4A18AC9FA6BE}">
      <dgm:prSet/>
      <dgm:spPr/>
      <dgm:t>
        <a:bodyPr/>
        <a:lstStyle/>
        <a:p>
          <a:endParaRPr lang="en-US"/>
        </a:p>
      </dgm:t>
    </dgm:pt>
    <dgm:pt modelId="{47CD5F53-4CB6-4134-A71F-BFE8631D5844}">
      <dgm:prSet/>
      <dgm:spPr/>
      <dgm:t>
        <a:bodyPr/>
        <a:lstStyle/>
        <a:p>
          <a:r>
            <a:rPr lang="en-GB"/>
            <a:t>The controller minimises control overhead to focus on maximising throughput, allowing the GPU cores to process many data points (such as pixels or matrix elements) at the same time.</a:t>
          </a:r>
          <a:endParaRPr lang="en-US"/>
        </a:p>
      </dgm:t>
    </dgm:pt>
    <dgm:pt modelId="{562C3E2B-AA48-42BF-B14E-6B48C8E32E09}" type="parTrans" cxnId="{C7B7E21A-5CF6-4511-820E-D51502E70E63}">
      <dgm:prSet/>
      <dgm:spPr/>
      <dgm:t>
        <a:bodyPr/>
        <a:lstStyle/>
        <a:p>
          <a:endParaRPr lang="en-US"/>
        </a:p>
      </dgm:t>
    </dgm:pt>
    <dgm:pt modelId="{CF33FE09-7EFE-4E09-8EA4-895F9D7954CB}" type="sibTrans" cxnId="{C7B7E21A-5CF6-4511-820E-D51502E70E63}">
      <dgm:prSet/>
      <dgm:spPr/>
      <dgm:t>
        <a:bodyPr/>
        <a:lstStyle/>
        <a:p>
          <a:endParaRPr lang="en-US"/>
        </a:p>
      </dgm:t>
    </dgm:pt>
    <dgm:pt modelId="{54729090-5119-4039-930E-AE1751668D5D}" type="pres">
      <dgm:prSet presAssocID="{D80C4A4E-F267-44C5-B823-209280414B55}" presName="linear" presStyleCnt="0">
        <dgm:presLayoutVars>
          <dgm:animLvl val="lvl"/>
          <dgm:resizeHandles val="exact"/>
        </dgm:presLayoutVars>
      </dgm:prSet>
      <dgm:spPr/>
    </dgm:pt>
    <dgm:pt modelId="{4D5FD965-D640-4916-85B5-5CCC2EAE23DD}" type="pres">
      <dgm:prSet presAssocID="{1A1DB9F1-2264-4108-BA9B-CA8162D4BC71}" presName="parentText" presStyleLbl="node1" presStyleIdx="0" presStyleCnt="4">
        <dgm:presLayoutVars>
          <dgm:chMax val="0"/>
          <dgm:bulletEnabled val="1"/>
        </dgm:presLayoutVars>
      </dgm:prSet>
      <dgm:spPr/>
    </dgm:pt>
    <dgm:pt modelId="{D84FA06D-B758-4932-96FF-0658FCD94CF8}" type="pres">
      <dgm:prSet presAssocID="{94BF632A-7FCD-47DC-84D7-C1775BB1F34F}" presName="spacer" presStyleCnt="0"/>
      <dgm:spPr/>
    </dgm:pt>
    <dgm:pt modelId="{2751D204-AA15-476A-8D0E-997883C06516}" type="pres">
      <dgm:prSet presAssocID="{95DBEB3A-04C5-42BA-B81B-5C56B67F2FC3}" presName="parentText" presStyleLbl="node1" presStyleIdx="1" presStyleCnt="4">
        <dgm:presLayoutVars>
          <dgm:chMax val="0"/>
          <dgm:bulletEnabled val="1"/>
        </dgm:presLayoutVars>
      </dgm:prSet>
      <dgm:spPr/>
    </dgm:pt>
    <dgm:pt modelId="{A7C7E3F2-73BE-4287-A806-1AE553D8F34E}" type="pres">
      <dgm:prSet presAssocID="{1A1309E4-10D8-4652-BF4E-454517F439A6}" presName="spacer" presStyleCnt="0"/>
      <dgm:spPr/>
    </dgm:pt>
    <dgm:pt modelId="{9936A99B-9F75-44DC-B6E2-0645C482760B}" type="pres">
      <dgm:prSet presAssocID="{491C6242-B5AB-4C5D-A4FF-B09219F75886}" presName="parentText" presStyleLbl="node1" presStyleIdx="2" presStyleCnt="4">
        <dgm:presLayoutVars>
          <dgm:chMax val="0"/>
          <dgm:bulletEnabled val="1"/>
        </dgm:presLayoutVars>
      </dgm:prSet>
      <dgm:spPr/>
    </dgm:pt>
    <dgm:pt modelId="{4697845A-57FD-4805-A2F7-85D377AB3FCC}" type="pres">
      <dgm:prSet presAssocID="{C9298736-1D5C-4C06-907B-68418A4835D4}" presName="spacer" presStyleCnt="0"/>
      <dgm:spPr/>
    </dgm:pt>
    <dgm:pt modelId="{E55B0E01-DB69-41A5-AB15-F8329893B753}" type="pres">
      <dgm:prSet presAssocID="{47CD5F53-4CB6-4134-A71F-BFE8631D5844}" presName="parentText" presStyleLbl="node1" presStyleIdx="3" presStyleCnt="4">
        <dgm:presLayoutVars>
          <dgm:chMax val="0"/>
          <dgm:bulletEnabled val="1"/>
        </dgm:presLayoutVars>
      </dgm:prSet>
      <dgm:spPr/>
    </dgm:pt>
  </dgm:ptLst>
  <dgm:cxnLst>
    <dgm:cxn modelId="{61680B12-3867-4475-A277-4A18AC9FA6BE}" srcId="{D80C4A4E-F267-44C5-B823-209280414B55}" destId="{491C6242-B5AB-4C5D-A4FF-B09219F75886}" srcOrd="2" destOrd="0" parTransId="{25E90E5A-6E60-440A-B030-9B9F1DD64ED6}" sibTransId="{C9298736-1D5C-4C06-907B-68418A4835D4}"/>
    <dgm:cxn modelId="{90822518-46BC-473C-B7D2-6EB83CB0B533}" srcId="{D80C4A4E-F267-44C5-B823-209280414B55}" destId="{95DBEB3A-04C5-42BA-B81B-5C56B67F2FC3}" srcOrd="1" destOrd="0" parTransId="{BC6A66B8-4FB9-4B0D-8071-C02E9CBCE4B5}" sibTransId="{1A1309E4-10D8-4652-BF4E-454517F439A6}"/>
    <dgm:cxn modelId="{C7B7E21A-5CF6-4511-820E-D51502E70E63}" srcId="{D80C4A4E-F267-44C5-B823-209280414B55}" destId="{47CD5F53-4CB6-4134-A71F-BFE8631D5844}" srcOrd="3" destOrd="0" parTransId="{562C3E2B-AA48-42BF-B14E-6B48C8E32E09}" sibTransId="{CF33FE09-7EFE-4E09-8EA4-895F9D7954CB}"/>
    <dgm:cxn modelId="{968A4130-BDB8-428E-864E-40AC4516D1C9}" type="presOf" srcId="{47CD5F53-4CB6-4134-A71F-BFE8631D5844}" destId="{E55B0E01-DB69-41A5-AB15-F8329893B753}" srcOrd="0" destOrd="0" presId="urn:microsoft.com/office/officeart/2005/8/layout/vList2"/>
    <dgm:cxn modelId="{186B6939-E50F-4C2A-8884-6D86EBDCA771}" type="presOf" srcId="{95DBEB3A-04C5-42BA-B81B-5C56B67F2FC3}" destId="{2751D204-AA15-476A-8D0E-997883C06516}" srcOrd="0" destOrd="0" presId="urn:microsoft.com/office/officeart/2005/8/layout/vList2"/>
    <dgm:cxn modelId="{1AD8D760-58D4-4ABE-A889-539B3699C932}" type="presOf" srcId="{491C6242-B5AB-4C5D-A4FF-B09219F75886}" destId="{9936A99B-9F75-44DC-B6E2-0645C482760B}" srcOrd="0" destOrd="0" presId="urn:microsoft.com/office/officeart/2005/8/layout/vList2"/>
    <dgm:cxn modelId="{7BD9AA90-12C3-42E8-AB77-B6D15B656C2F}" type="presOf" srcId="{D80C4A4E-F267-44C5-B823-209280414B55}" destId="{54729090-5119-4039-930E-AE1751668D5D}" srcOrd="0" destOrd="0" presId="urn:microsoft.com/office/officeart/2005/8/layout/vList2"/>
    <dgm:cxn modelId="{A893B6CA-5448-4587-A017-5C0627806BDD}" type="presOf" srcId="{1A1DB9F1-2264-4108-BA9B-CA8162D4BC71}" destId="{4D5FD965-D640-4916-85B5-5CCC2EAE23DD}" srcOrd="0" destOrd="0" presId="urn:microsoft.com/office/officeart/2005/8/layout/vList2"/>
    <dgm:cxn modelId="{E32376D3-B1E2-46F5-8CF1-A5FEA3284F01}" srcId="{D80C4A4E-F267-44C5-B823-209280414B55}" destId="{1A1DB9F1-2264-4108-BA9B-CA8162D4BC71}" srcOrd="0" destOrd="0" parTransId="{B3D44E9D-538F-4AEE-A0DE-42E4CF8A033B}" sibTransId="{94BF632A-7FCD-47DC-84D7-C1775BB1F34F}"/>
    <dgm:cxn modelId="{07727633-1A76-4BE8-AF01-3E7A98498A88}" type="presParOf" srcId="{54729090-5119-4039-930E-AE1751668D5D}" destId="{4D5FD965-D640-4916-85B5-5CCC2EAE23DD}" srcOrd="0" destOrd="0" presId="urn:microsoft.com/office/officeart/2005/8/layout/vList2"/>
    <dgm:cxn modelId="{A93E2651-FF7C-49E9-9871-554CA44A40D0}" type="presParOf" srcId="{54729090-5119-4039-930E-AE1751668D5D}" destId="{D84FA06D-B758-4932-96FF-0658FCD94CF8}" srcOrd="1" destOrd="0" presId="urn:microsoft.com/office/officeart/2005/8/layout/vList2"/>
    <dgm:cxn modelId="{B8457676-15F2-445C-A8B6-1B62873011D0}" type="presParOf" srcId="{54729090-5119-4039-930E-AE1751668D5D}" destId="{2751D204-AA15-476A-8D0E-997883C06516}" srcOrd="2" destOrd="0" presId="urn:microsoft.com/office/officeart/2005/8/layout/vList2"/>
    <dgm:cxn modelId="{3A30EA94-78D8-4A69-BD3C-6298234874F0}" type="presParOf" srcId="{54729090-5119-4039-930E-AE1751668D5D}" destId="{A7C7E3F2-73BE-4287-A806-1AE553D8F34E}" srcOrd="3" destOrd="0" presId="urn:microsoft.com/office/officeart/2005/8/layout/vList2"/>
    <dgm:cxn modelId="{F9999609-BC15-448D-B172-3D54C2C2B1E1}" type="presParOf" srcId="{54729090-5119-4039-930E-AE1751668D5D}" destId="{9936A99B-9F75-44DC-B6E2-0645C482760B}" srcOrd="4" destOrd="0" presId="urn:microsoft.com/office/officeart/2005/8/layout/vList2"/>
    <dgm:cxn modelId="{1C918EA1-305D-4FE7-BCA9-A5520DE0FC4D}" type="presParOf" srcId="{54729090-5119-4039-930E-AE1751668D5D}" destId="{4697845A-57FD-4805-A2F7-85D377AB3FCC}" srcOrd="5" destOrd="0" presId="urn:microsoft.com/office/officeart/2005/8/layout/vList2"/>
    <dgm:cxn modelId="{B5C15EFF-9673-4AAF-BF12-F6DA2FE8220F}" type="presParOf" srcId="{54729090-5119-4039-930E-AE1751668D5D}" destId="{E55B0E01-DB69-41A5-AB15-F8329893B753}"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9BC6D49-7523-481C-81D1-B40A61D8929A}" type="doc">
      <dgm:prSet loTypeId="urn:microsoft.com/office/officeart/2005/8/layout/default" loCatId="list" qsTypeId="urn:microsoft.com/office/officeart/2005/8/quickstyle/simple5" qsCatId="simple" csTypeId="urn:microsoft.com/office/officeart/2005/8/colors/colorful5" csCatId="colorful"/>
      <dgm:spPr/>
      <dgm:t>
        <a:bodyPr/>
        <a:lstStyle/>
        <a:p>
          <a:endParaRPr lang="en-US"/>
        </a:p>
      </dgm:t>
    </dgm:pt>
    <dgm:pt modelId="{2AB70414-15A6-4446-8506-7AF15EADEB6E}">
      <dgm:prSet/>
      <dgm:spPr/>
      <dgm:t>
        <a:bodyPr/>
        <a:lstStyle/>
        <a:p>
          <a:r>
            <a:rPr lang="en-GB"/>
            <a:t>The main difference between CPU cache and GPU cache lies in their design and how they support different types of workloads. </a:t>
          </a:r>
          <a:endParaRPr lang="en-US"/>
        </a:p>
      </dgm:t>
    </dgm:pt>
    <dgm:pt modelId="{05DF8851-719F-476B-A591-7476FF578BDB}" type="parTrans" cxnId="{0EB32B71-4795-42D5-8742-ED50CDB5B64F}">
      <dgm:prSet/>
      <dgm:spPr/>
      <dgm:t>
        <a:bodyPr/>
        <a:lstStyle/>
        <a:p>
          <a:endParaRPr lang="en-US"/>
        </a:p>
      </dgm:t>
    </dgm:pt>
    <dgm:pt modelId="{D5E0971A-8281-4C1E-BA2D-6C81E1F604AB}" type="sibTrans" cxnId="{0EB32B71-4795-42D5-8742-ED50CDB5B64F}">
      <dgm:prSet/>
      <dgm:spPr/>
      <dgm:t>
        <a:bodyPr/>
        <a:lstStyle/>
        <a:p>
          <a:endParaRPr lang="en-US"/>
        </a:p>
      </dgm:t>
    </dgm:pt>
    <dgm:pt modelId="{D9C3D546-5766-4959-909C-6CB381CADD34}">
      <dgm:prSet/>
      <dgm:spPr/>
      <dgm:t>
        <a:bodyPr/>
        <a:lstStyle/>
        <a:p>
          <a:r>
            <a:rPr lang="en-GB"/>
            <a:t>CPU cache, typically structured in multiple levels (L1, L2, L3), is designed to reduce latency by storing small amounts of frequently used data close to the CPU cores. </a:t>
          </a:r>
          <a:endParaRPr lang="en-US"/>
        </a:p>
      </dgm:t>
    </dgm:pt>
    <dgm:pt modelId="{A7118E57-1942-4FC4-9379-1AA18B3674C1}" type="parTrans" cxnId="{49D90521-D785-4FAB-B855-15FB3B6FEC21}">
      <dgm:prSet/>
      <dgm:spPr/>
      <dgm:t>
        <a:bodyPr/>
        <a:lstStyle/>
        <a:p>
          <a:endParaRPr lang="en-US"/>
        </a:p>
      </dgm:t>
    </dgm:pt>
    <dgm:pt modelId="{501A6F66-42BC-4807-8C38-03C10F231C64}" type="sibTrans" cxnId="{49D90521-D785-4FAB-B855-15FB3B6FEC21}">
      <dgm:prSet/>
      <dgm:spPr/>
      <dgm:t>
        <a:bodyPr/>
        <a:lstStyle/>
        <a:p>
          <a:endParaRPr lang="en-US"/>
        </a:p>
      </dgm:t>
    </dgm:pt>
    <dgm:pt modelId="{608572E8-9674-448D-AE4E-BB7B4B647EDF}">
      <dgm:prSet/>
      <dgm:spPr/>
      <dgm:t>
        <a:bodyPr/>
        <a:lstStyle/>
        <a:p>
          <a:r>
            <a:rPr lang="en-GB"/>
            <a:t>This helps the CPU access data quickly when handling complex, sequential tasks like program execution or decision-making. </a:t>
          </a:r>
          <a:endParaRPr lang="en-US"/>
        </a:p>
      </dgm:t>
    </dgm:pt>
    <dgm:pt modelId="{2A175874-7CAF-4ECF-9459-AD146543CD46}" type="parTrans" cxnId="{BEDF1DC4-9904-4351-8125-F7C8432C4484}">
      <dgm:prSet/>
      <dgm:spPr/>
      <dgm:t>
        <a:bodyPr/>
        <a:lstStyle/>
        <a:p>
          <a:endParaRPr lang="en-US"/>
        </a:p>
      </dgm:t>
    </dgm:pt>
    <dgm:pt modelId="{97310E62-5544-4B5F-8C0C-26FE0475E427}" type="sibTrans" cxnId="{BEDF1DC4-9904-4351-8125-F7C8432C4484}">
      <dgm:prSet/>
      <dgm:spPr/>
      <dgm:t>
        <a:bodyPr/>
        <a:lstStyle/>
        <a:p>
          <a:endParaRPr lang="en-US"/>
        </a:p>
      </dgm:t>
    </dgm:pt>
    <dgm:pt modelId="{2CCCAD53-8E1E-40B0-98C3-0A1B753E6D14}">
      <dgm:prSet/>
      <dgm:spPr/>
      <dgm:t>
        <a:bodyPr/>
        <a:lstStyle/>
        <a:p>
          <a:r>
            <a:rPr lang="en-GB"/>
            <a:t>In contrast, GPU cache, often simpler and more focused on bandwidth rather than low-latency access, is designed to support the highly parallel workload of many GPU cores processing data simultaneously. </a:t>
          </a:r>
          <a:endParaRPr lang="en-US"/>
        </a:p>
      </dgm:t>
    </dgm:pt>
    <dgm:pt modelId="{9F878E85-DFEE-4241-B880-738532A250C9}" type="parTrans" cxnId="{783AEBB9-1197-4E6B-BC44-EACD45F40235}">
      <dgm:prSet/>
      <dgm:spPr/>
      <dgm:t>
        <a:bodyPr/>
        <a:lstStyle/>
        <a:p>
          <a:endParaRPr lang="en-US"/>
        </a:p>
      </dgm:t>
    </dgm:pt>
    <dgm:pt modelId="{156501EA-152A-4D6E-A4E6-AA2D7BE06DB3}" type="sibTrans" cxnId="{783AEBB9-1197-4E6B-BC44-EACD45F40235}">
      <dgm:prSet/>
      <dgm:spPr/>
      <dgm:t>
        <a:bodyPr/>
        <a:lstStyle/>
        <a:p>
          <a:endParaRPr lang="en-US"/>
        </a:p>
      </dgm:t>
    </dgm:pt>
    <dgm:pt modelId="{6CBA526D-6318-41D0-A68D-E289568FE842}">
      <dgm:prSet/>
      <dgm:spPr/>
      <dgm:t>
        <a:bodyPr/>
        <a:lstStyle/>
        <a:p>
          <a:r>
            <a:rPr lang="en-GB"/>
            <a:t>The GPU cache stores data such as textures, shaders, or intermediate results to ensure fast access during tasks like rendering or matrix computations.</a:t>
          </a:r>
          <a:endParaRPr lang="en-US"/>
        </a:p>
      </dgm:t>
    </dgm:pt>
    <dgm:pt modelId="{1B71EBB5-6F43-40EE-9F60-3E53ED257A88}" type="parTrans" cxnId="{E19AF423-7729-4126-BD01-097FE5DF38D2}">
      <dgm:prSet/>
      <dgm:spPr/>
      <dgm:t>
        <a:bodyPr/>
        <a:lstStyle/>
        <a:p>
          <a:endParaRPr lang="en-US"/>
        </a:p>
      </dgm:t>
    </dgm:pt>
    <dgm:pt modelId="{6B3DC7F5-54B1-4B7D-BD42-D6993843EFCB}" type="sibTrans" cxnId="{E19AF423-7729-4126-BD01-097FE5DF38D2}">
      <dgm:prSet/>
      <dgm:spPr/>
      <dgm:t>
        <a:bodyPr/>
        <a:lstStyle/>
        <a:p>
          <a:endParaRPr lang="en-US"/>
        </a:p>
      </dgm:t>
    </dgm:pt>
    <dgm:pt modelId="{FFB0194A-3A98-4064-8E8B-10AD9C787D41}">
      <dgm:prSet/>
      <dgm:spPr/>
      <dgm:t>
        <a:bodyPr/>
        <a:lstStyle/>
        <a:p>
          <a:r>
            <a:rPr lang="en-GB"/>
            <a:t>While CPU cache prioritizes minimizing latency for individual cores, GPU cache focuses on delivering high-throughput data to support parallel operations across thousands of cores. </a:t>
          </a:r>
          <a:endParaRPr lang="en-US"/>
        </a:p>
      </dgm:t>
    </dgm:pt>
    <dgm:pt modelId="{42E92580-5370-4B36-B903-4111AF3B9C11}" type="parTrans" cxnId="{95414C37-837B-4C22-9128-FD7BCFA6936F}">
      <dgm:prSet/>
      <dgm:spPr/>
      <dgm:t>
        <a:bodyPr/>
        <a:lstStyle/>
        <a:p>
          <a:endParaRPr lang="en-US"/>
        </a:p>
      </dgm:t>
    </dgm:pt>
    <dgm:pt modelId="{655D15D5-AFC5-49A6-934E-988EA1AF8B3D}" type="sibTrans" cxnId="{95414C37-837B-4C22-9128-FD7BCFA6936F}">
      <dgm:prSet/>
      <dgm:spPr/>
      <dgm:t>
        <a:bodyPr/>
        <a:lstStyle/>
        <a:p>
          <a:endParaRPr lang="en-US"/>
        </a:p>
      </dgm:t>
    </dgm:pt>
    <dgm:pt modelId="{98E8C00D-0D54-4EBE-ADA2-E4C19A18E6FF}">
      <dgm:prSet/>
      <dgm:spPr/>
      <dgm:t>
        <a:bodyPr/>
        <a:lstStyle/>
        <a:p>
          <a:r>
            <a:rPr lang="en-GB" dirty="0"/>
            <a:t>Both play critical roles in improving performance by reducing the need to access slower DRAM frequently.</a:t>
          </a:r>
          <a:endParaRPr lang="en-US" dirty="0"/>
        </a:p>
      </dgm:t>
    </dgm:pt>
    <dgm:pt modelId="{41B13750-B16C-44C6-A25A-A89809E15B7E}" type="parTrans" cxnId="{8772F553-A8BE-477E-A7B9-394CE2F1050C}">
      <dgm:prSet/>
      <dgm:spPr/>
      <dgm:t>
        <a:bodyPr/>
        <a:lstStyle/>
        <a:p>
          <a:endParaRPr lang="en-US"/>
        </a:p>
      </dgm:t>
    </dgm:pt>
    <dgm:pt modelId="{A791869D-3545-421E-B4A1-C1675C0C7295}" type="sibTrans" cxnId="{8772F553-A8BE-477E-A7B9-394CE2F1050C}">
      <dgm:prSet/>
      <dgm:spPr/>
      <dgm:t>
        <a:bodyPr/>
        <a:lstStyle/>
        <a:p>
          <a:endParaRPr lang="en-US"/>
        </a:p>
      </dgm:t>
    </dgm:pt>
    <dgm:pt modelId="{5DB7CE90-42AC-44E5-BF9E-4FFE3609166E}" type="pres">
      <dgm:prSet presAssocID="{29BC6D49-7523-481C-81D1-B40A61D8929A}" presName="diagram" presStyleCnt="0">
        <dgm:presLayoutVars>
          <dgm:dir/>
          <dgm:resizeHandles val="exact"/>
        </dgm:presLayoutVars>
      </dgm:prSet>
      <dgm:spPr/>
    </dgm:pt>
    <dgm:pt modelId="{B05E25DB-F83F-438C-BFD7-386046F4B330}" type="pres">
      <dgm:prSet presAssocID="{2AB70414-15A6-4446-8506-7AF15EADEB6E}" presName="node" presStyleLbl="node1" presStyleIdx="0" presStyleCnt="7">
        <dgm:presLayoutVars>
          <dgm:bulletEnabled val="1"/>
        </dgm:presLayoutVars>
      </dgm:prSet>
      <dgm:spPr/>
    </dgm:pt>
    <dgm:pt modelId="{099BF061-205A-4117-A052-F92D0289256D}" type="pres">
      <dgm:prSet presAssocID="{D5E0971A-8281-4C1E-BA2D-6C81E1F604AB}" presName="sibTrans" presStyleCnt="0"/>
      <dgm:spPr/>
    </dgm:pt>
    <dgm:pt modelId="{1F3BEC62-F12C-4CC2-95D6-D47251048D82}" type="pres">
      <dgm:prSet presAssocID="{D9C3D546-5766-4959-909C-6CB381CADD34}" presName="node" presStyleLbl="node1" presStyleIdx="1" presStyleCnt="7">
        <dgm:presLayoutVars>
          <dgm:bulletEnabled val="1"/>
        </dgm:presLayoutVars>
      </dgm:prSet>
      <dgm:spPr/>
    </dgm:pt>
    <dgm:pt modelId="{182F2727-4807-498F-9837-DC6653933602}" type="pres">
      <dgm:prSet presAssocID="{501A6F66-42BC-4807-8C38-03C10F231C64}" presName="sibTrans" presStyleCnt="0"/>
      <dgm:spPr/>
    </dgm:pt>
    <dgm:pt modelId="{0F371C8C-7738-4FF6-AF30-2E5A199C3C74}" type="pres">
      <dgm:prSet presAssocID="{608572E8-9674-448D-AE4E-BB7B4B647EDF}" presName="node" presStyleLbl="node1" presStyleIdx="2" presStyleCnt="7">
        <dgm:presLayoutVars>
          <dgm:bulletEnabled val="1"/>
        </dgm:presLayoutVars>
      </dgm:prSet>
      <dgm:spPr/>
    </dgm:pt>
    <dgm:pt modelId="{389BC403-6D21-48FC-BFE4-DF87F62D285B}" type="pres">
      <dgm:prSet presAssocID="{97310E62-5544-4B5F-8C0C-26FE0475E427}" presName="sibTrans" presStyleCnt="0"/>
      <dgm:spPr/>
    </dgm:pt>
    <dgm:pt modelId="{310E68D3-9149-48EC-8F09-70DA98494B5A}" type="pres">
      <dgm:prSet presAssocID="{2CCCAD53-8E1E-40B0-98C3-0A1B753E6D14}" presName="node" presStyleLbl="node1" presStyleIdx="3" presStyleCnt="7">
        <dgm:presLayoutVars>
          <dgm:bulletEnabled val="1"/>
        </dgm:presLayoutVars>
      </dgm:prSet>
      <dgm:spPr/>
    </dgm:pt>
    <dgm:pt modelId="{242F19A2-F453-4FE7-ACC4-3E5349A6D338}" type="pres">
      <dgm:prSet presAssocID="{156501EA-152A-4D6E-A4E6-AA2D7BE06DB3}" presName="sibTrans" presStyleCnt="0"/>
      <dgm:spPr/>
    </dgm:pt>
    <dgm:pt modelId="{6C156039-0439-450B-AA54-9853A6727DAD}" type="pres">
      <dgm:prSet presAssocID="{6CBA526D-6318-41D0-A68D-E289568FE842}" presName="node" presStyleLbl="node1" presStyleIdx="4" presStyleCnt="7">
        <dgm:presLayoutVars>
          <dgm:bulletEnabled val="1"/>
        </dgm:presLayoutVars>
      </dgm:prSet>
      <dgm:spPr/>
    </dgm:pt>
    <dgm:pt modelId="{0739F6AC-807D-4921-85E2-D6CD5B500403}" type="pres">
      <dgm:prSet presAssocID="{6B3DC7F5-54B1-4B7D-BD42-D6993843EFCB}" presName="sibTrans" presStyleCnt="0"/>
      <dgm:spPr/>
    </dgm:pt>
    <dgm:pt modelId="{C4A726CB-91F1-4C24-AB9A-53FC07906043}" type="pres">
      <dgm:prSet presAssocID="{FFB0194A-3A98-4064-8E8B-10AD9C787D41}" presName="node" presStyleLbl="node1" presStyleIdx="5" presStyleCnt="7">
        <dgm:presLayoutVars>
          <dgm:bulletEnabled val="1"/>
        </dgm:presLayoutVars>
      </dgm:prSet>
      <dgm:spPr/>
    </dgm:pt>
    <dgm:pt modelId="{9A80E376-4069-457C-8896-C0B104DA0FB4}" type="pres">
      <dgm:prSet presAssocID="{655D15D5-AFC5-49A6-934E-988EA1AF8B3D}" presName="sibTrans" presStyleCnt="0"/>
      <dgm:spPr/>
    </dgm:pt>
    <dgm:pt modelId="{27C7384F-1EBF-4CBC-B4F5-B15274481850}" type="pres">
      <dgm:prSet presAssocID="{98E8C00D-0D54-4EBE-ADA2-E4C19A18E6FF}" presName="node" presStyleLbl="node1" presStyleIdx="6" presStyleCnt="7">
        <dgm:presLayoutVars>
          <dgm:bulletEnabled val="1"/>
        </dgm:presLayoutVars>
      </dgm:prSet>
      <dgm:spPr/>
    </dgm:pt>
  </dgm:ptLst>
  <dgm:cxnLst>
    <dgm:cxn modelId="{91717003-073E-43EC-8F71-380703C68BD7}" type="presOf" srcId="{98E8C00D-0D54-4EBE-ADA2-E4C19A18E6FF}" destId="{27C7384F-1EBF-4CBC-B4F5-B15274481850}" srcOrd="0" destOrd="0" presId="urn:microsoft.com/office/officeart/2005/8/layout/default"/>
    <dgm:cxn modelId="{49D90521-D785-4FAB-B855-15FB3B6FEC21}" srcId="{29BC6D49-7523-481C-81D1-B40A61D8929A}" destId="{D9C3D546-5766-4959-909C-6CB381CADD34}" srcOrd="1" destOrd="0" parTransId="{A7118E57-1942-4FC4-9379-1AA18B3674C1}" sibTransId="{501A6F66-42BC-4807-8C38-03C10F231C64}"/>
    <dgm:cxn modelId="{292E4A21-D517-4603-A44E-48D001B0AA80}" type="presOf" srcId="{29BC6D49-7523-481C-81D1-B40A61D8929A}" destId="{5DB7CE90-42AC-44E5-BF9E-4FFE3609166E}" srcOrd="0" destOrd="0" presId="urn:microsoft.com/office/officeart/2005/8/layout/default"/>
    <dgm:cxn modelId="{E19AF423-7729-4126-BD01-097FE5DF38D2}" srcId="{29BC6D49-7523-481C-81D1-B40A61D8929A}" destId="{6CBA526D-6318-41D0-A68D-E289568FE842}" srcOrd="4" destOrd="0" parTransId="{1B71EBB5-6F43-40EE-9F60-3E53ED257A88}" sibTransId="{6B3DC7F5-54B1-4B7D-BD42-D6993843EFCB}"/>
    <dgm:cxn modelId="{95414C37-837B-4C22-9128-FD7BCFA6936F}" srcId="{29BC6D49-7523-481C-81D1-B40A61D8929A}" destId="{FFB0194A-3A98-4064-8E8B-10AD9C787D41}" srcOrd="5" destOrd="0" parTransId="{42E92580-5370-4B36-B903-4111AF3B9C11}" sibTransId="{655D15D5-AFC5-49A6-934E-988EA1AF8B3D}"/>
    <dgm:cxn modelId="{E010FF46-76BF-40A1-A204-24A1154ACB36}" type="presOf" srcId="{2CCCAD53-8E1E-40B0-98C3-0A1B753E6D14}" destId="{310E68D3-9149-48EC-8F09-70DA98494B5A}" srcOrd="0" destOrd="0" presId="urn:microsoft.com/office/officeart/2005/8/layout/default"/>
    <dgm:cxn modelId="{F4D05668-C0CB-47C6-848F-1A46C107A675}" type="presOf" srcId="{2AB70414-15A6-4446-8506-7AF15EADEB6E}" destId="{B05E25DB-F83F-438C-BFD7-386046F4B330}" srcOrd="0" destOrd="0" presId="urn:microsoft.com/office/officeart/2005/8/layout/default"/>
    <dgm:cxn modelId="{0EB32B71-4795-42D5-8742-ED50CDB5B64F}" srcId="{29BC6D49-7523-481C-81D1-B40A61D8929A}" destId="{2AB70414-15A6-4446-8506-7AF15EADEB6E}" srcOrd="0" destOrd="0" parTransId="{05DF8851-719F-476B-A591-7476FF578BDB}" sibTransId="{D5E0971A-8281-4C1E-BA2D-6C81E1F604AB}"/>
    <dgm:cxn modelId="{5A54AD52-E0AD-4238-BFA7-3CA79815B44A}" type="presOf" srcId="{D9C3D546-5766-4959-909C-6CB381CADD34}" destId="{1F3BEC62-F12C-4CC2-95D6-D47251048D82}" srcOrd="0" destOrd="0" presId="urn:microsoft.com/office/officeart/2005/8/layout/default"/>
    <dgm:cxn modelId="{8772F553-A8BE-477E-A7B9-394CE2F1050C}" srcId="{29BC6D49-7523-481C-81D1-B40A61D8929A}" destId="{98E8C00D-0D54-4EBE-ADA2-E4C19A18E6FF}" srcOrd="6" destOrd="0" parTransId="{41B13750-B16C-44C6-A25A-A89809E15B7E}" sibTransId="{A791869D-3545-421E-B4A1-C1675C0C7295}"/>
    <dgm:cxn modelId="{53796F76-CE6F-4915-AAD6-96C884FF5E25}" type="presOf" srcId="{6CBA526D-6318-41D0-A68D-E289568FE842}" destId="{6C156039-0439-450B-AA54-9853A6727DAD}" srcOrd="0" destOrd="0" presId="urn:microsoft.com/office/officeart/2005/8/layout/default"/>
    <dgm:cxn modelId="{783AEBB9-1197-4E6B-BC44-EACD45F40235}" srcId="{29BC6D49-7523-481C-81D1-B40A61D8929A}" destId="{2CCCAD53-8E1E-40B0-98C3-0A1B753E6D14}" srcOrd="3" destOrd="0" parTransId="{9F878E85-DFEE-4241-B880-738532A250C9}" sibTransId="{156501EA-152A-4D6E-A4E6-AA2D7BE06DB3}"/>
    <dgm:cxn modelId="{CD235FBE-FC12-4D24-913D-B21982EB8FAB}" type="presOf" srcId="{608572E8-9674-448D-AE4E-BB7B4B647EDF}" destId="{0F371C8C-7738-4FF6-AF30-2E5A199C3C74}" srcOrd="0" destOrd="0" presId="urn:microsoft.com/office/officeart/2005/8/layout/default"/>
    <dgm:cxn modelId="{BEDF1DC4-9904-4351-8125-F7C8432C4484}" srcId="{29BC6D49-7523-481C-81D1-B40A61D8929A}" destId="{608572E8-9674-448D-AE4E-BB7B4B647EDF}" srcOrd="2" destOrd="0" parTransId="{2A175874-7CAF-4ECF-9459-AD146543CD46}" sibTransId="{97310E62-5544-4B5F-8C0C-26FE0475E427}"/>
    <dgm:cxn modelId="{6F70CDCE-B3CB-4296-8209-EAC892B4E035}" type="presOf" srcId="{FFB0194A-3A98-4064-8E8B-10AD9C787D41}" destId="{C4A726CB-91F1-4C24-AB9A-53FC07906043}" srcOrd="0" destOrd="0" presId="urn:microsoft.com/office/officeart/2005/8/layout/default"/>
    <dgm:cxn modelId="{A016EF0A-8AB0-4A48-9A1A-4835A5BEE8A9}" type="presParOf" srcId="{5DB7CE90-42AC-44E5-BF9E-4FFE3609166E}" destId="{B05E25DB-F83F-438C-BFD7-386046F4B330}" srcOrd="0" destOrd="0" presId="urn:microsoft.com/office/officeart/2005/8/layout/default"/>
    <dgm:cxn modelId="{D42B84BF-ECBE-4D20-83CE-D7C37312E51B}" type="presParOf" srcId="{5DB7CE90-42AC-44E5-BF9E-4FFE3609166E}" destId="{099BF061-205A-4117-A052-F92D0289256D}" srcOrd="1" destOrd="0" presId="urn:microsoft.com/office/officeart/2005/8/layout/default"/>
    <dgm:cxn modelId="{65DFA45A-C436-4C53-B781-D420C7E7399A}" type="presParOf" srcId="{5DB7CE90-42AC-44E5-BF9E-4FFE3609166E}" destId="{1F3BEC62-F12C-4CC2-95D6-D47251048D82}" srcOrd="2" destOrd="0" presId="urn:microsoft.com/office/officeart/2005/8/layout/default"/>
    <dgm:cxn modelId="{CF2AD3F7-CA2E-4EBF-B1B4-AE3CA53E20C5}" type="presParOf" srcId="{5DB7CE90-42AC-44E5-BF9E-4FFE3609166E}" destId="{182F2727-4807-498F-9837-DC6653933602}" srcOrd="3" destOrd="0" presId="urn:microsoft.com/office/officeart/2005/8/layout/default"/>
    <dgm:cxn modelId="{3493B40C-98D8-4A97-B386-26952620A0E2}" type="presParOf" srcId="{5DB7CE90-42AC-44E5-BF9E-4FFE3609166E}" destId="{0F371C8C-7738-4FF6-AF30-2E5A199C3C74}" srcOrd="4" destOrd="0" presId="urn:microsoft.com/office/officeart/2005/8/layout/default"/>
    <dgm:cxn modelId="{3CB1ED14-1D50-4C21-A9C0-BC69E55D7F76}" type="presParOf" srcId="{5DB7CE90-42AC-44E5-BF9E-4FFE3609166E}" destId="{389BC403-6D21-48FC-BFE4-DF87F62D285B}" srcOrd="5" destOrd="0" presId="urn:microsoft.com/office/officeart/2005/8/layout/default"/>
    <dgm:cxn modelId="{94C55E0D-406A-4E34-835A-4CED8881E47B}" type="presParOf" srcId="{5DB7CE90-42AC-44E5-BF9E-4FFE3609166E}" destId="{310E68D3-9149-48EC-8F09-70DA98494B5A}" srcOrd="6" destOrd="0" presId="urn:microsoft.com/office/officeart/2005/8/layout/default"/>
    <dgm:cxn modelId="{E9C21539-A98A-4CE1-879A-B9FF2768C131}" type="presParOf" srcId="{5DB7CE90-42AC-44E5-BF9E-4FFE3609166E}" destId="{242F19A2-F453-4FE7-ACC4-3E5349A6D338}" srcOrd="7" destOrd="0" presId="urn:microsoft.com/office/officeart/2005/8/layout/default"/>
    <dgm:cxn modelId="{005898BE-4042-451F-BFBD-622658269E74}" type="presParOf" srcId="{5DB7CE90-42AC-44E5-BF9E-4FFE3609166E}" destId="{6C156039-0439-450B-AA54-9853A6727DAD}" srcOrd="8" destOrd="0" presId="urn:microsoft.com/office/officeart/2005/8/layout/default"/>
    <dgm:cxn modelId="{20BC1CA8-2EE8-4E37-9457-631F9300C432}" type="presParOf" srcId="{5DB7CE90-42AC-44E5-BF9E-4FFE3609166E}" destId="{0739F6AC-807D-4921-85E2-D6CD5B500403}" srcOrd="9" destOrd="0" presId="urn:microsoft.com/office/officeart/2005/8/layout/default"/>
    <dgm:cxn modelId="{D12E9694-3E67-41E6-AC74-176E17CA5568}" type="presParOf" srcId="{5DB7CE90-42AC-44E5-BF9E-4FFE3609166E}" destId="{C4A726CB-91F1-4C24-AB9A-53FC07906043}" srcOrd="10" destOrd="0" presId="urn:microsoft.com/office/officeart/2005/8/layout/default"/>
    <dgm:cxn modelId="{6F592183-F38A-4DAF-876A-C792ED6E27C2}" type="presParOf" srcId="{5DB7CE90-42AC-44E5-BF9E-4FFE3609166E}" destId="{9A80E376-4069-457C-8896-C0B104DA0FB4}" srcOrd="11" destOrd="0" presId="urn:microsoft.com/office/officeart/2005/8/layout/default"/>
    <dgm:cxn modelId="{E21E3874-53A6-411A-84F7-F09C31338B4C}" type="presParOf" srcId="{5DB7CE90-42AC-44E5-BF9E-4FFE3609166E}" destId="{27C7384F-1EBF-4CBC-B4F5-B15274481850}"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138D177-DC73-414E-B9A1-2115F3C347F5}"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927B9A7F-CBEE-483B-BEE2-B0B7C50DBE3A}">
      <dgm:prSet/>
      <dgm:spPr/>
      <dgm:t>
        <a:bodyPr/>
        <a:lstStyle/>
        <a:p>
          <a:r>
            <a:rPr lang="en-GB"/>
            <a:t>The CPU uses DRAM primarily for general-purpose tasks such as managing system processes, running applications, and coordinating between different hardware components.</a:t>
          </a:r>
          <a:endParaRPr lang="en-US"/>
        </a:p>
      </dgm:t>
    </dgm:pt>
    <dgm:pt modelId="{3D30BEAF-8AB4-4B12-BF7E-3AA3C48A6299}" type="parTrans" cxnId="{91ACEDA3-377E-4C66-8BD2-FF0048F74C11}">
      <dgm:prSet/>
      <dgm:spPr/>
      <dgm:t>
        <a:bodyPr/>
        <a:lstStyle/>
        <a:p>
          <a:endParaRPr lang="en-US"/>
        </a:p>
      </dgm:t>
    </dgm:pt>
    <dgm:pt modelId="{9ECC4A44-4027-4749-8DAA-ACC4CEF829EB}" type="sibTrans" cxnId="{91ACEDA3-377E-4C66-8BD2-FF0048F74C11}">
      <dgm:prSet/>
      <dgm:spPr/>
      <dgm:t>
        <a:bodyPr/>
        <a:lstStyle/>
        <a:p>
          <a:endParaRPr lang="en-US"/>
        </a:p>
      </dgm:t>
    </dgm:pt>
    <dgm:pt modelId="{5E6A6CE2-B040-4B29-B7A2-DF6A96985BB9}">
      <dgm:prSet/>
      <dgm:spPr/>
      <dgm:t>
        <a:bodyPr/>
        <a:lstStyle/>
        <a:p>
          <a:r>
            <a:rPr lang="en-GB" dirty="0"/>
            <a:t>It retrieves instructions and data from DRAM, but often relies on cache for quick access to frequently used data. </a:t>
          </a:r>
          <a:endParaRPr lang="en-US" dirty="0"/>
        </a:p>
      </dgm:t>
    </dgm:pt>
    <dgm:pt modelId="{C3CE8222-892B-4B53-A558-7693496BCDE9}" type="parTrans" cxnId="{FC59ACD9-A526-4793-8F24-CD6A472508C6}">
      <dgm:prSet/>
      <dgm:spPr/>
      <dgm:t>
        <a:bodyPr/>
        <a:lstStyle/>
        <a:p>
          <a:endParaRPr lang="en-US"/>
        </a:p>
      </dgm:t>
    </dgm:pt>
    <dgm:pt modelId="{6B8BD3E3-0A53-4ECF-BB51-6DE0FB810A7B}" type="sibTrans" cxnId="{FC59ACD9-A526-4793-8F24-CD6A472508C6}">
      <dgm:prSet/>
      <dgm:spPr/>
      <dgm:t>
        <a:bodyPr/>
        <a:lstStyle/>
        <a:p>
          <a:endParaRPr lang="en-US"/>
        </a:p>
      </dgm:t>
    </dgm:pt>
    <dgm:pt modelId="{7D22EC7D-3577-46CA-BA55-F475D5EDD66C}">
      <dgm:prSet/>
      <dgm:spPr/>
      <dgm:t>
        <a:bodyPr/>
        <a:lstStyle/>
        <a:p>
          <a:r>
            <a:rPr lang="en-GB"/>
            <a:t>On the other hand, the GPU uses VRAM (Video RAM) to store large amounts of graphical data specifically needed for rendering, such as textures, frame buffers, and 3D models. </a:t>
          </a:r>
          <a:endParaRPr lang="en-US"/>
        </a:p>
      </dgm:t>
    </dgm:pt>
    <dgm:pt modelId="{B78295B7-7362-44AD-A9E1-02A9F5BF8E42}" type="parTrans" cxnId="{F83E0B71-2F2D-40CB-906D-13E2ACEE1DFF}">
      <dgm:prSet/>
      <dgm:spPr/>
      <dgm:t>
        <a:bodyPr/>
        <a:lstStyle/>
        <a:p>
          <a:endParaRPr lang="en-US"/>
        </a:p>
      </dgm:t>
    </dgm:pt>
    <dgm:pt modelId="{69FD6C13-D07A-4D78-97C3-3E6D071AA9CA}" type="sibTrans" cxnId="{F83E0B71-2F2D-40CB-906D-13E2ACEE1DFF}">
      <dgm:prSet/>
      <dgm:spPr/>
      <dgm:t>
        <a:bodyPr/>
        <a:lstStyle/>
        <a:p>
          <a:endParaRPr lang="en-US"/>
        </a:p>
      </dgm:t>
    </dgm:pt>
    <dgm:pt modelId="{72CB1D6D-7029-443F-BA97-D69F961A3068}">
      <dgm:prSet/>
      <dgm:spPr/>
      <dgm:t>
        <a:bodyPr/>
        <a:lstStyle/>
        <a:p>
          <a:r>
            <a:rPr lang="en-GB"/>
            <a:t>Unlike the CPU’s more generalized use of DRAM, the GPU’s VRAM is optimised for high-throughput, allowing it to quickly access and process massive amounts of graphical data in parallel. This enables the GPU to render complex scenes efficiently, as VRAM ensures that large textures and frame buffers are readily available for each frame, without the bottleneck of slower memory access. In summary, DRAM in a CPU handles broader computational tasks, while VRAM in a GPU is dedicated to fast and efficient handling of visual data during rendering.</a:t>
          </a:r>
          <a:endParaRPr lang="en-US"/>
        </a:p>
      </dgm:t>
    </dgm:pt>
    <dgm:pt modelId="{4616579F-3F9C-4C8F-B756-17E8C663CF2C}" type="parTrans" cxnId="{F38E9823-9EDC-43AB-964D-837232F7C971}">
      <dgm:prSet/>
      <dgm:spPr/>
      <dgm:t>
        <a:bodyPr/>
        <a:lstStyle/>
        <a:p>
          <a:endParaRPr lang="en-US"/>
        </a:p>
      </dgm:t>
    </dgm:pt>
    <dgm:pt modelId="{EFE979F9-EA4E-42D3-85FB-5774D70D2B75}" type="sibTrans" cxnId="{F38E9823-9EDC-43AB-964D-837232F7C971}">
      <dgm:prSet/>
      <dgm:spPr/>
      <dgm:t>
        <a:bodyPr/>
        <a:lstStyle/>
        <a:p>
          <a:endParaRPr lang="en-US"/>
        </a:p>
      </dgm:t>
    </dgm:pt>
    <dgm:pt modelId="{8C5C5795-BF01-483B-994E-4C7C148CAFFA}" type="pres">
      <dgm:prSet presAssocID="{9138D177-DC73-414E-B9A1-2115F3C347F5}" presName="linear" presStyleCnt="0">
        <dgm:presLayoutVars>
          <dgm:animLvl val="lvl"/>
          <dgm:resizeHandles val="exact"/>
        </dgm:presLayoutVars>
      </dgm:prSet>
      <dgm:spPr/>
    </dgm:pt>
    <dgm:pt modelId="{EB7AE2E0-A3CE-4951-B77F-1BCEDDFB1A5C}" type="pres">
      <dgm:prSet presAssocID="{927B9A7F-CBEE-483B-BEE2-B0B7C50DBE3A}" presName="parentText" presStyleLbl="node1" presStyleIdx="0" presStyleCnt="4">
        <dgm:presLayoutVars>
          <dgm:chMax val="0"/>
          <dgm:bulletEnabled val="1"/>
        </dgm:presLayoutVars>
      </dgm:prSet>
      <dgm:spPr/>
    </dgm:pt>
    <dgm:pt modelId="{DAEF6F8F-5242-436B-BA37-B7A9F06ED3B0}" type="pres">
      <dgm:prSet presAssocID="{9ECC4A44-4027-4749-8DAA-ACC4CEF829EB}" presName="spacer" presStyleCnt="0"/>
      <dgm:spPr/>
    </dgm:pt>
    <dgm:pt modelId="{7FEB1042-9BF2-45CE-BD5B-1BD9A10DD6E0}" type="pres">
      <dgm:prSet presAssocID="{5E6A6CE2-B040-4B29-B7A2-DF6A96985BB9}" presName="parentText" presStyleLbl="node1" presStyleIdx="1" presStyleCnt="4">
        <dgm:presLayoutVars>
          <dgm:chMax val="0"/>
          <dgm:bulletEnabled val="1"/>
        </dgm:presLayoutVars>
      </dgm:prSet>
      <dgm:spPr/>
    </dgm:pt>
    <dgm:pt modelId="{4AB46900-6AC2-400D-99EA-4775EBF6CA0D}" type="pres">
      <dgm:prSet presAssocID="{6B8BD3E3-0A53-4ECF-BB51-6DE0FB810A7B}" presName="spacer" presStyleCnt="0"/>
      <dgm:spPr/>
    </dgm:pt>
    <dgm:pt modelId="{2EDB2CFC-6A3E-45B1-9A16-DA84985816E2}" type="pres">
      <dgm:prSet presAssocID="{7D22EC7D-3577-46CA-BA55-F475D5EDD66C}" presName="parentText" presStyleLbl="node1" presStyleIdx="2" presStyleCnt="4">
        <dgm:presLayoutVars>
          <dgm:chMax val="0"/>
          <dgm:bulletEnabled val="1"/>
        </dgm:presLayoutVars>
      </dgm:prSet>
      <dgm:spPr/>
    </dgm:pt>
    <dgm:pt modelId="{813B698B-DFE6-4D91-BA91-22370FD0D48E}" type="pres">
      <dgm:prSet presAssocID="{69FD6C13-D07A-4D78-97C3-3E6D071AA9CA}" presName="spacer" presStyleCnt="0"/>
      <dgm:spPr/>
    </dgm:pt>
    <dgm:pt modelId="{64E4C9E9-FE7C-4918-9364-5F6356ADB24E}" type="pres">
      <dgm:prSet presAssocID="{72CB1D6D-7029-443F-BA97-D69F961A3068}" presName="parentText" presStyleLbl="node1" presStyleIdx="3" presStyleCnt="4">
        <dgm:presLayoutVars>
          <dgm:chMax val="0"/>
          <dgm:bulletEnabled val="1"/>
        </dgm:presLayoutVars>
      </dgm:prSet>
      <dgm:spPr/>
    </dgm:pt>
  </dgm:ptLst>
  <dgm:cxnLst>
    <dgm:cxn modelId="{F38E9823-9EDC-43AB-964D-837232F7C971}" srcId="{9138D177-DC73-414E-B9A1-2115F3C347F5}" destId="{72CB1D6D-7029-443F-BA97-D69F961A3068}" srcOrd="3" destOrd="0" parTransId="{4616579F-3F9C-4C8F-B756-17E8C663CF2C}" sibTransId="{EFE979F9-EA4E-42D3-85FB-5774D70D2B75}"/>
    <dgm:cxn modelId="{617C7070-85A1-49FA-AAF4-96A5838F0962}" type="presOf" srcId="{927B9A7F-CBEE-483B-BEE2-B0B7C50DBE3A}" destId="{EB7AE2E0-A3CE-4951-B77F-1BCEDDFB1A5C}" srcOrd="0" destOrd="0" presId="urn:microsoft.com/office/officeart/2005/8/layout/vList2"/>
    <dgm:cxn modelId="{F83E0B71-2F2D-40CB-906D-13E2ACEE1DFF}" srcId="{9138D177-DC73-414E-B9A1-2115F3C347F5}" destId="{7D22EC7D-3577-46CA-BA55-F475D5EDD66C}" srcOrd="2" destOrd="0" parTransId="{B78295B7-7362-44AD-A9E1-02A9F5BF8E42}" sibTransId="{69FD6C13-D07A-4D78-97C3-3E6D071AA9CA}"/>
    <dgm:cxn modelId="{FE714B7A-558B-4F33-B4B1-E997F1F8C032}" type="presOf" srcId="{5E6A6CE2-B040-4B29-B7A2-DF6A96985BB9}" destId="{7FEB1042-9BF2-45CE-BD5B-1BD9A10DD6E0}" srcOrd="0" destOrd="0" presId="urn:microsoft.com/office/officeart/2005/8/layout/vList2"/>
    <dgm:cxn modelId="{0A471792-9AF7-4423-A5EA-4C42B91443B6}" type="presOf" srcId="{9138D177-DC73-414E-B9A1-2115F3C347F5}" destId="{8C5C5795-BF01-483B-994E-4C7C148CAFFA}" srcOrd="0" destOrd="0" presId="urn:microsoft.com/office/officeart/2005/8/layout/vList2"/>
    <dgm:cxn modelId="{91ACEDA3-377E-4C66-8BD2-FF0048F74C11}" srcId="{9138D177-DC73-414E-B9A1-2115F3C347F5}" destId="{927B9A7F-CBEE-483B-BEE2-B0B7C50DBE3A}" srcOrd="0" destOrd="0" parTransId="{3D30BEAF-8AB4-4B12-BF7E-3AA3C48A6299}" sibTransId="{9ECC4A44-4027-4749-8DAA-ACC4CEF829EB}"/>
    <dgm:cxn modelId="{180C6AD0-C4F7-45D9-9590-2379EF29FD98}" type="presOf" srcId="{7D22EC7D-3577-46CA-BA55-F475D5EDD66C}" destId="{2EDB2CFC-6A3E-45B1-9A16-DA84985816E2}" srcOrd="0" destOrd="0" presId="urn:microsoft.com/office/officeart/2005/8/layout/vList2"/>
    <dgm:cxn modelId="{FC59ACD9-A526-4793-8F24-CD6A472508C6}" srcId="{9138D177-DC73-414E-B9A1-2115F3C347F5}" destId="{5E6A6CE2-B040-4B29-B7A2-DF6A96985BB9}" srcOrd="1" destOrd="0" parTransId="{C3CE8222-892B-4B53-A558-7693496BCDE9}" sibTransId="{6B8BD3E3-0A53-4ECF-BB51-6DE0FB810A7B}"/>
    <dgm:cxn modelId="{F132A6FA-D3A1-4B33-AE6A-FFA8C20980E4}" type="presOf" srcId="{72CB1D6D-7029-443F-BA97-D69F961A3068}" destId="{64E4C9E9-FE7C-4918-9364-5F6356ADB24E}" srcOrd="0" destOrd="0" presId="urn:microsoft.com/office/officeart/2005/8/layout/vList2"/>
    <dgm:cxn modelId="{8C2AF842-97FD-43C3-BC84-F95536DBFCA2}" type="presParOf" srcId="{8C5C5795-BF01-483B-994E-4C7C148CAFFA}" destId="{EB7AE2E0-A3CE-4951-B77F-1BCEDDFB1A5C}" srcOrd="0" destOrd="0" presId="urn:microsoft.com/office/officeart/2005/8/layout/vList2"/>
    <dgm:cxn modelId="{B6894D81-663B-41C3-9FC3-351DE4CC45A5}" type="presParOf" srcId="{8C5C5795-BF01-483B-994E-4C7C148CAFFA}" destId="{DAEF6F8F-5242-436B-BA37-B7A9F06ED3B0}" srcOrd="1" destOrd="0" presId="urn:microsoft.com/office/officeart/2005/8/layout/vList2"/>
    <dgm:cxn modelId="{7A0444D6-27A3-451D-B539-1F2FF3783480}" type="presParOf" srcId="{8C5C5795-BF01-483B-994E-4C7C148CAFFA}" destId="{7FEB1042-9BF2-45CE-BD5B-1BD9A10DD6E0}" srcOrd="2" destOrd="0" presId="urn:microsoft.com/office/officeart/2005/8/layout/vList2"/>
    <dgm:cxn modelId="{A89A43FE-98CD-4F34-A6FA-39B67F10D80D}" type="presParOf" srcId="{8C5C5795-BF01-483B-994E-4C7C148CAFFA}" destId="{4AB46900-6AC2-400D-99EA-4775EBF6CA0D}" srcOrd="3" destOrd="0" presId="urn:microsoft.com/office/officeart/2005/8/layout/vList2"/>
    <dgm:cxn modelId="{39990EB6-B998-43B2-8AAC-7D0613205F0C}" type="presParOf" srcId="{8C5C5795-BF01-483B-994E-4C7C148CAFFA}" destId="{2EDB2CFC-6A3E-45B1-9A16-DA84985816E2}" srcOrd="4" destOrd="0" presId="urn:microsoft.com/office/officeart/2005/8/layout/vList2"/>
    <dgm:cxn modelId="{37EC7330-247E-47BE-8F49-B838270B03B8}" type="presParOf" srcId="{8C5C5795-BF01-483B-994E-4C7C148CAFFA}" destId="{813B698B-DFE6-4D91-BA91-22370FD0D48E}" srcOrd="5" destOrd="0" presId="urn:microsoft.com/office/officeart/2005/8/layout/vList2"/>
    <dgm:cxn modelId="{DEEB89B9-6209-472C-B033-3117A0B78A64}" type="presParOf" srcId="{8C5C5795-BF01-483B-994E-4C7C148CAFFA}" destId="{64E4C9E9-FE7C-4918-9364-5F6356ADB24E}"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086520F-B233-4011-97AB-4DBF4DC7A9E4}"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A75B50E0-550E-4D95-927D-4E9D35813F5F}">
      <dgm:prSet/>
      <dgm:spPr/>
      <dgm:t>
        <a:bodyPr/>
        <a:lstStyle/>
        <a:p>
          <a:r>
            <a:rPr lang="en-GB"/>
            <a:t>Load the assets into the GPU memory </a:t>
          </a:r>
          <a:endParaRPr lang="en-US"/>
        </a:p>
      </dgm:t>
    </dgm:pt>
    <dgm:pt modelId="{A6D4359D-767D-46DB-BA1E-28C931CEAA20}" type="parTrans" cxnId="{E8EF7F55-9B2B-4EB0-B930-98A9CB182806}">
      <dgm:prSet/>
      <dgm:spPr/>
      <dgm:t>
        <a:bodyPr/>
        <a:lstStyle/>
        <a:p>
          <a:endParaRPr lang="en-US"/>
        </a:p>
      </dgm:t>
    </dgm:pt>
    <dgm:pt modelId="{183AA2F1-93A9-4D96-BB84-94D548A243B3}" type="sibTrans" cxnId="{E8EF7F55-9B2B-4EB0-B930-98A9CB182806}">
      <dgm:prSet/>
      <dgm:spPr/>
      <dgm:t>
        <a:bodyPr/>
        <a:lstStyle/>
        <a:p>
          <a:endParaRPr lang="en-US" dirty="0"/>
        </a:p>
      </dgm:t>
    </dgm:pt>
    <dgm:pt modelId="{8B3A4374-ADD7-4629-97C5-65E2231931F9}">
      <dgm:prSet/>
      <dgm:spPr/>
      <dgm:t>
        <a:bodyPr/>
        <a:lstStyle/>
        <a:p>
          <a:r>
            <a:rPr lang="en-GB" dirty="0"/>
            <a:t>Processes each pixel </a:t>
          </a:r>
          <a:endParaRPr lang="en-US" dirty="0"/>
        </a:p>
      </dgm:t>
    </dgm:pt>
    <dgm:pt modelId="{1A2503F6-3923-4A2A-9306-DCB027B6CBA0}" type="parTrans" cxnId="{991D3C62-46FC-46D8-AADE-3DF6C37746CE}">
      <dgm:prSet/>
      <dgm:spPr/>
      <dgm:t>
        <a:bodyPr/>
        <a:lstStyle/>
        <a:p>
          <a:endParaRPr lang="en-US"/>
        </a:p>
      </dgm:t>
    </dgm:pt>
    <dgm:pt modelId="{DAD4EE61-1E3E-47D7-B7A7-CF749ABFD1D3}" type="sibTrans" cxnId="{991D3C62-46FC-46D8-AADE-3DF6C37746CE}">
      <dgm:prSet/>
      <dgm:spPr/>
      <dgm:t>
        <a:bodyPr/>
        <a:lstStyle/>
        <a:p>
          <a:endParaRPr lang="en-US"/>
        </a:p>
      </dgm:t>
    </dgm:pt>
    <dgm:pt modelId="{6BC27915-CEA6-4F88-A61C-2BCE148A634A}">
      <dgm:prSet/>
      <dgm:spPr/>
      <dgm:t>
        <a:bodyPr/>
        <a:lstStyle/>
        <a:p>
          <a:r>
            <a:rPr lang="en-GB" dirty="0"/>
            <a:t>Shading and reflections </a:t>
          </a:r>
          <a:endParaRPr lang="en-US" dirty="0"/>
        </a:p>
      </dgm:t>
    </dgm:pt>
    <dgm:pt modelId="{48118912-62E3-4586-A545-D7978642A898}" type="parTrans" cxnId="{19ABAACE-6EF3-462B-A33B-A1180CF829A1}">
      <dgm:prSet/>
      <dgm:spPr/>
      <dgm:t>
        <a:bodyPr/>
        <a:lstStyle/>
        <a:p>
          <a:endParaRPr lang="en-US"/>
        </a:p>
      </dgm:t>
    </dgm:pt>
    <dgm:pt modelId="{0D439AC0-9629-4EC9-A6A6-0404B43504FE}" type="sibTrans" cxnId="{19ABAACE-6EF3-462B-A33B-A1180CF829A1}">
      <dgm:prSet/>
      <dgm:spPr/>
      <dgm:t>
        <a:bodyPr/>
        <a:lstStyle/>
        <a:p>
          <a:endParaRPr lang="en-US"/>
        </a:p>
      </dgm:t>
    </dgm:pt>
    <dgm:pt modelId="{949355FC-0F70-45C7-B27B-87C7C5308982}">
      <dgm:prSet/>
      <dgm:spPr/>
      <dgm:t>
        <a:bodyPr/>
        <a:lstStyle/>
        <a:p>
          <a:r>
            <a:rPr lang="en-GB"/>
            <a:t>Texture mapping </a:t>
          </a:r>
          <a:endParaRPr lang="en-US"/>
        </a:p>
      </dgm:t>
    </dgm:pt>
    <dgm:pt modelId="{8E877E96-3D6D-49BC-8560-D6827E7A7753}" type="parTrans" cxnId="{C25A973F-5549-40CE-A877-6D2BFF4390E5}">
      <dgm:prSet/>
      <dgm:spPr/>
      <dgm:t>
        <a:bodyPr/>
        <a:lstStyle/>
        <a:p>
          <a:endParaRPr lang="en-US"/>
        </a:p>
      </dgm:t>
    </dgm:pt>
    <dgm:pt modelId="{41D3F236-491C-4A00-85BB-916D0CD441FF}" type="sibTrans" cxnId="{C25A973F-5549-40CE-A877-6D2BFF4390E5}">
      <dgm:prSet/>
      <dgm:spPr/>
      <dgm:t>
        <a:bodyPr/>
        <a:lstStyle/>
        <a:p>
          <a:endParaRPr lang="en-US"/>
        </a:p>
      </dgm:t>
    </dgm:pt>
    <dgm:pt modelId="{95A0C64F-EF37-4BFC-9A44-206656694B39}">
      <dgm:prSet/>
      <dgm:spPr/>
      <dgm:t>
        <a:bodyPr/>
        <a:lstStyle/>
        <a:p>
          <a:r>
            <a:rPr lang="en-GB" dirty="0"/>
            <a:t>Output frame to display </a:t>
          </a:r>
          <a:endParaRPr lang="en-US" dirty="0"/>
        </a:p>
      </dgm:t>
    </dgm:pt>
    <dgm:pt modelId="{4B615D77-9559-4A4F-90F2-16FB580F9475}" type="parTrans" cxnId="{A149D469-76D2-4D27-A5EA-C08EEEED2EE2}">
      <dgm:prSet/>
      <dgm:spPr/>
      <dgm:t>
        <a:bodyPr/>
        <a:lstStyle/>
        <a:p>
          <a:endParaRPr lang="en-US"/>
        </a:p>
      </dgm:t>
    </dgm:pt>
    <dgm:pt modelId="{C87E2B83-C7CB-4DCB-BD33-4ADC5940FE15}" type="sibTrans" cxnId="{A149D469-76D2-4D27-A5EA-C08EEEED2EE2}">
      <dgm:prSet/>
      <dgm:spPr/>
      <dgm:t>
        <a:bodyPr/>
        <a:lstStyle/>
        <a:p>
          <a:endParaRPr lang="en-US"/>
        </a:p>
      </dgm:t>
    </dgm:pt>
    <dgm:pt modelId="{5F6999D8-F178-4CB1-94B5-05624593720E}" type="pres">
      <dgm:prSet presAssocID="{E086520F-B233-4011-97AB-4DBF4DC7A9E4}" presName="hierChild1" presStyleCnt="0">
        <dgm:presLayoutVars>
          <dgm:chPref val="1"/>
          <dgm:dir/>
          <dgm:animOne val="branch"/>
          <dgm:animLvl val="lvl"/>
          <dgm:resizeHandles/>
        </dgm:presLayoutVars>
      </dgm:prSet>
      <dgm:spPr/>
    </dgm:pt>
    <dgm:pt modelId="{4FA70A9B-9D0D-4496-9B2F-5885F3914F17}" type="pres">
      <dgm:prSet presAssocID="{A75B50E0-550E-4D95-927D-4E9D35813F5F}" presName="hierRoot1" presStyleCnt="0"/>
      <dgm:spPr/>
    </dgm:pt>
    <dgm:pt modelId="{B0440434-B258-4F27-9A13-B03FB3F3E77E}" type="pres">
      <dgm:prSet presAssocID="{A75B50E0-550E-4D95-927D-4E9D35813F5F}" presName="composite" presStyleCnt="0"/>
      <dgm:spPr/>
    </dgm:pt>
    <dgm:pt modelId="{163A9301-69BB-4EE4-81CF-D7968F452110}" type="pres">
      <dgm:prSet presAssocID="{A75B50E0-550E-4D95-927D-4E9D35813F5F}" presName="background" presStyleLbl="node0" presStyleIdx="0" presStyleCnt="5"/>
      <dgm:spPr/>
    </dgm:pt>
    <dgm:pt modelId="{9CB5EE59-9321-407C-9328-F40F4C0A162C}" type="pres">
      <dgm:prSet presAssocID="{A75B50E0-550E-4D95-927D-4E9D35813F5F}" presName="text" presStyleLbl="fgAcc0" presStyleIdx="0" presStyleCnt="5">
        <dgm:presLayoutVars>
          <dgm:chPref val="3"/>
        </dgm:presLayoutVars>
      </dgm:prSet>
      <dgm:spPr/>
    </dgm:pt>
    <dgm:pt modelId="{4283FF04-F612-47F6-818E-936607D91991}" type="pres">
      <dgm:prSet presAssocID="{A75B50E0-550E-4D95-927D-4E9D35813F5F}" presName="hierChild2" presStyleCnt="0"/>
      <dgm:spPr/>
    </dgm:pt>
    <dgm:pt modelId="{0583521A-9512-4512-B0CB-8107FB6E4C81}" type="pres">
      <dgm:prSet presAssocID="{8B3A4374-ADD7-4629-97C5-65E2231931F9}" presName="hierRoot1" presStyleCnt="0"/>
      <dgm:spPr/>
    </dgm:pt>
    <dgm:pt modelId="{812B7B54-4637-4EC3-A25D-315BBB592DBF}" type="pres">
      <dgm:prSet presAssocID="{8B3A4374-ADD7-4629-97C5-65E2231931F9}" presName="composite" presStyleCnt="0"/>
      <dgm:spPr/>
    </dgm:pt>
    <dgm:pt modelId="{A6623AE2-9DEC-4FC6-8D3C-FC36AAC68A42}" type="pres">
      <dgm:prSet presAssocID="{8B3A4374-ADD7-4629-97C5-65E2231931F9}" presName="background" presStyleLbl="node0" presStyleIdx="1" presStyleCnt="5"/>
      <dgm:spPr/>
    </dgm:pt>
    <dgm:pt modelId="{4A0A35B1-36A0-4D99-8AA3-5C3612179E18}" type="pres">
      <dgm:prSet presAssocID="{8B3A4374-ADD7-4629-97C5-65E2231931F9}" presName="text" presStyleLbl="fgAcc0" presStyleIdx="1" presStyleCnt="5">
        <dgm:presLayoutVars>
          <dgm:chPref val="3"/>
        </dgm:presLayoutVars>
      </dgm:prSet>
      <dgm:spPr/>
    </dgm:pt>
    <dgm:pt modelId="{9BFFF32D-6B35-4784-8E53-41A4894C0D6B}" type="pres">
      <dgm:prSet presAssocID="{8B3A4374-ADD7-4629-97C5-65E2231931F9}" presName="hierChild2" presStyleCnt="0"/>
      <dgm:spPr/>
    </dgm:pt>
    <dgm:pt modelId="{39480208-7F7F-41ED-925A-0F0CADED0557}" type="pres">
      <dgm:prSet presAssocID="{6BC27915-CEA6-4F88-A61C-2BCE148A634A}" presName="hierRoot1" presStyleCnt="0"/>
      <dgm:spPr/>
    </dgm:pt>
    <dgm:pt modelId="{6859DE9C-F0A3-4680-AD6B-3B287C06C7C8}" type="pres">
      <dgm:prSet presAssocID="{6BC27915-CEA6-4F88-A61C-2BCE148A634A}" presName="composite" presStyleCnt="0"/>
      <dgm:spPr/>
    </dgm:pt>
    <dgm:pt modelId="{9D7BE053-5FF5-49BB-BB31-0EA1EC52D668}" type="pres">
      <dgm:prSet presAssocID="{6BC27915-CEA6-4F88-A61C-2BCE148A634A}" presName="background" presStyleLbl="node0" presStyleIdx="2" presStyleCnt="5"/>
      <dgm:spPr/>
    </dgm:pt>
    <dgm:pt modelId="{43068745-5464-4C73-8753-2C96A53003FD}" type="pres">
      <dgm:prSet presAssocID="{6BC27915-CEA6-4F88-A61C-2BCE148A634A}" presName="text" presStyleLbl="fgAcc0" presStyleIdx="2" presStyleCnt="5">
        <dgm:presLayoutVars>
          <dgm:chPref val="3"/>
        </dgm:presLayoutVars>
      </dgm:prSet>
      <dgm:spPr/>
    </dgm:pt>
    <dgm:pt modelId="{8F2F613A-0221-4AF1-BB9E-270664816467}" type="pres">
      <dgm:prSet presAssocID="{6BC27915-CEA6-4F88-A61C-2BCE148A634A}" presName="hierChild2" presStyleCnt="0"/>
      <dgm:spPr/>
    </dgm:pt>
    <dgm:pt modelId="{FBB451F8-270E-4D50-B298-D607D2E9ACC4}" type="pres">
      <dgm:prSet presAssocID="{949355FC-0F70-45C7-B27B-87C7C5308982}" presName="hierRoot1" presStyleCnt="0"/>
      <dgm:spPr/>
    </dgm:pt>
    <dgm:pt modelId="{B974D669-0D8F-401A-B9A0-BBA7B62FF191}" type="pres">
      <dgm:prSet presAssocID="{949355FC-0F70-45C7-B27B-87C7C5308982}" presName="composite" presStyleCnt="0"/>
      <dgm:spPr/>
    </dgm:pt>
    <dgm:pt modelId="{D97A38AF-9101-4F0D-A4BE-BF905BA7F54D}" type="pres">
      <dgm:prSet presAssocID="{949355FC-0F70-45C7-B27B-87C7C5308982}" presName="background" presStyleLbl="node0" presStyleIdx="3" presStyleCnt="5"/>
      <dgm:spPr/>
    </dgm:pt>
    <dgm:pt modelId="{7B9D1198-0529-4978-B3D1-540A6C8E9B37}" type="pres">
      <dgm:prSet presAssocID="{949355FC-0F70-45C7-B27B-87C7C5308982}" presName="text" presStyleLbl="fgAcc0" presStyleIdx="3" presStyleCnt="5">
        <dgm:presLayoutVars>
          <dgm:chPref val="3"/>
        </dgm:presLayoutVars>
      </dgm:prSet>
      <dgm:spPr/>
    </dgm:pt>
    <dgm:pt modelId="{2AF04B1D-12B6-4443-9B7E-E43DBEFB4552}" type="pres">
      <dgm:prSet presAssocID="{949355FC-0F70-45C7-B27B-87C7C5308982}" presName="hierChild2" presStyleCnt="0"/>
      <dgm:spPr/>
    </dgm:pt>
    <dgm:pt modelId="{CE9BD2D5-66BA-4DD8-91DB-BF5E91376A9E}" type="pres">
      <dgm:prSet presAssocID="{95A0C64F-EF37-4BFC-9A44-206656694B39}" presName="hierRoot1" presStyleCnt="0"/>
      <dgm:spPr/>
    </dgm:pt>
    <dgm:pt modelId="{7150F8C3-A9A4-4BDF-866B-54D2135AA0AE}" type="pres">
      <dgm:prSet presAssocID="{95A0C64F-EF37-4BFC-9A44-206656694B39}" presName="composite" presStyleCnt="0"/>
      <dgm:spPr/>
    </dgm:pt>
    <dgm:pt modelId="{7435C106-50F7-4C64-B350-90BB66EDF319}" type="pres">
      <dgm:prSet presAssocID="{95A0C64F-EF37-4BFC-9A44-206656694B39}" presName="background" presStyleLbl="node0" presStyleIdx="4" presStyleCnt="5"/>
      <dgm:spPr/>
    </dgm:pt>
    <dgm:pt modelId="{B94422A9-1620-4BD3-BAE0-6EC54FEEAC27}" type="pres">
      <dgm:prSet presAssocID="{95A0C64F-EF37-4BFC-9A44-206656694B39}" presName="text" presStyleLbl="fgAcc0" presStyleIdx="4" presStyleCnt="5">
        <dgm:presLayoutVars>
          <dgm:chPref val="3"/>
        </dgm:presLayoutVars>
      </dgm:prSet>
      <dgm:spPr/>
    </dgm:pt>
    <dgm:pt modelId="{AF716835-4EFC-4D97-AB2D-636843519F8F}" type="pres">
      <dgm:prSet presAssocID="{95A0C64F-EF37-4BFC-9A44-206656694B39}" presName="hierChild2" presStyleCnt="0"/>
      <dgm:spPr/>
    </dgm:pt>
  </dgm:ptLst>
  <dgm:cxnLst>
    <dgm:cxn modelId="{51147137-E804-4491-86C4-7414E8F40632}" type="presOf" srcId="{8B3A4374-ADD7-4629-97C5-65E2231931F9}" destId="{4A0A35B1-36A0-4D99-8AA3-5C3612179E18}" srcOrd="0" destOrd="0" presId="urn:microsoft.com/office/officeart/2005/8/layout/hierarchy1"/>
    <dgm:cxn modelId="{C25A973F-5549-40CE-A877-6D2BFF4390E5}" srcId="{E086520F-B233-4011-97AB-4DBF4DC7A9E4}" destId="{949355FC-0F70-45C7-B27B-87C7C5308982}" srcOrd="3" destOrd="0" parTransId="{8E877E96-3D6D-49BC-8560-D6827E7A7753}" sibTransId="{41D3F236-491C-4A00-85BB-916D0CD441FF}"/>
    <dgm:cxn modelId="{991D3C62-46FC-46D8-AADE-3DF6C37746CE}" srcId="{E086520F-B233-4011-97AB-4DBF4DC7A9E4}" destId="{8B3A4374-ADD7-4629-97C5-65E2231931F9}" srcOrd="1" destOrd="0" parTransId="{1A2503F6-3923-4A2A-9306-DCB027B6CBA0}" sibTransId="{DAD4EE61-1E3E-47D7-B7A7-CF749ABFD1D3}"/>
    <dgm:cxn modelId="{FDAB5543-E7C5-49A9-935D-7F579AFC1B1F}" type="presOf" srcId="{E086520F-B233-4011-97AB-4DBF4DC7A9E4}" destId="{5F6999D8-F178-4CB1-94B5-05624593720E}" srcOrd="0" destOrd="0" presId="urn:microsoft.com/office/officeart/2005/8/layout/hierarchy1"/>
    <dgm:cxn modelId="{A149D469-76D2-4D27-A5EA-C08EEEED2EE2}" srcId="{E086520F-B233-4011-97AB-4DBF4DC7A9E4}" destId="{95A0C64F-EF37-4BFC-9A44-206656694B39}" srcOrd="4" destOrd="0" parTransId="{4B615D77-9559-4A4F-90F2-16FB580F9475}" sibTransId="{C87E2B83-C7CB-4DCB-BD33-4ADC5940FE15}"/>
    <dgm:cxn modelId="{E8EF7F55-9B2B-4EB0-B930-98A9CB182806}" srcId="{E086520F-B233-4011-97AB-4DBF4DC7A9E4}" destId="{A75B50E0-550E-4D95-927D-4E9D35813F5F}" srcOrd="0" destOrd="0" parTransId="{A6D4359D-767D-46DB-BA1E-28C931CEAA20}" sibTransId="{183AA2F1-93A9-4D96-BB84-94D548A243B3}"/>
    <dgm:cxn modelId="{DF72A457-4876-415D-B39A-E6271676640A}" type="presOf" srcId="{6BC27915-CEA6-4F88-A61C-2BCE148A634A}" destId="{43068745-5464-4C73-8753-2C96A53003FD}" srcOrd="0" destOrd="0" presId="urn:microsoft.com/office/officeart/2005/8/layout/hierarchy1"/>
    <dgm:cxn modelId="{B2F68098-F488-4B1E-BF7D-E6B4D7647278}" type="presOf" srcId="{A75B50E0-550E-4D95-927D-4E9D35813F5F}" destId="{9CB5EE59-9321-407C-9328-F40F4C0A162C}" srcOrd="0" destOrd="0" presId="urn:microsoft.com/office/officeart/2005/8/layout/hierarchy1"/>
    <dgm:cxn modelId="{19ABAACE-6EF3-462B-A33B-A1180CF829A1}" srcId="{E086520F-B233-4011-97AB-4DBF4DC7A9E4}" destId="{6BC27915-CEA6-4F88-A61C-2BCE148A634A}" srcOrd="2" destOrd="0" parTransId="{48118912-62E3-4586-A545-D7978642A898}" sibTransId="{0D439AC0-9629-4EC9-A6A6-0404B43504FE}"/>
    <dgm:cxn modelId="{F71BD4D2-2692-4456-BDFF-5194A74FAF1A}" type="presOf" srcId="{949355FC-0F70-45C7-B27B-87C7C5308982}" destId="{7B9D1198-0529-4978-B3D1-540A6C8E9B37}" srcOrd="0" destOrd="0" presId="urn:microsoft.com/office/officeart/2005/8/layout/hierarchy1"/>
    <dgm:cxn modelId="{CC3F9CDC-2542-408D-8ED4-52D0B2C8090C}" type="presOf" srcId="{95A0C64F-EF37-4BFC-9A44-206656694B39}" destId="{B94422A9-1620-4BD3-BAE0-6EC54FEEAC27}" srcOrd="0" destOrd="0" presId="urn:microsoft.com/office/officeart/2005/8/layout/hierarchy1"/>
    <dgm:cxn modelId="{1CCA2900-9957-4C1B-9D38-B47D9388D2A3}" type="presParOf" srcId="{5F6999D8-F178-4CB1-94B5-05624593720E}" destId="{4FA70A9B-9D0D-4496-9B2F-5885F3914F17}" srcOrd="0" destOrd="0" presId="urn:microsoft.com/office/officeart/2005/8/layout/hierarchy1"/>
    <dgm:cxn modelId="{A7C51CB4-1E02-4D2D-BAD2-2C0C1C53B2E7}" type="presParOf" srcId="{4FA70A9B-9D0D-4496-9B2F-5885F3914F17}" destId="{B0440434-B258-4F27-9A13-B03FB3F3E77E}" srcOrd="0" destOrd="0" presId="urn:microsoft.com/office/officeart/2005/8/layout/hierarchy1"/>
    <dgm:cxn modelId="{1CD0B6A9-C8AA-42B8-8A36-954B01ECA10D}" type="presParOf" srcId="{B0440434-B258-4F27-9A13-B03FB3F3E77E}" destId="{163A9301-69BB-4EE4-81CF-D7968F452110}" srcOrd="0" destOrd="0" presId="urn:microsoft.com/office/officeart/2005/8/layout/hierarchy1"/>
    <dgm:cxn modelId="{60B9D8C9-AFAD-4D1D-B3FB-AEDF8AA7EE4B}" type="presParOf" srcId="{B0440434-B258-4F27-9A13-B03FB3F3E77E}" destId="{9CB5EE59-9321-407C-9328-F40F4C0A162C}" srcOrd="1" destOrd="0" presId="urn:microsoft.com/office/officeart/2005/8/layout/hierarchy1"/>
    <dgm:cxn modelId="{43C0256E-CC72-4489-BE6E-1508030E70F8}" type="presParOf" srcId="{4FA70A9B-9D0D-4496-9B2F-5885F3914F17}" destId="{4283FF04-F612-47F6-818E-936607D91991}" srcOrd="1" destOrd="0" presId="urn:microsoft.com/office/officeart/2005/8/layout/hierarchy1"/>
    <dgm:cxn modelId="{00FD58B1-2F90-403E-B8DF-5ADCABFAD835}" type="presParOf" srcId="{5F6999D8-F178-4CB1-94B5-05624593720E}" destId="{0583521A-9512-4512-B0CB-8107FB6E4C81}" srcOrd="1" destOrd="0" presId="urn:microsoft.com/office/officeart/2005/8/layout/hierarchy1"/>
    <dgm:cxn modelId="{0B6C6012-D809-48B5-B6F0-F4B1C2A2A4A8}" type="presParOf" srcId="{0583521A-9512-4512-B0CB-8107FB6E4C81}" destId="{812B7B54-4637-4EC3-A25D-315BBB592DBF}" srcOrd="0" destOrd="0" presId="urn:microsoft.com/office/officeart/2005/8/layout/hierarchy1"/>
    <dgm:cxn modelId="{82EE0843-18F1-48D9-9F4B-B4F640E202E2}" type="presParOf" srcId="{812B7B54-4637-4EC3-A25D-315BBB592DBF}" destId="{A6623AE2-9DEC-4FC6-8D3C-FC36AAC68A42}" srcOrd="0" destOrd="0" presId="urn:microsoft.com/office/officeart/2005/8/layout/hierarchy1"/>
    <dgm:cxn modelId="{07A8D47C-58F3-4F49-A9A4-D3A0B06FBCB3}" type="presParOf" srcId="{812B7B54-4637-4EC3-A25D-315BBB592DBF}" destId="{4A0A35B1-36A0-4D99-8AA3-5C3612179E18}" srcOrd="1" destOrd="0" presId="urn:microsoft.com/office/officeart/2005/8/layout/hierarchy1"/>
    <dgm:cxn modelId="{C41DD1C5-F5E9-4C99-9052-D4A63F6AD8C9}" type="presParOf" srcId="{0583521A-9512-4512-B0CB-8107FB6E4C81}" destId="{9BFFF32D-6B35-4784-8E53-41A4894C0D6B}" srcOrd="1" destOrd="0" presId="urn:microsoft.com/office/officeart/2005/8/layout/hierarchy1"/>
    <dgm:cxn modelId="{6AB80873-5F45-4277-975F-14BB46A19D17}" type="presParOf" srcId="{5F6999D8-F178-4CB1-94B5-05624593720E}" destId="{39480208-7F7F-41ED-925A-0F0CADED0557}" srcOrd="2" destOrd="0" presId="urn:microsoft.com/office/officeart/2005/8/layout/hierarchy1"/>
    <dgm:cxn modelId="{542F9E53-27DF-4A89-A9AE-70364EEF0FB8}" type="presParOf" srcId="{39480208-7F7F-41ED-925A-0F0CADED0557}" destId="{6859DE9C-F0A3-4680-AD6B-3B287C06C7C8}" srcOrd="0" destOrd="0" presId="urn:microsoft.com/office/officeart/2005/8/layout/hierarchy1"/>
    <dgm:cxn modelId="{5470E1FA-9B23-4657-9646-B265DC900DEB}" type="presParOf" srcId="{6859DE9C-F0A3-4680-AD6B-3B287C06C7C8}" destId="{9D7BE053-5FF5-49BB-BB31-0EA1EC52D668}" srcOrd="0" destOrd="0" presId="urn:microsoft.com/office/officeart/2005/8/layout/hierarchy1"/>
    <dgm:cxn modelId="{35CFF71F-5AA1-4CAC-9208-1FD35FCB8F07}" type="presParOf" srcId="{6859DE9C-F0A3-4680-AD6B-3B287C06C7C8}" destId="{43068745-5464-4C73-8753-2C96A53003FD}" srcOrd="1" destOrd="0" presId="urn:microsoft.com/office/officeart/2005/8/layout/hierarchy1"/>
    <dgm:cxn modelId="{43C57E64-AC7F-488E-A7D6-66E16153BE56}" type="presParOf" srcId="{39480208-7F7F-41ED-925A-0F0CADED0557}" destId="{8F2F613A-0221-4AF1-BB9E-270664816467}" srcOrd="1" destOrd="0" presId="urn:microsoft.com/office/officeart/2005/8/layout/hierarchy1"/>
    <dgm:cxn modelId="{F733581D-43C5-43F7-968E-70F4A51A8B61}" type="presParOf" srcId="{5F6999D8-F178-4CB1-94B5-05624593720E}" destId="{FBB451F8-270E-4D50-B298-D607D2E9ACC4}" srcOrd="3" destOrd="0" presId="urn:microsoft.com/office/officeart/2005/8/layout/hierarchy1"/>
    <dgm:cxn modelId="{08642992-E905-46E4-8D44-F1526B2ECF0E}" type="presParOf" srcId="{FBB451F8-270E-4D50-B298-D607D2E9ACC4}" destId="{B974D669-0D8F-401A-B9A0-BBA7B62FF191}" srcOrd="0" destOrd="0" presId="urn:microsoft.com/office/officeart/2005/8/layout/hierarchy1"/>
    <dgm:cxn modelId="{A64328B4-A398-4F8A-B631-5F171A30573A}" type="presParOf" srcId="{B974D669-0D8F-401A-B9A0-BBA7B62FF191}" destId="{D97A38AF-9101-4F0D-A4BE-BF905BA7F54D}" srcOrd="0" destOrd="0" presId="urn:microsoft.com/office/officeart/2005/8/layout/hierarchy1"/>
    <dgm:cxn modelId="{E564B93B-297C-4C24-92DD-474DD73CC8AC}" type="presParOf" srcId="{B974D669-0D8F-401A-B9A0-BBA7B62FF191}" destId="{7B9D1198-0529-4978-B3D1-540A6C8E9B37}" srcOrd="1" destOrd="0" presId="urn:microsoft.com/office/officeart/2005/8/layout/hierarchy1"/>
    <dgm:cxn modelId="{932382A7-C418-4E6E-A1D1-A1859D09D107}" type="presParOf" srcId="{FBB451F8-270E-4D50-B298-D607D2E9ACC4}" destId="{2AF04B1D-12B6-4443-9B7E-E43DBEFB4552}" srcOrd="1" destOrd="0" presId="urn:microsoft.com/office/officeart/2005/8/layout/hierarchy1"/>
    <dgm:cxn modelId="{8CF2761D-B550-4828-8331-A7E9CE79D7C2}" type="presParOf" srcId="{5F6999D8-F178-4CB1-94B5-05624593720E}" destId="{CE9BD2D5-66BA-4DD8-91DB-BF5E91376A9E}" srcOrd="4" destOrd="0" presId="urn:microsoft.com/office/officeart/2005/8/layout/hierarchy1"/>
    <dgm:cxn modelId="{56AFE096-1E0B-4240-AC96-63F71FE700D5}" type="presParOf" srcId="{CE9BD2D5-66BA-4DD8-91DB-BF5E91376A9E}" destId="{7150F8C3-A9A4-4BDF-866B-54D2135AA0AE}" srcOrd="0" destOrd="0" presId="urn:microsoft.com/office/officeart/2005/8/layout/hierarchy1"/>
    <dgm:cxn modelId="{3025EB7B-BAA9-412C-8D50-D556A7D03A05}" type="presParOf" srcId="{7150F8C3-A9A4-4BDF-866B-54D2135AA0AE}" destId="{7435C106-50F7-4C64-B350-90BB66EDF319}" srcOrd="0" destOrd="0" presId="urn:microsoft.com/office/officeart/2005/8/layout/hierarchy1"/>
    <dgm:cxn modelId="{3F857C2B-48E5-4E35-B175-FF6AE1DF0540}" type="presParOf" srcId="{7150F8C3-A9A4-4BDF-866B-54D2135AA0AE}" destId="{B94422A9-1620-4BD3-BAE0-6EC54FEEAC27}" srcOrd="1" destOrd="0" presId="urn:microsoft.com/office/officeart/2005/8/layout/hierarchy1"/>
    <dgm:cxn modelId="{2B94931D-6DB0-49DD-B2A8-6F83DC087D74}" type="presParOf" srcId="{CE9BD2D5-66BA-4DD8-91DB-BF5E91376A9E}" destId="{AF716835-4EFC-4D97-AB2D-636843519F8F}"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25911CE-9861-4EA7-9836-E4A79CA52A7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4FCC8101-FE66-4235-8E74-8A587CAB60DD}">
      <dgm:prSet/>
      <dgm:spPr/>
      <dgm:t>
        <a:bodyPr/>
        <a:lstStyle/>
        <a:p>
          <a:r>
            <a:rPr lang="en-GB"/>
            <a:t>CUDA Cores: These are NVIDIA's parallel processors responsible for general-purpose computing tasks, including shader operations.</a:t>
          </a:r>
          <a:endParaRPr lang="en-US"/>
        </a:p>
      </dgm:t>
    </dgm:pt>
    <dgm:pt modelId="{3B45731D-D51E-46C9-A047-3FD6AA19B04A}" type="parTrans" cxnId="{766DC24B-B042-4DA7-A73A-8EED3D1D2D3C}">
      <dgm:prSet/>
      <dgm:spPr/>
      <dgm:t>
        <a:bodyPr/>
        <a:lstStyle/>
        <a:p>
          <a:endParaRPr lang="en-US"/>
        </a:p>
      </dgm:t>
    </dgm:pt>
    <dgm:pt modelId="{2962BB43-DE99-4B0D-9075-48FFA1D30CE5}" type="sibTrans" cxnId="{766DC24B-B042-4DA7-A73A-8EED3D1D2D3C}">
      <dgm:prSet/>
      <dgm:spPr/>
      <dgm:t>
        <a:bodyPr/>
        <a:lstStyle/>
        <a:p>
          <a:endParaRPr lang="en-US"/>
        </a:p>
      </dgm:t>
    </dgm:pt>
    <dgm:pt modelId="{F9380984-0746-4F27-B30F-086B2A3624A0}">
      <dgm:prSet/>
      <dgm:spPr/>
      <dgm:t>
        <a:bodyPr/>
        <a:lstStyle/>
        <a:p>
          <a:r>
            <a:rPr lang="en-GB"/>
            <a:t>ROPs (Raster Operations Pipelines): These handle the final stages of the graphics pipeline, such as pixel blending, depth testing, and writing pixels to the framebuffer.</a:t>
          </a:r>
          <a:endParaRPr lang="en-US"/>
        </a:p>
      </dgm:t>
    </dgm:pt>
    <dgm:pt modelId="{5DA0E5DC-1CAB-423C-8B92-FA49AAD6FB31}" type="parTrans" cxnId="{8F93CBE6-B0D1-495A-A881-A9A038DA8476}">
      <dgm:prSet/>
      <dgm:spPr/>
      <dgm:t>
        <a:bodyPr/>
        <a:lstStyle/>
        <a:p>
          <a:endParaRPr lang="en-US"/>
        </a:p>
      </dgm:t>
    </dgm:pt>
    <dgm:pt modelId="{51F90508-1C51-4A29-B880-AEB4AF0D1114}" type="sibTrans" cxnId="{8F93CBE6-B0D1-495A-A881-A9A038DA8476}">
      <dgm:prSet/>
      <dgm:spPr/>
      <dgm:t>
        <a:bodyPr/>
        <a:lstStyle/>
        <a:p>
          <a:endParaRPr lang="en-US"/>
        </a:p>
      </dgm:t>
    </dgm:pt>
    <dgm:pt modelId="{23960340-AE03-4387-A58C-F9A48468F8F2}">
      <dgm:prSet/>
      <dgm:spPr/>
      <dgm:t>
        <a:bodyPr/>
        <a:lstStyle/>
        <a:p>
          <a:r>
            <a:rPr lang="en-GB"/>
            <a:t>Clock Speed: The operating frequency of the GPU, determining how many operations it can perform per second.</a:t>
          </a:r>
          <a:endParaRPr lang="en-US"/>
        </a:p>
      </dgm:t>
    </dgm:pt>
    <dgm:pt modelId="{39B86798-52DA-4AEC-B25E-35442566CFCB}" type="parTrans" cxnId="{19DE11F0-90B1-44DB-9899-A8835C69C416}">
      <dgm:prSet/>
      <dgm:spPr/>
      <dgm:t>
        <a:bodyPr/>
        <a:lstStyle/>
        <a:p>
          <a:endParaRPr lang="en-US"/>
        </a:p>
      </dgm:t>
    </dgm:pt>
    <dgm:pt modelId="{289D9BF8-189E-4C59-BC11-1F473151E716}" type="sibTrans" cxnId="{19DE11F0-90B1-44DB-9899-A8835C69C416}">
      <dgm:prSet/>
      <dgm:spPr/>
      <dgm:t>
        <a:bodyPr/>
        <a:lstStyle/>
        <a:p>
          <a:endParaRPr lang="en-US"/>
        </a:p>
      </dgm:t>
    </dgm:pt>
    <dgm:pt modelId="{8920653E-6E54-4AAA-91A0-C90E6717E2A5}" type="pres">
      <dgm:prSet presAssocID="{925911CE-9861-4EA7-9836-E4A79CA52A7A}" presName="root" presStyleCnt="0">
        <dgm:presLayoutVars>
          <dgm:dir/>
          <dgm:resizeHandles val="exact"/>
        </dgm:presLayoutVars>
      </dgm:prSet>
      <dgm:spPr/>
    </dgm:pt>
    <dgm:pt modelId="{F78ED995-092D-40FF-8664-87F3062D5D38}" type="pres">
      <dgm:prSet presAssocID="{4FCC8101-FE66-4235-8E74-8A587CAB60DD}" presName="compNode" presStyleCnt="0"/>
      <dgm:spPr/>
    </dgm:pt>
    <dgm:pt modelId="{F9297686-2DB1-47BA-8E45-35C833447B27}" type="pres">
      <dgm:prSet presAssocID="{4FCC8101-FE66-4235-8E74-8A587CAB60DD}" presName="bgRect" presStyleLbl="bgShp" presStyleIdx="0" presStyleCnt="3"/>
      <dgm:spPr/>
    </dgm:pt>
    <dgm:pt modelId="{9CA120E5-745F-4F85-8D03-2F714FB18055}" type="pres">
      <dgm:prSet presAssocID="{4FCC8101-FE66-4235-8E74-8A587CAB60D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rocessor"/>
        </a:ext>
      </dgm:extLst>
    </dgm:pt>
    <dgm:pt modelId="{872A02DC-3D1C-4B4F-9E26-4A30BD59172C}" type="pres">
      <dgm:prSet presAssocID="{4FCC8101-FE66-4235-8E74-8A587CAB60DD}" presName="spaceRect" presStyleCnt="0"/>
      <dgm:spPr/>
    </dgm:pt>
    <dgm:pt modelId="{C2B95C4C-F224-49B8-B80B-538FDD23C7D4}" type="pres">
      <dgm:prSet presAssocID="{4FCC8101-FE66-4235-8E74-8A587CAB60DD}" presName="parTx" presStyleLbl="revTx" presStyleIdx="0" presStyleCnt="3">
        <dgm:presLayoutVars>
          <dgm:chMax val="0"/>
          <dgm:chPref val="0"/>
        </dgm:presLayoutVars>
      </dgm:prSet>
      <dgm:spPr/>
    </dgm:pt>
    <dgm:pt modelId="{3518B374-5C67-44D5-B335-CF24FBA82118}" type="pres">
      <dgm:prSet presAssocID="{2962BB43-DE99-4B0D-9075-48FFA1D30CE5}" presName="sibTrans" presStyleCnt="0"/>
      <dgm:spPr/>
    </dgm:pt>
    <dgm:pt modelId="{27A19E95-3A3B-4663-AF96-25288EC4497F}" type="pres">
      <dgm:prSet presAssocID="{F9380984-0746-4F27-B30F-086B2A3624A0}" presName="compNode" presStyleCnt="0"/>
      <dgm:spPr/>
    </dgm:pt>
    <dgm:pt modelId="{0CE04192-4B85-44C2-9C33-0E1E010B1940}" type="pres">
      <dgm:prSet presAssocID="{F9380984-0746-4F27-B30F-086B2A3624A0}" presName="bgRect" presStyleLbl="bgShp" presStyleIdx="1" presStyleCnt="3"/>
      <dgm:spPr/>
    </dgm:pt>
    <dgm:pt modelId="{1B6E78CD-139B-4D87-9723-0654C3F3D26C}" type="pres">
      <dgm:prSet presAssocID="{F9380984-0746-4F27-B30F-086B2A3624A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eb Design"/>
        </a:ext>
      </dgm:extLst>
    </dgm:pt>
    <dgm:pt modelId="{E1B7A14D-4BAC-4773-9C9F-EB1D31E66D4E}" type="pres">
      <dgm:prSet presAssocID="{F9380984-0746-4F27-B30F-086B2A3624A0}" presName="spaceRect" presStyleCnt="0"/>
      <dgm:spPr/>
    </dgm:pt>
    <dgm:pt modelId="{B7CDB628-1824-46D8-86B9-E2C91EBD18EB}" type="pres">
      <dgm:prSet presAssocID="{F9380984-0746-4F27-B30F-086B2A3624A0}" presName="parTx" presStyleLbl="revTx" presStyleIdx="1" presStyleCnt="3">
        <dgm:presLayoutVars>
          <dgm:chMax val="0"/>
          <dgm:chPref val="0"/>
        </dgm:presLayoutVars>
      </dgm:prSet>
      <dgm:spPr/>
    </dgm:pt>
    <dgm:pt modelId="{C3F753CC-4240-48FE-BE2D-C5BF2C623D17}" type="pres">
      <dgm:prSet presAssocID="{51F90508-1C51-4A29-B880-AEB4AF0D1114}" presName="sibTrans" presStyleCnt="0"/>
      <dgm:spPr/>
    </dgm:pt>
    <dgm:pt modelId="{6B58048B-DB09-44BB-A04C-8A92FEDBEFBB}" type="pres">
      <dgm:prSet presAssocID="{23960340-AE03-4387-A58C-F9A48468F8F2}" presName="compNode" presStyleCnt="0"/>
      <dgm:spPr/>
    </dgm:pt>
    <dgm:pt modelId="{A6F54297-9634-4F09-B994-C88BB2AD4558}" type="pres">
      <dgm:prSet presAssocID="{23960340-AE03-4387-A58C-F9A48468F8F2}" presName="bgRect" presStyleLbl="bgShp" presStyleIdx="2" presStyleCnt="3"/>
      <dgm:spPr/>
    </dgm:pt>
    <dgm:pt modelId="{FA01CA3C-E217-4273-9655-14D5FCE4FA3F}" type="pres">
      <dgm:prSet presAssocID="{23960340-AE03-4387-A58C-F9A48468F8F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opwatch"/>
        </a:ext>
      </dgm:extLst>
    </dgm:pt>
    <dgm:pt modelId="{C8FF9D07-44AB-4D7B-8BA2-D2299EDDC386}" type="pres">
      <dgm:prSet presAssocID="{23960340-AE03-4387-A58C-F9A48468F8F2}" presName="spaceRect" presStyleCnt="0"/>
      <dgm:spPr/>
    </dgm:pt>
    <dgm:pt modelId="{6932C0DA-F5F5-4BDE-8DC6-F6F0D7F25B06}" type="pres">
      <dgm:prSet presAssocID="{23960340-AE03-4387-A58C-F9A48468F8F2}" presName="parTx" presStyleLbl="revTx" presStyleIdx="2" presStyleCnt="3">
        <dgm:presLayoutVars>
          <dgm:chMax val="0"/>
          <dgm:chPref val="0"/>
        </dgm:presLayoutVars>
      </dgm:prSet>
      <dgm:spPr/>
    </dgm:pt>
  </dgm:ptLst>
  <dgm:cxnLst>
    <dgm:cxn modelId="{E01B9A11-D4DD-4AB0-9B97-594451B8EFD1}" type="presOf" srcId="{F9380984-0746-4F27-B30F-086B2A3624A0}" destId="{B7CDB628-1824-46D8-86B9-E2C91EBD18EB}" srcOrd="0" destOrd="0" presId="urn:microsoft.com/office/officeart/2018/2/layout/IconVerticalSolidList"/>
    <dgm:cxn modelId="{766DC24B-B042-4DA7-A73A-8EED3D1D2D3C}" srcId="{925911CE-9861-4EA7-9836-E4A79CA52A7A}" destId="{4FCC8101-FE66-4235-8E74-8A587CAB60DD}" srcOrd="0" destOrd="0" parTransId="{3B45731D-D51E-46C9-A047-3FD6AA19B04A}" sibTransId="{2962BB43-DE99-4B0D-9075-48FFA1D30CE5}"/>
    <dgm:cxn modelId="{D997695A-24B5-494B-8379-75C63DF813AA}" type="presOf" srcId="{4FCC8101-FE66-4235-8E74-8A587CAB60DD}" destId="{C2B95C4C-F224-49B8-B80B-538FDD23C7D4}" srcOrd="0" destOrd="0" presId="urn:microsoft.com/office/officeart/2018/2/layout/IconVerticalSolidList"/>
    <dgm:cxn modelId="{DD6B859B-6F77-4611-9B6E-E46612EF071B}" type="presOf" srcId="{23960340-AE03-4387-A58C-F9A48468F8F2}" destId="{6932C0DA-F5F5-4BDE-8DC6-F6F0D7F25B06}" srcOrd="0" destOrd="0" presId="urn:microsoft.com/office/officeart/2018/2/layout/IconVerticalSolidList"/>
    <dgm:cxn modelId="{800D5EB1-91E4-457D-8D32-B047EC597DEB}" type="presOf" srcId="{925911CE-9861-4EA7-9836-E4A79CA52A7A}" destId="{8920653E-6E54-4AAA-91A0-C90E6717E2A5}" srcOrd="0" destOrd="0" presId="urn:microsoft.com/office/officeart/2018/2/layout/IconVerticalSolidList"/>
    <dgm:cxn modelId="{8F93CBE6-B0D1-495A-A881-A9A038DA8476}" srcId="{925911CE-9861-4EA7-9836-E4A79CA52A7A}" destId="{F9380984-0746-4F27-B30F-086B2A3624A0}" srcOrd="1" destOrd="0" parTransId="{5DA0E5DC-1CAB-423C-8B92-FA49AAD6FB31}" sibTransId="{51F90508-1C51-4A29-B880-AEB4AF0D1114}"/>
    <dgm:cxn modelId="{19DE11F0-90B1-44DB-9899-A8835C69C416}" srcId="{925911CE-9861-4EA7-9836-E4A79CA52A7A}" destId="{23960340-AE03-4387-A58C-F9A48468F8F2}" srcOrd="2" destOrd="0" parTransId="{39B86798-52DA-4AEC-B25E-35442566CFCB}" sibTransId="{289D9BF8-189E-4C59-BC11-1F473151E716}"/>
    <dgm:cxn modelId="{0BBD3D4E-DBD1-460E-B1D5-C1CA78D10567}" type="presParOf" srcId="{8920653E-6E54-4AAA-91A0-C90E6717E2A5}" destId="{F78ED995-092D-40FF-8664-87F3062D5D38}" srcOrd="0" destOrd="0" presId="urn:microsoft.com/office/officeart/2018/2/layout/IconVerticalSolidList"/>
    <dgm:cxn modelId="{74894BD7-91DC-4536-B422-F26DBEDD081F}" type="presParOf" srcId="{F78ED995-092D-40FF-8664-87F3062D5D38}" destId="{F9297686-2DB1-47BA-8E45-35C833447B27}" srcOrd="0" destOrd="0" presId="urn:microsoft.com/office/officeart/2018/2/layout/IconVerticalSolidList"/>
    <dgm:cxn modelId="{868DD9C1-A79C-412A-BAB7-879D5A120DB2}" type="presParOf" srcId="{F78ED995-092D-40FF-8664-87F3062D5D38}" destId="{9CA120E5-745F-4F85-8D03-2F714FB18055}" srcOrd="1" destOrd="0" presId="urn:microsoft.com/office/officeart/2018/2/layout/IconVerticalSolidList"/>
    <dgm:cxn modelId="{CC382B35-9244-40E5-B81F-F8CF172D0D47}" type="presParOf" srcId="{F78ED995-092D-40FF-8664-87F3062D5D38}" destId="{872A02DC-3D1C-4B4F-9E26-4A30BD59172C}" srcOrd="2" destOrd="0" presId="urn:microsoft.com/office/officeart/2018/2/layout/IconVerticalSolidList"/>
    <dgm:cxn modelId="{1ADAA252-F345-4FDF-A9CE-9D677B9BBEE0}" type="presParOf" srcId="{F78ED995-092D-40FF-8664-87F3062D5D38}" destId="{C2B95C4C-F224-49B8-B80B-538FDD23C7D4}" srcOrd="3" destOrd="0" presId="urn:microsoft.com/office/officeart/2018/2/layout/IconVerticalSolidList"/>
    <dgm:cxn modelId="{EF1C3CEE-8585-438F-847D-6B98093D1571}" type="presParOf" srcId="{8920653E-6E54-4AAA-91A0-C90E6717E2A5}" destId="{3518B374-5C67-44D5-B335-CF24FBA82118}" srcOrd="1" destOrd="0" presId="urn:microsoft.com/office/officeart/2018/2/layout/IconVerticalSolidList"/>
    <dgm:cxn modelId="{06B0761C-70B9-4A85-94A7-087D4BAFC315}" type="presParOf" srcId="{8920653E-6E54-4AAA-91A0-C90E6717E2A5}" destId="{27A19E95-3A3B-4663-AF96-25288EC4497F}" srcOrd="2" destOrd="0" presId="urn:microsoft.com/office/officeart/2018/2/layout/IconVerticalSolidList"/>
    <dgm:cxn modelId="{8D88EFCD-214A-45DC-A5F2-D16F99CC33BB}" type="presParOf" srcId="{27A19E95-3A3B-4663-AF96-25288EC4497F}" destId="{0CE04192-4B85-44C2-9C33-0E1E010B1940}" srcOrd="0" destOrd="0" presId="urn:microsoft.com/office/officeart/2018/2/layout/IconVerticalSolidList"/>
    <dgm:cxn modelId="{DF657C2A-DF56-4BB6-99DB-A8121C846D2B}" type="presParOf" srcId="{27A19E95-3A3B-4663-AF96-25288EC4497F}" destId="{1B6E78CD-139B-4D87-9723-0654C3F3D26C}" srcOrd="1" destOrd="0" presId="urn:microsoft.com/office/officeart/2018/2/layout/IconVerticalSolidList"/>
    <dgm:cxn modelId="{FB691851-708B-4194-8BEF-950BD7C2800C}" type="presParOf" srcId="{27A19E95-3A3B-4663-AF96-25288EC4497F}" destId="{E1B7A14D-4BAC-4773-9C9F-EB1D31E66D4E}" srcOrd="2" destOrd="0" presId="urn:microsoft.com/office/officeart/2018/2/layout/IconVerticalSolidList"/>
    <dgm:cxn modelId="{5D9FBB0F-F01D-4E7A-AC19-2B08589FE9DE}" type="presParOf" srcId="{27A19E95-3A3B-4663-AF96-25288EC4497F}" destId="{B7CDB628-1824-46D8-86B9-E2C91EBD18EB}" srcOrd="3" destOrd="0" presId="urn:microsoft.com/office/officeart/2018/2/layout/IconVerticalSolidList"/>
    <dgm:cxn modelId="{9335341C-27E7-4A4D-AF68-D6B6C22EEE6A}" type="presParOf" srcId="{8920653E-6E54-4AAA-91A0-C90E6717E2A5}" destId="{C3F753CC-4240-48FE-BE2D-C5BF2C623D17}" srcOrd="3" destOrd="0" presId="urn:microsoft.com/office/officeart/2018/2/layout/IconVerticalSolidList"/>
    <dgm:cxn modelId="{155B8069-37AF-4F27-B5A0-6AAFDDA360B6}" type="presParOf" srcId="{8920653E-6E54-4AAA-91A0-C90E6717E2A5}" destId="{6B58048B-DB09-44BB-A04C-8A92FEDBEFBB}" srcOrd="4" destOrd="0" presId="urn:microsoft.com/office/officeart/2018/2/layout/IconVerticalSolidList"/>
    <dgm:cxn modelId="{FDB9849E-B22E-47BE-9092-CF8C179884A8}" type="presParOf" srcId="{6B58048B-DB09-44BB-A04C-8A92FEDBEFBB}" destId="{A6F54297-9634-4F09-B994-C88BB2AD4558}" srcOrd="0" destOrd="0" presId="urn:microsoft.com/office/officeart/2018/2/layout/IconVerticalSolidList"/>
    <dgm:cxn modelId="{5ABDD86B-F57F-4615-976D-E143DCDBEB6F}" type="presParOf" srcId="{6B58048B-DB09-44BB-A04C-8A92FEDBEFBB}" destId="{FA01CA3C-E217-4273-9655-14D5FCE4FA3F}" srcOrd="1" destOrd="0" presId="urn:microsoft.com/office/officeart/2018/2/layout/IconVerticalSolidList"/>
    <dgm:cxn modelId="{3853DA9C-5801-4EBF-8C37-BD536EFD4152}" type="presParOf" srcId="{6B58048B-DB09-44BB-A04C-8A92FEDBEFBB}" destId="{C8FF9D07-44AB-4D7B-8BA2-D2299EDDC386}" srcOrd="2" destOrd="0" presId="urn:microsoft.com/office/officeart/2018/2/layout/IconVerticalSolidList"/>
    <dgm:cxn modelId="{7BC2A9C9-F284-44F2-9756-99A47EF7277D}" type="presParOf" srcId="{6B58048B-DB09-44BB-A04C-8A92FEDBEFBB}" destId="{6932C0DA-F5F5-4BDE-8DC6-F6F0D7F25B0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D296DFF6-FA6E-4839-993E-FC6F309F246F}"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320D3F7F-77B6-4667-8666-B6FB546BB908}">
      <dgm:prSet/>
      <dgm:spPr/>
      <dgm:t>
        <a:bodyPr/>
        <a:lstStyle/>
        <a:p>
          <a:r>
            <a:rPr lang="en-GB"/>
            <a:t>The </a:t>
          </a:r>
          <a:r>
            <a:rPr lang="en-GB" b="1"/>
            <a:t>Fill Rate</a:t>
          </a:r>
          <a:r>
            <a:rPr lang="en-GB"/>
            <a:t> is a measure of how many pixels a GPU can render and write to the screen per second. It's primarily influenced by:</a:t>
          </a:r>
          <a:endParaRPr lang="en-US"/>
        </a:p>
      </dgm:t>
    </dgm:pt>
    <dgm:pt modelId="{6E0DCB89-6E03-4B99-B842-90A7BB74B465}" type="parTrans" cxnId="{D30CFE9B-7276-4327-BB9E-8FEF777C505D}">
      <dgm:prSet/>
      <dgm:spPr/>
      <dgm:t>
        <a:bodyPr/>
        <a:lstStyle/>
        <a:p>
          <a:endParaRPr lang="en-US"/>
        </a:p>
      </dgm:t>
    </dgm:pt>
    <dgm:pt modelId="{8AA62185-FB34-4CBF-BBC0-D025DD84FAFE}" type="sibTrans" cxnId="{D30CFE9B-7276-4327-BB9E-8FEF777C505D}">
      <dgm:prSet/>
      <dgm:spPr/>
      <dgm:t>
        <a:bodyPr/>
        <a:lstStyle/>
        <a:p>
          <a:endParaRPr lang="en-US"/>
        </a:p>
      </dgm:t>
    </dgm:pt>
    <dgm:pt modelId="{2A8E5983-EF42-4704-A224-E4C308BEDD50}">
      <dgm:prSet/>
      <dgm:spPr/>
      <dgm:t>
        <a:bodyPr/>
        <a:lstStyle/>
        <a:p>
          <a:r>
            <a:rPr lang="en-GB" b="1"/>
            <a:t>Number of ROPs:</a:t>
          </a:r>
          <a:r>
            <a:rPr lang="en-GB"/>
            <a:t> More ROPs mean more pixels can be processed simultaneously.</a:t>
          </a:r>
          <a:endParaRPr lang="en-US"/>
        </a:p>
      </dgm:t>
    </dgm:pt>
    <dgm:pt modelId="{1C0C7D09-1A52-45A0-B8DC-CA0F63511351}" type="parTrans" cxnId="{EE32C9F7-3069-413E-831B-2624C8D3D07A}">
      <dgm:prSet/>
      <dgm:spPr/>
      <dgm:t>
        <a:bodyPr/>
        <a:lstStyle/>
        <a:p>
          <a:endParaRPr lang="en-US"/>
        </a:p>
      </dgm:t>
    </dgm:pt>
    <dgm:pt modelId="{8D393821-2A33-4AFF-AD5B-50F776A64955}" type="sibTrans" cxnId="{EE32C9F7-3069-413E-831B-2624C8D3D07A}">
      <dgm:prSet/>
      <dgm:spPr/>
      <dgm:t>
        <a:bodyPr/>
        <a:lstStyle/>
        <a:p>
          <a:endParaRPr lang="en-US"/>
        </a:p>
      </dgm:t>
    </dgm:pt>
    <dgm:pt modelId="{A12269F1-BAFF-42D9-8451-39D2F03C112E}">
      <dgm:prSet/>
      <dgm:spPr/>
      <dgm:t>
        <a:bodyPr/>
        <a:lstStyle/>
        <a:p>
          <a:r>
            <a:rPr lang="en-GB" b="1"/>
            <a:t>GPU Clock Speed:</a:t>
          </a:r>
          <a:r>
            <a:rPr lang="en-GB"/>
            <a:t> Higher clock speeds allow more operations within a given time frame.</a:t>
          </a:r>
          <a:endParaRPr lang="en-US"/>
        </a:p>
      </dgm:t>
    </dgm:pt>
    <dgm:pt modelId="{02753BFE-C02C-490F-9598-0312235E9EA8}" type="parTrans" cxnId="{FE550FCF-2949-409D-A36D-8FB5C208918F}">
      <dgm:prSet/>
      <dgm:spPr/>
      <dgm:t>
        <a:bodyPr/>
        <a:lstStyle/>
        <a:p>
          <a:endParaRPr lang="en-US"/>
        </a:p>
      </dgm:t>
    </dgm:pt>
    <dgm:pt modelId="{2F07CEE4-7309-4F5F-8A10-F34330985CD6}" type="sibTrans" cxnId="{FE550FCF-2949-409D-A36D-8FB5C208918F}">
      <dgm:prSet/>
      <dgm:spPr/>
      <dgm:t>
        <a:bodyPr/>
        <a:lstStyle/>
        <a:p>
          <a:endParaRPr lang="en-US"/>
        </a:p>
      </dgm:t>
    </dgm:pt>
    <dgm:pt modelId="{6B7000F0-8FBA-45DE-BEF8-64CC106384CE}" type="pres">
      <dgm:prSet presAssocID="{D296DFF6-FA6E-4839-993E-FC6F309F246F}" presName="linear" presStyleCnt="0">
        <dgm:presLayoutVars>
          <dgm:animLvl val="lvl"/>
          <dgm:resizeHandles val="exact"/>
        </dgm:presLayoutVars>
      </dgm:prSet>
      <dgm:spPr/>
    </dgm:pt>
    <dgm:pt modelId="{73B2CDB7-7EAD-40F9-8831-60A4C8C1ADFF}" type="pres">
      <dgm:prSet presAssocID="{320D3F7F-77B6-4667-8666-B6FB546BB908}" presName="parentText" presStyleLbl="node1" presStyleIdx="0" presStyleCnt="3">
        <dgm:presLayoutVars>
          <dgm:chMax val="0"/>
          <dgm:bulletEnabled val="1"/>
        </dgm:presLayoutVars>
      </dgm:prSet>
      <dgm:spPr/>
    </dgm:pt>
    <dgm:pt modelId="{DE3D112A-8AE1-4506-8C5C-24A31FE25F35}" type="pres">
      <dgm:prSet presAssocID="{8AA62185-FB34-4CBF-BBC0-D025DD84FAFE}" presName="spacer" presStyleCnt="0"/>
      <dgm:spPr/>
    </dgm:pt>
    <dgm:pt modelId="{DBB74F77-6C48-4FB4-9BD1-EC6F3F26B410}" type="pres">
      <dgm:prSet presAssocID="{2A8E5983-EF42-4704-A224-E4C308BEDD50}" presName="parentText" presStyleLbl="node1" presStyleIdx="1" presStyleCnt="3">
        <dgm:presLayoutVars>
          <dgm:chMax val="0"/>
          <dgm:bulletEnabled val="1"/>
        </dgm:presLayoutVars>
      </dgm:prSet>
      <dgm:spPr/>
    </dgm:pt>
    <dgm:pt modelId="{0EFB95E5-608F-407B-8CFD-EF55AC304568}" type="pres">
      <dgm:prSet presAssocID="{8D393821-2A33-4AFF-AD5B-50F776A64955}" presName="spacer" presStyleCnt="0"/>
      <dgm:spPr/>
    </dgm:pt>
    <dgm:pt modelId="{97B0604D-5172-453D-8421-C52A48E2D71F}" type="pres">
      <dgm:prSet presAssocID="{A12269F1-BAFF-42D9-8451-39D2F03C112E}" presName="parentText" presStyleLbl="node1" presStyleIdx="2" presStyleCnt="3">
        <dgm:presLayoutVars>
          <dgm:chMax val="0"/>
          <dgm:bulletEnabled val="1"/>
        </dgm:presLayoutVars>
      </dgm:prSet>
      <dgm:spPr/>
    </dgm:pt>
  </dgm:ptLst>
  <dgm:cxnLst>
    <dgm:cxn modelId="{8E2CAF35-CD2A-4DEE-BFC2-F0E28137D9CC}" type="presOf" srcId="{320D3F7F-77B6-4667-8666-B6FB546BB908}" destId="{73B2CDB7-7EAD-40F9-8831-60A4C8C1ADFF}" srcOrd="0" destOrd="0" presId="urn:microsoft.com/office/officeart/2005/8/layout/vList2"/>
    <dgm:cxn modelId="{0E4AAB56-D3B1-4965-9A9C-27B56B59D655}" type="presOf" srcId="{D296DFF6-FA6E-4839-993E-FC6F309F246F}" destId="{6B7000F0-8FBA-45DE-BEF8-64CC106384CE}" srcOrd="0" destOrd="0" presId="urn:microsoft.com/office/officeart/2005/8/layout/vList2"/>
    <dgm:cxn modelId="{D30CFE9B-7276-4327-BB9E-8FEF777C505D}" srcId="{D296DFF6-FA6E-4839-993E-FC6F309F246F}" destId="{320D3F7F-77B6-4667-8666-B6FB546BB908}" srcOrd="0" destOrd="0" parTransId="{6E0DCB89-6E03-4B99-B842-90A7BB74B465}" sibTransId="{8AA62185-FB34-4CBF-BBC0-D025DD84FAFE}"/>
    <dgm:cxn modelId="{B2C828CB-9C03-4F65-8247-3B3B731BCD14}" type="presOf" srcId="{A12269F1-BAFF-42D9-8451-39D2F03C112E}" destId="{97B0604D-5172-453D-8421-C52A48E2D71F}" srcOrd="0" destOrd="0" presId="urn:microsoft.com/office/officeart/2005/8/layout/vList2"/>
    <dgm:cxn modelId="{FE550FCF-2949-409D-A36D-8FB5C208918F}" srcId="{D296DFF6-FA6E-4839-993E-FC6F309F246F}" destId="{A12269F1-BAFF-42D9-8451-39D2F03C112E}" srcOrd="2" destOrd="0" parTransId="{02753BFE-C02C-490F-9598-0312235E9EA8}" sibTransId="{2F07CEE4-7309-4F5F-8A10-F34330985CD6}"/>
    <dgm:cxn modelId="{22285EE5-1BD4-47CC-A703-95B57C49C84D}" type="presOf" srcId="{2A8E5983-EF42-4704-A224-E4C308BEDD50}" destId="{DBB74F77-6C48-4FB4-9BD1-EC6F3F26B410}" srcOrd="0" destOrd="0" presId="urn:microsoft.com/office/officeart/2005/8/layout/vList2"/>
    <dgm:cxn modelId="{EE32C9F7-3069-413E-831B-2624C8D3D07A}" srcId="{D296DFF6-FA6E-4839-993E-FC6F309F246F}" destId="{2A8E5983-EF42-4704-A224-E4C308BEDD50}" srcOrd="1" destOrd="0" parTransId="{1C0C7D09-1A52-45A0-B8DC-CA0F63511351}" sibTransId="{8D393821-2A33-4AFF-AD5B-50F776A64955}"/>
    <dgm:cxn modelId="{7735B310-E9C5-4FB8-8425-E77976EDD956}" type="presParOf" srcId="{6B7000F0-8FBA-45DE-BEF8-64CC106384CE}" destId="{73B2CDB7-7EAD-40F9-8831-60A4C8C1ADFF}" srcOrd="0" destOrd="0" presId="urn:microsoft.com/office/officeart/2005/8/layout/vList2"/>
    <dgm:cxn modelId="{9652CA55-3A5B-4C49-8DCF-50468AA7CCD3}" type="presParOf" srcId="{6B7000F0-8FBA-45DE-BEF8-64CC106384CE}" destId="{DE3D112A-8AE1-4506-8C5C-24A31FE25F35}" srcOrd="1" destOrd="0" presId="urn:microsoft.com/office/officeart/2005/8/layout/vList2"/>
    <dgm:cxn modelId="{4E01ABAC-2CB4-4564-8821-D3166A343399}" type="presParOf" srcId="{6B7000F0-8FBA-45DE-BEF8-64CC106384CE}" destId="{DBB74F77-6C48-4FB4-9BD1-EC6F3F26B410}" srcOrd="2" destOrd="0" presId="urn:microsoft.com/office/officeart/2005/8/layout/vList2"/>
    <dgm:cxn modelId="{AD926FC0-1BC9-4055-A7B8-EDF8FAC6FF7B}" type="presParOf" srcId="{6B7000F0-8FBA-45DE-BEF8-64CC106384CE}" destId="{0EFB95E5-608F-407B-8CFD-EF55AC304568}" srcOrd="3" destOrd="0" presId="urn:microsoft.com/office/officeart/2005/8/layout/vList2"/>
    <dgm:cxn modelId="{6F175246-DA7E-474E-B59F-C9E6523B593B}" type="presParOf" srcId="{6B7000F0-8FBA-45DE-BEF8-64CC106384CE}" destId="{97B0604D-5172-453D-8421-C52A48E2D71F}"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9BD00A33-62C5-4A52-9295-CFD6E32E7A72}" type="doc">
      <dgm:prSet loTypeId="urn:microsoft.com/office/officeart/2018/5/layout/CenteredIconLabelDescriptionList" loCatId="icon" qsTypeId="urn:microsoft.com/office/officeart/2005/8/quickstyle/simple1" qsCatId="simple" csTypeId="urn:microsoft.com/office/officeart/2018/5/colors/Iconchunking_neutralbg_accent1_2" csCatId="accent1" phldr="1"/>
      <dgm:spPr/>
      <dgm:t>
        <a:bodyPr/>
        <a:lstStyle/>
        <a:p>
          <a:endParaRPr lang="en-US"/>
        </a:p>
      </dgm:t>
    </dgm:pt>
    <dgm:pt modelId="{5148C103-0949-41F5-8440-A57EF2A95E0C}">
      <dgm:prSet/>
      <dgm:spPr/>
      <dgm:t>
        <a:bodyPr/>
        <a:lstStyle/>
        <a:p>
          <a:pPr>
            <a:defRPr b="1"/>
          </a:pPr>
          <a:r>
            <a:rPr lang="en-GB"/>
            <a:t>Theoretical Fill Rate can be estimated using the formula:</a:t>
          </a:r>
          <a:endParaRPr lang="en-US"/>
        </a:p>
      </dgm:t>
    </dgm:pt>
    <dgm:pt modelId="{B277DA4C-C25D-4A51-B77A-D174BD796EFA}" type="parTrans" cxnId="{7CAE3606-4E7A-4166-B658-FF64D63C6122}">
      <dgm:prSet/>
      <dgm:spPr/>
      <dgm:t>
        <a:bodyPr/>
        <a:lstStyle/>
        <a:p>
          <a:endParaRPr lang="en-US"/>
        </a:p>
      </dgm:t>
    </dgm:pt>
    <dgm:pt modelId="{410348E3-0D58-4788-AE5B-97724331BD40}" type="sibTrans" cxnId="{7CAE3606-4E7A-4166-B658-FF64D63C6122}">
      <dgm:prSet/>
      <dgm:spPr/>
      <dgm:t>
        <a:bodyPr/>
        <a:lstStyle/>
        <a:p>
          <a:endParaRPr lang="en-US"/>
        </a:p>
      </dgm:t>
    </dgm:pt>
    <dgm:pt modelId="{028507F8-4A3E-4B4D-9E13-F8F312FDF100}">
      <dgm:prSet/>
      <dgm:spPr/>
      <dgm:t>
        <a:bodyPr/>
        <a:lstStyle/>
        <a:p>
          <a:r>
            <a:rPr lang="en-GB"/>
            <a:t>Fill Rate=Number of ROPs×Clock Speed</a:t>
          </a:r>
          <a:endParaRPr lang="en-US"/>
        </a:p>
      </dgm:t>
    </dgm:pt>
    <dgm:pt modelId="{A83AC935-0439-4BA8-A839-EF5DD9E91DA7}" type="parTrans" cxnId="{8B6BB60E-C8C5-4E45-8EA1-7FAD61FB21BD}">
      <dgm:prSet/>
      <dgm:spPr/>
      <dgm:t>
        <a:bodyPr/>
        <a:lstStyle/>
        <a:p>
          <a:endParaRPr lang="en-US"/>
        </a:p>
      </dgm:t>
    </dgm:pt>
    <dgm:pt modelId="{D789BC5C-202A-46FB-BB3B-12752D8A8065}" type="sibTrans" cxnId="{8B6BB60E-C8C5-4E45-8EA1-7FAD61FB21BD}">
      <dgm:prSet/>
      <dgm:spPr/>
      <dgm:t>
        <a:bodyPr/>
        <a:lstStyle/>
        <a:p>
          <a:endParaRPr lang="en-US"/>
        </a:p>
      </dgm:t>
    </dgm:pt>
    <dgm:pt modelId="{5BB4CFFC-E0F5-4744-84FC-5D47F5FF40DE}">
      <dgm:prSet/>
      <dgm:spPr/>
      <dgm:t>
        <a:bodyPr/>
        <a:lstStyle/>
        <a:p>
          <a:pPr>
            <a:defRPr b="1"/>
          </a:pPr>
          <a:r>
            <a:rPr lang="en-GB"/>
            <a:t>Plugging in the RTX 4090’s specs:</a:t>
          </a:r>
          <a:endParaRPr lang="en-US"/>
        </a:p>
      </dgm:t>
    </dgm:pt>
    <dgm:pt modelId="{E53E4164-472F-45E5-82A9-C7363E8CFE35}" type="parTrans" cxnId="{2B535C87-B26C-4285-A0B9-9A638328F03C}">
      <dgm:prSet/>
      <dgm:spPr/>
      <dgm:t>
        <a:bodyPr/>
        <a:lstStyle/>
        <a:p>
          <a:endParaRPr lang="en-US"/>
        </a:p>
      </dgm:t>
    </dgm:pt>
    <dgm:pt modelId="{C60507C9-6D63-4FE6-B7ED-3FAE9C25AF53}" type="sibTrans" cxnId="{2B535C87-B26C-4285-A0B9-9A638328F03C}">
      <dgm:prSet/>
      <dgm:spPr/>
      <dgm:t>
        <a:bodyPr/>
        <a:lstStyle/>
        <a:p>
          <a:endParaRPr lang="en-US"/>
        </a:p>
      </dgm:t>
    </dgm:pt>
    <dgm:pt modelId="{FB1E07E5-4A53-4C0C-B961-CB70AE2E5902}">
      <dgm:prSet/>
      <dgm:spPr/>
      <dgm:t>
        <a:bodyPr/>
        <a:lstStyle/>
        <a:p>
          <a:r>
            <a:rPr lang="en-GB"/>
            <a:t>Fill Rate=128 ROPs×2.52 GHz </a:t>
          </a:r>
          <a:endParaRPr lang="en-US"/>
        </a:p>
      </dgm:t>
    </dgm:pt>
    <dgm:pt modelId="{D96653A6-8340-4537-B225-AAEE49D4B4AE}" type="parTrans" cxnId="{BA03F280-7CF7-4293-824F-AE9D95A6174F}">
      <dgm:prSet/>
      <dgm:spPr/>
      <dgm:t>
        <a:bodyPr/>
        <a:lstStyle/>
        <a:p>
          <a:endParaRPr lang="en-US"/>
        </a:p>
      </dgm:t>
    </dgm:pt>
    <dgm:pt modelId="{12C7B4A7-912D-4D7C-AF32-4CBC93AA66DF}" type="sibTrans" cxnId="{BA03F280-7CF7-4293-824F-AE9D95A6174F}">
      <dgm:prSet/>
      <dgm:spPr/>
      <dgm:t>
        <a:bodyPr/>
        <a:lstStyle/>
        <a:p>
          <a:endParaRPr lang="en-US"/>
        </a:p>
      </dgm:t>
    </dgm:pt>
    <dgm:pt modelId="{FCA3346B-44D1-44E4-A67C-A5D4E6D24A41}">
      <dgm:prSet/>
      <dgm:spPr/>
      <dgm:t>
        <a:bodyPr/>
        <a:lstStyle/>
        <a:p>
          <a:r>
            <a:rPr lang="en-GB" dirty="0"/>
            <a:t>Fill Rate=322.56 </a:t>
          </a:r>
          <a:r>
            <a:rPr lang="en-GB" dirty="0" err="1"/>
            <a:t>GigaPixels</a:t>
          </a:r>
          <a:r>
            <a:rPr lang="en-GB" dirty="0"/>
            <a:t>/second</a:t>
          </a:r>
          <a:endParaRPr lang="en-US" dirty="0"/>
        </a:p>
      </dgm:t>
    </dgm:pt>
    <dgm:pt modelId="{9680BEAC-5F6F-4775-9D40-0987C032762C}" type="parTrans" cxnId="{F5D90AAF-CBBC-4F1B-B095-638BD4076B92}">
      <dgm:prSet/>
      <dgm:spPr/>
      <dgm:t>
        <a:bodyPr/>
        <a:lstStyle/>
        <a:p>
          <a:endParaRPr lang="en-US"/>
        </a:p>
      </dgm:t>
    </dgm:pt>
    <dgm:pt modelId="{D2B902AE-7E62-4EE7-83FE-7FA5AA3005F7}" type="sibTrans" cxnId="{F5D90AAF-CBBC-4F1B-B095-638BD4076B92}">
      <dgm:prSet/>
      <dgm:spPr/>
      <dgm:t>
        <a:bodyPr/>
        <a:lstStyle/>
        <a:p>
          <a:endParaRPr lang="en-US"/>
        </a:p>
      </dgm:t>
    </dgm:pt>
    <dgm:pt modelId="{6C2AE447-6494-4CF5-B12C-13DA0933B484}" type="pres">
      <dgm:prSet presAssocID="{9BD00A33-62C5-4A52-9295-CFD6E32E7A72}" presName="root" presStyleCnt="0">
        <dgm:presLayoutVars>
          <dgm:dir/>
          <dgm:resizeHandles val="exact"/>
        </dgm:presLayoutVars>
      </dgm:prSet>
      <dgm:spPr/>
    </dgm:pt>
    <dgm:pt modelId="{4EA057E3-4CE7-4BE0-A49F-C191E12BC669}" type="pres">
      <dgm:prSet presAssocID="{5148C103-0949-41F5-8440-A57EF2A95E0C}" presName="compNode" presStyleCnt="0"/>
      <dgm:spPr/>
    </dgm:pt>
    <dgm:pt modelId="{B9BA1035-4CBD-441D-9DD6-C4ADE131FEF6}" type="pres">
      <dgm:prSet presAssocID="{5148C103-0949-41F5-8440-A57EF2A95E0C}"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pwatch"/>
        </a:ext>
      </dgm:extLst>
    </dgm:pt>
    <dgm:pt modelId="{AE5CCCD3-295D-4405-B44B-EE0816418558}" type="pres">
      <dgm:prSet presAssocID="{5148C103-0949-41F5-8440-A57EF2A95E0C}" presName="iconSpace" presStyleCnt="0"/>
      <dgm:spPr/>
    </dgm:pt>
    <dgm:pt modelId="{3B90357F-A3A2-47A5-9A8B-5E2C8ADEADF5}" type="pres">
      <dgm:prSet presAssocID="{5148C103-0949-41F5-8440-A57EF2A95E0C}" presName="parTx" presStyleLbl="revTx" presStyleIdx="0" presStyleCnt="4">
        <dgm:presLayoutVars>
          <dgm:chMax val="0"/>
          <dgm:chPref val="0"/>
        </dgm:presLayoutVars>
      </dgm:prSet>
      <dgm:spPr/>
    </dgm:pt>
    <dgm:pt modelId="{DB9253DA-238D-4DEF-B13B-3DF0E83FCA31}" type="pres">
      <dgm:prSet presAssocID="{5148C103-0949-41F5-8440-A57EF2A95E0C}" presName="txSpace" presStyleCnt="0"/>
      <dgm:spPr/>
    </dgm:pt>
    <dgm:pt modelId="{96A7510B-AE00-49E0-BA82-486F708477CD}" type="pres">
      <dgm:prSet presAssocID="{5148C103-0949-41F5-8440-A57EF2A95E0C}" presName="desTx" presStyleLbl="revTx" presStyleIdx="1" presStyleCnt="4">
        <dgm:presLayoutVars/>
      </dgm:prSet>
      <dgm:spPr/>
    </dgm:pt>
    <dgm:pt modelId="{8E6A7007-D17A-424F-9948-2B6003F7974A}" type="pres">
      <dgm:prSet presAssocID="{410348E3-0D58-4788-AE5B-97724331BD40}" presName="sibTrans" presStyleCnt="0"/>
      <dgm:spPr/>
    </dgm:pt>
    <dgm:pt modelId="{C3E37D75-0B7B-4E44-8DC6-1783AC74AE29}" type="pres">
      <dgm:prSet presAssocID="{5BB4CFFC-E0F5-4744-84FC-5D47F5FF40DE}" presName="compNode" presStyleCnt="0"/>
      <dgm:spPr/>
    </dgm:pt>
    <dgm:pt modelId="{67B1819E-8CFF-47EC-9A4A-2ABE679F4FEA}" type="pres">
      <dgm:prSet presAssocID="{5BB4CFFC-E0F5-4744-84FC-5D47F5FF40DE}"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ocessor"/>
        </a:ext>
      </dgm:extLst>
    </dgm:pt>
    <dgm:pt modelId="{4E8F9E48-9842-4C44-959E-5AF32633AEC0}" type="pres">
      <dgm:prSet presAssocID="{5BB4CFFC-E0F5-4744-84FC-5D47F5FF40DE}" presName="iconSpace" presStyleCnt="0"/>
      <dgm:spPr/>
    </dgm:pt>
    <dgm:pt modelId="{BB28A15B-2659-4CFE-87B8-4B75539C4648}" type="pres">
      <dgm:prSet presAssocID="{5BB4CFFC-E0F5-4744-84FC-5D47F5FF40DE}" presName="parTx" presStyleLbl="revTx" presStyleIdx="2" presStyleCnt="4">
        <dgm:presLayoutVars>
          <dgm:chMax val="0"/>
          <dgm:chPref val="0"/>
        </dgm:presLayoutVars>
      </dgm:prSet>
      <dgm:spPr/>
    </dgm:pt>
    <dgm:pt modelId="{3B0DA289-A115-491C-907B-72AC6C3EFD76}" type="pres">
      <dgm:prSet presAssocID="{5BB4CFFC-E0F5-4744-84FC-5D47F5FF40DE}" presName="txSpace" presStyleCnt="0"/>
      <dgm:spPr/>
    </dgm:pt>
    <dgm:pt modelId="{EE232AC7-C024-4A73-82E8-E7139DF4BF46}" type="pres">
      <dgm:prSet presAssocID="{5BB4CFFC-E0F5-4744-84FC-5D47F5FF40DE}" presName="desTx" presStyleLbl="revTx" presStyleIdx="3" presStyleCnt="4">
        <dgm:presLayoutVars/>
      </dgm:prSet>
      <dgm:spPr/>
    </dgm:pt>
  </dgm:ptLst>
  <dgm:cxnLst>
    <dgm:cxn modelId="{7CAE3606-4E7A-4166-B658-FF64D63C6122}" srcId="{9BD00A33-62C5-4A52-9295-CFD6E32E7A72}" destId="{5148C103-0949-41F5-8440-A57EF2A95E0C}" srcOrd="0" destOrd="0" parTransId="{B277DA4C-C25D-4A51-B77A-D174BD796EFA}" sibTransId="{410348E3-0D58-4788-AE5B-97724331BD40}"/>
    <dgm:cxn modelId="{8B6BB60E-C8C5-4E45-8EA1-7FAD61FB21BD}" srcId="{5148C103-0949-41F5-8440-A57EF2A95E0C}" destId="{028507F8-4A3E-4B4D-9E13-F8F312FDF100}" srcOrd="0" destOrd="0" parTransId="{A83AC935-0439-4BA8-A839-EF5DD9E91DA7}" sibTransId="{D789BC5C-202A-46FB-BB3B-12752D8A8065}"/>
    <dgm:cxn modelId="{43A0592D-35DC-49D4-A90C-F8D4575AEB3B}" type="presOf" srcId="{028507F8-4A3E-4B4D-9E13-F8F312FDF100}" destId="{96A7510B-AE00-49E0-BA82-486F708477CD}" srcOrd="0" destOrd="0" presId="urn:microsoft.com/office/officeart/2018/5/layout/CenteredIconLabelDescriptionList"/>
    <dgm:cxn modelId="{08AAF831-5E04-42D8-9E30-35A1BF743EFD}" type="presOf" srcId="{FCA3346B-44D1-44E4-A67C-A5D4E6D24A41}" destId="{EE232AC7-C024-4A73-82E8-E7139DF4BF46}" srcOrd="0" destOrd="1" presId="urn:microsoft.com/office/officeart/2018/5/layout/CenteredIconLabelDescriptionList"/>
    <dgm:cxn modelId="{6ED16642-2655-466F-9E07-22CB40B45482}" type="presOf" srcId="{FB1E07E5-4A53-4C0C-B961-CB70AE2E5902}" destId="{EE232AC7-C024-4A73-82E8-E7139DF4BF46}" srcOrd="0" destOrd="0" presId="urn:microsoft.com/office/officeart/2018/5/layout/CenteredIconLabelDescriptionList"/>
    <dgm:cxn modelId="{7A00FB4F-9DBB-4FCE-9895-B3C6E55660C0}" type="presOf" srcId="{5148C103-0949-41F5-8440-A57EF2A95E0C}" destId="{3B90357F-A3A2-47A5-9A8B-5E2C8ADEADF5}" srcOrd="0" destOrd="0" presId="urn:microsoft.com/office/officeart/2018/5/layout/CenteredIconLabelDescriptionList"/>
    <dgm:cxn modelId="{B9A6BC57-C5C7-4482-AB59-EF47CBF611D0}" type="presOf" srcId="{5BB4CFFC-E0F5-4744-84FC-5D47F5FF40DE}" destId="{BB28A15B-2659-4CFE-87B8-4B75539C4648}" srcOrd="0" destOrd="0" presId="urn:microsoft.com/office/officeart/2018/5/layout/CenteredIconLabelDescriptionList"/>
    <dgm:cxn modelId="{BA03F280-7CF7-4293-824F-AE9D95A6174F}" srcId="{5BB4CFFC-E0F5-4744-84FC-5D47F5FF40DE}" destId="{FB1E07E5-4A53-4C0C-B961-CB70AE2E5902}" srcOrd="0" destOrd="0" parTransId="{D96653A6-8340-4537-B225-AAEE49D4B4AE}" sibTransId="{12C7B4A7-912D-4D7C-AF32-4CBC93AA66DF}"/>
    <dgm:cxn modelId="{2B535C87-B26C-4285-A0B9-9A638328F03C}" srcId="{9BD00A33-62C5-4A52-9295-CFD6E32E7A72}" destId="{5BB4CFFC-E0F5-4744-84FC-5D47F5FF40DE}" srcOrd="1" destOrd="0" parTransId="{E53E4164-472F-45E5-82A9-C7363E8CFE35}" sibTransId="{C60507C9-6D63-4FE6-B7ED-3FAE9C25AF53}"/>
    <dgm:cxn modelId="{F5D90AAF-CBBC-4F1B-B095-638BD4076B92}" srcId="{5BB4CFFC-E0F5-4744-84FC-5D47F5FF40DE}" destId="{FCA3346B-44D1-44E4-A67C-A5D4E6D24A41}" srcOrd="1" destOrd="0" parTransId="{9680BEAC-5F6F-4775-9D40-0987C032762C}" sibTransId="{D2B902AE-7E62-4EE7-83FE-7FA5AA3005F7}"/>
    <dgm:cxn modelId="{E213FCDE-77E0-4283-82CF-3EDD75C8DE85}" type="presOf" srcId="{9BD00A33-62C5-4A52-9295-CFD6E32E7A72}" destId="{6C2AE447-6494-4CF5-B12C-13DA0933B484}" srcOrd="0" destOrd="0" presId="urn:microsoft.com/office/officeart/2018/5/layout/CenteredIconLabelDescriptionList"/>
    <dgm:cxn modelId="{BA2E9896-DE2D-4845-A35C-D58890961822}" type="presParOf" srcId="{6C2AE447-6494-4CF5-B12C-13DA0933B484}" destId="{4EA057E3-4CE7-4BE0-A49F-C191E12BC669}" srcOrd="0" destOrd="0" presId="urn:microsoft.com/office/officeart/2018/5/layout/CenteredIconLabelDescriptionList"/>
    <dgm:cxn modelId="{01F81CD0-6609-484E-A1A2-618ADC6105F0}" type="presParOf" srcId="{4EA057E3-4CE7-4BE0-A49F-C191E12BC669}" destId="{B9BA1035-4CBD-441D-9DD6-C4ADE131FEF6}" srcOrd="0" destOrd="0" presId="urn:microsoft.com/office/officeart/2018/5/layout/CenteredIconLabelDescriptionList"/>
    <dgm:cxn modelId="{EC992798-64C3-4481-BF86-2B56716053B1}" type="presParOf" srcId="{4EA057E3-4CE7-4BE0-A49F-C191E12BC669}" destId="{AE5CCCD3-295D-4405-B44B-EE0816418558}" srcOrd="1" destOrd="0" presId="urn:microsoft.com/office/officeart/2018/5/layout/CenteredIconLabelDescriptionList"/>
    <dgm:cxn modelId="{2E2E0175-9DAF-465F-8E8E-18D9C925E8A1}" type="presParOf" srcId="{4EA057E3-4CE7-4BE0-A49F-C191E12BC669}" destId="{3B90357F-A3A2-47A5-9A8B-5E2C8ADEADF5}" srcOrd="2" destOrd="0" presId="urn:microsoft.com/office/officeart/2018/5/layout/CenteredIconLabelDescriptionList"/>
    <dgm:cxn modelId="{650EB367-7317-48B9-B4D7-668EA6B4D771}" type="presParOf" srcId="{4EA057E3-4CE7-4BE0-A49F-C191E12BC669}" destId="{DB9253DA-238D-4DEF-B13B-3DF0E83FCA31}" srcOrd="3" destOrd="0" presId="urn:microsoft.com/office/officeart/2018/5/layout/CenteredIconLabelDescriptionList"/>
    <dgm:cxn modelId="{699D628A-A72C-4A5B-B363-DD023B2F5435}" type="presParOf" srcId="{4EA057E3-4CE7-4BE0-A49F-C191E12BC669}" destId="{96A7510B-AE00-49E0-BA82-486F708477CD}" srcOrd="4" destOrd="0" presId="urn:microsoft.com/office/officeart/2018/5/layout/CenteredIconLabelDescriptionList"/>
    <dgm:cxn modelId="{EC81F5D4-F2AD-4E63-BF7C-C873B28AF76F}" type="presParOf" srcId="{6C2AE447-6494-4CF5-B12C-13DA0933B484}" destId="{8E6A7007-D17A-424F-9948-2B6003F7974A}" srcOrd="1" destOrd="0" presId="urn:microsoft.com/office/officeart/2018/5/layout/CenteredIconLabelDescriptionList"/>
    <dgm:cxn modelId="{A99E056A-4DF8-48A0-9C5C-0B3357F81C9B}" type="presParOf" srcId="{6C2AE447-6494-4CF5-B12C-13DA0933B484}" destId="{C3E37D75-0B7B-4E44-8DC6-1783AC74AE29}" srcOrd="2" destOrd="0" presId="urn:microsoft.com/office/officeart/2018/5/layout/CenteredIconLabelDescriptionList"/>
    <dgm:cxn modelId="{16174AB0-A46D-411F-982D-77ECF87C64A4}" type="presParOf" srcId="{C3E37D75-0B7B-4E44-8DC6-1783AC74AE29}" destId="{67B1819E-8CFF-47EC-9A4A-2ABE679F4FEA}" srcOrd="0" destOrd="0" presId="urn:microsoft.com/office/officeart/2018/5/layout/CenteredIconLabelDescriptionList"/>
    <dgm:cxn modelId="{3227D0A1-CE56-42E5-AAB4-7BA44C74DA37}" type="presParOf" srcId="{C3E37D75-0B7B-4E44-8DC6-1783AC74AE29}" destId="{4E8F9E48-9842-4C44-959E-5AF32633AEC0}" srcOrd="1" destOrd="0" presId="urn:microsoft.com/office/officeart/2018/5/layout/CenteredIconLabelDescriptionList"/>
    <dgm:cxn modelId="{493B98BE-77AF-4E72-9168-09FC381D24F3}" type="presParOf" srcId="{C3E37D75-0B7B-4E44-8DC6-1783AC74AE29}" destId="{BB28A15B-2659-4CFE-87B8-4B75539C4648}" srcOrd="2" destOrd="0" presId="urn:microsoft.com/office/officeart/2018/5/layout/CenteredIconLabelDescriptionList"/>
    <dgm:cxn modelId="{440DD252-5A37-4C7B-8C69-B98475988C06}" type="presParOf" srcId="{C3E37D75-0B7B-4E44-8DC6-1783AC74AE29}" destId="{3B0DA289-A115-491C-907B-72AC6C3EFD76}" srcOrd="3" destOrd="0" presId="urn:microsoft.com/office/officeart/2018/5/layout/CenteredIconLabelDescriptionList"/>
    <dgm:cxn modelId="{BFE19A54-D93A-4769-BF3F-EDFEB9C0984E}" type="presParOf" srcId="{C3E37D75-0B7B-4E44-8DC6-1783AC74AE29}" destId="{EE232AC7-C024-4A73-82E8-E7139DF4BF46}" srcOrd="4" destOrd="0" presId="urn:microsoft.com/office/officeart/2018/5/layout/Centered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40DC37-76DB-460C-A659-C0D0079A9FA4}">
      <dsp:nvSpPr>
        <dsp:cNvPr id="0" name=""/>
        <dsp:cNvSpPr/>
      </dsp:nvSpPr>
      <dsp:spPr>
        <a:xfrm>
          <a:off x="1333" y="110983"/>
          <a:ext cx="4682211" cy="2973204"/>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EF696D8-23AF-4177-A2A4-259BE12E139C}">
      <dsp:nvSpPr>
        <dsp:cNvPr id="0" name=""/>
        <dsp:cNvSpPr/>
      </dsp:nvSpPr>
      <dsp:spPr>
        <a:xfrm>
          <a:off x="521579" y="605216"/>
          <a:ext cx="4682211" cy="2973204"/>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CPU: Supports task-level parallelism (a few tasks at the same time). CPUs are optimised for sequential and complex tasks, offering better single-thread performance.</a:t>
          </a:r>
          <a:endParaRPr lang="en-US" sz="2600" kern="1200"/>
        </a:p>
      </dsp:txBody>
      <dsp:txXfrm>
        <a:off x="608661" y="692298"/>
        <a:ext cx="4508047" cy="2799040"/>
      </dsp:txXfrm>
    </dsp:sp>
    <dsp:sp modelId="{B36E268C-4FE9-4556-927A-C3C666E7DBB6}">
      <dsp:nvSpPr>
        <dsp:cNvPr id="0" name=""/>
        <dsp:cNvSpPr/>
      </dsp:nvSpPr>
      <dsp:spPr>
        <a:xfrm>
          <a:off x="5724037" y="110983"/>
          <a:ext cx="4682211" cy="2973204"/>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F764AC-B7BE-4A33-932E-498EFAF8D9EA}">
      <dsp:nvSpPr>
        <dsp:cNvPr id="0" name=""/>
        <dsp:cNvSpPr/>
      </dsp:nvSpPr>
      <dsp:spPr>
        <a:xfrm>
          <a:off x="6244283" y="605216"/>
          <a:ext cx="4682211" cy="2973204"/>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GPU: Highly parallelised, handling thousands of operations concurrently. This makes it ideal for applications that can be broken down into smaller, parallel tasks.</a:t>
          </a:r>
          <a:endParaRPr lang="en-US" sz="2600" kern="1200"/>
        </a:p>
      </dsp:txBody>
      <dsp:txXfrm>
        <a:off x="6331365" y="692298"/>
        <a:ext cx="4508047" cy="27990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423B13-7EF1-4755-927B-11A7D10331CB}">
      <dsp:nvSpPr>
        <dsp:cNvPr id="0" name=""/>
        <dsp:cNvSpPr/>
      </dsp:nvSpPr>
      <dsp:spPr>
        <a:xfrm>
          <a:off x="0" y="242882"/>
          <a:ext cx="10927829" cy="157014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kern="1200"/>
            <a:t>Example</a:t>
          </a:r>
          <a:r>
            <a:rPr lang="en-GB" sz="2200" kern="1200"/>
            <a:t>: When you run a word processor like Microsoft Word or Excel, the CPU's powerful cores are tasked with performing various functions, such as responding to keyboard inputs, formatting text, and managing spreadsheets. These tasks require complex, sequential processing, which the CPU's few, powerful cores handle effectively.</a:t>
          </a:r>
          <a:endParaRPr lang="en-US" sz="2200" kern="1200"/>
        </a:p>
      </dsp:txBody>
      <dsp:txXfrm>
        <a:off x="76648" y="319530"/>
        <a:ext cx="10774533" cy="1416844"/>
      </dsp:txXfrm>
    </dsp:sp>
    <dsp:sp modelId="{23282D96-4E72-4B91-9480-D73B342ED236}">
      <dsp:nvSpPr>
        <dsp:cNvPr id="0" name=""/>
        <dsp:cNvSpPr/>
      </dsp:nvSpPr>
      <dsp:spPr>
        <a:xfrm>
          <a:off x="0" y="1876382"/>
          <a:ext cx="10927829" cy="1570140"/>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kern="1200"/>
            <a:t>Why this works well on CPU</a:t>
          </a:r>
          <a:r>
            <a:rPr lang="en-GB" sz="2200" kern="1200"/>
            <a:t>: These tasks are complex and not easily parallelised. The CPU's design allows it to efficiently handle multiple different types of operations at once, even though the overall number of cores is small.</a:t>
          </a:r>
          <a:endParaRPr lang="en-US" sz="2200" kern="1200"/>
        </a:p>
      </dsp:txBody>
      <dsp:txXfrm>
        <a:off x="76648" y="1953030"/>
        <a:ext cx="10774533" cy="141684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C743D0-4A6C-4CB2-AFB4-2B9ECE831424}">
      <dsp:nvSpPr>
        <dsp:cNvPr id="0" name=""/>
        <dsp:cNvSpPr/>
      </dsp:nvSpPr>
      <dsp:spPr>
        <a:xfrm>
          <a:off x="0" y="76258"/>
          <a:ext cx="10927829" cy="1739643"/>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a:t>Example</a:t>
          </a:r>
          <a:r>
            <a:rPr lang="en-GB" sz="2000" kern="1200"/>
            <a:t>:When rendering a 3D scene in a video game or animated movie, the GPU processes millions of pixels at once. Each pixel needs to be calculated based on its color, texture, lighting, and perspective. The GPU’s large array of cores allows it to perform these calculations in parallel, rendering the entire scene efficiently.</a:t>
          </a:r>
          <a:endParaRPr lang="en-US" sz="2000" kern="1200"/>
        </a:p>
      </dsp:txBody>
      <dsp:txXfrm>
        <a:off x="84922" y="161180"/>
        <a:ext cx="10757985" cy="1569799"/>
      </dsp:txXfrm>
    </dsp:sp>
    <dsp:sp modelId="{E580F3A3-3E26-4160-95F7-EC90F0800BC4}">
      <dsp:nvSpPr>
        <dsp:cNvPr id="0" name=""/>
        <dsp:cNvSpPr/>
      </dsp:nvSpPr>
      <dsp:spPr>
        <a:xfrm>
          <a:off x="0" y="1873502"/>
          <a:ext cx="10927829" cy="1739643"/>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a:t>Why this works well on GPU</a:t>
          </a:r>
          <a:r>
            <a:rPr lang="en-GB" sz="2000" kern="1200"/>
            <a:t>: Rendering a 3D scene involves similar calculations for each pixel (color, depth, shadow), which can be processed independently. The GPU’s thousands of cores can handle these computations simultaneously, speeding up the rendering process significantly. This is crucial in real-time applications like gaming, where rendering needs to happen at 60+ frames per second.</a:t>
          </a:r>
          <a:endParaRPr lang="en-US" sz="2000" kern="1200"/>
        </a:p>
      </dsp:txBody>
      <dsp:txXfrm>
        <a:off x="84922" y="1958424"/>
        <a:ext cx="10757985" cy="156979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75C51A-33F7-4F6E-888A-C4A8B3ECF028}">
      <dsp:nvSpPr>
        <dsp:cNvPr id="0" name=""/>
        <dsp:cNvSpPr/>
      </dsp:nvSpPr>
      <dsp:spPr>
        <a:xfrm>
          <a:off x="1333" y="110983"/>
          <a:ext cx="4682211" cy="297320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7BB604E-DBB9-4575-96FA-20C58A57AF87}">
      <dsp:nvSpPr>
        <dsp:cNvPr id="0" name=""/>
        <dsp:cNvSpPr/>
      </dsp:nvSpPr>
      <dsp:spPr>
        <a:xfrm>
          <a:off x="521579" y="605216"/>
          <a:ext cx="4682211" cy="297320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CPU: Handles more complex instructions and is better suited for tasks requiring a lot of branching and condition-based processing (e.g., operating systems, database management).</a:t>
          </a:r>
          <a:endParaRPr lang="en-US" sz="2500" kern="1200"/>
        </a:p>
      </dsp:txBody>
      <dsp:txXfrm>
        <a:off x="608661" y="692298"/>
        <a:ext cx="4508047" cy="2799040"/>
      </dsp:txXfrm>
    </dsp:sp>
    <dsp:sp modelId="{9036E710-9B52-445E-B2AB-1355C4F12ACA}">
      <dsp:nvSpPr>
        <dsp:cNvPr id="0" name=""/>
        <dsp:cNvSpPr/>
      </dsp:nvSpPr>
      <dsp:spPr>
        <a:xfrm>
          <a:off x="5724037" y="110983"/>
          <a:ext cx="4682211" cy="297320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76CB43-DE5F-480C-94FC-ADCA59B1785A}">
      <dsp:nvSpPr>
        <dsp:cNvPr id="0" name=""/>
        <dsp:cNvSpPr/>
      </dsp:nvSpPr>
      <dsp:spPr>
        <a:xfrm>
          <a:off x="6244283" y="605216"/>
          <a:ext cx="4682211" cy="297320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GPU: Processes simpler instructions over large datasets. It's designed for SIMD (Single Instruction, Multiple Data) architecture, where the same operation is applied across multiple data points.</a:t>
          </a:r>
          <a:endParaRPr lang="en-US" sz="2500" kern="1200"/>
        </a:p>
      </dsp:txBody>
      <dsp:txXfrm>
        <a:off x="6331365" y="692298"/>
        <a:ext cx="4508047" cy="279904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9CADA4-5096-4B36-B737-1270DAD084A3}">
      <dsp:nvSpPr>
        <dsp:cNvPr id="0" name=""/>
        <dsp:cNvSpPr/>
      </dsp:nvSpPr>
      <dsp:spPr>
        <a:xfrm>
          <a:off x="3082131" y="0"/>
          <a:ext cx="4351338" cy="4351338"/>
        </a:xfrm>
        <a:prstGeom prst="diamond">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CC358605-95A6-42C7-9A70-8E95876C4799}">
      <dsp:nvSpPr>
        <dsp:cNvPr id="0" name=""/>
        <dsp:cNvSpPr/>
      </dsp:nvSpPr>
      <dsp:spPr>
        <a:xfrm>
          <a:off x="3495508" y="413377"/>
          <a:ext cx="1697021" cy="1697021"/>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In the CPU the controller plays a key role in managing complex tasks. </a:t>
          </a:r>
          <a:endParaRPr lang="en-US" sz="1100" kern="1200"/>
        </a:p>
      </dsp:txBody>
      <dsp:txXfrm>
        <a:off x="3578350" y="496219"/>
        <a:ext cx="1531337" cy="1531337"/>
      </dsp:txXfrm>
    </dsp:sp>
    <dsp:sp modelId="{14880C14-334F-4E13-BD09-F46A94ED9F5A}">
      <dsp:nvSpPr>
        <dsp:cNvPr id="0" name=""/>
        <dsp:cNvSpPr/>
      </dsp:nvSpPr>
      <dsp:spPr>
        <a:xfrm>
          <a:off x="5323070" y="413377"/>
          <a:ext cx="1697021" cy="1697021"/>
        </a:xfrm>
        <a:prstGeom prst="roundRect">
          <a:avLst/>
        </a:prstGeom>
        <a:gradFill rotWithShape="0">
          <a:gsLst>
            <a:gs pos="0">
              <a:schemeClr val="accent5">
                <a:hueOff val="-4050717"/>
                <a:satOff val="-275"/>
                <a:lumOff val="654"/>
                <a:alphaOff val="0"/>
                <a:satMod val="103000"/>
                <a:lumMod val="102000"/>
                <a:tint val="94000"/>
              </a:schemeClr>
            </a:gs>
            <a:gs pos="50000">
              <a:schemeClr val="accent5">
                <a:hueOff val="-4050717"/>
                <a:satOff val="-275"/>
                <a:lumOff val="654"/>
                <a:alphaOff val="0"/>
                <a:satMod val="110000"/>
                <a:lumMod val="100000"/>
                <a:shade val="100000"/>
              </a:schemeClr>
            </a:gs>
            <a:gs pos="100000">
              <a:schemeClr val="accent5">
                <a:hueOff val="-4050717"/>
                <a:satOff val="-275"/>
                <a:lumOff val="65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It sends different instructions to each core, handles task switching, and manages control flow based on external inputs or internal decision-making (like branching in code).</a:t>
          </a:r>
          <a:endParaRPr lang="en-US" sz="1100" kern="1200"/>
        </a:p>
      </dsp:txBody>
      <dsp:txXfrm>
        <a:off x="5405912" y="496219"/>
        <a:ext cx="1531337" cy="1531337"/>
      </dsp:txXfrm>
    </dsp:sp>
    <dsp:sp modelId="{FF482BAE-2D68-470B-970B-73BF382C1F19}">
      <dsp:nvSpPr>
        <dsp:cNvPr id="0" name=""/>
        <dsp:cNvSpPr/>
      </dsp:nvSpPr>
      <dsp:spPr>
        <a:xfrm>
          <a:off x="3495508" y="2240939"/>
          <a:ext cx="1697021" cy="1697021"/>
        </a:xfrm>
        <a:prstGeom prst="roundRect">
          <a:avLst/>
        </a:prstGeom>
        <a:gradFill rotWithShape="0">
          <a:gsLst>
            <a:gs pos="0">
              <a:schemeClr val="accent5">
                <a:hueOff val="-8101434"/>
                <a:satOff val="-551"/>
                <a:lumOff val="1307"/>
                <a:alphaOff val="0"/>
                <a:satMod val="103000"/>
                <a:lumMod val="102000"/>
                <a:tint val="94000"/>
              </a:schemeClr>
            </a:gs>
            <a:gs pos="50000">
              <a:schemeClr val="accent5">
                <a:hueOff val="-8101434"/>
                <a:satOff val="-551"/>
                <a:lumOff val="1307"/>
                <a:alphaOff val="0"/>
                <a:satMod val="110000"/>
                <a:lumMod val="100000"/>
                <a:shade val="100000"/>
              </a:schemeClr>
            </a:gs>
            <a:gs pos="100000">
              <a:schemeClr val="accent5">
                <a:hueOff val="-8101434"/>
                <a:satOff val="-551"/>
                <a:lumOff val="13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The controller ensures each core knows what to do, when to execute tasks, and how to manage cache or memory accesses.</a:t>
          </a:r>
          <a:endParaRPr lang="en-US" sz="1100" kern="1200" dirty="0"/>
        </a:p>
      </dsp:txBody>
      <dsp:txXfrm>
        <a:off x="3578350" y="2323781"/>
        <a:ext cx="1531337" cy="1531337"/>
      </dsp:txXfrm>
    </dsp:sp>
    <dsp:sp modelId="{11880C95-FB72-49ED-8BCD-3B5A4305DAA6}">
      <dsp:nvSpPr>
        <dsp:cNvPr id="0" name=""/>
        <dsp:cNvSpPr/>
      </dsp:nvSpPr>
      <dsp:spPr>
        <a:xfrm>
          <a:off x="5323070" y="2240939"/>
          <a:ext cx="1697021" cy="1697021"/>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It handles the communication between the cores, memory, and other system components, allowing the CPU to perform multitasking efficiently.</a:t>
          </a:r>
          <a:endParaRPr lang="en-US" sz="1100" kern="1200"/>
        </a:p>
      </dsp:txBody>
      <dsp:txXfrm>
        <a:off x="5405912" y="2323781"/>
        <a:ext cx="1531337" cy="153133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5FD965-D640-4916-85B5-5CCC2EAE23DD}">
      <dsp:nvSpPr>
        <dsp:cNvPr id="0" name=""/>
        <dsp:cNvSpPr/>
      </dsp:nvSpPr>
      <dsp:spPr>
        <a:xfrm>
          <a:off x="0" y="492219"/>
          <a:ext cx="10515600" cy="798525"/>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The controller is designed to handle </a:t>
          </a:r>
          <a:r>
            <a:rPr lang="en-GB" sz="2000" b="1" kern="1200"/>
            <a:t>many</a:t>
          </a:r>
          <a:r>
            <a:rPr lang="en-GB" sz="2000" kern="1200"/>
            <a:t> simpler cores in parallel.</a:t>
          </a:r>
          <a:endParaRPr lang="en-US" sz="2000" kern="1200"/>
        </a:p>
      </dsp:txBody>
      <dsp:txXfrm>
        <a:off x="38981" y="531200"/>
        <a:ext cx="10437638" cy="720563"/>
      </dsp:txXfrm>
    </dsp:sp>
    <dsp:sp modelId="{2751D204-AA15-476A-8D0E-997883C06516}">
      <dsp:nvSpPr>
        <dsp:cNvPr id="0" name=""/>
        <dsp:cNvSpPr/>
      </dsp:nvSpPr>
      <dsp:spPr>
        <a:xfrm>
          <a:off x="0" y="1348344"/>
          <a:ext cx="10515600" cy="798525"/>
        </a:xfrm>
        <a:prstGeom prst="roundRect">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The GPU controller typically sends the same instruction to multiple cores simultaneously (Single Instruction, Multiple Data—SIMD). </a:t>
          </a:r>
          <a:endParaRPr lang="en-US" sz="2000" kern="1200"/>
        </a:p>
      </dsp:txBody>
      <dsp:txXfrm>
        <a:off x="38981" y="1387325"/>
        <a:ext cx="10437638" cy="720563"/>
      </dsp:txXfrm>
    </dsp:sp>
    <dsp:sp modelId="{9936A99B-9F75-44DC-B6E2-0645C482760B}">
      <dsp:nvSpPr>
        <dsp:cNvPr id="0" name=""/>
        <dsp:cNvSpPr/>
      </dsp:nvSpPr>
      <dsp:spPr>
        <a:xfrm>
          <a:off x="0" y="2204469"/>
          <a:ext cx="10515600" cy="798525"/>
        </a:xfrm>
        <a:prstGeom prst="roundRect">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It focuses on distributing work to the cores efficiently, ensuring that each core receives the necessary data and processes it in parallel with others. </a:t>
          </a:r>
          <a:endParaRPr lang="en-US" sz="2000" kern="1200"/>
        </a:p>
      </dsp:txBody>
      <dsp:txXfrm>
        <a:off x="38981" y="2243450"/>
        <a:ext cx="10437638" cy="720563"/>
      </dsp:txXfrm>
    </dsp:sp>
    <dsp:sp modelId="{E55B0E01-DB69-41A5-AB15-F8329893B753}">
      <dsp:nvSpPr>
        <dsp:cNvPr id="0" name=""/>
        <dsp:cNvSpPr/>
      </dsp:nvSpPr>
      <dsp:spPr>
        <a:xfrm>
          <a:off x="0" y="3060594"/>
          <a:ext cx="10515600" cy="798525"/>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The controller minimises control overhead to focus on maximising throughput, allowing the GPU cores to process many data points (such as pixels or matrix elements) at the same time.</a:t>
          </a:r>
          <a:endParaRPr lang="en-US" sz="2000" kern="1200"/>
        </a:p>
      </dsp:txBody>
      <dsp:txXfrm>
        <a:off x="38981" y="3099575"/>
        <a:ext cx="10437638" cy="72056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5E25DB-F83F-438C-BFD7-386046F4B330}">
      <dsp:nvSpPr>
        <dsp:cNvPr id="0" name=""/>
        <dsp:cNvSpPr/>
      </dsp:nvSpPr>
      <dsp:spPr>
        <a:xfrm>
          <a:off x="3080" y="587032"/>
          <a:ext cx="2444055" cy="1466433"/>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The main difference between CPU cache and GPU cache lies in their design and how they support different types of workloads. </a:t>
          </a:r>
          <a:endParaRPr lang="en-US" sz="1300" kern="1200"/>
        </a:p>
      </dsp:txBody>
      <dsp:txXfrm>
        <a:off x="3080" y="587032"/>
        <a:ext cx="2444055" cy="1466433"/>
      </dsp:txXfrm>
    </dsp:sp>
    <dsp:sp modelId="{1F3BEC62-F12C-4CC2-95D6-D47251048D82}">
      <dsp:nvSpPr>
        <dsp:cNvPr id="0" name=""/>
        <dsp:cNvSpPr/>
      </dsp:nvSpPr>
      <dsp:spPr>
        <a:xfrm>
          <a:off x="2691541" y="587032"/>
          <a:ext cx="2444055" cy="1466433"/>
        </a:xfrm>
        <a:prstGeom prst="rect">
          <a:avLst/>
        </a:prstGeom>
        <a:gradFill rotWithShape="0">
          <a:gsLst>
            <a:gs pos="0">
              <a:schemeClr val="accent5">
                <a:hueOff val="-2025358"/>
                <a:satOff val="-138"/>
                <a:lumOff val="327"/>
                <a:alphaOff val="0"/>
                <a:satMod val="103000"/>
                <a:lumMod val="102000"/>
                <a:tint val="94000"/>
              </a:schemeClr>
            </a:gs>
            <a:gs pos="50000">
              <a:schemeClr val="accent5">
                <a:hueOff val="-2025358"/>
                <a:satOff val="-138"/>
                <a:lumOff val="327"/>
                <a:alphaOff val="0"/>
                <a:satMod val="110000"/>
                <a:lumMod val="100000"/>
                <a:shade val="100000"/>
              </a:schemeClr>
            </a:gs>
            <a:gs pos="100000">
              <a:schemeClr val="accent5">
                <a:hueOff val="-2025358"/>
                <a:satOff val="-138"/>
                <a:lumOff val="327"/>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CPU cache, typically structured in multiple levels (L1, L2, L3), is designed to reduce latency by storing small amounts of frequently used data close to the CPU cores. </a:t>
          </a:r>
          <a:endParaRPr lang="en-US" sz="1300" kern="1200"/>
        </a:p>
      </dsp:txBody>
      <dsp:txXfrm>
        <a:off x="2691541" y="587032"/>
        <a:ext cx="2444055" cy="1466433"/>
      </dsp:txXfrm>
    </dsp:sp>
    <dsp:sp modelId="{0F371C8C-7738-4FF6-AF30-2E5A199C3C74}">
      <dsp:nvSpPr>
        <dsp:cNvPr id="0" name=""/>
        <dsp:cNvSpPr/>
      </dsp:nvSpPr>
      <dsp:spPr>
        <a:xfrm>
          <a:off x="5380002" y="587032"/>
          <a:ext cx="2444055" cy="1466433"/>
        </a:xfrm>
        <a:prstGeom prst="rect">
          <a:avLst/>
        </a:prstGeom>
        <a:gradFill rotWithShape="0">
          <a:gsLst>
            <a:gs pos="0">
              <a:schemeClr val="accent5">
                <a:hueOff val="-4050717"/>
                <a:satOff val="-275"/>
                <a:lumOff val="654"/>
                <a:alphaOff val="0"/>
                <a:satMod val="103000"/>
                <a:lumMod val="102000"/>
                <a:tint val="94000"/>
              </a:schemeClr>
            </a:gs>
            <a:gs pos="50000">
              <a:schemeClr val="accent5">
                <a:hueOff val="-4050717"/>
                <a:satOff val="-275"/>
                <a:lumOff val="654"/>
                <a:alphaOff val="0"/>
                <a:satMod val="110000"/>
                <a:lumMod val="100000"/>
                <a:shade val="100000"/>
              </a:schemeClr>
            </a:gs>
            <a:gs pos="100000">
              <a:schemeClr val="accent5">
                <a:hueOff val="-4050717"/>
                <a:satOff val="-275"/>
                <a:lumOff val="65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This helps the CPU access data quickly when handling complex, sequential tasks like program execution or decision-making. </a:t>
          </a:r>
          <a:endParaRPr lang="en-US" sz="1300" kern="1200"/>
        </a:p>
      </dsp:txBody>
      <dsp:txXfrm>
        <a:off x="5380002" y="587032"/>
        <a:ext cx="2444055" cy="1466433"/>
      </dsp:txXfrm>
    </dsp:sp>
    <dsp:sp modelId="{310E68D3-9149-48EC-8F09-70DA98494B5A}">
      <dsp:nvSpPr>
        <dsp:cNvPr id="0" name=""/>
        <dsp:cNvSpPr/>
      </dsp:nvSpPr>
      <dsp:spPr>
        <a:xfrm>
          <a:off x="8068463" y="587032"/>
          <a:ext cx="2444055" cy="1466433"/>
        </a:xfrm>
        <a:prstGeom prst="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In contrast, GPU cache, often simpler and more focused on bandwidth rather than low-latency access, is designed to support the highly parallel workload of many GPU cores processing data simultaneously. </a:t>
          </a:r>
          <a:endParaRPr lang="en-US" sz="1300" kern="1200"/>
        </a:p>
      </dsp:txBody>
      <dsp:txXfrm>
        <a:off x="8068463" y="587032"/>
        <a:ext cx="2444055" cy="1466433"/>
      </dsp:txXfrm>
    </dsp:sp>
    <dsp:sp modelId="{6C156039-0439-450B-AA54-9853A6727DAD}">
      <dsp:nvSpPr>
        <dsp:cNvPr id="0" name=""/>
        <dsp:cNvSpPr/>
      </dsp:nvSpPr>
      <dsp:spPr>
        <a:xfrm>
          <a:off x="1347311" y="2297871"/>
          <a:ext cx="2444055" cy="1466433"/>
        </a:xfrm>
        <a:prstGeom prst="rect">
          <a:avLst/>
        </a:prstGeom>
        <a:gradFill rotWithShape="0">
          <a:gsLst>
            <a:gs pos="0">
              <a:schemeClr val="accent5">
                <a:hueOff val="-8101434"/>
                <a:satOff val="-551"/>
                <a:lumOff val="1307"/>
                <a:alphaOff val="0"/>
                <a:satMod val="103000"/>
                <a:lumMod val="102000"/>
                <a:tint val="94000"/>
              </a:schemeClr>
            </a:gs>
            <a:gs pos="50000">
              <a:schemeClr val="accent5">
                <a:hueOff val="-8101434"/>
                <a:satOff val="-551"/>
                <a:lumOff val="1307"/>
                <a:alphaOff val="0"/>
                <a:satMod val="110000"/>
                <a:lumMod val="100000"/>
                <a:shade val="100000"/>
              </a:schemeClr>
            </a:gs>
            <a:gs pos="100000">
              <a:schemeClr val="accent5">
                <a:hueOff val="-8101434"/>
                <a:satOff val="-551"/>
                <a:lumOff val="1307"/>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The GPU cache stores data such as textures, shaders, or intermediate results to ensure fast access during tasks like rendering or matrix computations.</a:t>
          </a:r>
          <a:endParaRPr lang="en-US" sz="1300" kern="1200"/>
        </a:p>
      </dsp:txBody>
      <dsp:txXfrm>
        <a:off x="1347311" y="2297871"/>
        <a:ext cx="2444055" cy="1466433"/>
      </dsp:txXfrm>
    </dsp:sp>
    <dsp:sp modelId="{C4A726CB-91F1-4C24-AB9A-53FC07906043}">
      <dsp:nvSpPr>
        <dsp:cNvPr id="0" name=""/>
        <dsp:cNvSpPr/>
      </dsp:nvSpPr>
      <dsp:spPr>
        <a:xfrm>
          <a:off x="4035772" y="2297871"/>
          <a:ext cx="2444055" cy="1466433"/>
        </a:xfrm>
        <a:prstGeom prst="rect">
          <a:avLst/>
        </a:prstGeom>
        <a:gradFill rotWithShape="0">
          <a:gsLst>
            <a:gs pos="0">
              <a:schemeClr val="accent5">
                <a:hueOff val="-10126791"/>
                <a:satOff val="-688"/>
                <a:lumOff val="1634"/>
                <a:alphaOff val="0"/>
                <a:satMod val="103000"/>
                <a:lumMod val="102000"/>
                <a:tint val="94000"/>
              </a:schemeClr>
            </a:gs>
            <a:gs pos="50000">
              <a:schemeClr val="accent5">
                <a:hueOff val="-10126791"/>
                <a:satOff val="-688"/>
                <a:lumOff val="1634"/>
                <a:alphaOff val="0"/>
                <a:satMod val="110000"/>
                <a:lumMod val="100000"/>
                <a:shade val="100000"/>
              </a:schemeClr>
            </a:gs>
            <a:gs pos="100000">
              <a:schemeClr val="accent5">
                <a:hueOff val="-10126791"/>
                <a:satOff val="-688"/>
                <a:lumOff val="163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While CPU cache prioritizes minimizing latency for individual cores, GPU cache focuses on delivering high-throughput data to support parallel operations across thousands of cores. </a:t>
          </a:r>
          <a:endParaRPr lang="en-US" sz="1300" kern="1200"/>
        </a:p>
      </dsp:txBody>
      <dsp:txXfrm>
        <a:off x="4035772" y="2297871"/>
        <a:ext cx="2444055" cy="1466433"/>
      </dsp:txXfrm>
    </dsp:sp>
    <dsp:sp modelId="{27C7384F-1EBF-4CBC-B4F5-B15274481850}">
      <dsp:nvSpPr>
        <dsp:cNvPr id="0" name=""/>
        <dsp:cNvSpPr/>
      </dsp:nvSpPr>
      <dsp:spPr>
        <a:xfrm>
          <a:off x="6724233" y="2297871"/>
          <a:ext cx="2444055" cy="1466433"/>
        </a:xfrm>
        <a:prstGeom prst="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Both play critical roles in improving performance by reducing the need to access slower DRAM frequently.</a:t>
          </a:r>
          <a:endParaRPr lang="en-US" sz="1300" kern="1200" dirty="0"/>
        </a:p>
      </dsp:txBody>
      <dsp:txXfrm>
        <a:off x="6724233" y="2297871"/>
        <a:ext cx="2444055" cy="146643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7AE2E0-A3CE-4951-B77F-1BCEDDFB1A5C}">
      <dsp:nvSpPr>
        <dsp:cNvPr id="0" name=""/>
        <dsp:cNvSpPr/>
      </dsp:nvSpPr>
      <dsp:spPr>
        <a:xfrm>
          <a:off x="0" y="92267"/>
          <a:ext cx="10927829" cy="850297"/>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The CPU uses DRAM primarily for general-purpose tasks such as managing system processes, running applications, and coordinating between different hardware components.</a:t>
          </a:r>
          <a:endParaRPr lang="en-US" sz="1200" kern="1200"/>
        </a:p>
      </dsp:txBody>
      <dsp:txXfrm>
        <a:off x="41508" y="133775"/>
        <a:ext cx="10844813" cy="767281"/>
      </dsp:txXfrm>
    </dsp:sp>
    <dsp:sp modelId="{7FEB1042-9BF2-45CE-BD5B-1BD9A10DD6E0}">
      <dsp:nvSpPr>
        <dsp:cNvPr id="0" name=""/>
        <dsp:cNvSpPr/>
      </dsp:nvSpPr>
      <dsp:spPr>
        <a:xfrm>
          <a:off x="0" y="977125"/>
          <a:ext cx="10927829" cy="850297"/>
        </a:xfrm>
        <a:prstGeom prst="roundRect">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dirty="0"/>
            <a:t>It retrieves instructions and data from DRAM, but often relies on cache for quick access to frequently used data. </a:t>
          </a:r>
          <a:endParaRPr lang="en-US" sz="1200" kern="1200" dirty="0"/>
        </a:p>
      </dsp:txBody>
      <dsp:txXfrm>
        <a:off x="41508" y="1018633"/>
        <a:ext cx="10844813" cy="767281"/>
      </dsp:txXfrm>
    </dsp:sp>
    <dsp:sp modelId="{2EDB2CFC-6A3E-45B1-9A16-DA84985816E2}">
      <dsp:nvSpPr>
        <dsp:cNvPr id="0" name=""/>
        <dsp:cNvSpPr/>
      </dsp:nvSpPr>
      <dsp:spPr>
        <a:xfrm>
          <a:off x="0" y="1861982"/>
          <a:ext cx="10927829" cy="850297"/>
        </a:xfrm>
        <a:prstGeom prst="roundRect">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On the other hand, the GPU uses VRAM (Video RAM) to store large amounts of graphical data specifically needed for rendering, such as textures, frame buffers, and 3D models. </a:t>
          </a:r>
          <a:endParaRPr lang="en-US" sz="1200" kern="1200"/>
        </a:p>
      </dsp:txBody>
      <dsp:txXfrm>
        <a:off x="41508" y="1903490"/>
        <a:ext cx="10844813" cy="767281"/>
      </dsp:txXfrm>
    </dsp:sp>
    <dsp:sp modelId="{64E4C9E9-FE7C-4918-9364-5F6356ADB24E}">
      <dsp:nvSpPr>
        <dsp:cNvPr id="0" name=""/>
        <dsp:cNvSpPr/>
      </dsp:nvSpPr>
      <dsp:spPr>
        <a:xfrm>
          <a:off x="0" y="2746839"/>
          <a:ext cx="10927829" cy="850297"/>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Unlike the CPU’s more generalized use of DRAM, the GPU’s VRAM is optimised for high-throughput, allowing it to quickly access and process massive amounts of graphical data in parallel. This enables the GPU to render complex scenes efficiently, as VRAM ensures that large textures and frame buffers are readily available for each frame, without the bottleneck of slower memory access. In summary, DRAM in a CPU handles broader computational tasks, while VRAM in a GPU is dedicated to fast and efficient handling of visual data during rendering.</a:t>
          </a:r>
          <a:endParaRPr lang="en-US" sz="1200" kern="1200"/>
        </a:p>
      </dsp:txBody>
      <dsp:txXfrm>
        <a:off x="41508" y="2788347"/>
        <a:ext cx="10844813" cy="76728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3A9301-69BB-4EE4-81CF-D7968F452110}">
      <dsp:nvSpPr>
        <dsp:cNvPr id="0" name=""/>
        <dsp:cNvSpPr/>
      </dsp:nvSpPr>
      <dsp:spPr>
        <a:xfrm>
          <a:off x="3735" y="1170774"/>
          <a:ext cx="1820059" cy="115573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CB5EE59-9321-407C-9328-F40F4C0A162C}">
      <dsp:nvSpPr>
        <dsp:cNvPr id="0" name=""/>
        <dsp:cNvSpPr/>
      </dsp:nvSpPr>
      <dsp:spPr>
        <a:xfrm>
          <a:off x="205963" y="1362892"/>
          <a:ext cx="1820059" cy="1155737"/>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Load the assets into the GPU memory </a:t>
          </a:r>
          <a:endParaRPr lang="en-US" sz="1900" kern="1200"/>
        </a:p>
      </dsp:txBody>
      <dsp:txXfrm>
        <a:off x="239813" y="1396742"/>
        <a:ext cx="1752359" cy="1088037"/>
      </dsp:txXfrm>
    </dsp:sp>
    <dsp:sp modelId="{A6623AE2-9DEC-4FC6-8D3C-FC36AAC68A42}">
      <dsp:nvSpPr>
        <dsp:cNvPr id="0" name=""/>
        <dsp:cNvSpPr/>
      </dsp:nvSpPr>
      <dsp:spPr>
        <a:xfrm>
          <a:off x="2228252" y="1170774"/>
          <a:ext cx="1820059" cy="115573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0A35B1-36A0-4D99-8AA3-5C3612179E18}">
      <dsp:nvSpPr>
        <dsp:cNvPr id="0" name=""/>
        <dsp:cNvSpPr/>
      </dsp:nvSpPr>
      <dsp:spPr>
        <a:xfrm>
          <a:off x="2430481" y="1362892"/>
          <a:ext cx="1820059" cy="1155737"/>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Processes each pixel </a:t>
          </a:r>
          <a:endParaRPr lang="en-US" sz="1900" kern="1200" dirty="0"/>
        </a:p>
      </dsp:txBody>
      <dsp:txXfrm>
        <a:off x="2464331" y="1396742"/>
        <a:ext cx="1752359" cy="1088037"/>
      </dsp:txXfrm>
    </dsp:sp>
    <dsp:sp modelId="{9D7BE053-5FF5-49BB-BB31-0EA1EC52D668}">
      <dsp:nvSpPr>
        <dsp:cNvPr id="0" name=""/>
        <dsp:cNvSpPr/>
      </dsp:nvSpPr>
      <dsp:spPr>
        <a:xfrm>
          <a:off x="4452770" y="1170774"/>
          <a:ext cx="1820059" cy="115573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068745-5464-4C73-8753-2C96A53003FD}">
      <dsp:nvSpPr>
        <dsp:cNvPr id="0" name=""/>
        <dsp:cNvSpPr/>
      </dsp:nvSpPr>
      <dsp:spPr>
        <a:xfrm>
          <a:off x="4654999" y="1362892"/>
          <a:ext cx="1820059" cy="1155737"/>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Shading and reflections </a:t>
          </a:r>
          <a:endParaRPr lang="en-US" sz="1900" kern="1200" dirty="0"/>
        </a:p>
      </dsp:txBody>
      <dsp:txXfrm>
        <a:off x="4688849" y="1396742"/>
        <a:ext cx="1752359" cy="1088037"/>
      </dsp:txXfrm>
    </dsp:sp>
    <dsp:sp modelId="{D97A38AF-9101-4F0D-A4BE-BF905BA7F54D}">
      <dsp:nvSpPr>
        <dsp:cNvPr id="0" name=""/>
        <dsp:cNvSpPr/>
      </dsp:nvSpPr>
      <dsp:spPr>
        <a:xfrm>
          <a:off x="6677287" y="1170774"/>
          <a:ext cx="1820059" cy="115573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9D1198-0529-4978-B3D1-540A6C8E9B37}">
      <dsp:nvSpPr>
        <dsp:cNvPr id="0" name=""/>
        <dsp:cNvSpPr/>
      </dsp:nvSpPr>
      <dsp:spPr>
        <a:xfrm>
          <a:off x="6879516" y="1362892"/>
          <a:ext cx="1820059" cy="1155737"/>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Texture mapping </a:t>
          </a:r>
          <a:endParaRPr lang="en-US" sz="1900" kern="1200"/>
        </a:p>
      </dsp:txBody>
      <dsp:txXfrm>
        <a:off x="6913366" y="1396742"/>
        <a:ext cx="1752359" cy="1088037"/>
      </dsp:txXfrm>
    </dsp:sp>
    <dsp:sp modelId="{7435C106-50F7-4C64-B350-90BB66EDF319}">
      <dsp:nvSpPr>
        <dsp:cNvPr id="0" name=""/>
        <dsp:cNvSpPr/>
      </dsp:nvSpPr>
      <dsp:spPr>
        <a:xfrm>
          <a:off x="8901805" y="1170774"/>
          <a:ext cx="1820059" cy="115573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94422A9-1620-4BD3-BAE0-6EC54FEEAC27}">
      <dsp:nvSpPr>
        <dsp:cNvPr id="0" name=""/>
        <dsp:cNvSpPr/>
      </dsp:nvSpPr>
      <dsp:spPr>
        <a:xfrm>
          <a:off x="9104034" y="1362892"/>
          <a:ext cx="1820059" cy="1155737"/>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Output frame to display </a:t>
          </a:r>
          <a:endParaRPr lang="en-US" sz="1900" kern="1200" dirty="0"/>
        </a:p>
      </dsp:txBody>
      <dsp:txXfrm>
        <a:off x="9137884" y="1396742"/>
        <a:ext cx="1752359" cy="108803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297686-2DB1-47BA-8E45-35C833447B27}">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A120E5-745F-4F85-8D03-2F714FB18055}">
      <dsp:nvSpPr>
        <dsp:cNvPr id="0" name=""/>
        <dsp:cNvSpPr/>
      </dsp:nvSpPr>
      <dsp:spPr>
        <a:xfrm>
          <a:off x="376522" y="280590"/>
          <a:ext cx="684586" cy="684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2B95C4C-F224-49B8-B80B-538FDD23C7D4}">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GB" sz="2300" kern="1200"/>
            <a:t>CUDA Cores: These are NVIDIA's parallel processors responsible for general-purpose computing tasks, including shader operations.</a:t>
          </a:r>
          <a:endParaRPr lang="en-US" sz="2300" kern="1200"/>
        </a:p>
      </dsp:txBody>
      <dsp:txXfrm>
        <a:off x="1437631" y="531"/>
        <a:ext cx="9077968" cy="1244702"/>
      </dsp:txXfrm>
    </dsp:sp>
    <dsp:sp modelId="{0CE04192-4B85-44C2-9C33-0E1E010B1940}">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6E78CD-139B-4D87-9723-0654C3F3D26C}">
      <dsp:nvSpPr>
        <dsp:cNvPr id="0" name=""/>
        <dsp:cNvSpPr/>
      </dsp:nvSpPr>
      <dsp:spPr>
        <a:xfrm>
          <a:off x="376522" y="1836468"/>
          <a:ext cx="684586" cy="684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7CDB628-1824-46D8-86B9-E2C91EBD18EB}">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GB" sz="2300" kern="1200"/>
            <a:t>ROPs (Raster Operations Pipelines): These handle the final stages of the graphics pipeline, such as pixel blending, depth testing, and writing pixels to the framebuffer.</a:t>
          </a:r>
          <a:endParaRPr lang="en-US" sz="2300" kern="1200"/>
        </a:p>
      </dsp:txBody>
      <dsp:txXfrm>
        <a:off x="1437631" y="1556410"/>
        <a:ext cx="9077968" cy="1244702"/>
      </dsp:txXfrm>
    </dsp:sp>
    <dsp:sp modelId="{A6F54297-9634-4F09-B994-C88BB2AD4558}">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01CA3C-E217-4273-9655-14D5FCE4FA3F}">
      <dsp:nvSpPr>
        <dsp:cNvPr id="0" name=""/>
        <dsp:cNvSpPr/>
      </dsp:nvSpPr>
      <dsp:spPr>
        <a:xfrm>
          <a:off x="376522" y="3392347"/>
          <a:ext cx="684586" cy="684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932C0DA-F5F5-4BDE-8DC6-F6F0D7F25B06}">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GB" sz="2300" kern="1200"/>
            <a:t>Clock Speed: The operating frequency of the GPU, determining how many operations it can perform per second.</a:t>
          </a:r>
          <a:endParaRPr lang="en-US" sz="2300" kern="1200"/>
        </a:p>
      </dsp:txBody>
      <dsp:txXfrm>
        <a:off x="1437631" y="3112289"/>
        <a:ext cx="9077968" cy="124470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B2CDB7-7EAD-40F9-8831-60A4C8C1ADFF}">
      <dsp:nvSpPr>
        <dsp:cNvPr id="0" name=""/>
        <dsp:cNvSpPr/>
      </dsp:nvSpPr>
      <dsp:spPr>
        <a:xfrm>
          <a:off x="0" y="361719"/>
          <a:ext cx="10515600" cy="11536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The </a:t>
          </a:r>
          <a:r>
            <a:rPr lang="en-GB" sz="2900" b="1" kern="1200"/>
            <a:t>Fill Rate</a:t>
          </a:r>
          <a:r>
            <a:rPr lang="en-GB" sz="2900" kern="1200"/>
            <a:t> is a measure of how many pixels a GPU can render and write to the screen per second. It's primarily influenced by:</a:t>
          </a:r>
          <a:endParaRPr lang="en-US" sz="2900" kern="1200"/>
        </a:p>
      </dsp:txBody>
      <dsp:txXfrm>
        <a:off x="56315" y="418034"/>
        <a:ext cx="10402970" cy="1040990"/>
      </dsp:txXfrm>
    </dsp:sp>
    <dsp:sp modelId="{DBB74F77-6C48-4FB4-9BD1-EC6F3F26B410}">
      <dsp:nvSpPr>
        <dsp:cNvPr id="0" name=""/>
        <dsp:cNvSpPr/>
      </dsp:nvSpPr>
      <dsp:spPr>
        <a:xfrm>
          <a:off x="0" y="1598859"/>
          <a:ext cx="10515600" cy="11536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b="1" kern="1200"/>
            <a:t>Number of ROPs:</a:t>
          </a:r>
          <a:r>
            <a:rPr lang="en-GB" sz="2900" kern="1200"/>
            <a:t> More ROPs mean more pixels can be processed simultaneously.</a:t>
          </a:r>
          <a:endParaRPr lang="en-US" sz="2900" kern="1200"/>
        </a:p>
      </dsp:txBody>
      <dsp:txXfrm>
        <a:off x="56315" y="1655174"/>
        <a:ext cx="10402970" cy="1040990"/>
      </dsp:txXfrm>
    </dsp:sp>
    <dsp:sp modelId="{97B0604D-5172-453D-8421-C52A48E2D71F}">
      <dsp:nvSpPr>
        <dsp:cNvPr id="0" name=""/>
        <dsp:cNvSpPr/>
      </dsp:nvSpPr>
      <dsp:spPr>
        <a:xfrm>
          <a:off x="0" y="2835999"/>
          <a:ext cx="10515600" cy="11536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b="1" kern="1200"/>
            <a:t>GPU Clock Speed:</a:t>
          </a:r>
          <a:r>
            <a:rPr lang="en-GB" sz="2900" kern="1200"/>
            <a:t> Higher clock speeds allow more operations within a given time frame.</a:t>
          </a:r>
          <a:endParaRPr lang="en-US" sz="2900" kern="1200"/>
        </a:p>
      </dsp:txBody>
      <dsp:txXfrm>
        <a:off x="56315" y="2892314"/>
        <a:ext cx="10402970" cy="104099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BA1035-4CBD-441D-9DD6-C4ADE131FEF6}">
      <dsp:nvSpPr>
        <dsp:cNvPr id="0" name=""/>
        <dsp:cNvSpPr/>
      </dsp:nvSpPr>
      <dsp:spPr>
        <a:xfrm>
          <a:off x="2169914" y="369300"/>
          <a:ext cx="1512000" cy="1512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B90357F-A3A2-47A5-9A8B-5E2C8ADEADF5}">
      <dsp:nvSpPr>
        <dsp:cNvPr id="0" name=""/>
        <dsp:cNvSpPr/>
      </dsp:nvSpPr>
      <dsp:spPr>
        <a:xfrm>
          <a:off x="765914" y="2008185"/>
          <a:ext cx="4320000" cy="64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defRPr b="1"/>
          </a:pPr>
          <a:r>
            <a:rPr lang="en-GB" sz="2300" kern="1200"/>
            <a:t>Theoretical Fill Rate can be estimated using the formula:</a:t>
          </a:r>
          <a:endParaRPr lang="en-US" sz="2300" kern="1200"/>
        </a:p>
      </dsp:txBody>
      <dsp:txXfrm>
        <a:off x="765914" y="2008185"/>
        <a:ext cx="4320000" cy="648000"/>
      </dsp:txXfrm>
    </dsp:sp>
    <dsp:sp modelId="{96A7510B-AE00-49E0-BA82-486F708477CD}">
      <dsp:nvSpPr>
        <dsp:cNvPr id="0" name=""/>
        <dsp:cNvSpPr/>
      </dsp:nvSpPr>
      <dsp:spPr>
        <a:xfrm>
          <a:off x="765914" y="2715201"/>
          <a:ext cx="4320000" cy="6049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Fill Rate=Number of ROPs×Clock Speed</a:t>
          </a:r>
          <a:endParaRPr lang="en-US" sz="1700" kern="1200"/>
        </a:p>
      </dsp:txBody>
      <dsp:txXfrm>
        <a:off x="765914" y="2715201"/>
        <a:ext cx="4320000" cy="604902"/>
      </dsp:txXfrm>
    </dsp:sp>
    <dsp:sp modelId="{67B1819E-8CFF-47EC-9A4A-2ABE679F4FEA}">
      <dsp:nvSpPr>
        <dsp:cNvPr id="0" name=""/>
        <dsp:cNvSpPr/>
      </dsp:nvSpPr>
      <dsp:spPr>
        <a:xfrm>
          <a:off x="7245914" y="369300"/>
          <a:ext cx="1512000" cy="1512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B28A15B-2659-4CFE-87B8-4B75539C4648}">
      <dsp:nvSpPr>
        <dsp:cNvPr id="0" name=""/>
        <dsp:cNvSpPr/>
      </dsp:nvSpPr>
      <dsp:spPr>
        <a:xfrm>
          <a:off x="5841914" y="2008185"/>
          <a:ext cx="4320000" cy="64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defRPr b="1"/>
          </a:pPr>
          <a:r>
            <a:rPr lang="en-GB" sz="2300" kern="1200"/>
            <a:t>Plugging in the RTX 4090’s specs:</a:t>
          </a:r>
          <a:endParaRPr lang="en-US" sz="2300" kern="1200"/>
        </a:p>
      </dsp:txBody>
      <dsp:txXfrm>
        <a:off x="5841914" y="2008185"/>
        <a:ext cx="4320000" cy="648000"/>
      </dsp:txXfrm>
    </dsp:sp>
    <dsp:sp modelId="{EE232AC7-C024-4A73-82E8-E7139DF4BF46}">
      <dsp:nvSpPr>
        <dsp:cNvPr id="0" name=""/>
        <dsp:cNvSpPr/>
      </dsp:nvSpPr>
      <dsp:spPr>
        <a:xfrm>
          <a:off x="5841914" y="2715201"/>
          <a:ext cx="4320000" cy="6049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Fill Rate=128 ROPs×2.52 GHz </a:t>
          </a:r>
          <a:endParaRPr lang="en-US" sz="1700" kern="1200"/>
        </a:p>
        <a:p>
          <a:pPr marL="0" lvl="0" indent="0" algn="ctr" defTabSz="755650">
            <a:lnSpc>
              <a:spcPct val="90000"/>
            </a:lnSpc>
            <a:spcBef>
              <a:spcPct val="0"/>
            </a:spcBef>
            <a:spcAft>
              <a:spcPct val="35000"/>
            </a:spcAft>
            <a:buNone/>
          </a:pPr>
          <a:r>
            <a:rPr lang="en-GB" sz="1700" kern="1200" dirty="0"/>
            <a:t>Fill Rate=322.56 </a:t>
          </a:r>
          <a:r>
            <a:rPr lang="en-GB" sz="1700" kern="1200" dirty="0" err="1"/>
            <a:t>GigaPixels</a:t>
          </a:r>
          <a:r>
            <a:rPr lang="en-GB" sz="1700" kern="1200" dirty="0"/>
            <a:t>/second</a:t>
          </a:r>
          <a:endParaRPr lang="en-US" sz="1700" kern="1200" dirty="0"/>
        </a:p>
      </dsp:txBody>
      <dsp:txXfrm>
        <a:off x="5841914" y="2715201"/>
        <a:ext cx="4320000" cy="604902"/>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9E88012-EC54-4826-AD32-6AD3DF7F1CE3}" type="datetimeFigureOut">
              <a:rPr lang="en-GB" smtClean="0"/>
              <a:t>17/09/2024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DCB73A9-6C61-4353-8925-5957B92B06A3}" type="slidenum">
              <a:rPr lang="en-GB" smtClean="0"/>
              <a:t>‹#›</a:t>
            </a:fld>
            <a:endParaRPr lang="en-GB"/>
          </a:p>
        </p:txBody>
      </p:sp>
    </p:spTree>
    <p:extLst>
      <p:ext uri="{BB962C8B-B14F-4D97-AF65-F5344CB8AC3E}">
        <p14:creationId xmlns:p14="http://schemas.microsoft.com/office/powerpoint/2010/main" val="9039151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https://cvw.cac.cornell.edu/gpu-architecture/gpu-characteristics/design </a:t>
            </a:r>
          </a:p>
        </p:txBody>
      </p:sp>
      <p:sp>
        <p:nvSpPr>
          <p:cNvPr id="4" name="Slide Number Placeholder 3"/>
          <p:cNvSpPr>
            <a:spLocks noGrp="1"/>
          </p:cNvSpPr>
          <p:nvPr>
            <p:ph type="sldNum" sz="quarter" idx="5"/>
          </p:nvPr>
        </p:nvSpPr>
        <p:spPr/>
        <p:txBody>
          <a:bodyPr/>
          <a:lstStyle/>
          <a:p>
            <a:fld id="{1DCB73A9-6C61-4353-8925-5957B92B06A3}" type="slidenum">
              <a:rPr lang="en-GB" smtClean="0"/>
              <a:t>3</a:t>
            </a:fld>
            <a:endParaRPr lang="en-GB"/>
          </a:p>
        </p:txBody>
      </p:sp>
    </p:spTree>
    <p:extLst>
      <p:ext uri="{BB962C8B-B14F-4D97-AF65-F5344CB8AC3E}">
        <p14:creationId xmlns:p14="http://schemas.microsoft.com/office/powerpoint/2010/main" val="26552239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08C4E0-86B6-F972-3F76-468C82F00F2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7182161-810D-DBBA-149F-DD3061F6FD3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1E770F6-43D8-4C57-D110-12C2C361F6E1}"/>
              </a:ext>
            </a:extLst>
          </p:cNvPr>
          <p:cNvSpPr>
            <a:spLocks noGrp="1"/>
          </p:cNvSpPr>
          <p:nvPr>
            <p:ph type="dt" sz="half" idx="10"/>
          </p:nvPr>
        </p:nvSpPr>
        <p:spPr/>
        <p:txBody>
          <a:bodyPr/>
          <a:lstStyle/>
          <a:p>
            <a:fld id="{E833768C-E042-46BB-B7E2-39A7FE33F130}" type="datetimeFigureOut">
              <a:rPr lang="en-GB" smtClean="0"/>
              <a:t>17/09/2024</a:t>
            </a:fld>
            <a:endParaRPr lang="en-GB"/>
          </a:p>
        </p:txBody>
      </p:sp>
      <p:sp>
        <p:nvSpPr>
          <p:cNvPr id="5" name="Footer Placeholder 4">
            <a:extLst>
              <a:ext uri="{FF2B5EF4-FFF2-40B4-BE49-F238E27FC236}">
                <a16:creationId xmlns:a16="http://schemas.microsoft.com/office/drawing/2014/main" id="{BD8630EF-5532-4857-7466-E6315372D7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7E82F65-E9E8-362F-B7A2-F692A7E2811E}"/>
              </a:ext>
            </a:extLst>
          </p:cNvPr>
          <p:cNvSpPr>
            <a:spLocks noGrp="1"/>
          </p:cNvSpPr>
          <p:nvPr>
            <p:ph type="sldNum" sz="quarter" idx="12"/>
          </p:nvPr>
        </p:nvSpPr>
        <p:spPr/>
        <p:txBody>
          <a:bodyPr/>
          <a:lstStyle/>
          <a:p>
            <a:fld id="{F1599CAC-EC9B-48F9-96D0-03F5303B73B5}" type="slidenum">
              <a:rPr lang="en-GB" smtClean="0"/>
              <a:t>‹#›</a:t>
            </a:fld>
            <a:endParaRPr lang="en-GB"/>
          </a:p>
        </p:txBody>
      </p:sp>
    </p:spTree>
    <p:extLst>
      <p:ext uri="{BB962C8B-B14F-4D97-AF65-F5344CB8AC3E}">
        <p14:creationId xmlns:p14="http://schemas.microsoft.com/office/powerpoint/2010/main" val="40752970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CDBA19-42A0-B487-20BF-05EC522FB26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6BA68B0-48D2-77F3-680D-3091DEF9FC2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48C6304-1C76-6BE1-CDBC-DDAA6375E546}"/>
              </a:ext>
            </a:extLst>
          </p:cNvPr>
          <p:cNvSpPr>
            <a:spLocks noGrp="1"/>
          </p:cNvSpPr>
          <p:nvPr>
            <p:ph type="dt" sz="half" idx="10"/>
          </p:nvPr>
        </p:nvSpPr>
        <p:spPr/>
        <p:txBody>
          <a:bodyPr/>
          <a:lstStyle/>
          <a:p>
            <a:fld id="{E833768C-E042-46BB-B7E2-39A7FE33F130}" type="datetimeFigureOut">
              <a:rPr lang="en-GB" smtClean="0"/>
              <a:t>17/09/2024</a:t>
            </a:fld>
            <a:endParaRPr lang="en-GB"/>
          </a:p>
        </p:txBody>
      </p:sp>
      <p:sp>
        <p:nvSpPr>
          <p:cNvPr id="5" name="Footer Placeholder 4">
            <a:extLst>
              <a:ext uri="{FF2B5EF4-FFF2-40B4-BE49-F238E27FC236}">
                <a16:creationId xmlns:a16="http://schemas.microsoft.com/office/drawing/2014/main" id="{3F989A14-3698-2F2C-D004-FC7588CFF0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F66184-1F9F-D926-2028-41C20FF5EEB9}"/>
              </a:ext>
            </a:extLst>
          </p:cNvPr>
          <p:cNvSpPr>
            <a:spLocks noGrp="1"/>
          </p:cNvSpPr>
          <p:nvPr>
            <p:ph type="sldNum" sz="quarter" idx="12"/>
          </p:nvPr>
        </p:nvSpPr>
        <p:spPr/>
        <p:txBody>
          <a:bodyPr/>
          <a:lstStyle/>
          <a:p>
            <a:fld id="{F1599CAC-EC9B-48F9-96D0-03F5303B73B5}" type="slidenum">
              <a:rPr lang="en-GB" smtClean="0"/>
              <a:t>‹#›</a:t>
            </a:fld>
            <a:endParaRPr lang="en-GB"/>
          </a:p>
        </p:txBody>
      </p:sp>
    </p:spTree>
    <p:extLst>
      <p:ext uri="{BB962C8B-B14F-4D97-AF65-F5344CB8AC3E}">
        <p14:creationId xmlns:p14="http://schemas.microsoft.com/office/powerpoint/2010/main" val="10446662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C1249A-2AAD-F35C-6FD7-21734D519DF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903CA62-8146-1FA1-7A7F-BAAE402C7F7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5EEEF8D-D219-79A0-B50B-E955A225A529}"/>
              </a:ext>
            </a:extLst>
          </p:cNvPr>
          <p:cNvSpPr>
            <a:spLocks noGrp="1"/>
          </p:cNvSpPr>
          <p:nvPr>
            <p:ph type="dt" sz="half" idx="10"/>
          </p:nvPr>
        </p:nvSpPr>
        <p:spPr/>
        <p:txBody>
          <a:bodyPr/>
          <a:lstStyle/>
          <a:p>
            <a:fld id="{E833768C-E042-46BB-B7E2-39A7FE33F130}" type="datetimeFigureOut">
              <a:rPr lang="en-GB" smtClean="0"/>
              <a:t>17/09/2024</a:t>
            </a:fld>
            <a:endParaRPr lang="en-GB"/>
          </a:p>
        </p:txBody>
      </p:sp>
      <p:sp>
        <p:nvSpPr>
          <p:cNvPr id="5" name="Footer Placeholder 4">
            <a:extLst>
              <a:ext uri="{FF2B5EF4-FFF2-40B4-BE49-F238E27FC236}">
                <a16:creationId xmlns:a16="http://schemas.microsoft.com/office/drawing/2014/main" id="{85EE739E-3DC2-7C50-48A1-E3E536D521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D14E23-556A-4E82-AC33-452B5037871A}"/>
              </a:ext>
            </a:extLst>
          </p:cNvPr>
          <p:cNvSpPr>
            <a:spLocks noGrp="1"/>
          </p:cNvSpPr>
          <p:nvPr>
            <p:ph type="sldNum" sz="quarter" idx="12"/>
          </p:nvPr>
        </p:nvSpPr>
        <p:spPr/>
        <p:txBody>
          <a:bodyPr/>
          <a:lstStyle/>
          <a:p>
            <a:fld id="{F1599CAC-EC9B-48F9-96D0-03F5303B73B5}" type="slidenum">
              <a:rPr lang="en-GB" smtClean="0"/>
              <a:t>‹#›</a:t>
            </a:fld>
            <a:endParaRPr lang="en-GB"/>
          </a:p>
        </p:txBody>
      </p:sp>
    </p:spTree>
    <p:extLst>
      <p:ext uri="{BB962C8B-B14F-4D97-AF65-F5344CB8AC3E}">
        <p14:creationId xmlns:p14="http://schemas.microsoft.com/office/powerpoint/2010/main" val="5379326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599CD7-3047-523C-942B-EB5BB9551FA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53A9503-3D30-3A9D-1FDD-3EE83A6DBC7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D3B98CD-EDF3-FAA0-0549-ED9E69A8798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E4C97EE-AD20-B13A-FA7D-CEDF289E4477}"/>
              </a:ext>
            </a:extLst>
          </p:cNvPr>
          <p:cNvSpPr>
            <a:spLocks noGrp="1"/>
          </p:cNvSpPr>
          <p:nvPr>
            <p:ph type="dt" sz="half" idx="10"/>
          </p:nvPr>
        </p:nvSpPr>
        <p:spPr/>
        <p:txBody>
          <a:bodyPr/>
          <a:lstStyle/>
          <a:p>
            <a:fld id="{E833768C-E042-46BB-B7E2-39A7FE33F130}" type="datetimeFigureOut">
              <a:rPr lang="en-GB" smtClean="0"/>
              <a:t>17/09/2024</a:t>
            </a:fld>
            <a:endParaRPr lang="en-GB"/>
          </a:p>
        </p:txBody>
      </p:sp>
      <p:sp>
        <p:nvSpPr>
          <p:cNvPr id="6" name="Footer Placeholder 5">
            <a:extLst>
              <a:ext uri="{FF2B5EF4-FFF2-40B4-BE49-F238E27FC236}">
                <a16:creationId xmlns:a16="http://schemas.microsoft.com/office/drawing/2014/main" id="{E646F8D5-B8BD-DF7A-30A0-947B491183E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B557D61-D9BE-A2EF-EC0D-FE10B5127D83}"/>
              </a:ext>
            </a:extLst>
          </p:cNvPr>
          <p:cNvSpPr>
            <a:spLocks noGrp="1"/>
          </p:cNvSpPr>
          <p:nvPr>
            <p:ph type="sldNum" sz="quarter" idx="12"/>
          </p:nvPr>
        </p:nvSpPr>
        <p:spPr/>
        <p:txBody>
          <a:bodyPr/>
          <a:lstStyle/>
          <a:p>
            <a:fld id="{F1599CAC-EC9B-48F9-96D0-03F5303B73B5}" type="slidenum">
              <a:rPr lang="en-GB" smtClean="0"/>
              <a:t>‹#›</a:t>
            </a:fld>
            <a:endParaRPr lang="en-GB"/>
          </a:p>
        </p:txBody>
      </p:sp>
    </p:spTree>
    <p:extLst>
      <p:ext uri="{BB962C8B-B14F-4D97-AF65-F5344CB8AC3E}">
        <p14:creationId xmlns:p14="http://schemas.microsoft.com/office/powerpoint/2010/main" val="36800090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620D7D-B0E8-4E57-EB6F-3BCDBC5F818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027BD84-F775-2396-8435-78A5E9B6EA9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A3EECD8-221C-4A94-C89C-A14F0182609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D27FAEC-FCAE-2888-8A63-0B984755805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010AA50-0FE7-32A4-9DF9-29661C8A273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B900CE2-930B-6967-9618-23B36765713C}"/>
              </a:ext>
            </a:extLst>
          </p:cNvPr>
          <p:cNvSpPr>
            <a:spLocks noGrp="1"/>
          </p:cNvSpPr>
          <p:nvPr>
            <p:ph type="dt" sz="half" idx="10"/>
          </p:nvPr>
        </p:nvSpPr>
        <p:spPr/>
        <p:txBody>
          <a:bodyPr/>
          <a:lstStyle/>
          <a:p>
            <a:fld id="{E833768C-E042-46BB-B7E2-39A7FE33F130}" type="datetimeFigureOut">
              <a:rPr lang="en-GB" smtClean="0"/>
              <a:t>17/09/2024</a:t>
            </a:fld>
            <a:endParaRPr lang="en-GB"/>
          </a:p>
        </p:txBody>
      </p:sp>
      <p:sp>
        <p:nvSpPr>
          <p:cNvPr id="8" name="Footer Placeholder 7">
            <a:extLst>
              <a:ext uri="{FF2B5EF4-FFF2-40B4-BE49-F238E27FC236}">
                <a16:creationId xmlns:a16="http://schemas.microsoft.com/office/drawing/2014/main" id="{5B437181-FFE8-C8F2-FFB3-FDA31222171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069D2AE-35DC-F774-D512-F5E2A87B2948}"/>
              </a:ext>
            </a:extLst>
          </p:cNvPr>
          <p:cNvSpPr>
            <a:spLocks noGrp="1"/>
          </p:cNvSpPr>
          <p:nvPr>
            <p:ph type="sldNum" sz="quarter" idx="12"/>
          </p:nvPr>
        </p:nvSpPr>
        <p:spPr/>
        <p:txBody>
          <a:bodyPr/>
          <a:lstStyle/>
          <a:p>
            <a:fld id="{F1599CAC-EC9B-48F9-96D0-03F5303B73B5}" type="slidenum">
              <a:rPr lang="en-GB" smtClean="0"/>
              <a:t>‹#›</a:t>
            </a:fld>
            <a:endParaRPr lang="en-GB"/>
          </a:p>
        </p:txBody>
      </p:sp>
    </p:spTree>
    <p:extLst>
      <p:ext uri="{BB962C8B-B14F-4D97-AF65-F5344CB8AC3E}">
        <p14:creationId xmlns:p14="http://schemas.microsoft.com/office/powerpoint/2010/main" val="17503580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8C81D-8AC3-77FB-FC4F-82D43B9AA40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FEB6236-3E02-78B4-1358-3B2D9A207138}"/>
              </a:ext>
            </a:extLst>
          </p:cNvPr>
          <p:cNvSpPr>
            <a:spLocks noGrp="1"/>
          </p:cNvSpPr>
          <p:nvPr>
            <p:ph type="dt" sz="half" idx="10"/>
          </p:nvPr>
        </p:nvSpPr>
        <p:spPr/>
        <p:txBody>
          <a:bodyPr/>
          <a:lstStyle/>
          <a:p>
            <a:fld id="{E833768C-E042-46BB-B7E2-39A7FE33F130}" type="datetimeFigureOut">
              <a:rPr lang="en-GB" smtClean="0"/>
              <a:t>17/09/2024</a:t>
            </a:fld>
            <a:endParaRPr lang="en-GB"/>
          </a:p>
        </p:txBody>
      </p:sp>
      <p:sp>
        <p:nvSpPr>
          <p:cNvPr id="4" name="Footer Placeholder 3">
            <a:extLst>
              <a:ext uri="{FF2B5EF4-FFF2-40B4-BE49-F238E27FC236}">
                <a16:creationId xmlns:a16="http://schemas.microsoft.com/office/drawing/2014/main" id="{775E9ED4-044B-2C29-A4F0-D8A99390CD0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13B368C-A71B-84A6-2DC5-03B9774D265B}"/>
              </a:ext>
            </a:extLst>
          </p:cNvPr>
          <p:cNvSpPr>
            <a:spLocks noGrp="1"/>
          </p:cNvSpPr>
          <p:nvPr>
            <p:ph type="sldNum" sz="quarter" idx="12"/>
          </p:nvPr>
        </p:nvSpPr>
        <p:spPr/>
        <p:txBody>
          <a:bodyPr/>
          <a:lstStyle/>
          <a:p>
            <a:fld id="{F1599CAC-EC9B-48F9-96D0-03F5303B73B5}" type="slidenum">
              <a:rPr lang="en-GB" smtClean="0"/>
              <a:t>‹#›</a:t>
            </a:fld>
            <a:endParaRPr lang="en-GB"/>
          </a:p>
        </p:txBody>
      </p:sp>
    </p:spTree>
    <p:extLst>
      <p:ext uri="{BB962C8B-B14F-4D97-AF65-F5344CB8AC3E}">
        <p14:creationId xmlns:p14="http://schemas.microsoft.com/office/powerpoint/2010/main" val="37628255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DCB0D00-C15B-88AD-36A1-3CAC7A6082B9}"/>
              </a:ext>
            </a:extLst>
          </p:cNvPr>
          <p:cNvSpPr>
            <a:spLocks noGrp="1"/>
          </p:cNvSpPr>
          <p:nvPr>
            <p:ph type="dt" sz="half" idx="10"/>
          </p:nvPr>
        </p:nvSpPr>
        <p:spPr/>
        <p:txBody>
          <a:bodyPr/>
          <a:lstStyle/>
          <a:p>
            <a:fld id="{E833768C-E042-46BB-B7E2-39A7FE33F130}" type="datetimeFigureOut">
              <a:rPr lang="en-GB" smtClean="0"/>
              <a:t>17/09/2024</a:t>
            </a:fld>
            <a:endParaRPr lang="en-GB"/>
          </a:p>
        </p:txBody>
      </p:sp>
      <p:sp>
        <p:nvSpPr>
          <p:cNvPr id="3" name="Footer Placeholder 2">
            <a:extLst>
              <a:ext uri="{FF2B5EF4-FFF2-40B4-BE49-F238E27FC236}">
                <a16:creationId xmlns:a16="http://schemas.microsoft.com/office/drawing/2014/main" id="{410D2DBF-D989-33F1-5CB3-34C5CC53C2C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423BF5F-021C-4921-85B2-38F0CB63BC2A}"/>
              </a:ext>
            </a:extLst>
          </p:cNvPr>
          <p:cNvSpPr>
            <a:spLocks noGrp="1"/>
          </p:cNvSpPr>
          <p:nvPr>
            <p:ph type="sldNum" sz="quarter" idx="12"/>
          </p:nvPr>
        </p:nvSpPr>
        <p:spPr/>
        <p:txBody>
          <a:bodyPr/>
          <a:lstStyle/>
          <a:p>
            <a:fld id="{F1599CAC-EC9B-48F9-96D0-03F5303B73B5}" type="slidenum">
              <a:rPr lang="en-GB" smtClean="0"/>
              <a:t>‹#›</a:t>
            </a:fld>
            <a:endParaRPr lang="en-GB"/>
          </a:p>
        </p:txBody>
      </p:sp>
    </p:spTree>
    <p:extLst>
      <p:ext uri="{BB962C8B-B14F-4D97-AF65-F5344CB8AC3E}">
        <p14:creationId xmlns:p14="http://schemas.microsoft.com/office/powerpoint/2010/main" val="19731596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21D354-0535-0159-64BC-AB4361B55E3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572D4D5-65A2-F5EE-F439-E3007FBE5BB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BA64476-1952-F396-EF25-2763640CA85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330BF8-88ED-EF77-557E-D7DCF70C3E94}"/>
              </a:ext>
            </a:extLst>
          </p:cNvPr>
          <p:cNvSpPr>
            <a:spLocks noGrp="1"/>
          </p:cNvSpPr>
          <p:nvPr>
            <p:ph type="dt" sz="half" idx="10"/>
          </p:nvPr>
        </p:nvSpPr>
        <p:spPr/>
        <p:txBody>
          <a:bodyPr/>
          <a:lstStyle/>
          <a:p>
            <a:fld id="{E833768C-E042-46BB-B7E2-39A7FE33F130}" type="datetimeFigureOut">
              <a:rPr lang="en-GB" smtClean="0"/>
              <a:t>17/09/2024</a:t>
            </a:fld>
            <a:endParaRPr lang="en-GB"/>
          </a:p>
        </p:txBody>
      </p:sp>
      <p:sp>
        <p:nvSpPr>
          <p:cNvPr id="6" name="Footer Placeholder 5">
            <a:extLst>
              <a:ext uri="{FF2B5EF4-FFF2-40B4-BE49-F238E27FC236}">
                <a16:creationId xmlns:a16="http://schemas.microsoft.com/office/drawing/2014/main" id="{F1C5E940-3606-5AE3-7618-445B1131D57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2466552-66EB-BD57-7164-08ACBD739E39}"/>
              </a:ext>
            </a:extLst>
          </p:cNvPr>
          <p:cNvSpPr>
            <a:spLocks noGrp="1"/>
          </p:cNvSpPr>
          <p:nvPr>
            <p:ph type="sldNum" sz="quarter" idx="12"/>
          </p:nvPr>
        </p:nvSpPr>
        <p:spPr/>
        <p:txBody>
          <a:bodyPr/>
          <a:lstStyle/>
          <a:p>
            <a:fld id="{F1599CAC-EC9B-48F9-96D0-03F5303B73B5}" type="slidenum">
              <a:rPr lang="en-GB" smtClean="0"/>
              <a:t>‹#›</a:t>
            </a:fld>
            <a:endParaRPr lang="en-GB"/>
          </a:p>
        </p:txBody>
      </p:sp>
    </p:spTree>
    <p:extLst>
      <p:ext uri="{BB962C8B-B14F-4D97-AF65-F5344CB8AC3E}">
        <p14:creationId xmlns:p14="http://schemas.microsoft.com/office/powerpoint/2010/main" val="33182478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6C0D64-146D-B27A-37D0-75ADF6B9CCC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293B403-486D-550E-261E-1F8875D0562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9B485B7-BFFB-F799-8E29-0D8D9501B79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38D7594-4BF2-C77E-383F-2FC846FF23F4}"/>
              </a:ext>
            </a:extLst>
          </p:cNvPr>
          <p:cNvSpPr>
            <a:spLocks noGrp="1"/>
          </p:cNvSpPr>
          <p:nvPr>
            <p:ph type="dt" sz="half" idx="10"/>
          </p:nvPr>
        </p:nvSpPr>
        <p:spPr/>
        <p:txBody>
          <a:bodyPr/>
          <a:lstStyle/>
          <a:p>
            <a:fld id="{E833768C-E042-46BB-B7E2-39A7FE33F130}" type="datetimeFigureOut">
              <a:rPr lang="en-GB" smtClean="0"/>
              <a:t>17/09/2024</a:t>
            </a:fld>
            <a:endParaRPr lang="en-GB"/>
          </a:p>
        </p:txBody>
      </p:sp>
      <p:sp>
        <p:nvSpPr>
          <p:cNvPr id="6" name="Footer Placeholder 5">
            <a:extLst>
              <a:ext uri="{FF2B5EF4-FFF2-40B4-BE49-F238E27FC236}">
                <a16:creationId xmlns:a16="http://schemas.microsoft.com/office/drawing/2014/main" id="{13AF6083-3278-0E44-22EE-3EBB37293B8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32ABC02-0250-169D-90B4-8A3A0271F20B}"/>
              </a:ext>
            </a:extLst>
          </p:cNvPr>
          <p:cNvSpPr>
            <a:spLocks noGrp="1"/>
          </p:cNvSpPr>
          <p:nvPr>
            <p:ph type="sldNum" sz="quarter" idx="12"/>
          </p:nvPr>
        </p:nvSpPr>
        <p:spPr/>
        <p:txBody>
          <a:bodyPr/>
          <a:lstStyle/>
          <a:p>
            <a:fld id="{F1599CAC-EC9B-48F9-96D0-03F5303B73B5}" type="slidenum">
              <a:rPr lang="en-GB" smtClean="0"/>
              <a:t>‹#›</a:t>
            </a:fld>
            <a:endParaRPr lang="en-GB"/>
          </a:p>
        </p:txBody>
      </p:sp>
    </p:spTree>
    <p:extLst>
      <p:ext uri="{BB962C8B-B14F-4D97-AF65-F5344CB8AC3E}">
        <p14:creationId xmlns:p14="http://schemas.microsoft.com/office/powerpoint/2010/main" val="37598915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146ED7-1E77-639E-F310-A5A55ECD415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5AF27EF-F4F8-053C-123F-CEFD70CB346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F8C5D2-D4CD-64B6-AA0F-1A8B6CD592A4}"/>
              </a:ext>
            </a:extLst>
          </p:cNvPr>
          <p:cNvSpPr>
            <a:spLocks noGrp="1"/>
          </p:cNvSpPr>
          <p:nvPr>
            <p:ph type="dt" sz="half" idx="10"/>
          </p:nvPr>
        </p:nvSpPr>
        <p:spPr/>
        <p:txBody>
          <a:bodyPr/>
          <a:lstStyle/>
          <a:p>
            <a:fld id="{E833768C-E042-46BB-B7E2-39A7FE33F130}" type="datetimeFigureOut">
              <a:rPr lang="en-GB" smtClean="0"/>
              <a:t>17/09/2024</a:t>
            </a:fld>
            <a:endParaRPr lang="en-GB"/>
          </a:p>
        </p:txBody>
      </p:sp>
      <p:sp>
        <p:nvSpPr>
          <p:cNvPr id="5" name="Footer Placeholder 4">
            <a:extLst>
              <a:ext uri="{FF2B5EF4-FFF2-40B4-BE49-F238E27FC236}">
                <a16:creationId xmlns:a16="http://schemas.microsoft.com/office/drawing/2014/main" id="{D904BDF1-ADC2-5DDB-6BC5-61D3D51174D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C8D658-91B3-5C04-C48C-BD8DC2E9AE48}"/>
              </a:ext>
            </a:extLst>
          </p:cNvPr>
          <p:cNvSpPr>
            <a:spLocks noGrp="1"/>
          </p:cNvSpPr>
          <p:nvPr>
            <p:ph type="sldNum" sz="quarter" idx="12"/>
          </p:nvPr>
        </p:nvSpPr>
        <p:spPr/>
        <p:txBody>
          <a:bodyPr/>
          <a:lstStyle/>
          <a:p>
            <a:fld id="{F1599CAC-EC9B-48F9-96D0-03F5303B73B5}" type="slidenum">
              <a:rPr lang="en-GB" smtClean="0"/>
              <a:t>‹#›</a:t>
            </a:fld>
            <a:endParaRPr lang="en-GB"/>
          </a:p>
        </p:txBody>
      </p:sp>
    </p:spTree>
    <p:extLst>
      <p:ext uri="{BB962C8B-B14F-4D97-AF65-F5344CB8AC3E}">
        <p14:creationId xmlns:p14="http://schemas.microsoft.com/office/powerpoint/2010/main" val="19882853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123A585-4239-60A2-CB3B-213D8169C11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2D46388-91B2-328C-7434-62800AD062F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6A0CBB-87D9-2E9D-504C-D63827B181DA}"/>
              </a:ext>
            </a:extLst>
          </p:cNvPr>
          <p:cNvSpPr>
            <a:spLocks noGrp="1"/>
          </p:cNvSpPr>
          <p:nvPr>
            <p:ph type="dt" sz="half" idx="10"/>
          </p:nvPr>
        </p:nvSpPr>
        <p:spPr/>
        <p:txBody>
          <a:bodyPr/>
          <a:lstStyle/>
          <a:p>
            <a:fld id="{E833768C-E042-46BB-B7E2-39A7FE33F130}" type="datetimeFigureOut">
              <a:rPr lang="en-GB" smtClean="0"/>
              <a:t>17/09/2024</a:t>
            </a:fld>
            <a:endParaRPr lang="en-GB"/>
          </a:p>
        </p:txBody>
      </p:sp>
      <p:sp>
        <p:nvSpPr>
          <p:cNvPr id="5" name="Footer Placeholder 4">
            <a:extLst>
              <a:ext uri="{FF2B5EF4-FFF2-40B4-BE49-F238E27FC236}">
                <a16:creationId xmlns:a16="http://schemas.microsoft.com/office/drawing/2014/main" id="{2AC987D3-9492-D56A-5496-6427A6D422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B686B12-60D5-CC04-321F-FB27A67C5477}"/>
              </a:ext>
            </a:extLst>
          </p:cNvPr>
          <p:cNvSpPr>
            <a:spLocks noGrp="1"/>
          </p:cNvSpPr>
          <p:nvPr>
            <p:ph type="sldNum" sz="quarter" idx="12"/>
          </p:nvPr>
        </p:nvSpPr>
        <p:spPr/>
        <p:txBody>
          <a:bodyPr/>
          <a:lstStyle/>
          <a:p>
            <a:fld id="{F1599CAC-EC9B-48F9-96D0-03F5303B73B5}" type="slidenum">
              <a:rPr lang="en-GB" smtClean="0"/>
              <a:t>‹#›</a:t>
            </a:fld>
            <a:endParaRPr lang="en-GB"/>
          </a:p>
        </p:txBody>
      </p:sp>
    </p:spTree>
    <p:extLst>
      <p:ext uri="{BB962C8B-B14F-4D97-AF65-F5344CB8AC3E}">
        <p14:creationId xmlns:p14="http://schemas.microsoft.com/office/powerpoint/2010/main" val="37067311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22167D0-11D0-FCDE-5BC3-247E36D2ED8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F403B84-7E00-C4FB-59D0-F8E604F435B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939C67-900F-0ECC-2CF6-53E90C553BA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833768C-E042-46BB-B7E2-39A7FE33F130}" type="datetimeFigureOut">
              <a:rPr lang="en-GB" smtClean="0"/>
              <a:t>17/09/2024</a:t>
            </a:fld>
            <a:endParaRPr lang="en-GB"/>
          </a:p>
        </p:txBody>
      </p:sp>
      <p:sp>
        <p:nvSpPr>
          <p:cNvPr id="5" name="Footer Placeholder 4">
            <a:extLst>
              <a:ext uri="{FF2B5EF4-FFF2-40B4-BE49-F238E27FC236}">
                <a16:creationId xmlns:a16="http://schemas.microsoft.com/office/drawing/2014/main" id="{21271802-62B5-E8A3-892D-223D50E4E78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7A05830-AB4C-8D97-89DA-D15FE961B28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1599CAC-EC9B-48F9-96D0-03F5303B73B5}" type="slidenum">
              <a:rPr lang="en-GB" smtClean="0"/>
              <a:t>‹#›</a:t>
            </a:fld>
            <a:endParaRPr lang="en-GB"/>
          </a:p>
        </p:txBody>
      </p:sp>
    </p:spTree>
    <p:extLst>
      <p:ext uri="{BB962C8B-B14F-4D97-AF65-F5344CB8AC3E}">
        <p14:creationId xmlns:p14="http://schemas.microsoft.com/office/powerpoint/2010/main" val="363785708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5.svg"/><Relationship Id="rId7" Type="http://schemas.openxmlformats.org/officeDocument/2006/relationships/image" Target="../media/image9.svg"/><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svg"/><Relationship Id="rId4" Type="http://schemas.openxmlformats.org/officeDocument/2006/relationships/image" Target="../media/image6.png"/><Relationship Id="rId9" Type="http://schemas.openxmlformats.org/officeDocument/2006/relationships/image" Target="../media/image11.sv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2.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13.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14.jpeg"/><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1.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Electronic circuit board">
            <a:extLst>
              <a:ext uri="{FF2B5EF4-FFF2-40B4-BE49-F238E27FC236}">
                <a16:creationId xmlns:a16="http://schemas.microsoft.com/office/drawing/2014/main" id="{F15659A7-645D-9DEB-E7F8-89D561719640}"/>
              </a:ext>
            </a:extLst>
          </p:cNvPr>
          <p:cNvPicPr>
            <a:picLocks noChangeAspect="1"/>
          </p:cNvPicPr>
          <p:nvPr/>
        </p:nvPicPr>
        <p:blipFill>
          <a:blip r:embed="rId2">
            <a:alphaModFix amt="50000"/>
          </a:blip>
          <a:srcRect t="15730"/>
          <a:stretch/>
        </p:blipFill>
        <p:spPr>
          <a:xfrm>
            <a:off x="20" y="1"/>
            <a:ext cx="12191980" cy="6857999"/>
          </a:xfrm>
          <a:prstGeom prst="rect">
            <a:avLst/>
          </a:prstGeom>
        </p:spPr>
      </p:pic>
      <p:sp>
        <p:nvSpPr>
          <p:cNvPr id="2" name="Title 1">
            <a:extLst>
              <a:ext uri="{FF2B5EF4-FFF2-40B4-BE49-F238E27FC236}">
                <a16:creationId xmlns:a16="http://schemas.microsoft.com/office/drawing/2014/main" id="{A46C6FBF-5542-40E2-C3E8-765C8A2CE5B7}"/>
              </a:ext>
            </a:extLst>
          </p:cNvPr>
          <p:cNvSpPr>
            <a:spLocks noGrp="1"/>
          </p:cNvSpPr>
          <p:nvPr>
            <p:ph type="ctrTitle"/>
          </p:nvPr>
        </p:nvSpPr>
        <p:spPr>
          <a:xfrm>
            <a:off x="1524000" y="1122362"/>
            <a:ext cx="9144000" cy="2900518"/>
          </a:xfrm>
        </p:spPr>
        <p:txBody>
          <a:bodyPr>
            <a:normAutofit/>
          </a:bodyPr>
          <a:lstStyle/>
          <a:p>
            <a:r>
              <a:rPr lang="en-GB">
                <a:solidFill>
                  <a:srgbClr val="FFFFFF"/>
                </a:solidFill>
              </a:rPr>
              <a:t>Hardware overview</a:t>
            </a:r>
          </a:p>
        </p:txBody>
      </p:sp>
      <p:sp>
        <p:nvSpPr>
          <p:cNvPr id="3" name="Subtitle 2">
            <a:extLst>
              <a:ext uri="{FF2B5EF4-FFF2-40B4-BE49-F238E27FC236}">
                <a16:creationId xmlns:a16="http://schemas.microsoft.com/office/drawing/2014/main" id="{84F7BF91-0782-517B-6D52-82A235C29621}"/>
              </a:ext>
            </a:extLst>
          </p:cNvPr>
          <p:cNvSpPr>
            <a:spLocks noGrp="1"/>
          </p:cNvSpPr>
          <p:nvPr>
            <p:ph type="subTitle" idx="1"/>
          </p:nvPr>
        </p:nvSpPr>
        <p:spPr>
          <a:xfrm>
            <a:off x="1524000" y="4159404"/>
            <a:ext cx="9144000" cy="1098395"/>
          </a:xfrm>
        </p:spPr>
        <p:txBody>
          <a:bodyPr>
            <a:normAutofit/>
          </a:bodyPr>
          <a:lstStyle/>
          <a:p>
            <a:endParaRPr lang="en-GB">
              <a:solidFill>
                <a:srgbClr val="FFFFFF"/>
              </a:solidFill>
            </a:endParaRPr>
          </a:p>
        </p:txBody>
      </p:sp>
    </p:spTree>
    <p:extLst>
      <p:ext uri="{BB962C8B-B14F-4D97-AF65-F5344CB8AC3E}">
        <p14:creationId xmlns:p14="http://schemas.microsoft.com/office/powerpoint/2010/main" val="417222248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Electronic circuit board">
            <a:extLst>
              <a:ext uri="{FF2B5EF4-FFF2-40B4-BE49-F238E27FC236}">
                <a16:creationId xmlns:a16="http://schemas.microsoft.com/office/drawing/2014/main" id="{96395712-30BF-3CA4-A7BF-26C25BD1CF5B}"/>
              </a:ext>
            </a:extLst>
          </p:cNvPr>
          <p:cNvPicPr>
            <a:picLocks noChangeAspect="1"/>
          </p:cNvPicPr>
          <p:nvPr/>
        </p:nvPicPr>
        <p:blipFill>
          <a:blip r:embed="rId2"/>
          <a:srcRect t="15730"/>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305C67-614F-A7CF-A7AA-D85A6E8C012C}"/>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dirty="0">
                <a:solidFill>
                  <a:srgbClr val="FFFFFF"/>
                </a:solidFill>
              </a:rPr>
              <a:t>Can anyone tell me the key differences between a GPU and a CPU?</a:t>
            </a:r>
          </a:p>
        </p:txBody>
      </p:sp>
      <p:sp>
        <p:nvSpPr>
          <p:cNvPr id="3" name="Text Placeholder 2">
            <a:extLst>
              <a:ext uri="{FF2B5EF4-FFF2-40B4-BE49-F238E27FC236}">
                <a16:creationId xmlns:a16="http://schemas.microsoft.com/office/drawing/2014/main" id="{F5F74BB2-175F-FCA4-1460-A859E3DC2249}"/>
              </a:ext>
            </a:extLst>
          </p:cNvPr>
          <p:cNvSpPr>
            <a:spLocks noGrp="1"/>
          </p:cNvSpPr>
          <p:nvPr>
            <p:ph type="body" idx="1"/>
          </p:nvPr>
        </p:nvSpPr>
        <p:spPr>
          <a:xfrm>
            <a:off x="1100051" y="4072043"/>
            <a:ext cx="10058400" cy="1282707"/>
          </a:xfrm>
          <a:effectLst>
            <a:outerShdw blurRad="50800" dist="38100" dir="2700000" algn="tl" rotWithShape="0">
              <a:prstClr val="black">
                <a:alpha val="40000"/>
              </a:prstClr>
            </a:outerShdw>
          </a:effectLst>
        </p:spPr>
        <p:txBody>
          <a:bodyPr vert="horz" lIns="91440" tIns="45720" rIns="91440" bIns="45720" rtlCol="0">
            <a:normAutofit/>
          </a:bodyPr>
          <a:lstStyle/>
          <a:p>
            <a:pPr algn="ctr"/>
            <a:endParaRPr lang="en-US">
              <a:solidFill>
                <a:srgbClr val="FFFFFF"/>
              </a:solidFill>
            </a:endParaRPr>
          </a:p>
        </p:txBody>
      </p:sp>
    </p:spTree>
    <p:extLst>
      <p:ext uri="{BB962C8B-B14F-4D97-AF65-F5344CB8AC3E}">
        <p14:creationId xmlns:p14="http://schemas.microsoft.com/office/powerpoint/2010/main" val="30464708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4240F3-4D3A-A0F8-DA64-26DB3401F34C}"/>
              </a:ext>
            </a:extLst>
          </p:cNvPr>
          <p:cNvSpPr>
            <a:spLocks noGrp="1"/>
          </p:cNvSpPr>
          <p:nvPr>
            <p:ph type="title"/>
          </p:nvPr>
        </p:nvSpPr>
        <p:spPr>
          <a:xfrm>
            <a:off x="0" y="0"/>
            <a:ext cx="10515600" cy="786581"/>
          </a:xfrm>
        </p:spPr>
        <p:txBody>
          <a:bodyPr/>
          <a:lstStyle/>
          <a:p>
            <a:r>
              <a:rPr lang="en-GB" dirty="0"/>
              <a:t>Architecture </a:t>
            </a:r>
          </a:p>
        </p:txBody>
      </p:sp>
      <p:pic>
        <p:nvPicPr>
          <p:cNvPr id="1026" name="Picture 2" descr="Cornell Virtual Workshop &gt; Understanding GPU Architecture &gt; GPU  Characteristics &gt; Design: GPU vs. CPU">
            <a:extLst>
              <a:ext uri="{FF2B5EF4-FFF2-40B4-BE49-F238E27FC236}">
                <a16:creationId xmlns:a16="http://schemas.microsoft.com/office/drawing/2014/main" id="{902D2A22-62D5-6BC0-EE74-E903D60D331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599767"/>
            <a:ext cx="12192000" cy="4168878"/>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56402BE1-17F9-F24B-02FC-33161B7A957F}"/>
              </a:ext>
            </a:extLst>
          </p:cNvPr>
          <p:cNvSpPr txBox="1"/>
          <p:nvPr/>
        </p:nvSpPr>
        <p:spPr>
          <a:xfrm>
            <a:off x="255639" y="4975123"/>
            <a:ext cx="5739905" cy="1200329"/>
          </a:xfrm>
          <a:prstGeom prst="rect">
            <a:avLst/>
          </a:prstGeom>
          <a:noFill/>
        </p:spPr>
        <p:txBody>
          <a:bodyPr wrap="none" rtlCol="0">
            <a:spAutoFit/>
          </a:bodyPr>
          <a:lstStyle/>
          <a:p>
            <a:r>
              <a:rPr lang="en-GB" dirty="0"/>
              <a:t>Focuses on fewer, powerful cores with a deep memory </a:t>
            </a:r>
          </a:p>
          <a:p>
            <a:r>
              <a:rPr lang="en-GB" dirty="0"/>
              <a:t>cache hierarchy (L1, L2, L3) to optimize performance for </a:t>
            </a:r>
          </a:p>
          <a:p>
            <a:r>
              <a:rPr lang="en-GB" dirty="0"/>
              <a:t>tasks that require low-latency access to small chunks </a:t>
            </a:r>
          </a:p>
          <a:p>
            <a:r>
              <a:rPr lang="en-GB" dirty="0"/>
              <a:t>of data and complex, sequential processing</a:t>
            </a:r>
          </a:p>
        </p:txBody>
      </p:sp>
      <p:sp>
        <p:nvSpPr>
          <p:cNvPr id="8" name="TextBox 7">
            <a:extLst>
              <a:ext uri="{FF2B5EF4-FFF2-40B4-BE49-F238E27FC236}">
                <a16:creationId xmlns:a16="http://schemas.microsoft.com/office/drawing/2014/main" id="{78D4BA5B-A2A6-38CD-9725-AD2328222BDC}"/>
              </a:ext>
            </a:extLst>
          </p:cNvPr>
          <p:cNvSpPr txBox="1"/>
          <p:nvPr/>
        </p:nvSpPr>
        <p:spPr>
          <a:xfrm>
            <a:off x="6381135" y="4896465"/>
            <a:ext cx="5663381" cy="1754326"/>
          </a:xfrm>
          <a:prstGeom prst="rect">
            <a:avLst/>
          </a:prstGeom>
          <a:noFill/>
        </p:spPr>
        <p:txBody>
          <a:bodyPr wrap="square" rtlCol="0">
            <a:spAutoFit/>
          </a:bodyPr>
          <a:lstStyle/>
          <a:p>
            <a:r>
              <a:rPr lang="en-GB" dirty="0"/>
              <a:t>Optimised for parallelism, the GPU features a large number of simpler cores and minimal control logic, ideal for processing many tasks concurrently (e.g., matrix multiplications, pixel rendering). The focus is on high data throughput with less emphasis on deep cache hierarchies.</a:t>
            </a:r>
          </a:p>
        </p:txBody>
      </p:sp>
    </p:spTree>
    <p:extLst>
      <p:ext uri="{BB962C8B-B14F-4D97-AF65-F5344CB8AC3E}">
        <p14:creationId xmlns:p14="http://schemas.microsoft.com/office/powerpoint/2010/main" val="12724972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528750-4ED6-3811-4E6A-D45589137B96}"/>
              </a:ext>
            </a:extLst>
          </p:cNvPr>
          <p:cNvSpPr>
            <a:spLocks noGrp="1"/>
          </p:cNvSpPr>
          <p:nvPr>
            <p:ph type="title"/>
          </p:nvPr>
        </p:nvSpPr>
        <p:spPr>
          <a:xfrm>
            <a:off x="5868557" y="1138036"/>
            <a:ext cx="5444382" cy="1402470"/>
          </a:xfrm>
        </p:spPr>
        <p:txBody>
          <a:bodyPr anchor="t">
            <a:normAutofit/>
          </a:bodyPr>
          <a:lstStyle/>
          <a:p>
            <a:r>
              <a:rPr lang="en-GB" sz="3200"/>
              <a:t>But Why?</a:t>
            </a:r>
          </a:p>
        </p:txBody>
      </p:sp>
      <p:pic>
        <p:nvPicPr>
          <p:cNvPr id="14" name="Picture 13">
            <a:extLst>
              <a:ext uri="{FF2B5EF4-FFF2-40B4-BE49-F238E27FC236}">
                <a16:creationId xmlns:a16="http://schemas.microsoft.com/office/drawing/2014/main" id="{7EE8D1B8-32FC-D40C-DED9-CA3A5107BECA}"/>
              </a:ext>
            </a:extLst>
          </p:cNvPr>
          <p:cNvPicPr>
            <a:picLocks noChangeAspect="1"/>
          </p:cNvPicPr>
          <p:nvPr/>
        </p:nvPicPr>
        <p:blipFill>
          <a:blip r:embed="rId2"/>
          <a:srcRect l="11406" r="46343"/>
          <a:stretch/>
        </p:blipFill>
        <p:spPr>
          <a:xfrm>
            <a:off x="-1" y="10"/>
            <a:ext cx="5151179" cy="6857990"/>
          </a:xfrm>
          <a:prstGeom prst="rect">
            <a:avLst/>
          </a:prstGeom>
        </p:spPr>
      </p:pic>
      <p:cxnSp>
        <p:nvCxnSpPr>
          <p:cNvPr id="15" name="Straight Connector 14">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16" name="Rectangle 1">
            <a:extLst>
              <a:ext uri="{FF2B5EF4-FFF2-40B4-BE49-F238E27FC236}">
                <a16:creationId xmlns:a16="http://schemas.microsoft.com/office/drawing/2014/main" id="{9F801A57-3A85-2336-B8FC-08D5E6D9DAC9}"/>
              </a:ext>
            </a:extLst>
          </p:cNvPr>
          <p:cNvSpPr>
            <a:spLocks noGrp="1" noChangeArrowheads="1"/>
          </p:cNvSpPr>
          <p:nvPr>
            <p:ph idx="1"/>
          </p:nvPr>
        </p:nvSpPr>
        <p:spPr bwMode="auto">
          <a:xfrm>
            <a:off x="5868557" y="2551176"/>
            <a:ext cx="5444382" cy="3591207"/>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None/>
              <a:tabLst/>
            </a:pPr>
            <a:r>
              <a:rPr kumimoji="0" lang="en-US" altLang="en-US" sz="1600" i="0" u="none" strike="noStrike" cap="none" normalizeH="0" baseline="0">
                <a:ln>
                  <a:noFill/>
                </a:ln>
                <a:effectLst/>
                <a:latin typeface="Arial" panose="020B0604020202020204" pitchFamily="34" charset="0"/>
              </a:rPr>
              <a:t>It mostly comes down to </a:t>
            </a:r>
            <a:r>
              <a:rPr lang="en-US" altLang="en-US" sz="1600">
                <a:latin typeface="Arial" panose="020B0604020202020204" pitchFamily="34" charset="0"/>
              </a:rPr>
              <a:t>the purpose of the hardware</a:t>
            </a:r>
            <a:br>
              <a:rPr lang="en-US" altLang="en-US" sz="1600">
                <a:latin typeface="Arial" panose="020B0604020202020204" pitchFamily="34" charset="0"/>
              </a:rPr>
            </a:br>
            <a:endParaRPr kumimoji="0" lang="en-US" altLang="en-US" sz="1600" i="0" u="none" strike="noStrike" cap="none" normalizeH="0" baseline="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None/>
              <a:tabLst/>
            </a:pPr>
            <a:r>
              <a:rPr kumimoji="0" lang="en-US" altLang="en-US" sz="1600" b="1" i="0" u="none" strike="noStrike" cap="none" normalizeH="0" baseline="0">
                <a:ln>
                  <a:noFill/>
                </a:ln>
                <a:effectLst/>
                <a:latin typeface="Arial" panose="020B0604020202020204" pitchFamily="34" charset="0"/>
              </a:rPr>
              <a:t>CPU:</a:t>
            </a:r>
            <a:r>
              <a:rPr kumimoji="0" lang="en-US" altLang="en-US" sz="1600" b="0" i="0" u="none" strike="noStrike" cap="none" normalizeH="0" baseline="0">
                <a:ln>
                  <a:noFill/>
                </a:ln>
                <a:effectLst/>
                <a:latin typeface="Arial" panose="020B0604020202020204" pitchFamily="34" charset="0"/>
              </a:rPr>
              <a:t> Designed for general-purpose computing and handles a wide range of tasks. </a:t>
            </a:r>
          </a:p>
          <a:p>
            <a:pPr marL="0" marR="0" lvl="0" indent="0" defTabSz="914400" rtl="0" eaLnBrk="0" fontAlgn="base" latinLnBrk="0" hangingPunct="0">
              <a:spcBef>
                <a:spcPct val="0"/>
              </a:spcBef>
              <a:spcAft>
                <a:spcPts val="600"/>
              </a:spcAft>
              <a:buClrTx/>
              <a:buSzTx/>
              <a:buNone/>
              <a:tabLst/>
            </a:pPr>
            <a:r>
              <a:rPr kumimoji="0" lang="en-US" altLang="en-US" sz="1600" b="0" i="0" u="none" strike="noStrike" cap="none" normalizeH="0" baseline="0">
                <a:ln>
                  <a:noFill/>
                </a:ln>
                <a:effectLst/>
                <a:latin typeface="Arial" panose="020B0604020202020204" pitchFamily="34" charset="0"/>
              </a:rPr>
              <a:t>It excels at managing complex processes and multitasking, processing a few tasks quickly.</a:t>
            </a:r>
          </a:p>
          <a:p>
            <a:pPr marL="0" marR="0" lvl="0" indent="0" defTabSz="914400" rtl="0" eaLnBrk="0" fontAlgn="base" latinLnBrk="0" hangingPunct="0">
              <a:spcBef>
                <a:spcPct val="0"/>
              </a:spcBef>
              <a:spcAft>
                <a:spcPts val="600"/>
              </a:spcAft>
              <a:buClrTx/>
              <a:buSzTx/>
              <a:buNone/>
              <a:tabLst/>
            </a:pPr>
            <a:endParaRPr kumimoji="0" lang="en-US" altLang="en-US" sz="1600" b="0" i="0" u="none" strike="noStrike" cap="none" normalizeH="0" baseline="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None/>
              <a:tabLst/>
            </a:pPr>
            <a:r>
              <a:rPr kumimoji="0" lang="en-US" altLang="en-US" sz="1600" b="1" i="0" u="none" strike="noStrike" cap="none" normalizeH="0" baseline="0">
                <a:ln>
                  <a:noFill/>
                </a:ln>
                <a:effectLst/>
                <a:latin typeface="Arial" panose="020B0604020202020204" pitchFamily="34" charset="0"/>
              </a:rPr>
              <a:t>GPU:</a:t>
            </a:r>
            <a:r>
              <a:rPr kumimoji="0" lang="en-US" altLang="en-US" sz="1600" b="0" i="0" u="none" strike="noStrike" cap="none" normalizeH="0" baseline="0">
                <a:ln>
                  <a:noFill/>
                </a:ln>
                <a:effectLst/>
                <a:latin typeface="Arial" panose="020B0604020202020204" pitchFamily="34" charset="0"/>
              </a:rPr>
              <a:t> </a:t>
            </a:r>
            <a:r>
              <a:rPr kumimoji="0" lang="en-GB" altLang="en-US" sz="1600" b="0" i="0" u="none" strike="noStrike" cap="none" normalizeH="0" baseline="0">
                <a:ln>
                  <a:noFill/>
                </a:ln>
                <a:effectLst/>
                <a:latin typeface="Arial" panose="020B0604020202020204" pitchFamily="34" charset="0"/>
              </a:rPr>
              <a:t>Specialises</a:t>
            </a:r>
            <a:r>
              <a:rPr kumimoji="0" lang="en-US" altLang="en-US" sz="1600" b="0" i="0" u="none" strike="noStrike" cap="none" normalizeH="0" baseline="0">
                <a:ln>
                  <a:noFill/>
                </a:ln>
                <a:effectLst/>
                <a:latin typeface="Arial" panose="020B0604020202020204" pitchFamily="34" charset="0"/>
              </a:rPr>
              <a:t> in handling repetitive and parallel tasks,</a:t>
            </a:r>
          </a:p>
          <a:p>
            <a:pPr marL="0" marR="0" lvl="0" indent="0" defTabSz="914400" rtl="0" eaLnBrk="0" fontAlgn="base" latinLnBrk="0" hangingPunct="0">
              <a:spcBef>
                <a:spcPct val="0"/>
              </a:spcBef>
              <a:spcAft>
                <a:spcPts val="600"/>
              </a:spcAft>
              <a:buClrTx/>
              <a:buSzTx/>
              <a:buNone/>
              <a:tabLst/>
            </a:pPr>
            <a:r>
              <a:rPr kumimoji="0" lang="en-US" altLang="en-US" sz="1600" b="0" i="0" u="none" strike="noStrike" cap="none" normalizeH="0" baseline="0">
                <a:ln>
                  <a:noFill/>
                </a:ln>
                <a:effectLst/>
                <a:latin typeface="Arial" panose="020B0604020202020204" pitchFamily="34" charset="0"/>
              </a:rPr>
              <a:t>such as rendering graphics or performing matrix operations in deep learning. </a:t>
            </a:r>
          </a:p>
          <a:p>
            <a:pPr marL="0" marR="0" lvl="0" indent="0" defTabSz="914400" rtl="0" eaLnBrk="0" fontAlgn="base" latinLnBrk="0" hangingPunct="0">
              <a:spcBef>
                <a:spcPct val="0"/>
              </a:spcBef>
              <a:spcAft>
                <a:spcPts val="600"/>
              </a:spcAft>
              <a:buClrTx/>
              <a:buSzTx/>
              <a:buNone/>
              <a:tabLst/>
            </a:pPr>
            <a:r>
              <a:rPr kumimoji="0" lang="en-US" altLang="en-US" sz="1600" b="0" i="0" u="none" strike="noStrike" cap="none" normalizeH="0" baseline="0">
                <a:ln>
                  <a:noFill/>
                </a:ln>
                <a:effectLst/>
                <a:latin typeface="Arial" panose="020B0604020202020204" pitchFamily="34" charset="0"/>
              </a:rPr>
              <a:t>It's optimized for tasks requiring high throughput, making it ideal for tasks like machine learning, </a:t>
            </a:r>
          </a:p>
          <a:p>
            <a:pPr marL="0" marR="0" lvl="0" indent="0" defTabSz="914400" rtl="0" eaLnBrk="0" fontAlgn="base" latinLnBrk="0" hangingPunct="0">
              <a:spcBef>
                <a:spcPct val="0"/>
              </a:spcBef>
              <a:spcAft>
                <a:spcPts val="600"/>
              </a:spcAft>
              <a:buClrTx/>
              <a:buSzTx/>
              <a:buNone/>
              <a:tabLst/>
            </a:pPr>
            <a:r>
              <a:rPr kumimoji="0" lang="en-US" altLang="en-US" sz="1600" b="0" i="0" u="none" strike="noStrike" cap="none" normalizeH="0" baseline="0">
                <a:ln>
                  <a:noFill/>
                </a:ln>
                <a:effectLst/>
                <a:latin typeface="Arial" panose="020B0604020202020204" pitchFamily="34" charset="0"/>
              </a:rPr>
              <a:t>image processing, and scientific simulations. </a:t>
            </a:r>
          </a:p>
        </p:txBody>
      </p:sp>
    </p:spTree>
    <p:extLst>
      <p:ext uri="{BB962C8B-B14F-4D97-AF65-F5344CB8AC3E}">
        <p14:creationId xmlns:p14="http://schemas.microsoft.com/office/powerpoint/2010/main" val="11719831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04D91CE-0141-4E35-5B59-167BE29DF308}"/>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Parallelism</a:t>
            </a:r>
          </a:p>
        </p:txBody>
      </p:sp>
      <p:graphicFrame>
        <p:nvGraphicFramePr>
          <p:cNvPr id="5" name="Content Placeholder 2">
            <a:extLst>
              <a:ext uri="{FF2B5EF4-FFF2-40B4-BE49-F238E27FC236}">
                <a16:creationId xmlns:a16="http://schemas.microsoft.com/office/drawing/2014/main" id="{6A7133FF-7EA5-C82B-ACA1-ABC9982D54D2}"/>
              </a:ext>
            </a:extLst>
          </p:cNvPr>
          <p:cNvGraphicFramePr>
            <a:graphicFrameLocks noGrp="1"/>
          </p:cNvGraphicFramePr>
          <p:nvPr>
            <p:ph idx="1"/>
            <p:extLst>
              <p:ext uri="{D42A27DB-BD31-4B8C-83A1-F6EECF244321}">
                <p14:modId xmlns:p14="http://schemas.microsoft.com/office/powerpoint/2010/main" val="2581481663"/>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631976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584F8D5-847D-CF43-BB1E-7590B711DB04}"/>
              </a:ext>
            </a:extLst>
          </p:cNvPr>
          <p:cNvSpPr>
            <a:spLocks noGrp="1"/>
          </p:cNvSpPr>
          <p:nvPr>
            <p:ph type="title"/>
          </p:nvPr>
        </p:nvSpPr>
        <p:spPr>
          <a:xfrm>
            <a:off x="1383564" y="348865"/>
            <a:ext cx="9718111" cy="1576446"/>
          </a:xfrm>
        </p:spPr>
        <p:txBody>
          <a:bodyPr anchor="ctr">
            <a:normAutofit/>
          </a:bodyPr>
          <a:lstStyle/>
          <a:p>
            <a:r>
              <a:rPr lang="en-GB" sz="4000" dirty="0">
                <a:solidFill>
                  <a:srgbClr val="FFFFFF"/>
                </a:solidFill>
              </a:rPr>
              <a:t>What kind of tasks? (CPU)</a:t>
            </a:r>
          </a:p>
        </p:txBody>
      </p:sp>
      <p:graphicFrame>
        <p:nvGraphicFramePr>
          <p:cNvPr id="5" name="Content Placeholder 2">
            <a:extLst>
              <a:ext uri="{FF2B5EF4-FFF2-40B4-BE49-F238E27FC236}">
                <a16:creationId xmlns:a16="http://schemas.microsoft.com/office/drawing/2014/main" id="{3978C48B-E68E-4E2C-61DC-B314E3E02A79}"/>
              </a:ext>
            </a:extLst>
          </p:cNvPr>
          <p:cNvGraphicFramePr>
            <a:graphicFrameLocks noGrp="1"/>
          </p:cNvGraphicFramePr>
          <p:nvPr>
            <p:ph idx="1"/>
            <p:extLst>
              <p:ext uri="{D42A27DB-BD31-4B8C-83A1-F6EECF244321}">
                <p14:modId xmlns:p14="http://schemas.microsoft.com/office/powerpoint/2010/main" val="2451824086"/>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692861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AB3509E-C108-9612-9508-65A1C30AF85A}"/>
              </a:ext>
            </a:extLst>
          </p:cNvPr>
          <p:cNvSpPr>
            <a:spLocks noGrp="1"/>
          </p:cNvSpPr>
          <p:nvPr>
            <p:ph type="title"/>
          </p:nvPr>
        </p:nvSpPr>
        <p:spPr>
          <a:xfrm>
            <a:off x="1383564" y="348865"/>
            <a:ext cx="9718111" cy="1576446"/>
          </a:xfrm>
        </p:spPr>
        <p:txBody>
          <a:bodyPr anchor="ctr">
            <a:normAutofit/>
          </a:bodyPr>
          <a:lstStyle/>
          <a:p>
            <a:r>
              <a:rPr lang="en-GB" sz="4000" dirty="0">
                <a:solidFill>
                  <a:srgbClr val="FFFFFF"/>
                </a:solidFill>
              </a:rPr>
              <a:t>What kind of tasks? (GPU)</a:t>
            </a:r>
          </a:p>
        </p:txBody>
      </p:sp>
      <p:graphicFrame>
        <p:nvGraphicFramePr>
          <p:cNvPr id="5" name="Content Placeholder 2">
            <a:extLst>
              <a:ext uri="{FF2B5EF4-FFF2-40B4-BE49-F238E27FC236}">
                <a16:creationId xmlns:a16="http://schemas.microsoft.com/office/drawing/2014/main" id="{8184DC90-4CB9-AE6C-5168-2BD118864474}"/>
              </a:ext>
            </a:extLst>
          </p:cNvPr>
          <p:cNvGraphicFramePr>
            <a:graphicFrameLocks noGrp="1"/>
          </p:cNvGraphicFramePr>
          <p:nvPr>
            <p:ph idx="1"/>
            <p:extLst>
              <p:ext uri="{D42A27DB-BD31-4B8C-83A1-F6EECF244321}">
                <p14:modId xmlns:p14="http://schemas.microsoft.com/office/powerpoint/2010/main" val="1034212974"/>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54946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FF61EF5-F50F-1D72-04A3-F5388E49EB98}"/>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Instruction Handling</a:t>
            </a:r>
          </a:p>
        </p:txBody>
      </p:sp>
      <p:graphicFrame>
        <p:nvGraphicFramePr>
          <p:cNvPr id="5" name="Content Placeholder 2">
            <a:extLst>
              <a:ext uri="{FF2B5EF4-FFF2-40B4-BE49-F238E27FC236}">
                <a16:creationId xmlns:a16="http://schemas.microsoft.com/office/drawing/2014/main" id="{F8BCB7A7-F5F2-9914-290C-B4A1525CDD82}"/>
              </a:ext>
            </a:extLst>
          </p:cNvPr>
          <p:cNvGraphicFramePr>
            <a:graphicFrameLocks noGrp="1"/>
          </p:cNvGraphicFramePr>
          <p:nvPr>
            <p:ph idx="1"/>
            <p:extLst>
              <p:ext uri="{D42A27DB-BD31-4B8C-83A1-F6EECF244321}">
                <p14:modId xmlns:p14="http://schemas.microsoft.com/office/powerpoint/2010/main" val="2119076999"/>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083476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95F4B60-F0EE-F605-A50E-6D12CD3B931D}"/>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Architecture cont</a:t>
            </a:r>
          </a:p>
        </p:txBody>
      </p:sp>
      <p:grpSp>
        <p:nvGrpSpPr>
          <p:cNvPr id="4" name="Group 3">
            <a:extLst>
              <a:ext uri="{FF2B5EF4-FFF2-40B4-BE49-F238E27FC236}">
                <a16:creationId xmlns:a16="http://schemas.microsoft.com/office/drawing/2014/main" id="{DDF67199-D7B7-66FD-1F14-9B7E04D422E7}"/>
              </a:ext>
            </a:extLst>
          </p:cNvPr>
          <p:cNvGrpSpPr/>
          <p:nvPr/>
        </p:nvGrpSpPr>
        <p:grpSpPr>
          <a:xfrm>
            <a:off x="744738" y="3409620"/>
            <a:ext cx="10726464" cy="2102122"/>
            <a:chOff x="744738" y="3409620"/>
            <a:chExt cx="10726464" cy="2102122"/>
          </a:xfrm>
        </p:grpSpPr>
        <p:sp>
          <p:nvSpPr>
            <p:cNvPr id="6" name="Rectangle 5" descr="Checkmark">
              <a:extLst>
                <a:ext uri="{FF2B5EF4-FFF2-40B4-BE49-F238E27FC236}">
                  <a16:creationId xmlns:a16="http://schemas.microsoft.com/office/drawing/2014/main" id="{2FC705FB-AA32-928C-A8EA-C1A49720D925}"/>
                </a:ext>
              </a:extLst>
            </p:cNvPr>
            <p:cNvSpPr/>
            <p:nvPr/>
          </p:nvSpPr>
          <p:spPr>
            <a:xfrm>
              <a:off x="1396622" y="3409620"/>
              <a:ext cx="1066720" cy="1066720"/>
            </a:xfrm>
            <a:prstGeom prst="rect">
              <a:avLst/>
            </a:prstGeom>
            <a: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7" name="Freeform: Shape 6">
              <a:extLst>
                <a:ext uri="{FF2B5EF4-FFF2-40B4-BE49-F238E27FC236}">
                  <a16:creationId xmlns:a16="http://schemas.microsoft.com/office/drawing/2014/main" id="{1351C747-DDA4-3FE1-AAFF-E3F6D91DAD73}"/>
                </a:ext>
              </a:extLst>
            </p:cNvPr>
            <p:cNvSpPr/>
            <p:nvPr/>
          </p:nvSpPr>
          <p:spPr>
            <a:xfrm>
              <a:off x="744738" y="4791742"/>
              <a:ext cx="2370489" cy="720000"/>
            </a:xfrm>
            <a:custGeom>
              <a:avLst/>
              <a:gdLst>
                <a:gd name="connsiteX0" fmla="*/ 0 w 2370489"/>
                <a:gd name="connsiteY0" fmla="*/ 0 h 720000"/>
                <a:gd name="connsiteX1" fmla="*/ 2370489 w 2370489"/>
                <a:gd name="connsiteY1" fmla="*/ 0 h 720000"/>
                <a:gd name="connsiteX2" fmla="*/ 2370489 w 2370489"/>
                <a:gd name="connsiteY2" fmla="*/ 720000 h 720000"/>
                <a:gd name="connsiteX3" fmla="*/ 0 w 2370489"/>
                <a:gd name="connsiteY3" fmla="*/ 720000 h 720000"/>
                <a:gd name="connsiteX4" fmla="*/ 0 w 2370489"/>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0489" h="720000">
                  <a:moveTo>
                    <a:pt x="0" y="0"/>
                  </a:moveTo>
                  <a:lnTo>
                    <a:pt x="2370489" y="0"/>
                  </a:lnTo>
                  <a:lnTo>
                    <a:pt x="2370489"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1466850">
                <a:lnSpc>
                  <a:spcPct val="100000"/>
                </a:lnSpc>
                <a:spcBef>
                  <a:spcPct val="0"/>
                </a:spcBef>
                <a:spcAft>
                  <a:spcPct val="35000"/>
                </a:spcAft>
                <a:buNone/>
              </a:pPr>
              <a:r>
                <a:rPr lang="en-GB" sz="3300" kern="1200"/>
                <a:t>Cores</a:t>
              </a:r>
              <a:endParaRPr lang="en-US" sz="3300" kern="1200"/>
            </a:p>
          </p:txBody>
        </p:sp>
        <p:sp>
          <p:nvSpPr>
            <p:cNvPr id="8" name="Rectangle 7" descr="Database">
              <a:extLst>
                <a:ext uri="{FF2B5EF4-FFF2-40B4-BE49-F238E27FC236}">
                  <a16:creationId xmlns:a16="http://schemas.microsoft.com/office/drawing/2014/main" id="{67E39117-8963-4DEE-7A66-1E39119700B2}"/>
                </a:ext>
              </a:extLst>
            </p:cNvPr>
            <p:cNvSpPr/>
            <p:nvPr/>
          </p:nvSpPr>
          <p:spPr>
            <a:xfrm>
              <a:off x="4181947" y="3409620"/>
              <a:ext cx="1066720" cy="1066720"/>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10" name="Freeform: Shape 9">
              <a:extLst>
                <a:ext uri="{FF2B5EF4-FFF2-40B4-BE49-F238E27FC236}">
                  <a16:creationId xmlns:a16="http://schemas.microsoft.com/office/drawing/2014/main" id="{B5E24D49-3E29-F3F9-A357-24709BD66488}"/>
                </a:ext>
              </a:extLst>
            </p:cNvPr>
            <p:cNvSpPr/>
            <p:nvPr/>
          </p:nvSpPr>
          <p:spPr>
            <a:xfrm>
              <a:off x="3530063" y="4791742"/>
              <a:ext cx="2370489" cy="720000"/>
            </a:xfrm>
            <a:custGeom>
              <a:avLst/>
              <a:gdLst>
                <a:gd name="connsiteX0" fmla="*/ 0 w 2370489"/>
                <a:gd name="connsiteY0" fmla="*/ 0 h 720000"/>
                <a:gd name="connsiteX1" fmla="*/ 2370489 w 2370489"/>
                <a:gd name="connsiteY1" fmla="*/ 0 h 720000"/>
                <a:gd name="connsiteX2" fmla="*/ 2370489 w 2370489"/>
                <a:gd name="connsiteY2" fmla="*/ 720000 h 720000"/>
                <a:gd name="connsiteX3" fmla="*/ 0 w 2370489"/>
                <a:gd name="connsiteY3" fmla="*/ 720000 h 720000"/>
                <a:gd name="connsiteX4" fmla="*/ 0 w 2370489"/>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0489" h="720000">
                  <a:moveTo>
                    <a:pt x="0" y="0"/>
                  </a:moveTo>
                  <a:lnTo>
                    <a:pt x="2370489" y="0"/>
                  </a:lnTo>
                  <a:lnTo>
                    <a:pt x="2370489"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1466850">
                <a:lnSpc>
                  <a:spcPct val="100000"/>
                </a:lnSpc>
                <a:spcBef>
                  <a:spcPct val="0"/>
                </a:spcBef>
                <a:spcAft>
                  <a:spcPct val="35000"/>
                </a:spcAft>
                <a:buNone/>
              </a:pPr>
              <a:r>
                <a:rPr lang="en-GB" sz="3300" kern="1200"/>
                <a:t>Cache</a:t>
              </a:r>
              <a:endParaRPr lang="en-US" sz="3300" kern="1200"/>
            </a:p>
          </p:txBody>
        </p:sp>
        <p:sp>
          <p:nvSpPr>
            <p:cNvPr id="12" name="Rectangle 11" descr="Robot">
              <a:extLst>
                <a:ext uri="{FF2B5EF4-FFF2-40B4-BE49-F238E27FC236}">
                  <a16:creationId xmlns:a16="http://schemas.microsoft.com/office/drawing/2014/main" id="{4790A918-6025-7C0E-6954-B19CF3124048}"/>
                </a:ext>
              </a:extLst>
            </p:cNvPr>
            <p:cNvSpPr/>
            <p:nvPr/>
          </p:nvSpPr>
          <p:spPr>
            <a:xfrm>
              <a:off x="6967272" y="3409620"/>
              <a:ext cx="1066720" cy="1066720"/>
            </a:xfrm>
            <a:prstGeom prst="rect">
              <a:avLst/>
            </a:prstGeom>
            <a: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14" name="Freeform: Shape 13">
              <a:extLst>
                <a:ext uri="{FF2B5EF4-FFF2-40B4-BE49-F238E27FC236}">
                  <a16:creationId xmlns:a16="http://schemas.microsoft.com/office/drawing/2014/main" id="{81577CD5-A8C8-956E-F3A1-EAC745420F59}"/>
                </a:ext>
              </a:extLst>
            </p:cNvPr>
            <p:cNvSpPr/>
            <p:nvPr/>
          </p:nvSpPr>
          <p:spPr>
            <a:xfrm>
              <a:off x="6315388" y="4791742"/>
              <a:ext cx="2370489" cy="720000"/>
            </a:xfrm>
            <a:custGeom>
              <a:avLst/>
              <a:gdLst>
                <a:gd name="connsiteX0" fmla="*/ 0 w 2370489"/>
                <a:gd name="connsiteY0" fmla="*/ 0 h 720000"/>
                <a:gd name="connsiteX1" fmla="*/ 2370489 w 2370489"/>
                <a:gd name="connsiteY1" fmla="*/ 0 h 720000"/>
                <a:gd name="connsiteX2" fmla="*/ 2370489 w 2370489"/>
                <a:gd name="connsiteY2" fmla="*/ 720000 h 720000"/>
                <a:gd name="connsiteX3" fmla="*/ 0 w 2370489"/>
                <a:gd name="connsiteY3" fmla="*/ 720000 h 720000"/>
                <a:gd name="connsiteX4" fmla="*/ 0 w 2370489"/>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0489" h="720000">
                  <a:moveTo>
                    <a:pt x="0" y="0"/>
                  </a:moveTo>
                  <a:lnTo>
                    <a:pt x="2370489" y="0"/>
                  </a:lnTo>
                  <a:lnTo>
                    <a:pt x="2370489"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1466850">
                <a:lnSpc>
                  <a:spcPct val="100000"/>
                </a:lnSpc>
                <a:spcBef>
                  <a:spcPct val="0"/>
                </a:spcBef>
                <a:spcAft>
                  <a:spcPct val="35000"/>
                </a:spcAft>
                <a:buNone/>
              </a:pPr>
              <a:r>
                <a:rPr lang="en-GB" sz="3300" kern="1200"/>
                <a:t>Control</a:t>
              </a:r>
              <a:endParaRPr lang="en-US" sz="3300" kern="1200"/>
            </a:p>
          </p:txBody>
        </p:sp>
        <p:sp>
          <p:nvSpPr>
            <p:cNvPr id="16" name="Rectangle 15" descr="Closed Quotation Mark">
              <a:extLst>
                <a:ext uri="{FF2B5EF4-FFF2-40B4-BE49-F238E27FC236}">
                  <a16:creationId xmlns:a16="http://schemas.microsoft.com/office/drawing/2014/main" id="{AFD05A11-7A66-D0F7-ED70-054FDA4BEB20}"/>
                </a:ext>
              </a:extLst>
            </p:cNvPr>
            <p:cNvSpPr/>
            <p:nvPr/>
          </p:nvSpPr>
          <p:spPr>
            <a:xfrm>
              <a:off x="9752597" y="3409620"/>
              <a:ext cx="1066720" cy="1066720"/>
            </a:xfrm>
            <a:prstGeom prst="rect">
              <a:avLst/>
            </a:prstGeom>
            <a: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17" name="Freeform: Shape 16">
              <a:extLst>
                <a:ext uri="{FF2B5EF4-FFF2-40B4-BE49-F238E27FC236}">
                  <a16:creationId xmlns:a16="http://schemas.microsoft.com/office/drawing/2014/main" id="{C18C0880-A62E-D999-CF2D-9F48AD835239}"/>
                </a:ext>
              </a:extLst>
            </p:cNvPr>
            <p:cNvSpPr/>
            <p:nvPr/>
          </p:nvSpPr>
          <p:spPr>
            <a:xfrm>
              <a:off x="9100713" y="4791742"/>
              <a:ext cx="2370489" cy="720000"/>
            </a:xfrm>
            <a:custGeom>
              <a:avLst/>
              <a:gdLst>
                <a:gd name="connsiteX0" fmla="*/ 0 w 2370489"/>
                <a:gd name="connsiteY0" fmla="*/ 0 h 720000"/>
                <a:gd name="connsiteX1" fmla="*/ 2370489 w 2370489"/>
                <a:gd name="connsiteY1" fmla="*/ 0 h 720000"/>
                <a:gd name="connsiteX2" fmla="*/ 2370489 w 2370489"/>
                <a:gd name="connsiteY2" fmla="*/ 720000 h 720000"/>
                <a:gd name="connsiteX3" fmla="*/ 0 w 2370489"/>
                <a:gd name="connsiteY3" fmla="*/ 720000 h 720000"/>
                <a:gd name="connsiteX4" fmla="*/ 0 w 2370489"/>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0489" h="720000">
                  <a:moveTo>
                    <a:pt x="0" y="0"/>
                  </a:moveTo>
                  <a:lnTo>
                    <a:pt x="2370489" y="0"/>
                  </a:lnTo>
                  <a:lnTo>
                    <a:pt x="2370489"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1466850">
                <a:lnSpc>
                  <a:spcPct val="100000"/>
                </a:lnSpc>
                <a:spcBef>
                  <a:spcPct val="0"/>
                </a:spcBef>
                <a:spcAft>
                  <a:spcPct val="35000"/>
                </a:spcAft>
                <a:buNone/>
              </a:pPr>
              <a:r>
                <a:rPr lang="en-GB" sz="3300" kern="1200"/>
                <a:t>DRAM/VRAM</a:t>
              </a:r>
              <a:endParaRPr lang="en-US" sz="3300" kern="1200"/>
            </a:p>
          </p:txBody>
        </p:sp>
      </p:grpSp>
    </p:spTree>
    <p:extLst>
      <p:ext uri="{BB962C8B-B14F-4D97-AF65-F5344CB8AC3E}">
        <p14:creationId xmlns:p14="http://schemas.microsoft.com/office/powerpoint/2010/main" val="32229304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64A292-252F-9937-B10A-B0E879C9B571}"/>
              </a:ext>
            </a:extLst>
          </p:cNvPr>
          <p:cNvSpPr>
            <a:spLocks noGrp="1"/>
          </p:cNvSpPr>
          <p:nvPr>
            <p:ph type="title"/>
          </p:nvPr>
        </p:nvSpPr>
        <p:spPr>
          <a:xfrm>
            <a:off x="1156851" y="637762"/>
            <a:ext cx="9888496" cy="900131"/>
          </a:xfrm>
        </p:spPr>
        <p:txBody>
          <a:bodyPr anchor="t">
            <a:normAutofit/>
          </a:bodyPr>
          <a:lstStyle/>
          <a:p>
            <a:r>
              <a:rPr lang="en-GB" sz="4000">
                <a:solidFill>
                  <a:schemeClr val="bg1"/>
                </a:solidFill>
              </a:rPr>
              <a:t>Cores</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0608D72-D42E-F3FE-2C53-F4819CE58D2C}"/>
              </a:ext>
            </a:extLst>
          </p:cNvPr>
          <p:cNvSpPr>
            <a:spLocks noGrp="1"/>
          </p:cNvSpPr>
          <p:nvPr>
            <p:ph idx="1"/>
          </p:nvPr>
        </p:nvSpPr>
        <p:spPr>
          <a:xfrm>
            <a:off x="1155548" y="2217343"/>
            <a:ext cx="9880893" cy="3959619"/>
          </a:xfrm>
        </p:spPr>
        <p:txBody>
          <a:bodyPr>
            <a:normAutofit/>
          </a:bodyPr>
          <a:lstStyle/>
          <a:p>
            <a:pPr marL="0" indent="0">
              <a:buNone/>
            </a:pPr>
            <a:r>
              <a:rPr lang="en-GB" sz="1700" dirty="0"/>
              <a:t>CPU cores are few in number but highly powerful and versatile, optimised for complex, sequential tasks such as running operating systems, processing user inputs, or managing multitasking. </a:t>
            </a:r>
          </a:p>
          <a:p>
            <a:pPr marL="0" indent="0">
              <a:buNone/>
            </a:pPr>
            <a:r>
              <a:rPr lang="en-GB" sz="1700" dirty="0"/>
              <a:t>Each CPU core has significant control logic and is designed to handle diverse instructions with low latency, making it ideal for tasks that require fast decision-making and complex computations. </a:t>
            </a:r>
          </a:p>
          <a:p>
            <a:pPr marL="0" indent="0">
              <a:buNone/>
            </a:pPr>
            <a:r>
              <a:rPr lang="en-GB" sz="1700" dirty="0"/>
              <a:t>In contrast, GPU cores are numerous but simpler and optimised for parallel processing. A GPU contains thousands of cores that can execute the same instruction across many data points simultaneously, making it ideal for tasks like graphical rendering, machine learning, and other operations that can be divided into many smaller, repetitive tasks.</a:t>
            </a:r>
          </a:p>
          <a:p>
            <a:pPr marL="0" indent="0">
              <a:buNone/>
            </a:pPr>
            <a:r>
              <a:rPr lang="en-GB" sz="1700" dirty="0"/>
              <a:t>While CPU cores focus on handling diverse operations efficiently, GPU cores excel at performing repetitive tasks at high volume.</a:t>
            </a:r>
          </a:p>
        </p:txBody>
      </p:sp>
    </p:spTree>
    <p:extLst>
      <p:ext uri="{BB962C8B-B14F-4D97-AF65-F5344CB8AC3E}">
        <p14:creationId xmlns:p14="http://schemas.microsoft.com/office/powerpoint/2010/main" val="8697479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15311F-7C43-2273-9E26-32D463C541CA}"/>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Control logic</a:t>
            </a:r>
          </a:p>
        </p:txBody>
      </p:sp>
      <p:sp>
        <p:nvSpPr>
          <p:cNvPr id="3" name="Content Placeholder 2">
            <a:extLst>
              <a:ext uri="{FF2B5EF4-FFF2-40B4-BE49-F238E27FC236}">
                <a16:creationId xmlns:a16="http://schemas.microsoft.com/office/drawing/2014/main" id="{F60A72E9-7737-E9C7-1402-40EA9A4FEC5E}"/>
              </a:ext>
            </a:extLst>
          </p:cNvPr>
          <p:cNvSpPr>
            <a:spLocks noGrp="1"/>
          </p:cNvSpPr>
          <p:nvPr>
            <p:ph idx="1"/>
          </p:nvPr>
        </p:nvSpPr>
        <p:spPr>
          <a:xfrm>
            <a:off x="1371599" y="2318197"/>
            <a:ext cx="9724031" cy="3683358"/>
          </a:xfrm>
        </p:spPr>
        <p:txBody>
          <a:bodyPr anchor="ctr">
            <a:normAutofit/>
          </a:bodyPr>
          <a:lstStyle/>
          <a:p>
            <a:pPr marL="0" indent="0">
              <a:buNone/>
            </a:pPr>
            <a:r>
              <a:rPr lang="en-GB" sz="2000" dirty="0"/>
              <a:t>Controllers are linked to cores as the "management unit" that directs how the cores operate and execute tasks. In both CPUs and GPUs, controllers coordinate the flow of instructions to the cores, manage data movement, and oversee task execution.</a:t>
            </a:r>
          </a:p>
          <a:p>
            <a:pPr marL="0" indent="0">
              <a:buNone/>
            </a:pPr>
            <a:endParaRPr lang="en-GB" sz="2000" dirty="0"/>
          </a:p>
        </p:txBody>
      </p:sp>
    </p:spTree>
    <p:extLst>
      <p:ext uri="{BB962C8B-B14F-4D97-AF65-F5344CB8AC3E}">
        <p14:creationId xmlns:p14="http://schemas.microsoft.com/office/powerpoint/2010/main" val="11795998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80E599E-B626-8D08-A93C-8A9BE83F4221}"/>
              </a:ext>
            </a:extLst>
          </p:cNvPr>
          <p:cNvPicPr>
            <a:picLocks noChangeAspect="1"/>
          </p:cNvPicPr>
          <p:nvPr/>
        </p:nvPicPr>
        <p:blipFill>
          <a:blip r:embed="rId2">
            <a:duotone>
              <a:schemeClr val="bg2">
                <a:shade val="45000"/>
                <a:satMod val="135000"/>
              </a:schemeClr>
              <a:prstClr val="white"/>
            </a:duotone>
          </a:blip>
          <a:srcRect t="10967" b="4764"/>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C92632-609A-D29D-A0CD-052C679FA0C3}"/>
              </a:ext>
            </a:extLst>
          </p:cNvPr>
          <p:cNvSpPr>
            <a:spLocks noGrp="1"/>
          </p:cNvSpPr>
          <p:nvPr>
            <p:ph type="title"/>
          </p:nvPr>
        </p:nvSpPr>
        <p:spPr>
          <a:xfrm>
            <a:off x="838200" y="365125"/>
            <a:ext cx="10515600" cy="1325563"/>
          </a:xfrm>
        </p:spPr>
        <p:txBody>
          <a:bodyPr>
            <a:normAutofit/>
          </a:bodyPr>
          <a:lstStyle/>
          <a:p>
            <a:r>
              <a:rPr lang="en-GB" dirty="0"/>
              <a:t>CPU controllers</a:t>
            </a:r>
          </a:p>
        </p:txBody>
      </p:sp>
      <p:graphicFrame>
        <p:nvGraphicFramePr>
          <p:cNvPr id="5" name="Content Placeholder 2">
            <a:extLst>
              <a:ext uri="{FF2B5EF4-FFF2-40B4-BE49-F238E27FC236}">
                <a16:creationId xmlns:a16="http://schemas.microsoft.com/office/drawing/2014/main" id="{64471861-FCCF-41B7-F812-46171F787C80}"/>
              </a:ext>
            </a:extLst>
          </p:cNvPr>
          <p:cNvGraphicFramePr>
            <a:graphicFrameLocks noGrp="1"/>
          </p:cNvGraphicFramePr>
          <p:nvPr>
            <p:ph idx="1"/>
            <p:extLst>
              <p:ext uri="{D42A27DB-BD31-4B8C-83A1-F6EECF244321}">
                <p14:modId xmlns:p14="http://schemas.microsoft.com/office/powerpoint/2010/main" val="257311393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272564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89E98397-8923-E81F-7679-0FA860ADF6FD}"/>
              </a:ext>
            </a:extLst>
          </p:cNvPr>
          <p:cNvPicPr>
            <a:picLocks noChangeAspect="1"/>
          </p:cNvPicPr>
          <p:nvPr/>
        </p:nvPicPr>
        <p:blipFill>
          <a:blip r:embed="rId2">
            <a:duotone>
              <a:schemeClr val="bg2">
                <a:shade val="45000"/>
                <a:satMod val="135000"/>
              </a:schemeClr>
              <a:prstClr val="white"/>
            </a:duotone>
          </a:blip>
          <a:srcRect t="15413"/>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164840-ED1B-23C1-3340-9EED5B62827A}"/>
              </a:ext>
            </a:extLst>
          </p:cNvPr>
          <p:cNvSpPr>
            <a:spLocks noGrp="1"/>
          </p:cNvSpPr>
          <p:nvPr>
            <p:ph type="title"/>
          </p:nvPr>
        </p:nvSpPr>
        <p:spPr>
          <a:xfrm>
            <a:off x="838200" y="365125"/>
            <a:ext cx="10515600" cy="1325563"/>
          </a:xfrm>
        </p:spPr>
        <p:txBody>
          <a:bodyPr>
            <a:normAutofit/>
          </a:bodyPr>
          <a:lstStyle/>
          <a:p>
            <a:r>
              <a:rPr lang="en-GB" dirty="0"/>
              <a:t>GPU controllers</a:t>
            </a:r>
          </a:p>
        </p:txBody>
      </p:sp>
      <p:graphicFrame>
        <p:nvGraphicFramePr>
          <p:cNvPr id="5" name="Content Placeholder 2">
            <a:extLst>
              <a:ext uri="{FF2B5EF4-FFF2-40B4-BE49-F238E27FC236}">
                <a16:creationId xmlns:a16="http://schemas.microsoft.com/office/drawing/2014/main" id="{427CF131-4E6A-7505-2F97-0BEE5F095753}"/>
              </a:ext>
            </a:extLst>
          </p:cNvPr>
          <p:cNvGraphicFramePr>
            <a:graphicFrameLocks noGrp="1"/>
          </p:cNvGraphicFramePr>
          <p:nvPr>
            <p:ph idx="1"/>
            <p:extLst>
              <p:ext uri="{D42A27DB-BD31-4B8C-83A1-F6EECF244321}">
                <p14:modId xmlns:p14="http://schemas.microsoft.com/office/powerpoint/2010/main" val="369059087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711401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0403D682-FA29-4521-DEE3-A2AE8047D7AA}"/>
              </a:ext>
            </a:extLst>
          </p:cNvPr>
          <p:cNvPicPr>
            <a:picLocks noChangeAspect="1"/>
          </p:cNvPicPr>
          <p:nvPr/>
        </p:nvPicPr>
        <p:blipFill>
          <a:blip r:embed="rId2">
            <a:alphaModFix amt="35000"/>
          </a:blip>
          <a:srcRect l="15605" r="3061" b="-1"/>
          <a:stretch/>
        </p:blipFill>
        <p:spPr>
          <a:xfrm>
            <a:off x="20" y="10"/>
            <a:ext cx="12191980" cy="6857990"/>
          </a:xfrm>
          <a:prstGeom prst="rect">
            <a:avLst/>
          </a:prstGeom>
        </p:spPr>
      </p:pic>
      <p:sp>
        <p:nvSpPr>
          <p:cNvPr id="2" name="Title 1">
            <a:extLst>
              <a:ext uri="{FF2B5EF4-FFF2-40B4-BE49-F238E27FC236}">
                <a16:creationId xmlns:a16="http://schemas.microsoft.com/office/drawing/2014/main" id="{A403B8EB-A4BD-3D06-529C-9CFA1CFD6769}"/>
              </a:ext>
            </a:extLst>
          </p:cNvPr>
          <p:cNvSpPr>
            <a:spLocks noGrp="1"/>
          </p:cNvSpPr>
          <p:nvPr>
            <p:ph type="title"/>
          </p:nvPr>
        </p:nvSpPr>
        <p:spPr>
          <a:xfrm>
            <a:off x="838200" y="365125"/>
            <a:ext cx="10515600" cy="1325563"/>
          </a:xfrm>
        </p:spPr>
        <p:txBody>
          <a:bodyPr>
            <a:normAutofit/>
          </a:bodyPr>
          <a:lstStyle/>
          <a:p>
            <a:r>
              <a:rPr lang="en-GB">
                <a:solidFill>
                  <a:srgbClr val="FFFFFF"/>
                </a:solidFill>
              </a:rPr>
              <a:t>Caches</a:t>
            </a:r>
          </a:p>
        </p:txBody>
      </p:sp>
      <p:graphicFrame>
        <p:nvGraphicFramePr>
          <p:cNvPr id="5" name="Content Placeholder 2">
            <a:extLst>
              <a:ext uri="{FF2B5EF4-FFF2-40B4-BE49-F238E27FC236}">
                <a16:creationId xmlns:a16="http://schemas.microsoft.com/office/drawing/2014/main" id="{294582E3-321B-15A3-A214-094C381721C4}"/>
              </a:ext>
            </a:extLst>
          </p:cNvPr>
          <p:cNvGraphicFramePr>
            <a:graphicFrameLocks noGrp="1"/>
          </p:cNvGraphicFramePr>
          <p:nvPr>
            <p:ph idx="1"/>
            <p:extLst>
              <p:ext uri="{D42A27DB-BD31-4B8C-83A1-F6EECF244321}">
                <p14:modId xmlns:p14="http://schemas.microsoft.com/office/powerpoint/2010/main" val="414269650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95154683"/>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77D0B74-0F21-305D-33A2-48092B0F5E56}"/>
              </a:ext>
            </a:extLst>
          </p:cNvPr>
          <p:cNvSpPr>
            <a:spLocks noGrp="1"/>
          </p:cNvSpPr>
          <p:nvPr>
            <p:ph type="title"/>
          </p:nvPr>
        </p:nvSpPr>
        <p:spPr>
          <a:xfrm>
            <a:off x="1383564" y="348865"/>
            <a:ext cx="9718111" cy="1576446"/>
          </a:xfrm>
        </p:spPr>
        <p:txBody>
          <a:bodyPr anchor="ctr">
            <a:normAutofit/>
          </a:bodyPr>
          <a:lstStyle/>
          <a:p>
            <a:r>
              <a:rPr lang="en-GB" sz="4000" dirty="0">
                <a:solidFill>
                  <a:srgbClr val="FFFFFF"/>
                </a:solidFill>
              </a:rPr>
              <a:t>DRAM/VRAM</a:t>
            </a:r>
          </a:p>
        </p:txBody>
      </p:sp>
      <p:graphicFrame>
        <p:nvGraphicFramePr>
          <p:cNvPr id="5" name="Content Placeholder 2">
            <a:extLst>
              <a:ext uri="{FF2B5EF4-FFF2-40B4-BE49-F238E27FC236}">
                <a16:creationId xmlns:a16="http://schemas.microsoft.com/office/drawing/2014/main" id="{E74CC6E4-21E9-CC6F-0337-DAABD8FD05E9}"/>
              </a:ext>
            </a:extLst>
          </p:cNvPr>
          <p:cNvGraphicFramePr>
            <a:graphicFrameLocks noGrp="1"/>
          </p:cNvGraphicFramePr>
          <p:nvPr>
            <p:ph idx="1"/>
            <p:extLst>
              <p:ext uri="{D42A27DB-BD31-4B8C-83A1-F6EECF244321}">
                <p14:modId xmlns:p14="http://schemas.microsoft.com/office/powerpoint/2010/main" val="619091114"/>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916301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AB9BFEF-C414-9774-9302-795A50FC0576}"/>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An Example of the graphics pipeline</a:t>
            </a:r>
            <a:br>
              <a:rPr lang="en-GB" sz="4000">
                <a:solidFill>
                  <a:srgbClr val="FFFFFF"/>
                </a:solidFill>
              </a:rPr>
            </a:br>
            <a:r>
              <a:rPr lang="en-GB" sz="4000" u="sng">
                <a:solidFill>
                  <a:srgbClr val="FFFFFF"/>
                </a:solidFill>
              </a:rPr>
              <a:t>(we’ll do a deep dive into this very soon)</a:t>
            </a:r>
          </a:p>
        </p:txBody>
      </p:sp>
      <p:graphicFrame>
        <p:nvGraphicFramePr>
          <p:cNvPr id="5" name="Content Placeholder 2">
            <a:extLst>
              <a:ext uri="{FF2B5EF4-FFF2-40B4-BE49-F238E27FC236}">
                <a16:creationId xmlns:a16="http://schemas.microsoft.com/office/drawing/2014/main" id="{96C7E76E-978D-8B61-B49B-D156A6634DFE}"/>
              </a:ext>
            </a:extLst>
          </p:cNvPr>
          <p:cNvGraphicFramePr>
            <a:graphicFrameLocks noGrp="1"/>
          </p:cNvGraphicFramePr>
          <p:nvPr>
            <p:ph idx="1"/>
            <p:extLst>
              <p:ext uri="{D42A27DB-BD31-4B8C-83A1-F6EECF244321}">
                <p14:modId xmlns:p14="http://schemas.microsoft.com/office/powerpoint/2010/main" val="499885730"/>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190392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4882CD-B71D-D578-5323-F9A020EBB6C4}"/>
              </a:ext>
            </a:extLst>
          </p:cNvPr>
          <p:cNvSpPr>
            <a:spLocks noGrp="1"/>
          </p:cNvSpPr>
          <p:nvPr>
            <p:ph type="title"/>
          </p:nvPr>
        </p:nvSpPr>
        <p:spPr>
          <a:xfrm>
            <a:off x="1156851" y="637762"/>
            <a:ext cx="9888496" cy="900131"/>
          </a:xfrm>
        </p:spPr>
        <p:txBody>
          <a:bodyPr anchor="t">
            <a:normAutofit/>
          </a:bodyPr>
          <a:lstStyle/>
          <a:p>
            <a:r>
              <a:rPr lang="en-GB" sz="4000">
                <a:solidFill>
                  <a:schemeClr val="bg1"/>
                </a:solidFill>
              </a:rPr>
              <a:t>Pixel processing</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875D306-F61D-08E4-FBB9-5700F456D0D9}"/>
              </a:ext>
            </a:extLst>
          </p:cNvPr>
          <p:cNvSpPr>
            <a:spLocks noGrp="1"/>
          </p:cNvSpPr>
          <p:nvPr>
            <p:ph idx="1"/>
          </p:nvPr>
        </p:nvSpPr>
        <p:spPr>
          <a:xfrm>
            <a:off x="1155548" y="2217343"/>
            <a:ext cx="9880893" cy="3959619"/>
          </a:xfrm>
        </p:spPr>
        <p:txBody>
          <a:bodyPr>
            <a:normAutofit/>
          </a:bodyPr>
          <a:lstStyle/>
          <a:p>
            <a:pPr marL="0" indent="0">
              <a:buNone/>
            </a:pPr>
            <a:r>
              <a:rPr lang="en-GB" sz="2400" dirty="0"/>
              <a:t>For the context of this, we’ll use an RTX 4090 graphics card</a:t>
            </a:r>
          </a:p>
          <a:p>
            <a:pPr marL="0" indent="0">
              <a:buNone/>
            </a:pPr>
            <a:r>
              <a:rPr lang="en-GB" sz="2400" dirty="0"/>
              <a:t>It has:</a:t>
            </a:r>
          </a:p>
          <a:p>
            <a:pPr marL="457200" lvl="1" indent="0">
              <a:buNone/>
            </a:pPr>
            <a:r>
              <a:rPr lang="en-GB" dirty="0"/>
              <a:t>ROPs (Raster Operations Pipelines): 128 ROPs</a:t>
            </a:r>
          </a:p>
          <a:p>
            <a:pPr marL="457200" lvl="1" indent="0">
              <a:buNone/>
            </a:pPr>
            <a:r>
              <a:rPr lang="en-GB" dirty="0"/>
              <a:t>Boost Clock Speed: 2.52 GHz (2,520 MHz)</a:t>
            </a:r>
          </a:p>
          <a:p>
            <a:pPr marL="457200" lvl="1" indent="0">
              <a:buNone/>
            </a:pPr>
            <a:r>
              <a:rPr lang="en-GB" dirty="0"/>
              <a:t>CUDA Cores: 16,384 CUDA Cores</a:t>
            </a:r>
          </a:p>
          <a:p>
            <a:pPr marL="457200" lvl="1" indent="0">
              <a:buNone/>
            </a:pPr>
            <a:endParaRPr lang="en-GB" dirty="0"/>
          </a:p>
          <a:p>
            <a:pPr marL="457200" lvl="1" indent="0">
              <a:buNone/>
            </a:pPr>
            <a:endParaRPr lang="en-GB" dirty="0"/>
          </a:p>
        </p:txBody>
      </p:sp>
    </p:spTree>
    <p:extLst>
      <p:ext uri="{BB962C8B-B14F-4D97-AF65-F5344CB8AC3E}">
        <p14:creationId xmlns:p14="http://schemas.microsoft.com/office/powerpoint/2010/main" val="20349383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35A1CC-DE1E-B325-4555-CCD1E59F49E7}"/>
              </a:ext>
            </a:extLst>
          </p:cNvPr>
          <p:cNvSpPr>
            <a:spLocks noGrp="1"/>
          </p:cNvSpPr>
          <p:nvPr>
            <p:ph type="title"/>
          </p:nvPr>
        </p:nvSpPr>
        <p:spPr>
          <a:xfrm>
            <a:off x="841248" y="256032"/>
            <a:ext cx="10506456" cy="1014984"/>
          </a:xfrm>
        </p:spPr>
        <p:txBody>
          <a:bodyPr anchor="b">
            <a:normAutofit/>
          </a:bodyPr>
          <a:lstStyle/>
          <a:p>
            <a:r>
              <a:rPr lang="en-GB" dirty="0"/>
              <a:t>Pixel processing key components</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AF06A467-52B7-CF50-CF10-E362FC36186A}"/>
              </a:ext>
            </a:extLst>
          </p:cNvPr>
          <p:cNvGraphicFramePr>
            <a:graphicFrameLocks noGrp="1"/>
          </p:cNvGraphicFramePr>
          <p:nvPr>
            <p:ph idx="1"/>
            <p:extLst>
              <p:ext uri="{D42A27DB-BD31-4B8C-83A1-F6EECF244321}">
                <p14:modId xmlns:p14="http://schemas.microsoft.com/office/powerpoint/2010/main" val="300645997"/>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142669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F6435-093D-FC32-4584-D2AB1E6B5B01}"/>
              </a:ext>
            </a:extLst>
          </p:cNvPr>
          <p:cNvSpPr>
            <a:spLocks noGrp="1"/>
          </p:cNvSpPr>
          <p:nvPr>
            <p:ph type="title"/>
          </p:nvPr>
        </p:nvSpPr>
        <p:spPr/>
        <p:txBody>
          <a:bodyPr/>
          <a:lstStyle/>
          <a:p>
            <a:r>
              <a:rPr lang="en-GB" dirty="0"/>
              <a:t>Fill rate</a:t>
            </a:r>
          </a:p>
        </p:txBody>
      </p:sp>
      <p:graphicFrame>
        <p:nvGraphicFramePr>
          <p:cNvPr id="5" name="Content Placeholder 2">
            <a:extLst>
              <a:ext uri="{FF2B5EF4-FFF2-40B4-BE49-F238E27FC236}">
                <a16:creationId xmlns:a16="http://schemas.microsoft.com/office/drawing/2014/main" id="{B2EBFB76-5DAF-8748-819A-999D5A9B7AAE}"/>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305357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AF655A6-D7D1-DC65-888F-DF6FCFB28E7A}"/>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Calculate theoretical fill rate</a:t>
            </a:r>
          </a:p>
        </p:txBody>
      </p:sp>
      <p:graphicFrame>
        <p:nvGraphicFramePr>
          <p:cNvPr id="5" name="Content Placeholder 2">
            <a:extLst>
              <a:ext uri="{FF2B5EF4-FFF2-40B4-BE49-F238E27FC236}">
                <a16:creationId xmlns:a16="http://schemas.microsoft.com/office/drawing/2014/main" id="{365BB855-8E52-A352-A71A-E38D0615C78A}"/>
              </a:ext>
            </a:extLst>
          </p:cNvPr>
          <p:cNvGraphicFramePr>
            <a:graphicFrameLocks noGrp="1"/>
          </p:cNvGraphicFramePr>
          <p:nvPr>
            <p:ph idx="1"/>
            <p:extLst>
              <p:ext uri="{D42A27DB-BD31-4B8C-83A1-F6EECF244321}">
                <p14:modId xmlns:p14="http://schemas.microsoft.com/office/powerpoint/2010/main" val="2838041081"/>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273154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734FC9-27BB-0391-1500-5F7DD06E2606}"/>
              </a:ext>
            </a:extLst>
          </p:cNvPr>
          <p:cNvSpPr>
            <a:spLocks noGrp="1"/>
          </p:cNvSpPr>
          <p:nvPr>
            <p:ph type="title"/>
          </p:nvPr>
        </p:nvSpPr>
        <p:spPr>
          <a:xfrm>
            <a:off x="6094105" y="802955"/>
            <a:ext cx="4977976" cy="1454051"/>
          </a:xfrm>
        </p:spPr>
        <p:txBody>
          <a:bodyPr>
            <a:normAutofit/>
          </a:bodyPr>
          <a:lstStyle/>
          <a:p>
            <a:r>
              <a:rPr lang="en-GB" sz="3600" dirty="0">
                <a:solidFill>
                  <a:schemeClr val="tx2"/>
                </a:solidFill>
              </a:rPr>
              <a:t>With that in mind.. </a:t>
            </a:r>
          </a:p>
        </p:txBody>
      </p:sp>
      <p:pic>
        <p:nvPicPr>
          <p:cNvPr id="7" name="Graphic 6" descr="Robot">
            <a:extLst>
              <a:ext uri="{FF2B5EF4-FFF2-40B4-BE49-F238E27FC236}">
                <a16:creationId xmlns:a16="http://schemas.microsoft.com/office/drawing/2014/main" id="{DF699724-21CC-69E5-FBF3-A56FEBFC39E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35528D30-2ED8-AA11-6057-85FAF73A340C}"/>
              </a:ext>
            </a:extLst>
          </p:cNvPr>
          <p:cNvSpPr>
            <a:spLocks noGrp="1"/>
          </p:cNvSpPr>
          <p:nvPr>
            <p:ph idx="1"/>
          </p:nvPr>
        </p:nvSpPr>
        <p:spPr>
          <a:xfrm>
            <a:off x="6090574" y="2421682"/>
            <a:ext cx="4977578" cy="3639289"/>
          </a:xfrm>
        </p:spPr>
        <p:txBody>
          <a:bodyPr anchor="ctr">
            <a:normAutofit/>
          </a:bodyPr>
          <a:lstStyle/>
          <a:p>
            <a:pPr marL="0" indent="0">
              <a:buNone/>
            </a:pPr>
            <a:r>
              <a:rPr lang="en-GB" sz="1700" dirty="0">
                <a:solidFill>
                  <a:schemeClr val="tx2"/>
                </a:solidFill>
              </a:rPr>
              <a:t>Achieving near this maximum in real-world scenarios is rare due to the following factors:</a:t>
            </a:r>
          </a:p>
          <a:p>
            <a:pPr lvl="1">
              <a:buFont typeface="Wingdings" panose="05000000000000000000" pitchFamily="2" charset="2"/>
              <a:buChar char="v"/>
            </a:pPr>
            <a:r>
              <a:rPr lang="en-GB" sz="1300" dirty="0">
                <a:solidFill>
                  <a:schemeClr val="tx2"/>
                </a:solidFill>
              </a:rPr>
              <a:t>Complexity</a:t>
            </a:r>
          </a:p>
          <a:p>
            <a:pPr lvl="1">
              <a:buFont typeface="Wingdings" panose="05000000000000000000" pitchFamily="2" charset="2"/>
              <a:buChar char="v"/>
            </a:pPr>
            <a:r>
              <a:rPr lang="en-GB" sz="1300" dirty="0">
                <a:solidFill>
                  <a:schemeClr val="tx2"/>
                </a:solidFill>
              </a:rPr>
              <a:t>Bottlenecks</a:t>
            </a:r>
          </a:p>
          <a:p>
            <a:pPr lvl="1">
              <a:buFont typeface="Wingdings" panose="05000000000000000000" pitchFamily="2" charset="2"/>
              <a:buChar char="v"/>
            </a:pPr>
            <a:r>
              <a:rPr lang="en-GB" sz="1300" dirty="0">
                <a:solidFill>
                  <a:schemeClr val="tx2"/>
                </a:solidFill>
              </a:rPr>
              <a:t>Optimisations</a:t>
            </a:r>
          </a:p>
          <a:p>
            <a:pPr lvl="1">
              <a:buFont typeface="Wingdings" panose="05000000000000000000" pitchFamily="2" charset="2"/>
              <a:buChar char="v"/>
            </a:pPr>
            <a:r>
              <a:rPr lang="en-GB" sz="1300" dirty="0">
                <a:solidFill>
                  <a:schemeClr val="tx2"/>
                </a:solidFill>
              </a:rPr>
              <a:t>Hardware limitations(Thermal throttling for instance)</a:t>
            </a: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18264429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0A08CB929A79E4FBBCF4501CB879322" ma:contentTypeVersion="17" ma:contentTypeDescription="Create a new document." ma:contentTypeScope="" ma:versionID="1adca59e2d1c9235e3509543cbee46df">
  <xsd:schema xmlns:xsd="http://www.w3.org/2001/XMLSchema" xmlns:xs="http://www.w3.org/2001/XMLSchema" xmlns:p="http://schemas.microsoft.com/office/2006/metadata/properties" xmlns:ns3="97e90ac9-f7c9-4ef0-b151-0ad37f9b04e3" xmlns:ns4="e89b0d28-101f-4150-bb20-b1c24cca2db8" targetNamespace="http://schemas.microsoft.com/office/2006/metadata/properties" ma:root="true" ma:fieldsID="41444610209ebf4e37ace511e8522d66" ns3:_="" ns4:_="">
    <xsd:import namespace="97e90ac9-f7c9-4ef0-b151-0ad37f9b04e3"/>
    <xsd:import namespace="e89b0d28-101f-4150-bb20-b1c24cca2db8"/>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GenerationTime" minOccurs="0"/>
                <xsd:element ref="ns4:MediaServiceEventHashCode" minOccurs="0"/>
                <xsd:element ref="ns4:MediaServiceAutoKeyPoints" minOccurs="0"/>
                <xsd:element ref="ns4:MediaServiceKeyPoints" minOccurs="0"/>
                <xsd:element ref="ns4:MediaServiceDateTaken" minOccurs="0"/>
                <xsd:element ref="ns4:MediaLengthInSeconds" minOccurs="0"/>
                <xsd:element ref="ns4:MediaServiceSearchProperties" minOccurs="0"/>
                <xsd:element ref="ns4:_activity" minOccurs="0"/>
                <xsd:element ref="ns4:MediaServiceObjectDetectorVersions" minOccurs="0"/>
                <xsd:element ref="ns4: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7e90ac9-f7c9-4ef0-b151-0ad37f9b04e3"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89b0d28-101f-4150-bb20-b1c24cca2db8"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DateTaken" ma:index="19" nillable="true" ma:displayName="MediaServiceDateTaken" ma:description="" ma:hidden="true" ma:indexed="true" ma:internalName="MediaServiceDateTake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_activity" ma:index="22" nillable="true" ma:displayName="_activity" ma:hidden="true" ma:internalName="_activity">
      <xsd:simpleType>
        <xsd:restriction base="dms:Note"/>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ystemTags" ma:index="24" nillable="true" ma:displayName="MediaServiceSystemTags" ma:hidden="true" ma:internalName="MediaServiceSystemTag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e89b0d28-101f-4150-bb20-b1c24cca2db8" xsi:nil="true"/>
  </documentManagement>
</p:properties>
</file>

<file path=customXml/itemProps1.xml><?xml version="1.0" encoding="utf-8"?>
<ds:datastoreItem xmlns:ds="http://schemas.openxmlformats.org/officeDocument/2006/customXml" ds:itemID="{031CC214-7AE6-4112-8CCB-71DA6826F9D0}">
  <ds:schemaRefs>
    <ds:schemaRef ds:uri="http://schemas.microsoft.com/sharepoint/v3/contenttype/forms"/>
  </ds:schemaRefs>
</ds:datastoreItem>
</file>

<file path=customXml/itemProps2.xml><?xml version="1.0" encoding="utf-8"?>
<ds:datastoreItem xmlns:ds="http://schemas.openxmlformats.org/officeDocument/2006/customXml" ds:itemID="{B302602C-C351-4EFD-84CC-7CD85C7E22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7e90ac9-f7c9-4ef0-b151-0ad37f9b04e3"/>
    <ds:schemaRef ds:uri="e89b0d28-101f-4150-bb20-b1c24cca2db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D7684D3-ECC9-454F-8055-7FF443178CA4}">
  <ds:schemaRefs>
    <ds:schemaRef ds:uri="http://schemas.microsoft.com/office/2006/documentManagement/types"/>
    <ds:schemaRef ds:uri="http://schemas.microsoft.com/office/2006/metadata/properties"/>
    <ds:schemaRef ds:uri="97e90ac9-f7c9-4ef0-b151-0ad37f9b04e3"/>
    <ds:schemaRef ds:uri="http://purl.org/dc/elements/1.1/"/>
    <ds:schemaRef ds:uri="http://schemas.microsoft.com/office/infopath/2007/PartnerControls"/>
    <ds:schemaRef ds:uri="http://schemas.openxmlformats.org/package/2006/metadata/core-properties"/>
    <ds:schemaRef ds:uri="http://www.w3.org/XML/1998/namespace"/>
    <ds:schemaRef ds:uri="e89b0d28-101f-4150-bb20-b1c24cca2db8"/>
    <ds:schemaRef ds:uri="http://purl.org/dc/dcmitype/"/>
    <ds:schemaRef ds:uri="http://purl.org/dc/terms/"/>
  </ds:schemaRefs>
</ds:datastoreItem>
</file>

<file path=docProps/app.xml><?xml version="1.0" encoding="utf-8"?>
<Properties xmlns="http://schemas.openxmlformats.org/officeDocument/2006/extended-properties" xmlns:vt="http://schemas.openxmlformats.org/officeDocument/2006/docPropsVTypes">
  <TotalTime>632</TotalTime>
  <Words>1612</Words>
  <Application>Microsoft Office PowerPoint</Application>
  <PresentationFormat>Widescreen</PresentationFormat>
  <Paragraphs>98</Paragraphs>
  <Slides>21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Aptos</vt:lpstr>
      <vt:lpstr>Aptos Display</vt:lpstr>
      <vt:lpstr>Arial</vt:lpstr>
      <vt:lpstr>Calibri</vt:lpstr>
      <vt:lpstr>Wingdings</vt:lpstr>
      <vt:lpstr>Office Theme</vt:lpstr>
      <vt:lpstr>Hardware overview</vt:lpstr>
      <vt:lpstr>Can anyone tell me the key differences between a GPU and a CPU?</vt:lpstr>
      <vt:lpstr>Architecture </vt:lpstr>
      <vt:lpstr>But Why?</vt:lpstr>
      <vt:lpstr>Parallelism</vt:lpstr>
      <vt:lpstr>What kind of tasks? (CPU)</vt:lpstr>
      <vt:lpstr>What kind of tasks? (GPU)</vt:lpstr>
      <vt:lpstr>Instruction Handling</vt:lpstr>
      <vt:lpstr>Architecture cont</vt:lpstr>
      <vt:lpstr>Cores</vt:lpstr>
      <vt:lpstr>Control logic</vt:lpstr>
      <vt:lpstr>CPU controllers</vt:lpstr>
      <vt:lpstr>GPU controllers</vt:lpstr>
      <vt:lpstr>Caches</vt:lpstr>
      <vt:lpstr>DRAM/VRAM</vt:lpstr>
      <vt:lpstr>An Example of the graphics pipeline (we’ll do a deep dive into this very soon)</vt:lpstr>
      <vt:lpstr>Pixel processing</vt:lpstr>
      <vt:lpstr>Pixel processing key components</vt:lpstr>
      <vt:lpstr>Fill rate</vt:lpstr>
      <vt:lpstr>Calculate theoretical fill rate</vt:lpstr>
      <vt:lpstr>With that in mind..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Nathan Morgan</dc:creator>
  <cp:lastModifiedBy>Nathan Morgan</cp:lastModifiedBy>
  <cp:revision>1</cp:revision>
  <dcterms:created xsi:type="dcterms:W3CDTF">2024-09-16T08:41:38Z</dcterms:created>
  <dcterms:modified xsi:type="dcterms:W3CDTF">2024-09-17T11:34:57Z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0x010100E0A08CB929A79E4FBBCF4501CB879322</vt:lpwstr>
  </property>
</Properties>
</file>