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69" r:id="rId2"/>
    <p:sldId id="257" r:id="rId3"/>
    <p:sldId id="258" r:id="rId4"/>
    <p:sldId id="259" r:id="rId5"/>
    <p:sldId id="266" r:id="rId6"/>
    <p:sldId id="261" r:id="rId7"/>
    <p:sldId id="262" r:id="rId8"/>
    <p:sldId id="268"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1157"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1D8BD707-D9CF-40AE-B4C6-C98DA3205C09}" type="datetimeFigureOut">
              <a:rPr lang="en-US" smtClean="0"/>
              <a:pPr/>
              <a:t>11/5/2022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B6F15528-21DE-4FAA-801E-634DDDAF4B2B}" type="slidenum">
              <a:rPr lang="en-US" smtClean="0"/>
              <a:pPr/>
              <a:t>‹#›</a:t>
            </a:fld>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transition spd="med">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7924800" y="6416675"/>
            <a:ext cx="762000" cy="365125"/>
          </a:xfrm>
        </p:spPr>
        <p:txBody>
          <a:body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transition spd="med">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1D8BD707-D9CF-40AE-B4C6-C98DA3205C09}" type="datetimeFigureOut">
              <a:rPr lang="en-US" smtClean="0"/>
              <a:pPr/>
              <a:t>11/5/2022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med">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1D8BD707-D9CF-40AE-B4C6-C98DA3205C09}" type="datetimeFigureOut">
              <a:rPr lang="en-US" smtClean="0"/>
              <a:pPr/>
              <a:t>11/5/2022</a:t>
            </a:fld>
            <a:endParaRPr lang="en-US"/>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ransition spd="med">
    <p:dissolve/>
  </p:transition>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E67A1-F0CE-4D9A-566D-97AF6DAAD2C3}"/>
              </a:ext>
            </a:extLst>
          </p:cNvPr>
          <p:cNvSpPr>
            <a:spLocks noGrp="1"/>
          </p:cNvSpPr>
          <p:nvPr>
            <p:ph type="ctrTitle"/>
          </p:nvPr>
        </p:nvSpPr>
        <p:spPr/>
        <p:txBody>
          <a:bodyPr>
            <a:normAutofit fontScale="90000"/>
          </a:bodyPr>
          <a:lstStyle/>
          <a:p>
            <a:r>
              <a:rPr lang="en-US" dirty="0"/>
              <a:t>Solving the problem of profit decline in TM Lewin</a:t>
            </a:r>
            <a:endParaRPr lang="en-GB" dirty="0"/>
          </a:p>
        </p:txBody>
      </p:sp>
      <p:sp>
        <p:nvSpPr>
          <p:cNvPr id="3" name="Subtitle 2">
            <a:extLst>
              <a:ext uri="{FF2B5EF4-FFF2-40B4-BE49-F238E27FC236}">
                <a16:creationId xmlns:a16="http://schemas.microsoft.com/office/drawing/2014/main" id="{759D564E-1522-8FB2-A9ED-A8E836510E21}"/>
              </a:ext>
            </a:extLst>
          </p:cNvPr>
          <p:cNvSpPr>
            <a:spLocks noGrp="1"/>
          </p:cNvSpPr>
          <p:nvPr>
            <p:ph type="subTitle" idx="1"/>
          </p:nvPr>
        </p:nvSpPr>
        <p:spPr/>
        <p:txBody>
          <a:bodyPr>
            <a:normAutofit fontScale="62500" lnSpcReduction="20000"/>
          </a:bodyPr>
          <a:lstStyle/>
          <a:p>
            <a:r>
              <a:rPr lang="en-US" dirty="0"/>
              <a:t>Student name: </a:t>
            </a:r>
            <a:r>
              <a:rPr lang="en-US" dirty="0" err="1"/>
              <a:t>Zornitsa</a:t>
            </a:r>
            <a:r>
              <a:rPr lang="en-US" dirty="0"/>
              <a:t> </a:t>
            </a:r>
            <a:r>
              <a:rPr lang="en-US" dirty="0" err="1"/>
              <a:t>Drakova</a:t>
            </a:r>
            <a:endParaRPr lang="en-US" dirty="0"/>
          </a:p>
          <a:p>
            <a:r>
              <a:rPr lang="en-US" dirty="0"/>
              <a:t>Student Number: 2133187</a:t>
            </a:r>
          </a:p>
          <a:p>
            <a:r>
              <a:rPr lang="en-US" dirty="0"/>
              <a:t>Module Code: BMSW4004_BIRM</a:t>
            </a:r>
          </a:p>
          <a:p>
            <a:r>
              <a:rPr lang="en-US" dirty="0"/>
              <a:t>Module Title: Problem Solving and Decision Making</a:t>
            </a:r>
          </a:p>
          <a:p>
            <a:r>
              <a:rPr lang="en-US" dirty="0"/>
              <a:t>Lecturer Name: </a:t>
            </a:r>
            <a:r>
              <a:rPr lang="en-US" dirty="0" err="1"/>
              <a:t>Chijioke</a:t>
            </a:r>
            <a:r>
              <a:rPr lang="en-US" dirty="0"/>
              <a:t> Uba</a:t>
            </a:r>
          </a:p>
          <a:p>
            <a:r>
              <a:rPr lang="en-GB" dirty="0"/>
              <a:t>Assignment Title: Declining Profitability at TM Lewin, UK</a:t>
            </a:r>
          </a:p>
        </p:txBody>
      </p:sp>
    </p:spTree>
    <p:extLst>
      <p:ext uri="{BB962C8B-B14F-4D97-AF65-F5344CB8AC3E}">
        <p14:creationId xmlns:p14="http://schemas.microsoft.com/office/powerpoint/2010/main" val="719046947"/>
      </p:ext>
    </p:extLst>
  </p:cSld>
  <p:clrMapOvr>
    <a:masterClrMapping/>
  </p:clrMapOvr>
  <p:transition spd="med">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 </a:t>
            </a:r>
          </a:p>
        </p:txBody>
      </p:sp>
      <p:sp>
        <p:nvSpPr>
          <p:cNvPr id="3" name="Content Placeholder 2"/>
          <p:cNvSpPr>
            <a:spLocks noGrp="1"/>
          </p:cNvSpPr>
          <p:nvPr>
            <p:ph idx="1"/>
          </p:nvPr>
        </p:nvSpPr>
        <p:spPr/>
        <p:txBody>
          <a:bodyPr>
            <a:normAutofit/>
          </a:bodyPr>
          <a:lstStyle/>
          <a:p>
            <a:pPr algn="just">
              <a:buNone/>
            </a:pPr>
            <a:r>
              <a:rPr lang="en-US" dirty="0">
                <a:latin typeface="Arial" pitchFamily="34" charset="0"/>
                <a:cs typeface="Arial" pitchFamily="34" charset="0"/>
              </a:rPr>
              <a:t>		The purpose of this report is to discuss and analyze the difficulties that the retail industry faces. Since only one retail organization was used, Torque Brands, the report takes into account recommendations and potential solutions to these difficulties.</a:t>
            </a:r>
          </a:p>
        </p:txBody>
      </p:sp>
    </p:spTree>
  </p:cSld>
  <p:clrMapOvr>
    <a:masterClrMapping/>
  </p:clrMapOvr>
  <p:transition spd="med">
    <p:dissolv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a:latin typeface="Arial" pitchFamily="34" charset="0"/>
                <a:cs typeface="Arial" pitchFamily="34" charset="0"/>
              </a:rPr>
              <a:t>Nature of impact of inflation and challenges faced by retail sector for employees</a:t>
            </a:r>
          </a:p>
        </p:txBody>
      </p:sp>
      <p:sp>
        <p:nvSpPr>
          <p:cNvPr id="3" name="Content Placeholder 2"/>
          <p:cNvSpPr>
            <a:spLocks noGrp="1"/>
          </p:cNvSpPr>
          <p:nvPr>
            <p:ph idx="1"/>
          </p:nvPr>
        </p:nvSpPr>
        <p:spPr/>
        <p:txBody>
          <a:bodyPr/>
          <a:lstStyle/>
          <a:p>
            <a:pPr algn="just">
              <a:buNone/>
            </a:pPr>
            <a:r>
              <a:rPr lang="en-US" dirty="0">
                <a:latin typeface="Arial" pitchFamily="34" charset="0"/>
                <a:cs typeface="Arial" pitchFamily="34" charset="0"/>
              </a:rPr>
              <a:t>		Torque Brands has a bureaucratic structure, with power and authority flowing from the top to the bottom of the organization. This is also true of the rewards structure, as top-level employees receive more money than lower-level workers, even though lower-level workers have more influence over the operations that make the company successful (</a:t>
            </a:r>
            <a:r>
              <a:rPr lang="en-US" dirty="0" err="1">
                <a:latin typeface="Arial" pitchFamily="34" charset="0"/>
                <a:cs typeface="Arial" pitchFamily="34" charset="0"/>
              </a:rPr>
              <a:t>Palmatier</a:t>
            </a:r>
            <a:r>
              <a:rPr lang="en-US" dirty="0">
                <a:latin typeface="Arial" pitchFamily="34" charset="0"/>
                <a:cs typeface="Arial" pitchFamily="34" charset="0"/>
              </a:rPr>
              <a:t>, Sridhar, 2021).</a:t>
            </a:r>
          </a:p>
        </p:txBody>
      </p:sp>
    </p:spTree>
  </p:cSld>
  <p:clrMapOvr>
    <a:masterClrMapping/>
  </p:clrMapOvr>
  <p:transition spd="med">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7500" lnSpcReduction="20000"/>
          </a:bodyPr>
          <a:lstStyle/>
          <a:p>
            <a:pPr algn="just">
              <a:buNone/>
            </a:pPr>
            <a:r>
              <a:rPr lang="en-US" dirty="0">
                <a:latin typeface="Arial" pitchFamily="34" charset="0"/>
                <a:cs typeface="Arial" pitchFamily="34" charset="0"/>
              </a:rPr>
              <a:t>		The pay structure is uniform for directors, senior managers are set on an individual basis, and new employees are typically placed on the lowest salary point within the grade for their post and service longevity. The appropriate grade for a position is determined using the HAY job evaluation scheme. Progress in the grade is reached by acquiring annual increments until the maximum of the grade is reached (Roberts &amp; Davenport, 2002). </a:t>
            </a:r>
          </a:p>
          <a:p>
            <a:pPr algn="just">
              <a:buNone/>
            </a:pPr>
            <a:r>
              <a:rPr lang="en-US" dirty="0">
                <a:latin typeface="Arial" pitchFamily="34" charset="0"/>
                <a:cs typeface="Arial" pitchFamily="34" charset="0"/>
              </a:rPr>
              <a:t>		As a result, Torque Brands must balance the benefits of having a loyal, dependable, experienced, and committed workforce with the inherent conservatism, rigidity, and resistance to change that are typically associated with them in order to meet pressures to become more effective and focused on performance (</a:t>
            </a:r>
            <a:r>
              <a:rPr lang="en-US" dirty="0" err="1">
                <a:latin typeface="Arial" pitchFamily="34" charset="0"/>
                <a:cs typeface="Arial" pitchFamily="34" charset="0"/>
              </a:rPr>
              <a:t>Roetzer</a:t>
            </a:r>
            <a:r>
              <a:rPr lang="en-US" dirty="0">
                <a:latin typeface="Arial" pitchFamily="34" charset="0"/>
                <a:cs typeface="Arial" pitchFamily="34" charset="0"/>
              </a:rPr>
              <a:t>, 2014).</a:t>
            </a:r>
          </a:p>
        </p:txBody>
      </p:sp>
    </p:spTree>
  </p:cSld>
  <p:clrMapOvr>
    <a:masterClrMapping/>
  </p:clrMapOvr>
  <p:transition spd="med">
    <p:dissolv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PESTLE analysis of Torque Brands</a:t>
            </a:r>
          </a:p>
        </p:txBody>
      </p:sp>
      <p:graphicFrame>
        <p:nvGraphicFramePr>
          <p:cNvPr id="4" name="Content Placeholder 3"/>
          <p:cNvGraphicFramePr>
            <a:graphicFrameLocks noGrp="1"/>
          </p:cNvGraphicFramePr>
          <p:nvPr>
            <p:ph idx="1"/>
          </p:nvPr>
        </p:nvGraphicFramePr>
        <p:xfrm>
          <a:off x="457200" y="1600200"/>
          <a:ext cx="8229600" cy="4693920"/>
        </p:xfrm>
        <a:graphic>
          <a:graphicData uri="http://schemas.openxmlformats.org/drawingml/2006/table">
            <a:tbl>
              <a:tblPr firstRow="1" bandRow="1">
                <a:tableStyleId>{21E4AEA4-8DFA-4A89-87EB-49C32662AFE0}</a:tableStyleId>
              </a:tblPr>
              <a:tblGrid>
                <a:gridCol w="137160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370840">
                <a:tc>
                  <a:txBody>
                    <a:bodyPr/>
                    <a:lstStyle/>
                    <a:p>
                      <a:pPr algn="ctr"/>
                      <a:r>
                        <a:rPr lang="en-US" sz="1600" dirty="0">
                          <a:latin typeface="Arial" pitchFamily="34" charset="0"/>
                          <a:cs typeface="Arial" pitchFamily="34" charset="0"/>
                        </a:rPr>
                        <a:t>Political</a:t>
                      </a:r>
                    </a:p>
                  </a:txBody>
                  <a:tcPr>
                    <a:solidFill>
                      <a:srgbClr val="92D050"/>
                    </a:solidFill>
                  </a:tcPr>
                </a:tc>
                <a:tc>
                  <a:txBody>
                    <a:bodyPr/>
                    <a:lstStyle/>
                    <a:p>
                      <a:pPr algn="ctr"/>
                      <a:r>
                        <a:rPr lang="en-US" sz="1600" dirty="0">
                          <a:latin typeface="Arial" pitchFamily="34" charset="0"/>
                          <a:cs typeface="Arial" pitchFamily="34" charset="0"/>
                        </a:rPr>
                        <a:t>Economic </a:t>
                      </a:r>
                    </a:p>
                  </a:txBody>
                  <a:tcPr>
                    <a:solidFill>
                      <a:srgbClr val="C00000"/>
                    </a:solidFill>
                  </a:tcPr>
                </a:tc>
                <a:tc>
                  <a:txBody>
                    <a:bodyPr/>
                    <a:lstStyle/>
                    <a:p>
                      <a:pPr algn="ctr"/>
                      <a:r>
                        <a:rPr lang="en-US" sz="1600" dirty="0">
                          <a:latin typeface="Arial" pitchFamily="34" charset="0"/>
                          <a:cs typeface="Arial" pitchFamily="34" charset="0"/>
                        </a:rPr>
                        <a:t>Social</a:t>
                      </a:r>
                    </a:p>
                  </a:txBody>
                  <a:tcPr>
                    <a:solidFill>
                      <a:srgbClr val="7030A0"/>
                    </a:solidFill>
                  </a:tcPr>
                </a:tc>
                <a:tc>
                  <a:txBody>
                    <a:bodyPr/>
                    <a:lstStyle/>
                    <a:p>
                      <a:pPr algn="ctr"/>
                      <a:r>
                        <a:rPr lang="en-US" sz="1600" dirty="0">
                          <a:latin typeface="Arial" pitchFamily="34" charset="0"/>
                          <a:cs typeface="Arial" pitchFamily="34" charset="0"/>
                        </a:rPr>
                        <a:t>Technological</a:t>
                      </a:r>
                    </a:p>
                  </a:txBody>
                  <a:tcPr>
                    <a:solidFill>
                      <a:srgbClr val="00B0F0"/>
                    </a:solidFill>
                  </a:tcPr>
                </a:tc>
                <a:tc>
                  <a:txBody>
                    <a:bodyPr/>
                    <a:lstStyle/>
                    <a:p>
                      <a:pPr algn="ctr"/>
                      <a:r>
                        <a:rPr lang="en-US" sz="1600" dirty="0">
                          <a:latin typeface="Arial" pitchFamily="34" charset="0"/>
                          <a:cs typeface="Arial" pitchFamily="34" charset="0"/>
                        </a:rPr>
                        <a:t>Legal</a:t>
                      </a:r>
                    </a:p>
                  </a:txBody>
                  <a:tcPr>
                    <a:solidFill>
                      <a:schemeClr val="accent4">
                        <a:lumMod val="60000"/>
                        <a:lumOff val="40000"/>
                      </a:schemeClr>
                    </a:solidFill>
                  </a:tcPr>
                </a:tc>
                <a:tc>
                  <a:txBody>
                    <a:bodyPr/>
                    <a:lstStyle/>
                    <a:p>
                      <a:pPr algn="ctr"/>
                      <a:r>
                        <a:rPr lang="en-US" sz="1600" dirty="0">
                          <a:latin typeface="Arial" pitchFamily="34" charset="0"/>
                          <a:cs typeface="Arial" pitchFamily="34" charset="0"/>
                        </a:rPr>
                        <a:t>Environmental</a:t>
                      </a:r>
                    </a:p>
                  </a:txBody>
                  <a:tcPr>
                    <a:solidFill>
                      <a:schemeClr val="accent6">
                        <a:lumMod val="60000"/>
                        <a:lumOff val="40000"/>
                      </a:schemeClr>
                    </a:solidFill>
                  </a:tcPr>
                </a:tc>
                <a:extLst>
                  <a:ext uri="{0D108BD9-81ED-4DB2-BD59-A6C34878D82A}">
                    <a16:rowId xmlns:a16="http://schemas.microsoft.com/office/drawing/2014/main" val="10000"/>
                  </a:ext>
                </a:extLst>
              </a:tr>
              <a:tr h="370840">
                <a:tc>
                  <a:txBody>
                    <a:bodyPr/>
                    <a:lstStyle/>
                    <a:p>
                      <a:pPr>
                        <a:buFont typeface="Arial" pitchFamily="34" charset="0"/>
                        <a:buChar char="•"/>
                      </a:pPr>
                      <a:r>
                        <a:rPr lang="en-US" sz="1200" dirty="0">
                          <a:latin typeface="Arial" pitchFamily="34" charset="0"/>
                          <a:cs typeface="Arial" pitchFamily="34" charset="0"/>
                        </a:rPr>
                        <a:t>  Certain advantages such as low interest rates and tax agreements</a:t>
                      </a:r>
                    </a:p>
                  </a:txBody>
                  <a:tcPr>
                    <a:solidFill>
                      <a:srgbClr val="92D050"/>
                    </a:solidFill>
                  </a:tcPr>
                </a:tc>
                <a:tc>
                  <a:txBody>
                    <a:bodyPr/>
                    <a:lstStyle/>
                    <a:p>
                      <a:pPr>
                        <a:buFont typeface="Arial" pitchFamily="34" charset="0"/>
                        <a:buChar char="•"/>
                      </a:pPr>
                      <a:r>
                        <a:rPr lang="en-US" sz="1200" dirty="0">
                          <a:latin typeface="Arial" pitchFamily="34" charset="0"/>
                          <a:cs typeface="Arial" pitchFamily="34" charset="0"/>
                        </a:rPr>
                        <a:t> market collapse could cause problems for Torque Brands</a:t>
                      </a:r>
                    </a:p>
                  </a:txBody>
                  <a:tcPr>
                    <a:solidFill>
                      <a:srgbClr val="C00000"/>
                    </a:solidFill>
                  </a:tcPr>
                </a:tc>
                <a:tc>
                  <a:txBody>
                    <a:bodyPr/>
                    <a:lstStyle/>
                    <a:p>
                      <a:pPr>
                        <a:buFont typeface="Arial" pitchFamily="34" charset="0"/>
                        <a:buChar char="•"/>
                      </a:pPr>
                      <a:r>
                        <a:rPr lang="en-US" sz="1200" dirty="0">
                          <a:latin typeface="Arial" pitchFamily="34" charset="0"/>
                          <a:cs typeface="Arial" pitchFamily="34" charset="0"/>
                        </a:rPr>
                        <a:t> More people are choosing better lifestyles;</a:t>
                      </a:r>
                    </a:p>
                    <a:p>
                      <a:pPr>
                        <a:buFont typeface="Arial" pitchFamily="34" charset="0"/>
                        <a:buChar char="•"/>
                      </a:pPr>
                      <a:endParaRPr lang="en-US" sz="1200" dirty="0">
                        <a:latin typeface="Arial" pitchFamily="34" charset="0"/>
                        <a:cs typeface="Arial" pitchFamily="34" charset="0"/>
                      </a:endParaRPr>
                    </a:p>
                  </a:txBody>
                  <a:tcPr>
                    <a:solidFill>
                      <a:srgbClr val="7030A0"/>
                    </a:solidFill>
                  </a:tcPr>
                </a:tc>
                <a:tc>
                  <a:txBody>
                    <a:bodyPr/>
                    <a:lstStyle/>
                    <a:p>
                      <a:pPr>
                        <a:buFont typeface="Arial" pitchFamily="34" charset="0"/>
                        <a:buChar char="•"/>
                      </a:pPr>
                      <a:r>
                        <a:rPr lang="en-US" sz="1200" dirty="0">
                          <a:latin typeface="Arial" pitchFamily="34" charset="0"/>
                          <a:cs typeface="Arial" pitchFamily="34" charset="0"/>
                        </a:rPr>
                        <a:t> Social media allows things to escalate faster. Torque Brands is doing well by advertising on social media platforms</a:t>
                      </a:r>
                    </a:p>
                  </a:txBody>
                  <a:tcPr>
                    <a:solidFill>
                      <a:srgbClr val="00B0F0"/>
                    </a:solidFill>
                  </a:tcPr>
                </a:tc>
                <a:tc>
                  <a:txBody>
                    <a:bodyPr/>
                    <a:lstStyle/>
                    <a:p>
                      <a:pPr>
                        <a:buFont typeface="Arial" pitchFamily="34" charset="0"/>
                        <a:buChar char="•"/>
                      </a:pPr>
                      <a:r>
                        <a:rPr lang="en-US" sz="1200" dirty="0">
                          <a:latin typeface="Arial" pitchFamily="34" charset="0"/>
                          <a:cs typeface="Arial" pitchFamily="34" charset="0"/>
                        </a:rPr>
                        <a:t> Torque Brands is dodging large amounts of taxes each year;</a:t>
                      </a:r>
                    </a:p>
                  </a:txBody>
                  <a:tcPr>
                    <a:solidFill>
                      <a:schemeClr val="accent4">
                        <a:lumMod val="60000"/>
                        <a:lumOff val="40000"/>
                      </a:schemeClr>
                    </a:solidFill>
                  </a:tcPr>
                </a:tc>
                <a:tc>
                  <a:txBody>
                    <a:bodyPr/>
                    <a:lstStyle/>
                    <a:p>
                      <a:pPr>
                        <a:buFont typeface="Arial" pitchFamily="34" charset="0"/>
                        <a:buChar char="•"/>
                      </a:pPr>
                      <a:r>
                        <a:rPr lang="en-US" sz="1200" dirty="0">
                          <a:latin typeface="Arial" pitchFamily="34" charset="0"/>
                          <a:cs typeface="Arial" pitchFamily="34" charset="0"/>
                        </a:rPr>
                        <a:t> Torque Brands production factories are without a doubt harming the environment</a:t>
                      </a:r>
                    </a:p>
                  </a:txBody>
                  <a:tcPr>
                    <a:solidFill>
                      <a:schemeClr val="accent6">
                        <a:lumMod val="60000"/>
                        <a:lumOff val="40000"/>
                      </a:schemeClr>
                    </a:solidFill>
                  </a:tcPr>
                </a:tc>
                <a:extLst>
                  <a:ext uri="{0D108BD9-81ED-4DB2-BD59-A6C34878D82A}">
                    <a16:rowId xmlns:a16="http://schemas.microsoft.com/office/drawing/2014/main" val="10001"/>
                  </a:ext>
                </a:extLst>
              </a:tr>
              <a:tr h="370840">
                <a:tc>
                  <a:txBody>
                    <a:bodyPr/>
                    <a:lstStyle/>
                    <a:p>
                      <a:pPr>
                        <a:buFont typeface="Arial" pitchFamily="34" charset="0"/>
                        <a:buChar char="•"/>
                      </a:pPr>
                      <a:r>
                        <a:rPr lang="en-US" dirty="0"/>
                        <a:t> </a:t>
                      </a:r>
                      <a:r>
                        <a:rPr lang="en-US" sz="1200" dirty="0">
                          <a:latin typeface="Arial" pitchFamily="34" charset="0"/>
                          <a:cs typeface="Arial" pitchFamily="34" charset="0"/>
                        </a:rPr>
                        <a:t>Due to producing goods, Torque Brands is subject to changes in tax</a:t>
                      </a:r>
                    </a:p>
                  </a:txBody>
                  <a:tcPr>
                    <a:solidFill>
                      <a:srgbClr val="92D050"/>
                    </a:solidFill>
                  </a:tcPr>
                </a:tc>
                <a:tc>
                  <a:txBody>
                    <a:bodyPr/>
                    <a:lstStyle/>
                    <a:p>
                      <a:pPr>
                        <a:buFont typeface="Arial" pitchFamily="34" charset="0"/>
                        <a:buChar char="•"/>
                      </a:pPr>
                      <a:r>
                        <a:rPr lang="en-US" sz="1200" dirty="0">
                          <a:latin typeface="Arial" pitchFamily="34" charset="0"/>
                          <a:cs typeface="Arial" pitchFamily="34" charset="0"/>
                        </a:rPr>
                        <a:t> The company income is dependent on the low cost of labor;</a:t>
                      </a:r>
                    </a:p>
                  </a:txBody>
                  <a:tcPr>
                    <a:solidFill>
                      <a:srgbClr val="C00000"/>
                    </a:solidFill>
                  </a:tcPr>
                </a:tc>
                <a:tc>
                  <a:txBody>
                    <a:bodyPr/>
                    <a:lstStyle/>
                    <a:p>
                      <a:pPr>
                        <a:buFont typeface="Arial" pitchFamily="34" charset="0"/>
                        <a:buChar char="•"/>
                      </a:pPr>
                      <a:r>
                        <a:rPr lang="en-US" sz="1200" dirty="0">
                          <a:latin typeface="Arial" pitchFamily="34" charset="0"/>
                          <a:cs typeface="Arial" pitchFamily="34" charset="0"/>
                        </a:rPr>
                        <a:t> Healthier lifestyles mean buying more sportswear</a:t>
                      </a:r>
                    </a:p>
                  </a:txBody>
                  <a:tcPr>
                    <a:solidFill>
                      <a:srgbClr val="7030A0"/>
                    </a:solidFill>
                  </a:tcPr>
                </a:tc>
                <a:tc>
                  <a:txBody>
                    <a:bodyPr/>
                    <a:lstStyle/>
                    <a:p>
                      <a:pPr>
                        <a:buFont typeface="Arial" pitchFamily="34" charset="0"/>
                        <a:buChar char="•"/>
                      </a:pPr>
                      <a:r>
                        <a:rPr lang="en-US" sz="1200" dirty="0">
                          <a:latin typeface="Arial" pitchFamily="34" charset="0"/>
                          <a:cs typeface="Arial" pitchFamily="34" charset="0"/>
                        </a:rPr>
                        <a:t> Torque Brands gets to</a:t>
                      </a:r>
                      <a:r>
                        <a:rPr lang="en-US" sz="1200" baseline="0" dirty="0">
                          <a:latin typeface="Arial" pitchFamily="34" charset="0"/>
                          <a:cs typeface="Arial" pitchFamily="34" charset="0"/>
                        </a:rPr>
                        <a:t> reach more people by advertising on social media platforms</a:t>
                      </a:r>
                      <a:endParaRPr lang="en-US" sz="1200" dirty="0">
                        <a:latin typeface="Arial" pitchFamily="34" charset="0"/>
                        <a:cs typeface="Arial" pitchFamily="34" charset="0"/>
                      </a:endParaRPr>
                    </a:p>
                  </a:txBody>
                  <a:tcPr>
                    <a:solidFill>
                      <a:srgbClr val="00B0F0"/>
                    </a:solidFill>
                  </a:tcPr>
                </a:tc>
                <a:tc>
                  <a:txBody>
                    <a:bodyPr/>
                    <a:lstStyle/>
                    <a:p>
                      <a:pPr>
                        <a:buFont typeface="Arial" pitchFamily="34" charset="0"/>
                        <a:buChar char="•"/>
                      </a:pPr>
                      <a:r>
                        <a:rPr lang="en-US" sz="1200">
                          <a:latin typeface="Arial" pitchFamily="34" charset="0"/>
                          <a:cs typeface="Arial" pitchFamily="34" charset="0"/>
                        </a:rPr>
                        <a:t> The company also meet legal repercussions</a:t>
                      </a:r>
                      <a:r>
                        <a:rPr lang="en-US" sz="1200" baseline="0">
                          <a:latin typeface="Arial" pitchFamily="34" charset="0"/>
                          <a:cs typeface="Arial" pitchFamily="34" charset="0"/>
                        </a:rPr>
                        <a:t> for its shady marketing policies.</a:t>
                      </a:r>
                      <a:endParaRPr lang="en-US" sz="1200" dirty="0">
                        <a:latin typeface="Arial" pitchFamily="34" charset="0"/>
                        <a:cs typeface="Arial" pitchFamily="34" charset="0"/>
                      </a:endParaRPr>
                    </a:p>
                  </a:txBody>
                  <a:tcPr>
                    <a:solidFill>
                      <a:schemeClr val="accent4">
                        <a:lumMod val="60000"/>
                        <a:lumOff val="40000"/>
                      </a:schemeClr>
                    </a:solidFill>
                  </a:tcPr>
                </a:tc>
                <a:tc>
                  <a:txBody>
                    <a:bodyPr/>
                    <a:lstStyle/>
                    <a:p>
                      <a:pPr>
                        <a:buFont typeface="Arial" pitchFamily="34" charset="0"/>
                        <a:buChar char="•"/>
                      </a:pPr>
                      <a:r>
                        <a:rPr lang="en-US" sz="1200" dirty="0">
                          <a:latin typeface="Arial" pitchFamily="34" charset="0"/>
                          <a:cs typeface="Arial" pitchFamily="34" charset="0"/>
                        </a:rPr>
                        <a:t> The factories mostly pollute rivers and waters.</a:t>
                      </a:r>
                    </a:p>
                  </a:txBody>
                  <a:tcPr>
                    <a:solidFill>
                      <a:schemeClr val="accent6">
                        <a:lumMod val="60000"/>
                        <a:lumOff val="40000"/>
                      </a:schemeClr>
                    </a:solidFill>
                  </a:tcPr>
                </a:tc>
                <a:extLst>
                  <a:ext uri="{0D108BD9-81ED-4DB2-BD59-A6C34878D82A}">
                    <a16:rowId xmlns:a16="http://schemas.microsoft.com/office/drawing/2014/main" val="10002"/>
                  </a:ext>
                </a:extLst>
              </a:tr>
              <a:tr h="370840">
                <a:tc>
                  <a:txBody>
                    <a:bodyPr/>
                    <a:lstStyle/>
                    <a:p>
                      <a:pPr>
                        <a:buFont typeface="Arial" pitchFamily="34" charset="0"/>
                        <a:buChar char="•"/>
                      </a:pPr>
                      <a:r>
                        <a:rPr lang="en-US" sz="1200" dirty="0">
                          <a:latin typeface="Arial" pitchFamily="34" charset="0"/>
                          <a:cs typeface="Arial" pitchFamily="34" charset="0"/>
                        </a:rPr>
                        <a:t> Political</a:t>
                      </a:r>
                      <a:r>
                        <a:rPr lang="en-US" sz="1200" baseline="0" dirty="0">
                          <a:latin typeface="Arial" pitchFamily="34" charset="0"/>
                          <a:cs typeface="Arial" pitchFamily="34" charset="0"/>
                        </a:rPr>
                        <a:t> conflicts makes customs related processes difficult</a:t>
                      </a:r>
                      <a:endParaRPr lang="en-US" sz="1200" dirty="0">
                        <a:latin typeface="Arial" pitchFamily="34" charset="0"/>
                        <a:cs typeface="Arial" pitchFamily="34" charset="0"/>
                      </a:endParaRPr>
                    </a:p>
                  </a:txBody>
                  <a:tcPr>
                    <a:solidFill>
                      <a:srgbClr val="92D050"/>
                    </a:solidFill>
                  </a:tcPr>
                </a:tc>
                <a:tc>
                  <a:txBody>
                    <a:bodyPr/>
                    <a:lstStyle/>
                    <a:p>
                      <a:pPr>
                        <a:buFont typeface="Arial" pitchFamily="34" charset="0"/>
                        <a:buChar char="•"/>
                      </a:pPr>
                      <a:r>
                        <a:rPr lang="en-US" sz="1200" baseline="0" dirty="0">
                          <a:latin typeface="Arial" pitchFamily="34" charset="0"/>
                          <a:cs typeface="Arial" pitchFamily="34" charset="0"/>
                        </a:rPr>
                        <a:t> Torque Brands has the necessary resources to chase after small emerging markets.</a:t>
                      </a:r>
                      <a:endParaRPr lang="en-US" sz="1200" dirty="0">
                        <a:latin typeface="Arial" pitchFamily="34" charset="0"/>
                        <a:cs typeface="Arial" pitchFamily="34" charset="0"/>
                      </a:endParaRPr>
                    </a:p>
                  </a:txBody>
                  <a:tcPr>
                    <a:solidFill>
                      <a:srgbClr val="C00000"/>
                    </a:solidFill>
                  </a:tcPr>
                </a:tc>
                <a:tc>
                  <a:txBody>
                    <a:bodyPr/>
                    <a:lstStyle/>
                    <a:p>
                      <a:pPr>
                        <a:buFont typeface="Arial" pitchFamily="34" charset="0"/>
                        <a:buChar char="•"/>
                      </a:pPr>
                      <a:r>
                        <a:rPr lang="en-US" sz="1200">
                          <a:latin typeface="Arial" pitchFamily="34" charset="0"/>
                          <a:cs typeface="Arial" pitchFamily="34" charset="0"/>
                        </a:rPr>
                        <a:t> Torque Brands is receiving a lot of criticism for its dubious production process.</a:t>
                      </a:r>
                      <a:endParaRPr lang="en-US" sz="1200" dirty="0">
                        <a:latin typeface="Arial" pitchFamily="34" charset="0"/>
                        <a:cs typeface="Arial" pitchFamily="34" charset="0"/>
                      </a:endParaRPr>
                    </a:p>
                  </a:txBody>
                  <a:tcPr>
                    <a:solidFill>
                      <a:srgbClr val="7030A0"/>
                    </a:solidFill>
                  </a:tcPr>
                </a:tc>
                <a:tc>
                  <a:txBody>
                    <a:bodyPr/>
                    <a:lstStyle/>
                    <a:p>
                      <a:pPr>
                        <a:buFont typeface="Arial" pitchFamily="34" charset="0"/>
                        <a:buChar char="•"/>
                      </a:pPr>
                      <a:r>
                        <a:rPr lang="en-US" sz="1200" dirty="0">
                          <a:latin typeface="Arial" pitchFamily="34" charset="0"/>
                          <a:cs typeface="Arial" pitchFamily="34" charset="0"/>
                        </a:rPr>
                        <a:t> The company gets to use valuable data based metrics thanks</a:t>
                      </a:r>
                      <a:r>
                        <a:rPr lang="en-US" sz="1200" baseline="0" dirty="0">
                          <a:latin typeface="Arial" pitchFamily="34" charset="0"/>
                          <a:cs typeface="Arial" pitchFamily="34" charset="0"/>
                        </a:rPr>
                        <a:t> to the social advances. </a:t>
                      </a:r>
                      <a:endParaRPr lang="en-US" sz="1200" dirty="0">
                        <a:latin typeface="Arial" pitchFamily="34" charset="0"/>
                        <a:cs typeface="Arial" pitchFamily="34" charset="0"/>
                      </a:endParaRPr>
                    </a:p>
                  </a:txBody>
                  <a:tcPr>
                    <a:solidFill>
                      <a:srgbClr val="00B0F0"/>
                    </a:solidFill>
                  </a:tcPr>
                </a:tc>
                <a:tc>
                  <a:txBody>
                    <a:bodyPr/>
                    <a:lstStyle/>
                    <a:p>
                      <a:endParaRPr lang="en-US" sz="1200" dirty="0">
                        <a:latin typeface="Arial" pitchFamily="34" charset="0"/>
                        <a:cs typeface="Arial" pitchFamily="34" charset="0"/>
                      </a:endParaRPr>
                    </a:p>
                  </a:txBody>
                  <a:tcPr>
                    <a:solidFill>
                      <a:schemeClr val="accent4">
                        <a:lumMod val="60000"/>
                        <a:lumOff val="40000"/>
                      </a:schemeClr>
                    </a:solidFill>
                  </a:tcPr>
                </a:tc>
                <a:tc>
                  <a:txBody>
                    <a:bodyPr/>
                    <a:lstStyle/>
                    <a:p>
                      <a:pPr>
                        <a:buFont typeface="Arial" pitchFamily="34" charset="0"/>
                        <a:buChar char="•"/>
                      </a:pPr>
                      <a:r>
                        <a:rPr lang="en-US" sz="1200" dirty="0">
                          <a:latin typeface="Arial" pitchFamily="34" charset="0"/>
                          <a:cs typeface="Arial" pitchFamily="34" charset="0"/>
                        </a:rPr>
                        <a:t> Torque Brands is promising to change their current practices with a more ecological approach.</a:t>
                      </a:r>
                    </a:p>
                  </a:txBody>
                  <a:tcPr>
                    <a:solidFill>
                      <a:schemeClr val="accent6">
                        <a:lumMod val="60000"/>
                        <a:lumOff val="40000"/>
                      </a:schemeClr>
                    </a:solidFill>
                  </a:tcPr>
                </a:tc>
                <a:extLst>
                  <a:ext uri="{0D108BD9-81ED-4DB2-BD59-A6C34878D82A}">
                    <a16:rowId xmlns:a16="http://schemas.microsoft.com/office/drawing/2014/main" val="10003"/>
                  </a:ext>
                </a:extLst>
              </a:tr>
            </a:tbl>
          </a:graphicData>
        </a:graphic>
      </p:graphicFrame>
    </p:spTree>
  </p:cSld>
  <p:clrMapOvr>
    <a:masterClrMapping/>
  </p:clrMapOvr>
  <p:transition spd="med">
    <p:dissolv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Fishbone </a:t>
            </a:r>
            <a:r>
              <a:rPr lang="en-US" dirty="0" err="1"/>
              <a:t>Diragram</a:t>
            </a:r>
            <a:endParaRPr lang="en-US" dirty="0"/>
          </a:p>
        </p:txBody>
      </p:sp>
      <p:pic>
        <p:nvPicPr>
          <p:cNvPr id="1026" name="Picture 2"/>
          <p:cNvPicPr>
            <a:picLocks noChangeAspect="1" noChangeArrowheads="1"/>
          </p:cNvPicPr>
          <p:nvPr/>
        </p:nvPicPr>
        <p:blipFill>
          <a:blip r:embed="rId2"/>
          <a:srcRect/>
          <a:stretch>
            <a:fillRect/>
          </a:stretch>
        </p:blipFill>
        <p:spPr bwMode="auto">
          <a:xfrm>
            <a:off x="609600" y="1295400"/>
            <a:ext cx="8153400" cy="5132388"/>
          </a:xfrm>
          <a:prstGeom prst="rect">
            <a:avLst/>
          </a:prstGeom>
          <a:noFill/>
          <a:ln w="9525">
            <a:noFill/>
            <a:miter lim="800000"/>
            <a:headEnd/>
            <a:tailEnd/>
          </a:ln>
          <a:effectLst/>
        </p:spPr>
      </p:pic>
    </p:spTree>
  </p:cSld>
  <p:clrMapOvr>
    <a:masterClrMapping/>
  </p:clrMapOvr>
  <p:transition spd="med">
    <p:dissolv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Alternative solutions to the problem</a:t>
            </a:r>
          </a:p>
        </p:txBody>
      </p:sp>
      <p:sp>
        <p:nvSpPr>
          <p:cNvPr id="3" name="Content Placeholder 2"/>
          <p:cNvSpPr>
            <a:spLocks noGrp="1"/>
          </p:cNvSpPr>
          <p:nvPr>
            <p:ph idx="1"/>
          </p:nvPr>
        </p:nvSpPr>
        <p:spPr/>
        <p:txBody>
          <a:bodyPr>
            <a:normAutofit/>
          </a:bodyPr>
          <a:lstStyle/>
          <a:p>
            <a:pPr algn="just">
              <a:buNone/>
            </a:pPr>
            <a:r>
              <a:rPr lang="en-US" dirty="0">
                <a:latin typeface="Arial" pitchFamily="34" charset="0"/>
                <a:cs typeface="Arial" pitchFamily="34" charset="0"/>
              </a:rPr>
              <a:t>		</a:t>
            </a:r>
          </a:p>
        </p:txBody>
      </p:sp>
      <p:graphicFrame>
        <p:nvGraphicFramePr>
          <p:cNvPr id="7" name="Table 6"/>
          <p:cNvGraphicFramePr>
            <a:graphicFrameLocks noGrp="1"/>
          </p:cNvGraphicFramePr>
          <p:nvPr/>
        </p:nvGraphicFramePr>
        <p:xfrm>
          <a:off x="1600200" y="1676400"/>
          <a:ext cx="6095999" cy="4267200"/>
        </p:xfrm>
        <a:graphic>
          <a:graphicData uri="http://schemas.openxmlformats.org/drawingml/2006/table">
            <a:tbl>
              <a:tblPr firstRow="1" bandRow="1">
                <a:tableStyleId>{5C22544A-7EE6-4342-B048-85BDC9FD1C3A}</a:tableStyleId>
              </a:tblPr>
              <a:tblGrid>
                <a:gridCol w="870857">
                  <a:extLst>
                    <a:ext uri="{9D8B030D-6E8A-4147-A177-3AD203B41FA5}">
                      <a16:colId xmlns:a16="http://schemas.microsoft.com/office/drawing/2014/main" val="20000"/>
                    </a:ext>
                  </a:extLst>
                </a:gridCol>
                <a:gridCol w="870857">
                  <a:extLst>
                    <a:ext uri="{9D8B030D-6E8A-4147-A177-3AD203B41FA5}">
                      <a16:colId xmlns:a16="http://schemas.microsoft.com/office/drawing/2014/main" val="20001"/>
                    </a:ext>
                  </a:extLst>
                </a:gridCol>
                <a:gridCol w="870857">
                  <a:extLst>
                    <a:ext uri="{9D8B030D-6E8A-4147-A177-3AD203B41FA5}">
                      <a16:colId xmlns:a16="http://schemas.microsoft.com/office/drawing/2014/main" val="20002"/>
                    </a:ext>
                  </a:extLst>
                </a:gridCol>
                <a:gridCol w="870857">
                  <a:extLst>
                    <a:ext uri="{9D8B030D-6E8A-4147-A177-3AD203B41FA5}">
                      <a16:colId xmlns:a16="http://schemas.microsoft.com/office/drawing/2014/main" val="20003"/>
                    </a:ext>
                  </a:extLst>
                </a:gridCol>
                <a:gridCol w="870857">
                  <a:extLst>
                    <a:ext uri="{9D8B030D-6E8A-4147-A177-3AD203B41FA5}">
                      <a16:colId xmlns:a16="http://schemas.microsoft.com/office/drawing/2014/main" val="20004"/>
                    </a:ext>
                  </a:extLst>
                </a:gridCol>
                <a:gridCol w="870857">
                  <a:extLst>
                    <a:ext uri="{9D8B030D-6E8A-4147-A177-3AD203B41FA5}">
                      <a16:colId xmlns:a16="http://schemas.microsoft.com/office/drawing/2014/main" val="20005"/>
                    </a:ext>
                  </a:extLst>
                </a:gridCol>
                <a:gridCol w="870857">
                  <a:extLst>
                    <a:ext uri="{9D8B030D-6E8A-4147-A177-3AD203B41FA5}">
                      <a16:colId xmlns:a16="http://schemas.microsoft.com/office/drawing/2014/main" val="20006"/>
                    </a:ext>
                  </a:extLst>
                </a:gridCol>
              </a:tblGrid>
              <a:tr h="370840">
                <a:tc>
                  <a:txBody>
                    <a:bodyPr/>
                    <a:lstStyle/>
                    <a:p>
                      <a:r>
                        <a:rPr lang="en-US" sz="1400" dirty="0">
                          <a:latin typeface="Arial" pitchFamily="34" charset="0"/>
                          <a:cs typeface="Arial" pitchFamily="34" charset="0"/>
                        </a:rPr>
                        <a:t>Time management</a:t>
                      </a:r>
                    </a:p>
                  </a:txBody>
                  <a:tcPr/>
                </a:tc>
                <a:tc>
                  <a:txBody>
                    <a:bodyPr/>
                    <a:lstStyle/>
                    <a:p>
                      <a:r>
                        <a:rPr lang="en-US" sz="1400" dirty="0">
                          <a:latin typeface="Arial" pitchFamily="34" charset="0"/>
                          <a:cs typeface="Arial" pitchFamily="34" charset="0"/>
                        </a:rPr>
                        <a:t>Less extra hours</a:t>
                      </a:r>
                    </a:p>
                  </a:txBody>
                  <a:tcPr/>
                </a:tc>
                <a:tc>
                  <a:txBody>
                    <a:bodyPr/>
                    <a:lstStyle/>
                    <a:p>
                      <a:r>
                        <a:rPr lang="en-US" sz="1400" dirty="0">
                          <a:latin typeface="Arial" pitchFamily="34" charset="0"/>
                          <a:cs typeface="Arial" pitchFamily="34" charset="0"/>
                        </a:rPr>
                        <a:t>Publicity and</a:t>
                      </a:r>
                      <a:r>
                        <a:rPr lang="en-US" sz="1400" baseline="0" dirty="0">
                          <a:latin typeface="Arial" pitchFamily="34" charset="0"/>
                          <a:cs typeface="Arial" pitchFamily="34" charset="0"/>
                        </a:rPr>
                        <a:t> discounts</a:t>
                      </a:r>
                      <a:endParaRPr lang="en-US" sz="1400" dirty="0">
                        <a:latin typeface="Arial" pitchFamily="34" charset="0"/>
                        <a:cs typeface="Arial" pitchFamily="34" charset="0"/>
                      </a:endParaRPr>
                    </a:p>
                  </a:txBody>
                  <a:tcPr/>
                </a:tc>
                <a:tc>
                  <a:txBody>
                    <a:bodyPr/>
                    <a:lstStyle/>
                    <a:p>
                      <a:r>
                        <a:rPr lang="en-US" sz="1400" dirty="0">
                          <a:latin typeface="Arial" pitchFamily="34" charset="0"/>
                          <a:cs typeface="Arial" pitchFamily="34" charset="0"/>
                        </a:rPr>
                        <a:t>Improve CS</a:t>
                      </a:r>
                    </a:p>
                  </a:txBody>
                  <a:tcPr/>
                </a:tc>
                <a:tc>
                  <a:txBody>
                    <a:bodyPr/>
                    <a:lstStyle/>
                    <a:p>
                      <a:r>
                        <a:rPr lang="en-US" sz="1400" dirty="0">
                          <a:latin typeface="Arial" pitchFamily="34" charset="0"/>
                          <a:cs typeface="Arial" pitchFamily="34" charset="0"/>
                        </a:rPr>
                        <a:t>Social media advertising</a:t>
                      </a:r>
                    </a:p>
                  </a:txBody>
                  <a:tcPr/>
                </a:tc>
                <a:tc>
                  <a:txBody>
                    <a:bodyPr/>
                    <a:lstStyle/>
                    <a:p>
                      <a:r>
                        <a:rPr lang="en-US" sz="1400" dirty="0">
                          <a:latin typeface="Arial" pitchFamily="34" charset="0"/>
                          <a:cs typeface="Arial" pitchFamily="34" charset="0"/>
                        </a:rPr>
                        <a:t>Loyalty discounts</a:t>
                      </a:r>
                    </a:p>
                  </a:txBody>
                  <a:tcPr/>
                </a:tc>
                <a:tc>
                  <a:txBody>
                    <a:bodyPr/>
                    <a:lstStyle/>
                    <a:p>
                      <a:r>
                        <a:rPr lang="en-US" sz="1400" dirty="0">
                          <a:latin typeface="Arial" pitchFamily="34" charset="0"/>
                          <a:cs typeface="Arial" pitchFamily="34" charset="0"/>
                        </a:rPr>
                        <a:t>Overall score</a:t>
                      </a:r>
                    </a:p>
                  </a:txBody>
                  <a:tcPr/>
                </a:tc>
                <a:extLst>
                  <a:ext uri="{0D108BD9-81ED-4DB2-BD59-A6C34878D82A}">
                    <a16:rowId xmlns:a16="http://schemas.microsoft.com/office/drawing/2014/main" val="10000"/>
                  </a:ext>
                </a:extLst>
              </a:tr>
              <a:tr h="370840">
                <a:tc>
                  <a:txBody>
                    <a:bodyPr/>
                    <a:lstStyle/>
                    <a:p>
                      <a:r>
                        <a:rPr lang="en-US" sz="1400" dirty="0">
                          <a:latin typeface="Arial" pitchFamily="34" charset="0"/>
                          <a:cs typeface="Arial" pitchFamily="34" charset="0"/>
                        </a:rPr>
                        <a:t>Overtime</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3</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11</a:t>
                      </a:r>
                    </a:p>
                  </a:txBody>
                  <a:tcPr/>
                </a:tc>
                <a:extLst>
                  <a:ext uri="{0D108BD9-81ED-4DB2-BD59-A6C34878D82A}">
                    <a16:rowId xmlns:a16="http://schemas.microsoft.com/office/drawing/2014/main" val="10001"/>
                  </a:ext>
                </a:extLst>
              </a:tr>
              <a:tr h="370840">
                <a:tc>
                  <a:txBody>
                    <a:bodyPr/>
                    <a:lstStyle/>
                    <a:p>
                      <a:r>
                        <a:rPr lang="en-US" sz="1400" dirty="0">
                          <a:latin typeface="Arial" pitchFamily="34" charset="0"/>
                          <a:cs typeface="Arial" pitchFamily="34" charset="0"/>
                        </a:rPr>
                        <a:t>Increase sales</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5</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21</a:t>
                      </a:r>
                    </a:p>
                  </a:txBody>
                  <a:tcPr/>
                </a:tc>
                <a:extLst>
                  <a:ext uri="{0D108BD9-81ED-4DB2-BD59-A6C34878D82A}">
                    <a16:rowId xmlns:a16="http://schemas.microsoft.com/office/drawing/2014/main" val="10002"/>
                  </a:ext>
                </a:extLst>
              </a:tr>
              <a:tr h="370840">
                <a:tc>
                  <a:txBody>
                    <a:bodyPr/>
                    <a:lstStyle/>
                    <a:p>
                      <a:r>
                        <a:rPr lang="en-US" sz="1400" dirty="0">
                          <a:latin typeface="Arial" pitchFamily="34" charset="0"/>
                          <a:cs typeface="Arial" pitchFamily="34" charset="0"/>
                        </a:rPr>
                        <a:t>Customer service</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3</a:t>
                      </a:r>
                    </a:p>
                  </a:txBody>
                  <a:tcPr/>
                </a:tc>
                <a:tc>
                  <a:txBody>
                    <a:bodyPr/>
                    <a:lstStyle/>
                    <a:p>
                      <a:r>
                        <a:rPr lang="en-US" sz="1400" dirty="0">
                          <a:latin typeface="Arial" pitchFamily="34" charset="0"/>
                          <a:cs typeface="Arial" pitchFamily="34" charset="0"/>
                        </a:rPr>
                        <a:t>5</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5</a:t>
                      </a:r>
                    </a:p>
                  </a:txBody>
                  <a:tcPr/>
                </a:tc>
                <a:tc>
                  <a:txBody>
                    <a:bodyPr/>
                    <a:lstStyle/>
                    <a:p>
                      <a:r>
                        <a:rPr lang="en-US" sz="1400" dirty="0">
                          <a:latin typeface="Arial" pitchFamily="34" charset="0"/>
                          <a:cs typeface="Arial" pitchFamily="34" charset="0"/>
                        </a:rPr>
                        <a:t>19</a:t>
                      </a:r>
                    </a:p>
                  </a:txBody>
                  <a:tcPr/>
                </a:tc>
                <a:extLst>
                  <a:ext uri="{0D108BD9-81ED-4DB2-BD59-A6C34878D82A}">
                    <a16:rowId xmlns:a16="http://schemas.microsoft.com/office/drawing/2014/main" val="10003"/>
                  </a:ext>
                </a:extLst>
              </a:tr>
              <a:tr h="370840">
                <a:tc>
                  <a:txBody>
                    <a:bodyPr/>
                    <a:lstStyle/>
                    <a:p>
                      <a:r>
                        <a:rPr lang="en-US" sz="1400" dirty="0">
                          <a:latin typeface="Arial" pitchFamily="34" charset="0"/>
                          <a:cs typeface="Arial" pitchFamily="34" charset="0"/>
                        </a:rPr>
                        <a:t>Advertising</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5</a:t>
                      </a:r>
                    </a:p>
                  </a:txBody>
                  <a:tcPr/>
                </a:tc>
                <a:tc>
                  <a:txBody>
                    <a:bodyPr/>
                    <a:lstStyle/>
                    <a:p>
                      <a:r>
                        <a:rPr lang="en-US" sz="1400" dirty="0">
                          <a:latin typeface="Arial" pitchFamily="34" charset="0"/>
                          <a:cs typeface="Arial" pitchFamily="34" charset="0"/>
                        </a:rPr>
                        <a:t>3</a:t>
                      </a:r>
                    </a:p>
                  </a:txBody>
                  <a:tcPr/>
                </a:tc>
                <a:tc>
                  <a:txBody>
                    <a:bodyPr/>
                    <a:lstStyle/>
                    <a:p>
                      <a:r>
                        <a:rPr lang="en-US" sz="1400" dirty="0">
                          <a:latin typeface="Arial" pitchFamily="34" charset="0"/>
                          <a:cs typeface="Arial" pitchFamily="34" charset="0"/>
                        </a:rPr>
                        <a:t>5</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19</a:t>
                      </a:r>
                    </a:p>
                  </a:txBody>
                  <a:tcPr/>
                </a:tc>
                <a:extLst>
                  <a:ext uri="{0D108BD9-81ED-4DB2-BD59-A6C34878D82A}">
                    <a16:rowId xmlns:a16="http://schemas.microsoft.com/office/drawing/2014/main" val="10004"/>
                  </a:ext>
                </a:extLst>
              </a:tr>
              <a:tr h="370840">
                <a:tc>
                  <a:txBody>
                    <a:bodyPr/>
                    <a:lstStyle/>
                    <a:p>
                      <a:r>
                        <a:rPr lang="en-US" sz="1400" dirty="0">
                          <a:latin typeface="Arial" pitchFamily="34" charset="0"/>
                          <a:cs typeface="Arial" pitchFamily="34" charset="0"/>
                        </a:rPr>
                        <a:t>Brand trust</a:t>
                      </a:r>
                    </a:p>
                  </a:txBody>
                  <a:tcPr/>
                </a:tc>
                <a:tc>
                  <a:txBody>
                    <a:bodyPr/>
                    <a:lstStyle/>
                    <a:p>
                      <a:r>
                        <a:rPr lang="en-US" sz="1400" dirty="0">
                          <a:latin typeface="Arial" pitchFamily="34" charset="0"/>
                          <a:cs typeface="Arial" pitchFamily="34" charset="0"/>
                        </a:rPr>
                        <a:t>2</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5</a:t>
                      </a:r>
                    </a:p>
                  </a:txBody>
                  <a:tcPr/>
                </a:tc>
                <a:tc>
                  <a:txBody>
                    <a:bodyPr/>
                    <a:lstStyle/>
                    <a:p>
                      <a:r>
                        <a:rPr lang="en-US" sz="1400" dirty="0">
                          <a:latin typeface="Arial" pitchFamily="34" charset="0"/>
                          <a:cs typeface="Arial" pitchFamily="34" charset="0"/>
                        </a:rPr>
                        <a:t>4</a:t>
                      </a:r>
                    </a:p>
                  </a:txBody>
                  <a:tcPr/>
                </a:tc>
                <a:tc>
                  <a:txBody>
                    <a:bodyPr/>
                    <a:lstStyle/>
                    <a:p>
                      <a:r>
                        <a:rPr lang="en-US" sz="1400" dirty="0">
                          <a:latin typeface="Arial" pitchFamily="34" charset="0"/>
                          <a:cs typeface="Arial" pitchFamily="34" charset="0"/>
                        </a:rPr>
                        <a:t>19</a:t>
                      </a:r>
                    </a:p>
                  </a:txBody>
                  <a:tcPr/>
                </a:tc>
                <a:extLst>
                  <a:ext uri="{0D108BD9-81ED-4DB2-BD59-A6C34878D82A}">
                    <a16:rowId xmlns:a16="http://schemas.microsoft.com/office/drawing/2014/main" val="10005"/>
                  </a:ext>
                </a:extLst>
              </a:tr>
              <a:tr h="370840">
                <a:tc>
                  <a:txBody>
                    <a:bodyPr/>
                    <a:lstStyle/>
                    <a:p>
                      <a:r>
                        <a:rPr lang="en-US" sz="1400" dirty="0">
                          <a:latin typeface="Arial" pitchFamily="34" charset="0"/>
                          <a:cs typeface="Arial" pitchFamily="34" charset="0"/>
                        </a:rPr>
                        <a:t>Overall score</a:t>
                      </a:r>
                    </a:p>
                  </a:txBody>
                  <a:tcPr/>
                </a:tc>
                <a:tc>
                  <a:txBody>
                    <a:bodyPr/>
                    <a:lstStyle/>
                    <a:p>
                      <a:r>
                        <a:rPr lang="en-US" sz="1400" dirty="0">
                          <a:latin typeface="Arial" pitchFamily="34" charset="0"/>
                          <a:cs typeface="Arial" pitchFamily="34" charset="0"/>
                        </a:rPr>
                        <a:t>12</a:t>
                      </a:r>
                    </a:p>
                  </a:txBody>
                  <a:tcPr/>
                </a:tc>
                <a:tc>
                  <a:txBody>
                    <a:bodyPr/>
                    <a:lstStyle/>
                    <a:p>
                      <a:r>
                        <a:rPr lang="en-US" sz="1400" dirty="0">
                          <a:latin typeface="Arial" pitchFamily="34" charset="0"/>
                          <a:cs typeface="Arial" pitchFamily="34" charset="0"/>
                        </a:rPr>
                        <a:t>18</a:t>
                      </a:r>
                    </a:p>
                  </a:txBody>
                  <a:tcPr/>
                </a:tc>
                <a:tc>
                  <a:txBody>
                    <a:bodyPr/>
                    <a:lstStyle/>
                    <a:p>
                      <a:r>
                        <a:rPr lang="en-US" sz="1400" dirty="0">
                          <a:latin typeface="Arial" pitchFamily="34" charset="0"/>
                          <a:cs typeface="Arial" pitchFamily="34" charset="0"/>
                        </a:rPr>
                        <a:t>20</a:t>
                      </a:r>
                    </a:p>
                  </a:txBody>
                  <a:tcPr/>
                </a:tc>
                <a:tc>
                  <a:txBody>
                    <a:bodyPr/>
                    <a:lstStyle/>
                    <a:p>
                      <a:r>
                        <a:rPr lang="en-US" sz="1400" dirty="0">
                          <a:latin typeface="Arial" pitchFamily="34" charset="0"/>
                          <a:cs typeface="Arial" pitchFamily="34" charset="0"/>
                        </a:rPr>
                        <a:t>20</a:t>
                      </a:r>
                    </a:p>
                  </a:txBody>
                  <a:tcPr/>
                </a:tc>
                <a:tc>
                  <a:txBody>
                    <a:bodyPr/>
                    <a:lstStyle/>
                    <a:p>
                      <a:r>
                        <a:rPr lang="en-US" sz="1400" dirty="0">
                          <a:latin typeface="Arial" pitchFamily="34" charset="0"/>
                          <a:cs typeface="Arial" pitchFamily="34" charset="0"/>
                        </a:rPr>
                        <a:t>19</a:t>
                      </a:r>
                    </a:p>
                  </a:txBody>
                  <a:tcPr/>
                </a:tc>
                <a:tc>
                  <a:txBody>
                    <a:bodyPr/>
                    <a:lstStyle/>
                    <a:p>
                      <a:r>
                        <a:rPr lang="en-US" sz="1400" dirty="0">
                          <a:latin typeface="Arial" pitchFamily="34" charset="0"/>
                          <a:cs typeface="Arial" pitchFamily="34" charset="0"/>
                        </a:rPr>
                        <a:t>89</a:t>
                      </a:r>
                    </a:p>
                  </a:txBody>
                  <a:tcPr/>
                </a:tc>
                <a:extLst>
                  <a:ext uri="{0D108BD9-81ED-4DB2-BD59-A6C34878D82A}">
                    <a16:rowId xmlns:a16="http://schemas.microsoft.com/office/drawing/2014/main" val="10006"/>
                  </a:ext>
                </a:extLst>
              </a:tr>
            </a:tbl>
          </a:graphicData>
        </a:graphic>
      </p:graphicFrame>
    </p:spTree>
  </p:cSld>
  <p:clrMapOvr>
    <a:masterClrMapping/>
  </p:clrMapOvr>
  <p:transition spd="med">
    <p:dissolv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just">
              <a:buNone/>
            </a:pPr>
            <a:r>
              <a:rPr lang="en-US" dirty="0">
                <a:latin typeface="Arial" pitchFamily="34" charset="0"/>
                <a:cs typeface="Arial" pitchFamily="34" charset="0"/>
              </a:rPr>
              <a:t>	</a:t>
            </a:r>
          </a:p>
        </p:txBody>
      </p:sp>
      <p:sp>
        <p:nvSpPr>
          <p:cNvPr id="4" name="TextBox 3"/>
          <p:cNvSpPr txBox="1"/>
          <p:nvPr/>
        </p:nvSpPr>
        <p:spPr>
          <a:xfrm>
            <a:off x="1066800" y="1447800"/>
            <a:ext cx="6248400" cy="3539430"/>
          </a:xfrm>
          <a:prstGeom prst="rect">
            <a:avLst/>
          </a:prstGeom>
          <a:noFill/>
        </p:spPr>
        <p:txBody>
          <a:bodyPr wrap="square" rtlCol="0">
            <a:spAutoFit/>
          </a:bodyPr>
          <a:lstStyle/>
          <a:p>
            <a:pPr algn="just"/>
            <a:r>
              <a:rPr lang="en-US" sz="2800" dirty="0">
                <a:latin typeface="Arial" pitchFamily="34" charset="0"/>
                <a:cs typeface="Arial" pitchFamily="34" charset="0"/>
              </a:rPr>
              <a:t>	The GRID analysis helps companies in determining which tasks and actions they should focus their attention on a scale of 1 to 5. As shown in the GRID analysis above, Torque Brands is focusing its attention on improving customer service, increasing sales and brand trust. </a:t>
            </a:r>
          </a:p>
        </p:txBody>
      </p:sp>
    </p:spTree>
  </p:cSld>
  <p:clrMapOvr>
    <a:masterClrMapping/>
  </p:clrMapOvr>
  <p:transition spd="med">
    <p:dissolv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algn="just">
              <a:buNone/>
            </a:pPr>
            <a:r>
              <a:rPr lang="en-US" dirty="0"/>
              <a:t>		</a:t>
            </a:r>
            <a:r>
              <a:rPr lang="en-US" dirty="0">
                <a:latin typeface="Arial" pitchFamily="34" charset="0"/>
                <a:cs typeface="Arial" pitchFamily="34" charset="0"/>
              </a:rPr>
              <a:t>According to the results of the previous fiscal year, the company's profits from operations all over the world increased by 78%. This is due to the strong image the company has and the high quality and value of profits from all of the major countries where it has subsidiaries.</a:t>
            </a:r>
          </a:p>
        </p:txBody>
      </p:sp>
    </p:spTree>
  </p:cSld>
  <p:clrMapOvr>
    <a:masterClrMapping/>
  </p:clrMapOvr>
  <p:transition spd="med">
    <p:dissolv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pic>
        <p:nvPicPr>
          <p:cNvPr id="2050" name="Picture 2"/>
          <p:cNvPicPr>
            <a:picLocks noChangeAspect="1" noChangeArrowheads="1"/>
          </p:cNvPicPr>
          <p:nvPr/>
        </p:nvPicPr>
        <p:blipFill>
          <a:blip r:embed="rId2"/>
          <a:srcRect/>
          <a:stretch>
            <a:fillRect/>
          </a:stretch>
        </p:blipFill>
        <p:spPr bwMode="auto">
          <a:xfrm>
            <a:off x="304800" y="1371600"/>
            <a:ext cx="8535987" cy="4905375"/>
          </a:xfrm>
          <a:prstGeom prst="rect">
            <a:avLst/>
          </a:prstGeom>
          <a:noFill/>
          <a:ln w="9525">
            <a:noFill/>
            <a:miter lim="800000"/>
            <a:headEnd/>
            <a:tailEnd/>
          </a:ln>
          <a:effectLst/>
        </p:spPr>
      </p:pic>
    </p:spTree>
  </p:cSld>
  <p:clrMapOvr>
    <a:masterClrMapping/>
  </p:clrMapOvr>
  <p:transition spd="med">
    <p:dissolv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70</TotalTime>
  <Words>710</Words>
  <PresentationFormat>On-screen Show (4:3)</PresentationFormat>
  <Paragraphs>94</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Book Antiqua</vt:lpstr>
      <vt:lpstr>Lucida Sans</vt:lpstr>
      <vt:lpstr>Wingdings</vt:lpstr>
      <vt:lpstr>Wingdings 2</vt:lpstr>
      <vt:lpstr>Wingdings 3</vt:lpstr>
      <vt:lpstr>Apex</vt:lpstr>
      <vt:lpstr>Solving the problem of profit decline in TM Lewin</vt:lpstr>
      <vt:lpstr>Introduction </vt:lpstr>
      <vt:lpstr>Nature of impact of inflation and challenges faced by retail sector for employees</vt:lpstr>
      <vt:lpstr>PowerPoint Presentation</vt:lpstr>
      <vt:lpstr>PESTLE analysis of Torque Brands</vt:lpstr>
      <vt:lpstr>Fishbone Diragram</vt:lpstr>
      <vt:lpstr>Alternative solutions to the problem</vt:lpstr>
      <vt:lpstr>PowerPoint Presentation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2022-11-05T00:19:58Z</dcterms:modified>
</cp:coreProperties>
</file>