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3" r:id="rId1"/>
    <p:sldMasterId id="2147484124" r:id="rId2"/>
    <p:sldMasterId id="2147484142" r:id="rId3"/>
  </p:sldMasterIdLst>
  <p:notesMasterIdLst>
    <p:notesMasterId r:id="rId33"/>
  </p:notesMasterIdLst>
  <p:sldIdLst>
    <p:sldId id="284" r:id="rId4"/>
    <p:sldId id="256" r:id="rId5"/>
    <p:sldId id="273" r:id="rId6"/>
    <p:sldId id="272" r:id="rId7"/>
    <p:sldId id="274" r:id="rId8"/>
    <p:sldId id="257" r:id="rId9"/>
    <p:sldId id="275" r:id="rId10"/>
    <p:sldId id="276" r:id="rId11"/>
    <p:sldId id="277" r:id="rId12"/>
    <p:sldId id="278" r:id="rId13"/>
    <p:sldId id="279" r:id="rId14"/>
    <p:sldId id="264" r:id="rId15"/>
    <p:sldId id="258" r:id="rId16"/>
    <p:sldId id="259" r:id="rId17"/>
    <p:sldId id="260" r:id="rId18"/>
    <p:sldId id="261" r:id="rId19"/>
    <p:sldId id="262" r:id="rId20"/>
    <p:sldId id="263" r:id="rId21"/>
    <p:sldId id="280" r:id="rId22"/>
    <p:sldId id="281" r:id="rId23"/>
    <p:sldId id="282" r:id="rId24"/>
    <p:sldId id="283" r:id="rId25"/>
    <p:sldId id="265" r:id="rId26"/>
    <p:sldId id="266" r:id="rId27"/>
    <p:sldId id="267" r:id="rId28"/>
    <p:sldId id="268" r:id="rId29"/>
    <p:sldId id="269" r:id="rId30"/>
    <p:sldId id="270" r:id="rId31"/>
    <p:sldId id="271"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3780D"/>
    <a:srgbClr val="EA9ACA"/>
    <a:srgbClr val="120702"/>
    <a:srgbClr val="9AEACA"/>
    <a:srgbClr val="DBBBD3"/>
    <a:srgbClr val="FFFF0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sorterViewPr>
    <p:cViewPr>
      <p:scale>
        <a:sx n="100" d="100"/>
        <a:sy n="100" d="100"/>
      </p:scale>
      <p:origin x="0" y="-15060"/>
    </p:cViewPr>
  </p:sorter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77CE3F-9231-42F0-96CB-F2836D90B788}" type="doc">
      <dgm:prSet loTypeId="urn:microsoft.com/office/officeart/2005/8/layout/chevron2" loCatId="process" qsTypeId="urn:microsoft.com/office/officeart/2005/8/quickstyle/simple1" qsCatId="simple" csTypeId="urn:microsoft.com/office/officeart/2005/8/colors/accent3_4" csCatId="accent3" phldr="1"/>
      <dgm:spPr/>
      <dgm:t>
        <a:bodyPr/>
        <a:lstStyle/>
        <a:p>
          <a:endParaRPr lang="en-GB"/>
        </a:p>
      </dgm:t>
    </dgm:pt>
    <dgm:pt modelId="{1B51DD43-EFFE-44A6-BAA3-D596C591D182}">
      <dgm:prSet phldrT="[Text]" custT="1"/>
      <dgm:spPr/>
      <dgm:t>
        <a:bodyPr/>
        <a:lstStyle/>
        <a:p>
          <a:r>
            <a:rPr lang="en-GB" sz="2400" b="1" dirty="0">
              <a:solidFill>
                <a:schemeClr val="tx1"/>
              </a:solidFill>
              <a:latin typeface="+mj-lt"/>
            </a:rPr>
            <a:t>1</a:t>
          </a:r>
          <a:r>
            <a:rPr lang="en-GB" sz="2400" b="1" baseline="30000" dirty="0">
              <a:solidFill>
                <a:schemeClr val="tx1"/>
              </a:solidFill>
              <a:latin typeface="+mj-lt"/>
            </a:rPr>
            <a:t>st</a:t>
          </a:r>
          <a:r>
            <a:rPr lang="en-GB" sz="2400" b="1" dirty="0">
              <a:solidFill>
                <a:schemeClr val="tx1"/>
              </a:solidFill>
              <a:latin typeface="+mj-lt"/>
            </a:rPr>
            <a:t>  step</a:t>
          </a:r>
        </a:p>
      </dgm:t>
    </dgm:pt>
    <dgm:pt modelId="{A7AB3408-FCE8-466F-86B9-3A4299ED9C21}" type="parTrans" cxnId="{27F1FADF-9A14-4099-A3C5-DF0023CB1B9D}">
      <dgm:prSet/>
      <dgm:spPr/>
      <dgm:t>
        <a:bodyPr/>
        <a:lstStyle/>
        <a:p>
          <a:endParaRPr lang="en-GB"/>
        </a:p>
      </dgm:t>
    </dgm:pt>
    <dgm:pt modelId="{920B8F16-4C3C-4F16-8D85-B457E09E00E6}" type="sibTrans" cxnId="{27F1FADF-9A14-4099-A3C5-DF0023CB1B9D}">
      <dgm:prSet/>
      <dgm:spPr/>
      <dgm:t>
        <a:bodyPr/>
        <a:lstStyle/>
        <a:p>
          <a:endParaRPr lang="en-GB"/>
        </a:p>
      </dgm:t>
    </dgm:pt>
    <dgm:pt modelId="{BE4963B1-4D65-40E5-8A3C-90A5F056B68A}">
      <dgm:prSet phldrT="[Text]" custT="1"/>
      <dgm:spPr/>
      <dgm:t>
        <a:bodyPr/>
        <a:lstStyle/>
        <a:p>
          <a:r>
            <a:rPr lang="en-GB" sz="1600" b="1" dirty="0">
              <a:latin typeface="+mj-lt"/>
            </a:rPr>
            <a:t>Use the Thomas-Kilmann Conflict Mode Instrument (TKI)</a:t>
          </a:r>
        </a:p>
      </dgm:t>
    </dgm:pt>
    <dgm:pt modelId="{08055A35-8F5C-4388-8362-F4461BD0F65F}" type="parTrans" cxnId="{E53C6E83-3EE1-4C8B-BD83-122C479DBD1E}">
      <dgm:prSet/>
      <dgm:spPr/>
      <dgm:t>
        <a:bodyPr/>
        <a:lstStyle/>
        <a:p>
          <a:endParaRPr lang="en-GB"/>
        </a:p>
      </dgm:t>
    </dgm:pt>
    <dgm:pt modelId="{D039BD5D-D737-4D5D-83FE-580D653A4017}" type="sibTrans" cxnId="{E53C6E83-3EE1-4C8B-BD83-122C479DBD1E}">
      <dgm:prSet/>
      <dgm:spPr/>
      <dgm:t>
        <a:bodyPr/>
        <a:lstStyle/>
        <a:p>
          <a:endParaRPr lang="en-GB"/>
        </a:p>
      </dgm:t>
    </dgm:pt>
    <dgm:pt modelId="{52E9B841-FBC2-4AD4-A1D6-7008CB5E5D01}">
      <dgm:prSet phldrT="[Text]" custT="1"/>
      <dgm:spPr/>
      <dgm:t>
        <a:bodyPr/>
        <a:lstStyle/>
        <a:p>
          <a:r>
            <a:rPr lang="en-GB" sz="2400" b="1" dirty="0">
              <a:solidFill>
                <a:schemeClr val="tx1"/>
              </a:solidFill>
              <a:latin typeface="+mj-lt"/>
            </a:rPr>
            <a:t>2</a:t>
          </a:r>
          <a:r>
            <a:rPr lang="en-GB" sz="2400" b="1" baseline="30000" dirty="0">
              <a:solidFill>
                <a:schemeClr val="tx1"/>
              </a:solidFill>
              <a:latin typeface="+mj-lt"/>
            </a:rPr>
            <a:t>nd</a:t>
          </a:r>
          <a:r>
            <a:rPr lang="en-GB" sz="2400" b="1" dirty="0">
              <a:solidFill>
                <a:schemeClr val="tx1"/>
              </a:solidFill>
              <a:latin typeface="+mj-lt"/>
            </a:rPr>
            <a:t>  step</a:t>
          </a:r>
        </a:p>
      </dgm:t>
    </dgm:pt>
    <dgm:pt modelId="{7505613E-ECBC-4281-B798-F8E988D323A7}" type="parTrans" cxnId="{8465898D-673E-4086-BC7B-E2C201052C60}">
      <dgm:prSet/>
      <dgm:spPr/>
      <dgm:t>
        <a:bodyPr/>
        <a:lstStyle/>
        <a:p>
          <a:endParaRPr lang="en-GB"/>
        </a:p>
      </dgm:t>
    </dgm:pt>
    <dgm:pt modelId="{5F9059BB-8172-47B7-A38A-54F522AE508E}" type="sibTrans" cxnId="{8465898D-673E-4086-BC7B-E2C201052C60}">
      <dgm:prSet/>
      <dgm:spPr/>
      <dgm:t>
        <a:bodyPr/>
        <a:lstStyle/>
        <a:p>
          <a:endParaRPr lang="en-GB"/>
        </a:p>
      </dgm:t>
    </dgm:pt>
    <dgm:pt modelId="{4188AEC0-879B-4577-AAB1-C19D7863DFBC}">
      <dgm:prSet phldrT="[Text]" custT="1"/>
      <dgm:spPr/>
      <dgm:t>
        <a:bodyPr/>
        <a:lstStyle/>
        <a:p>
          <a:r>
            <a:rPr lang="en-GB" sz="1600" b="1" dirty="0">
              <a:latin typeface="+mj-lt"/>
            </a:rPr>
            <a:t>Use disagreement conflict </a:t>
          </a:r>
        </a:p>
      </dgm:t>
    </dgm:pt>
    <dgm:pt modelId="{BB2C37BD-30FE-48A3-980D-FA5D0A70BA23}" type="parTrans" cxnId="{E95F6A62-2F1E-4F04-B54F-201A0EF53A3D}">
      <dgm:prSet/>
      <dgm:spPr/>
      <dgm:t>
        <a:bodyPr/>
        <a:lstStyle/>
        <a:p>
          <a:endParaRPr lang="en-GB"/>
        </a:p>
      </dgm:t>
    </dgm:pt>
    <dgm:pt modelId="{470745BC-BB62-4EA9-B1EB-8F9F260ABE56}" type="sibTrans" cxnId="{E95F6A62-2F1E-4F04-B54F-201A0EF53A3D}">
      <dgm:prSet/>
      <dgm:spPr/>
      <dgm:t>
        <a:bodyPr/>
        <a:lstStyle/>
        <a:p>
          <a:endParaRPr lang="en-GB"/>
        </a:p>
      </dgm:t>
    </dgm:pt>
    <dgm:pt modelId="{7F0FE6B5-1732-4C90-AD0F-EAF55A32AA54}" type="pres">
      <dgm:prSet presAssocID="{D377CE3F-9231-42F0-96CB-F2836D90B788}" presName="linearFlow" presStyleCnt="0">
        <dgm:presLayoutVars>
          <dgm:dir/>
          <dgm:animLvl val="lvl"/>
          <dgm:resizeHandles val="exact"/>
        </dgm:presLayoutVars>
      </dgm:prSet>
      <dgm:spPr/>
    </dgm:pt>
    <dgm:pt modelId="{E1E4413C-C46E-460C-BE44-4CC8C9F91B8F}" type="pres">
      <dgm:prSet presAssocID="{1B51DD43-EFFE-44A6-BAA3-D596C591D182}" presName="composite" presStyleCnt="0"/>
      <dgm:spPr/>
    </dgm:pt>
    <dgm:pt modelId="{A36AE85C-0494-47BB-8F5F-9B38A1D6BD7B}" type="pres">
      <dgm:prSet presAssocID="{1B51DD43-EFFE-44A6-BAA3-D596C591D182}" presName="parentText" presStyleLbl="alignNode1" presStyleIdx="0" presStyleCnt="2">
        <dgm:presLayoutVars>
          <dgm:chMax val="1"/>
          <dgm:bulletEnabled val="1"/>
        </dgm:presLayoutVars>
      </dgm:prSet>
      <dgm:spPr/>
    </dgm:pt>
    <dgm:pt modelId="{A5F4D9F2-9A9A-4863-AD9B-E6EC1175038F}" type="pres">
      <dgm:prSet presAssocID="{1B51DD43-EFFE-44A6-BAA3-D596C591D182}" presName="descendantText" presStyleLbl="alignAcc1" presStyleIdx="0" presStyleCnt="2">
        <dgm:presLayoutVars>
          <dgm:bulletEnabled val="1"/>
        </dgm:presLayoutVars>
      </dgm:prSet>
      <dgm:spPr/>
    </dgm:pt>
    <dgm:pt modelId="{66013892-2AB2-42A2-8A3D-1D28D08D1CC6}" type="pres">
      <dgm:prSet presAssocID="{920B8F16-4C3C-4F16-8D85-B457E09E00E6}" presName="sp" presStyleCnt="0"/>
      <dgm:spPr/>
    </dgm:pt>
    <dgm:pt modelId="{F2978994-CBC2-464E-A588-7BF69C6F9CAA}" type="pres">
      <dgm:prSet presAssocID="{52E9B841-FBC2-4AD4-A1D6-7008CB5E5D01}" presName="composite" presStyleCnt="0"/>
      <dgm:spPr/>
    </dgm:pt>
    <dgm:pt modelId="{9B3137D3-FF51-4146-B962-7DB8874D0820}" type="pres">
      <dgm:prSet presAssocID="{52E9B841-FBC2-4AD4-A1D6-7008CB5E5D01}" presName="parentText" presStyleLbl="alignNode1" presStyleIdx="1" presStyleCnt="2" custLinFactNeighborX="-213" custLinFactNeighborY="123">
        <dgm:presLayoutVars>
          <dgm:chMax val="1"/>
          <dgm:bulletEnabled val="1"/>
        </dgm:presLayoutVars>
      </dgm:prSet>
      <dgm:spPr/>
    </dgm:pt>
    <dgm:pt modelId="{10FE9A38-36F0-401F-9B43-40ED898538DD}" type="pres">
      <dgm:prSet presAssocID="{52E9B841-FBC2-4AD4-A1D6-7008CB5E5D01}" presName="descendantText" presStyleLbl="alignAcc1" presStyleIdx="1" presStyleCnt="2">
        <dgm:presLayoutVars>
          <dgm:bulletEnabled val="1"/>
        </dgm:presLayoutVars>
      </dgm:prSet>
      <dgm:spPr/>
    </dgm:pt>
  </dgm:ptLst>
  <dgm:cxnLst>
    <dgm:cxn modelId="{53DD0924-566B-44A5-AF25-048A31CD9933}" type="presOf" srcId="{1B51DD43-EFFE-44A6-BAA3-D596C591D182}" destId="{A36AE85C-0494-47BB-8F5F-9B38A1D6BD7B}" srcOrd="0" destOrd="0" presId="urn:microsoft.com/office/officeart/2005/8/layout/chevron2"/>
    <dgm:cxn modelId="{11392E2A-4954-448D-81A6-ACBF04227EC4}" type="presOf" srcId="{BE4963B1-4D65-40E5-8A3C-90A5F056B68A}" destId="{A5F4D9F2-9A9A-4863-AD9B-E6EC1175038F}" srcOrd="0" destOrd="0" presId="urn:microsoft.com/office/officeart/2005/8/layout/chevron2"/>
    <dgm:cxn modelId="{6F55425B-9C1F-4193-A9E3-AB2E5DAF937D}" type="presOf" srcId="{4188AEC0-879B-4577-AAB1-C19D7863DFBC}" destId="{10FE9A38-36F0-401F-9B43-40ED898538DD}" srcOrd="0" destOrd="0" presId="urn:microsoft.com/office/officeart/2005/8/layout/chevron2"/>
    <dgm:cxn modelId="{E95F6A62-2F1E-4F04-B54F-201A0EF53A3D}" srcId="{52E9B841-FBC2-4AD4-A1D6-7008CB5E5D01}" destId="{4188AEC0-879B-4577-AAB1-C19D7863DFBC}" srcOrd="0" destOrd="0" parTransId="{BB2C37BD-30FE-48A3-980D-FA5D0A70BA23}" sibTransId="{470745BC-BB62-4EA9-B1EB-8F9F260ABE56}"/>
    <dgm:cxn modelId="{E53C6E83-3EE1-4C8B-BD83-122C479DBD1E}" srcId="{1B51DD43-EFFE-44A6-BAA3-D596C591D182}" destId="{BE4963B1-4D65-40E5-8A3C-90A5F056B68A}" srcOrd="0" destOrd="0" parTransId="{08055A35-8F5C-4388-8362-F4461BD0F65F}" sibTransId="{D039BD5D-D737-4D5D-83FE-580D653A4017}"/>
    <dgm:cxn modelId="{8465898D-673E-4086-BC7B-E2C201052C60}" srcId="{D377CE3F-9231-42F0-96CB-F2836D90B788}" destId="{52E9B841-FBC2-4AD4-A1D6-7008CB5E5D01}" srcOrd="1" destOrd="0" parTransId="{7505613E-ECBC-4281-B798-F8E988D323A7}" sibTransId="{5F9059BB-8172-47B7-A38A-54F522AE508E}"/>
    <dgm:cxn modelId="{1EBA2C90-1134-47B9-BEB4-360D0BA69334}" type="presOf" srcId="{D377CE3F-9231-42F0-96CB-F2836D90B788}" destId="{7F0FE6B5-1732-4C90-AD0F-EAF55A32AA54}" srcOrd="0" destOrd="0" presId="urn:microsoft.com/office/officeart/2005/8/layout/chevron2"/>
    <dgm:cxn modelId="{E80727D9-1732-483D-8B6E-3759E48DEAF9}" type="presOf" srcId="{52E9B841-FBC2-4AD4-A1D6-7008CB5E5D01}" destId="{9B3137D3-FF51-4146-B962-7DB8874D0820}" srcOrd="0" destOrd="0" presId="urn:microsoft.com/office/officeart/2005/8/layout/chevron2"/>
    <dgm:cxn modelId="{27F1FADF-9A14-4099-A3C5-DF0023CB1B9D}" srcId="{D377CE3F-9231-42F0-96CB-F2836D90B788}" destId="{1B51DD43-EFFE-44A6-BAA3-D596C591D182}" srcOrd="0" destOrd="0" parTransId="{A7AB3408-FCE8-466F-86B9-3A4299ED9C21}" sibTransId="{920B8F16-4C3C-4F16-8D85-B457E09E00E6}"/>
    <dgm:cxn modelId="{CDA21AE3-F5B4-42B3-835C-689E40C9558D}" type="presParOf" srcId="{7F0FE6B5-1732-4C90-AD0F-EAF55A32AA54}" destId="{E1E4413C-C46E-460C-BE44-4CC8C9F91B8F}" srcOrd="0" destOrd="0" presId="urn:microsoft.com/office/officeart/2005/8/layout/chevron2"/>
    <dgm:cxn modelId="{F8391393-6BF7-441E-BC48-D6FF2F962A0B}" type="presParOf" srcId="{E1E4413C-C46E-460C-BE44-4CC8C9F91B8F}" destId="{A36AE85C-0494-47BB-8F5F-9B38A1D6BD7B}" srcOrd="0" destOrd="0" presId="urn:microsoft.com/office/officeart/2005/8/layout/chevron2"/>
    <dgm:cxn modelId="{AFD2A198-C17D-4624-AA52-F45ED98CC23D}" type="presParOf" srcId="{E1E4413C-C46E-460C-BE44-4CC8C9F91B8F}" destId="{A5F4D9F2-9A9A-4863-AD9B-E6EC1175038F}" srcOrd="1" destOrd="0" presId="urn:microsoft.com/office/officeart/2005/8/layout/chevron2"/>
    <dgm:cxn modelId="{AD25D77D-6DE9-4B82-8CE1-45FA6B58559C}" type="presParOf" srcId="{7F0FE6B5-1732-4C90-AD0F-EAF55A32AA54}" destId="{66013892-2AB2-42A2-8A3D-1D28D08D1CC6}" srcOrd="1" destOrd="0" presId="urn:microsoft.com/office/officeart/2005/8/layout/chevron2"/>
    <dgm:cxn modelId="{474BC125-BEE4-4889-BE47-D56410938523}" type="presParOf" srcId="{7F0FE6B5-1732-4C90-AD0F-EAF55A32AA54}" destId="{F2978994-CBC2-464E-A588-7BF69C6F9CAA}" srcOrd="2" destOrd="0" presId="urn:microsoft.com/office/officeart/2005/8/layout/chevron2"/>
    <dgm:cxn modelId="{E7CC8D06-17B4-42D1-B1FF-A111DF5531AC}" type="presParOf" srcId="{F2978994-CBC2-464E-A588-7BF69C6F9CAA}" destId="{9B3137D3-FF51-4146-B962-7DB8874D0820}" srcOrd="0" destOrd="0" presId="urn:microsoft.com/office/officeart/2005/8/layout/chevron2"/>
    <dgm:cxn modelId="{51CC1C2A-8A37-4863-9981-F9E8C1A78A32}" type="presParOf" srcId="{F2978994-CBC2-464E-A588-7BF69C6F9CAA}" destId="{10FE9A38-36F0-401F-9B43-40ED898538DD}"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6AE85C-0494-47BB-8F5F-9B38A1D6BD7B}">
      <dsp:nvSpPr>
        <dsp:cNvPr id="0" name=""/>
        <dsp:cNvSpPr/>
      </dsp:nvSpPr>
      <dsp:spPr>
        <a:xfrm rot="5400000">
          <a:off x="-293865" y="296284"/>
          <a:ext cx="1959106" cy="1371374"/>
        </a:xfrm>
        <a:prstGeom prst="chevron">
          <a:avLst/>
        </a:prstGeom>
        <a:solidFill>
          <a:schemeClr val="accent3">
            <a:shade val="50000"/>
            <a:hueOff val="0"/>
            <a:satOff val="0"/>
            <a:lumOff val="0"/>
            <a:alphaOff val="0"/>
          </a:schemeClr>
        </a:solidFill>
        <a:ln w="12700" cap="flat" cmpd="sng" algn="ctr">
          <a:solidFill>
            <a:schemeClr val="accent3">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mj-lt"/>
            </a:rPr>
            <a:t>1</a:t>
          </a:r>
          <a:r>
            <a:rPr lang="en-GB" sz="2400" b="1" kern="1200" baseline="30000" dirty="0">
              <a:solidFill>
                <a:schemeClr val="tx1"/>
              </a:solidFill>
              <a:latin typeface="+mj-lt"/>
            </a:rPr>
            <a:t>st</a:t>
          </a:r>
          <a:r>
            <a:rPr lang="en-GB" sz="2400" b="1" kern="1200" dirty="0">
              <a:solidFill>
                <a:schemeClr val="tx1"/>
              </a:solidFill>
              <a:latin typeface="+mj-lt"/>
            </a:rPr>
            <a:t>  step</a:t>
          </a:r>
        </a:p>
      </dsp:txBody>
      <dsp:txXfrm rot="-5400000">
        <a:off x="1" y="688105"/>
        <a:ext cx="1371374" cy="587732"/>
      </dsp:txXfrm>
    </dsp:sp>
    <dsp:sp modelId="{A5F4D9F2-9A9A-4863-AD9B-E6EC1175038F}">
      <dsp:nvSpPr>
        <dsp:cNvPr id="0" name=""/>
        <dsp:cNvSpPr/>
      </dsp:nvSpPr>
      <dsp:spPr>
        <a:xfrm rot="5400000">
          <a:off x="2080977" y="-707185"/>
          <a:ext cx="1273419" cy="2692625"/>
        </a:xfrm>
        <a:prstGeom prst="round2SameRect">
          <a:avLst/>
        </a:prstGeom>
        <a:solidFill>
          <a:schemeClr val="lt1">
            <a:alpha val="90000"/>
            <a:hueOff val="0"/>
            <a:satOff val="0"/>
            <a:lumOff val="0"/>
            <a:alphaOff val="0"/>
          </a:schemeClr>
        </a:solidFill>
        <a:ln w="12700" cap="flat" cmpd="sng" algn="ctr">
          <a:solidFill>
            <a:schemeClr val="accent3">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b="1" kern="1200" dirty="0">
              <a:latin typeface="+mj-lt"/>
            </a:rPr>
            <a:t>Use the Thomas-Kilmann Conflict Mode Instrument (TKI)</a:t>
          </a:r>
        </a:p>
      </dsp:txBody>
      <dsp:txXfrm rot="-5400000">
        <a:off x="1371375" y="64580"/>
        <a:ext cx="2630462" cy="1149093"/>
      </dsp:txXfrm>
    </dsp:sp>
    <dsp:sp modelId="{9B3137D3-FF51-4146-B962-7DB8874D0820}">
      <dsp:nvSpPr>
        <dsp:cNvPr id="0" name=""/>
        <dsp:cNvSpPr/>
      </dsp:nvSpPr>
      <dsp:spPr>
        <a:xfrm rot="5400000">
          <a:off x="-293865" y="1969035"/>
          <a:ext cx="1959106" cy="1371374"/>
        </a:xfrm>
        <a:prstGeom prst="chevron">
          <a:avLst/>
        </a:prstGeom>
        <a:solidFill>
          <a:schemeClr val="accent3">
            <a:shade val="50000"/>
            <a:hueOff val="0"/>
            <a:satOff val="0"/>
            <a:lumOff val="35962"/>
            <a:alphaOff val="0"/>
          </a:schemeClr>
        </a:solidFill>
        <a:ln w="12700" cap="flat" cmpd="sng" algn="ctr">
          <a:solidFill>
            <a:schemeClr val="accent3">
              <a:shade val="50000"/>
              <a:hueOff val="0"/>
              <a:satOff val="0"/>
              <a:lumOff val="359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mj-lt"/>
            </a:rPr>
            <a:t>2</a:t>
          </a:r>
          <a:r>
            <a:rPr lang="en-GB" sz="2400" b="1" kern="1200" baseline="30000" dirty="0">
              <a:solidFill>
                <a:schemeClr val="tx1"/>
              </a:solidFill>
              <a:latin typeface="+mj-lt"/>
            </a:rPr>
            <a:t>nd</a:t>
          </a:r>
          <a:r>
            <a:rPr lang="en-GB" sz="2400" b="1" kern="1200" dirty="0">
              <a:solidFill>
                <a:schemeClr val="tx1"/>
              </a:solidFill>
              <a:latin typeface="+mj-lt"/>
            </a:rPr>
            <a:t>  step</a:t>
          </a:r>
        </a:p>
      </dsp:txBody>
      <dsp:txXfrm rot="-5400000">
        <a:off x="1" y="2360856"/>
        <a:ext cx="1371374" cy="587732"/>
      </dsp:txXfrm>
    </dsp:sp>
    <dsp:sp modelId="{10FE9A38-36F0-401F-9B43-40ED898538DD}">
      <dsp:nvSpPr>
        <dsp:cNvPr id="0" name=""/>
        <dsp:cNvSpPr/>
      </dsp:nvSpPr>
      <dsp:spPr>
        <a:xfrm rot="5400000">
          <a:off x="2080977" y="963156"/>
          <a:ext cx="1273419" cy="2692625"/>
        </a:xfrm>
        <a:prstGeom prst="round2SameRect">
          <a:avLst/>
        </a:prstGeom>
        <a:solidFill>
          <a:schemeClr val="lt1">
            <a:alpha val="90000"/>
            <a:hueOff val="0"/>
            <a:satOff val="0"/>
            <a:lumOff val="0"/>
            <a:alphaOff val="0"/>
          </a:schemeClr>
        </a:solidFill>
        <a:ln w="12700" cap="flat" cmpd="sng" algn="ctr">
          <a:solidFill>
            <a:schemeClr val="accent3">
              <a:shade val="50000"/>
              <a:hueOff val="0"/>
              <a:satOff val="0"/>
              <a:lumOff val="3596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b="1" kern="1200" dirty="0">
              <a:latin typeface="+mj-lt"/>
            </a:rPr>
            <a:t>Use disagreement conflict </a:t>
          </a:r>
        </a:p>
      </dsp:txBody>
      <dsp:txXfrm rot="-5400000">
        <a:off x="1371375" y="1734922"/>
        <a:ext cx="2630462" cy="1149093"/>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FA5041-8C4A-4776-A950-810DD1136635}" type="datetimeFigureOut">
              <a:rPr lang="it-IT" smtClean="0"/>
              <a:t>10/06/2019</a:t>
            </a:fld>
            <a:endParaRPr lang="it-IT"/>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it-IT"/>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AB5F9E-5573-442F-83B3-66A3D004C2FA}" type="slidenum">
              <a:rPr lang="it-IT" smtClean="0"/>
              <a:t>‹#›</a:t>
            </a:fld>
            <a:endParaRPr lang="it-IT"/>
          </a:p>
        </p:txBody>
      </p:sp>
    </p:spTree>
    <p:extLst>
      <p:ext uri="{BB962C8B-B14F-4D97-AF65-F5344CB8AC3E}">
        <p14:creationId xmlns:p14="http://schemas.microsoft.com/office/powerpoint/2010/main" val="3645769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factors that can tell the difference between </a:t>
            </a:r>
            <a:r>
              <a:rPr lang="en-GB" sz="1200" b="1" kern="1200" dirty="0">
                <a:solidFill>
                  <a:schemeClr val="tx1"/>
                </a:solidFill>
                <a:effectLst/>
                <a:latin typeface="+mn-lt"/>
                <a:ea typeface="+mn-ea"/>
                <a:cs typeface="+mn-cs"/>
              </a:rPr>
              <a:t>teams</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groups</a:t>
            </a:r>
            <a:r>
              <a:rPr lang="en-GB" sz="1200" kern="1200" dirty="0">
                <a:solidFill>
                  <a:schemeClr val="tx1"/>
                </a:solidFill>
                <a:effectLst/>
                <a:latin typeface="+mn-lt"/>
                <a:ea typeface="+mn-ea"/>
                <a:cs typeface="+mn-cs"/>
              </a:rPr>
              <a:t> are very different, and the distinction between them is very important. Learning the differences between a team and a group will afford team leaders success in relationship with the staff, project sustainability and staff individuals that will rise to leadership roles.</a:t>
            </a:r>
          </a:p>
          <a:p>
            <a:endParaRPr lang="en-GB" dirty="0"/>
          </a:p>
        </p:txBody>
      </p:sp>
      <p:sp>
        <p:nvSpPr>
          <p:cNvPr id="4" name="Slide Number Placeholder 3"/>
          <p:cNvSpPr>
            <a:spLocks noGrp="1"/>
          </p:cNvSpPr>
          <p:nvPr>
            <p:ph type="sldNum" sz="quarter" idx="5"/>
          </p:nvPr>
        </p:nvSpPr>
        <p:spPr/>
        <p:txBody>
          <a:bodyPr/>
          <a:lstStyle/>
          <a:p>
            <a:fld id="{8A605995-3A04-48CF-BCDA-D664E4BB5DBB}" type="slidenum">
              <a:rPr lang="en-GB" smtClean="0"/>
              <a:t>2</a:t>
            </a:fld>
            <a:endParaRPr lang="en-GB"/>
          </a:p>
        </p:txBody>
      </p:sp>
    </p:spTree>
    <p:extLst>
      <p:ext uri="{BB962C8B-B14F-4D97-AF65-F5344CB8AC3E}">
        <p14:creationId xmlns:p14="http://schemas.microsoft.com/office/powerpoint/2010/main" val="2138157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t>
            </a:r>
            <a:r>
              <a:rPr lang="en-GB" sz="1200" b="1" kern="1200" dirty="0">
                <a:solidFill>
                  <a:schemeClr val="tx1"/>
                </a:solidFill>
                <a:effectLst/>
                <a:latin typeface="+mn-lt"/>
                <a:ea typeface="+mn-ea"/>
                <a:cs typeface="+mn-cs"/>
              </a:rPr>
              <a:t>teams</a:t>
            </a:r>
            <a:r>
              <a:rPr lang="en-GB" sz="1200" kern="1200" dirty="0">
                <a:solidFill>
                  <a:schemeClr val="tx1"/>
                </a:solidFill>
                <a:effectLst/>
                <a:latin typeface="+mn-lt"/>
                <a:ea typeface="+mn-ea"/>
                <a:cs typeface="+mn-cs"/>
              </a:rPr>
              <a:t>, member responsibilities are defined, and all aspects of the expectations and goals are clearly stated. </a:t>
            </a:r>
          </a:p>
          <a:p>
            <a:r>
              <a:rPr lang="en-GB" sz="1200" b="1" kern="1200" dirty="0">
                <a:solidFill>
                  <a:schemeClr val="tx1"/>
                </a:solidFill>
                <a:effectLst/>
                <a:latin typeface="+mn-lt"/>
                <a:ea typeface="+mn-ea"/>
                <a:cs typeface="+mn-cs"/>
              </a:rPr>
              <a:t>Groups</a:t>
            </a:r>
            <a:r>
              <a:rPr lang="en-GB" sz="1200" kern="1200" dirty="0">
                <a:solidFill>
                  <a:schemeClr val="tx1"/>
                </a:solidFill>
                <a:effectLst/>
                <a:latin typeface="+mn-lt"/>
                <a:ea typeface="+mn-ea"/>
                <a:cs typeface="+mn-cs"/>
              </a:rPr>
              <a:t> might have defined responsibilities, but they do not include the relationship qualities or shared accountability.</a:t>
            </a:r>
          </a:p>
          <a:p>
            <a:r>
              <a:rPr lang="en-GB" sz="1200" kern="1200" dirty="0">
                <a:solidFill>
                  <a:schemeClr val="tx1"/>
                </a:solidFill>
                <a:effectLst/>
                <a:latin typeface="+mn-lt"/>
                <a:ea typeface="+mn-ea"/>
                <a:cs typeface="+mn-cs"/>
              </a:rPr>
              <a:t>Areas that are often overlooked in groups but are present in successful teams include development, training, opportunities, incorporated individual rewards and motivation.</a:t>
            </a:r>
            <a:endParaRPr lang="en-GB" dirty="0"/>
          </a:p>
        </p:txBody>
      </p:sp>
      <p:sp>
        <p:nvSpPr>
          <p:cNvPr id="4" name="Slide Number Placeholder 3"/>
          <p:cNvSpPr>
            <a:spLocks noGrp="1"/>
          </p:cNvSpPr>
          <p:nvPr>
            <p:ph type="sldNum" sz="quarter" idx="5"/>
          </p:nvPr>
        </p:nvSpPr>
        <p:spPr/>
        <p:txBody>
          <a:bodyPr/>
          <a:lstStyle/>
          <a:p>
            <a:fld id="{8A605995-3A04-48CF-BCDA-D664E4BB5DBB}" type="slidenum">
              <a:rPr lang="en-GB" smtClean="0"/>
              <a:t>3</a:t>
            </a:fld>
            <a:endParaRPr lang="en-GB"/>
          </a:p>
        </p:txBody>
      </p:sp>
    </p:spTree>
    <p:extLst>
      <p:ext uri="{BB962C8B-B14F-4D97-AF65-F5344CB8AC3E}">
        <p14:creationId xmlns:p14="http://schemas.microsoft.com/office/powerpoint/2010/main" val="10483637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common goal must be clearly understood and known by all team members. Once the goal is clear and known to all team members, the common goal becomes motivating and the way to reach will flow in the right direction.</a:t>
            </a:r>
          </a:p>
          <a:p>
            <a:endParaRPr lang="en-GB" dirty="0"/>
          </a:p>
        </p:txBody>
      </p:sp>
      <p:sp>
        <p:nvSpPr>
          <p:cNvPr id="4" name="Slide Number Placeholder 3"/>
          <p:cNvSpPr>
            <a:spLocks noGrp="1"/>
          </p:cNvSpPr>
          <p:nvPr>
            <p:ph type="sldNum" sz="quarter" idx="5"/>
          </p:nvPr>
        </p:nvSpPr>
        <p:spPr/>
        <p:txBody>
          <a:bodyPr/>
          <a:lstStyle/>
          <a:p>
            <a:fld id="{790B355C-E478-49F1-805C-EA3EEBC06B3F}" type="slidenum">
              <a:rPr lang="en-GB" smtClean="0"/>
              <a:t>6</a:t>
            </a:fld>
            <a:endParaRPr lang="en-GB"/>
          </a:p>
        </p:txBody>
      </p:sp>
    </p:spTree>
    <p:extLst>
      <p:ext uri="{BB962C8B-B14F-4D97-AF65-F5344CB8AC3E}">
        <p14:creationId xmlns:p14="http://schemas.microsoft.com/office/powerpoint/2010/main" val="3912490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establishment of compelling cooperation is great communication. Similarly, as with the shared objective, all communication ought to be unambiguous and imparted to all colleagues. With no communication, the objective will never be accomplished. With terrible communication, the objective might be accomplished in the end, however, the procedure will include duplication of undertakings, disappointment and perplexity. Good communication involves sharing learning. A team in which colleagues can freely express their thoughts, feelings and trust is an effective team</a:t>
            </a:r>
          </a:p>
          <a:p>
            <a:endParaRPr lang="en-GB" dirty="0"/>
          </a:p>
        </p:txBody>
      </p:sp>
      <p:sp>
        <p:nvSpPr>
          <p:cNvPr id="4" name="Slide Number Placeholder 3"/>
          <p:cNvSpPr>
            <a:spLocks noGrp="1"/>
          </p:cNvSpPr>
          <p:nvPr>
            <p:ph type="sldNum" sz="quarter" idx="5"/>
          </p:nvPr>
        </p:nvSpPr>
        <p:spPr/>
        <p:txBody>
          <a:bodyPr/>
          <a:lstStyle/>
          <a:p>
            <a:fld id="{790B355C-E478-49F1-805C-EA3EEBC06B3F}" type="slidenum">
              <a:rPr lang="en-GB" smtClean="0"/>
              <a:t>7</a:t>
            </a:fld>
            <a:endParaRPr lang="en-GB"/>
          </a:p>
        </p:txBody>
      </p:sp>
    </p:spTree>
    <p:extLst>
      <p:ext uri="{BB962C8B-B14F-4D97-AF65-F5344CB8AC3E}">
        <p14:creationId xmlns:p14="http://schemas.microsoft.com/office/powerpoint/2010/main" val="14233942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Effective teams know the importance of time and use how much precious time they have. When they have to accomplish a new task, they concentrate on this task until they are completed. The importance or necessity of a task is taken by the leader, who makes the decisions quickly and definitively. </a:t>
            </a:r>
          </a:p>
          <a:p>
            <a:endParaRPr lang="en-GB" dirty="0"/>
          </a:p>
        </p:txBody>
      </p:sp>
      <p:sp>
        <p:nvSpPr>
          <p:cNvPr id="4" name="Slide Number Placeholder 3"/>
          <p:cNvSpPr>
            <a:spLocks noGrp="1"/>
          </p:cNvSpPr>
          <p:nvPr>
            <p:ph type="sldNum" sz="quarter" idx="5"/>
          </p:nvPr>
        </p:nvSpPr>
        <p:spPr/>
        <p:txBody>
          <a:bodyPr/>
          <a:lstStyle/>
          <a:p>
            <a:fld id="{790B355C-E478-49F1-805C-EA3EEBC06B3F}" type="slidenum">
              <a:rPr lang="en-GB" smtClean="0"/>
              <a:t>8</a:t>
            </a:fld>
            <a:endParaRPr lang="en-GB"/>
          </a:p>
        </p:txBody>
      </p:sp>
    </p:spTree>
    <p:extLst>
      <p:ext uri="{BB962C8B-B14F-4D97-AF65-F5344CB8AC3E}">
        <p14:creationId xmlns:p14="http://schemas.microsoft.com/office/powerpoint/2010/main" val="16670231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Building up characterized team roles, with a regard for every job's part in accomplishing the shared objective, is a basic piece of powerful cooperation. A group can be separated into 3 group jobs: leaders, strategists, and workers. </a:t>
            </a:r>
          </a:p>
          <a:p>
            <a:r>
              <a:rPr lang="en-GB" sz="1200" b="1" kern="1200" dirty="0">
                <a:solidFill>
                  <a:schemeClr val="tx1"/>
                </a:solidFill>
                <a:effectLst/>
                <a:latin typeface="+mn-lt"/>
                <a:ea typeface="+mn-ea"/>
                <a:cs typeface="+mn-cs"/>
              </a:rPr>
              <a:t>Workers</a:t>
            </a:r>
            <a:r>
              <a:rPr lang="en-GB" sz="1200" kern="1200" dirty="0">
                <a:solidFill>
                  <a:schemeClr val="tx1"/>
                </a:solidFill>
                <a:effectLst/>
                <a:latin typeface="+mn-lt"/>
                <a:ea typeface="+mn-ea"/>
                <a:cs typeface="+mn-cs"/>
              </a:rPr>
              <a:t> will focus on the tasks required to progress, finding obstacles along the way. </a:t>
            </a:r>
          </a:p>
          <a:p>
            <a:r>
              <a:rPr lang="en-GB" sz="1200" b="1" kern="1200" dirty="0">
                <a:solidFill>
                  <a:schemeClr val="tx1"/>
                </a:solidFill>
                <a:effectLst/>
                <a:latin typeface="+mn-lt"/>
                <a:ea typeface="+mn-ea"/>
                <a:cs typeface="+mn-cs"/>
              </a:rPr>
              <a:t>Strategies</a:t>
            </a:r>
            <a:r>
              <a:rPr lang="en-GB" sz="1200" kern="1200" dirty="0">
                <a:solidFill>
                  <a:schemeClr val="tx1"/>
                </a:solidFill>
                <a:effectLst/>
                <a:latin typeface="+mn-lt"/>
                <a:ea typeface="+mn-ea"/>
                <a:cs typeface="+mn-cs"/>
              </a:rPr>
              <a:t> look for the best strategies to remove obstacles, focusing on the goal to be achieved. </a:t>
            </a:r>
          </a:p>
          <a:p>
            <a:r>
              <a:rPr lang="en-GB" sz="1200" b="1" kern="1200" dirty="0">
                <a:solidFill>
                  <a:schemeClr val="tx1"/>
                </a:solidFill>
                <a:effectLst/>
                <a:latin typeface="+mn-lt"/>
                <a:ea typeface="+mn-ea"/>
                <a:cs typeface="+mn-cs"/>
              </a:rPr>
              <a:t>The leader</a:t>
            </a:r>
            <a:r>
              <a:rPr lang="en-GB" sz="1200" kern="1200" dirty="0">
                <a:solidFill>
                  <a:schemeClr val="tx1"/>
                </a:solidFill>
                <a:effectLst/>
                <a:latin typeface="+mn-lt"/>
                <a:ea typeface="+mn-ea"/>
                <a:cs typeface="+mn-cs"/>
              </a:rPr>
              <a:t> will choose the right strategy and delegate the tasks back to the workers taking into account the common goal.</a:t>
            </a:r>
          </a:p>
          <a:p>
            <a:endParaRPr lang="en-GB" dirty="0"/>
          </a:p>
          <a:p>
            <a:endParaRPr lang="en-GB" dirty="0"/>
          </a:p>
        </p:txBody>
      </p:sp>
      <p:sp>
        <p:nvSpPr>
          <p:cNvPr id="4" name="Slide Number Placeholder 3"/>
          <p:cNvSpPr>
            <a:spLocks noGrp="1"/>
          </p:cNvSpPr>
          <p:nvPr>
            <p:ph type="sldNum" sz="quarter" idx="5"/>
          </p:nvPr>
        </p:nvSpPr>
        <p:spPr/>
        <p:txBody>
          <a:bodyPr/>
          <a:lstStyle/>
          <a:p>
            <a:fld id="{790B355C-E478-49F1-805C-EA3EEBC06B3F}" type="slidenum">
              <a:rPr lang="en-GB" smtClean="0"/>
              <a:t>9</a:t>
            </a:fld>
            <a:endParaRPr lang="en-GB"/>
          </a:p>
        </p:txBody>
      </p:sp>
    </p:spTree>
    <p:extLst>
      <p:ext uri="{BB962C8B-B14F-4D97-AF65-F5344CB8AC3E}">
        <p14:creationId xmlns:p14="http://schemas.microsoft.com/office/powerpoint/2010/main" val="2994788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Along the way to the common goal many problems can arise. A powerful team that encounters these issues uses critical thinking to accurately distinguish the issue.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Strong groups resolve issues as they appear. Problems are not something to be overlooked in expectations that will disappear. Another problem is seen as another chance to move forward on the path to the common goal.</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90B355C-E478-49F1-805C-EA3EEBC06B3F}" type="slidenum">
              <a:rPr lang="en-GB" smtClean="0"/>
              <a:t>10</a:t>
            </a:fld>
            <a:endParaRPr lang="en-GB"/>
          </a:p>
        </p:txBody>
      </p:sp>
    </p:spTree>
    <p:extLst>
      <p:ext uri="{BB962C8B-B14F-4D97-AF65-F5344CB8AC3E}">
        <p14:creationId xmlns:p14="http://schemas.microsoft.com/office/powerpoint/2010/main" val="40720165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happy team is an efficient team. Mutual trust among team members is essential for achieving the goal and also rebounds when they fail. Teams will thrive with a mutual realization mentality and mutual defeats - A victory is a team victory; A loss is a team loss.</a:t>
            </a:r>
          </a:p>
          <a:p>
            <a:endParaRPr lang="en-GB" dirty="0"/>
          </a:p>
        </p:txBody>
      </p:sp>
      <p:sp>
        <p:nvSpPr>
          <p:cNvPr id="4" name="Slide Number Placeholder 3"/>
          <p:cNvSpPr>
            <a:spLocks noGrp="1"/>
          </p:cNvSpPr>
          <p:nvPr>
            <p:ph type="sldNum" sz="quarter" idx="5"/>
          </p:nvPr>
        </p:nvSpPr>
        <p:spPr/>
        <p:txBody>
          <a:bodyPr/>
          <a:lstStyle/>
          <a:p>
            <a:fld id="{790B355C-E478-49F1-805C-EA3EEBC06B3F}" type="slidenum">
              <a:rPr lang="en-GB" smtClean="0"/>
              <a:t>11</a:t>
            </a:fld>
            <a:endParaRPr lang="en-GB"/>
          </a:p>
        </p:txBody>
      </p:sp>
    </p:spTree>
    <p:extLst>
      <p:ext uri="{BB962C8B-B14F-4D97-AF65-F5344CB8AC3E}">
        <p14:creationId xmlns:p14="http://schemas.microsoft.com/office/powerpoint/2010/main" val="3644603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AB5F9E-5573-442F-83B3-66A3D004C2FA}" type="slidenum">
              <a:rPr lang="it-IT" smtClean="0"/>
              <a:t>12</a:t>
            </a:fld>
            <a:endParaRPr lang="it-IT"/>
          </a:p>
        </p:txBody>
      </p:sp>
    </p:spTree>
    <p:extLst>
      <p:ext uri="{BB962C8B-B14F-4D97-AF65-F5344CB8AC3E}">
        <p14:creationId xmlns:p14="http://schemas.microsoft.com/office/powerpoint/2010/main" val="705517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       In 1965 the psychologist Bruce Tuckman proposed the 5 stages of team development named: ‘Tuckman’s Stages for a Group’ each of this stage help member of a group to build up a team by different characteristics. Tuckman said that these stages are necessary for a team to grow to project plans, to know how to resolve a problem, to know how to find the solution, to plan the work and to get the results that they expected.</a:t>
            </a:r>
          </a:p>
          <a:p>
            <a:r>
              <a:rPr lang="en-US" dirty="0"/>
              <a:t>The team development model explain that during this stages the team develops maturity , ability , integrity and team leader change leadership style. (Free-management-ebooks.com, n.d.)</a:t>
            </a:r>
          </a:p>
          <a:p>
            <a:endParaRPr lang="it-IT" dirty="0"/>
          </a:p>
        </p:txBody>
      </p:sp>
      <p:sp>
        <p:nvSpPr>
          <p:cNvPr id="4" name="Slide Number Placeholder 3"/>
          <p:cNvSpPr>
            <a:spLocks noGrp="1"/>
          </p:cNvSpPr>
          <p:nvPr>
            <p:ph type="sldNum" sz="quarter" idx="5"/>
          </p:nvPr>
        </p:nvSpPr>
        <p:spPr/>
        <p:txBody>
          <a:bodyPr/>
          <a:lstStyle/>
          <a:p>
            <a:fld id="{17AB5F9E-5573-442F-83B3-66A3D004C2FA}" type="slidenum">
              <a:rPr lang="it-IT" smtClean="0"/>
              <a:t>13</a:t>
            </a:fld>
            <a:endParaRPr lang="it-IT"/>
          </a:p>
        </p:txBody>
      </p:sp>
    </p:spTree>
    <p:extLst>
      <p:ext uri="{BB962C8B-B14F-4D97-AF65-F5344CB8AC3E}">
        <p14:creationId xmlns:p14="http://schemas.microsoft.com/office/powerpoint/2010/main" val="3832118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On the first stage called FORMING the team has just been introduced and each member of the group is polite and excited to start something new and get to know each other. This stage is about building up relationships with the members of the group and start to: identify roles, project skills, identify the responsibility of each member of the team. On the first stage the attention is focused more on people and the communication between them, that on the work. Into the FORMING STAGE the team are focused only to the leader guidance. An example of FORMING is when people get a new job where they don’t know none inside of that company and they must face with the 5 stages of Tuckman theory. (Toggl.com, n.d.)</a:t>
            </a:r>
            <a:endParaRPr lang="it-IT" dirty="0"/>
          </a:p>
        </p:txBody>
      </p:sp>
      <p:sp>
        <p:nvSpPr>
          <p:cNvPr id="4" name="Slide Number Placeholder 3"/>
          <p:cNvSpPr>
            <a:spLocks noGrp="1"/>
          </p:cNvSpPr>
          <p:nvPr>
            <p:ph type="sldNum" sz="quarter" idx="5"/>
          </p:nvPr>
        </p:nvSpPr>
        <p:spPr/>
        <p:txBody>
          <a:bodyPr/>
          <a:lstStyle/>
          <a:p>
            <a:fld id="{17AB5F9E-5573-442F-83B3-66A3D004C2FA}" type="slidenum">
              <a:rPr lang="it-IT" smtClean="0"/>
              <a:t>14</a:t>
            </a:fld>
            <a:endParaRPr lang="it-IT"/>
          </a:p>
        </p:txBody>
      </p:sp>
    </p:spTree>
    <p:extLst>
      <p:ext uri="{BB962C8B-B14F-4D97-AF65-F5344CB8AC3E}">
        <p14:creationId xmlns:p14="http://schemas.microsoft.com/office/powerpoint/2010/main" val="4148100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Into the second stage the team know already each member of the group and now their point of view changed, and conflict is coming out. Each team instead to be focused on their tasks, they are more focused on the impression that they make for the other member of the group. During this stage into the team the members are feeling more confident to express their opinion even is none is asking for it that is why important that the manager or the team lead into the position has to remind them who is the leader. (The Happy Manager, 2017-2019)</a:t>
            </a:r>
            <a:endParaRPr lang="it-IT" dirty="0"/>
          </a:p>
        </p:txBody>
      </p:sp>
      <p:sp>
        <p:nvSpPr>
          <p:cNvPr id="4" name="Slide Number Placeholder 3"/>
          <p:cNvSpPr>
            <a:spLocks noGrp="1"/>
          </p:cNvSpPr>
          <p:nvPr>
            <p:ph type="sldNum" sz="quarter" idx="5"/>
          </p:nvPr>
        </p:nvSpPr>
        <p:spPr/>
        <p:txBody>
          <a:bodyPr/>
          <a:lstStyle/>
          <a:p>
            <a:fld id="{17AB5F9E-5573-442F-83B3-66A3D004C2FA}" type="slidenum">
              <a:rPr lang="it-IT" smtClean="0"/>
              <a:t>15</a:t>
            </a:fld>
            <a:endParaRPr lang="it-IT"/>
          </a:p>
        </p:txBody>
      </p:sp>
    </p:spTree>
    <p:extLst>
      <p:ext uri="{BB962C8B-B14F-4D97-AF65-F5344CB8AC3E}">
        <p14:creationId xmlns:p14="http://schemas.microsoft.com/office/powerpoint/2010/main" val="24519412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the team arrived at the NORMING stage, means that team members accept their position and start to appreciate their team members’ strengths. Into this stage each member of the group working to contribute to achieve the goals of his team and they start to develop a problem-solving process. Norming stage is about harmony, mutual respect and trust between the team members. The leader/manager of the team as to become a mentor for the team and be careful that the team doesn’t spend to much time on unnecessary task. (Toggl.com, n.d.)</a:t>
            </a:r>
          </a:p>
          <a:p>
            <a:endParaRPr lang="en-US" dirty="0"/>
          </a:p>
          <a:p>
            <a:endParaRPr lang="it-IT" dirty="0"/>
          </a:p>
        </p:txBody>
      </p:sp>
      <p:sp>
        <p:nvSpPr>
          <p:cNvPr id="4" name="Slide Number Placeholder 3"/>
          <p:cNvSpPr>
            <a:spLocks noGrp="1"/>
          </p:cNvSpPr>
          <p:nvPr>
            <p:ph type="sldNum" sz="quarter" idx="5"/>
          </p:nvPr>
        </p:nvSpPr>
        <p:spPr/>
        <p:txBody>
          <a:bodyPr/>
          <a:lstStyle/>
          <a:p>
            <a:fld id="{17AB5F9E-5573-442F-83B3-66A3D004C2FA}" type="slidenum">
              <a:rPr lang="it-IT" smtClean="0"/>
              <a:t>16</a:t>
            </a:fld>
            <a:endParaRPr lang="it-IT"/>
          </a:p>
        </p:txBody>
      </p:sp>
    </p:spTree>
    <p:extLst>
      <p:ext uri="{BB962C8B-B14F-4D97-AF65-F5344CB8AC3E}">
        <p14:creationId xmlns:p14="http://schemas.microsoft.com/office/powerpoint/2010/main" val="10744030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If the team arrived at the PERFORMING stage means that the members has developed all the skills necessary for teamwork such as communication, organization, time management, problem solving , decision making , creativity. Into the fourth stage team member already know each one role and duties and the team has a high autonomy and the members look after each other to be sure that each of their duties help the team to achieve the final goal. (Businessballs.com, 2019)</a:t>
            </a:r>
            <a:endParaRPr lang="it-IT" dirty="0"/>
          </a:p>
        </p:txBody>
      </p:sp>
      <p:sp>
        <p:nvSpPr>
          <p:cNvPr id="4" name="Slide Number Placeholder 3"/>
          <p:cNvSpPr>
            <a:spLocks noGrp="1"/>
          </p:cNvSpPr>
          <p:nvPr>
            <p:ph type="sldNum" sz="quarter" idx="5"/>
          </p:nvPr>
        </p:nvSpPr>
        <p:spPr/>
        <p:txBody>
          <a:bodyPr/>
          <a:lstStyle/>
          <a:p>
            <a:fld id="{17AB5F9E-5573-442F-83B3-66A3D004C2FA}" type="slidenum">
              <a:rPr lang="it-IT" smtClean="0"/>
              <a:t>17</a:t>
            </a:fld>
            <a:endParaRPr lang="it-IT"/>
          </a:p>
        </p:txBody>
      </p:sp>
    </p:spTree>
    <p:extLst>
      <p:ext uri="{BB962C8B-B14F-4D97-AF65-F5344CB8AC3E}">
        <p14:creationId xmlns:p14="http://schemas.microsoft.com/office/powerpoint/2010/main" val="37747461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1975 Tuckman refined his theory and added the last stage know as adjourning or deforming. This stage is about the break-up of the group where each member has to move to new things and try different experience. An example is when people must leave their job to star a new one or maybe has to move into different departments and they will need to star again from the first stage. (Businessballs.com, 2019)</a:t>
            </a:r>
          </a:p>
          <a:p>
            <a:endParaRPr lang="en-US" dirty="0"/>
          </a:p>
          <a:p>
            <a:endParaRPr lang="it-IT" dirty="0"/>
          </a:p>
        </p:txBody>
      </p:sp>
      <p:sp>
        <p:nvSpPr>
          <p:cNvPr id="4" name="Slide Number Placeholder 3"/>
          <p:cNvSpPr>
            <a:spLocks noGrp="1"/>
          </p:cNvSpPr>
          <p:nvPr>
            <p:ph type="sldNum" sz="quarter" idx="5"/>
          </p:nvPr>
        </p:nvSpPr>
        <p:spPr/>
        <p:txBody>
          <a:bodyPr/>
          <a:lstStyle/>
          <a:p>
            <a:fld id="{17AB5F9E-5573-442F-83B3-66A3D004C2FA}" type="slidenum">
              <a:rPr lang="it-IT" smtClean="0"/>
              <a:t>18</a:t>
            </a:fld>
            <a:endParaRPr lang="it-IT"/>
          </a:p>
        </p:txBody>
      </p:sp>
    </p:spTree>
    <p:extLst>
      <p:ext uri="{BB962C8B-B14F-4D97-AF65-F5344CB8AC3E}">
        <p14:creationId xmlns:p14="http://schemas.microsoft.com/office/powerpoint/2010/main" val="40272573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7D3160-AEA6-4FC1-A004-3AD388FB8A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C97B0F-2527-4B72-9439-DF7B1D6E6EEE}"/>
              </a:ext>
            </a:extLst>
          </p:cNvPr>
          <p:cNvSpPr txBox="1">
            <a:spLocks noGrp="1"/>
          </p:cNvSpPr>
          <p:nvPr>
            <p:ph type="body" sz="quarter" idx="1"/>
          </p:nvPr>
        </p:nvSpPr>
        <p:spPr/>
        <p:txBody>
          <a:bodyPr/>
          <a:lstStyle/>
          <a:p>
            <a:pPr lvl="0"/>
            <a:r>
              <a:rPr lang="en-GB"/>
              <a:t>An extremely strong point in building a team is the roles that everyone has in a team.</a:t>
            </a:r>
          </a:p>
          <a:p>
            <a:pPr lvl="0"/>
            <a:r>
              <a:rPr lang="en-GB"/>
              <a:t>In the 1970 s, Dr. Meredith Belbin and his team of research, they started to observe teams, in order to discover how are the differences come about and how they can be avoided.</a:t>
            </a:r>
          </a:p>
          <a:p>
            <a:pPr lvl="0"/>
            <a:r>
              <a:rPr lang="en-GB"/>
              <a:t>Meredith Belbin was saying:</a:t>
            </a:r>
          </a:p>
          <a:p>
            <a:pPr lvl="0"/>
            <a:r>
              <a:rPr lang="en-GB"/>
              <a:t>"I think we've always been striving to find a way of helping people to work together. When people work in effective combinations, they achieve so much more than when they're working alone. But to do that, we need a language, and it needs to be a language which is shared and enables people to communicate with one another."</a:t>
            </a:r>
          </a:p>
          <a:p>
            <a:pPr lvl="0"/>
            <a:r>
              <a:rPr lang="en-GB"/>
              <a:t>(Belbin.com, 2019)</a:t>
            </a:r>
          </a:p>
          <a:p>
            <a:pPr lvl="0"/>
            <a:r>
              <a:rPr lang="en-GB"/>
              <a:t>Also, he defines a ‘team role’ as “a tendency to behave, contribute and interrelate with others in a particular way”</a:t>
            </a:r>
          </a:p>
          <a:p>
            <a:pPr lvl="0"/>
            <a:r>
              <a:rPr lang="en-GB"/>
              <a:t>(Businessballs.com, 2019)</a:t>
            </a:r>
          </a:p>
          <a:p>
            <a:pPr lvl="0"/>
            <a:endParaRPr lang="en-GB"/>
          </a:p>
        </p:txBody>
      </p:sp>
      <p:sp>
        <p:nvSpPr>
          <p:cNvPr id="4" name="Slide Number Placeholder 3">
            <a:extLst>
              <a:ext uri="{FF2B5EF4-FFF2-40B4-BE49-F238E27FC236}">
                <a16:creationId xmlns:a16="http://schemas.microsoft.com/office/drawing/2014/main" id="{A5CA86BE-789D-4854-9057-001120AF79A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F076BD7-AF32-4D5F-AE09-CD42A06DDF43}" type="slidenum">
              <a:t>19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1BB7EC-967D-44A1-A1DB-770E7BCAE2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33D52E-D068-44D5-BFBD-93441009FA8F}"/>
              </a:ext>
            </a:extLst>
          </p:cNvPr>
          <p:cNvSpPr txBox="1">
            <a:spLocks noGrp="1"/>
          </p:cNvSpPr>
          <p:nvPr>
            <p:ph type="body" sz="quarter" idx="1"/>
          </p:nvPr>
        </p:nvSpPr>
        <p:spPr/>
        <p:txBody>
          <a:bodyPr/>
          <a:lstStyle/>
          <a:p>
            <a:pPr lvl="0"/>
            <a:r>
              <a:rPr lang="en-GB"/>
              <a:t>Analysing how people are working in teams, we can categorize them in 9 roles, split in three behaviours: </a:t>
            </a:r>
          </a:p>
          <a:p>
            <a:pPr lvl="0"/>
            <a:r>
              <a:rPr lang="en-GB"/>
              <a:t>•	Action orientated</a:t>
            </a:r>
          </a:p>
          <a:p>
            <a:pPr lvl="0"/>
            <a:r>
              <a:rPr lang="en-GB"/>
              <a:t>•	People orientated</a:t>
            </a:r>
          </a:p>
          <a:p>
            <a:pPr lvl="0"/>
            <a:r>
              <a:rPr lang="en-GB"/>
              <a:t>•	Thought orientated</a:t>
            </a:r>
          </a:p>
          <a:p>
            <a:pPr lvl="0"/>
            <a:endParaRPr lang="en-GB"/>
          </a:p>
          <a:p>
            <a:pPr lvl="0"/>
            <a:r>
              <a:rPr lang="en-GB"/>
              <a:t>	Action orientated roles includes: shaper (SH); completer-finisher (CF) and implementer (IMP).</a:t>
            </a:r>
          </a:p>
          <a:p>
            <a:pPr lvl="0"/>
            <a:r>
              <a:rPr lang="en-GB"/>
              <a:t>	People orientated roles includes: resource investigator (RI); co-ordinator (CO) and team worker (TW).</a:t>
            </a:r>
          </a:p>
          <a:p>
            <a:pPr lvl="0"/>
            <a:r>
              <a:rPr lang="en-GB"/>
              <a:t>	Thought orientated roles includes: plant (PL); monitor evaluator (ME) and specialist (SP). </a:t>
            </a:r>
          </a:p>
          <a:p>
            <a:pPr lvl="0"/>
            <a:r>
              <a:rPr lang="en-GB"/>
              <a:t>               (Educational Business Articles, 2019)                                                                            </a:t>
            </a:r>
          </a:p>
          <a:p>
            <a:pPr lvl="0"/>
            <a:r>
              <a:rPr lang="en-GB"/>
              <a:t>From the beginning when we are building our team, we need to find out what skills exist in a team and who has those skills. After that, each member needs to know what skills has, and he needs to acknowledge and appreciate the contribute of other people.</a:t>
            </a:r>
          </a:p>
          <a:p>
            <a:pPr lvl="0"/>
            <a:r>
              <a:rPr lang="en-GB"/>
              <a:t>Once all team is categorized, we can see what gaps we have in our team or if we have any duplicate roles.</a:t>
            </a:r>
          </a:p>
          <a:p>
            <a:pPr lvl="0"/>
            <a:r>
              <a:rPr lang="en-GB"/>
              <a:t>Having duplicate roles in a team can cause issues, stress, contradiction and big conflicts and we don t want that to happened.</a:t>
            </a:r>
          </a:p>
          <a:p>
            <a:pPr lvl="0"/>
            <a:endParaRPr lang="en-GB"/>
          </a:p>
        </p:txBody>
      </p:sp>
      <p:sp>
        <p:nvSpPr>
          <p:cNvPr id="4" name="Slide Number Placeholder 3">
            <a:extLst>
              <a:ext uri="{FF2B5EF4-FFF2-40B4-BE49-F238E27FC236}">
                <a16:creationId xmlns:a16="http://schemas.microsoft.com/office/drawing/2014/main" id="{DAEEE2D3-EF8A-4FAD-8389-0F6886C9A1B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B61D60B-EBB5-4908-BB4C-26F9BE8859B7}" type="slidenum">
              <a:t>20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96B3DC-6774-44CA-B2AA-8900AC4240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376BEA-0D13-4C67-B4C3-4216F88D4FC4}"/>
              </a:ext>
            </a:extLst>
          </p:cNvPr>
          <p:cNvSpPr txBox="1">
            <a:spLocks noGrp="1"/>
          </p:cNvSpPr>
          <p:nvPr>
            <p:ph type="body" sz="quarter" idx="1"/>
          </p:nvPr>
        </p:nvSpPr>
        <p:spPr/>
        <p:txBody>
          <a:bodyPr/>
          <a:lstStyle/>
          <a:p>
            <a:pPr lvl="0"/>
            <a:r>
              <a:rPr lang="en-GB"/>
              <a:t>In our team, according to Belbin s questionnaire, we have a Plant that is a continuous source of new ideas and proposal that usually are original, a Team Worker that is supportive and concerned about others, that is perceptive and adapts to different situations, a Shaper who is goal orientated and full of energy, a Specialist that has very specific attributes, who likes to  learn, who is driven by professional standards.</a:t>
            </a:r>
          </a:p>
        </p:txBody>
      </p:sp>
      <p:sp>
        <p:nvSpPr>
          <p:cNvPr id="4" name="Slide Number Placeholder 3">
            <a:extLst>
              <a:ext uri="{FF2B5EF4-FFF2-40B4-BE49-F238E27FC236}">
                <a16:creationId xmlns:a16="http://schemas.microsoft.com/office/drawing/2014/main" id="{63AEF215-613A-41E6-B9DE-DDC8C10EB5F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78FE128-880A-44BE-86BB-A3E0F8AF802A}" type="slidenum">
              <a:t>21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E6C758-AC06-46AC-8849-66E9469290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A880B3-2237-40FF-B922-303A60448B39}"/>
              </a:ext>
            </a:extLst>
          </p:cNvPr>
          <p:cNvSpPr txBox="1">
            <a:spLocks noGrp="1"/>
          </p:cNvSpPr>
          <p:nvPr>
            <p:ph type="body" sz="quarter" idx="1"/>
          </p:nvPr>
        </p:nvSpPr>
        <p:spPr/>
        <p:txBody>
          <a:bodyPr/>
          <a:lstStyle/>
          <a:p>
            <a:pPr lvl="0"/>
            <a:r>
              <a:rPr lang="en-GB"/>
              <a:t>Another good example to be considered are teams from Amazon. In this workplace, the key of success is how you build your team. There are a few steps that are helping on this:</a:t>
            </a:r>
          </a:p>
          <a:p>
            <a:pPr lvl="0"/>
            <a:r>
              <a:rPr lang="en-GB"/>
              <a:t>-observing of each member of the team, by trying to understand his behaviour and try to put him in one of those 9 roles.</a:t>
            </a:r>
          </a:p>
          <a:p>
            <a:pPr lvl="0"/>
            <a:r>
              <a:rPr lang="en-GB"/>
              <a:t>-regular reviews and a good communication;</a:t>
            </a:r>
          </a:p>
          <a:p>
            <a:pPr lvl="0"/>
            <a:r>
              <a:rPr lang="en-GB"/>
              <a:t>-feeling the gaps in order to create a balance;</a:t>
            </a:r>
          </a:p>
          <a:p>
            <a:pPr lvl="0"/>
            <a:r>
              <a:rPr lang="en-GB"/>
              <a:t>-ensure that everyone knows their roles;</a:t>
            </a:r>
          </a:p>
          <a:p>
            <a:pPr lvl="0"/>
            <a:r>
              <a:rPr lang="en-GB"/>
              <a:t>-build one to one discussion weekly;</a:t>
            </a:r>
          </a:p>
          <a:p>
            <a:pPr lvl="0"/>
            <a:r>
              <a:rPr lang="en-GB"/>
              <a:t>-use training in order to help people to develop themselves.</a:t>
            </a:r>
          </a:p>
          <a:p>
            <a:pPr lvl="0"/>
            <a:r>
              <a:rPr lang="en-GB"/>
              <a:t>   (Educational Business Articles, 2019)                                                                            </a:t>
            </a:r>
          </a:p>
          <a:p>
            <a:pPr lvl="0"/>
            <a:r>
              <a:rPr lang="en-GB"/>
              <a:t>A conclusion of Belbin s team roles is that everyone must understand where they fit and how they can contribute.</a:t>
            </a:r>
          </a:p>
          <a:p>
            <a:pPr lvl="0"/>
            <a:endParaRPr lang="en-GB"/>
          </a:p>
        </p:txBody>
      </p:sp>
      <p:sp>
        <p:nvSpPr>
          <p:cNvPr id="4" name="Slide Number Placeholder 3">
            <a:extLst>
              <a:ext uri="{FF2B5EF4-FFF2-40B4-BE49-F238E27FC236}">
                <a16:creationId xmlns:a16="http://schemas.microsoft.com/office/drawing/2014/main" id="{3FD14860-F745-41B7-85F8-39782EB321F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A74DDC2-70ED-4B0F-A512-D60D8B92C589}" type="slidenum">
              <a:t>22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AB5F9E-5573-442F-83B3-66A3D004C2FA}" type="slidenum">
              <a:rPr lang="it-IT" smtClean="0"/>
              <a:t>23</a:t>
            </a:fld>
            <a:endParaRPr lang="it-IT"/>
          </a:p>
        </p:txBody>
      </p:sp>
    </p:spTree>
    <p:extLst>
      <p:ext uri="{BB962C8B-B14F-4D97-AF65-F5344CB8AC3E}">
        <p14:creationId xmlns:p14="http://schemas.microsoft.com/office/powerpoint/2010/main" val="36420440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What is ‘conflict’?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According to Dictionary of Media and Communication (2011), conflict is described as “Tensions between individuals or groups in a society”. (Chandler and Munday, 2011, p.48) </a:t>
            </a:r>
          </a:p>
          <a:p>
            <a:endParaRPr lang="en-GB" dirty="0"/>
          </a:p>
        </p:txBody>
      </p:sp>
      <p:sp>
        <p:nvSpPr>
          <p:cNvPr id="4" name="Slide Number Placeholder 3"/>
          <p:cNvSpPr>
            <a:spLocks noGrp="1"/>
          </p:cNvSpPr>
          <p:nvPr>
            <p:ph type="sldNum" sz="quarter" idx="5"/>
          </p:nvPr>
        </p:nvSpPr>
        <p:spPr/>
        <p:txBody>
          <a:bodyPr/>
          <a:lstStyle/>
          <a:p>
            <a:fld id="{17AB5F9E-5573-442F-83B3-66A3D004C2FA}" type="slidenum">
              <a:rPr lang="it-IT" smtClean="0"/>
              <a:t>24</a:t>
            </a:fld>
            <a:endParaRPr lang="it-IT"/>
          </a:p>
        </p:txBody>
      </p:sp>
    </p:spTree>
    <p:extLst>
      <p:ext uri="{BB962C8B-B14F-4D97-AF65-F5344CB8AC3E}">
        <p14:creationId xmlns:p14="http://schemas.microsoft.com/office/powerpoint/2010/main" val="27848461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More specifically, team conflict has been divided by Simons and Peterson (2000) in two types:</a:t>
            </a:r>
          </a:p>
          <a:p>
            <a:pPr lvl="0"/>
            <a:r>
              <a:rPr lang="en-GB" sz="1200" b="1" kern="1200" dirty="0">
                <a:solidFill>
                  <a:schemeClr val="tx1"/>
                </a:solidFill>
                <a:effectLst/>
                <a:latin typeface="+mn-lt"/>
                <a:ea typeface="+mn-ea"/>
                <a:cs typeface="+mn-cs"/>
              </a:rPr>
              <a:t>task conflict </a:t>
            </a:r>
            <a:r>
              <a:rPr lang="en-GB" sz="1200" kern="1200" dirty="0">
                <a:solidFill>
                  <a:schemeClr val="tx1"/>
                </a:solidFill>
                <a:effectLst/>
                <a:latin typeface="+mn-lt"/>
                <a:ea typeface="+mn-ea"/>
                <a:cs typeface="+mn-cs"/>
              </a:rPr>
              <a:t>refers to ‘a perception of disagreements among group members about the content of their decisions and involves differences in viewpoints, ideas, and opinions.’</a:t>
            </a:r>
          </a:p>
          <a:p>
            <a:pPr lvl="0"/>
            <a:r>
              <a:rPr lang="en-GB" sz="1200" b="1" kern="1200" dirty="0">
                <a:solidFill>
                  <a:schemeClr val="tx1"/>
                </a:solidFill>
                <a:effectLst/>
                <a:latin typeface="+mn-lt"/>
                <a:ea typeface="+mn-ea"/>
                <a:cs typeface="+mn-cs"/>
              </a:rPr>
              <a:t>relationship conflict </a:t>
            </a:r>
            <a:r>
              <a:rPr lang="en-GB" sz="1200" kern="1200" dirty="0">
                <a:solidFill>
                  <a:schemeClr val="tx1"/>
                </a:solidFill>
                <a:effectLst/>
                <a:latin typeface="+mn-lt"/>
                <a:ea typeface="+mn-ea"/>
                <a:cs typeface="+mn-cs"/>
              </a:rPr>
              <a:t>is ‘a perception of interpersonal incompatibility and typically includes tension, annoyance, and animosity among group members.’ (Simons and Peterson, 2000, p.2)</a:t>
            </a:r>
          </a:p>
          <a:p>
            <a:r>
              <a:rPr lang="en-GB" sz="1200" kern="1200" dirty="0">
                <a:solidFill>
                  <a:schemeClr val="tx1"/>
                </a:solidFill>
                <a:effectLst/>
                <a:latin typeface="+mn-lt"/>
                <a:ea typeface="+mn-ea"/>
                <a:cs typeface="+mn-cs"/>
              </a:rPr>
              <a:t>Different specialists argue about the differences and effects of each conflict in particular and the relationship between them. The most relevant arguments highlight the following aspects: </a:t>
            </a:r>
          </a:p>
          <a:p>
            <a:pPr lvl="0"/>
            <a:r>
              <a:rPr lang="en-GB" sz="1200" kern="1200" dirty="0">
                <a:solidFill>
                  <a:schemeClr val="tx1"/>
                </a:solidFill>
                <a:effectLst/>
                <a:latin typeface="+mn-lt"/>
                <a:ea typeface="+mn-ea"/>
                <a:cs typeface="+mn-cs"/>
              </a:rPr>
              <a:t>Task conflict has two beneficial effects which are also interrelated: group decision quality and affective acceptance of group decisions. This translates into the fact that groups that face task conflict are likely to make better decisions than those who don’t face that conflict, as it requires a greater cognitive understanding of the discussed problem. Also, it has been stated that members between the group have a greater desire to stay in it.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Relationship conflict or ‘the shadow” of task conflict, has negative effect on group decision making, as members tend to approach conflict as a ‘win - lose’ tactic and put their personal goal above teams’ goal. This usually takes place in the absence of trust, of ground rules and transparency, etc.</a:t>
            </a:r>
          </a:p>
          <a:p>
            <a:endParaRPr lang="en-GB" dirty="0"/>
          </a:p>
        </p:txBody>
      </p:sp>
      <p:sp>
        <p:nvSpPr>
          <p:cNvPr id="4" name="Slide Number Placeholder 3"/>
          <p:cNvSpPr>
            <a:spLocks noGrp="1"/>
          </p:cNvSpPr>
          <p:nvPr>
            <p:ph type="sldNum" sz="quarter" idx="5"/>
          </p:nvPr>
        </p:nvSpPr>
        <p:spPr/>
        <p:txBody>
          <a:bodyPr/>
          <a:lstStyle/>
          <a:p>
            <a:fld id="{17AB5F9E-5573-442F-83B3-66A3D004C2FA}" type="slidenum">
              <a:rPr lang="it-IT" smtClean="0"/>
              <a:t>25</a:t>
            </a:fld>
            <a:endParaRPr lang="it-IT"/>
          </a:p>
        </p:txBody>
      </p:sp>
    </p:spTree>
    <p:extLst>
      <p:ext uri="{BB962C8B-B14F-4D97-AF65-F5344CB8AC3E}">
        <p14:creationId xmlns:p14="http://schemas.microsoft.com/office/powerpoint/2010/main" val="28196268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relevant workplace example to summarize the two types of conflict has been highlighted in a YouTube video. (</a:t>
            </a:r>
            <a:r>
              <a:rPr lang="en-GB" sz="1200" kern="1200" dirty="0" err="1">
                <a:solidFill>
                  <a:schemeClr val="tx1"/>
                </a:solidFill>
                <a:effectLst/>
                <a:latin typeface="+mn-lt"/>
                <a:ea typeface="+mn-ea"/>
                <a:cs typeface="+mn-cs"/>
              </a:rPr>
              <a:t>Mambrasar</a:t>
            </a:r>
            <a:r>
              <a:rPr lang="en-GB" sz="1200" kern="1200" dirty="0">
                <a:solidFill>
                  <a:schemeClr val="tx1"/>
                </a:solidFill>
                <a:effectLst/>
                <a:latin typeface="+mn-lt"/>
                <a:ea typeface="+mn-ea"/>
                <a:cs typeface="+mn-cs"/>
              </a:rPr>
              <a:t>, 2013)</a:t>
            </a:r>
          </a:p>
          <a:p>
            <a:endParaRPr lang="en-GB" dirty="0"/>
          </a:p>
        </p:txBody>
      </p:sp>
      <p:sp>
        <p:nvSpPr>
          <p:cNvPr id="4" name="Slide Number Placeholder 3"/>
          <p:cNvSpPr>
            <a:spLocks noGrp="1"/>
          </p:cNvSpPr>
          <p:nvPr>
            <p:ph type="sldNum" sz="quarter" idx="5"/>
          </p:nvPr>
        </p:nvSpPr>
        <p:spPr/>
        <p:txBody>
          <a:bodyPr/>
          <a:lstStyle/>
          <a:p>
            <a:fld id="{17AB5F9E-5573-442F-83B3-66A3D004C2FA}" type="slidenum">
              <a:rPr lang="it-IT" smtClean="0"/>
              <a:t>26</a:t>
            </a:fld>
            <a:endParaRPr lang="it-IT"/>
          </a:p>
        </p:txBody>
      </p:sp>
    </p:spTree>
    <p:extLst>
      <p:ext uri="{BB962C8B-B14F-4D97-AF65-F5344CB8AC3E}">
        <p14:creationId xmlns:p14="http://schemas.microsoft.com/office/powerpoint/2010/main" val="4925402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First step in dealing conflict as a manager or team member, is to acknowledge your conflict handling style by using the. This instrument has been developed by Kennet Thomas and Ralph Kilmann in order to measure a person’s behaviour in conflict situations. Based on two dimensions – assertiveness and cooperativeness, they have identified 5 conflict handling styles: </a:t>
            </a:r>
          </a:p>
          <a:p>
            <a:pPr lvl="0"/>
            <a:r>
              <a:rPr lang="en-GB" sz="1200" b="1" kern="1200" dirty="0">
                <a:solidFill>
                  <a:schemeClr val="tx1"/>
                </a:solidFill>
                <a:effectLst/>
                <a:latin typeface="+mn-lt"/>
                <a:ea typeface="+mn-ea"/>
                <a:cs typeface="+mn-cs"/>
              </a:rPr>
              <a:t>Competing</a:t>
            </a:r>
            <a:r>
              <a:rPr lang="en-GB" sz="1200" kern="1200" dirty="0">
                <a:solidFill>
                  <a:schemeClr val="tx1"/>
                </a:solidFill>
                <a:effectLst/>
                <a:latin typeface="+mn-lt"/>
                <a:ea typeface="+mn-ea"/>
                <a:cs typeface="+mn-cs"/>
              </a:rPr>
              <a:t> – assertive and uncooperative – The person will stand for his/her rights and will try to win no matter the circumstances;</a:t>
            </a:r>
          </a:p>
          <a:p>
            <a:pPr lvl="0"/>
            <a:r>
              <a:rPr lang="en-GB" sz="1200" b="1" kern="1200" dirty="0">
                <a:solidFill>
                  <a:schemeClr val="tx1"/>
                </a:solidFill>
                <a:effectLst/>
                <a:latin typeface="+mn-lt"/>
                <a:ea typeface="+mn-ea"/>
                <a:cs typeface="+mn-cs"/>
              </a:rPr>
              <a:t>Accommodating</a:t>
            </a:r>
            <a:r>
              <a:rPr lang="en-GB" sz="1200" kern="1200" dirty="0">
                <a:solidFill>
                  <a:schemeClr val="tx1"/>
                </a:solidFill>
                <a:effectLst/>
                <a:latin typeface="+mn-lt"/>
                <a:ea typeface="+mn-ea"/>
                <a:cs typeface="+mn-cs"/>
              </a:rPr>
              <a:t> – unassertive and uncooperative – The individual will put others needs above his;</a:t>
            </a:r>
          </a:p>
          <a:p>
            <a:pPr lvl="0"/>
            <a:r>
              <a:rPr lang="en-GB" sz="1200" b="1" kern="1200" dirty="0">
                <a:solidFill>
                  <a:schemeClr val="tx1"/>
                </a:solidFill>
                <a:effectLst/>
                <a:latin typeface="+mn-lt"/>
                <a:ea typeface="+mn-ea"/>
                <a:cs typeface="+mn-cs"/>
              </a:rPr>
              <a:t>Avoiding</a:t>
            </a:r>
            <a:r>
              <a:rPr lang="en-GB" sz="1200" kern="1200" dirty="0">
                <a:solidFill>
                  <a:schemeClr val="tx1"/>
                </a:solidFill>
                <a:effectLst/>
                <a:latin typeface="+mn-lt"/>
                <a:ea typeface="+mn-ea"/>
                <a:cs typeface="+mn-cs"/>
              </a:rPr>
              <a:t> – unassertive and uncooperative – The person will step aside from the conflict without acting in a certain way.</a:t>
            </a:r>
          </a:p>
          <a:p>
            <a:pPr lvl="0"/>
            <a:r>
              <a:rPr lang="en-GB" sz="1200" b="1" kern="1200" dirty="0">
                <a:solidFill>
                  <a:schemeClr val="tx1"/>
                </a:solidFill>
                <a:effectLst/>
                <a:latin typeface="+mn-lt"/>
                <a:ea typeface="+mn-ea"/>
                <a:cs typeface="+mn-cs"/>
              </a:rPr>
              <a:t>Collaborating</a:t>
            </a:r>
            <a:r>
              <a:rPr lang="en-GB" sz="1200" kern="1200" dirty="0">
                <a:solidFill>
                  <a:schemeClr val="tx1"/>
                </a:solidFill>
                <a:effectLst/>
                <a:latin typeface="+mn-lt"/>
                <a:ea typeface="+mn-ea"/>
                <a:cs typeface="+mn-cs"/>
              </a:rPr>
              <a:t> - assertive and cooperative – The individual is willing to take into consideration the other person’s needs too and to try find a solution beneficial for both.</a:t>
            </a:r>
          </a:p>
          <a:p>
            <a:pPr lvl="0"/>
            <a:r>
              <a:rPr lang="en-GB" sz="1200" b="1" kern="1200" dirty="0">
                <a:solidFill>
                  <a:schemeClr val="tx1"/>
                </a:solidFill>
                <a:effectLst/>
                <a:latin typeface="+mn-lt"/>
                <a:ea typeface="+mn-ea"/>
                <a:cs typeface="+mn-cs"/>
              </a:rPr>
              <a:t>Compromising</a:t>
            </a:r>
            <a:r>
              <a:rPr lang="en-GB" sz="1200" kern="1200" dirty="0">
                <a:solidFill>
                  <a:schemeClr val="tx1"/>
                </a:solidFill>
                <a:effectLst/>
                <a:latin typeface="+mn-lt"/>
                <a:ea typeface="+mn-ea"/>
                <a:cs typeface="+mn-cs"/>
              </a:rPr>
              <a:t> - moderate in both assertiveness and cooperativeness – It is a combination between competing and accommodating.  </a:t>
            </a:r>
          </a:p>
          <a:p>
            <a:endParaRPr lang="en-GB" dirty="0"/>
          </a:p>
        </p:txBody>
      </p:sp>
      <p:sp>
        <p:nvSpPr>
          <p:cNvPr id="4" name="Slide Number Placeholder 3"/>
          <p:cNvSpPr>
            <a:spLocks noGrp="1"/>
          </p:cNvSpPr>
          <p:nvPr>
            <p:ph type="sldNum" sz="quarter" idx="5"/>
          </p:nvPr>
        </p:nvSpPr>
        <p:spPr/>
        <p:txBody>
          <a:bodyPr/>
          <a:lstStyle/>
          <a:p>
            <a:fld id="{17AB5F9E-5573-442F-83B3-66A3D004C2FA}" type="slidenum">
              <a:rPr lang="it-IT" smtClean="0"/>
              <a:t>28</a:t>
            </a:fld>
            <a:endParaRPr lang="it-IT"/>
          </a:p>
        </p:txBody>
      </p:sp>
    </p:spTree>
    <p:extLst>
      <p:ext uri="{BB962C8B-B14F-4D97-AF65-F5344CB8AC3E}">
        <p14:creationId xmlns:p14="http://schemas.microsoft.com/office/powerpoint/2010/main" val="1114884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essential step in order to increase the work quality and productivity among team members has been identified by </a:t>
            </a:r>
            <a:r>
              <a:rPr lang="en-GB" sz="1200" kern="1200" dirty="0" err="1">
                <a:solidFill>
                  <a:schemeClr val="tx1"/>
                </a:solidFill>
                <a:effectLst/>
                <a:latin typeface="+mn-lt"/>
                <a:ea typeface="+mn-ea"/>
                <a:cs typeface="+mn-cs"/>
              </a:rPr>
              <a:t>Maginn</a:t>
            </a:r>
            <a:r>
              <a:rPr lang="en-GB" sz="1200" kern="1200" dirty="0">
                <a:solidFill>
                  <a:schemeClr val="tx1"/>
                </a:solidFill>
                <a:effectLst/>
                <a:latin typeface="+mn-lt"/>
                <a:ea typeface="+mn-ea"/>
                <a:cs typeface="+mn-cs"/>
              </a:rPr>
              <a:t>, (2004) who believes that managers should use disagreement conflict by following the next stages: </a:t>
            </a:r>
          </a:p>
          <a:p>
            <a:pPr lvl="0"/>
            <a:r>
              <a:rPr lang="en-GB" sz="1200" u="sng" kern="1200" dirty="0">
                <a:solidFill>
                  <a:schemeClr val="tx1"/>
                </a:solidFill>
                <a:effectLst/>
                <a:latin typeface="+mn-lt"/>
                <a:ea typeface="+mn-ea"/>
                <a:cs typeface="+mn-cs"/>
              </a:rPr>
              <a:t>Recognize that disagreement is expected</a:t>
            </a:r>
            <a:r>
              <a:rPr lang="en-GB" sz="1200" kern="1200" dirty="0">
                <a:solidFill>
                  <a:schemeClr val="tx1"/>
                </a:solidFill>
                <a:effectLst/>
                <a:latin typeface="+mn-lt"/>
                <a:ea typeface="+mn-ea"/>
                <a:cs typeface="+mn-cs"/>
              </a:rPr>
              <a:t>: people have different opinions and ideas that most of the time are questioned - you should be prepared with logic arguments and facts;</a:t>
            </a:r>
          </a:p>
          <a:p>
            <a:pPr lvl="0"/>
            <a:r>
              <a:rPr lang="en-GB" sz="1200" u="sng" kern="1200" dirty="0">
                <a:solidFill>
                  <a:schemeClr val="tx1"/>
                </a:solidFill>
                <a:effectLst/>
                <a:latin typeface="+mn-lt"/>
                <a:ea typeface="+mn-ea"/>
                <a:cs typeface="+mn-cs"/>
              </a:rPr>
              <a:t>Put the emotions away and listen:</a:t>
            </a:r>
            <a:r>
              <a:rPr lang="en-GB" sz="1200" kern="1200" dirty="0">
                <a:solidFill>
                  <a:schemeClr val="tx1"/>
                </a:solidFill>
                <a:effectLst/>
                <a:latin typeface="+mn-lt"/>
                <a:ea typeface="+mn-ea"/>
                <a:cs typeface="+mn-cs"/>
              </a:rPr>
              <a:t> sometimes people think that confronting differences is being seen as a personal attack – do not let your team members think that way and take a deep breath if you feel that tension gets in the way of exchanging ideas. </a:t>
            </a:r>
          </a:p>
          <a:p>
            <a:pPr lvl="0"/>
            <a:r>
              <a:rPr lang="en-GB" sz="1200" u="sng" kern="1200" dirty="0">
                <a:solidFill>
                  <a:schemeClr val="tx1"/>
                </a:solidFill>
                <a:effectLst/>
                <a:latin typeface="+mn-lt"/>
                <a:ea typeface="+mn-ea"/>
                <a:cs typeface="+mn-cs"/>
              </a:rPr>
              <a:t>When you see a conflict, label it</a:t>
            </a:r>
            <a:r>
              <a:rPr lang="en-GB" sz="1200" kern="1200" dirty="0">
                <a:solidFill>
                  <a:schemeClr val="tx1"/>
                </a:solidFill>
                <a:effectLst/>
                <a:latin typeface="+mn-lt"/>
                <a:ea typeface="+mn-ea"/>
                <a:cs typeface="+mn-cs"/>
              </a:rPr>
              <a:t>: let your members know whenever a difference of opinions arises and encourage them to backup their ideas with strong arguments that need to be expressed in a professional and polite manner. </a:t>
            </a:r>
          </a:p>
          <a:p>
            <a:endParaRPr lang="en-GB" dirty="0"/>
          </a:p>
        </p:txBody>
      </p:sp>
      <p:sp>
        <p:nvSpPr>
          <p:cNvPr id="4" name="Slide Number Placeholder 3"/>
          <p:cNvSpPr>
            <a:spLocks noGrp="1"/>
          </p:cNvSpPr>
          <p:nvPr>
            <p:ph type="sldNum" sz="quarter" idx="5"/>
          </p:nvPr>
        </p:nvSpPr>
        <p:spPr/>
        <p:txBody>
          <a:bodyPr/>
          <a:lstStyle/>
          <a:p>
            <a:fld id="{17AB5F9E-5573-442F-83B3-66A3D004C2FA}" type="slidenum">
              <a:rPr lang="it-IT" smtClean="0"/>
              <a:t>29</a:t>
            </a:fld>
            <a:endParaRPr lang="it-IT"/>
          </a:p>
        </p:txBody>
      </p:sp>
    </p:spTree>
    <p:extLst>
      <p:ext uri="{BB962C8B-B14F-4D97-AF65-F5344CB8AC3E}">
        <p14:creationId xmlns:p14="http://schemas.microsoft.com/office/powerpoint/2010/main" val="36518605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1598175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3589333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2480236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2A99FF-1A97-41B7-B6F3-BB5D061CDE3E}" type="datetimeFigureOut">
              <a:rPr lang="it-IT" smtClean="0"/>
              <a:t>10/06/2019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2534295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2A99FF-1A97-41B7-B6F3-BB5D061CDE3E}" type="datetimeFigureOut">
              <a:rPr lang="it-IT" smtClean="0"/>
              <a:t>10/06/2019</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1922104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2A99FF-1A97-41B7-B6F3-BB5D061CDE3E}" type="datetimeFigureOut">
              <a:rPr lang="it-IT" smtClean="0"/>
              <a:t>10/06/2019</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449160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2A99FF-1A97-41B7-B6F3-BB5D061CDE3E}" type="datetimeFigureOut">
              <a:rPr lang="it-IT" smtClean="0"/>
              <a:t>10/06/2019</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1085055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2A99FF-1A97-41B7-B6F3-BB5D061CDE3E}" type="datetimeFigureOut">
              <a:rPr lang="it-IT" smtClean="0"/>
              <a:t>10/06/2019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3253591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2A99FF-1A97-41B7-B6F3-BB5D061CDE3E}" type="datetimeFigureOut">
              <a:rPr lang="it-IT" smtClean="0"/>
              <a:t>10/06/2019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1826532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3406319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198115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14471122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704843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31619322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12714739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23008321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91999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42134109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25755561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2A99FF-1A97-41B7-B6F3-BB5D061CDE3E}" type="datetimeFigureOut">
              <a:rPr lang="it-IT" smtClean="0"/>
              <a:t>10/06/2019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27599952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2A99FF-1A97-41B7-B6F3-BB5D061CDE3E}" type="datetimeFigureOut">
              <a:rPr lang="it-IT" smtClean="0"/>
              <a:t>10/06/2019</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34635629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2A99FF-1A97-41B7-B6F3-BB5D061CDE3E}" type="datetimeFigureOut">
              <a:rPr lang="it-IT" smtClean="0"/>
              <a:t>10/06/2019</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42321140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2A99FF-1A97-41B7-B6F3-BB5D061CDE3E}" type="datetimeFigureOut">
              <a:rPr lang="it-IT" smtClean="0"/>
              <a:t>10/06/2019</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343901436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2A99FF-1A97-41B7-B6F3-BB5D061CDE3E}" type="datetimeFigureOut">
              <a:rPr lang="it-IT" smtClean="0"/>
              <a:t>10/06/2019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26698766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2A99FF-1A97-41B7-B6F3-BB5D061CDE3E}" type="datetimeFigureOut">
              <a:rPr lang="it-IT" smtClean="0"/>
              <a:t>10/06/2019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32170367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042A99FF-1A97-41B7-B6F3-BB5D061CDE3E}" type="datetimeFigureOut">
              <a:rPr lang="it-IT" smtClean="0"/>
              <a:t>10/06/2019</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285245727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225255374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09364855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7602063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8048909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11788638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308474383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32583135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A50C1-FD7A-41E4-BA49-DD07255F4F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095A45A-2F6A-481C-9F27-33F9622473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8927BC-3CAC-43EC-9E45-93EE911A752D}"/>
              </a:ext>
            </a:extLst>
          </p:cNvPr>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a:extLst>
              <a:ext uri="{FF2B5EF4-FFF2-40B4-BE49-F238E27FC236}">
                <a16:creationId xmlns:a16="http://schemas.microsoft.com/office/drawing/2014/main" id="{06A0FE9C-1930-4D26-81E4-DAA5FA2698C6}"/>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1193F81E-EC9D-4FDB-A52E-088ECEFA9648}"/>
              </a:ext>
            </a:extLst>
          </p:cNvPr>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220279106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8335F-2A13-4363-9D91-50EE952589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5085BB-F105-4EB2-86D0-49AC815C84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C0377-F833-4219-88A9-6A6A38916750}"/>
              </a:ext>
            </a:extLst>
          </p:cNvPr>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a:extLst>
              <a:ext uri="{FF2B5EF4-FFF2-40B4-BE49-F238E27FC236}">
                <a16:creationId xmlns:a16="http://schemas.microsoft.com/office/drawing/2014/main" id="{997BE690-DDBE-444F-9AB1-B333ABCDBF93}"/>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84C686C1-9957-4E6E-96B0-138934B1B864}"/>
              </a:ext>
            </a:extLst>
          </p:cNvPr>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30068119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ABD61-A944-4E46-B523-6B9F638E8B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2D5335-C385-433B-B2DF-D1741EEFFC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E6FD49-D394-47BE-936F-F5275312F58B}"/>
              </a:ext>
            </a:extLst>
          </p:cNvPr>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a:extLst>
              <a:ext uri="{FF2B5EF4-FFF2-40B4-BE49-F238E27FC236}">
                <a16:creationId xmlns:a16="http://schemas.microsoft.com/office/drawing/2014/main" id="{81F9B155-05BA-422A-8F8E-F705098EA810}"/>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8AAFC81F-B197-4C71-AF27-48ABF68C9B83}"/>
              </a:ext>
            </a:extLst>
          </p:cNvPr>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53179589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0FF16-0293-4396-86B2-CCE2D7753D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22A7B1-F9E1-45D2-BCD7-13FEC98EAE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3625280-049E-4F36-AD6F-AC2EA1868E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B2D1413-D9D1-441D-85C3-0DB2892F32FD}"/>
              </a:ext>
            </a:extLst>
          </p:cNvPr>
          <p:cNvSpPr>
            <a:spLocks noGrp="1"/>
          </p:cNvSpPr>
          <p:nvPr>
            <p:ph type="dt" sz="half" idx="10"/>
          </p:nvPr>
        </p:nvSpPr>
        <p:spPr/>
        <p:txBody>
          <a:bodyPr/>
          <a:lstStyle/>
          <a:p>
            <a:fld id="{042A99FF-1A97-41B7-B6F3-BB5D061CDE3E}" type="datetimeFigureOut">
              <a:rPr lang="it-IT" smtClean="0"/>
              <a:t>10/06/2019</a:t>
            </a:fld>
            <a:endParaRPr lang="it-IT"/>
          </a:p>
        </p:txBody>
      </p:sp>
      <p:sp>
        <p:nvSpPr>
          <p:cNvPr id="6" name="Footer Placeholder 5">
            <a:extLst>
              <a:ext uri="{FF2B5EF4-FFF2-40B4-BE49-F238E27FC236}">
                <a16:creationId xmlns:a16="http://schemas.microsoft.com/office/drawing/2014/main" id="{9B00AC4A-005E-432F-8DF1-5D23B82064C5}"/>
              </a:ext>
            </a:extLst>
          </p:cNvPr>
          <p:cNvSpPr>
            <a:spLocks noGrp="1"/>
          </p:cNvSpPr>
          <p:nvPr>
            <p:ph type="ftr" sz="quarter" idx="11"/>
          </p:nvPr>
        </p:nvSpPr>
        <p:spPr/>
        <p:txBody>
          <a:bodyPr/>
          <a:lstStyle/>
          <a:p>
            <a:endParaRPr lang="it-IT"/>
          </a:p>
        </p:txBody>
      </p:sp>
      <p:sp>
        <p:nvSpPr>
          <p:cNvPr id="7" name="Slide Number Placeholder 6">
            <a:extLst>
              <a:ext uri="{FF2B5EF4-FFF2-40B4-BE49-F238E27FC236}">
                <a16:creationId xmlns:a16="http://schemas.microsoft.com/office/drawing/2014/main" id="{1D65EC02-0123-4B4D-9401-10ABE7B253DA}"/>
              </a:ext>
            </a:extLst>
          </p:cNvPr>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32273382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99E32-9A41-4CB4-B9D0-667021DEA9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1F6BC9-A028-4414-8DEC-CF16434AD3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CB1766-9354-465E-9EB4-1756C75622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187DEF-0ACA-415F-AAA7-CA6BA567C7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A46F1B-52D7-41BF-BEC3-B38B6C1EE2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C192E8-288A-41EF-B346-2F612AD1A0A7}"/>
              </a:ext>
            </a:extLst>
          </p:cNvPr>
          <p:cNvSpPr>
            <a:spLocks noGrp="1"/>
          </p:cNvSpPr>
          <p:nvPr>
            <p:ph type="dt" sz="half" idx="10"/>
          </p:nvPr>
        </p:nvSpPr>
        <p:spPr/>
        <p:txBody>
          <a:bodyPr/>
          <a:lstStyle/>
          <a:p>
            <a:fld id="{042A99FF-1A97-41B7-B6F3-BB5D061CDE3E}" type="datetimeFigureOut">
              <a:rPr lang="it-IT" smtClean="0"/>
              <a:t>10/06/2019</a:t>
            </a:fld>
            <a:endParaRPr lang="it-IT"/>
          </a:p>
        </p:txBody>
      </p:sp>
      <p:sp>
        <p:nvSpPr>
          <p:cNvPr id="8" name="Footer Placeholder 7">
            <a:extLst>
              <a:ext uri="{FF2B5EF4-FFF2-40B4-BE49-F238E27FC236}">
                <a16:creationId xmlns:a16="http://schemas.microsoft.com/office/drawing/2014/main" id="{5E9CB294-500C-4357-A132-DBDBA6A7DB3C}"/>
              </a:ext>
            </a:extLst>
          </p:cNvPr>
          <p:cNvSpPr>
            <a:spLocks noGrp="1"/>
          </p:cNvSpPr>
          <p:nvPr>
            <p:ph type="ftr" sz="quarter" idx="11"/>
          </p:nvPr>
        </p:nvSpPr>
        <p:spPr/>
        <p:txBody>
          <a:bodyPr/>
          <a:lstStyle/>
          <a:p>
            <a:endParaRPr lang="it-IT"/>
          </a:p>
        </p:txBody>
      </p:sp>
      <p:sp>
        <p:nvSpPr>
          <p:cNvPr id="9" name="Slide Number Placeholder 8">
            <a:extLst>
              <a:ext uri="{FF2B5EF4-FFF2-40B4-BE49-F238E27FC236}">
                <a16:creationId xmlns:a16="http://schemas.microsoft.com/office/drawing/2014/main" id="{970F6C14-3CEB-4362-AF79-AF190DD8D3AA}"/>
              </a:ext>
            </a:extLst>
          </p:cNvPr>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25405322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39C27-6998-441D-8F84-E51782040A6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7556A2-9340-43CE-8C74-529E2E8DBB01}"/>
              </a:ext>
            </a:extLst>
          </p:cNvPr>
          <p:cNvSpPr>
            <a:spLocks noGrp="1"/>
          </p:cNvSpPr>
          <p:nvPr>
            <p:ph type="dt" sz="half" idx="10"/>
          </p:nvPr>
        </p:nvSpPr>
        <p:spPr/>
        <p:txBody>
          <a:bodyPr/>
          <a:lstStyle/>
          <a:p>
            <a:fld id="{042A99FF-1A97-41B7-B6F3-BB5D061CDE3E}" type="datetimeFigureOut">
              <a:rPr lang="it-IT" smtClean="0"/>
              <a:t>10/06/2019</a:t>
            </a:fld>
            <a:endParaRPr lang="it-IT"/>
          </a:p>
        </p:txBody>
      </p:sp>
      <p:sp>
        <p:nvSpPr>
          <p:cNvPr id="4" name="Footer Placeholder 3">
            <a:extLst>
              <a:ext uri="{FF2B5EF4-FFF2-40B4-BE49-F238E27FC236}">
                <a16:creationId xmlns:a16="http://schemas.microsoft.com/office/drawing/2014/main" id="{9C2DFFEE-2116-4B77-98A0-E348DDE24F46}"/>
              </a:ext>
            </a:extLst>
          </p:cNvPr>
          <p:cNvSpPr>
            <a:spLocks noGrp="1"/>
          </p:cNvSpPr>
          <p:nvPr>
            <p:ph type="ftr" sz="quarter" idx="11"/>
          </p:nvPr>
        </p:nvSpPr>
        <p:spPr/>
        <p:txBody>
          <a:bodyPr/>
          <a:lstStyle/>
          <a:p>
            <a:endParaRPr lang="it-IT"/>
          </a:p>
        </p:txBody>
      </p:sp>
      <p:sp>
        <p:nvSpPr>
          <p:cNvPr id="5" name="Slide Number Placeholder 4">
            <a:extLst>
              <a:ext uri="{FF2B5EF4-FFF2-40B4-BE49-F238E27FC236}">
                <a16:creationId xmlns:a16="http://schemas.microsoft.com/office/drawing/2014/main" id="{0A440E6A-88E2-490F-9AE7-AA32B2B6A069}"/>
              </a:ext>
            </a:extLst>
          </p:cNvPr>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394305972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3CC6DF-EBB4-4B6E-A843-FD278BAAC020}"/>
              </a:ext>
            </a:extLst>
          </p:cNvPr>
          <p:cNvSpPr>
            <a:spLocks noGrp="1"/>
          </p:cNvSpPr>
          <p:nvPr>
            <p:ph type="dt" sz="half" idx="10"/>
          </p:nvPr>
        </p:nvSpPr>
        <p:spPr/>
        <p:txBody>
          <a:bodyPr/>
          <a:lstStyle/>
          <a:p>
            <a:fld id="{042A99FF-1A97-41B7-B6F3-BB5D061CDE3E}" type="datetimeFigureOut">
              <a:rPr lang="it-IT" smtClean="0"/>
              <a:t>10/06/2019</a:t>
            </a:fld>
            <a:endParaRPr lang="it-IT"/>
          </a:p>
        </p:txBody>
      </p:sp>
      <p:sp>
        <p:nvSpPr>
          <p:cNvPr id="3" name="Footer Placeholder 2">
            <a:extLst>
              <a:ext uri="{FF2B5EF4-FFF2-40B4-BE49-F238E27FC236}">
                <a16:creationId xmlns:a16="http://schemas.microsoft.com/office/drawing/2014/main" id="{5FD8ED2E-B342-4FEF-B269-68755BE43F38}"/>
              </a:ext>
            </a:extLst>
          </p:cNvPr>
          <p:cNvSpPr>
            <a:spLocks noGrp="1"/>
          </p:cNvSpPr>
          <p:nvPr>
            <p:ph type="ftr" sz="quarter" idx="11"/>
          </p:nvPr>
        </p:nvSpPr>
        <p:spPr/>
        <p:txBody>
          <a:bodyPr/>
          <a:lstStyle/>
          <a:p>
            <a:endParaRPr lang="it-IT"/>
          </a:p>
        </p:txBody>
      </p:sp>
      <p:sp>
        <p:nvSpPr>
          <p:cNvPr id="4" name="Slide Number Placeholder 3">
            <a:extLst>
              <a:ext uri="{FF2B5EF4-FFF2-40B4-BE49-F238E27FC236}">
                <a16:creationId xmlns:a16="http://schemas.microsoft.com/office/drawing/2014/main" id="{96E25DBF-8A85-411D-8050-930F9C1198EE}"/>
              </a:ext>
            </a:extLst>
          </p:cNvPr>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31716232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EBAAA-4B9D-410F-BC71-9532F2747A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2304E6-BE12-49DD-98CE-46E60D4510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0AB755-59DA-4E1A-912A-92F672F0B3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0D054C-09DE-499D-BC64-A118F061E097}"/>
              </a:ext>
            </a:extLst>
          </p:cNvPr>
          <p:cNvSpPr>
            <a:spLocks noGrp="1"/>
          </p:cNvSpPr>
          <p:nvPr>
            <p:ph type="dt" sz="half" idx="10"/>
          </p:nvPr>
        </p:nvSpPr>
        <p:spPr/>
        <p:txBody>
          <a:bodyPr/>
          <a:lstStyle/>
          <a:p>
            <a:fld id="{042A99FF-1A97-41B7-B6F3-BB5D061CDE3E}" type="datetimeFigureOut">
              <a:rPr lang="it-IT" smtClean="0"/>
              <a:t>10/06/2019</a:t>
            </a:fld>
            <a:endParaRPr lang="it-IT"/>
          </a:p>
        </p:txBody>
      </p:sp>
      <p:sp>
        <p:nvSpPr>
          <p:cNvPr id="6" name="Footer Placeholder 5">
            <a:extLst>
              <a:ext uri="{FF2B5EF4-FFF2-40B4-BE49-F238E27FC236}">
                <a16:creationId xmlns:a16="http://schemas.microsoft.com/office/drawing/2014/main" id="{6E9E9850-7268-49AD-98EF-7277AC74FF48}"/>
              </a:ext>
            </a:extLst>
          </p:cNvPr>
          <p:cNvSpPr>
            <a:spLocks noGrp="1"/>
          </p:cNvSpPr>
          <p:nvPr>
            <p:ph type="ftr" sz="quarter" idx="11"/>
          </p:nvPr>
        </p:nvSpPr>
        <p:spPr/>
        <p:txBody>
          <a:bodyPr/>
          <a:lstStyle/>
          <a:p>
            <a:endParaRPr lang="it-IT"/>
          </a:p>
        </p:txBody>
      </p:sp>
      <p:sp>
        <p:nvSpPr>
          <p:cNvPr id="7" name="Slide Number Placeholder 6">
            <a:extLst>
              <a:ext uri="{FF2B5EF4-FFF2-40B4-BE49-F238E27FC236}">
                <a16:creationId xmlns:a16="http://schemas.microsoft.com/office/drawing/2014/main" id="{E46097BB-93AE-49A4-9F57-3FA26A944054}"/>
              </a:ext>
            </a:extLst>
          </p:cNvPr>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4721066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89575-23B8-4E9D-855C-EA2A6C358A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11071FD-B3D7-4F91-87E2-2EEC57D3A4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D25CAB-F038-4869-9DBF-5114F0E8B3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B6C0CC-1B4C-45DD-8551-6EC722609834}"/>
              </a:ext>
            </a:extLst>
          </p:cNvPr>
          <p:cNvSpPr>
            <a:spLocks noGrp="1"/>
          </p:cNvSpPr>
          <p:nvPr>
            <p:ph type="dt" sz="half" idx="10"/>
          </p:nvPr>
        </p:nvSpPr>
        <p:spPr/>
        <p:txBody>
          <a:bodyPr/>
          <a:lstStyle/>
          <a:p>
            <a:fld id="{042A99FF-1A97-41B7-B6F3-BB5D061CDE3E}" type="datetimeFigureOut">
              <a:rPr lang="it-IT" smtClean="0"/>
              <a:t>10/06/2019</a:t>
            </a:fld>
            <a:endParaRPr lang="it-IT"/>
          </a:p>
        </p:txBody>
      </p:sp>
      <p:sp>
        <p:nvSpPr>
          <p:cNvPr id="6" name="Footer Placeholder 5">
            <a:extLst>
              <a:ext uri="{FF2B5EF4-FFF2-40B4-BE49-F238E27FC236}">
                <a16:creationId xmlns:a16="http://schemas.microsoft.com/office/drawing/2014/main" id="{952664AF-FB09-4C21-BC2E-25ECE8B29983}"/>
              </a:ext>
            </a:extLst>
          </p:cNvPr>
          <p:cNvSpPr>
            <a:spLocks noGrp="1"/>
          </p:cNvSpPr>
          <p:nvPr>
            <p:ph type="ftr" sz="quarter" idx="11"/>
          </p:nvPr>
        </p:nvSpPr>
        <p:spPr/>
        <p:txBody>
          <a:bodyPr/>
          <a:lstStyle/>
          <a:p>
            <a:endParaRPr lang="it-IT"/>
          </a:p>
        </p:txBody>
      </p:sp>
      <p:sp>
        <p:nvSpPr>
          <p:cNvPr id="7" name="Slide Number Placeholder 6">
            <a:extLst>
              <a:ext uri="{FF2B5EF4-FFF2-40B4-BE49-F238E27FC236}">
                <a16:creationId xmlns:a16="http://schemas.microsoft.com/office/drawing/2014/main" id="{E054469C-03EB-4F89-BD5D-7D42B996D492}"/>
              </a:ext>
            </a:extLst>
          </p:cNvPr>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76253461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09161-7713-49D5-9748-5D5AFFD2FB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8C1F2F-4BAC-47F8-9B2A-2202A4EA8C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B1559C-9046-4922-A709-2A1D843549B3}"/>
              </a:ext>
            </a:extLst>
          </p:cNvPr>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a:extLst>
              <a:ext uri="{FF2B5EF4-FFF2-40B4-BE49-F238E27FC236}">
                <a16:creationId xmlns:a16="http://schemas.microsoft.com/office/drawing/2014/main" id="{D2AF8611-D379-4580-8431-8C8A54104B0B}"/>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2BA24EFE-5E5F-459A-8BF7-AE514136C31F}"/>
              </a:ext>
            </a:extLst>
          </p:cNvPr>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164927085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E39D22-932B-4FFB-B9C2-B70E2B2464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E06CF8-F6D0-4AFD-BF7B-6F075086C8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961F4D-6DDD-4865-9079-4E1C49880DA2}"/>
              </a:ext>
            </a:extLst>
          </p:cNvPr>
          <p:cNvSpPr>
            <a:spLocks noGrp="1"/>
          </p:cNvSpPr>
          <p:nvPr>
            <p:ph type="dt" sz="half" idx="10"/>
          </p:nvPr>
        </p:nvSpPr>
        <p:spPr/>
        <p:txBody>
          <a:bodyPr/>
          <a:lstStyle/>
          <a:p>
            <a:fld id="{042A99FF-1A97-41B7-B6F3-BB5D061CDE3E}" type="datetimeFigureOut">
              <a:rPr lang="it-IT" smtClean="0"/>
              <a:t>10/06/2019</a:t>
            </a:fld>
            <a:endParaRPr lang="it-IT"/>
          </a:p>
        </p:txBody>
      </p:sp>
      <p:sp>
        <p:nvSpPr>
          <p:cNvPr id="5" name="Footer Placeholder 4">
            <a:extLst>
              <a:ext uri="{FF2B5EF4-FFF2-40B4-BE49-F238E27FC236}">
                <a16:creationId xmlns:a16="http://schemas.microsoft.com/office/drawing/2014/main" id="{4314DEA9-6623-4871-AE44-EB968DC2E113}"/>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4A5C69A2-1827-47B8-B829-2E9059CD3CED}"/>
              </a:ext>
            </a:extLst>
          </p:cNvPr>
          <p:cNvSpPr>
            <a:spLocks noGrp="1"/>
          </p:cNvSpPr>
          <p:nvPr>
            <p:ph type="sldNum" sz="quarter" idx="12"/>
          </p:nvPr>
        </p:nvSpPr>
        <p:spPr/>
        <p:txBody>
          <a:bodyPr/>
          <a:lstStyle/>
          <a:p>
            <a:fld id="{34221E4A-27AA-4158-AA33-EB144663AE91}" type="slidenum">
              <a:rPr lang="it-IT" smtClean="0"/>
              <a:t>‹#›</a:t>
            </a:fld>
            <a:endParaRPr lang="it-IT"/>
          </a:p>
        </p:txBody>
      </p:sp>
    </p:spTree>
    <p:extLst>
      <p:ext uri="{BB962C8B-B14F-4D97-AF65-F5344CB8AC3E}">
        <p14:creationId xmlns:p14="http://schemas.microsoft.com/office/powerpoint/2010/main" val="2064503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18" Type="http://schemas.openxmlformats.org/officeDocument/2006/relationships/theme" Target="../theme/theme2.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3.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42A99FF-1A97-41B7-B6F3-BB5D061CDE3E}" type="datetimeFigureOut">
              <a:rPr lang="it-IT" smtClean="0"/>
              <a:t>10/06/2019</a:t>
            </a:fld>
            <a:endParaRPr lang="it-IT"/>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it-IT"/>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221E4A-27AA-4158-AA33-EB144663AE91}" type="slidenum">
              <a:rPr lang="it-IT" smtClean="0"/>
              <a:t>‹#›</a:t>
            </a:fld>
            <a:endParaRPr lang="it-IT"/>
          </a:p>
        </p:txBody>
      </p:sp>
    </p:spTree>
    <p:extLst>
      <p:ext uri="{BB962C8B-B14F-4D97-AF65-F5344CB8AC3E}">
        <p14:creationId xmlns:p14="http://schemas.microsoft.com/office/powerpoint/2010/main" val="977818396"/>
      </p:ext>
    </p:extLst>
  </p:cSld>
  <p:clrMap bg1="lt1" tx1="dk1" bg2="lt2" tx2="dk2" accent1="accent1" accent2="accent2" accent3="accent3" accent4="accent4" accent5="accent5" accent6="accent6" hlink="hlink" folHlink="folHlink"/>
  <p:sldLayoutIdLst>
    <p:sldLayoutId id="2147484084" r:id="rId1"/>
    <p:sldLayoutId id="2147484085" r:id="rId2"/>
    <p:sldLayoutId id="2147484086" r:id="rId3"/>
    <p:sldLayoutId id="2147484087" r:id="rId4"/>
    <p:sldLayoutId id="2147484088" r:id="rId5"/>
    <p:sldLayoutId id="2147484089" r:id="rId6"/>
    <p:sldLayoutId id="2147484090" r:id="rId7"/>
    <p:sldLayoutId id="2147484091" r:id="rId8"/>
    <p:sldLayoutId id="2147484092" r:id="rId9"/>
    <p:sldLayoutId id="2147484093" r:id="rId10"/>
    <p:sldLayoutId id="2147484094" r:id="rId11"/>
    <p:sldLayoutId id="2147484095" r:id="rId12"/>
    <p:sldLayoutId id="2147484096" r:id="rId13"/>
    <p:sldLayoutId id="2147484097" r:id="rId14"/>
    <p:sldLayoutId id="2147484098" r:id="rId15"/>
    <p:sldLayoutId id="214748409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042A99FF-1A97-41B7-B6F3-BB5D061CDE3E}" type="datetimeFigureOut">
              <a:rPr lang="it-IT" smtClean="0"/>
              <a:t>10/06/2019</a:t>
            </a:fld>
            <a:endParaRPr lang="it-IT"/>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it-IT"/>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221E4A-27AA-4158-AA33-EB144663AE91}" type="slidenum">
              <a:rPr lang="it-IT" smtClean="0"/>
              <a:t>‹#›</a:t>
            </a:fld>
            <a:endParaRPr lang="it-IT"/>
          </a:p>
        </p:txBody>
      </p:sp>
    </p:spTree>
    <p:extLst>
      <p:ext uri="{BB962C8B-B14F-4D97-AF65-F5344CB8AC3E}">
        <p14:creationId xmlns:p14="http://schemas.microsoft.com/office/powerpoint/2010/main" val="3694091580"/>
      </p:ext>
    </p:extLst>
  </p:cSld>
  <p:clrMap bg1="dk1" tx1="lt1" bg2="dk2" tx2="lt2" accent1="accent1" accent2="accent2" accent3="accent3" accent4="accent4" accent5="accent5" accent6="accent6" hlink="hlink" folHlink="folHlink"/>
  <p:sldLayoutIdLst>
    <p:sldLayoutId id="2147484125" r:id="rId1"/>
    <p:sldLayoutId id="2147484126" r:id="rId2"/>
    <p:sldLayoutId id="2147484127" r:id="rId3"/>
    <p:sldLayoutId id="2147484128" r:id="rId4"/>
    <p:sldLayoutId id="2147484129" r:id="rId5"/>
    <p:sldLayoutId id="2147484130" r:id="rId6"/>
    <p:sldLayoutId id="2147484131" r:id="rId7"/>
    <p:sldLayoutId id="2147484132" r:id="rId8"/>
    <p:sldLayoutId id="2147484133" r:id="rId9"/>
    <p:sldLayoutId id="2147484134" r:id="rId10"/>
    <p:sldLayoutId id="2147484135" r:id="rId11"/>
    <p:sldLayoutId id="2147484136" r:id="rId12"/>
    <p:sldLayoutId id="2147484137" r:id="rId13"/>
    <p:sldLayoutId id="2147484138" r:id="rId14"/>
    <p:sldLayoutId id="2147484139" r:id="rId15"/>
    <p:sldLayoutId id="2147484140" r:id="rId16"/>
    <p:sldLayoutId id="214748414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F52D0B-455B-4432-93A3-E2D9CCFEA1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669518-4157-479E-8879-69F365264C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E9E879-33D1-4A19-8CFD-91F062732F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2A99FF-1A97-41B7-B6F3-BB5D061CDE3E}" type="datetimeFigureOut">
              <a:rPr lang="it-IT" smtClean="0"/>
              <a:t>10/06/2019</a:t>
            </a:fld>
            <a:endParaRPr lang="it-IT"/>
          </a:p>
        </p:txBody>
      </p:sp>
      <p:sp>
        <p:nvSpPr>
          <p:cNvPr id="5" name="Footer Placeholder 4">
            <a:extLst>
              <a:ext uri="{FF2B5EF4-FFF2-40B4-BE49-F238E27FC236}">
                <a16:creationId xmlns:a16="http://schemas.microsoft.com/office/drawing/2014/main" id="{185636C8-D4F3-44FE-8874-D6DE99D710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it-IT"/>
          </a:p>
        </p:txBody>
      </p:sp>
      <p:sp>
        <p:nvSpPr>
          <p:cNvPr id="6" name="Slide Number Placeholder 5">
            <a:extLst>
              <a:ext uri="{FF2B5EF4-FFF2-40B4-BE49-F238E27FC236}">
                <a16:creationId xmlns:a16="http://schemas.microsoft.com/office/drawing/2014/main" id="{36ACAA4C-CBAC-420B-B43A-B69363D4BA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221E4A-27AA-4158-AA33-EB144663AE91}" type="slidenum">
              <a:rPr lang="it-IT" smtClean="0"/>
              <a:t>‹#›</a:t>
            </a:fld>
            <a:endParaRPr lang="it-IT"/>
          </a:p>
        </p:txBody>
      </p:sp>
    </p:spTree>
    <p:extLst>
      <p:ext uri="{BB962C8B-B14F-4D97-AF65-F5344CB8AC3E}">
        <p14:creationId xmlns:p14="http://schemas.microsoft.com/office/powerpoint/2010/main" val="4217698718"/>
      </p:ext>
    </p:extLst>
  </p:cSld>
  <p:clrMap bg1="lt1" tx1="dk1" bg2="lt2" tx2="dk2" accent1="accent1" accent2="accent2" accent3="accent3" accent4="accent4" accent5="accent5" accent6="accent6" hlink="hlink" folHlink="folHlink"/>
  <p:sldLayoutIdLst>
    <p:sldLayoutId id="2147484143" r:id="rId1"/>
    <p:sldLayoutId id="2147484144" r:id="rId2"/>
    <p:sldLayoutId id="2147484145" r:id="rId3"/>
    <p:sldLayoutId id="2147484146" r:id="rId4"/>
    <p:sldLayoutId id="2147484147" r:id="rId5"/>
    <p:sldLayoutId id="2147484148" r:id="rId6"/>
    <p:sldLayoutId id="2147484149" r:id="rId7"/>
    <p:sldLayoutId id="2147484150" r:id="rId8"/>
    <p:sldLayoutId id="2147484151" r:id="rId9"/>
    <p:sldLayoutId id="2147484152" r:id="rId10"/>
    <p:sldLayoutId id="214748415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gayazahmed.wordpress.com/2014/04/23/individuals-dont-make-companies-teams-do/" TargetMode="External"/><Relationship Id="rId2" Type="http://schemas.openxmlformats.org/officeDocument/2006/relationships/image" Target="../media/image1.jpg"/><Relationship Id="rId1" Type="http://schemas.openxmlformats.org/officeDocument/2006/relationships/slideLayout" Target="../slideLayouts/slideLayout3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4.emf"/><Relationship Id="rId3" Type="http://schemas.openxmlformats.org/officeDocument/2006/relationships/image" Target="../media/image14.jpg"/><Relationship Id="rId7" Type="http://schemas.openxmlformats.org/officeDocument/2006/relationships/image" Target="../media/image18.png"/><Relationship Id="rId12" Type="http://schemas.openxmlformats.org/officeDocument/2006/relationships/image" Target="../media/image23.emf"/><Relationship Id="rId2" Type="http://schemas.openxmlformats.org/officeDocument/2006/relationships/notesSlide" Target="../notesSlides/notesSlide10.xml"/><Relationship Id="rId1" Type="http://schemas.openxmlformats.org/officeDocument/2006/relationships/slideLayout" Target="../slideLayouts/slideLayout39.xml"/><Relationship Id="rId6" Type="http://schemas.openxmlformats.org/officeDocument/2006/relationships/image" Target="../media/image17.png"/><Relationship Id="rId11" Type="http://schemas.openxmlformats.org/officeDocument/2006/relationships/image" Target="../media/image22.emf"/><Relationship Id="rId5" Type="http://schemas.openxmlformats.org/officeDocument/2006/relationships/image" Target="../media/image16.png"/><Relationship Id="rId15" Type="http://schemas.openxmlformats.org/officeDocument/2006/relationships/image" Target="../media/image26.emf"/><Relationship Id="rId10" Type="http://schemas.openxmlformats.org/officeDocument/2006/relationships/image" Target="../media/image21.emf"/><Relationship Id="rId4" Type="http://schemas.openxmlformats.org/officeDocument/2006/relationships/image" Target="../media/image15.png"/><Relationship Id="rId9" Type="http://schemas.openxmlformats.org/officeDocument/2006/relationships/image" Target="../media/image20.emf"/><Relationship Id="rId14" Type="http://schemas.openxmlformats.org/officeDocument/2006/relationships/image" Target="../media/image25.emf"/></Relationships>
</file>

<file path=ppt/slides/_rels/slide14.xml.rels><?xml version="1.0" encoding="UTF-8" standalone="yes"?>
<Relationships xmlns="http://schemas.openxmlformats.org/package/2006/relationships"><Relationship Id="rId8" Type="http://schemas.openxmlformats.org/officeDocument/2006/relationships/image" Target="../media/image31.jpg"/><Relationship Id="rId3" Type="http://schemas.openxmlformats.org/officeDocument/2006/relationships/image" Target="../media/image27.jpg"/><Relationship Id="rId7"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35.xml"/><Relationship Id="rId6" Type="http://schemas.microsoft.com/office/2007/relationships/hdphoto" Target="../media/hdphoto1.wdp"/><Relationship Id="rId5" Type="http://schemas.openxmlformats.org/officeDocument/2006/relationships/image" Target="../media/image29.png"/><Relationship Id="rId4" Type="http://schemas.openxmlformats.org/officeDocument/2006/relationships/image" Target="../media/image28.jpg"/></Relationships>
</file>

<file path=ppt/slides/_rels/slide15.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2.xml"/><Relationship Id="rId1" Type="http://schemas.openxmlformats.org/officeDocument/2006/relationships/slideLayout" Target="../slideLayouts/slideLayout35.xml"/><Relationship Id="rId4" Type="http://schemas.openxmlformats.org/officeDocument/2006/relationships/image" Target="../media/image33.jpg"/></Relationships>
</file>

<file path=ppt/slides/_rels/slide16.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3.xml"/><Relationship Id="rId1" Type="http://schemas.openxmlformats.org/officeDocument/2006/relationships/slideLayout" Target="../slideLayouts/slideLayout35.xml"/><Relationship Id="rId6" Type="http://schemas.openxmlformats.org/officeDocument/2006/relationships/image" Target="../media/image37.jpg"/><Relationship Id="rId5" Type="http://schemas.openxmlformats.org/officeDocument/2006/relationships/image" Target="../media/image36.jpg"/><Relationship Id="rId4" Type="http://schemas.openxmlformats.org/officeDocument/2006/relationships/image" Target="../media/image35.jpg"/></Relationships>
</file>

<file path=ppt/slides/_rels/slide17.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4.xml"/><Relationship Id="rId1" Type="http://schemas.openxmlformats.org/officeDocument/2006/relationships/slideLayout" Target="../slideLayouts/slideLayout35.xml"/><Relationship Id="rId6" Type="http://schemas.openxmlformats.org/officeDocument/2006/relationships/image" Target="../media/image41.jpg"/><Relationship Id="rId5" Type="http://schemas.openxmlformats.org/officeDocument/2006/relationships/image" Target="../media/image40.jpg"/><Relationship Id="rId4" Type="http://schemas.openxmlformats.org/officeDocument/2006/relationships/image" Target="../media/image39.jpg"/></Relationships>
</file>

<file path=ppt/slides/_rels/slide18.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15.xml"/><Relationship Id="rId1" Type="http://schemas.openxmlformats.org/officeDocument/2006/relationships/slideLayout" Target="../slideLayouts/slideLayout40.xml"/></Relationships>
</file>

<file path=ppt/slides/_rels/slide19.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16.xml"/><Relationship Id="rId1" Type="http://schemas.openxmlformats.org/officeDocument/2006/relationships/slideLayout" Target="../slideLayouts/slideLayout34.xml"/><Relationship Id="rId4" Type="http://schemas.openxmlformats.org/officeDocument/2006/relationships/image" Target="../media/image44.jpg"/></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4.xml"/></Relationships>
</file>

<file path=ppt/slides/_rels/slide24.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21.xml"/><Relationship Id="rId1" Type="http://schemas.openxmlformats.org/officeDocument/2006/relationships/slideLayout" Target="../slideLayouts/slideLayout35.xml"/><Relationship Id="rId4" Type="http://schemas.openxmlformats.org/officeDocument/2006/relationships/hyperlink" Target="https://www.positivesolutions.ca/avoid-conflict-with-your-ex/conflict/"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pcgamingwiki.com/wiki/Category:Icons" TargetMode="External"/><Relationship Id="rId3" Type="http://schemas.openxmlformats.org/officeDocument/2006/relationships/image" Target="../media/image49.png"/><Relationship Id="rId7" Type="http://schemas.openxmlformats.org/officeDocument/2006/relationships/image" Target="../media/image51.png"/><Relationship Id="rId2" Type="http://schemas.openxmlformats.org/officeDocument/2006/relationships/notesSlide" Target="../notesSlides/notesSlide22.xml"/><Relationship Id="rId1" Type="http://schemas.openxmlformats.org/officeDocument/2006/relationships/slideLayout" Target="../slideLayouts/slideLayout37.xml"/><Relationship Id="rId6" Type="http://schemas.openxmlformats.org/officeDocument/2006/relationships/hyperlink" Target="http://pcgamingwiki.com/wiki/File:Thumbs_up.svg" TargetMode="External"/><Relationship Id="rId5" Type="http://schemas.openxmlformats.org/officeDocument/2006/relationships/image" Target="../media/image50.png"/><Relationship Id="rId4" Type="http://schemas.openxmlformats.org/officeDocument/2006/relationships/hyperlink" Target="https://managemagazine.com/article-bank/conflict-resolution/conflict-resolution-steps-management/" TargetMode="Externa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0.xml"/><Relationship Id="rId1" Type="http://schemas.openxmlformats.org/officeDocument/2006/relationships/video" Target="https://www.youtube.com/embed/7SyQw4ILUzo?feature=oembed" TargetMode="External"/><Relationship Id="rId4" Type="http://schemas.openxmlformats.org/officeDocument/2006/relationships/image" Target="../media/image52.jpeg"/></Relationships>
</file>

<file path=ppt/slides/_rels/slide2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pixabay.com/en/conflict-management-training-1181572/" TargetMode="External"/><Relationship Id="rId7" Type="http://schemas.openxmlformats.org/officeDocument/2006/relationships/diagramColors" Target="../diagrams/colors1.xml"/><Relationship Id="rId2" Type="http://schemas.openxmlformats.org/officeDocument/2006/relationships/image" Target="../media/image53.png"/><Relationship Id="rId1" Type="http://schemas.openxmlformats.org/officeDocument/2006/relationships/slideLayout" Target="../slideLayouts/slideLayout4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0.xml"/></Relationships>
</file>

<file path=ppt/slides/_rels/slide29.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25.xml"/><Relationship Id="rId1" Type="http://schemas.openxmlformats.org/officeDocument/2006/relationships/slideLayout" Target="../slideLayouts/slideLayout35.xml"/><Relationship Id="rId5" Type="http://schemas.openxmlformats.org/officeDocument/2006/relationships/image" Target="../media/image55.png"/><Relationship Id="rId4" Type="http://schemas.openxmlformats.org/officeDocument/2006/relationships/hyperlink" Target="https://leadershipfreak.wordpress.com/2012/05/08/20-ways-to-disagree-with-your-bo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58846-FD81-44FD-B9FA-4A8DBD692422}"/>
              </a:ext>
            </a:extLst>
          </p:cNvPr>
          <p:cNvSpPr>
            <a:spLocks noGrp="1"/>
          </p:cNvSpPr>
          <p:nvPr>
            <p:ph type="title"/>
          </p:nvPr>
        </p:nvSpPr>
        <p:spPr>
          <a:xfrm>
            <a:off x="762001" y="803325"/>
            <a:ext cx="5314536" cy="1325563"/>
          </a:xfrm>
        </p:spPr>
        <p:txBody>
          <a:bodyPr vert="horz" lIns="91440" tIns="45720" rIns="91440" bIns="45720" rtlCol="0" anchor="ctr">
            <a:normAutofit/>
          </a:bodyPr>
          <a:lstStyle/>
          <a:p>
            <a:pPr algn="ctr"/>
            <a:r>
              <a:rPr lang="en-US" sz="3100" dirty="0"/>
              <a:t>A Presentation on team-working</a:t>
            </a:r>
            <a:br>
              <a:rPr lang="en-US" sz="3100" dirty="0"/>
            </a:br>
            <a:r>
              <a:rPr lang="en-US" sz="3100" dirty="0"/>
              <a:t>   - Overview -</a:t>
            </a:r>
          </a:p>
        </p:txBody>
      </p:sp>
      <p:sp>
        <p:nvSpPr>
          <p:cNvPr id="3" name="Content Placeholder 2">
            <a:extLst>
              <a:ext uri="{FF2B5EF4-FFF2-40B4-BE49-F238E27FC236}">
                <a16:creationId xmlns:a16="http://schemas.microsoft.com/office/drawing/2014/main" id="{7455DCDA-2E88-4018-9704-B61FE0E05A73}"/>
              </a:ext>
            </a:extLst>
          </p:cNvPr>
          <p:cNvSpPr>
            <a:spLocks noGrp="1"/>
          </p:cNvSpPr>
          <p:nvPr>
            <p:ph sz="half" idx="1"/>
          </p:nvPr>
        </p:nvSpPr>
        <p:spPr>
          <a:xfrm>
            <a:off x="762000" y="2279018"/>
            <a:ext cx="5314543" cy="3375920"/>
          </a:xfrm>
        </p:spPr>
        <p:txBody>
          <a:bodyPr vert="horz" lIns="91440" tIns="45720" rIns="91440" bIns="45720" rtlCol="0" anchor="t">
            <a:normAutofit/>
          </a:bodyPr>
          <a:lstStyle/>
          <a:p>
            <a:r>
              <a:rPr lang="en-US" sz="2000" b="1" dirty="0"/>
              <a:t>The difference between teams and groups </a:t>
            </a:r>
            <a:r>
              <a:rPr lang="en-US" sz="2000" dirty="0"/>
              <a:t>(Gabriel </a:t>
            </a:r>
            <a:r>
              <a:rPr lang="en-US" sz="2000" dirty="0" err="1"/>
              <a:t>Martinas</a:t>
            </a:r>
            <a:r>
              <a:rPr lang="en-US" sz="2000" dirty="0"/>
              <a:t>)</a:t>
            </a:r>
          </a:p>
          <a:p>
            <a:r>
              <a:rPr lang="en-US" sz="2000" b="1" dirty="0"/>
              <a:t>The characteristics of effective teams </a:t>
            </a:r>
            <a:r>
              <a:rPr lang="en-US" sz="2000" dirty="0"/>
              <a:t>(</a:t>
            </a:r>
            <a:r>
              <a:rPr lang="en-US" sz="2000" dirty="0" err="1"/>
              <a:t>Costel</a:t>
            </a:r>
            <a:r>
              <a:rPr lang="en-US" sz="2000" dirty="0"/>
              <a:t> </a:t>
            </a:r>
            <a:r>
              <a:rPr lang="en-US" sz="2000" dirty="0" err="1"/>
              <a:t>Grigorean</a:t>
            </a:r>
            <a:r>
              <a:rPr lang="en-US" sz="2000" dirty="0"/>
              <a:t>)</a:t>
            </a:r>
          </a:p>
          <a:p>
            <a:r>
              <a:rPr lang="en-US" sz="2000" b="1" dirty="0"/>
              <a:t>Group dynamics and Tuckman Theory </a:t>
            </a:r>
            <a:r>
              <a:rPr lang="en-US" sz="2000" dirty="0"/>
              <a:t>(Cristina </a:t>
            </a:r>
            <a:r>
              <a:rPr lang="en-US" sz="2000" dirty="0" err="1"/>
              <a:t>Pojarnicu</a:t>
            </a:r>
            <a:r>
              <a:rPr lang="en-US" sz="2000" dirty="0"/>
              <a:t>)</a:t>
            </a:r>
          </a:p>
          <a:p>
            <a:r>
              <a:rPr lang="en-US" sz="2000" b="1" dirty="0"/>
              <a:t>Belbin Theory </a:t>
            </a:r>
            <a:r>
              <a:rPr lang="en-US" sz="2000" dirty="0"/>
              <a:t>(Alina </a:t>
            </a:r>
            <a:r>
              <a:rPr lang="en-US" sz="2000" dirty="0" err="1"/>
              <a:t>Grigorean</a:t>
            </a:r>
            <a:r>
              <a:rPr lang="en-US" sz="2000" dirty="0"/>
              <a:t>)</a:t>
            </a:r>
          </a:p>
          <a:p>
            <a:r>
              <a:rPr lang="en-US" sz="2000" b="1" dirty="0"/>
              <a:t>Effective conflict handling and delegation</a:t>
            </a:r>
            <a:r>
              <a:rPr lang="en-US" sz="2000" dirty="0"/>
              <a:t> (Cristina </a:t>
            </a:r>
            <a:r>
              <a:rPr lang="en-US" sz="2000" dirty="0" err="1"/>
              <a:t>Sulugiuc</a:t>
            </a:r>
            <a:endParaRPr lang="en-US" sz="2000" dirty="0"/>
          </a:p>
        </p:txBody>
      </p:sp>
      <p:sp>
        <p:nvSpPr>
          <p:cNvPr id="12"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Content Placeholder 5" descr="A close up of text on a white background&#10;&#10;Description automatically generated">
            <a:extLst>
              <a:ext uri="{FF2B5EF4-FFF2-40B4-BE49-F238E27FC236}">
                <a16:creationId xmlns:a16="http://schemas.microsoft.com/office/drawing/2014/main" id="{4476BBCF-E19B-4AFD-B442-CE0BEE0B236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839" r="-3" b="-3"/>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74520526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1300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7BD97A-2282-41B2-A43B-3BEB9C4D3243}"/>
              </a:ext>
            </a:extLst>
          </p:cNvPr>
          <p:cNvSpPr>
            <a:spLocks noGrp="1"/>
          </p:cNvSpPr>
          <p:nvPr>
            <p:ph idx="1"/>
          </p:nvPr>
        </p:nvSpPr>
        <p:spPr>
          <a:xfrm>
            <a:off x="273910" y="0"/>
            <a:ext cx="10698890" cy="5514535"/>
          </a:xfrm>
        </p:spPr>
        <p:txBody>
          <a:bodyPr>
            <a:normAutofit/>
          </a:bodyPr>
          <a:lstStyle/>
          <a:p>
            <a:pPr marL="0" indent="0">
              <a:buNone/>
            </a:pPr>
            <a:r>
              <a:rPr lang="en-US" sz="3200" b="1" i="1" dirty="0"/>
              <a:t>The difference between groups and teams</a:t>
            </a:r>
          </a:p>
          <a:p>
            <a:pPr marL="0" indent="0">
              <a:buNone/>
            </a:pPr>
            <a:endParaRPr lang="en-GB" dirty="0"/>
          </a:p>
          <a:p>
            <a:r>
              <a:rPr lang="en-US" b="1" dirty="0"/>
              <a:t>What is a group?</a:t>
            </a:r>
            <a:endParaRPr lang="en-GB" dirty="0"/>
          </a:p>
          <a:p>
            <a:r>
              <a:rPr lang="en-US" dirty="0"/>
              <a:t>A group can be defined as an entity of individuals that come together for a common goal and whose behaviors in the group are guided by a set of norms and shared values (Haynes, 1998).</a:t>
            </a:r>
            <a:endParaRPr lang="en-GB" dirty="0"/>
          </a:p>
          <a:p>
            <a:r>
              <a:rPr lang="en-US" b="1" dirty="0"/>
              <a:t>What is a team?</a:t>
            </a:r>
            <a:endParaRPr lang="en-GB" dirty="0"/>
          </a:p>
          <a:p>
            <a:r>
              <a:rPr lang="en-GB" dirty="0"/>
              <a:t>Harris &amp; Harris (1996) explain that a team has a common purpose or goal where team individuals can develop effective, mutual relationships to achieve team goals.</a:t>
            </a:r>
          </a:p>
          <a:p>
            <a:endParaRPr lang="en-GB" dirty="0"/>
          </a:p>
        </p:txBody>
      </p:sp>
      <p:pic>
        <p:nvPicPr>
          <p:cNvPr id="6" name="Picture 5">
            <a:extLst>
              <a:ext uri="{FF2B5EF4-FFF2-40B4-BE49-F238E27FC236}">
                <a16:creationId xmlns:a16="http://schemas.microsoft.com/office/drawing/2014/main" id="{AE65C377-1C90-4EAE-A69C-76321BEC04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18714" y="3217985"/>
            <a:ext cx="7620000" cy="3505200"/>
          </a:xfrm>
          <a:prstGeom prst="rect">
            <a:avLst/>
          </a:prstGeom>
        </p:spPr>
      </p:pic>
    </p:spTree>
    <p:extLst>
      <p:ext uri="{BB962C8B-B14F-4D97-AF65-F5344CB8AC3E}">
        <p14:creationId xmlns:p14="http://schemas.microsoft.com/office/powerpoint/2010/main" val="3748865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1300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7BD97A-2282-41B2-A43B-3BEB9C4D3243}"/>
              </a:ext>
            </a:extLst>
          </p:cNvPr>
          <p:cNvSpPr>
            <a:spLocks noGrp="1"/>
          </p:cNvSpPr>
          <p:nvPr>
            <p:ph idx="1"/>
          </p:nvPr>
        </p:nvSpPr>
        <p:spPr>
          <a:xfrm>
            <a:off x="273910" y="0"/>
            <a:ext cx="10698890" cy="5514535"/>
          </a:xfrm>
        </p:spPr>
        <p:txBody>
          <a:bodyPr>
            <a:normAutofit/>
          </a:bodyPr>
          <a:lstStyle/>
          <a:p>
            <a:endParaRPr lang="en-GB" b="1" dirty="0"/>
          </a:p>
          <a:p>
            <a:pPr marL="0" indent="0">
              <a:buNone/>
            </a:pPr>
            <a:r>
              <a:rPr lang="en-GB" sz="2800" b="1" dirty="0"/>
              <a:t>What are the differences between a group and a team?</a:t>
            </a:r>
            <a:endParaRPr lang="en-GB" sz="2800" dirty="0"/>
          </a:p>
          <a:p>
            <a:r>
              <a:rPr lang="en-GB" dirty="0"/>
              <a:t>In health care for example, the word </a:t>
            </a:r>
            <a:r>
              <a:rPr lang="en-GB" b="1" dirty="0"/>
              <a:t>team</a:t>
            </a:r>
            <a:r>
              <a:rPr lang="en-GB" dirty="0"/>
              <a:t> is more commonly used because of the shared interest in caring for the patients and including patients in achieving the desired outcomes.</a:t>
            </a:r>
          </a:p>
          <a:p>
            <a:r>
              <a:rPr lang="en-GB" b="1" dirty="0"/>
              <a:t>Groups</a:t>
            </a:r>
            <a:r>
              <a:rPr lang="en-GB" dirty="0"/>
              <a:t> work independently with the assumption the work is coordinated by others. However, teams actively coordinate their work with all providers and the patient. (Sargent, </a:t>
            </a:r>
            <a:r>
              <a:rPr lang="en-GB" dirty="0" err="1"/>
              <a:t>Loney</a:t>
            </a:r>
            <a:r>
              <a:rPr lang="en-GB" dirty="0"/>
              <a:t> and Murphy, 2008)</a:t>
            </a:r>
          </a:p>
          <a:p>
            <a:r>
              <a:rPr lang="en-GB" dirty="0"/>
              <a:t>In </a:t>
            </a:r>
            <a:r>
              <a:rPr lang="en-GB" b="1" dirty="0"/>
              <a:t>teams</a:t>
            </a:r>
            <a:r>
              <a:rPr lang="en-GB" dirty="0"/>
              <a:t>, member responsibilities are defined, and all aspects of the expectations and goals are clearly stated. </a:t>
            </a:r>
          </a:p>
          <a:p>
            <a:endParaRPr lang="en-GB" dirty="0"/>
          </a:p>
        </p:txBody>
      </p:sp>
      <p:pic>
        <p:nvPicPr>
          <p:cNvPr id="4" name="Picture 3">
            <a:extLst>
              <a:ext uri="{FF2B5EF4-FFF2-40B4-BE49-F238E27FC236}">
                <a16:creationId xmlns:a16="http://schemas.microsoft.com/office/drawing/2014/main" id="{9056C9BD-434F-497B-9E9D-A25182E237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9499" y="3386951"/>
            <a:ext cx="4478514" cy="3250165"/>
          </a:xfrm>
          <a:prstGeom prst="rect">
            <a:avLst/>
          </a:prstGeom>
        </p:spPr>
      </p:pic>
      <p:pic>
        <p:nvPicPr>
          <p:cNvPr id="7" name="Picture 6">
            <a:extLst>
              <a:ext uri="{FF2B5EF4-FFF2-40B4-BE49-F238E27FC236}">
                <a16:creationId xmlns:a16="http://schemas.microsoft.com/office/drawing/2014/main" id="{B3C29ECD-B001-48E7-9CD0-2CA919B11C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56572" y="3386951"/>
            <a:ext cx="4216228" cy="3250165"/>
          </a:xfrm>
          <a:prstGeom prst="rect">
            <a:avLst/>
          </a:prstGeom>
        </p:spPr>
      </p:pic>
    </p:spTree>
    <p:extLst>
      <p:ext uri="{BB962C8B-B14F-4D97-AF65-F5344CB8AC3E}">
        <p14:creationId xmlns:p14="http://schemas.microsoft.com/office/powerpoint/2010/main" val="499512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300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2C264A5E-4B9E-4306-A7D0-FF2C53C4D3F3}"/>
              </a:ext>
            </a:extLst>
          </p:cNvPr>
          <p:cNvGraphicFramePr>
            <a:graphicFrameLocks noGrp="1"/>
          </p:cNvGraphicFramePr>
          <p:nvPr>
            <p:ph idx="1"/>
          </p:nvPr>
        </p:nvGraphicFramePr>
        <p:xfrm>
          <a:off x="0" y="0"/>
          <a:ext cx="12192000" cy="6857998"/>
        </p:xfrm>
        <a:graphic>
          <a:graphicData uri="http://schemas.openxmlformats.org/drawingml/2006/table">
            <a:tbl>
              <a:tblPr firstRow="1" firstCol="1" bandRow="1">
                <a:tableStyleId>{5C22544A-7EE6-4342-B048-85BDC9FD1C3A}</a:tableStyleId>
              </a:tblPr>
              <a:tblGrid>
                <a:gridCol w="6096000">
                  <a:extLst>
                    <a:ext uri="{9D8B030D-6E8A-4147-A177-3AD203B41FA5}">
                      <a16:colId xmlns:a16="http://schemas.microsoft.com/office/drawing/2014/main" val="1891809203"/>
                    </a:ext>
                  </a:extLst>
                </a:gridCol>
                <a:gridCol w="6096000">
                  <a:extLst>
                    <a:ext uri="{9D8B030D-6E8A-4147-A177-3AD203B41FA5}">
                      <a16:colId xmlns:a16="http://schemas.microsoft.com/office/drawing/2014/main" val="593880737"/>
                    </a:ext>
                  </a:extLst>
                </a:gridCol>
              </a:tblGrid>
              <a:tr h="519146">
                <a:tc gridSpan="2">
                  <a:txBody>
                    <a:bodyPr/>
                    <a:lstStyle/>
                    <a:p>
                      <a:pPr marL="0" marR="0" algn="ctr">
                        <a:lnSpc>
                          <a:spcPct val="107000"/>
                        </a:lnSpc>
                        <a:spcBef>
                          <a:spcPts val="0"/>
                        </a:spcBef>
                        <a:spcAft>
                          <a:spcPts val="0"/>
                        </a:spcAft>
                      </a:pPr>
                      <a:r>
                        <a:rPr lang="en-GB" sz="2400">
                          <a:effectLst/>
                        </a:rPr>
                        <a:t>DIFFERENCE BETWEEN A GROUP AND TEAM</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3000527554"/>
                  </a:ext>
                </a:extLst>
              </a:tr>
              <a:tr h="519146">
                <a:tc>
                  <a:txBody>
                    <a:bodyPr/>
                    <a:lstStyle/>
                    <a:p>
                      <a:pPr marL="0" marR="0" algn="ctr">
                        <a:lnSpc>
                          <a:spcPct val="107000"/>
                        </a:lnSpc>
                        <a:spcBef>
                          <a:spcPts val="0"/>
                        </a:spcBef>
                        <a:spcAft>
                          <a:spcPts val="0"/>
                        </a:spcAft>
                      </a:pPr>
                      <a:r>
                        <a:rPr lang="en-GB" sz="2400">
                          <a:effectLst/>
                        </a:rPr>
                        <a:t>GROUP</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2400">
                          <a:effectLst/>
                        </a:rPr>
                        <a:t>TEAM</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64134289"/>
                  </a:ext>
                </a:extLst>
              </a:tr>
              <a:tr h="519146">
                <a:tc>
                  <a:txBody>
                    <a:bodyPr/>
                    <a:lstStyle/>
                    <a:p>
                      <a:pPr marL="0" marR="0">
                        <a:lnSpc>
                          <a:spcPct val="107000"/>
                        </a:lnSpc>
                        <a:spcBef>
                          <a:spcPts val="0"/>
                        </a:spcBef>
                        <a:spcAft>
                          <a:spcPts val="0"/>
                        </a:spcAft>
                      </a:pPr>
                      <a:r>
                        <a:rPr lang="en-GB" sz="2400">
                          <a:effectLst/>
                        </a:rPr>
                        <a:t>Strong, clearly focused</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a:effectLst/>
                        </a:rPr>
                        <a:t>Shared leadership roles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71795773"/>
                  </a:ext>
                </a:extLst>
              </a:tr>
              <a:tr h="519146">
                <a:tc>
                  <a:txBody>
                    <a:bodyPr/>
                    <a:lstStyle/>
                    <a:p>
                      <a:pPr marL="0" marR="0">
                        <a:lnSpc>
                          <a:spcPct val="107000"/>
                        </a:lnSpc>
                        <a:spcBef>
                          <a:spcPts val="0"/>
                        </a:spcBef>
                        <a:spcAft>
                          <a:spcPts val="0"/>
                        </a:spcAft>
                      </a:pPr>
                      <a:r>
                        <a:rPr lang="en-GB" sz="2400">
                          <a:effectLst/>
                        </a:rPr>
                        <a:t>Individual accountability</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a:effectLst/>
                        </a:rPr>
                        <a:t>Individual and mutual accountability</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5350121"/>
                  </a:ext>
                </a:extLst>
              </a:tr>
              <a:tr h="1065567">
                <a:tc>
                  <a:txBody>
                    <a:bodyPr/>
                    <a:lstStyle/>
                    <a:p>
                      <a:pPr marL="0" marR="0">
                        <a:lnSpc>
                          <a:spcPct val="107000"/>
                        </a:lnSpc>
                        <a:spcBef>
                          <a:spcPts val="0"/>
                        </a:spcBef>
                        <a:spcAft>
                          <a:spcPts val="0"/>
                        </a:spcAft>
                      </a:pPr>
                      <a:r>
                        <a:rPr lang="en-GB" sz="2400">
                          <a:effectLst/>
                        </a:rPr>
                        <a:t>The group’s purpose is the same as the broader organizational mission</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a:effectLst/>
                        </a:rPr>
                        <a:t>Specific team purpose that the team delivers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26980339"/>
                  </a:ext>
                </a:extLst>
              </a:tr>
              <a:tr h="519146">
                <a:tc>
                  <a:txBody>
                    <a:bodyPr/>
                    <a:lstStyle/>
                    <a:p>
                      <a:pPr marL="0" marR="0">
                        <a:lnSpc>
                          <a:spcPct val="107000"/>
                        </a:lnSpc>
                        <a:spcBef>
                          <a:spcPts val="0"/>
                        </a:spcBef>
                        <a:spcAft>
                          <a:spcPts val="0"/>
                        </a:spcAft>
                      </a:pPr>
                      <a:r>
                        <a:rPr lang="en-GB" sz="2400">
                          <a:effectLst/>
                        </a:rPr>
                        <a:t>Individual work products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a:effectLst/>
                        </a:rPr>
                        <a:t>Collective work products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7962912"/>
                  </a:ext>
                </a:extLst>
              </a:tr>
              <a:tr h="1065567">
                <a:tc>
                  <a:txBody>
                    <a:bodyPr/>
                    <a:lstStyle/>
                    <a:p>
                      <a:pPr marL="0" marR="0">
                        <a:lnSpc>
                          <a:spcPct val="107000"/>
                        </a:lnSpc>
                        <a:spcBef>
                          <a:spcPts val="0"/>
                        </a:spcBef>
                        <a:spcAft>
                          <a:spcPts val="0"/>
                        </a:spcAft>
                      </a:pPr>
                      <a:r>
                        <a:rPr lang="en-GB" sz="2400">
                          <a:effectLst/>
                        </a:rPr>
                        <a:t>Runs efficient meetings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a:effectLst/>
                        </a:rPr>
                        <a:t>Encourages open-minded discussions, active problem-solving meetings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66573646"/>
                  </a:ext>
                </a:extLst>
              </a:tr>
              <a:tr h="1065567">
                <a:tc>
                  <a:txBody>
                    <a:bodyPr/>
                    <a:lstStyle/>
                    <a:p>
                      <a:pPr marL="0" marR="0">
                        <a:lnSpc>
                          <a:spcPct val="107000"/>
                        </a:lnSpc>
                        <a:spcBef>
                          <a:spcPts val="0"/>
                        </a:spcBef>
                        <a:spcAft>
                          <a:spcPts val="0"/>
                        </a:spcAft>
                      </a:pPr>
                      <a:r>
                        <a:rPr lang="en-GB" sz="2400">
                          <a:effectLst/>
                        </a:rPr>
                        <a:t>Measures performance indirectly by its influence on others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a:effectLst/>
                        </a:rPr>
                        <a:t>Measures its effectiveness direct by collective work products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5717262"/>
                  </a:ext>
                </a:extLst>
              </a:tr>
              <a:tr h="1065567">
                <a:tc>
                  <a:txBody>
                    <a:bodyPr/>
                    <a:lstStyle/>
                    <a:p>
                      <a:pPr marL="0" marR="0">
                        <a:lnSpc>
                          <a:spcPct val="107000"/>
                        </a:lnSpc>
                        <a:spcBef>
                          <a:spcPts val="0"/>
                        </a:spcBef>
                        <a:spcAft>
                          <a:spcPts val="0"/>
                        </a:spcAft>
                      </a:pPr>
                      <a:r>
                        <a:rPr lang="en-GB" sz="2400">
                          <a:effectLst/>
                        </a:rPr>
                        <a:t>Discusses, decides and delegates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dirty="0">
                          <a:effectLst/>
                        </a:rPr>
                        <a:t>Discusses, decides and does the work together</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6189061"/>
                  </a:ext>
                </a:extLst>
              </a:tr>
            </a:tbl>
          </a:graphicData>
        </a:graphic>
      </p:graphicFrame>
    </p:spTree>
    <p:extLst>
      <p:ext uri="{BB962C8B-B14F-4D97-AF65-F5344CB8AC3E}">
        <p14:creationId xmlns:p14="http://schemas.microsoft.com/office/powerpoint/2010/main" val="2810813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B2EC7-20A8-41AB-ADFD-73179B294C2C}"/>
              </a:ext>
            </a:extLst>
          </p:cNvPr>
          <p:cNvSpPr>
            <a:spLocks noGrp="1"/>
          </p:cNvSpPr>
          <p:nvPr>
            <p:ph type="ctrTitle"/>
          </p:nvPr>
        </p:nvSpPr>
        <p:spPr>
          <a:xfrm>
            <a:off x="7552944" y="126610"/>
            <a:ext cx="4277985" cy="1473590"/>
          </a:xfrm>
        </p:spPr>
        <p:txBody>
          <a:bodyPr>
            <a:normAutofit/>
          </a:bodyPr>
          <a:lstStyle/>
          <a:p>
            <a:pPr algn="ctr"/>
            <a:r>
              <a:rPr lang="en-GB" sz="2300" b="1" dirty="0">
                <a:latin typeface="Arial"/>
                <a:cs typeface="Arial"/>
              </a:rPr>
              <a:t>Characteristics of Effective Teams </a:t>
            </a:r>
            <a:br>
              <a:rPr lang="en-GB" sz="2300" b="1" dirty="0">
                <a:latin typeface="Arial"/>
              </a:rPr>
            </a:br>
            <a:endParaRPr lang="en-GB" sz="2300" b="1" dirty="0">
              <a:latin typeface="Arial"/>
              <a:cs typeface="Arial"/>
            </a:endParaRPr>
          </a:p>
        </p:txBody>
      </p:sp>
      <p:sp>
        <p:nvSpPr>
          <p:cNvPr id="3" name="Subtitle 2">
            <a:extLst>
              <a:ext uri="{FF2B5EF4-FFF2-40B4-BE49-F238E27FC236}">
                <a16:creationId xmlns:a16="http://schemas.microsoft.com/office/drawing/2014/main" id="{F8C8522E-8E67-418B-9F68-3764E175C008}"/>
              </a:ext>
            </a:extLst>
          </p:cNvPr>
          <p:cNvSpPr>
            <a:spLocks noGrp="1"/>
          </p:cNvSpPr>
          <p:nvPr>
            <p:ph type="subTitle" idx="1"/>
          </p:nvPr>
        </p:nvSpPr>
        <p:spPr>
          <a:xfrm>
            <a:off x="7886319" y="2461845"/>
            <a:ext cx="3184804" cy="3249637"/>
          </a:xfrm>
        </p:spPr>
        <p:txBody>
          <a:bodyPr>
            <a:normAutofit/>
          </a:bodyPr>
          <a:lstStyle/>
          <a:p>
            <a:pPr>
              <a:lnSpc>
                <a:spcPct val="110000"/>
              </a:lnSpc>
            </a:pPr>
            <a:r>
              <a:rPr lang="en-GB" sz="2000" dirty="0">
                <a:latin typeface="Arial Black" panose="020B0A04020102020204" pitchFamily="34" charset="0"/>
              </a:rPr>
              <a:t>An effective team is a team in which people cooperate, using individual skills to achieve the common goal, overcoming any personal conflict.</a:t>
            </a:r>
          </a:p>
          <a:p>
            <a:pPr>
              <a:lnSpc>
                <a:spcPct val="110000"/>
              </a:lnSpc>
            </a:pPr>
            <a:endParaRPr lang="en-GB" sz="1300" dirty="0">
              <a:latin typeface="Arial Black" panose="020B0A04020102020204" pitchFamily="34" charset="0"/>
            </a:endParaRPr>
          </a:p>
        </p:txBody>
      </p:sp>
      <p:pic>
        <p:nvPicPr>
          <p:cNvPr id="5" name="Picture 4">
            <a:extLst>
              <a:ext uri="{FF2B5EF4-FFF2-40B4-BE49-F238E27FC236}">
                <a16:creationId xmlns:a16="http://schemas.microsoft.com/office/drawing/2014/main" id="{729FD2CE-8317-47A6-86D5-30352011C7A7}"/>
              </a:ext>
            </a:extLst>
          </p:cNvPr>
          <p:cNvPicPr>
            <a:picLocks noChangeAspect="1"/>
          </p:cNvPicPr>
          <p:nvPr/>
        </p:nvPicPr>
        <p:blipFill rotWithShape="1">
          <a:blip r:embed="rId2"/>
          <a:srcRect l="13491" r="13491" b="-1"/>
          <a:stretch/>
        </p:blipFill>
        <p:spPr>
          <a:xfrm>
            <a:off x="0" y="0"/>
            <a:ext cx="7558541" cy="6857990"/>
          </a:xfrm>
          <a:prstGeom prst="rect">
            <a:avLst/>
          </a:prstGeom>
        </p:spPr>
      </p:pic>
    </p:spTree>
    <p:extLst>
      <p:ext uri="{BB962C8B-B14F-4D97-AF65-F5344CB8AC3E}">
        <p14:creationId xmlns:p14="http://schemas.microsoft.com/office/powerpoint/2010/main" val="3650600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28EEE-DFDE-49DD-B4BA-FD50301DA706}"/>
              </a:ext>
            </a:extLst>
          </p:cNvPr>
          <p:cNvSpPr>
            <a:spLocks noGrp="1"/>
          </p:cNvSpPr>
          <p:nvPr>
            <p:ph type="title"/>
          </p:nvPr>
        </p:nvSpPr>
        <p:spPr>
          <a:xfrm>
            <a:off x="2872414" y="0"/>
            <a:ext cx="5894387" cy="1478570"/>
          </a:xfrm>
        </p:spPr>
        <p:txBody>
          <a:bodyPr anchor="b">
            <a:normAutofit/>
          </a:bodyPr>
          <a:lstStyle/>
          <a:p>
            <a:r>
              <a:rPr lang="en-GB" b="1" dirty="0"/>
              <a:t>A Common Goal</a:t>
            </a:r>
            <a:endParaRPr lang="en-GB" dirty="0"/>
          </a:p>
        </p:txBody>
      </p:sp>
      <p:sp>
        <p:nvSpPr>
          <p:cNvPr id="11" name="Content Placeholder 10">
            <a:extLst>
              <a:ext uri="{FF2B5EF4-FFF2-40B4-BE49-F238E27FC236}">
                <a16:creationId xmlns:a16="http://schemas.microsoft.com/office/drawing/2014/main" id="{93B7A5A0-90EE-49A8-BD80-55E50FDF21BF}"/>
              </a:ext>
            </a:extLst>
          </p:cNvPr>
          <p:cNvSpPr>
            <a:spLocks noGrp="1"/>
          </p:cNvSpPr>
          <p:nvPr>
            <p:ph idx="1"/>
          </p:nvPr>
        </p:nvSpPr>
        <p:spPr>
          <a:xfrm>
            <a:off x="533400" y="3638550"/>
            <a:ext cx="7924800" cy="3009900"/>
          </a:xfrm>
        </p:spPr>
        <p:txBody>
          <a:bodyPr anchor="t">
            <a:normAutofit/>
          </a:bodyPr>
          <a:lstStyle/>
          <a:p>
            <a:r>
              <a:rPr lang="en-GB" sz="1800" b="1" dirty="0"/>
              <a:t> </a:t>
            </a:r>
            <a:r>
              <a:rPr lang="en-GB" b="1" dirty="0"/>
              <a:t> This common goal must be clearly understood and known by all team members. Once the goal is clear and known to all team members, the common goal becomes motivating and the way to reach will flow in the right direction.</a:t>
            </a:r>
          </a:p>
          <a:p>
            <a:endParaRPr lang="en-US" sz="1800" dirty="0"/>
          </a:p>
        </p:txBody>
      </p:sp>
      <p:pic>
        <p:nvPicPr>
          <p:cNvPr id="3" name="Picture 2">
            <a:extLst>
              <a:ext uri="{FF2B5EF4-FFF2-40B4-BE49-F238E27FC236}">
                <a16:creationId xmlns:a16="http://schemas.microsoft.com/office/drawing/2014/main" id="{BF27FE03-C7B9-4EB5-8D4F-3843B8B26F25}"/>
              </a:ext>
            </a:extLst>
          </p:cNvPr>
          <p:cNvPicPr>
            <a:picLocks noChangeAspect="1"/>
          </p:cNvPicPr>
          <p:nvPr/>
        </p:nvPicPr>
        <p:blipFill rotWithShape="1">
          <a:blip r:embed="rId3"/>
          <a:srcRect l="15246" r="13991" b="1"/>
          <a:stretch/>
        </p:blipFill>
        <p:spPr>
          <a:xfrm>
            <a:off x="8766801" y="0"/>
            <a:ext cx="3425199" cy="484033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4" name="Rectangle 3">
            <a:extLst>
              <a:ext uri="{FF2B5EF4-FFF2-40B4-BE49-F238E27FC236}">
                <a16:creationId xmlns:a16="http://schemas.microsoft.com/office/drawing/2014/main" id="{96C5B406-8700-4FD6-BAD8-8846BE50EADF}"/>
              </a:ext>
            </a:extLst>
          </p:cNvPr>
          <p:cNvSpPr/>
          <p:nvPr/>
        </p:nvSpPr>
        <p:spPr>
          <a:xfrm>
            <a:off x="1447797" y="1453683"/>
            <a:ext cx="6096000" cy="966483"/>
          </a:xfrm>
          <a:prstGeom prst="rect">
            <a:avLst/>
          </a:prstGeom>
        </p:spPr>
        <p:txBody>
          <a:bodyPr>
            <a:spAutoFit/>
          </a:bodyPr>
          <a:lstStyle/>
          <a:p>
            <a:pPr>
              <a:lnSpc>
                <a:spcPct val="107000"/>
              </a:lnSpc>
              <a:spcAft>
                <a:spcPts val="800"/>
              </a:spcAft>
            </a:pPr>
            <a:r>
              <a:rPr lang="en-GB" i="1" dirty="0">
                <a:latin typeface="Arial" panose="020B0604020202020204" pitchFamily="34" charset="0"/>
                <a:ea typeface="Calibri" panose="020F0502020204030204" pitchFamily="34" charset="0"/>
                <a:cs typeface="Times New Roman" panose="02020603050405020304" pitchFamily="18" charset="0"/>
              </a:rPr>
              <a:t>Successful teamwork is the ability to work together toward a common vision… It is the fuel that allows common people to attain uncommon </a:t>
            </a:r>
            <a:r>
              <a:rPr lang="en-GB" dirty="0">
                <a:latin typeface="Arial" panose="020B0604020202020204" pitchFamily="34" charset="0"/>
                <a:ea typeface="Calibri" panose="020F0502020204030204" pitchFamily="34" charset="0"/>
                <a:cs typeface="Times New Roman" panose="02020603050405020304" pitchFamily="18" charset="0"/>
              </a:rPr>
              <a:t>results</a:t>
            </a:r>
            <a:r>
              <a:rPr lang="en-GB" i="1" dirty="0">
                <a:latin typeface="Arial" panose="020B0604020202020204" pitchFamily="34" charset="0"/>
                <a:ea typeface="Calibri" panose="020F0502020204030204" pitchFamily="34" charset="0"/>
                <a:cs typeface="Times New Roman" panose="02020603050405020304" pitchFamily="18" charset="0"/>
              </a:rPr>
              <a:t>. — Andrew Carnegie.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92472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FA60C-7A90-47C7-B012-50E93009E4DB}"/>
              </a:ext>
            </a:extLst>
          </p:cNvPr>
          <p:cNvSpPr>
            <a:spLocks noGrp="1"/>
          </p:cNvSpPr>
          <p:nvPr>
            <p:ph type="title"/>
          </p:nvPr>
        </p:nvSpPr>
        <p:spPr>
          <a:xfrm>
            <a:off x="1141413" y="618518"/>
            <a:ext cx="4459286" cy="1478570"/>
          </a:xfrm>
        </p:spPr>
        <p:txBody>
          <a:bodyPr>
            <a:normAutofit/>
          </a:bodyPr>
          <a:lstStyle/>
          <a:p>
            <a:r>
              <a:rPr lang="en-GB" sz="3200" b="1"/>
              <a:t>Open Communication</a:t>
            </a:r>
            <a:endParaRPr lang="en-GB" sz="3200"/>
          </a:p>
        </p:txBody>
      </p:sp>
      <p:sp>
        <p:nvSpPr>
          <p:cNvPr id="9" name="Content Placeholder 8">
            <a:extLst>
              <a:ext uri="{FF2B5EF4-FFF2-40B4-BE49-F238E27FC236}">
                <a16:creationId xmlns:a16="http://schemas.microsoft.com/office/drawing/2014/main" id="{6F6A7C43-7074-4E83-9996-64B9950DF77F}"/>
              </a:ext>
            </a:extLst>
          </p:cNvPr>
          <p:cNvSpPr>
            <a:spLocks noGrp="1"/>
          </p:cNvSpPr>
          <p:nvPr>
            <p:ph idx="1"/>
          </p:nvPr>
        </p:nvSpPr>
        <p:spPr>
          <a:xfrm>
            <a:off x="6503194" y="3945953"/>
            <a:ext cx="5715000" cy="1009583"/>
          </a:xfrm>
        </p:spPr>
        <p:txBody>
          <a:bodyPr>
            <a:normAutofit/>
          </a:bodyPr>
          <a:lstStyle/>
          <a:p>
            <a:r>
              <a:rPr lang="en-GB" dirty="0"/>
              <a:t>The great enemy of communication… is the illusion of it. — William H. Whyte</a:t>
            </a:r>
          </a:p>
          <a:p>
            <a:endParaRPr lang="en-US" dirty="0">
              <a:solidFill>
                <a:schemeClr val="bg1"/>
              </a:solidFill>
            </a:endParaRPr>
          </a:p>
        </p:txBody>
      </p:sp>
      <p:pic>
        <p:nvPicPr>
          <p:cNvPr id="3" name="Picture 2">
            <a:extLst>
              <a:ext uri="{FF2B5EF4-FFF2-40B4-BE49-F238E27FC236}">
                <a16:creationId xmlns:a16="http://schemas.microsoft.com/office/drawing/2014/main" id="{77C9745D-8D68-4CC5-B6D0-E10BB0D7DCDC}"/>
              </a:ext>
            </a:extLst>
          </p:cNvPr>
          <p:cNvPicPr>
            <a:picLocks noChangeAspect="1"/>
          </p:cNvPicPr>
          <p:nvPr/>
        </p:nvPicPr>
        <p:blipFill>
          <a:blip r:embed="rId3"/>
          <a:stretch>
            <a:fillRect/>
          </a:stretch>
        </p:blipFill>
        <p:spPr>
          <a:xfrm>
            <a:off x="6711908" y="0"/>
            <a:ext cx="5456279" cy="3549650"/>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5" name="Rectangle 4">
            <a:extLst>
              <a:ext uri="{FF2B5EF4-FFF2-40B4-BE49-F238E27FC236}">
                <a16:creationId xmlns:a16="http://schemas.microsoft.com/office/drawing/2014/main" id="{19D8B2A7-2970-4E01-9294-09290E434BB9}"/>
              </a:ext>
            </a:extLst>
          </p:cNvPr>
          <p:cNvSpPr/>
          <p:nvPr/>
        </p:nvSpPr>
        <p:spPr>
          <a:xfrm>
            <a:off x="271463" y="2003738"/>
            <a:ext cx="6096000" cy="830997"/>
          </a:xfrm>
          <a:prstGeom prst="rect">
            <a:avLst/>
          </a:prstGeom>
        </p:spPr>
        <p:txBody>
          <a:bodyPr>
            <a:spAutoFit/>
          </a:bodyPr>
          <a:lstStyle/>
          <a:p>
            <a:pPr>
              <a:spcAft>
                <a:spcPts val="600"/>
              </a:spcAft>
            </a:pPr>
            <a:r>
              <a:rPr lang="en-GB" sz="2400" dirty="0">
                <a:latin typeface="Arial" panose="020B0604020202020204" pitchFamily="34" charset="0"/>
                <a:ea typeface="Calibri" panose="020F0502020204030204" pitchFamily="34" charset="0"/>
              </a:rPr>
              <a:t>With no communication, the objective will never be accomplished</a:t>
            </a:r>
            <a:endParaRPr lang="en-GB" sz="2400" dirty="0"/>
          </a:p>
        </p:txBody>
      </p:sp>
      <p:sp>
        <p:nvSpPr>
          <p:cNvPr id="6" name="Rectangle 5">
            <a:extLst>
              <a:ext uri="{FF2B5EF4-FFF2-40B4-BE49-F238E27FC236}">
                <a16:creationId xmlns:a16="http://schemas.microsoft.com/office/drawing/2014/main" id="{C9662998-983B-433A-B72C-07F9AA9FD406}"/>
              </a:ext>
            </a:extLst>
          </p:cNvPr>
          <p:cNvSpPr/>
          <p:nvPr/>
        </p:nvSpPr>
        <p:spPr>
          <a:xfrm>
            <a:off x="285750" y="2881085"/>
            <a:ext cx="6096000" cy="1569660"/>
          </a:xfrm>
          <a:prstGeom prst="rect">
            <a:avLst/>
          </a:prstGeom>
        </p:spPr>
        <p:txBody>
          <a:bodyPr>
            <a:spAutoFit/>
          </a:bodyPr>
          <a:lstStyle/>
          <a:p>
            <a:pPr>
              <a:spcAft>
                <a:spcPts val="600"/>
              </a:spcAft>
            </a:pPr>
            <a:r>
              <a:rPr lang="en-GB" sz="2400" dirty="0">
                <a:latin typeface="Arial" panose="020B0604020202020204" pitchFamily="34" charset="0"/>
                <a:ea typeface="Calibri" panose="020F0502020204030204" pitchFamily="34" charset="0"/>
              </a:rPr>
              <a:t>With terrible communication, the objective might be accomplished in the end, however, the procedure will include duplication of undertakings, disappointment</a:t>
            </a:r>
            <a:endParaRPr lang="en-GB" sz="2400" dirty="0"/>
          </a:p>
        </p:txBody>
      </p:sp>
      <p:sp>
        <p:nvSpPr>
          <p:cNvPr id="8" name="Rectangle 7">
            <a:extLst>
              <a:ext uri="{FF2B5EF4-FFF2-40B4-BE49-F238E27FC236}">
                <a16:creationId xmlns:a16="http://schemas.microsoft.com/office/drawing/2014/main" id="{F1676C63-5130-4744-AE4B-22BF523E7432}"/>
              </a:ext>
            </a:extLst>
          </p:cNvPr>
          <p:cNvSpPr/>
          <p:nvPr/>
        </p:nvSpPr>
        <p:spPr>
          <a:xfrm>
            <a:off x="252414" y="4601101"/>
            <a:ext cx="6096000" cy="1200329"/>
          </a:xfrm>
          <a:prstGeom prst="rect">
            <a:avLst/>
          </a:prstGeom>
        </p:spPr>
        <p:txBody>
          <a:bodyPr>
            <a:spAutoFit/>
          </a:bodyPr>
          <a:lstStyle/>
          <a:p>
            <a:pPr>
              <a:spcAft>
                <a:spcPts val="600"/>
              </a:spcAft>
            </a:pPr>
            <a:r>
              <a:rPr lang="en-GB" sz="2400" dirty="0">
                <a:latin typeface="Arial" panose="020B0604020202020204" pitchFamily="34" charset="0"/>
                <a:ea typeface="Calibri" panose="020F0502020204030204" pitchFamily="34" charset="0"/>
              </a:rPr>
              <a:t>. A team in which colleagues can freely express their thoughts, feelings and trust is an effective team</a:t>
            </a:r>
            <a:endParaRPr lang="en-GB" sz="2400" dirty="0"/>
          </a:p>
        </p:txBody>
      </p:sp>
    </p:spTree>
    <p:extLst>
      <p:ext uri="{BB962C8B-B14F-4D97-AF65-F5344CB8AC3E}">
        <p14:creationId xmlns:p14="http://schemas.microsoft.com/office/powerpoint/2010/main" val="1573654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09ECC-6A7F-4C48-88E4-3C3B2A735E26}"/>
              </a:ext>
            </a:extLst>
          </p:cNvPr>
          <p:cNvSpPr>
            <a:spLocks noGrp="1"/>
          </p:cNvSpPr>
          <p:nvPr>
            <p:ph type="title"/>
          </p:nvPr>
        </p:nvSpPr>
        <p:spPr>
          <a:xfrm>
            <a:off x="1219200" y="342900"/>
            <a:ext cx="8761413" cy="1981200"/>
          </a:xfrm>
        </p:spPr>
        <p:txBody>
          <a:bodyPr>
            <a:normAutofit fontScale="90000"/>
          </a:bodyPr>
          <a:lstStyle/>
          <a:p>
            <a:r>
              <a:rPr lang="en-GB" b="1" dirty="0"/>
              <a:t>Time Management</a:t>
            </a:r>
            <a:br>
              <a:rPr lang="en-GB" b="1" dirty="0"/>
            </a:br>
            <a:br>
              <a:rPr lang="en-GB" b="1" dirty="0"/>
            </a:br>
            <a:r>
              <a:rPr lang="en-GB" sz="1800" i="1" dirty="0"/>
              <a:t>I love deadlines. I love the whooshing noise they make as they go by. — Douglas Adams</a:t>
            </a:r>
            <a:br>
              <a:rPr lang="en-GB" sz="1800" dirty="0"/>
            </a:br>
            <a:r>
              <a:rPr lang="en-GB" b="1" dirty="0"/>
              <a:t> </a:t>
            </a:r>
            <a:endParaRPr lang="en-GB" dirty="0"/>
          </a:p>
        </p:txBody>
      </p:sp>
      <p:pic>
        <p:nvPicPr>
          <p:cNvPr id="4" name="Content Placeholder 3">
            <a:extLst>
              <a:ext uri="{FF2B5EF4-FFF2-40B4-BE49-F238E27FC236}">
                <a16:creationId xmlns:a16="http://schemas.microsoft.com/office/drawing/2014/main" id="{98785D10-894A-425A-87E7-5E6E788C4FFF}"/>
              </a:ext>
            </a:extLst>
          </p:cNvPr>
          <p:cNvPicPr>
            <a:picLocks noGrp="1" noChangeAspect="1"/>
          </p:cNvPicPr>
          <p:nvPr>
            <p:ph idx="1"/>
          </p:nvPr>
        </p:nvPicPr>
        <p:blipFill>
          <a:blip r:embed="rId3"/>
          <a:stretch>
            <a:fillRect/>
          </a:stretch>
        </p:blipFill>
        <p:spPr>
          <a:xfrm>
            <a:off x="79582" y="2116138"/>
            <a:ext cx="4263610" cy="1981200"/>
          </a:xfrm>
          <a:prstGeom prst="rect">
            <a:avLst/>
          </a:prstGeom>
        </p:spPr>
      </p:pic>
      <p:sp>
        <p:nvSpPr>
          <p:cNvPr id="5" name="Rectangle 4">
            <a:extLst>
              <a:ext uri="{FF2B5EF4-FFF2-40B4-BE49-F238E27FC236}">
                <a16:creationId xmlns:a16="http://schemas.microsoft.com/office/drawing/2014/main" id="{F1A540A8-0A7F-43C3-8FB2-B59C91FCD20C}"/>
              </a:ext>
            </a:extLst>
          </p:cNvPr>
          <p:cNvSpPr/>
          <p:nvPr/>
        </p:nvSpPr>
        <p:spPr>
          <a:xfrm>
            <a:off x="4800810" y="2875659"/>
            <a:ext cx="7048290" cy="1452192"/>
          </a:xfrm>
          <a:prstGeom prst="rect">
            <a:avLst/>
          </a:prstGeom>
        </p:spPr>
        <p:txBody>
          <a:bodyPr wrap="square">
            <a:spAutoFit/>
          </a:bodyPr>
          <a:lstStyle/>
          <a:p>
            <a:pPr>
              <a:lnSpc>
                <a:spcPct val="107000"/>
              </a:lnSpc>
              <a:spcAft>
                <a:spcPts val="800"/>
              </a:spcAft>
            </a:pPr>
            <a:r>
              <a:rPr lang="en-GB" sz="2800" dirty="0">
                <a:latin typeface="Arial" panose="020B0604020202020204" pitchFamily="34" charset="0"/>
                <a:ea typeface="Calibri" panose="020F0502020204030204" pitchFamily="34" charset="0"/>
                <a:cs typeface="Times New Roman" panose="02020603050405020304" pitchFamily="18" charset="0"/>
              </a:rPr>
              <a:t>The importance or necessity of a task is taken by the leader, who makes the decisions quickly and definitively.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67468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474C0-FB0D-4935-9410-3F296B04E39D}"/>
              </a:ext>
            </a:extLst>
          </p:cNvPr>
          <p:cNvSpPr>
            <a:spLocks noGrp="1"/>
          </p:cNvSpPr>
          <p:nvPr>
            <p:ph type="title"/>
          </p:nvPr>
        </p:nvSpPr>
        <p:spPr>
          <a:xfrm>
            <a:off x="3810015" y="249604"/>
            <a:ext cx="3587720" cy="874715"/>
          </a:xfrm>
        </p:spPr>
        <p:txBody>
          <a:bodyPr>
            <a:normAutofit/>
          </a:bodyPr>
          <a:lstStyle/>
          <a:p>
            <a:pPr algn="r"/>
            <a:r>
              <a:rPr lang="en-GB" sz="4000" b="1" dirty="0"/>
              <a:t>Team Roles</a:t>
            </a:r>
            <a:endParaRPr lang="en-GB" sz="4000" dirty="0"/>
          </a:p>
        </p:txBody>
      </p:sp>
      <p:sp>
        <p:nvSpPr>
          <p:cNvPr id="9" name="Content Placeholder 8">
            <a:extLst>
              <a:ext uri="{FF2B5EF4-FFF2-40B4-BE49-F238E27FC236}">
                <a16:creationId xmlns:a16="http://schemas.microsoft.com/office/drawing/2014/main" id="{19B441C5-0350-491F-A353-AA49AB0A30DF}"/>
              </a:ext>
            </a:extLst>
          </p:cNvPr>
          <p:cNvSpPr>
            <a:spLocks noGrp="1"/>
          </p:cNvSpPr>
          <p:nvPr>
            <p:ph idx="1"/>
          </p:nvPr>
        </p:nvSpPr>
        <p:spPr>
          <a:xfrm>
            <a:off x="741363" y="1012825"/>
            <a:ext cx="10307637" cy="1183946"/>
          </a:xfrm>
        </p:spPr>
        <p:txBody>
          <a:bodyPr anchor="ctr">
            <a:normAutofit/>
          </a:bodyPr>
          <a:lstStyle/>
          <a:p>
            <a:r>
              <a:rPr lang="en-GB" sz="1800" i="1" dirty="0"/>
              <a:t>The strength of the team is each individual member. The strength of each member is the team. — Phil Jackson</a:t>
            </a:r>
          </a:p>
          <a:p>
            <a:endParaRPr lang="en-GB" sz="1800" dirty="0"/>
          </a:p>
          <a:p>
            <a:endParaRPr lang="en-US" sz="1800" dirty="0"/>
          </a:p>
        </p:txBody>
      </p:sp>
      <p:pic>
        <p:nvPicPr>
          <p:cNvPr id="5" name="Picture 4">
            <a:extLst>
              <a:ext uri="{FF2B5EF4-FFF2-40B4-BE49-F238E27FC236}">
                <a16:creationId xmlns:a16="http://schemas.microsoft.com/office/drawing/2014/main" id="{A87A9B9E-D396-44BC-96D3-1CAFF80EBBEC}"/>
              </a:ext>
            </a:extLst>
          </p:cNvPr>
          <p:cNvPicPr>
            <a:picLocks noChangeAspect="1"/>
          </p:cNvPicPr>
          <p:nvPr/>
        </p:nvPicPr>
        <p:blipFill rotWithShape="1">
          <a:blip r:embed="rId3"/>
          <a:srcRect r="17777" b="-1"/>
          <a:stretch/>
        </p:blipFill>
        <p:spPr>
          <a:xfrm>
            <a:off x="88900" y="1716454"/>
            <a:ext cx="4500308" cy="3683329"/>
          </a:xfrm>
          <a:prstGeom prst="rect">
            <a:avLst/>
          </a:prstGeom>
        </p:spPr>
      </p:pic>
      <p:sp>
        <p:nvSpPr>
          <p:cNvPr id="6" name="Rectangle 5">
            <a:extLst>
              <a:ext uri="{FF2B5EF4-FFF2-40B4-BE49-F238E27FC236}">
                <a16:creationId xmlns:a16="http://schemas.microsoft.com/office/drawing/2014/main" id="{EF9E9FC7-E62F-44B8-9AC2-4488A98CF830}"/>
              </a:ext>
            </a:extLst>
          </p:cNvPr>
          <p:cNvSpPr/>
          <p:nvPr/>
        </p:nvSpPr>
        <p:spPr>
          <a:xfrm>
            <a:off x="4852733" y="1905060"/>
            <a:ext cx="6848730" cy="2616101"/>
          </a:xfrm>
          <a:prstGeom prst="rect">
            <a:avLst/>
          </a:prstGeom>
        </p:spPr>
        <p:txBody>
          <a:bodyPr wrap="square">
            <a:spAutoFit/>
          </a:bodyPr>
          <a:lstStyle/>
          <a:p>
            <a:pPr>
              <a:spcAft>
                <a:spcPts val="600"/>
              </a:spcAft>
            </a:pPr>
            <a:r>
              <a:rPr lang="en-GB" b="1" dirty="0"/>
              <a:t>Workers</a:t>
            </a:r>
            <a:r>
              <a:rPr lang="en-GB" dirty="0"/>
              <a:t> will focus on the tasks required to progress, finding obstacles along the way. </a:t>
            </a:r>
          </a:p>
          <a:p>
            <a:pPr>
              <a:spcAft>
                <a:spcPts val="600"/>
              </a:spcAft>
            </a:pPr>
            <a:endParaRPr lang="en-GB" dirty="0"/>
          </a:p>
          <a:p>
            <a:pPr>
              <a:spcAft>
                <a:spcPts val="600"/>
              </a:spcAft>
            </a:pPr>
            <a:r>
              <a:rPr lang="en-GB" b="1" dirty="0"/>
              <a:t>Strategies</a:t>
            </a:r>
            <a:r>
              <a:rPr lang="en-GB" dirty="0"/>
              <a:t> look for the best strategies to remove obstacles, focusing on the goal to be achieved. </a:t>
            </a:r>
          </a:p>
          <a:p>
            <a:pPr>
              <a:spcAft>
                <a:spcPts val="600"/>
              </a:spcAft>
            </a:pPr>
            <a:endParaRPr lang="en-GB" dirty="0"/>
          </a:p>
          <a:p>
            <a:pPr>
              <a:spcAft>
                <a:spcPts val="600"/>
              </a:spcAft>
            </a:pPr>
            <a:r>
              <a:rPr lang="en-GB" b="1" dirty="0"/>
              <a:t>The leader</a:t>
            </a:r>
            <a:r>
              <a:rPr lang="en-GB" dirty="0"/>
              <a:t> will choose the right strategy and delegate the tasks back to the workers taking into account the common goal.</a:t>
            </a:r>
          </a:p>
        </p:txBody>
      </p:sp>
    </p:spTree>
    <p:extLst>
      <p:ext uri="{BB962C8B-B14F-4D97-AF65-F5344CB8AC3E}">
        <p14:creationId xmlns:p14="http://schemas.microsoft.com/office/powerpoint/2010/main" val="11437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2AE0D-277C-4071-89A7-998FEA2B3590}"/>
              </a:ext>
            </a:extLst>
          </p:cNvPr>
          <p:cNvSpPr>
            <a:spLocks noGrp="1"/>
          </p:cNvSpPr>
          <p:nvPr>
            <p:ph type="title"/>
          </p:nvPr>
        </p:nvSpPr>
        <p:spPr>
          <a:xfrm>
            <a:off x="1141413" y="618518"/>
            <a:ext cx="4459286" cy="1478570"/>
          </a:xfrm>
        </p:spPr>
        <p:txBody>
          <a:bodyPr vert="horz" lIns="91440" tIns="45720" rIns="91440" bIns="45720" rtlCol="0">
            <a:normAutofit fontScale="90000"/>
          </a:bodyPr>
          <a:lstStyle/>
          <a:p>
            <a:r>
              <a:rPr lang="en-US" sz="1800" b="0" i="0" kern="1200">
                <a:latin typeface="+mj-lt"/>
                <a:ea typeface="+mj-ea"/>
                <a:cs typeface="+mj-cs"/>
              </a:rPr>
              <a:t>Problem Solving</a:t>
            </a:r>
            <a:br>
              <a:rPr lang="en-US" sz="1800" b="0" i="0" kern="1200">
                <a:latin typeface="+mj-lt"/>
                <a:ea typeface="+mj-ea"/>
                <a:cs typeface="+mj-cs"/>
              </a:rPr>
            </a:br>
            <a:br>
              <a:rPr lang="en-US" sz="1800" b="0" i="0" kern="1200">
                <a:latin typeface="+mj-lt"/>
                <a:ea typeface="+mj-ea"/>
                <a:cs typeface="+mj-cs"/>
              </a:rPr>
            </a:br>
            <a:r>
              <a:rPr lang="en-US" sz="1800" b="0" i="0" kern="1200">
                <a:latin typeface="+mj-lt"/>
                <a:ea typeface="+mj-ea"/>
                <a:cs typeface="+mj-cs"/>
              </a:rPr>
              <a:t>‘’</a:t>
            </a:r>
            <a:r>
              <a:rPr lang="en-US" sz="1800" b="0" i="1" kern="1200">
                <a:latin typeface="+mj-lt"/>
                <a:ea typeface="+mj-ea"/>
                <a:cs typeface="+mj-cs"/>
              </a:rPr>
              <a:t>The best way to escape from a problem is to solve it.’’ — Alan Saporta</a:t>
            </a:r>
            <a:br>
              <a:rPr lang="en-US" sz="1800" b="0" i="1" kern="1200">
                <a:latin typeface="+mj-lt"/>
                <a:ea typeface="+mj-ea"/>
                <a:cs typeface="+mj-cs"/>
              </a:rPr>
            </a:br>
            <a:endParaRPr lang="en-US" sz="1800" b="0" i="1" kern="1200">
              <a:latin typeface="+mj-lt"/>
              <a:ea typeface="+mj-ea"/>
              <a:cs typeface="+mj-cs"/>
            </a:endParaRPr>
          </a:p>
        </p:txBody>
      </p:sp>
      <p:sp>
        <p:nvSpPr>
          <p:cNvPr id="22" name="Content Placeholder 8">
            <a:extLst>
              <a:ext uri="{FF2B5EF4-FFF2-40B4-BE49-F238E27FC236}">
                <a16:creationId xmlns:a16="http://schemas.microsoft.com/office/drawing/2014/main" id="{9D5D5E7C-864A-481D-A38F-D06A1555ECBF}"/>
              </a:ext>
            </a:extLst>
          </p:cNvPr>
          <p:cNvSpPr>
            <a:spLocks noGrp="1"/>
          </p:cNvSpPr>
          <p:nvPr>
            <p:ph idx="1"/>
          </p:nvPr>
        </p:nvSpPr>
        <p:spPr>
          <a:xfrm>
            <a:off x="1141412" y="2249487"/>
            <a:ext cx="4459287" cy="3965046"/>
          </a:xfrm>
        </p:spPr>
        <p:txBody>
          <a:bodyPr>
            <a:normAutofit/>
          </a:bodyPr>
          <a:lstStyle/>
          <a:p>
            <a:r>
              <a:rPr lang="en-GB" sz="2000" b="1" dirty="0"/>
              <a:t>Strong groups resolve issues as they appear. Problems are not something to be overlooked in expectations that will disappear. Another problem is seen as another chance to move forward on the path to the common goal.</a:t>
            </a:r>
          </a:p>
          <a:p>
            <a:endParaRPr lang="en-US" sz="2000" dirty="0"/>
          </a:p>
        </p:txBody>
      </p:sp>
      <p:pic>
        <p:nvPicPr>
          <p:cNvPr id="19" name="Content Placeholder 3">
            <a:extLst>
              <a:ext uri="{FF2B5EF4-FFF2-40B4-BE49-F238E27FC236}">
                <a16:creationId xmlns:a16="http://schemas.microsoft.com/office/drawing/2014/main" id="{D940CDDC-71CB-40D8-B249-30CA24D5DB27}"/>
              </a:ext>
            </a:extLst>
          </p:cNvPr>
          <p:cNvPicPr>
            <a:picLocks noChangeAspect="1"/>
          </p:cNvPicPr>
          <p:nvPr/>
        </p:nvPicPr>
        <p:blipFill rotWithShape="1">
          <a:blip r:embed="rId3"/>
          <a:srcRect t="13185" b="9229"/>
          <a:stretch/>
        </p:blipFill>
        <p:spPr>
          <a:xfrm>
            <a:off x="6096000" y="1881951"/>
            <a:ext cx="5456279" cy="306914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4203121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C41C7-95C1-4EC6-8CBC-57E396D6619A}"/>
              </a:ext>
            </a:extLst>
          </p:cNvPr>
          <p:cNvSpPr>
            <a:spLocks noGrp="1"/>
          </p:cNvSpPr>
          <p:nvPr>
            <p:ph type="title"/>
          </p:nvPr>
        </p:nvSpPr>
        <p:spPr>
          <a:xfrm>
            <a:off x="7962519" y="618518"/>
            <a:ext cx="3084891" cy="1478570"/>
          </a:xfrm>
        </p:spPr>
        <p:txBody>
          <a:bodyPr>
            <a:normAutofit/>
          </a:bodyPr>
          <a:lstStyle/>
          <a:p>
            <a:r>
              <a:rPr lang="en-GB" sz="3200" b="1" dirty="0"/>
              <a:t>Bonding </a:t>
            </a:r>
            <a:endParaRPr lang="en-GB" sz="3200" dirty="0"/>
          </a:p>
        </p:txBody>
      </p:sp>
      <p:sp>
        <p:nvSpPr>
          <p:cNvPr id="9" name="Content Placeholder 8">
            <a:extLst>
              <a:ext uri="{FF2B5EF4-FFF2-40B4-BE49-F238E27FC236}">
                <a16:creationId xmlns:a16="http://schemas.microsoft.com/office/drawing/2014/main" id="{0FDAF2A9-99F8-4CD1-9358-00E5A9C3644F}"/>
              </a:ext>
            </a:extLst>
          </p:cNvPr>
          <p:cNvSpPr>
            <a:spLocks noGrp="1"/>
          </p:cNvSpPr>
          <p:nvPr>
            <p:ph idx="1"/>
          </p:nvPr>
        </p:nvSpPr>
        <p:spPr>
          <a:xfrm>
            <a:off x="7962519" y="2249487"/>
            <a:ext cx="3084892" cy="3541714"/>
          </a:xfrm>
        </p:spPr>
        <p:txBody>
          <a:bodyPr>
            <a:normAutofit/>
          </a:bodyPr>
          <a:lstStyle/>
          <a:p>
            <a:r>
              <a:rPr lang="en-GB" dirty="0"/>
              <a:t>A happy team is an efficient team</a:t>
            </a:r>
          </a:p>
          <a:p>
            <a:r>
              <a:rPr lang="en-GB" dirty="0"/>
              <a:t>- A victory is a team victory</a:t>
            </a:r>
          </a:p>
          <a:p>
            <a:r>
              <a:rPr lang="en-GB" dirty="0"/>
              <a:t>A loss is a team loss</a:t>
            </a:r>
            <a:endParaRPr lang="en-US" sz="1800" dirty="0"/>
          </a:p>
        </p:txBody>
      </p:sp>
      <p:pic>
        <p:nvPicPr>
          <p:cNvPr id="7" name="Content Placeholder 3">
            <a:extLst>
              <a:ext uri="{FF2B5EF4-FFF2-40B4-BE49-F238E27FC236}">
                <a16:creationId xmlns:a16="http://schemas.microsoft.com/office/drawing/2014/main" id="{48CBB542-4DDF-4C7F-B774-E8CEF1E37637}"/>
              </a:ext>
            </a:extLst>
          </p:cNvPr>
          <p:cNvPicPr>
            <a:picLocks noChangeAspect="1"/>
          </p:cNvPicPr>
          <p:nvPr/>
        </p:nvPicPr>
        <p:blipFill rotWithShape="1">
          <a:blip r:embed="rId3"/>
          <a:srcRect l="15978" r="17342" b="1"/>
          <a:stretch/>
        </p:blipFill>
        <p:spPr>
          <a:xfrm>
            <a:off x="-5597" y="10"/>
            <a:ext cx="7558541" cy="6857990"/>
          </a:xfrm>
          <a:prstGeom prst="rect">
            <a:avLst/>
          </a:prstGeom>
        </p:spPr>
      </p:pic>
    </p:spTree>
    <p:extLst>
      <p:ext uri="{BB962C8B-B14F-4D97-AF65-F5344CB8AC3E}">
        <p14:creationId xmlns:p14="http://schemas.microsoft.com/office/powerpoint/2010/main" val="4166183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F7F68-EE35-4B0A-B308-6A050AB97890}"/>
              </a:ext>
            </a:extLst>
          </p:cNvPr>
          <p:cNvSpPr>
            <a:spLocks noGrp="1"/>
          </p:cNvSpPr>
          <p:nvPr>
            <p:ph type="title"/>
          </p:nvPr>
        </p:nvSpPr>
        <p:spPr>
          <a:xfrm>
            <a:off x="5917106" y="338271"/>
            <a:ext cx="4654297" cy="779702"/>
          </a:xfrm>
        </p:spPr>
        <p:txBody>
          <a:bodyPr>
            <a:normAutofit/>
          </a:bodyPr>
          <a:lstStyle/>
          <a:p>
            <a:r>
              <a:rPr lang="it-IT" b="1" dirty="0">
                <a:solidFill>
                  <a:srgbClr val="FF0000"/>
                </a:solidFill>
                <a:latin typeface="Arial" panose="020B0604020202020204" pitchFamily="34" charset="0"/>
                <a:cs typeface="Arial" panose="020B0604020202020204" pitchFamily="34" charset="0"/>
              </a:rPr>
              <a:t>Group dynamics</a:t>
            </a:r>
          </a:p>
        </p:txBody>
      </p:sp>
      <p:sp>
        <p:nvSpPr>
          <p:cNvPr id="3" name="Content Placeholder 2">
            <a:extLst>
              <a:ext uri="{FF2B5EF4-FFF2-40B4-BE49-F238E27FC236}">
                <a16:creationId xmlns:a16="http://schemas.microsoft.com/office/drawing/2014/main" id="{1A1289D2-05BB-42D9-994A-6DF9F1606121}"/>
              </a:ext>
            </a:extLst>
          </p:cNvPr>
          <p:cNvSpPr>
            <a:spLocks noGrp="1"/>
          </p:cNvSpPr>
          <p:nvPr>
            <p:ph idx="1"/>
          </p:nvPr>
        </p:nvSpPr>
        <p:spPr>
          <a:xfrm>
            <a:off x="5540284" y="1455598"/>
            <a:ext cx="5802145" cy="4818593"/>
          </a:xfrm>
        </p:spPr>
        <p:txBody>
          <a:bodyPr>
            <a:normAutofit/>
          </a:bodyPr>
          <a:lstStyle/>
          <a:p>
            <a:pPr marL="0" indent="0">
              <a:buNone/>
            </a:pPr>
            <a:r>
              <a:rPr lang="it-IT" dirty="0"/>
              <a:t>   </a:t>
            </a:r>
          </a:p>
          <a:p>
            <a:pPr marL="0" indent="0">
              <a:buNone/>
            </a:pPr>
            <a:r>
              <a:rPr lang="it-IT" dirty="0"/>
              <a:t> </a:t>
            </a:r>
            <a:r>
              <a:rPr lang="en-US" sz="2800" dirty="0"/>
              <a:t>Group dynamics is a set of behavioral and psychological processes that occur within a social group or between groups. It refers to the "nature of groups, the laws of their development, and their interrelations with individuals, other groups, and larger institutions“</a:t>
            </a:r>
          </a:p>
          <a:p>
            <a:pPr marL="0" indent="0">
              <a:buNone/>
            </a:pPr>
            <a:r>
              <a:rPr lang="en-US" sz="1200" dirty="0"/>
              <a:t> (Cartwright and Zander, 1968). </a:t>
            </a:r>
          </a:p>
          <a:p>
            <a:pPr marL="0" indent="0">
              <a:buNone/>
            </a:pPr>
            <a:endParaRPr lang="en-US" sz="2800" dirty="0"/>
          </a:p>
          <a:p>
            <a:pPr marL="0" indent="0">
              <a:buNone/>
            </a:pPr>
            <a:endParaRPr lang="it-IT" dirty="0"/>
          </a:p>
        </p:txBody>
      </p:sp>
      <p:pic>
        <p:nvPicPr>
          <p:cNvPr id="11" name="Picture 10" descr="A picture containing text, map&#10;&#10;Description automatically generated">
            <a:extLst>
              <a:ext uri="{FF2B5EF4-FFF2-40B4-BE49-F238E27FC236}">
                <a16:creationId xmlns:a16="http://schemas.microsoft.com/office/drawing/2014/main" id="{EBAAE6E1-A5A8-4D47-B06A-106CD846F367}"/>
              </a:ext>
            </a:extLst>
          </p:cNvPr>
          <p:cNvPicPr>
            <a:picLocks noChangeAspect="1"/>
          </p:cNvPicPr>
          <p:nvPr/>
        </p:nvPicPr>
        <p:blipFill rotWithShape="1">
          <a:blip r:embed="rId3">
            <a:extLst>
              <a:ext uri="{28A0092B-C50C-407E-A947-70E740481C1C}">
                <a14:useLocalDpi xmlns:a14="http://schemas.microsoft.com/office/drawing/2010/main" val="0"/>
              </a:ext>
            </a:extLst>
          </a:blip>
          <a:srcRect t="2292" r="2" b="2"/>
          <a:stretch/>
        </p:blipFill>
        <p:spPr>
          <a:xfrm>
            <a:off x="-274" y="-1"/>
            <a:ext cx="4654296" cy="3410712"/>
          </a:xfrm>
          <a:prstGeom prst="rect">
            <a:avLst/>
          </a:prstGeom>
        </p:spPr>
      </p:pic>
      <p:pic>
        <p:nvPicPr>
          <p:cNvPr id="16" name="Picture 15" descr="A screenshot of a cell phone&#10;&#10;Description automatically generated">
            <a:extLst>
              <a:ext uri="{FF2B5EF4-FFF2-40B4-BE49-F238E27FC236}">
                <a16:creationId xmlns:a16="http://schemas.microsoft.com/office/drawing/2014/main" id="{ECE13CB0-A0EB-4376-B6DD-1E1D8E26B15C}"/>
              </a:ext>
            </a:extLst>
          </p:cNvPr>
          <p:cNvPicPr>
            <a:picLocks noChangeAspect="1"/>
          </p:cNvPicPr>
          <p:nvPr/>
        </p:nvPicPr>
        <p:blipFill rotWithShape="1">
          <a:blip r:embed="rId4">
            <a:extLst>
              <a:ext uri="{28A0092B-C50C-407E-A947-70E740481C1C}">
                <a14:useLocalDpi xmlns:a14="http://schemas.microsoft.com/office/drawing/2010/main" val="0"/>
              </a:ext>
            </a:extLst>
          </a:blip>
          <a:srcRect r="2" b="2288"/>
          <a:stretch/>
        </p:blipFill>
        <p:spPr>
          <a:xfrm>
            <a:off x="20" y="3447288"/>
            <a:ext cx="4654000" cy="3410712"/>
          </a:xfrm>
          <a:prstGeom prst="rect">
            <a:avLst/>
          </a:prstGeom>
        </p:spPr>
      </p:pic>
    </p:spTree>
    <p:extLst>
      <p:ext uri="{BB962C8B-B14F-4D97-AF65-F5344CB8AC3E}">
        <p14:creationId xmlns:p14="http://schemas.microsoft.com/office/powerpoint/2010/main" val="43239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EB139-A378-4DF3-B084-AC516CF5C678}"/>
              </a:ext>
            </a:extLst>
          </p:cNvPr>
          <p:cNvSpPr>
            <a:spLocks noGrp="1"/>
          </p:cNvSpPr>
          <p:nvPr>
            <p:ph type="title"/>
          </p:nvPr>
        </p:nvSpPr>
        <p:spPr>
          <a:xfrm>
            <a:off x="3201252" y="382930"/>
            <a:ext cx="4703326" cy="2866999"/>
          </a:xfrm>
        </p:spPr>
        <p:txBody>
          <a:bodyPr>
            <a:noAutofit/>
          </a:bodyPr>
          <a:lstStyle/>
          <a:p>
            <a:r>
              <a:rPr lang="en-US" sz="2000" b="1" dirty="0">
                <a:cs typeface="Arial" panose="020B0604020202020204" pitchFamily="34" charset="0"/>
              </a:rPr>
              <a:t>In 1965 the psychologist Bruce Tuckman proposed the 5 stages of a group named: </a:t>
            </a:r>
            <a:br>
              <a:rPr lang="en-US" sz="2000" b="1" dirty="0">
                <a:cs typeface="Arial" panose="020B0604020202020204" pitchFamily="34" charset="0"/>
              </a:rPr>
            </a:br>
            <a:r>
              <a:rPr lang="en-US" sz="2000" b="1" dirty="0">
                <a:cs typeface="Arial" panose="020B0604020202020204" pitchFamily="34" charset="0"/>
              </a:rPr>
              <a:t>  ‘Tuckman's Stages for a team’ </a:t>
            </a:r>
            <a:br>
              <a:rPr lang="en-US" sz="2000" b="1" dirty="0">
                <a:cs typeface="Arial" panose="020B0604020202020204" pitchFamily="34" charset="0"/>
              </a:rPr>
            </a:br>
            <a:r>
              <a:rPr lang="en-US" sz="1000" dirty="0">
                <a:cs typeface="Arial" panose="020B0604020202020204" pitchFamily="34" charset="0"/>
              </a:rPr>
              <a:t>(Free-management-ebooks.com, n.d.)</a:t>
            </a:r>
            <a:br>
              <a:rPr lang="en-US" sz="2000" b="1" dirty="0"/>
            </a:br>
            <a:endParaRPr lang="it-IT" sz="2000" b="1" dirty="0"/>
          </a:p>
        </p:txBody>
      </p:sp>
      <p:pic>
        <p:nvPicPr>
          <p:cNvPr id="5" name="Picture 4" descr="A person wearing a suit and tie&#10;&#10;Description automatically generated">
            <a:extLst>
              <a:ext uri="{FF2B5EF4-FFF2-40B4-BE49-F238E27FC236}">
                <a16:creationId xmlns:a16="http://schemas.microsoft.com/office/drawing/2014/main" id="{821313A1-70F6-4154-907D-6CD16DF5CC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631" y="227124"/>
            <a:ext cx="2563544" cy="3104271"/>
          </a:xfrm>
          <a:prstGeom prst="ellipse">
            <a:avLst/>
          </a:prstGeom>
          <a:ln>
            <a:noFill/>
          </a:ln>
          <a:effectLst>
            <a:softEdge rad="112500"/>
          </a:effectLst>
          <a:scene3d>
            <a:camera prst="perspectiveRight"/>
            <a:lightRig rig="threePt" dir="t"/>
          </a:scene3d>
          <a:sp3d extrusionH="76200">
            <a:extrusionClr>
              <a:schemeClr val="tx1"/>
            </a:extrusionClr>
          </a:sp3d>
        </p:spPr>
      </p:pic>
      <p:pic>
        <p:nvPicPr>
          <p:cNvPr id="10" name="Picture 9">
            <a:extLst>
              <a:ext uri="{FF2B5EF4-FFF2-40B4-BE49-F238E27FC236}">
                <a16:creationId xmlns:a16="http://schemas.microsoft.com/office/drawing/2014/main" id="{9AF0DEFF-A954-4C6E-AE9A-A8118E818E0A}"/>
              </a:ext>
            </a:extLst>
          </p:cNvPr>
          <p:cNvPicPr>
            <a:picLocks noChangeAspect="1"/>
          </p:cNvPicPr>
          <p:nvPr/>
        </p:nvPicPr>
        <p:blipFill>
          <a:blip r:embed="rId4"/>
          <a:stretch>
            <a:fillRect/>
          </a:stretch>
        </p:blipFill>
        <p:spPr>
          <a:xfrm>
            <a:off x="182435" y="4225441"/>
            <a:ext cx="1803484" cy="2403435"/>
          </a:xfrm>
          <a:prstGeom prst="rect">
            <a:avLst/>
          </a:prstGeom>
        </p:spPr>
      </p:pic>
      <p:pic>
        <p:nvPicPr>
          <p:cNvPr id="11" name="Picture 10">
            <a:extLst>
              <a:ext uri="{FF2B5EF4-FFF2-40B4-BE49-F238E27FC236}">
                <a16:creationId xmlns:a16="http://schemas.microsoft.com/office/drawing/2014/main" id="{6932FCF8-18F5-4DB8-857A-0702788C61F1}"/>
              </a:ext>
            </a:extLst>
          </p:cNvPr>
          <p:cNvPicPr>
            <a:picLocks noChangeAspect="1"/>
          </p:cNvPicPr>
          <p:nvPr/>
        </p:nvPicPr>
        <p:blipFill>
          <a:blip r:embed="rId5"/>
          <a:stretch>
            <a:fillRect/>
          </a:stretch>
        </p:blipFill>
        <p:spPr>
          <a:xfrm>
            <a:off x="1788207" y="3484393"/>
            <a:ext cx="1651522" cy="2403435"/>
          </a:xfrm>
          <a:prstGeom prst="rect">
            <a:avLst/>
          </a:prstGeom>
          <a:scene3d>
            <a:camera prst="perspectiveRight"/>
            <a:lightRig rig="threePt" dir="t"/>
          </a:scene3d>
        </p:spPr>
      </p:pic>
      <p:pic>
        <p:nvPicPr>
          <p:cNvPr id="12" name="Picture 11">
            <a:extLst>
              <a:ext uri="{FF2B5EF4-FFF2-40B4-BE49-F238E27FC236}">
                <a16:creationId xmlns:a16="http://schemas.microsoft.com/office/drawing/2014/main" id="{9C4032E3-994B-450A-9976-57720E91B8C9}"/>
              </a:ext>
            </a:extLst>
          </p:cNvPr>
          <p:cNvPicPr>
            <a:picLocks noChangeAspect="1"/>
          </p:cNvPicPr>
          <p:nvPr/>
        </p:nvPicPr>
        <p:blipFill>
          <a:blip r:embed="rId6"/>
          <a:stretch>
            <a:fillRect/>
          </a:stretch>
        </p:blipFill>
        <p:spPr>
          <a:xfrm>
            <a:off x="3251657" y="4231190"/>
            <a:ext cx="1829955" cy="2310857"/>
          </a:xfrm>
          <a:prstGeom prst="rect">
            <a:avLst/>
          </a:prstGeom>
          <a:scene3d>
            <a:camera prst="perspectiveRight"/>
            <a:lightRig rig="threePt" dir="t"/>
          </a:scene3d>
        </p:spPr>
      </p:pic>
      <p:pic>
        <p:nvPicPr>
          <p:cNvPr id="13" name="Picture 12">
            <a:extLst>
              <a:ext uri="{FF2B5EF4-FFF2-40B4-BE49-F238E27FC236}">
                <a16:creationId xmlns:a16="http://schemas.microsoft.com/office/drawing/2014/main" id="{149E25F8-DC44-4FE1-A72F-C450560E1ECC}"/>
              </a:ext>
            </a:extLst>
          </p:cNvPr>
          <p:cNvPicPr>
            <a:picLocks noChangeAspect="1"/>
          </p:cNvPicPr>
          <p:nvPr/>
        </p:nvPicPr>
        <p:blipFill>
          <a:blip r:embed="rId7"/>
          <a:stretch>
            <a:fillRect/>
          </a:stretch>
        </p:blipFill>
        <p:spPr>
          <a:xfrm>
            <a:off x="4912235" y="3157352"/>
            <a:ext cx="1955982" cy="2403435"/>
          </a:xfrm>
          <a:prstGeom prst="rect">
            <a:avLst/>
          </a:prstGeom>
          <a:scene3d>
            <a:camera prst="perspectiveRight"/>
            <a:lightRig rig="threePt" dir="t"/>
          </a:scene3d>
        </p:spPr>
      </p:pic>
      <p:pic>
        <p:nvPicPr>
          <p:cNvPr id="14" name="Picture 13">
            <a:extLst>
              <a:ext uri="{FF2B5EF4-FFF2-40B4-BE49-F238E27FC236}">
                <a16:creationId xmlns:a16="http://schemas.microsoft.com/office/drawing/2014/main" id="{36430414-A4AB-46D3-AD2D-7D25128B2B08}"/>
              </a:ext>
            </a:extLst>
          </p:cNvPr>
          <p:cNvPicPr>
            <a:picLocks noChangeAspect="1"/>
          </p:cNvPicPr>
          <p:nvPr/>
        </p:nvPicPr>
        <p:blipFill>
          <a:blip r:embed="rId8"/>
          <a:stretch>
            <a:fillRect/>
          </a:stretch>
        </p:blipFill>
        <p:spPr>
          <a:xfrm>
            <a:off x="6554118" y="3981301"/>
            <a:ext cx="1955982" cy="2560746"/>
          </a:xfrm>
          <a:prstGeom prst="rect">
            <a:avLst/>
          </a:prstGeom>
          <a:scene3d>
            <a:camera prst="perspectiveRight"/>
            <a:lightRig rig="threePt" dir="t"/>
          </a:scene3d>
        </p:spPr>
      </p:pic>
      <p:pic>
        <p:nvPicPr>
          <p:cNvPr id="16" name="Picture 15">
            <a:extLst>
              <a:ext uri="{FF2B5EF4-FFF2-40B4-BE49-F238E27FC236}">
                <a16:creationId xmlns:a16="http://schemas.microsoft.com/office/drawing/2014/main" id="{555391E7-77FF-4653-A642-A9A43594B730}"/>
              </a:ext>
            </a:extLst>
          </p:cNvPr>
          <p:cNvPicPr>
            <a:picLocks noChangeAspect="1"/>
          </p:cNvPicPr>
          <p:nvPr/>
        </p:nvPicPr>
        <p:blipFill>
          <a:blip r:embed="rId9"/>
          <a:stretch>
            <a:fillRect/>
          </a:stretch>
        </p:blipFill>
        <p:spPr>
          <a:xfrm>
            <a:off x="7904578" y="311502"/>
            <a:ext cx="4065563" cy="90511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7" name="Picture 16">
            <a:extLst>
              <a:ext uri="{FF2B5EF4-FFF2-40B4-BE49-F238E27FC236}">
                <a16:creationId xmlns:a16="http://schemas.microsoft.com/office/drawing/2014/main" id="{10F96B33-8DB2-49A4-B72B-0AB5F61F129B}"/>
              </a:ext>
            </a:extLst>
          </p:cNvPr>
          <p:cNvPicPr>
            <a:picLocks noChangeAspect="1"/>
          </p:cNvPicPr>
          <p:nvPr/>
        </p:nvPicPr>
        <p:blipFill>
          <a:blip r:embed="rId10">
            <a:alphaModFix/>
          </a:blip>
          <a:stretch>
            <a:fillRect/>
          </a:stretch>
        </p:blipFill>
        <p:spPr>
          <a:xfrm>
            <a:off x="9533275" y="1446864"/>
            <a:ext cx="1659285" cy="52759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8" name="Picture 17">
            <a:extLst>
              <a:ext uri="{FF2B5EF4-FFF2-40B4-BE49-F238E27FC236}">
                <a16:creationId xmlns:a16="http://schemas.microsoft.com/office/drawing/2014/main" id="{447C7863-E7C2-45E3-939E-988D26CDC888}"/>
              </a:ext>
            </a:extLst>
          </p:cNvPr>
          <p:cNvPicPr>
            <a:picLocks noChangeAspect="1"/>
          </p:cNvPicPr>
          <p:nvPr/>
        </p:nvPicPr>
        <p:blipFill>
          <a:blip r:embed="rId11"/>
          <a:stretch>
            <a:fillRect/>
          </a:stretch>
        </p:blipFill>
        <p:spPr>
          <a:xfrm>
            <a:off x="9541924" y="2147787"/>
            <a:ext cx="1659285" cy="52759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9" name="Picture 18">
            <a:extLst>
              <a:ext uri="{FF2B5EF4-FFF2-40B4-BE49-F238E27FC236}">
                <a16:creationId xmlns:a16="http://schemas.microsoft.com/office/drawing/2014/main" id="{577947AB-00D3-4266-9428-1F9BEB956701}"/>
              </a:ext>
            </a:extLst>
          </p:cNvPr>
          <p:cNvPicPr>
            <a:picLocks noChangeAspect="1"/>
          </p:cNvPicPr>
          <p:nvPr/>
        </p:nvPicPr>
        <p:blipFill>
          <a:blip r:embed="rId12"/>
          <a:stretch>
            <a:fillRect/>
          </a:stretch>
        </p:blipFill>
        <p:spPr>
          <a:xfrm>
            <a:off x="9541925" y="2905627"/>
            <a:ext cx="1659285" cy="60979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20" name="Picture 19">
            <a:extLst>
              <a:ext uri="{FF2B5EF4-FFF2-40B4-BE49-F238E27FC236}">
                <a16:creationId xmlns:a16="http://schemas.microsoft.com/office/drawing/2014/main" id="{8E8DB5D9-713F-4B38-BBD2-ECCA42018FC5}"/>
              </a:ext>
            </a:extLst>
          </p:cNvPr>
          <p:cNvPicPr>
            <a:picLocks noChangeAspect="1"/>
          </p:cNvPicPr>
          <p:nvPr/>
        </p:nvPicPr>
        <p:blipFill>
          <a:blip r:embed="rId13"/>
          <a:stretch>
            <a:fillRect/>
          </a:stretch>
        </p:blipFill>
        <p:spPr>
          <a:xfrm>
            <a:off x="9523482" y="3806772"/>
            <a:ext cx="1659285" cy="53860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21" name="Picture 20">
            <a:extLst>
              <a:ext uri="{FF2B5EF4-FFF2-40B4-BE49-F238E27FC236}">
                <a16:creationId xmlns:a16="http://schemas.microsoft.com/office/drawing/2014/main" id="{1087C286-B127-4D47-A4D0-EC48EDB3D8C1}"/>
              </a:ext>
            </a:extLst>
          </p:cNvPr>
          <p:cNvPicPr>
            <a:picLocks noChangeAspect="1"/>
          </p:cNvPicPr>
          <p:nvPr/>
        </p:nvPicPr>
        <p:blipFill>
          <a:blip r:embed="rId14"/>
          <a:stretch>
            <a:fillRect/>
          </a:stretch>
        </p:blipFill>
        <p:spPr>
          <a:xfrm>
            <a:off x="9523482" y="4651883"/>
            <a:ext cx="1760622" cy="60979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22" name="Picture 21">
            <a:extLst>
              <a:ext uri="{FF2B5EF4-FFF2-40B4-BE49-F238E27FC236}">
                <a16:creationId xmlns:a16="http://schemas.microsoft.com/office/drawing/2014/main" id="{0F0E96A6-74E3-4B1E-BA5F-10F77146766B}"/>
              </a:ext>
            </a:extLst>
          </p:cNvPr>
          <p:cNvPicPr>
            <a:picLocks noChangeAspect="1"/>
          </p:cNvPicPr>
          <p:nvPr/>
        </p:nvPicPr>
        <p:blipFill>
          <a:blip r:embed="rId15"/>
          <a:stretch>
            <a:fillRect/>
          </a:stretch>
        </p:blipFill>
        <p:spPr>
          <a:xfrm>
            <a:off x="9575398" y="5560787"/>
            <a:ext cx="1760622" cy="66639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16689731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8B3C6-19E7-436A-BB8C-37C3B4E60B13}"/>
              </a:ext>
            </a:extLst>
          </p:cNvPr>
          <p:cNvSpPr>
            <a:spLocks noGrp="1"/>
          </p:cNvSpPr>
          <p:nvPr>
            <p:ph type="title"/>
          </p:nvPr>
        </p:nvSpPr>
        <p:spPr>
          <a:xfrm>
            <a:off x="6399313" y="493921"/>
            <a:ext cx="4793758" cy="1188720"/>
          </a:xfrm>
        </p:spPr>
        <p:txBody>
          <a:bodyPr>
            <a:normAutofit/>
          </a:bodyPr>
          <a:lstStyle/>
          <a:p>
            <a:r>
              <a:rPr lang="it-IT" b="1" dirty="0">
                <a:solidFill>
                  <a:srgbClr val="FF0000"/>
                </a:solidFill>
                <a:latin typeface="Arial" panose="020B0604020202020204" pitchFamily="34" charset="0"/>
                <a:cs typeface="Arial" panose="020B0604020202020204" pitchFamily="34" charset="0"/>
              </a:rPr>
              <a:t>Forming stage </a:t>
            </a:r>
          </a:p>
        </p:txBody>
      </p:sp>
      <p:sp>
        <p:nvSpPr>
          <p:cNvPr id="3" name="Content Placeholder 2">
            <a:extLst>
              <a:ext uri="{FF2B5EF4-FFF2-40B4-BE49-F238E27FC236}">
                <a16:creationId xmlns:a16="http://schemas.microsoft.com/office/drawing/2014/main" id="{25DD748C-65DA-41A4-A381-160ABEB89140}"/>
              </a:ext>
            </a:extLst>
          </p:cNvPr>
          <p:cNvSpPr>
            <a:spLocks noGrp="1"/>
          </p:cNvSpPr>
          <p:nvPr>
            <p:ph idx="1"/>
          </p:nvPr>
        </p:nvSpPr>
        <p:spPr>
          <a:xfrm>
            <a:off x="6438122" y="1682641"/>
            <a:ext cx="5012980" cy="4853626"/>
          </a:xfrm>
        </p:spPr>
        <p:txBody>
          <a:bodyPr>
            <a:normAutofit lnSpcReduction="10000"/>
          </a:bodyPr>
          <a:lstStyle/>
          <a:p>
            <a:endParaRPr lang="en-US" dirty="0"/>
          </a:p>
          <a:p>
            <a:r>
              <a:rPr lang="en-US" sz="2400" dirty="0">
                <a:solidFill>
                  <a:schemeClr val="tx1"/>
                </a:solidFill>
                <a:latin typeface="Arial" panose="020B0604020202020204" pitchFamily="34" charset="0"/>
                <a:cs typeface="Arial" panose="020B0604020202020204" pitchFamily="34" charset="0"/>
              </a:rPr>
              <a:t>Forming stage is about building up relationships with the members of the group and start to:</a:t>
            </a:r>
          </a:p>
          <a:p>
            <a:r>
              <a:rPr lang="en-US" sz="2400" dirty="0">
                <a:solidFill>
                  <a:schemeClr val="tx1"/>
                </a:solidFill>
                <a:latin typeface="Arial" panose="020B0604020202020204" pitchFamily="34" charset="0"/>
                <a:cs typeface="Arial" panose="020B0604020202020204" pitchFamily="34" charset="0"/>
              </a:rPr>
              <a:t> Know each member of the team;</a:t>
            </a:r>
          </a:p>
          <a:p>
            <a:r>
              <a:rPr lang="en-US" sz="2400" dirty="0">
                <a:solidFill>
                  <a:schemeClr val="tx1"/>
                </a:solidFill>
                <a:latin typeface="Arial" panose="020B0604020202020204" pitchFamily="34" charset="0"/>
                <a:cs typeface="Arial" panose="020B0604020202020204" pitchFamily="34" charset="0"/>
              </a:rPr>
              <a:t>Identify roles,</a:t>
            </a:r>
          </a:p>
          <a:p>
            <a:r>
              <a:rPr lang="en-US" sz="2400" dirty="0">
                <a:solidFill>
                  <a:schemeClr val="tx1"/>
                </a:solidFill>
                <a:latin typeface="Arial" panose="020B0604020202020204" pitchFamily="34" charset="0"/>
                <a:cs typeface="Arial" panose="020B0604020202020204" pitchFamily="34" charset="0"/>
              </a:rPr>
              <a:t>  Project skills, </a:t>
            </a:r>
          </a:p>
          <a:p>
            <a:r>
              <a:rPr lang="en-US" sz="2400" dirty="0">
                <a:solidFill>
                  <a:schemeClr val="tx1"/>
                </a:solidFill>
                <a:latin typeface="Arial" panose="020B0604020202020204" pitchFamily="34" charset="0"/>
                <a:cs typeface="Arial" panose="020B0604020202020204" pitchFamily="34" charset="0"/>
              </a:rPr>
              <a:t> Identify the responsibility of each member of the team;</a:t>
            </a:r>
          </a:p>
          <a:p>
            <a:r>
              <a:rPr lang="en-US" sz="2400" dirty="0">
                <a:solidFill>
                  <a:schemeClr val="tx1"/>
                </a:solidFill>
                <a:latin typeface="Arial" panose="020B0604020202020204" pitchFamily="34" charset="0"/>
                <a:cs typeface="Arial" panose="020B0604020202020204" pitchFamily="34" charset="0"/>
              </a:rPr>
              <a:t>Into the first stage the team are focused only to the leader guidance. (Toggl.com, n.d.)</a:t>
            </a:r>
          </a:p>
        </p:txBody>
      </p:sp>
      <p:pic>
        <p:nvPicPr>
          <p:cNvPr id="11" name="Picture 10" descr="A close up of text on a white background&#10;&#10;Description automatically generated">
            <a:extLst>
              <a:ext uri="{FF2B5EF4-FFF2-40B4-BE49-F238E27FC236}">
                <a16:creationId xmlns:a16="http://schemas.microsoft.com/office/drawing/2014/main" id="{2DE73222-E306-49EA-90BD-A61B2F2032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513" y="493921"/>
            <a:ext cx="3159677" cy="1659492"/>
          </a:xfrm>
          <a:prstGeom prst="rect">
            <a:avLst/>
          </a:prstGeom>
        </p:spPr>
      </p:pic>
      <p:pic>
        <p:nvPicPr>
          <p:cNvPr id="9" name="Picture 8" descr="A group of people sitting at a table&#10;&#10;Description automatically generated">
            <a:extLst>
              <a:ext uri="{FF2B5EF4-FFF2-40B4-BE49-F238E27FC236}">
                <a16:creationId xmlns:a16="http://schemas.microsoft.com/office/drawing/2014/main" id="{02AD0D30-C2AD-4F90-8291-584715614C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64323" y="707552"/>
            <a:ext cx="2111316" cy="1761327"/>
          </a:xfrm>
          <a:prstGeom prst="rect">
            <a:avLst/>
          </a:prstGeom>
        </p:spPr>
      </p:pic>
      <p:pic>
        <p:nvPicPr>
          <p:cNvPr id="5" name="Picture 4" descr="A picture containing LEGO, sky, toy, indoor&#10;&#10;Description automatically generated">
            <a:extLst>
              <a:ext uri="{FF2B5EF4-FFF2-40B4-BE49-F238E27FC236}">
                <a16:creationId xmlns:a16="http://schemas.microsoft.com/office/drawing/2014/main" id="{2AF8F87F-8D05-46AD-956E-BD3DF505AF1E}"/>
              </a:ext>
            </a:extLst>
          </p:cNvPr>
          <p:cNvPicPr>
            <a:picLocks noChangeAspect="1"/>
          </p:cNvPicPr>
          <p:nvPr/>
        </p:nvPicPr>
        <p:blipFill>
          <a:blip r:embed="rId5">
            <a:extLst>
              <a:ext uri="{BEBA8EAE-BF5A-486C-A8C5-ECC9F3942E4B}">
                <a14:imgProps xmlns:a14="http://schemas.microsoft.com/office/drawing/2010/main">
                  <a14:imgLayer r:embed="rId6">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409719" y="4754880"/>
            <a:ext cx="2937813" cy="1160436"/>
          </a:xfrm>
          <a:prstGeom prst="rect">
            <a:avLst/>
          </a:prstGeom>
        </p:spPr>
      </p:pic>
      <p:pic>
        <p:nvPicPr>
          <p:cNvPr id="7" name="Picture 6" descr="A close up of a toy&#10;&#10;Description automatically generated">
            <a:extLst>
              <a:ext uri="{FF2B5EF4-FFF2-40B4-BE49-F238E27FC236}">
                <a16:creationId xmlns:a16="http://schemas.microsoft.com/office/drawing/2014/main" id="{4EEF64E0-0BA6-4148-97BF-2C7B959EC9F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28148" y="3645257"/>
            <a:ext cx="1783661" cy="2036364"/>
          </a:xfrm>
          <a:prstGeom prst="rect">
            <a:avLst/>
          </a:prstGeom>
        </p:spPr>
      </p:pic>
      <p:pic>
        <p:nvPicPr>
          <p:cNvPr id="13" name="Picture 12" descr="A close up of a toy&#10;&#10;Description automatically generated">
            <a:extLst>
              <a:ext uri="{FF2B5EF4-FFF2-40B4-BE49-F238E27FC236}">
                <a16:creationId xmlns:a16="http://schemas.microsoft.com/office/drawing/2014/main" id="{1D2DE453-D3A9-48E1-8BC1-B353E1CA1E0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09719" y="1994930"/>
            <a:ext cx="2934242" cy="1951402"/>
          </a:xfrm>
          <a:prstGeom prst="rect">
            <a:avLst/>
          </a:prstGeom>
        </p:spPr>
      </p:pic>
    </p:spTree>
    <p:extLst>
      <p:ext uri="{BB962C8B-B14F-4D97-AF65-F5344CB8AC3E}">
        <p14:creationId xmlns:p14="http://schemas.microsoft.com/office/powerpoint/2010/main" val="627658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8F00-6DBA-40E8-A8C3-FF599A0683AD}"/>
              </a:ext>
            </a:extLst>
          </p:cNvPr>
          <p:cNvSpPr>
            <a:spLocks noGrp="1"/>
          </p:cNvSpPr>
          <p:nvPr>
            <p:ph type="title"/>
          </p:nvPr>
        </p:nvSpPr>
        <p:spPr>
          <a:xfrm>
            <a:off x="492369" y="261309"/>
            <a:ext cx="4246333" cy="1188720"/>
          </a:xfrm>
        </p:spPr>
        <p:txBody>
          <a:bodyPr>
            <a:normAutofit fontScale="90000"/>
          </a:bodyPr>
          <a:lstStyle/>
          <a:p>
            <a:r>
              <a:rPr lang="it-IT" b="1">
                <a:solidFill>
                  <a:srgbClr val="FF0000"/>
                </a:solidFill>
                <a:latin typeface="Arial" panose="020B0604020202020204" pitchFamily="34" charset="0"/>
                <a:cs typeface="Arial" panose="020B0604020202020204" pitchFamily="34" charset="0"/>
              </a:rPr>
              <a:t>Storming stage </a:t>
            </a:r>
            <a:endParaRPr lang="it-IT" b="1" dirty="0">
              <a:solidFill>
                <a:srgbClr val="FF0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77C0DF0-5057-4CFA-AAC2-D431C205B996}"/>
              </a:ext>
            </a:extLst>
          </p:cNvPr>
          <p:cNvSpPr>
            <a:spLocks noGrp="1"/>
          </p:cNvSpPr>
          <p:nvPr>
            <p:ph idx="1"/>
          </p:nvPr>
        </p:nvSpPr>
        <p:spPr>
          <a:xfrm>
            <a:off x="309489" y="1450029"/>
            <a:ext cx="4881489" cy="5407972"/>
          </a:xfrm>
        </p:spPr>
        <p:txBody>
          <a:bodyPr>
            <a:normAutofit fontScale="77500" lnSpcReduction="20000"/>
          </a:bodyPr>
          <a:lstStyle/>
          <a:p>
            <a:pPr>
              <a:lnSpc>
                <a:spcPct val="90000"/>
              </a:lnSpc>
            </a:pPr>
            <a:endParaRPr lang="it-IT" sz="1400" b="1">
              <a:latin typeface="Arial" panose="020B0604020202020204" pitchFamily="34" charset="0"/>
              <a:cs typeface="Arial" panose="020B0604020202020204" pitchFamily="34" charset="0"/>
            </a:endParaRPr>
          </a:p>
          <a:p>
            <a:pPr>
              <a:lnSpc>
                <a:spcPct val="90000"/>
              </a:lnSpc>
            </a:pPr>
            <a:r>
              <a:rPr lang="it-IT" sz="2200">
                <a:latin typeface="Arial" panose="020B0604020202020204" pitchFamily="34" charset="0"/>
                <a:ea typeface="Cambria" panose="02040503050406030204" pitchFamily="18" charset="0"/>
                <a:cs typeface="Arial" panose="020B0604020202020204" pitchFamily="34" charset="0"/>
              </a:rPr>
              <a:t>The second stage is where many team fails because:</a:t>
            </a:r>
          </a:p>
          <a:p>
            <a:pPr>
              <a:lnSpc>
                <a:spcPct val="90000"/>
              </a:lnSpc>
            </a:pPr>
            <a:r>
              <a:rPr lang="it-IT" sz="2200">
                <a:latin typeface="Arial" panose="020B0604020202020204" pitchFamily="34" charset="0"/>
                <a:ea typeface="Cambria" panose="02040503050406030204" pitchFamily="18" charset="0"/>
                <a:cs typeface="Arial" panose="020B0604020202020204" pitchFamily="34" charset="0"/>
              </a:rPr>
              <a:t>Conflict and competition are at its greatest;</a:t>
            </a:r>
          </a:p>
          <a:p>
            <a:pPr>
              <a:lnSpc>
                <a:spcPct val="90000"/>
              </a:lnSpc>
            </a:pPr>
            <a:r>
              <a:rPr lang="it-IT" sz="2200">
                <a:latin typeface="Arial" panose="020B0604020202020204" pitchFamily="34" charset="0"/>
                <a:ea typeface="Cambria" panose="02040503050406030204" pitchFamily="18" charset="0"/>
                <a:cs typeface="Arial" panose="020B0604020202020204" pitchFamily="34" charset="0"/>
              </a:rPr>
              <a:t>Members disgree of how to complete a task;</a:t>
            </a:r>
          </a:p>
          <a:p>
            <a:pPr>
              <a:lnSpc>
                <a:spcPct val="90000"/>
              </a:lnSpc>
            </a:pPr>
            <a:endParaRPr lang="it-IT" sz="2200">
              <a:latin typeface="Arial" panose="020B0604020202020204" pitchFamily="34" charset="0"/>
              <a:ea typeface="Cambria" panose="02040503050406030204" pitchFamily="18" charset="0"/>
              <a:cs typeface="Arial" panose="020B0604020202020204" pitchFamily="34" charset="0"/>
            </a:endParaRPr>
          </a:p>
          <a:p>
            <a:pPr>
              <a:lnSpc>
                <a:spcPct val="90000"/>
              </a:lnSpc>
            </a:pPr>
            <a:r>
              <a:rPr lang="en-US" sz="2200">
                <a:latin typeface="Arial" panose="020B0604020202020204" pitchFamily="34" charset="0"/>
                <a:ea typeface="Cambria" panose="02040503050406030204" pitchFamily="18" charset="0"/>
                <a:cs typeface="Arial" panose="020B0604020202020204" pitchFamily="34" charset="0"/>
              </a:rPr>
              <a:t>People may feel overwhelmed by their workload, or they could be uncomfortable with the approach you're using;</a:t>
            </a:r>
          </a:p>
          <a:p>
            <a:pPr>
              <a:lnSpc>
                <a:spcPct val="90000"/>
              </a:lnSpc>
            </a:pPr>
            <a:r>
              <a:rPr lang="en-US" sz="2200">
                <a:latin typeface="Arial" panose="020B0604020202020204" pitchFamily="34" charset="0"/>
                <a:ea typeface="Cambria" panose="02040503050406030204" pitchFamily="18" charset="0"/>
                <a:cs typeface="Arial" panose="020B0604020202020204" pitchFamily="34" charset="0"/>
              </a:rPr>
              <a:t>Some may question the worth of the team's goal, and they may resist taking on tasks;</a:t>
            </a:r>
          </a:p>
          <a:p>
            <a:pPr>
              <a:lnSpc>
                <a:spcPct val="90000"/>
              </a:lnSpc>
            </a:pPr>
            <a:endParaRPr lang="en-US" sz="2200">
              <a:latin typeface="Arial" panose="020B0604020202020204" pitchFamily="34" charset="0"/>
              <a:ea typeface="Cambria" panose="02040503050406030204" pitchFamily="18" charset="0"/>
              <a:cs typeface="Arial" panose="020B0604020202020204" pitchFamily="34" charset="0"/>
            </a:endParaRPr>
          </a:p>
          <a:p>
            <a:pPr>
              <a:lnSpc>
                <a:spcPct val="90000"/>
              </a:lnSpc>
            </a:pPr>
            <a:r>
              <a:rPr lang="en-US" sz="2200">
                <a:latin typeface="Arial" panose="020B0604020202020204" pitchFamily="34" charset="0"/>
                <a:ea typeface="Cambria" panose="02040503050406030204" pitchFamily="18" charset="0"/>
                <a:cs typeface="Arial" panose="020B0604020202020204" pitchFamily="34" charset="0"/>
              </a:rPr>
              <a:t>Team members who stick with the task at hand may experience stress, particularly as they don't have the support of established processes or strong relationships with their colleagues.</a:t>
            </a:r>
          </a:p>
          <a:p>
            <a:pPr>
              <a:lnSpc>
                <a:spcPct val="90000"/>
              </a:lnSpc>
            </a:pPr>
            <a:r>
              <a:rPr lang="it-IT" sz="2200" b="1">
                <a:latin typeface="Cambria" panose="02040503050406030204" pitchFamily="18" charset="0"/>
                <a:ea typeface="Cambria" panose="02040503050406030204" pitchFamily="18" charset="0"/>
                <a:cs typeface="Arial" panose="020B0604020202020204" pitchFamily="34" charset="0"/>
              </a:rPr>
              <a:t>(The Happy Manager, 2017-2019)</a:t>
            </a:r>
            <a:endParaRPr lang="it-IT" sz="2200" b="1" dirty="0">
              <a:latin typeface="Cambria" panose="02040503050406030204" pitchFamily="18" charset="0"/>
              <a:ea typeface="Cambria" panose="02040503050406030204" pitchFamily="18" charset="0"/>
              <a:cs typeface="Arial" panose="020B0604020202020204" pitchFamily="34" charset="0"/>
            </a:endParaRPr>
          </a:p>
        </p:txBody>
      </p:sp>
      <p:pic>
        <p:nvPicPr>
          <p:cNvPr id="9" name="Picture 8" descr="A picture containing orange, table, indoor, LEGO&#10;&#10;Description automatically generated">
            <a:extLst>
              <a:ext uri="{FF2B5EF4-FFF2-40B4-BE49-F238E27FC236}">
                <a16:creationId xmlns:a16="http://schemas.microsoft.com/office/drawing/2014/main" id="{19F9E62B-B6C0-42FE-B4D5-A2555A742864}"/>
              </a:ext>
            </a:extLst>
          </p:cNvPr>
          <p:cNvPicPr>
            <a:picLocks noChangeAspect="1"/>
          </p:cNvPicPr>
          <p:nvPr/>
        </p:nvPicPr>
        <p:blipFill rotWithShape="1">
          <a:blip r:embed="rId3">
            <a:extLst>
              <a:ext uri="{28A0092B-C50C-407E-A947-70E740481C1C}">
                <a14:useLocalDpi xmlns:a14="http://schemas.microsoft.com/office/drawing/2010/main" val="0"/>
              </a:ext>
            </a:extLst>
          </a:blip>
          <a:srcRect t="14988" r="2" b="32836"/>
          <a:stretch/>
        </p:blipFill>
        <p:spPr>
          <a:xfrm>
            <a:off x="5453178" y="-2"/>
            <a:ext cx="6739097" cy="3410712"/>
          </a:xfrm>
          <a:prstGeom prst="rect">
            <a:avLst/>
          </a:prstGeom>
        </p:spPr>
      </p:pic>
      <p:pic>
        <p:nvPicPr>
          <p:cNvPr id="7" name="Picture 6" descr="A close up of a logo&#10;&#10;Description automatically generated">
            <a:extLst>
              <a:ext uri="{FF2B5EF4-FFF2-40B4-BE49-F238E27FC236}">
                <a16:creationId xmlns:a16="http://schemas.microsoft.com/office/drawing/2014/main" id="{96F26B27-4C11-49DA-A6A1-7E13E2D8EA55}"/>
              </a:ext>
            </a:extLst>
          </p:cNvPr>
          <p:cNvPicPr>
            <a:picLocks noChangeAspect="1"/>
          </p:cNvPicPr>
          <p:nvPr/>
        </p:nvPicPr>
        <p:blipFill rotWithShape="1">
          <a:blip r:embed="rId4">
            <a:extLst>
              <a:ext uri="{28A0092B-C50C-407E-A947-70E740481C1C}">
                <a14:useLocalDpi xmlns:a14="http://schemas.microsoft.com/office/drawing/2010/main" val="0"/>
              </a:ext>
            </a:extLst>
          </a:blip>
          <a:srcRect l="1207" r="3" b="3"/>
          <a:stretch/>
        </p:blipFill>
        <p:spPr>
          <a:xfrm>
            <a:off x="5452903" y="3447288"/>
            <a:ext cx="6739097" cy="3410712"/>
          </a:xfrm>
          <a:prstGeom prst="rect">
            <a:avLst/>
          </a:prstGeom>
        </p:spPr>
      </p:pic>
    </p:spTree>
    <p:extLst>
      <p:ext uri="{BB962C8B-B14F-4D97-AF65-F5344CB8AC3E}">
        <p14:creationId xmlns:p14="http://schemas.microsoft.com/office/powerpoint/2010/main" val="7408898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7F2C0-7FF2-4756-9EB0-0AC447096325}"/>
              </a:ext>
            </a:extLst>
          </p:cNvPr>
          <p:cNvSpPr>
            <a:spLocks noGrp="1"/>
          </p:cNvSpPr>
          <p:nvPr>
            <p:ph type="title"/>
          </p:nvPr>
        </p:nvSpPr>
        <p:spPr>
          <a:xfrm>
            <a:off x="6438122" y="964692"/>
            <a:ext cx="4793758" cy="1188720"/>
          </a:xfrm>
        </p:spPr>
        <p:txBody>
          <a:bodyPr>
            <a:normAutofit fontScale="90000"/>
          </a:bodyPr>
          <a:lstStyle/>
          <a:p>
            <a:r>
              <a:rPr lang="it-IT" b="1" dirty="0">
                <a:solidFill>
                  <a:srgbClr val="FF0000"/>
                </a:solidFill>
                <a:latin typeface="Arial" panose="020B0604020202020204" pitchFamily="34" charset="0"/>
                <a:cs typeface="Arial" panose="020B0604020202020204" pitchFamily="34" charset="0"/>
              </a:rPr>
              <a:t>NORMING STAGE </a:t>
            </a:r>
          </a:p>
        </p:txBody>
      </p:sp>
      <p:sp>
        <p:nvSpPr>
          <p:cNvPr id="3" name="Content Placeholder 2">
            <a:extLst>
              <a:ext uri="{FF2B5EF4-FFF2-40B4-BE49-F238E27FC236}">
                <a16:creationId xmlns:a16="http://schemas.microsoft.com/office/drawing/2014/main" id="{90D3D6E7-D7CF-4701-ACBC-F71793184A01}"/>
              </a:ext>
            </a:extLst>
          </p:cNvPr>
          <p:cNvSpPr>
            <a:spLocks noGrp="1"/>
          </p:cNvSpPr>
          <p:nvPr>
            <p:ph idx="1"/>
          </p:nvPr>
        </p:nvSpPr>
        <p:spPr>
          <a:xfrm>
            <a:off x="6438122" y="2475145"/>
            <a:ext cx="4793757" cy="3409259"/>
          </a:xfrm>
        </p:spPr>
        <p:txBody>
          <a:bodyPr>
            <a:normAutofit fontScale="85000" lnSpcReduction="10000"/>
          </a:bodyPr>
          <a:lstStyle/>
          <a:p>
            <a:pPr>
              <a:lnSpc>
                <a:spcPct val="90000"/>
              </a:lnSpc>
            </a:pPr>
            <a:endParaRPr lang="en-US" sz="1500" b="1" dirty="0">
              <a:latin typeface="Arial" panose="020B0604020202020204" pitchFamily="34" charset="0"/>
              <a:cs typeface="Arial" panose="020B0604020202020204" pitchFamily="34" charset="0"/>
            </a:endParaRPr>
          </a:p>
          <a:p>
            <a:pPr>
              <a:lnSpc>
                <a:spcPct val="90000"/>
              </a:lnSpc>
            </a:pPr>
            <a:r>
              <a:rPr lang="en-US" sz="2000" dirty="0">
                <a:latin typeface="Arial" panose="020B0604020202020204" pitchFamily="34" charset="0"/>
                <a:cs typeface="Arial" panose="020B0604020202020204" pitchFamily="34" charset="0"/>
              </a:rPr>
              <a:t>Into the third stage team members start to:</a:t>
            </a:r>
          </a:p>
          <a:p>
            <a:pPr>
              <a:lnSpc>
                <a:spcPct val="90000"/>
              </a:lnSpc>
            </a:pPr>
            <a:r>
              <a:rPr lang="en-US" sz="2000" dirty="0">
                <a:latin typeface="Arial" panose="020B0604020202020204" pitchFamily="34" charset="0"/>
                <a:cs typeface="Arial" panose="020B0604020202020204" pitchFamily="34" charset="0"/>
              </a:rPr>
              <a:t>Resolve their differences, </a:t>
            </a:r>
          </a:p>
          <a:p>
            <a:pPr>
              <a:lnSpc>
                <a:spcPct val="90000"/>
              </a:lnSpc>
            </a:pPr>
            <a:r>
              <a:rPr lang="en-US" sz="2000" dirty="0">
                <a:latin typeface="Arial" panose="020B0604020202020204" pitchFamily="34" charset="0"/>
                <a:cs typeface="Arial" panose="020B0604020202020204" pitchFamily="34" charset="0"/>
              </a:rPr>
              <a:t>Appreciate colleagues’ strengths;</a:t>
            </a:r>
          </a:p>
          <a:p>
            <a:pPr>
              <a:lnSpc>
                <a:spcPct val="90000"/>
              </a:lnSpc>
            </a:pPr>
            <a:r>
              <a:rPr lang="en-US" sz="2000" dirty="0">
                <a:latin typeface="Arial" panose="020B0604020202020204" pitchFamily="34" charset="0"/>
                <a:cs typeface="Arial" panose="020B0604020202020204" pitchFamily="34" charset="0"/>
              </a:rPr>
              <a:t>Socialize together and ask each other for help;</a:t>
            </a:r>
          </a:p>
          <a:p>
            <a:pPr>
              <a:lnSpc>
                <a:spcPct val="90000"/>
              </a:lnSpc>
            </a:pPr>
            <a:r>
              <a:rPr lang="en-US" sz="2000" dirty="0">
                <a:latin typeface="Arial" panose="020B0604020202020204" pitchFamily="34" charset="0"/>
                <a:cs typeface="Arial" panose="020B0604020202020204" pitchFamily="34" charset="0"/>
              </a:rPr>
              <a:t>Respect leaders authority ;</a:t>
            </a:r>
          </a:p>
          <a:p>
            <a:pPr>
              <a:lnSpc>
                <a:spcPct val="90000"/>
              </a:lnSpc>
            </a:pPr>
            <a:r>
              <a:rPr lang="en-US" sz="2000" dirty="0">
                <a:latin typeface="Arial" panose="020B0604020202020204" pitchFamily="34" charset="0"/>
                <a:cs typeface="Arial" panose="020B0604020202020204" pitchFamily="34" charset="0"/>
              </a:rPr>
              <a:t>Member of the group working to contribute to achieve the goals of the team;</a:t>
            </a:r>
          </a:p>
          <a:p>
            <a:pPr marL="0" indent="0">
              <a:lnSpc>
                <a:spcPct val="90000"/>
              </a:lnSpc>
              <a:buNone/>
            </a:pPr>
            <a:r>
              <a:rPr lang="en-US" sz="2000" dirty="0">
                <a:latin typeface="Arial" panose="020B0604020202020204" pitchFamily="34" charset="0"/>
                <a:cs typeface="Arial" panose="020B0604020202020204" pitchFamily="34" charset="0"/>
              </a:rPr>
              <a:t> (Toggl.com, n.d.)</a:t>
            </a:r>
            <a:br>
              <a:rPr lang="en-US" sz="2000" b="1" dirty="0">
                <a:latin typeface="Arial" panose="020B0604020202020204" pitchFamily="34" charset="0"/>
                <a:cs typeface="Arial" panose="020B0604020202020204" pitchFamily="34" charset="0"/>
              </a:rPr>
            </a:br>
            <a:endParaRPr lang="en-US" sz="2000" b="1" dirty="0">
              <a:latin typeface="Arial" panose="020B0604020202020204" pitchFamily="34" charset="0"/>
              <a:cs typeface="Arial" panose="020B0604020202020204" pitchFamily="34" charset="0"/>
            </a:endParaRPr>
          </a:p>
        </p:txBody>
      </p:sp>
      <p:pic>
        <p:nvPicPr>
          <p:cNvPr id="5" name="Picture 4" descr="A group of people sitting at a table&#10;&#10;Description automatically generated">
            <a:extLst>
              <a:ext uri="{FF2B5EF4-FFF2-40B4-BE49-F238E27FC236}">
                <a16:creationId xmlns:a16="http://schemas.microsoft.com/office/drawing/2014/main" id="{06B891E2-A04C-4908-BE7D-BFDB0D90FFA9}"/>
              </a:ext>
            </a:extLst>
          </p:cNvPr>
          <p:cNvPicPr>
            <a:picLocks noChangeAspect="1"/>
          </p:cNvPicPr>
          <p:nvPr/>
        </p:nvPicPr>
        <p:blipFill rotWithShape="1">
          <a:blip r:embed="rId3">
            <a:extLst>
              <a:ext uri="{28A0092B-C50C-407E-A947-70E740481C1C}">
                <a14:useLocalDpi xmlns:a14="http://schemas.microsoft.com/office/drawing/2010/main" val="0"/>
              </a:ext>
            </a:extLst>
          </a:blip>
          <a:srcRect l="12413" r="14190" b="2"/>
          <a:stretch/>
        </p:blipFill>
        <p:spPr>
          <a:xfrm>
            <a:off x="467172" y="849428"/>
            <a:ext cx="2880360" cy="2619453"/>
          </a:xfrm>
          <a:prstGeom prst="rect">
            <a:avLst/>
          </a:prstGeom>
        </p:spPr>
      </p:pic>
      <p:pic>
        <p:nvPicPr>
          <p:cNvPr id="9" name="Picture 8">
            <a:extLst>
              <a:ext uri="{FF2B5EF4-FFF2-40B4-BE49-F238E27FC236}">
                <a16:creationId xmlns:a16="http://schemas.microsoft.com/office/drawing/2014/main" id="{C8F55D2B-9CC0-406C-82A4-B6C2ECA8E852}"/>
              </a:ext>
            </a:extLst>
          </p:cNvPr>
          <p:cNvPicPr>
            <a:picLocks noChangeAspect="1"/>
          </p:cNvPicPr>
          <p:nvPr/>
        </p:nvPicPr>
        <p:blipFill rotWithShape="1">
          <a:blip r:embed="rId4">
            <a:extLst>
              <a:ext uri="{28A0092B-C50C-407E-A947-70E740481C1C}">
                <a14:useLocalDpi xmlns:a14="http://schemas.microsoft.com/office/drawing/2010/main" val="0"/>
              </a:ext>
            </a:extLst>
          </a:blip>
          <a:srcRect t="3243" r="-4" b="3240"/>
          <a:stretch/>
        </p:blipFill>
        <p:spPr>
          <a:xfrm>
            <a:off x="3828150" y="876033"/>
            <a:ext cx="1783661" cy="1622091"/>
          </a:xfrm>
          <a:prstGeom prst="rect">
            <a:avLst/>
          </a:prstGeom>
        </p:spPr>
      </p:pic>
      <p:pic>
        <p:nvPicPr>
          <p:cNvPr id="11" name="Picture 10">
            <a:extLst>
              <a:ext uri="{FF2B5EF4-FFF2-40B4-BE49-F238E27FC236}">
                <a16:creationId xmlns:a16="http://schemas.microsoft.com/office/drawing/2014/main" id="{7FFC8D62-C29D-4883-ADA8-0AD63BDE54B5}"/>
              </a:ext>
            </a:extLst>
          </p:cNvPr>
          <p:cNvPicPr>
            <a:picLocks noChangeAspect="1"/>
          </p:cNvPicPr>
          <p:nvPr/>
        </p:nvPicPr>
        <p:blipFill rotWithShape="1">
          <a:blip r:embed="rId5">
            <a:extLst>
              <a:ext uri="{28A0092B-C50C-407E-A947-70E740481C1C}">
                <a14:useLocalDpi xmlns:a14="http://schemas.microsoft.com/office/drawing/2010/main" val="0"/>
              </a:ext>
            </a:extLst>
          </a:blip>
          <a:srcRect l="18126" r="10125" b="1"/>
          <a:stretch/>
        </p:blipFill>
        <p:spPr>
          <a:xfrm>
            <a:off x="776803" y="4318311"/>
            <a:ext cx="2261098" cy="2056268"/>
          </a:xfrm>
          <a:prstGeom prst="rect">
            <a:avLst/>
          </a:prstGeom>
        </p:spPr>
      </p:pic>
      <p:pic>
        <p:nvPicPr>
          <p:cNvPr id="7" name="Picture 6" descr="A group of people posing for the camera&#10;&#10;Description automatically generated">
            <a:extLst>
              <a:ext uri="{FF2B5EF4-FFF2-40B4-BE49-F238E27FC236}">
                <a16:creationId xmlns:a16="http://schemas.microsoft.com/office/drawing/2014/main" id="{AE477A0D-7A6B-4359-9C83-A75D2B84F658}"/>
              </a:ext>
            </a:extLst>
          </p:cNvPr>
          <p:cNvPicPr>
            <a:picLocks noChangeAspect="1"/>
          </p:cNvPicPr>
          <p:nvPr/>
        </p:nvPicPr>
        <p:blipFill rotWithShape="1">
          <a:blip r:embed="rId6">
            <a:extLst>
              <a:ext uri="{28A0092B-C50C-407E-A947-70E740481C1C}">
                <a14:useLocalDpi xmlns:a14="http://schemas.microsoft.com/office/drawing/2010/main" val="0"/>
              </a:ext>
            </a:extLst>
          </a:blip>
          <a:srcRect t="1115" b="13400"/>
          <a:stretch/>
        </p:blipFill>
        <p:spPr>
          <a:xfrm>
            <a:off x="3828150" y="3852396"/>
            <a:ext cx="1783661" cy="1622087"/>
          </a:xfrm>
          <a:prstGeom prst="rect">
            <a:avLst/>
          </a:prstGeom>
        </p:spPr>
      </p:pic>
    </p:spTree>
    <p:extLst>
      <p:ext uri="{BB962C8B-B14F-4D97-AF65-F5344CB8AC3E}">
        <p14:creationId xmlns:p14="http://schemas.microsoft.com/office/powerpoint/2010/main" val="19301983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01C0D-7DE3-4276-A735-64FE6E916D05}"/>
              </a:ext>
            </a:extLst>
          </p:cNvPr>
          <p:cNvSpPr>
            <a:spLocks noGrp="1"/>
          </p:cNvSpPr>
          <p:nvPr>
            <p:ph type="title"/>
          </p:nvPr>
        </p:nvSpPr>
        <p:spPr>
          <a:xfrm>
            <a:off x="5138928" y="781812"/>
            <a:ext cx="6092952" cy="1188720"/>
          </a:xfrm>
        </p:spPr>
        <p:txBody>
          <a:bodyPr>
            <a:normAutofit/>
          </a:bodyPr>
          <a:lstStyle/>
          <a:p>
            <a:r>
              <a:rPr lang="it-IT" b="1" dirty="0">
                <a:solidFill>
                  <a:srgbClr val="FF0000"/>
                </a:solidFill>
                <a:latin typeface="Arial" panose="020B0604020202020204" pitchFamily="34" charset="0"/>
                <a:cs typeface="Arial" panose="020B0604020202020204" pitchFamily="34" charset="0"/>
              </a:rPr>
              <a:t>Performing stage </a:t>
            </a:r>
          </a:p>
        </p:txBody>
      </p:sp>
      <p:sp>
        <p:nvSpPr>
          <p:cNvPr id="3" name="Content Placeholder 2">
            <a:extLst>
              <a:ext uri="{FF2B5EF4-FFF2-40B4-BE49-F238E27FC236}">
                <a16:creationId xmlns:a16="http://schemas.microsoft.com/office/drawing/2014/main" id="{984036F7-82F0-4EE7-8E71-ED597AFA5B0E}"/>
              </a:ext>
            </a:extLst>
          </p:cNvPr>
          <p:cNvSpPr>
            <a:spLocks noGrp="1"/>
          </p:cNvSpPr>
          <p:nvPr>
            <p:ph idx="1"/>
          </p:nvPr>
        </p:nvSpPr>
        <p:spPr>
          <a:xfrm>
            <a:off x="131839" y="472322"/>
            <a:ext cx="4442690" cy="6181695"/>
          </a:xfrm>
        </p:spPr>
        <p:txBody>
          <a:bodyPr>
            <a:normAutofit/>
          </a:bodyPr>
          <a:lstStyle/>
          <a:p>
            <a:endParaRPr lang="it-IT" dirty="0"/>
          </a:p>
          <a:p>
            <a:r>
              <a:rPr lang="it-IT" sz="2400" dirty="0">
                <a:latin typeface="Arial" panose="020B0604020202020204" pitchFamily="34" charset="0"/>
                <a:cs typeface="Arial" panose="020B0604020202020204" pitchFamily="34" charset="0"/>
              </a:rPr>
              <a:t>The fourth stage is where:</a:t>
            </a:r>
          </a:p>
          <a:p>
            <a:r>
              <a:rPr lang="en-US" sz="2400" dirty="0">
                <a:latin typeface="Arial" panose="020B0604020202020204" pitchFamily="34" charset="0"/>
                <a:cs typeface="Arial" panose="020B0604020202020204" pitchFamily="34" charset="0"/>
              </a:rPr>
              <a:t>The team knows clearly why it is doing what it is doing;</a:t>
            </a:r>
          </a:p>
          <a:p>
            <a:r>
              <a:rPr lang="en-US" sz="2400" dirty="0">
                <a:latin typeface="Arial" panose="020B0604020202020204" pitchFamily="34" charset="0"/>
                <a:cs typeface="Arial" panose="020B0604020202020204" pitchFamily="34" charset="0"/>
              </a:rPr>
              <a:t>The members has developed different skill that help the team to work together to achieve his goal</a:t>
            </a:r>
          </a:p>
          <a:p>
            <a:r>
              <a:rPr lang="en-US" sz="2400" dirty="0">
                <a:latin typeface="Arial" panose="020B0604020202020204" pitchFamily="34" charset="0"/>
                <a:cs typeface="Arial" panose="020B0604020202020204" pitchFamily="34" charset="0"/>
              </a:rPr>
              <a:t>Team members look after each other. </a:t>
            </a:r>
          </a:p>
          <a:p>
            <a:r>
              <a:rPr lang="en-US" sz="2400" dirty="0">
                <a:latin typeface="Arial" panose="020B0604020202020204" pitchFamily="34" charset="0"/>
                <a:cs typeface="Arial" panose="020B0604020202020204" pitchFamily="34" charset="0"/>
              </a:rPr>
              <a:t>The team does not need to be instructed or assisted;</a:t>
            </a:r>
          </a:p>
          <a:p>
            <a:r>
              <a:rPr lang="en-US" sz="2400" dirty="0">
                <a:latin typeface="Arial" panose="020B0604020202020204" pitchFamily="34" charset="0"/>
                <a:cs typeface="Arial" panose="020B0604020202020204" pitchFamily="34" charset="0"/>
              </a:rPr>
              <a:t>Each one role and duties and the team has a high autonomy; . </a:t>
            </a:r>
            <a:r>
              <a:rPr lang="en-US" sz="1000" dirty="0">
                <a:latin typeface="Arial" panose="020B0604020202020204" pitchFamily="34" charset="0"/>
                <a:cs typeface="Arial" panose="020B0604020202020204" pitchFamily="34" charset="0"/>
              </a:rPr>
              <a:t>(Businessballs.com, 2019)</a:t>
            </a:r>
          </a:p>
          <a:p>
            <a:endParaRPr lang="en-US" sz="2400" dirty="0">
              <a:latin typeface="Arial" panose="020B0604020202020204" pitchFamily="34" charset="0"/>
              <a:cs typeface="Arial" panose="020B0604020202020204" pitchFamily="34" charset="0"/>
            </a:endParaRPr>
          </a:p>
          <a:p>
            <a:endParaRPr lang="it-IT" sz="2400" dirty="0">
              <a:latin typeface="Arial" panose="020B0604020202020204" pitchFamily="34" charset="0"/>
              <a:cs typeface="Arial" panose="020B0604020202020204" pitchFamily="34" charset="0"/>
            </a:endParaRPr>
          </a:p>
        </p:txBody>
      </p:sp>
      <p:pic>
        <p:nvPicPr>
          <p:cNvPr id="19" name="Picture 18" descr="A close up of a logo&#10;&#10;Description automatically generated">
            <a:extLst>
              <a:ext uri="{FF2B5EF4-FFF2-40B4-BE49-F238E27FC236}">
                <a16:creationId xmlns:a16="http://schemas.microsoft.com/office/drawing/2014/main" id="{551598D9-809E-42D3-BC1D-12DD06566CFD}"/>
              </a:ext>
            </a:extLst>
          </p:cNvPr>
          <p:cNvPicPr>
            <a:picLocks noChangeAspect="1"/>
          </p:cNvPicPr>
          <p:nvPr/>
        </p:nvPicPr>
        <p:blipFill rotWithShape="1">
          <a:blip r:embed="rId3">
            <a:extLst>
              <a:ext uri="{28A0092B-C50C-407E-A947-70E740481C1C}">
                <a14:useLocalDpi xmlns:a14="http://schemas.microsoft.com/office/drawing/2010/main" val="0"/>
              </a:ext>
            </a:extLst>
          </a:blip>
          <a:srcRect l="25158" r="35863" b="-2"/>
          <a:stretch/>
        </p:blipFill>
        <p:spPr>
          <a:xfrm>
            <a:off x="5138928" y="2414646"/>
            <a:ext cx="2378003" cy="3370746"/>
          </a:xfrm>
          <a:prstGeom prst="rect">
            <a:avLst/>
          </a:prstGeom>
          <a:ln w="31750" cap="sq">
            <a:solidFill>
              <a:srgbClr val="FFFFFF"/>
            </a:solidFill>
            <a:miter lim="800000"/>
          </a:ln>
        </p:spPr>
      </p:pic>
      <p:pic>
        <p:nvPicPr>
          <p:cNvPr id="9" name="Picture 8" descr="A couple of people that are standing in the dark&#10;&#10;Description automatically generated">
            <a:extLst>
              <a:ext uri="{FF2B5EF4-FFF2-40B4-BE49-F238E27FC236}">
                <a16:creationId xmlns:a16="http://schemas.microsoft.com/office/drawing/2014/main" id="{8368F243-41C6-43C4-8883-7725BBD7F1B5}"/>
              </a:ext>
            </a:extLst>
          </p:cNvPr>
          <p:cNvPicPr>
            <a:picLocks noChangeAspect="1"/>
          </p:cNvPicPr>
          <p:nvPr/>
        </p:nvPicPr>
        <p:blipFill rotWithShape="1">
          <a:blip r:embed="rId4">
            <a:extLst>
              <a:ext uri="{28A0092B-C50C-407E-A947-70E740481C1C}">
                <a14:useLocalDpi xmlns:a14="http://schemas.microsoft.com/office/drawing/2010/main" val="0"/>
              </a:ext>
            </a:extLst>
          </a:blip>
          <a:srcRect t="14378" r="-2" b="2797"/>
          <a:stretch/>
        </p:blipFill>
        <p:spPr>
          <a:xfrm>
            <a:off x="7677798" y="2414646"/>
            <a:ext cx="3554082" cy="1611626"/>
          </a:xfrm>
          <a:prstGeom prst="rect">
            <a:avLst/>
          </a:prstGeom>
          <a:ln w="31750" cap="sq">
            <a:solidFill>
              <a:srgbClr val="FFFFFF"/>
            </a:solidFill>
            <a:miter lim="800000"/>
          </a:ln>
        </p:spPr>
      </p:pic>
      <p:pic>
        <p:nvPicPr>
          <p:cNvPr id="13" name="Picture 12" descr="A picture containing man&#10;&#10;Description automatically generated">
            <a:extLst>
              <a:ext uri="{FF2B5EF4-FFF2-40B4-BE49-F238E27FC236}">
                <a16:creationId xmlns:a16="http://schemas.microsoft.com/office/drawing/2014/main" id="{CC8C2523-F69A-4595-9636-6789196CC2D7}"/>
              </a:ext>
            </a:extLst>
          </p:cNvPr>
          <p:cNvPicPr>
            <a:picLocks noChangeAspect="1"/>
          </p:cNvPicPr>
          <p:nvPr/>
        </p:nvPicPr>
        <p:blipFill rotWithShape="1">
          <a:blip r:embed="rId5">
            <a:extLst>
              <a:ext uri="{28A0092B-C50C-407E-A947-70E740481C1C}">
                <a14:useLocalDpi xmlns:a14="http://schemas.microsoft.com/office/drawing/2010/main" val="0"/>
              </a:ext>
            </a:extLst>
          </a:blip>
          <a:srcRect l="2505" r="26697" b="3"/>
          <a:stretch/>
        </p:blipFill>
        <p:spPr>
          <a:xfrm>
            <a:off x="7677799" y="4187139"/>
            <a:ext cx="1696606" cy="1599543"/>
          </a:xfrm>
          <a:prstGeom prst="rect">
            <a:avLst/>
          </a:prstGeom>
          <a:ln w="31750" cap="sq">
            <a:solidFill>
              <a:srgbClr val="FFFFFF"/>
            </a:solidFill>
            <a:miter lim="800000"/>
          </a:ln>
        </p:spPr>
      </p:pic>
      <p:pic>
        <p:nvPicPr>
          <p:cNvPr id="7" name="Picture 6" descr="A picture containing sky, outdoor, building&#10;&#10;Description automatically generated">
            <a:extLst>
              <a:ext uri="{FF2B5EF4-FFF2-40B4-BE49-F238E27FC236}">
                <a16:creationId xmlns:a16="http://schemas.microsoft.com/office/drawing/2014/main" id="{9A6BF930-63A0-44F8-B5EC-0B49B42B8F62}"/>
              </a:ext>
            </a:extLst>
          </p:cNvPr>
          <p:cNvPicPr>
            <a:picLocks noChangeAspect="1"/>
          </p:cNvPicPr>
          <p:nvPr/>
        </p:nvPicPr>
        <p:blipFill rotWithShape="1">
          <a:blip r:embed="rId6">
            <a:extLst>
              <a:ext uri="{28A0092B-C50C-407E-A947-70E740481C1C}">
                <a14:useLocalDpi xmlns:a14="http://schemas.microsoft.com/office/drawing/2010/main" val="0"/>
              </a:ext>
            </a:extLst>
          </a:blip>
          <a:srcRect l="22930" r="6272" b="3"/>
          <a:stretch/>
        </p:blipFill>
        <p:spPr>
          <a:xfrm>
            <a:off x="9535272" y="4187139"/>
            <a:ext cx="1696608" cy="1599543"/>
          </a:xfrm>
          <a:prstGeom prst="rect">
            <a:avLst/>
          </a:prstGeom>
          <a:ln w="31750" cap="sq">
            <a:solidFill>
              <a:srgbClr val="FFFFFF"/>
            </a:solidFill>
            <a:miter lim="800000"/>
          </a:ln>
        </p:spPr>
      </p:pic>
    </p:spTree>
    <p:extLst>
      <p:ext uri="{BB962C8B-B14F-4D97-AF65-F5344CB8AC3E}">
        <p14:creationId xmlns:p14="http://schemas.microsoft.com/office/powerpoint/2010/main" val="53704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676FB1-BE81-4DC6-B688-0E587CE53217}"/>
              </a:ext>
            </a:extLst>
          </p:cNvPr>
          <p:cNvPicPr>
            <a:picLocks noChangeAspect="1"/>
          </p:cNvPicPr>
          <p:nvPr/>
        </p:nvPicPr>
        <p:blipFill rotWithShape="1">
          <a:blip r:embed="rId3">
            <a:extLst>
              <a:ext uri="{28A0092B-C50C-407E-A947-70E740481C1C}">
                <a14:useLocalDpi xmlns:a14="http://schemas.microsoft.com/office/drawing/2010/main" val="0"/>
              </a:ext>
            </a:extLst>
          </a:blip>
          <a:srcRect t="7477" r="-1" b="4344"/>
          <a:stretch/>
        </p:blipFill>
        <p:spPr>
          <a:xfrm>
            <a:off x="804334" y="804334"/>
            <a:ext cx="10583332" cy="5249332"/>
          </a:xfrm>
          <a:prstGeom prst="rect">
            <a:avLst/>
          </a:prstGeom>
        </p:spPr>
      </p:pic>
    </p:spTree>
    <p:extLst>
      <p:ext uri="{BB962C8B-B14F-4D97-AF65-F5344CB8AC3E}">
        <p14:creationId xmlns:p14="http://schemas.microsoft.com/office/powerpoint/2010/main" val="1874173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9B4A26E6-E6F9-4223-AF1F-06AD16FA84CF}"/>
              </a:ext>
            </a:extLst>
          </p:cNvPr>
          <p:cNvSpPr>
            <a:spLocks noMove="1" noResize="1"/>
          </p:cNvSpPr>
          <p:nvPr/>
        </p:nvSpPr>
        <p:spPr>
          <a:xfrm>
            <a:off x="375141" y="394883"/>
            <a:ext cx="5720861" cy="6068223"/>
          </a:xfrm>
          <a:prstGeom prst="rect">
            <a:avLst/>
          </a:prstGeom>
          <a:solidFill>
            <a:srgbClr val="404040"/>
          </a:solidFill>
          <a:ln w="127001" cap="sq">
            <a:solidFill>
              <a:srgbClr val="40404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15AEFBA-33B2-4469-B076-9D57F61B7A00}"/>
              </a:ext>
            </a:extLst>
          </p:cNvPr>
          <p:cNvSpPr txBox="1">
            <a:spLocks noGrp="1"/>
          </p:cNvSpPr>
          <p:nvPr>
            <p:ph type="ctrTitle"/>
          </p:nvPr>
        </p:nvSpPr>
        <p:spPr>
          <a:xfrm>
            <a:off x="690820" y="439277"/>
            <a:ext cx="5025889" cy="1000801"/>
          </a:xfrm>
        </p:spPr>
        <p:txBody>
          <a:bodyPr anchorCtr="0">
            <a:normAutofit/>
          </a:bodyPr>
          <a:lstStyle/>
          <a:p>
            <a:pPr lvl="0" algn="l"/>
            <a:r>
              <a:rPr lang="en-GB" sz="3600">
                <a:solidFill>
                  <a:srgbClr val="FFFFFF"/>
                </a:solidFill>
                <a:latin typeface="Arial" pitchFamily="34"/>
                <a:cs typeface="Arial" pitchFamily="34"/>
              </a:rPr>
              <a:t>BELBIN TEAM ROLES</a:t>
            </a:r>
          </a:p>
        </p:txBody>
      </p:sp>
      <p:sp>
        <p:nvSpPr>
          <p:cNvPr id="4" name="Subtitle 2">
            <a:extLst>
              <a:ext uri="{FF2B5EF4-FFF2-40B4-BE49-F238E27FC236}">
                <a16:creationId xmlns:a16="http://schemas.microsoft.com/office/drawing/2014/main" id="{1EDC7220-2BEA-4C85-BC65-E551128C5551}"/>
              </a:ext>
            </a:extLst>
          </p:cNvPr>
          <p:cNvSpPr txBox="1">
            <a:spLocks noGrp="1"/>
          </p:cNvSpPr>
          <p:nvPr>
            <p:ph type="subTitle" idx="1"/>
          </p:nvPr>
        </p:nvSpPr>
        <p:spPr>
          <a:xfrm>
            <a:off x="906618" y="1698049"/>
            <a:ext cx="4810082" cy="4469065"/>
          </a:xfrm>
          <a:solidFill>
            <a:srgbClr val="FFE699"/>
          </a:solidFill>
        </p:spPr>
        <p:txBody>
          <a:bodyPr anchorCtr="0"/>
          <a:lstStyle/>
          <a:p>
            <a:pPr lvl="0" algn="l"/>
            <a:endParaRPr lang="en-GB"/>
          </a:p>
          <a:p>
            <a:pPr lvl="0" algn="l"/>
            <a:r>
              <a:rPr lang="en-GB"/>
              <a:t>"I think we've always been striving to find a way of helping people to work together. When people work in effective combinations, they achieve so much more than when they're working alone. But to do that, we need a language, and it needs to be a language which is shared and enables people to communicate with one another."</a:t>
            </a:r>
          </a:p>
          <a:p>
            <a:pPr lvl="0" algn="l"/>
            <a:r>
              <a:rPr lang="en-GB"/>
              <a:t>(Belbin.com, 2019)</a:t>
            </a:r>
          </a:p>
        </p:txBody>
      </p:sp>
      <p:pic>
        <p:nvPicPr>
          <p:cNvPr id="5" name="Picture 4">
            <a:extLst>
              <a:ext uri="{FF2B5EF4-FFF2-40B4-BE49-F238E27FC236}">
                <a16:creationId xmlns:a16="http://schemas.microsoft.com/office/drawing/2014/main" id="{A2BA5CF7-F6B7-4A32-9A19-49A96FBA3C2E}"/>
              </a:ext>
            </a:extLst>
          </p:cNvPr>
          <p:cNvPicPr>
            <a:picLocks noChangeAspect="1"/>
          </p:cNvPicPr>
          <p:nvPr/>
        </p:nvPicPr>
        <p:blipFill>
          <a:blip r:embed="rId3"/>
          <a:stretch>
            <a:fillRect/>
          </a:stretch>
        </p:blipFill>
        <p:spPr>
          <a:xfrm>
            <a:off x="6479228" y="939674"/>
            <a:ext cx="5390095" cy="1549651"/>
          </a:xfrm>
          <a:prstGeom prst="rect">
            <a:avLst/>
          </a:prstGeom>
          <a:noFill/>
          <a:ln cap="flat">
            <a:noFill/>
          </a:ln>
        </p:spPr>
      </p:pic>
      <p:cxnSp>
        <p:nvCxnSpPr>
          <p:cNvPr id="6" name="Straight Connector 13">
            <a:extLst>
              <a:ext uri="{FF2B5EF4-FFF2-40B4-BE49-F238E27FC236}">
                <a16:creationId xmlns:a16="http://schemas.microsoft.com/office/drawing/2014/main" id="{3CE6B462-BD3F-4F56-95EC-219409B66D19}"/>
              </a:ext>
            </a:extLst>
          </p:cNvPr>
          <p:cNvCxnSpPr>
            <a:cxnSpLocks noMove="1" noResize="1"/>
          </p:cNvCxnSpPr>
          <p:nvPr/>
        </p:nvCxnSpPr>
        <p:spPr>
          <a:xfrm rot="16200004">
            <a:off x="9184177" y="1874519"/>
            <a:ext cx="0" cy="3108961"/>
          </a:xfrm>
          <a:prstGeom prst="straightConnector1">
            <a:avLst/>
          </a:prstGeom>
          <a:noFill/>
          <a:ln w="101598" cap="flat">
            <a:solidFill>
              <a:srgbClr val="595959"/>
            </a:solidFill>
            <a:prstDash val="solid"/>
            <a:miter/>
          </a:ln>
        </p:spPr>
      </p:cxnSp>
      <p:cxnSp>
        <p:nvCxnSpPr>
          <p:cNvPr id="7" name="Straight Connector 15">
            <a:extLst>
              <a:ext uri="{FF2B5EF4-FFF2-40B4-BE49-F238E27FC236}">
                <a16:creationId xmlns:a16="http://schemas.microsoft.com/office/drawing/2014/main" id="{78315368-66FD-4EE5-867F-32EAA6E49347}"/>
              </a:ext>
            </a:extLst>
          </p:cNvPr>
          <p:cNvCxnSpPr>
            <a:cxnSpLocks noMove="1" noResize="1"/>
          </p:cNvCxnSpPr>
          <p:nvPr/>
        </p:nvCxnSpPr>
        <p:spPr>
          <a:xfrm>
            <a:off x="1114013" y="4201832"/>
            <a:ext cx="3400425" cy="0"/>
          </a:xfrm>
          <a:prstGeom prst="straightConnector1">
            <a:avLst/>
          </a:prstGeom>
          <a:noFill/>
          <a:ln w="22229" cap="flat">
            <a:solidFill>
              <a:srgbClr val="D9D9D9"/>
            </a:solidFill>
            <a:prstDash val="solid"/>
            <a:miter/>
          </a:ln>
        </p:spPr>
      </p:cxnSp>
      <p:pic>
        <p:nvPicPr>
          <p:cNvPr id="8" name="Picture 6">
            <a:extLst>
              <a:ext uri="{FF2B5EF4-FFF2-40B4-BE49-F238E27FC236}">
                <a16:creationId xmlns:a16="http://schemas.microsoft.com/office/drawing/2014/main" id="{971EFF2B-4A54-4953-88D5-0135A58A15CC}"/>
              </a:ext>
            </a:extLst>
          </p:cNvPr>
          <p:cNvPicPr>
            <a:picLocks noChangeAspect="1"/>
          </p:cNvPicPr>
          <p:nvPr/>
        </p:nvPicPr>
        <p:blipFill>
          <a:blip r:embed="rId4"/>
          <a:stretch>
            <a:fillRect/>
          </a:stretch>
        </p:blipFill>
        <p:spPr>
          <a:xfrm>
            <a:off x="6739466" y="2611124"/>
            <a:ext cx="5129857" cy="3934416"/>
          </a:xfrm>
          <a:prstGeom prst="rect">
            <a:avLst/>
          </a:prstGeom>
          <a:noFill/>
          <a:ln cap="flat">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97230-D033-4AAA-9777-ADC79DC5E9C1}"/>
              </a:ext>
            </a:extLst>
          </p:cNvPr>
          <p:cNvSpPr txBox="1">
            <a:spLocks noGrp="1"/>
          </p:cNvSpPr>
          <p:nvPr>
            <p:ph type="title"/>
          </p:nvPr>
        </p:nvSpPr>
        <p:spPr>
          <a:xfrm>
            <a:off x="91440" y="1950716"/>
            <a:ext cx="4907283" cy="2879409"/>
          </a:xfrm>
        </p:spPr>
        <p:txBody>
          <a:bodyPr>
            <a:normAutofit fontScale="90000"/>
          </a:bodyPr>
          <a:lstStyle/>
          <a:p>
            <a:pPr lvl="0"/>
            <a:r>
              <a:rPr lang="en-GB" sz="1800" dirty="0"/>
              <a:t>	</a:t>
            </a:r>
            <a:r>
              <a:rPr lang="en-GB" sz="2400" dirty="0">
                <a:latin typeface="Arial" pitchFamily="34"/>
                <a:cs typeface="Arial" pitchFamily="34"/>
              </a:rPr>
              <a:t>Action orientated roles includes: shaper (SH); completer-finisher (CF) and implementer (IMP).</a:t>
            </a:r>
            <a:br>
              <a:rPr lang="en-GB" sz="2400" dirty="0">
                <a:latin typeface="Arial" pitchFamily="34"/>
                <a:cs typeface="Arial" pitchFamily="34"/>
              </a:rPr>
            </a:br>
            <a:br>
              <a:rPr lang="en-GB" sz="2400" dirty="0">
                <a:latin typeface="Arial" pitchFamily="34"/>
                <a:cs typeface="Arial" pitchFamily="34"/>
              </a:rPr>
            </a:br>
            <a:r>
              <a:rPr lang="en-GB" sz="2400" dirty="0">
                <a:latin typeface="Arial" pitchFamily="34"/>
                <a:cs typeface="Arial" pitchFamily="34"/>
              </a:rPr>
              <a:t>	People orientated roles includes: resource investigator (RI); co-ordinator (CO) and team worker (TW).</a:t>
            </a:r>
            <a:br>
              <a:rPr lang="en-GB" sz="2400" dirty="0">
                <a:latin typeface="Arial" pitchFamily="34"/>
                <a:cs typeface="Arial" pitchFamily="34"/>
              </a:rPr>
            </a:br>
            <a:br>
              <a:rPr lang="en-GB" sz="2400" dirty="0">
                <a:latin typeface="Arial" pitchFamily="34"/>
                <a:cs typeface="Arial" pitchFamily="34"/>
              </a:rPr>
            </a:br>
            <a:r>
              <a:rPr lang="en-GB" sz="2400" dirty="0">
                <a:latin typeface="Arial" pitchFamily="34"/>
                <a:cs typeface="Arial" pitchFamily="34"/>
              </a:rPr>
              <a:t>	Thought orientated roles includes: plant (PL); monitor evaluator (ME) and specialist (SP). </a:t>
            </a:r>
            <a:br>
              <a:rPr lang="en-GB" sz="1200" dirty="0">
                <a:latin typeface="Arial" pitchFamily="34"/>
                <a:cs typeface="Arial" pitchFamily="34"/>
              </a:rPr>
            </a:br>
            <a:r>
              <a:rPr lang="en-GB" sz="1200" dirty="0">
                <a:latin typeface="Arial" pitchFamily="34"/>
                <a:cs typeface="Arial" pitchFamily="34"/>
              </a:rPr>
              <a:t>               (Educational Business Articles, 2019) </a:t>
            </a:r>
          </a:p>
        </p:txBody>
      </p:sp>
      <p:pic>
        <p:nvPicPr>
          <p:cNvPr id="3" name="Content Placeholder 4">
            <a:extLst>
              <a:ext uri="{FF2B5EF4-FFF2-40B4-BE49-F238E27FC236}">
                <a16:creationId xmlns:a16="http://schemas.microsoft.com/office/drawing/2014/main" id="{ECD8A9A2-968B-4B54-BF12-23F57C4E7A14}"/>
              </a:ext>
            </a:extLst>
          </p:cNvPr>
          <p:cNvPicPr>
            <a:picLocks noGrp="1" noChangeAspect="1"/>
          </p:cNvPicPr>
          <p:nvPr>
            <p:ph idx="1"/>
          </p:nvPr>
        </p:nvPicPr>
        <p:blipFill>
          <a:blip r:embed="rId3"/>
          <a:stretch>
            <a:fillRect/>
          </a:stretch>
        </p:blipFill>
        <p:spPr>
          <a:xfrm>
            <a:off x="4998723" y="425570"/>
            <a:ext cx="6675120" cy="6236747"/>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C48C7-3823-46DD-8725-7D7B3FFAAD3C}"/>
              </a:ext>
            </a:extLst>
          </p:cNvPr>
          <p:cNvSpPr txBox="1">
            <a:spLocks noGrp="1"/>
          </p:cNvSpPr>
          <p:nvPr>
            <p:ph type="title"/>
          </p:nvPr>
        </p:nvSpPr>
        <p:spPr>
          <a:xfrm>
            <a:off x="5760720" y="303333"/>
            <a:ext cx="6075675" cy="6251332"/>
          </a:xfrm>
          <a:solidFill>
            <a:srgbClr val="F8CBAD"/>
          </a:solidFill>
        </p:spPr>
        <p:txBody>
          <a:bodyPr>
            <a:normAutofit/>
          </a:bodyPr>
          <a:lstStyle/>
          <a:p>
            <a:pPr lvl="0"/>
            <a:r>
              <a:rPr lang="en-GB" sz="2700">
                <a:latin typeface="Arial" pitchFamily="34"/>
                <a:cs typeface="Arial" pitchFamily="34"/>
              </a:rPr>
              <a:t> In our team, according to Belbin s questionnaire, we have a Plant that is a continuous source of new ideas and proposal that usually are original, a Team Worker that is supportive and concerned about others, that is perceptive and adapts to different situations, a Shaper who is goal orientated and full of energy, a Specialist that has very specific attributes, who likes to  learn, who is driven by professional standards.</a:t>
            </a:r>
            <a:br>
              <a:rPr lang="en-GB" sz="2700">
                <a:latin typeface="Arial" pitchFamily="34"/>
                <a:cs typeface="Arial" pitchFamily="34"/>
              </a:rPr>
            </a:br>
            <a:br>
              <a:rPr lang="en-GB" sz="2700">
                <a:latin typeface="Arial" pitchFamily="34"/>
                <a:cs typeface="Arial" pitchFamily="34"/>
              </a:rPr>
            </a:br>
            <a:r>
              <a:rPr lang="en-GB" sz="2700">
                <a:latin typeface="Arial" pitchFamily="34"/>
                <a:cs typeface="Arial" pitchFamily="34"/>
              </a:rPr>
              <a:t> (Educational Business Articles, 2019</a:t>
            </a:r>
            <a:r>
              <a:rPr lang="en-GB" sz="3200"/>
              <a:t>) </a:t>
            </a:r>
            <a:br>
              <a:rPr lang="en-GB" sz="2000"/>
            </a:br>
            <a:endParaRPr lang="en-GB" sz="2000"/>
          </a:p>
        </p:txBody>
      </p:sp>
      <p:pic>
        <p:nvPicPr>
          <p:cNvPr id="3" name="Content Placeholder 4">
            <a:extLst>
              <a:ext uri="{FF2B5EF4-FFF2-40B4-BE49-F238E27FC236}">
                <a16:creationId xmlns:a16="http://schemas.microsoft.com/office/drawing/2014/main" id="{2DE4E65C-BC77-427F-957C-C6A9E8C078FB}"/>
              </a:ext>
            </a:extLst>
          </p:cNvPr>
          <p:cNvPicPr>
            <a:picLocks noGrp="1" noChangeAspect="1"/>
          </p:cNvPicPr>
          <p:nvPr>
            <p:ph idx="1"/>
          </p:nvPr>
        </p:nvPicPr>
        <p:blipFill>
          <a:blip r:embed="rId3"/>
          <a:stretch>
            <a:fillRect/>
          </a:stretch>
        </p:blipFill>
        <p:spPr>
          <a:xfrm>
            <a:off x="355601" y="303333"/>
            <a:ext cx="4815843" cy="6251332"/>
          </a:xfrm>
          <a:solidFill>
            <a:srgbClr val="F8CBAD"/>
          </a:solid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999EE-9AAD-4099-8BF6-6780C4976EBD}"/>
              </a:ext>
            </a:extLst>
          </p:cNvPr>
          <p:cNvSpPr txBox="1">
            <a:spLocks noGrp="1"/>
          </p:cNvSpPr>
          <p:nvPr>
            <p:ph type="title"/>
          </p:nvPr>
        </p:nvSpPr>
        <p:spPr>
          <a:xfrm>
            <a:off x="5638803" y="396236"/>
            <a:ext cx="6375397" cy="6055357"/>
          </a:xfrm>
          <a:solidFill>
            <a:srgbClr val="FFD966"/>
          </a:solidFill>
        </p:spPr>
        <p:txBody>
          <a:bodyPr>
            <a:normAutofit/>
          </a:bodyPr>
          <a:lstStyle/>
          <a:p>
            <a:pPr lvl="0"/>
            <a:r>
              <a:rPr lang="en-GB" sz="2200"/>
              <a:t>Another good example to be considered are teams from Amazon. In this workplace, the key of success is how you build your team. There are a few steps that are helping on this:</a:t>
            </a:r>
            <a:br>
              <a:rPr lang="en-GB" sz="2200"/>
            </a:br>
            <a:r>
              <a:rPr lang="en-GB" sz="2200"/>
              <a:t>-observing of each member of the team, by trying to understand his behaviour and try to put him in one of those 9 roles.</a:t>
            </a:r>
            <a:br>
              <a:rPr lang="en-GB" sz="2200"/>
            </a:br>
            <a:r>
              <a:rPr lang="en-GB" sz="2200"/>
              <a:t>-regular reviews and a good communication;</a:t>
            </a:r>
            <a:br>
              <a:rPr lang="en-GB" sz="2200"/>
            </a:br>
            <a:r>
              <a:rPr lang="en-GB" sz="2200"/>
              <a:t>-feeling the gaps in order to create a balance;</a:t>
            </a:r>
            <a:br>
              <a:rPr lang="en-GB" sz="2200"/>
            </a:br>
            <a:r>
              <a:rPr lang="en-GB" sz="2200"/>
              <a:t>-ensure that everyone knows their roles;</a:t>
            </a:r>
            <a:br>
              <a:rPr lang="en-GB" sz="2200"/>
            </a:br>
            <a:r>
              <a:rPr lang="en-GB" sz="2200"/>
              <a:t>-build one to one discussion weekly;</a:t>
            </a:r>
            <a:br>
              <a:rPr lang="en-GB" sz="2200"/>
            </a:br>
            <a:r>
              <a:rPr lang="en-GB" sz="2200"/>
              <a:t>-use training in order to help people to develop themselves.</a:t>
            </a:r>
            <a:br>
              <a:rPr lang="en-GB" sz="2200"/>
            </a:br>
            <a:r>
              <a:rPr lang="en-GB" sz="2200"/>
              <a:t>A conclusion of Belbin s team roles is that everyone must understand where they fit and how they can contribute.</a:t>
            </a:r>
            <a:br>
              <a:rPr lang="en-GB"/>
            </a:br>
            <a:r>
              <a:rPr lang="en-GB"/>
              <a:t> </a:t>
            </a:r>
            <a:r>
              <a:rPr lang="en-GB" sz="2000">
                <a:latin typeface="Arial" pitchFamily="34"/>
                <a:cs typeface="Arial" pitchFamily="34"/>
              </a:rPr>
              <a:t>(Educational Business Articles, 2019</a:t>
            </a:r>
            <a:r>
              <a:rPr lang="en-GB"/>
              <a:t>) </a:t>
            </a:r>
          </a:p>
        </p:txBody>
      </p:sp>
      <p:pic>
        <p:nvPicPr>
          <p:cNvPr id="3" name="Content Placeholder 4">
            <a:extLst>
              <a:ext uri="{FF2B5EF4-FFF2-40B4-BE49-F238E27FC236}">
                <a16:creationId xmlns:a16="http://schemas.microsoft.com/office/drawing/2014/main" id="{FA86B896-7D15-4E61-8829-F76074EF7AAA}"/>
              </a:ext>
            </a:extLst>
          </p:cNvPr>
          <p:cNvPicPr>
            <a:picLocks noGrp="1" noChangeAspect="1"/>
          </p:cNvPicPr>
          <p:nvPr>
            <p:ph idx="1"/>
          </p:nvPr>
        </p:nvPicPr>
        <p:blipFill>
          <a:blip r:embed="rId3"/>
          <a:stretch>
            <a:fillRect/>
          </a:stretch>
        </p:blipFill>
        <p:spPr>
          <a:xfrm flipH="1">
            <a:off x="92738" y="1116418"/>
            <a:ext cx="5460997" cy="4157328"/>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26B84-DA4E-4D07-B402-D2BD02688827}"/>
              </a:ext>
            </a:extLst>
          </p:cNvPr>
          <p:cNvSpPr>
            <a:spLocks noGrp="1"/>
          </p:cNvSpPr>
          <p:nvPr>
            <p:ph type="ctrTitle"/>
          </p:nvPr>
        </p:nvSpPr>
        <p:spPr>
          <a:solidFill>
            <a:schemeClr val="tx1"/>
          </a:solidFill>
          <a:ln w="190500" cmpd="thinThick">
            <a:solidFill>
              <a:schemeClr val="tx1"/>
            </a:solidFill>
          </a:ln>
        </p:spPr>
        <p:txBody>
          <a:bodyPr>
            <a:normAutofit/>
          </a:bodyPr>
          <a:lstStyle/>
          <a:p>
            <a:r>
              <a:rPr lang="en-GB" sz="2900" dirty="0">
                <a:solidFill>
                  <a:srgbClr val="FFC000"/>
                </a:solidFill>
              </a:rPr>
              <a:t>-  </a:t>
            </a:r>
            <a:r>
              <a:rPr lang="en-GB" sz="4000" dirty="0">
                <a:solidFill>
                  <a:srgbClr val="FFC000"/>
                </a:solidFill>
              </a:rPr>
              <a:t>Effective conflict handling and delegation - </a:t>
            </a:r>
            <a:br>
              <a:rPr lang="en-GB" sz="4000" dirty="0">
                <a:solidFill>
                  <a:schemeClr val="bg1"/>
                </a:solidFill>
              </a:rPr>
            </a:br>
            <a:endParaRPr lang="en-GB" sz="4000" dirty="0">
              <a:solidFill>
                <a:schemeClr val="bg1"/>
              </a:solidFill>
            </a:endParaRPr>
          </a:p>
        </p:txBody>
      </p:sp>
      <p:sp>
        <p:nvSpPr>
          <p:cNvPr id="3" name="Subtitle 2">
            <a:extLst>
              <a:ext uri="{FF2B5EF4-FFF2-40B4-BE49-F238E27FC236}">
                <a16:creationId xmlns:a16="http://schemas.microsoft.com/office/drawing/2014/main" id="{200D1626-9521-49F3-9C96-54AF389412F8}"/>
              </a:ext>
            </a:extLst>
          </p:cNvPr>
          <p:cNvSpPr>
            <a:spLocks noGrp="1"/>
          </p:cNvSpPr>
          <p:nvPr>
            <p:ph type="subTitle" idx="1"/>
          </p:nvPr>
        </p:nvSpPr>
        <p:spPr/>
        <p:txBody>
          <a:bodyPr>
            <a:normAutofit/>
          </a:bodyPr>
          <a:lstStyle/>
          <a:p>
            <a:r>
              <a:rPr lang="en-GB"/>
              <a:t>Cristina Sulugiuc</a:t>
            </a:r>
            <a:endParaRPr lang="en-GB" dirty="0"/>
          </a:p>
        </p:txBody>
      </p:sp>
    </p:spTree>
    <p:extLst>
      <p:ext uri="{BB962C8B-B14F-4D97-AF65-F5344CB8AC3E}">
        <p14:creationId xmlns:p14="http://schemas.microsoft.com/office/powerpoint/2010/main" val="405591114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dir="r"/>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EA47928-6488-4975-9943-4385E5CCDBE3}"/>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dirty="0">
                <a:solidFill>
                  <a:schemeClr val="tx1"/>
                </a:solidFill>
              </a:rPr>
              <a:t>What is Conflict?</a:t>
            </a:r>
          </a:p>
        </p:txBody>
      </p:sp>
      <p:sp>
        <p:nvSpPr>
          <p:cNvPr id="39" name="Content Placeholder 13">
            <a:extLst>
              <a:ext uri="{FF2B5EF4-FFF2-40B4-BE49-F238E27FC236}">
                <a16:creationId xmlns:a16="http://schemas.microsoft.com/office/drawing/2014/main" id="{10B162A2-C527-4066-9F25-FA601E3C5AE9}"/>
              </a:ext>
            </a:extLst>
          </p:cNvPr>
          <p:cNvSpPr>
            <a:spLocks noGrp="1"/>
          </p:cNvSpPr>
          <p:nvPr>
            <p:ph idx="1"/>
          </p:nvPr>
        </p:nvSpPr>
        <p:spPr>
          <a:xfrm>
            <a:off x="643467" y="1898578"/>
            <a:ext cx="4389119" cy="3415622"/>
          </a:xfrm>
        </p:spPr>
        <p:txBody>
          <a:bodyPr>
            <a:normAutofit/>
          </a:bodyPr>
          <a:lstStyle/>
          <a:p>
            <a:pPr marL="0" indent="0">
              <a:buNone/>
            </a:pPr>
            <a:endParaRPr lang="en-GB" sz="2400" dirty="0">
              <a:solidFill>
                <a:schemeClr val="bg1"/>
              </a:solidFill>
              <a:cs typeface="Calibri" panose="020F0502020204030204" pitchFamily="34" charset="0"/>
            </a:endParaRPr>
          </a:p>
          <a:p>
            <a:pPr marL="0" indent="0">
              <a:buNone/>
            </a:pPr>
            <a:endParaRPr lang="en-GB" sz="2400" dirty="0">
              <a:solidFill>
                <a:schemeClr val="bg1"/>
              </a:solidFill>
              <a:latin typeface="+mj-lt"/>
              <a:cs typeface="Calibri" panose="020F0502020204030204" pitchFamily="34" charset="0"/>
            </a:endParaRPr>
          </a:p>
          <a:p>
            <a:pPr marL="0" indent="0">
              <a:buNone/>
            </a:pPr>
            <a:r>
              <a:rPr lang="en-GB" sz="2400" dirty="0">
                <a:solidFill>
                  <a:schemeClr val="tx1"/>
                </a:solidFill>
                <a:latin typeface="+mj-lt"/>
                <a:cs typeface="Calibri" panose="020F0502020204030204" pitchFamily="34" charset="0"/>
              </a:rPr>
              <a:t>“</a:t>
            </a:r>
            <a:r>
              <a:rPr lang="en-GB" sz="2400" b="1" dirty="0">
                <a:solidFill>
                  <a:schemeClr val="tx1"/>
                </a:solidFill>
                <a:latin typeface="+mj-lt"/>
                <a:cs typeface="Calibri" panose="020F0502020204030204" pitchFamily="34" charset="0"/>
              </a:rPr>
              <a:t>Tensions between individuals or groups in a society</a:t>
            </a:r>
            <a:r>
              <a:rPr lang="en-GB" sz="2400" dirty="0">
                <a:solidFill>
                  <a:schemeClr val="tx1"/>
                </a:solidFill>
                <a:latin typeface="+mj-lt"/>
                <a:cs typeface="Calibri" panose="020F0502020204030204" pitchFamily="34" charset="0"/>
              </a:rPr>
              <a:t>”. (Chandler and Munday, 2011, p.48) </a:t>
            </a:r>
          </a:p>
          <a:p>
            <a:pPr marL="0" indent="0">
              <a:buNone/>
            </a:pPr>
            <a:endParaRPr lang="en-US" dirty="0">
              <a:solidFill>
                <a:schemeClr val="bg1"/>
              </a:solidFill>
              <a:latin typeface="Calibri" panose="020F0502020204030204" pitchFamily="34" charset="0"/>
              <a:cs typeface="Calibri" panose="020F0502020204030204" pitchFamily="34" charset="0"/>
            </a:endParaRPr>
          </a:p>
        </p:txBody>
      </p:sp>
      <p:pic>
        <p:nvPicPr>
          <p:cNvPr id="40" name="Content Placeholder 8">
            <a:extLst>
              <a:ext uri="{FF2B5EF4-FFF2-40B4-BE49-F238E27FC236}">
                <a16:creationId xmlns:a16="http://schemas.microsoft.com/office/drawing/2014/main" id="{18B3F94B-5330-4DAE-87DA-376382D8564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97763" y="1590538"/>
            <a:ext cx="6250769" cy="3516057"/>
          </a:xfrm>
          <a:prstGeom prst="rect">
            <a:avLst/>
          </a:prstGeom>
        </p:spPr>
      </p:pic>
    </p:spTree>
    <p:extLst>
      <p:ext uri="{BB962C8B-B14F-4D97-AF65-F5344CB8AC3E}">
        <p14:creationId xmlns:p14="http://schemas.microsoft.com/office/powerpoint/2010/main" val="17646962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B93F5-C24E-4FD0-A740-08F1063EAF80}"/>
              </a:ext>
            </a:extLst>
          </p:cNvPr>
          <p:cNvSpPr>
            <a:spLocks noGrp="1"/>
          </p:cNvSpPr>
          <p:nvPr>
            <p:ph type="title"/>
          </p:nvPr>
        </p:nvSpPr>
        <p:spPr>
          <a:noFill/>
          <a:effectLst>
            <a:glow>
              <a:schemeClr val="accent1">
                <a:alpha val="0"/>
              </a:schemeClr>
            </a:glow>
          </a:effectLst>
        </p:spPr>
        <p:txBody>
          <a:bodyPr/>
          <a:lstStyle/>
          <a:p>
            <a:pPr algn="ctr"/>
            <a:r>
              <a:rPr lang="en-GB" b="1" dirty="0">
                <a:solidFill>
                  <a:schemeClr val="tx1"/>
                </a:solidFill>
              </a:rPr>
              <a:t>Team conflict</a:t>
            </a:r>
          </a:p>
        </p:txBody>
      </p:sp>
      <p:sp>
        <p:nvSpPr>
          <p:cNvPr id="3" name="Content Placeholder 2">
            <a:extLst>
              <a:ext uri="{FF2B5EF4-FFF2-40B4-BE49-F238E27FC236}">
                <a16:creationId xmlns:a16="http://schemas.microsoft.com/office/drawing/2014/main" id="{A623B0D9-468C-4EC6-B989-C7B6718AF95E}"/>
              </a:ext>
            </a:extLst>
          </p:cNvPr>
          <p:cNvSpPr>
            <a:spLocks noGrp="1"/>
          </p:cNvSpPr>
          <p:nvPr>
            <p:ph sz="half" idx="1"/>
          </p:nvPr>
        </p:nvSpPr>
        <p:spPr>
          <a:xfrm>
            <a:off x="1736133" y="2370758"/>
            <a:ext cx="4271771" cy="3101982"/>
          </a:xfrm>
          <a:ln>
            <a:solidFill>
              <a:srgbClr val="FFC000"/>
            </a:solidFill>
          </a:ln>
          <a:effectLst>
            <a:outerShdw blurRad="50800" dist="38100" dir="5400000" algn="t"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normAutofit fontScale="85000" lnSpcReduction="10000"/>
          </a:bodyPr>
          <a:lstStyle/>
          <a:p>
            <a:pPr marL="0" indent="0" algn="ctr">
              <a:buNone/>
            </a:pPr>
            <a:r>
              <a:rPr lang="en-GB" sz="2000" b="1" dirty="0">
                <a:solidFill>
                  <a:srgbClr val="00B050"/>
                </a:solidFill>
                <a:latin typeface="+mj-lt"/>
              </a:rPr>
              <a:t>Task conflict</a:t>
            </a:r>
          </a:p>
          <a:p>
            <a:pPr marL="0" indent="0">
              <a:buNone/>
            </a:pPr>
            <a:r>
              <a:rPr lang="en-GB" dirty="0">
                <a:solidFill>
                  <a:srgbClr val="00B050"/>
                </a:solidFill>
                <a:latin typeface="+mj-lt"/>
              </a:rPr>
              <a:t>‘a perception of disagreements among group members about the content of their decisions and involves differences in viewpoints, ideas, and opinions.’</a:t>
            </a:r>
          </a:p>
          <a:p>
            <a:pPr>
              <a:buFont typeface="Wingdings" panose="05000000000000000000" pitchFamily="2" charset="2"/>
              <a:buChar char="Ø"/>
            </a:pPr>
            <a:r>
              <a:rPr lang="en-GB" dirty="0">
                <a:solidFill>
                  <a:srgbClr val="00B050"/>
                </a:solidFill>
                <a:latin typeface="+mj-lt"/>
              </a:rPr>
              <a:t> group decision quality </a:t>
            </a:r>
          </a:p>
          <a:p>
            <a:pPr>
              <a:buFont typeface="Wingdings" panose="05000000000000000000" pitchFamily="2" charset="2"/>
              <a:buChar char="Ø"/>
            </a:pPr>
            <a:r>
              <a:rPr lang="en-GB" dirty="0">
                <a:solidFill>
                  <a:srgbClr val="00B050"/>
                </a:solidFill>
                <a:latin typeface="+mj-lt"/>
              </a:rPr>
              <a:t>affective acceptance of group decisions</a:t>
            </a:r>
          </a:p>
        </p:txBody>
      </p:sp>
      <p:sp>
        <p:nvSpPr>
          <p:cNvPr id="4" name="Content Placeholder 3">
            <a:extLst>
              <a:ext uri="{FF2B5EF4-FFF2-40B4-BE49-F238E27FC236}">
                <a16:creationId xmlns:a16="http://schemas.microsoft.com/office/drawing/2014/main" id="{84E02611-E5D0-48AF-B894-17893C4C779E}"/>
              </a:ext>
            </a:extLst>
          </p:cNvPr>
          <p:cNvSpPr>
            <a:spLocks noGrp="1"/>
          </p:cNvSpPr>
          <p:nvPr>
            <p:ph sz="half" idx="2"/>
          </p:nvPr>
        </p:nvSpPr>
        <p:spPr>
          <a:xfrm>
            <a:off x="6338311" y="2370758"/>
            <a:ext cx="4270247" cy="3101982"/>
          </a:xfrm>
          <a:ln>
            <a:solidFill>
              <a:srgbClr val="FFC000"/>
            </a:solidFill>
          </a:ln>
          <a:effectLst>
            <a:outerShdw blurRad="50800" dist="38100" dir="5400000" algn="t"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normAutofit fontScale="85000" lnSpcReduction="10000"/>
          </a:bodyPr>
          <a:lstStyle/>
          <a:p>
            <a:pPr marL="0" indent="0" algn="ctr">
              <a:buNone/>
            </a:pPr>
            <a:r>
              <a:rPr lang="en-GB" sz="2000" b="1" dirty="0">
                <a:solidFill>
                  <a:srgbClr val="FF0000"/>
                </a:solidFill>
                <a:latin typeface="+mj-lt"/>
              </a:rPr>
              <a:t>Relationship conflict</a:t>
            </a:r>
          </a:p>
          <a:p>
            <a:pPr marL="0" indent="0">
              <a:buNone/>
            </a:pPr>
            <a:r>
              <a:rPr lang="en-GB" dirty="0">
                <a:solidFill>
                  <a:srgbClr val="FF0000"/>
                </a:solidFill>
                <a:latin typeface="+mj-lt"/>
              </a:rPr>
              <a:t>‘a perception of interpersonal incompatibility and typically includes tension, annoyance, and animosity among group members.’ </a:t>
            </a:r>
          </a:p>
          <a:p>
            <a:pPr>
              <a:buFont typeface="Wingdings" panose="05000000000000000000" pitchFamily="2" charset="2"/>
              <a:buChar char="Ø"/>
            </a:pPr>
            <a:r>
              <a:rPr lang="en-GB" dirty="0">
                <a:solidFill>
                  <a:srgbClr val="FF0000"/>
                </a:solidFill>
                <a:latin typeface="+mj-lt"/>
              </a:rPr>
              <a:t>win-lose tactic</a:t>
            </a:r>
          </a:p>
          <a:p>
            <a:pPr>
              <a:buFont typeface="Wingdings" panose="05000000000000000000" pitchFamily="2" charset="2"/>
              <a:buChar char="Ø"/>
            </a:pPr>
            <a:r>
              <a:rPr lang="en-GB" dirty="0">
                <a:solidFill>
                  <a:srgbClr val="FF0000"/>
                </a:solidFill>
                <a:latin typeface="+mj-lt"/>
              </a:rPr>
              <a:t>personal goal above teams' goal</a:t>
            </a:r>
          </a:p>
        </p:txBody>
      </p:sp>
      <p:pic>
        <p:nvPicPr>
          <p:cNvPr id="12" name="Picture 11">
            <a:extLst>
              <a:ext uri="{FF2B5EF4-FFF2-40B4-BE49-F238E27FC236}">
                <a16:creationId xmlns:a16="http://schemas.microsoft.com/office/drawing/2014/main" id="{695A1C1C-420F-49EA-AFFE-9BE1CB2B46B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080211" y="5472740"/>
            <a:ext cx="1385260" cy="1385260"/>
          </a:xfrm>
          <a:prstGeom prst="rect">
            <a:avLst/>
          </a:prstGeom>
        </p:spPr>
      </p:pic>
      <p:pic>
        <p:nvPicPr>
          <p:cNvPr id="15" name="Picture 14">
            <a:extLst>
              <a:ext uri="{FF2B5EF4-FFF2-40B4-BE49-F238E27FC236}">
                <a16:creationId xmlns:a16="http://schemas.microsoft.com/office/drawing/2014/main" id="{0A83D45B-2801-480B-A490-1FCDD65A301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726531" y="5472740"/>
            <a:ext cx="1390762" cy="1390762"/>
          </a:xfrm>
          <a:prstGeom prst="rect">
            <a:avLst/>
          </a:prstGeom>
        </p:spPr>
      </p:pic>
    </p:spTree>
    <p:extLst>
      <p:ext uri="{BB962C8B-B14F-4D97-AF65-F5344CB8AC3E}">
        <p14:creationId xmlns:p14="http://schemas.microsoft.com/office/powerpoint/2010/main" val="19999310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Task conflict to relationship conflict">
            <a:hlinkClick r:id="" action="ppaction://media"/>
            <a:extLst>
              <a:ext uri="{FF2B5EF4-FFF2-40B4-BE49-F238E27FC236}">
                <a16:creationId xmlns:a16="http://schemas.microsoft.com/office/drawing/2014/main" id="{A5293188-63E0-496B-ACAD-3A6D028F4B00}"/>
              </a:ext>
            </a:extLst>
          </p:cNvPr>
          <p:cNvPicPr>
            <a:picLocks noRot="1" noChangeAspect="1"/>
          </p:cNvPicPr>
          <p:nvPr>
            <a:videoFile r:link="rId1"/>
          </p:nvPr>
        </p:nvPicPr>
        <p:blipFill rotWithShape="1">
          <a:blip r:embed="rId4"/>
          <a:srcRect l="13076" t="16666" r="20256" b="16666"/>
          <a:stretch/>
        </p:blipFill>
        <p:spPr>
          <a:xfrm>
            <a:off x="0" y="0"/>
            <a:ext cx="12192000" cy="6858000"/>
          </a:xfrm>
          <a:prstGeom prst="rect">
            <a:avLst/>
          </a:prstGeom>
        </p:spPr>
      </p:pic>
    </p:spTree>
    <p:extLst>
      <p:ext uri="{BB962C8B-B14F-4D97-AF65-F5344CB8AC3E}">
        <p14:creationId xmlns:p14="http://schemas.microsoft.com/office/powerpoint/2010/main" val="834988983"/>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seq concurrent="1" nextAc="seek">
              <p:cTn id="3" restart="whenNotActive" fill="hold" evtFilter="cancelBubble" nodeType="interactiveSeq">
                <p:stCondLst>
                  <p:cond evt="onClick" delay="0">
                    <p:tgtEl>
                      <p:spTgt spid="3"/>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8F888-F6D5-4B3E-BEB8-5035C8F7164D}"/>
              </a:ext>
            </a:extLst>
          </p:cNvPr>
          <p:cNvSpPr>
            <a:spLocks noGrp="1"/>
          </p:cNvSpPr>
          <p:nvPr>
            <p:ph type="title"/>
          </p:nvPr>
        </p:nvSpPr>
        <p:spPr>
          <a:xfrm>
            <a:off x="804671" y="548481"/>
            <a:ext cx="3554475" cy="1627792"/>
          </a:xfrm>
          <a:prstGeom prst="ellipse">
            <a:avLst/>
          </a:prstGeom>
          <a:solidFill>
            <a:schemeClr val="bg2">
              <a:lumMod val="75000"/>
            </a:schemeClr>
          </a:solidFill>
        </p:spPr>
        <p:txBody>
          <a:bodyPr vert="horz" lIns="274320" tIns="182880" rIns="274320" bIns="182880" rtlCol="0" anchor="ctr" anchorCtr="1">
            <a:noAutofit/>
          </a:bodyPr>
          <a:lstStyle/>
          <a:p>
            <a:r>
              <a:rPr lang="en-US" sz="2800" b="1" dirty="0"/>
              <a:t>How to deal conflict?</a:t>
            </a:r>
          </a:p>
        </p:txBody>
      </p:sp>
      <p:pic>
        <p:nvPicPr>
          <p:cNvPr id="6" name="Picture 5" descr="A close up of a logo&#10;&#10;Description automatically generated">
            <a:extLst>
              <a:ext uri="{FF2B5EF4-FFF2-40B4-BE49-F238E27FC236}">
                <a16:creationId xmlns:a16="http://schemas.microsoft.com/office/drawing/2014/main" id="{3FE73585-1E49-4558-B1BD-B94FE640533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17895" y="640080"/>
            <a:ext cx="4210506" cy="5263134"/>
          </a:xfrm>
          <a:prstGeom prst="rect">
            <a:avLst/>
          </a:prstGeom>
        </p:spPr>
      </p:pic>
      <p:graphicFrame>
        <p:nvGraphicFramePr>
          <p:cNvPr id="8" name="Diagram 7">
            <a:extLst>
              <a:ext uri="{FF2B5EF4-FFF2-40B4-BE49-F238E27FC236}">
                <a16:creationId xmlns:a16="http://schemas.microsoft.com/office/drawing/2014/main" id="{5FDF9E3D-F9F8-40DC-8D78-A2658A9A668E}"/>
              </a:ext>
            </a:extLst>
          </p:cNvPr>
          <p:cNvGraphicFramePr/>
          <p:nvPr>
            <p:extLst>
              <p:ext uri="{D42A27DB-BD31-4B8C-83A1-F6EECF244321}">
                <p14:modId xmlns:p14="http://schemas.microsoft.com/office/powerpoint/2010/main" val="2034335539"/>
              </p:ext>
            </p:extLst>
          </p:nvPr>
        </p:nvGraphicFramePr>
        <p:xfrm>
          <a:off x="295147" y="2675235"/>
          <a:ext cx="4064000" cy="36342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874687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8" name="Rectangle: Top Corners Rounded 17">
            <a:extLst>
              <a:ext uri="{FF2B5EF4-FFF2-40B4-BE49-F238E27FC236}">
                <a16:creationId xmlns:a16="http://schemas.microsoft.com/office/drawing/2014/main" id="{74D7CAD8-E355-4134-AD71-A0FB4E677609}"/>
              </a:ext>
            </a:extLst>
          </p:cNvPr>
          <p:cNvSpPr/>
          <p:nvPr/>
        </p:nvSpPr>
        <p:spPr>
          <a:xfrm>
            <a:off x="633047" y="1294227"/>
            <a:ext cx="2067949" cy="2366890"/>
          </a:xfrm>
          <a:prstGeom prst="round2SameRect">
            <a:avLst/>
          </a:prstGeom>
          <a:solidFill>
            <a:srgbClr val="EA9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3" name="Group 22">
            <a:extLst>
              <a:ext uri="{FF2B5EF4-FFF2-40B4-BE49-F238E27FC236}">
                <a16:creationId xmlns:a16="http://schemas.microsoft.com/office/drawing/2014/main" id="{6D461AE4-A85E-437E-B01C-395FD4047845}"/>
              </a:ext>
            </a:extLst>
          </p:cNvPr>
          <p:cNvGrpSpPr/>
          <p:nvPr/>
        </p:nvGrpSpPr>
        <p:grpSpPr>
          <a:xfrm>
            <a:off x="633047" y="1710436"/>
            <a:ext cx="2067949" cy="1062772"/>
            <a:chOff x="886265" y="1626030"/>
            <a:chExt cx="2067949" cy="1062772"/>
          </a:xfrm>
        </p:grpSpPr>
        <p:sp>
          <p:nvSpPr>
            <p:cNvPr id="20" name="TextBox 19">
              <a:extLst>
                <a:ext uri="{FF2B5EF4-FFF2-40B4-BE49-F238E27FC236}">
                  <a16:creationId xmlns:a16="http://schemas.microsoft.com/office/drawing/2014/main" id="{766481B1-F5C5-4C5F-993B-5A5E5325852A}"/>
                </a:ext>
              </a:extLst>
            </p:cNvPr>
            <p:cNvSpPr txBox="1"/>
            <p:nvPr/>
          </p:nvSpPr>
          <p:spPr>
            <a:xfrm>
              <a:off x="886265" y="1626030"/>
              <a:ext cx="2067949" cy="369332"/>
            </a:xfrm>
            <a:prstGeom prst="rect">
              <a:avLst/>
            </a:prstGeom>
            <a:noFill/>
          </p:spPr>
          <p:txBody>
            <a:bodyPr wrap="square" rtlCol="0">
              <a:spAutoFit/>
            </a:bodyPr>
            <a:lstStyle/>
            <a:p>
              <a:pPr algn="ctr"/>
              <a:r>
                <a:rPr lang="en-GB" b="1" dirty="0">
                  <a:solidFill>
                    <a:schemeClr val="bg1"/>
                  </a:solidFill>
                  <a:latin typeface="+mj-lt"/>
                </a:rPr>
                <a:t>COMPETING</a:t>
              </a:r>
            </a:p>
          </p:txBody>
        </p:sp>
        <p:sp>
          <p:nvSpPr>
            <p:cNvPr id="21" name="TextBox 20">
              <a:extLst>
                <a:ext uri="{FF2B5EF4-FFF2-40B4-BE49-F238E27FC236}">
                  <a16:creationId xmlns:a16="http://schemas.microsoft.com/office/drawing/2014/main" id="{E645F595-0705-4EFE-AE39-3601469457C0}"/>
                </a:ext>
              </a:extLst>
            </p:cNvPr>
            <p:cNvSpPr txBox="1"/>
            <p:nvPr/>
          </p:nvSpPr>
          <p:spPr>
            <a:xfrm>
              <a:off x="1371599" y="1965527"/>
              <a:ext cx="1097280" cy="723275"/>
            </a:xfrm>
            <a:prstGeom prst="rect">
              <a:avLst/>
            </a:prstGeom>
            <a:noFill/>
          </p:spPr>
          <p:txBody>
            <a:bodyPr wrap="square" rtlCol="0">
              <a:spAutoFit/>
            </a:bodyPr>
            <a:lstStyle/>
            <a:p>
              <a:pPr algn="ctr"/>
              <a:r>
                <a:rPr lang="en-GB" sz="4000" b="1" dirty="0">
                  <a:solidFill>
                    <a:schemeClr val="bg1"/>
                  </a:solidFill>
                  <a:latin typeface="+mj-lt"/>
                </a:rPr>
                <a:t>1</a:t>
              </a:r>
            </a:p>
          </p:txBody>
        </p:sp>
      </p:grpSp>
      <p:sp>
        <p:nvSpPr>
          <p:cNvPr id="17" name="Freeform: Shape 16">
            <a:extLst>
              <a:ext uri="{FF2B5EF4-FFF2-40B4-BE49-F238E27FC236}">
                <a16:creationId xmlns:a16="http://schemas.microsoft.com/office/drawing/2014/main" id="{DA07C1C0-5ADC-4956-B53D-758E1BE8B8C3}"/>
              </a:ext>
            </a:extLst>
          </p:cNvPr>
          <p:cNvSpPr/>
          <p:nvPr/>
        </p:nvSpPr>
        <p:spPr>
          <a:xfrm flipV="1">
            <a:off x="633046" y="2349304"/>
            <a:ext cx="2067950" cy="3784209"/>
          </a:xfrm>
          <a:custGeom>
            <a:avLst/>
            <a:gdLst>
              <a:gd name="connsiteX0" fmla="*/ 0 w 2067950"/>
              <a:gd name="connsiteY0" fmla="*/ 3784209 h 3784209"/>
              <a:gd name="connsiteX1" fmla="*/ 246184 w 2067950"/>
              <a:gd name="connsiteY1" fmla="*/ 3784209 h 3784209"/>
              <a:gd name="connsiteX2" fmla="*/ 1033975 w 2067950"/>
              <a:gd name="connsiteY2" fmla="*/ 2954215 h 3784209"/>
              <a:gd name="connsiteX3" fmla="*/ 1821766 w 2067950"/>
              <a:gd name="connsiteY3" fmla="*/ 3784209 h 3784209"/>
              <a:gd name="connsiteX4" fmla="*/ 2067950 w 2067950"/>
              <a:gd name="connsiteY4" fmla="*/ 3784209 h 3784209"/>
              <a:gd name="connsiteX5" fmla="*/ 2067950 w 2067950"/>
              <a:gd name="connsiteY5" fmla="*/ 344665 h 3784209"/>
              <a:gd name="connsiteX6" fmla="*/ 1723285 w 2067950"/>
              <a:gd name="connsiteY6" fmla="*/ 0 h 3784209"/>
              <a:gd name="connsiteX7" fmla="*/ 344665 w 2067950"/>
              <a:gd name="connsiteY7" fmla="*/ 0 h 3784209"/>
              <a:gd name="connsiteX8" fmla="*/ 0 w 2067950"/>
              <a:gd name="connsiteY8" fmla="*/ 344665 h 378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67950" h="3784209">
                <a:moveTo>
                  <a:pt x="0" y="3784209"/>
                </a:moveTo>
                <a:lnTo>
                  <a:pt x="246184" y="3784209"/>
                </a:lnTo>
                <a:cubicBezTo>
                  <a:pt x="246184" y="3325816"/>
                  <a:pt x="598890" y="2954215"/>
                  <a:pt x="1033975" y="2954215"/>
                </a:cubicBezTo>
                <a:cubicBezTo>
                  <a:pt x="1469060" y="2954215"/>
                  <a:pt x="1821766" y="3325816"/>
                  <a:pt x="1821766" y="3784209"/>
                </a:cubicBezTo>
                <a:lnTo>
                  <a:pt x="2067950" y="3784209"/>
                </a:lnTo>
                <a:lnTo>
                  <a:pt x="2067950" y="344665"/>
                </a:lnTo>
                <a:cubicBezTo>
                  <a:pt x="2067950" y="154312"/>
                  <a:pt x="1913638" y="0"/>
                  <a:pt x="1723285" y="0"/>
                </a:cubicBezTo>
                <a:lnTo>
                  <a:pt x="344665" y="0"/>
                </a:lnTo>
                <a:cubicBezTo>
                  <a:pt x="154312" y="0"/>
                  <a:pt x="0" y="154312"/>
                  <a:pt x="0" y="344665"/>
                </a:cubicBezTo>
                <a:close/>
              </a:path>
            </a:pathLst>
          </a:custGeom>
          <a:solidFill>
            <a:schemeClr val="bg1"/>
          </a:solidFill>
          <a:ln>
            <a:noFill/>
          </a:ln>
          <a:effectLst>
            <a:outerShdw blurRad="127000" sx="107000" sy="107000" algn="ctr" rotWithShape="0">
              <a:schemeClr val="tx1">
                <a:alpha val="23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8" name="Group 27">
            <a:extLst>
              <a:ext uri="{FF2B5EF4-FFF2-40B4-BE49-F238E27FC236}">
                <a16:creationId xmlns:a16="http://schemas.microsoft.com/office/drawing/2014/main" id="{1F24F2DC-C61A-42C0-853C-6EC3BF8F4E36}"/>
              </a:ext>
            </a:extLst>
          </p:cNvPr>
          <p:cNvGrpSpPr/>
          <p:nvPr/>
        </p:nvGrpSpPr>
        <p:grpSpPr>
          <a:xfrm>
            <a:off x="633047" y="3225745"/>
            <a:ext cx="2067949" cy="2142810"/>
            <a:chOff x="886265" y="3225745"/>
            <a:chExt cx="2067949" cy="2142810"/>
          </a:xfrm>
        </p:grpSpPr>
        <p:sp>
          <p:nvSpPr>
            <p:cNvPr id="24" name="TextBox 23">
              <a:extLst>
                <a:ext uri="{FF2B5EF4-FFF2-40B4-BE49-F238E27FC236}">
                  <a16:creationId xmlns:a16="http://schemas.microsoft.com/office/drawing/2014/main" id="{E38BEDCC-02AC-4BA6-97AE-51DEA4F675CF}"/>
                </a:ext>
              </a:extLst>
            </p:cNvPr>
            <p:cNvSpPr txBox="1"/>
            <p:nvPr/>
          </p:nvSpPr>
          <p:spPr>
            <a:xfrm>
              <a:off x="886265" y="3225745"/>
              <a:ext cx="2067949" cy="707886"/>
            </a:xfrm>
            <a:prstGeom prst="rect">
              <a:avLst/>
            </a:prstGeom>
            <a:noFill/>
          </p:spPr>
          <p:txBody>
            <a:bodyPr wrap="square" rtlCol="0">
              <a:spAutoFit/>
            </a:bodyPr>
            <a:lstStyle/>
            <a:p>
              <a:pPr algn="ctr"/>
              <a:r>
                <a:rPr lang="en-GB" sz="2000" b="1" dirty="0">
                  <a:solidFill>
                    <a:srgbClr val="EA9ACA"/>
                  </a:solidFill>
                </a:rPr>
                <a:t>assertive and uncooperative </a:t>
              </a:r>
            </a:p>
          </p:txBody>
        </p:sp>
        <p:sp>
          <p:nvSpPr>
            <p:cNvPr id="27" name="TextBox 26">
              <a:extLst>
                <a:ext uri="{FF2B5EF4-FFF2-40B4-BE49-F238E27FC236}">
                  <a16:creationId xmlns:a16="http://schemas.microsoft.com/office/drawing/2014/main" id="{F49260D7-0D5F-4EBA-BF94-A8AFCDC4855B}"/>
                </a:ext>
              </a:extLst>
            </p:cNvPr>
            <p:cNvSpPr txBox="1"/>
            <p:nvPr/>
          </p:nvSpPr>
          <p:spPr>
            <a:xfrm>
              <a:off x="886265" y="3891227"/>
              <a:ext cx="2067949" cy="1477328"/>
            </a:xfrm>
            <a:prstGeom prst="rect">
              <a:avLst/>
            </a:prstGeom>
            <a:noFill/>
          </p:spPr>
          <p:txBody>
            <a:bodyPr wrap="square" rtlCol="0">
              <a:spAutoFit/>
            </a:bodyPr>
            <a:lstStyle/>
            <a:p>
              <a:pPr algn="ctr"/>
              <a:r>
                <a:rPr lang="en-GB" dirty="0">
                  <a:solidFill>
                    <a:schemeClr val="bg1">
                      <a:lumMod val="50000"/>
                    </a:schemeClr>
                  </a:solidFill>
                </a:rPr>
                <a:t>The person will stand for his/her rights and will try to win no matter the circumstances</a:t>
              </a:r>
            </a:p>
          </p:txBody>
        </p:sp>
      </p:grpSp>
      <p:sp>
        <p:nvSpPr>
          <p:cNvPr id="29" name="Rectangle: Top Corners Rounded 28">
            <a:extLst>
              <a:ext uri="{FF2B5EF4-FFF2-40B4-BE49-F238E27FC236}">
                <a16:creationId xmlns:a16="http://schemas.microsoft.com/office/drawing/2014/main" id="{CF2A201A-6580-409B-B8D0-5020AC46C288}"/>
              </a:ext>
            </a:extLst>
          </p:cNvPr>
          <p:cNvSpPr/>
          <p:nvPr/>
        </p:nvSpPr>
        <p:spPr>
          <a:xfrm>
            <a:off x="2954216" y="1294227"/>
            <a:ext cx="2067949" cy="2366890"/>
          </a:xfrm>
          <a:prstGeom prst="round2Same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0" name="Group 29">
            <a:extLst>
              <a:ext uri="{FF2B5EF4-FFF2-40B4-BE49-F238E27FC236}">
                <a16:creationId xmlns:a16="http://schemas.microsoft.com/office/drawing/2014/main" id="{7598F3F6-1EE2-490D-A63B-28145298F0F1}"/>
              </a:ext>
            </a:extLst>
          </p:cNvPr>
          <p:cNvGrpSpPr/>
          <p:nvPr/>
        </p:nvGrpSpPr>
        <p:grpSpPr>
          <a:xfrm>
            <a:off x="2954216" y="1710436"/>
            <a:ext cx="2067949" cy="1062772"/>
            <a:chOff x="886265" y="1626030"/>
            <a:chExt cx="2067949" cy="1062772"/>
          </a:xfrm>
        </p:grpSpPr>
        <p:sp>
          <p:nvSpPr>
            <p:cNvPr id="31" name="TextBox 30">
              <a:extLst>
                <a:ext uri="{FF2B5EF4-FFF2-40B4-BE49-F238E27FC236}">
                  <a16:creationId xmlns:a16="http://schemas.microsoft.com/office/drawing/2014/main" id="{F9675E87-34A5-40CC-8A29-1AC133CCE476}"/>
                </a:ext>
              </a:extLst>
            </p:cNvPr>
            <p:cNvSpPr txBox="1"/>
            <p:nvPr/>
          </p:nvSpPr>
          <p:spPr>
            <a:xfrm>
              <a:off x="886265" y="1626030"/>
              <a:ext cx="2067949" cy="338554"/>
            </a:xfrm>
            <a:prstGeom prst="rect">
              <a:avLst/>
            </a:prstGeom>
            <a:noFill/>
          </p:spPr>
          <p:txBody>
            <a:bodyPr wrap="square" rtlCol="0">
              <a:spAutoFit/>
            </a:bodyPr>
            <a:lstStyle/>
            <a:p>
              <a:pPr algn="ctr"/>
              <a:r>
                <a:rPr lang="en-GB" sz="1600" b="1" dirty="0">
                  <a:solidFill>
                    <a:schemeClr val="bg1"/>
                  </a:solidFill>
                  <a:latin typeface="+mj-lt"/>
                </a:rPr>
                <a:t>ACCOMMODATING</a:t>
              </a:r>
            </a:p>
          </p:txBody>
        </p:sp>
        <p:sp>
          <p:nvSpPr>
            <p:cNvPr id="32" name="TextBox 31">
              <a:extLst>
                <a:ext uri="{FF2B5EF4-FFF2-40B4-BE49-F238E27FC236}">
                  <a16:creationId xmlns:a16="http://schemas.microsoft.com/office/drawing/2014/main" id="{A11DB16D-6663-4C42-A85A-7E63CD26DFD7}"/>
                </a:ext>
              </a:extLst>
            </p:cNvPr>
            <p:cNvSpPr txBox="1"/>
            <p:nvPr/>
          </p:nvSpPr>
          <p:spPr>
            <a:xfrm>
              <a:off x="1371599" y="1965527"/>
              <a:ext cx="1097280" cy="723275"/>
            </a:xfrm>
            <a:prstGeom prst="rect">
              <a:avLst/>
            </a:prstGeom>
            <a:noFill/>
          </p:spPr>
          <p:txBody>
            <a:bodyPr wrap="square" rtlCol="0">
              <a:spAutoFit/>
            </a:bodyPr>
            <a:lstStyle/>
            <a:p>
              <a:pPr algn="ctr"/>
              <a:r>
                <a:rPr lang="en-GB" sz="4000" b="1" dirty="0">
                  <a:solidFill>
                    <a:schemeClr val="bg1"/>
                  </a:solidFill>
                  <a:latin typeface="+mj-lt"/>
                </a:rPr>
                <a:t>2</a:t>
              </a:r>
            </a:p>
          </p:txBody>
        </p:sp>
      </p:grpSp>
      <p:sp>
        <p:nvSpPr>
          <p:cNvPr id="33" name="Freeform: Shape 32">
            <a:extLst>
              <a:ext uri="{FF2B5EF4-FFF2-40B4-BE49-F238E27FC236}">
                <a16:creationId xmlns:a16="http://schemas.microsoft.com/office/drawing/2014/main" id="{73ACAA43-E9E5-4454-8592-817E25B6F9D5}"/>
              </a:ext>
            </a:extLst>
          </p:cNvPr>
          <p:cNvSpPr/>
          <p:nvPr/>
        </p:nvSpPr>
        <p:spPr>
          <a:xfrm flipV="1">
            <a:off x="2954216" y="2349304"/>
            <a:ext cx="2067950" cy="3784209"/>
          </a:xfrm>
          <a:custGeom>
            <a:avLst/>
            <a:gdLst>
              <a:gd name="connsiteX0" fmla="*/ 0 w 2067950"/>
              <a:gd name="connsiteY0" fmla="*/ 3784209 h 3784209"/>
              <a:gd name="connsiteX1" fmla="*/ 246184 w 2067950"/>
              <a:gd name="connsiteY1" fmla="*/ 3784209 h 3784209"/>
              <a:gd name="connsiteX2" fmla="*/ 1033975 w 2067950"/>
              <a:gd name="connsiteY2" fmla="*/ 2954215 h 3784209"/>
              <a:gd name="connsiteX3" fmla="*/ 1821766 w 2067950"/>
              <a:gd name="connsiteY3" fmla="*/ 3784209 h 3784209"/>
              <a:gd name="connsiteX4" fmla="*/ 2067950 w 2067950"/>
              <a:gd name="connsiteY4" fmla="*/ 3784209 h 3784209"/>
              <a:gd name="connsiteX5" fmla="*/ 2067950 w 2067950"/>
              <a:gd name="connsiteY5" fmla="*/ 344665 h 3784209"/>
              <a:gd name="connsiteX6" fmla="*/ 1723285 w 2067950"/>
              <a:gd name="connsiteY6" fmla="*/ 0 h 3784209"/>
              <a:gd name="connsiteX7" fmla="*/ 344665 w 2067950"/>
              <a:gd name="connsiteY7" fmla="*/ 0 h 3784209"/>
              <a:gd name="connsiteX8" fmla="*/ 0 w 2067950"/>
              <a:gd name="connsiteY8" fmla="*/ 344665 h 378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67950" h="3784209">
                <a:moveTo>
                  <a:pt x="0" y="3784209"/>
                </a:moveTo>
                <a:lnTo>
                  <a:pt x="246184" y="3784209"/>
                </a:lnTo>
                <a:cubicBezTo>
                  <a:pt x="246184" y="3325816"/>
                  <a:pt x="598890" y="2954215"/>
                  <a:pt x="1033975" y="2954215"/>
                </a:cubicBezTo>
                <a:cubicBezTo>
                  <a:pt x="1469060" y="2954215"/>
                  <a:pt x="1821766" y="3325816"/>
                  <a:pt x="1821766" y="3784209"/>
                </a:cubicBezTo>
                <a:lnTo>
                  <a:pt x="2067950" y="3784209"/>
                </a:lnTo>
                <a:lnTo>
                  <a:pt x="2067950" y="344665"/>
                </a:lnTo>
                <a:cubicBezTo>
                  <a:pt x="2067950" y="154312"/>
                  <a:pt x="1913638" y="0"/>
                  <a:pt x="1723285" y="0"/>
                </a:cubicBezTo>
                <a:lnTo>
                  <a:pt x="344665" y="0"/>
                </a:lnTo>
                <a:cubicBezTo>
                  <a:pt x="154312" y="0"/>
                  <a:pt x="0" y="154312"/>
                  <a:pt x="0" y="344665"/>
                </a:cubicBezTo>
                <a:close/>
              </a:path>
            </a:pathLst>
          </a:custGeom>
          <a:solidFill>
            <a:schemeClr val="bg1"/>
          </a:solidFill>
          <a:ln>
            <a:noFill/>
          </a:ln>
          <a:effectLst>
            <a:outerShdw blurRad="127000" sx="107000" sy="107000" algn="ctr" rotWithShape="0">
              <a:schemeClr val="tx1">
                <a:alpha val="23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4" name="Group 33">
            <a:extLst>
              <a:ext uri="{FF2B5EF4-FFF2-40B4-BE49-F238E27FC236}">
                <a16:creationId xmlns:a16="http://schemas.microsoft.com/office/drawing/2014/main" id="{E5015E4D-38C6-4779-BD9B-104E7C38A1BC}"/>
              </a:ext>
            </a:extLst>
          </p:cNvPr>
          <p:cNvGrpSpPr/>
          <p:nvPr/>
        </p:nvGrpSpPr>
        <p:grpSpPr>
          <a:xfrm>
            <a:off x="2954216" y="3225745"/>
            <a:ext cx="2067949" cy="1588812"/>
            <a:chOff x="886265" y="3225745"/>
            <a:chExt cx="2067949" cy="1588812"/>
          </a:xfrm>
        </p:grpSpPr>
        <p:sp>
          <p:nvSpPr>
            <p:cNvPr id="35" name="TextBox 34">
              <a:extLst>
                <a:ext uri="{FF2B5EF4-FFF2-40B4-BE49-F238E27FC236}">
                  <a16:creationId xmlns:a16="http://schemas.microsoft.com/office/drawing/2014/main" id="{F551B182-85A7-4AC4-A348-DCAED268DB67}"/>
                </a:ext>
              </a:extLst>
            </p:cNvPr>
            <p:cNvSpPr txBox="1"/>
            <p:nvPr/>
          </p:nvSpPr>
          <p:spPr>
            <a:xfrm>
              <a:off x="886265" y="3225745"/>
              <a:ext cx="2067949" cy="707886"/>
            </a:xfrm>
            <a:prstGeom prst="rect">
              <a:avLst/>
            </a:prstGeom>
            <a:noFill/>
          </p:spPr>
          <p:txBody>
            <a:bodyPr wrap="square" rtlCol="0">
              <a:spAutoFit/>
            </a:bodyPr>
            <a:lstStyle/>
            <a:p>
              <a:pPr algn="ctr"/>
              <a:r>
                <a:rPr lang="en-GB" sz="2000" b="1" dirty="0">
                  <a:solidFill>
                    <a:srgbClr val="92D050"/>
                  </a:solidFill>
                </a:rPr>
                <a:t>unassertive and uncooperative </a:t>
              </a:r>
            </a:p>
          </p:txBody>
        </p:sp>
        <p:sp>
          <p:nvSpPr>
            <p:cNvPr id="36" name="TextBox 35">
              <a:extLst>
                <a:ext uri="{FF2B5EF4-FFF2-40B4-BE49-F238E27FC236}">
                  <a16:creationId xmlns:a16="http://schemas.microsoft.com/office/drawing/2014/main" id="{4422E3DD-032A-41A4-B63D-86C792E7AE5B}"/>
                </a:ext>
              </a:extLst>
            </p:cNvPr>
            <p:cNvSpPr txBox="1"/>
            <p:nvPr/>
          </p:nvSpPr>
          <p:spPr>
            <a:xfrm>
              <a:off x="886265" y="3891227"/>
              <a:ext cx="2067949" cy="923330"/>
            </a:xfrm>
            <a:prstGeom prst="rect">
              <a:avLst/>
            </a:prstGeom>
            <a:noFill/>
          </p:spPr>
          <p:txBody>
            <a:bodyPr wrap="square" rtlCol="0">
              <a:spAutoFit/>
            </a:bodyPr>
            <a:lstStyle/>
            <a:p>
              <a:pPr algn="ctr"/>
              <a:r>
                <a:rPr lang="en-GB" dirty="0">
                  <a:solidFill>
                    <a:schemeClr val="bg1">
                      <a:lumMod val="50000"/>
                    </a:schemeClr>
                  </a:solidFill>
                </a:rPr>
                <a:t>The individual will put others needs above his</a:t>
              </a:r>
            </a:p>
          </p:txBody>
        </p:sp>
      </p:grpSp>
      <p:sp>
        <p:nvSpPr>
          <p:cNvPr id="37" name="Rectangle: Top Corners Rounded 36">
            <a:extLst>
              <a:ext uri="{FF2B5EF4-FFF2-40B4-BE49-F238E27FC236}">
                <a16:creationId xmlns:a16="http://schemas.microsoft.com/office/drawing/2014/main" id="{6DCB0714-63D9-47DA-9051-FBCBB861BF76}"/>
              </a:ext>
            </a:extLst>
          </p:cNvPr>
          <p:cNvSpPr/>
          <p:nvPr/>
        </p:nvSpPr>
        <p:spPr>
          <a:xfrm>
            <a:off x="5275384" y="1294227"/>
            <a:ext cx="2067949" cy="2366890"/>
          </a:xfrm>
          <a:prstGeom prst="round2Same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a:extLst>
              <a:ext uri="{FF2B5EF4-FFF2-40B4-BE49-F238E27FC236}">
                <a16:creationId xmlns:a16="http://schemas.microsoft.com/office/drawing/2014/main" id="{954EA132-FEBF-4A6C-86C4-EBA9BC9A245F}"/>
              </a:ext>
            </a:extLst>
          </p:cNvPr>
          <p:cNvGrpSpPr/>
          <p:nvPr/>
        </p:nvGrpSpPr>
        <p:grpSpPr>
          <a:xfrm>
            <a:off x="5275384" y="1710436"/>
            <a:ext cx="2067949" cy="1062772"/>
            <a:chOff x="886265" y="1626030"/>
            <a:chExt cx="2067949" cy="1062772"/>
          </a:xfrm>
        </p:grpSpPr>
        <p:sp>
          <p:nvSpPr>
            <p:cNvPr id="39" name="TextBox 38">
              <a:extLst>
                <a:ext uri="{FF2B5EF4-FFF2-40B4-BE49-F238E27FC236}">
                  <a16:creationId xmlns:a16="http://schemas.microsoft.com/office/drawing/2014/main" id="{84890FBF-3660-47DB-AEE3-C7EA5C4B983E}"/>
                </a:ext>
              </a:extLst>
            </p:cNvPr>
            <p:cNvSpPr txBox="1"/>
            <p:nvPr/>
          </p:nvSpPr>
          <p:spPr>
            <a:xfrm>
              <a:off x="886265" y="1626030"/>
              <a:ext cx="2067949" cy="369332"/>
            </a:xfrm>
            <a:prstGeom prst="rect">
              <a:avLst/>
            </a:prstGeom>
            <a:noFill/>
          </p:spPr>
          <p:txBody>
            <a:bodyPr wrap="square" rtlCol="0">
              <a:spAutoFit/>
            </a:bodyPr>
            <a:lstStyle/>
            <a:p>
              <a:pPr algn="ctr"/>
              <a:r>
                <a:rPr lang="en-GB" b="1" dirty="0">
                  <a:solidFill>
                    <a:schemeClr val="bg1"/>
                  </a:solidFill>
                  <a:latin typeface="+mj-lt"/>
                </a:rPr>
                <a:t>AVOIDING</a:t>
              </a:r>
            </a:p>
          </p:txBody>
        </p:sp>
        <p:sp>
          <p:nvSpPr>
            <p:cNvPr id="40" name="TextBox 39">
              <a:extLst>
                <a:ext uri="{FF2B5EF4-FFF2-40B4-BE49-F238E27FC236}">
                  <a16:creationId xmlns:a16="http://schemas.microsoft.com/office/drawing/2014/main" id="{95F9DAFD-0B1C-41ED-9C40-A8C85BC4E08B}"/>
                </a:ext>
              </a:extLst>
            </p:cNvPr>
            <p:cNvSpPr txBox="1"/>
            <p:nvPr/>
          </p:nvSpPr>
          <p:spPr>
            <a:xfrm>
              <a:off x="1371599" y="1965527"/>
              <a:ext cx="1097280" cy="723275"/>
            </a:xfrm>
            <a:prstGeom prst="rect">
              <a:avLst/>
            </a:prstGeom>
            <a:noFill/>
          </p:spPr>
          <p:txBody>
            <a:bodyPr wrap="square" rtlCol="0">
              <a:spAutoFit/>
            </a:bodyPr>
            <a:lstStyle/>
            <a:p>
              <a:pPr algn="ctr"/>
              <a:r>
                <a:rPr lang="en-GB" sz="4000" b="1" dirty="0">
                  <a:solidFill>
                    <a:schemeClr val="bg1"/>
                  </a:solidFill>
                  <a:latin typeface="+mj-lt"/>
                </a:rPr>
                <a:t>3</a:t>
              </a:r>
            </a:p>
          </p:txBody>
        </p:sp>
      </p:grpSp>
      <p:sp>
        <p:nvSpPr>
          <p:cNvPr id="41" name="Freeform: Shape 40">
            <a:extLst>
              <a:ext uri="{FF2B5EF4-FFF2-40B4-BE49-F238E27FC236}">
                <a16:creationId xmlns:a16="http://schemas.microsoft.com/office/drawing/2014/main" id="{E21C6E8D-8486-4D18-8B1A-5E43F72BAFA6}"/>
              </a:ext>
            </a:extLst>
          </p:cNvPr>
          <p:cNvSpPr/>
          <p:nvPr/>
        </p:nvSpPr>
        <p:spPr>
          <a:xfrm flipV="1">
            <a:off x="5275384" y="2349304"/>
            <a:ext cx="2067950" cy="3784209"/>
          </a:xfrm>
          <a:custGeom>
            <a:avLst/>
            <a:gdLst>
              <a:gd name="connsiteX0" fmla="*/ 0 w 2067950"/>
              <a:gd name="connsiteY0" fmla="*/ 3784209 h 3784209"/>
              <a:gd name="connsiteX1" fmla="*/ 246184 w 2067950"/>
              <a:gd name="connsiteY1" fmla="*/ 3784209 h 3784209"/>
              <a:gd name="connsiteX2" fmla="*/ 1033975 w 2067950"/>
              <a:gd name="connsiteY2" fmla="*/ 2954215 h 3784209"/>
              <a:gd name="connsiteX3" fmla="*/ 1821766 w 2067950"/>
              <a:gd name="connsiteY3" fmla="*/ 3784209 h 3784209"/>
              <a:gd name="connsiteX4" fmla="*/ 2067950 w 2067950"/>
              <a:gd name="connsiteY4" fmla="*/ 3784209 h 3784209"/>
              <a:gd name="connsiteX5" fmla="*/ 2067950 w 2067950"/>
              <a:gd name="connsiteY5" fmla="*/ 344665 h 3784209"/>
              <a:gd name="connsiteX6" fmla="*/ 1723285 w 2067950"/>
              <a:gd name="connsiteY6" fmla="*/ 0 h 3784209"/>
              <a:gd name="connsiteX7" fmla="*/ 344665 w 2067950"/>
              <a:gd name="connsiteY7" fmla="*/ 0 h 3784209"/>
              <a:gd name="connsiteX8" fmla="*/ 0 w 2067950"/>
              <a:gd name="connsiteY8" fmla="*/ 344665 h 378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67950" h="3784209">
                <a:moveTo>
                  <a:pt x="0" y="3784209"/>
                </a:moveTo>
                <a:lnTo>
                  <a:pt x="246184" y="3784209"/>
                </a:lnTo>
                <a:cubicBezTo>
                  <a:pt x="246184" y="3325816"/>
                  <a:pt x="598890" y="2954215"/>
                  <a:pt x="1033975" y="2954215"/>
                </a:cubicBezTo>
                <a:cubicBezTo>
                  <a:pt x="1469060" y="2954215"/>
                  <a:pt x="1821766" y="3325816"/>
                  <a:pt x="1821766" y="3784209"/>
                </a:cubicBezTo>
                <a:lnTo>
                  <a:pt x="2067950" y="3784209"/>
                </a:lnTo>
                <a:lnTo>
                  <a:pt x="2067950" y="344665"/>
                </a:lnTo>
                <a:cubicBezTo>
                  <a:pt x="2067950" y="154312"/>
                  <a:pt x="1913638" y="0"/>
                  <a:pt x="1723285" y="0"/>
                </a:cubicBezTo>
                <a:lnTo>
                  <a:pt x="344665" y="0"/>
                </a:lnTo>
                <a:cubicBezTo>
                  <a:pt x="154312" y="0"/>
                  <a:pt x="0" y="154312"/>
                  <a:pt x="0" y="344665"/>
                </a:cubicBezTo>
                <a:close/>
              </a:path>
            </a:pathLst>
          </a:custGeom>
          <a:solidFill>
            <a:schemeClr val="bg1"/>
          </a:solidFill>
          <a:ln>
            <a:noFill/>
          </a:ln>
          <a:effectLst>
            <a:outerShdw blurRad="127000" sx="107000" sy="107000" algn="ctr" rotWithShape="0">
              <a:schemeClr val="tx1">
                <a:alpha val="23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42" name="Group 41">
            <a:extLst>
              <a:ext uri="{FF2B5EF4-FFF2-40B4-BE49-F238E27FC236}">
                <a16:creationId xmlns:a16="http://schemas.microsoft.com/office/drawing/2014/main" id="{65F732B1-313B-4A85-9214-3615044E4888}"/>
              </a:ext>
            </a:extLst>
          </p:cNvPr>
          <p:cNvGrpSpPr/>
          <p:nvPr/>
        </p:nvGrpSpPr>
        <p:grpSpPr>
          <a:xfrm>
            <a:off x="5275384" y="3225745"/>
            <a:ext cx="2067949" cy="2142810"/>
            <a:chOff x="886265" y="3225745"/>
            <a:chExt cx="2067949" cy="2142810"/>
          </a:xfrm>
        </p:grpSpPr>
        <p:sp>
          <p:nvSpPr>
            <p:cNvPr id="43" name="TextBox 42">
              <a:extLst>
                <a:ext uri="{FF2B5EF4-FFF2-40B4-BE49-F238E27FC236}">
                  <a16:creationId xmlns:a16="http://schemas.microsoft.com/office/drawing/2014/main" id="{2095D963-0951-4D70-91EB-E022F4ED43EB}"/>
                </a:ext>
              </a:extLst>
            </p:cNvPr>
            <p:cNvSpPr txBox="1"/>
            <p:nvPr/>
          </p:nvSpPr>
          <p:spPr>
            <a:xfrm>
              <a:off x="886265" y="3225745"/>
              <a:ext cx="2067949" cy="707886"/>
            </a:xfrm>
            <a:prstGeom prst="rect">
              <a:avLst/>
            </a:prstGeom>
            <a:noFill/>
          </p:spPr>
          <p:txBody>
            <a:bodyPr wrap="square" rtlCol="0">
              <a:spAutoFit/>
            </a:bodyPr>
            <a:lstStyle/>
            <a:p>
              <a:pPr algn="ctr"/>
              <a:r>
                <a:rPr lang="en-GB" sz="2000" b="1" dirty="0">
                  <a:solidFill>
                    <a:srgbClr val="00B0F0"/>
                  </a:solidFill>
                </a:rPr>
                <a:t>unassertive and uncooperative </a:t>
              </a:r>
            </a:p>
          </p:txBody>
        </p:sp>
        <p:sp>
          <p:nvSpPr>
            <p:cNvPr id="44" name="TextBox 43">
              <a:extLst>
                <a:ext uri="{FF2B5EF4-FFF2-40B4-BE49-F238E27FC236}">
                  <a16:creationId xmlns:a16="http://schemas.microsoft.com/office/drawing/2014/main" id="{769A5778-165C-44DA-963F-225C397FFBE6}"/>
                </a:ext>
              </a:extLst>
            </p:cNvPr>
            <p:cNvSpPr txBox="1"/>
            <p:nvPr/>
          </p:nvSpPr>
          <p:spPr>
            <a:xfrm>
              <a:off x="886265" y="3891227"/>
              <a:ext cx="2067949" cy="1477328"/>
            </a:xfrm>
            <a:prstGeom prst="rect">
              <a:avLst/>
            </a:prstGeom>
            <a:noFill/>
          </p:spPr>
          <p:txBody>
            <a:bodyPr wrap="square" rtlCol="0">
              <a:spAutoFit/>
            </a:bodyPr>
            <a:lstStyle/>
            <a:p>
              <a:pPr algn="ctr"/>
              <a:r>
                <a:rPr lang="en-GB" dirty="0">
                  <a:solidFill>
                    <a:schemeClr val="bg1">
                      <a:lumMod val="50000"/>
                    </a:schemeClr>
                  </a:solidFill>
                </a:rPr>
                <a:t> The person will step aside from the conflict without acting in a certain way</a:t>
              </a:r>
            </a:p>
          </p:txBody>
        </p:sp>
      </p:grpSp>
      <p:sp>
        <p:nvSpPr>
          <p:cNvPr id="45" name="Rectangle: Top Corners Rounded 44">
            <a:extLst>
              <a:ext uri="{FF2B5EF4-FFF2-40B4-BE49-F238E27FC236}">
                <a16:creationId xmlns:a16="http://schemas.microsoft.com/office/drawing/2014/main" id="{D6134AF6-1D63-4B9C-92D9-8D541F9A094A}"/>
              </a:ext>
            </a:extLst>
          </p:cNvPr>
          <p:cNvSpPr/>
          <p:nvPr/>
        </p:nvSpPr>
        <p:spPr>
          <a:xfrm>
            <a:off x="7596551" y="1294227"/>
            <a:ext cx="2067949" cy="2366890"/>
          </a:xfrm>
          <a:prstGeom prst="round2Same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6" name="Group 45">
            <a:extLst>
              <a:ext uri="{FF2B5EF4-FFF2-40B4-BE49-F238E27FC236}">
                <a16:creationId xmlns:a16="http://schemas.microsoft.com/office/drawing/2014/main" id="{95EBA619-08E5-465E-8ED1-FE23746B6F92}"/>
              </a:ext>
            </a:extLst>
          </p:cNvPr>
          <p:cNvGrpSpPr/>
          <p:nvPr/>
        </p:nvGrpSpPr>
        <p:grpSpPr>
          <a:xfrm>
            <a:off x="7596551" y="1710436"/>
            <a:ext cx="2067949" cy="1062772"/>
            <a:chOff x="886265" y="1626030"/>
            <a:chExt cx="2067949" cy="1062772"/>
          </a:xfrm>
        </p:grpSpPr>
        <p:sp>
          <p:nvSpPr>
            <p:cNvPr id="47" name="TextBox 46">
              <a:extLst>
                <a:ext uri="{FF2B5EF4-FFF2-40B4-BE49-F238E27FC236}">
                  <a16:creationId xmlns:a16="http://schemas.microsoft.com/office/drawing/2014/main" id="{2535C040-157C-4D65-BB26-C41051A0E99F}"/>
                </a:ext>
              </a:extLst>
            </p:cNvPr>
            <p:cNvSpPr txBox="1"/>
            <p:nvPr/>
          </p:nvSpPr>
          <p:spPr>
            <a:xfrm>
              <a:off x="886265" y="1626030"/>
              <a:ext cx="2067949" cy="338554"/>
            </a:xfrm>
            <a:prstGeom prst="rect">
              <a:avLst/>
            </a:prstGeom>
            <a:noFill/>
          </p:spPr>
          <p:txBody>
            <a:bodyPr wrap="square" rtlCol="0">
              <a:spAutoFit/>
            </a:bodyPr>
            <a:lstStyle/>
            <a:p>
              <a:pPr algn="ctr"/>
              <a:r>
                <a:rPr lang="en-GB" sz="1600" b="1" dirty="0">
                  <a:solidFill>
                    <a:schemeClr val="bg1"/>
                  </a:solidFill>
                  <a:latin typeface="+mj-lt"/>
                </a:rPr>
                <a:t>COLLABORATING</a:t>
              </a:r>
            </a:p>
          </p:txBody>
        </p:sp>
        <p:sp>
          <p:nvSpPr>
            <p:cNvPr id="48" name="TextBox 47">
              <a:extLst>
                <a:ext uri="{FF2B5EF4-FFF2-40B4-BE49-F238E27FC236}">
                  <a16:creationId xmlns:a16="http://schemas.microsoft.com/office/drawing/2014/main" id="{519F897D-A7F5-435E-A6BD-156319C75A69}"/>
                </a:ext>
              </a:extLst>
            </p:cNvPr>
            <p:cNvSpPr txBox="1"/>
            <p:nvPr/>
          </p:nvSpPr>
          <p:spPr>
            <a:xfrm>
              <a:off x="1371599" y="1965527"/>
              <a:ext cx="1097280" cy="723275"/>
            </a:xfrm>
            <a:prstGeom prst="rect">
              <a:avLst/>
            </a:prstGeom>
            <a:noFill/>
          </p:spPr>
          <p:txBody>
            <a:bodyPr wrap="square" rtlCol="0">
              <a:spAutoFit/>
            </a:bodyPr>
            <a:lstStyle/>
            <a:p>
              <a:pPr algn="ctr"/>
              <a:r>
                <a:rPr lang="en-GB" sz="4000" b="1" dirty="0">
                  <a:solidFill>
                    <a:schemeClr val="bg1"/>
                  </a:solidFill>
                  <a:latin typeface="+mj-lt"/>
                </a:rPr>
                <a:t>4</a:t>
              </a:r>
            </a:p>
          </p:txBody>
        </p:sp>
      </p:grpSp>
      <p:sp>
        <p:nvSpPr>
          <p:cNvPr id="49" name="Freeform: Shape 48">
            <a:extLst>
              <a:ext uri="{FF2B5EF4-FFF2-40B4-BE49-F238E27FC236}">
                <a16:creationId xmlns:a16="http://schemas.microsoft.com/office/drawing/2014/main" id="{77D087A2-7D84-400F-A1D7-2AA503BE1B5D}"/>
              </a:ext>
            </a:extLst>
          </p:cNvPr>
          <p:cNvSpPr/>
          <p:nvPr/>
        </p:nvSpPr>
        <p:spPr>
          <a:xfrm flipV="1">
            <a:off x="7596551" y="2349304"/>
            <a:ext cx="2067950" cy="3784209"/>
          </a:xfrm>
          <a:custGeom>
            <a:avLst/>
            <a:gdLst>
              <a:gd name="connsiteX0" fmla="*/ 0 w 2067950"/>
              <a:gd name="connsiteY0" fmla="*/ 3784209 h 3784209"/>
              <a:gd name="connsiteX1" fmla="*/ 246184 w 2067950"/>
              <a:gd name="connsiteY1" fmla="*/ 3784209 h 3784209"/>
              <a:gd name="connsiteX2" fmla="*/ 1033975 w 2067950"/>
              <a:gd name="connsiteY2" fmla="*/ 2954215 h 3784209"/>
              <a:gd name="connsiteX3" fmla="*/ 1821766 w 2067950"/>
              <a:gd name="connsiteY3" fmla="*/ 3784209 h 3784209"/>
              <a:gd name="connsiteX4" fmla="*/ 2067950 w 2067950"/>
              <a:gd name="connsiteY4" fmla="*/ 3784209 h 3784209"/>
              <a:gd name="connsiteX5" fmla="*/ 2067950 w 2067950"/>
              <a:gd name="connsiteY5" fmla="*/ 344665 h 3784209"/>
              <a:gd name="connsiteX6" fmla="*/ 1723285 w 2067950"/>
              <a:gd name="connsiteY6" fmla="*/ 0 h 3784209"/>
              <a:gd name="connsiteX7" fmla="*/ 344665 w 2067950"/>
              <a:gd name="connsiteY7" fmla="*/ 0 h 3784209"/>
              <a:gd name="connsiteX8" fmla="*/ 0 w 2067950"/>
              <a:gd name="connsiteY8" fmla="*/ 344665 h 378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67950" h="3784209">
                <a:moveTo>
                  <a:pt x="0" y="3784209"/>
                </a:moveTo>
                <a:lnTo>
                  <a:pt x="246184" y="3784209"/>
                </a:lnTo>
                <a:cubicBezTo>
                  <a:pt x="246184" y="3325816"/>
                  <a:pt x="598890" y="2954215"/>
                  <a:pt x="1033975" y="2954215"/>
                </a:cubicBezTo>
                <a:cubicBezTo>
                  <a:pt x="1469060" y="2954215"/>
                  <a:pt x="1821766" y="3325816"/>
                  <a:pt x="1821766" y="3784209"/>
                </a:cubicBezTo>
                <a:lnTo>
                  <a:pt x="2067950" y="3784209"/>
                </a:lnTo>
                <a:lnTo>
                  <a:pt x="2067950" y="344665"/>
                </a:lnTo>
                <a:cubicBezTo>
                  <a:pt x="2067950" y="154312"/>
                  <a:pt x="1913638" y="0"/>
                  <a:pt x="1723285" y="0"/>
                </a:cubicBezTo>
                <a:lnTo>
                  <a:pt x="344665" y="0"/>
                </a:lnTo>
                <a:cubicBezTo>
                  <a:pt x="154312" y="0"/>
                  <a:pt x="0" y="154312"/>
                  <a:pt x="0" y="344665"/>
                </a:cubicBezTo>
                <a:close/>
              </a:path>
            </a:pathLst>
          </a:custGeom>
          <a:solidFill>
            <a:schemeClr val="bg1"/>
          </a:solidFill>
          <a:ln>
            <a:noFill/>
          </a:ln>
          <a:effectLst>
            <a:outerShdw blurRad="127000" sx="107000" sy="107000" algn="ctr" rotWithShape="0">
              <a:schemeClr val="tx1">
                <a:alpha val="23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0" name="Group 49">
            <a:extLst>
              <a:ext uri="{FF2B5EF4-FFF2-40B4-BE49-F238E27FC236}">
                <a16:creationId xmlns:a16="http://schemas.microsoft.com/office/drawing/2014/main" id="{C75DDC34-7F25-4AE1-97C6-DBBC131D76A4}"/>
              </a:ext>
            </a:extLst>
          </p:cNvPr>
          <p:cNvGrpSpPr/>
          <p:nvPr/>
        </p:nvGrpSpPr>
        <p:grpSpPr>
          <a:xfrm>
            <a:off x="7596551" y="3225745"/>
            <a:ext cx="2067949" cy="2696807"/>
            <a:chOff x="886265" y="3225745"/>
            <a:chExt cx="2067949" cy="2696807"/>
          </a:xfrm>
        </p:grpSpPr>
        <p:sp>
          <p:nvSpPr>
            <p:cNvPr id="51" name="TextBox 50">
              <a:extLst>
                <a:ext uri="{FF2B5EF4-FFF2-40B4-BE49-F238E27FC236}">
                  <a16:creationId xmlns:a16="http://schemas.microsoft.com/office/drawing/2014/main" id="{3D6763C8-80AA-4902-BB2F-395D0B22C5B8}"/>
                </a:ext>
              </a:extLst>
            </p:cNvPr>
            <p:cNvSpPr txBox="1"/>
            <p:nvPr/>
          </p:nvSpPr>
          <p:spPr>
            <a:xfrm>
              <a:off x="886265" y="3225745"/>
              <a:ext cx="2067949" cy="707886"/>
            </a:xfrm>
            <a:prstGeom prst="rect">
              <a:avLst/>
            </a:prstGeom>
            <a:noFill/>
          </p:spPr>
          <p:txBody>
            <a:bodyPr wrap="square" rtlCol="0">
              <a:spAutoFit/>
            </a:bodyPr>
            <a:lstStyle/>
            <a:p>
              <a:pPr algn="ctr"/>
              <a:r>
                <a:rPr lang="en-GB" sz="2000" b="1" dirty="0">
                  <a:solidFill>
                    <a:srgbClr val="7030A0"/>
                  </a:solidFill>
                </a:rPr>
                <a:t>assertive and cooperative </a:t>
              </a:r>
            </a:p>
          </p:txBody>
        </p:sp>
        <p:sp>
          <p:nvSpPr>
            <p:cNvPr id="52" name="TextBox 51">
              <a:extLst>
                <a:ext uri="{FF2B5EF4-FFF2-40B4-BE49-F238E27FC236}">
                  <a16:creationId xmlns:a16="http://schemas.microsoft.com/office/drawing/2014/main" id="{5556E417-D8DF-4C8E-88D8-565C6F95CDF5}"/>
                </a:ext>
              </a:extLst>
            </p:cNvPr>
            <p:cNvSpPr txBox="1"/>
            <p:nvPr/>
          </p:nvSpPr>
          <p:spPr>
            <a:xfrm>
              <a:off x="886265" y="3891227"/>
              <a:ext cx="2067949" cy="2031325"/>
            </a:xfrm>
            <a:prstGeom prst="rect">
              <a:avLst/>
            </a:prstGeom>
            <a:noFill/>
          </p:spPr>
          <p:txBody>
            <a:bodyPr wrap="square" rtlCol="0">
              <a:spAutoFit/>
            </a:bodyPr>
            <a:lstStyle/>
            <a:p>
              <a:pPr algn="ctr"/>
              <a:r>
                <a:rPr lang="en-GB" dirty="0">
                  <a:solidFill>
                    <a:schemeClr val="bg1">
                      <a:lumMod val="50000"/>
                    </a:schemeClr>
                  </a:solidFill>
                </a:rPr>
                <a:t>The individual is willing to take into consideration the other person’s needs too and to try find a solution beneficial for both</a:t>
              </a:r>
            </a:p>
          </p:txBody>
        </p:sp>
      </p:grpSp>
      <p:sp>
        <p:nvSpPr>
          <p:cNvPr id="53" name="Rectangle: Top Corners Rounded 52">
            <a:extLst>
              <a:ext uri="{FF2B5EF4-FFF2-40B4-BE49-F238E27FC236}">
                <a16:creationId xmlns:a16="http://schemas.microsoft.com/office/drawing/2014/main" id="{D2D5D152-C8FB-4653-B723-13AB55B573C6}"/>
              </a:ext>
            </a:extLst>
          </p:cNvPr>
          <p:cNvSpPr/>
          <p:nvPr/>
        </p:nvSpPr>
        <p:spPr>
          <a:xfrm>
            <a:off x="9847376" y="1294227"/>
            <a:ext cx="2067949" cy="2366890"/>
          </a:xfrm>
          <a:prstGeom prst="round2Same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4" name="Group 53">
            <a:extLst>
              <a:ext uri="{FF2B5EF4-FFF2-40B4-BE49-F238E27FC236}">
                <a16:creationId xmlns:a16="http://schemas.microsoft.com/office/drawing/2014/main" id="{7A1B1EFB-3145-48A8-BEDC-97E465340DE8}"/>
              </a:ext>
            </a:extLst>
          </p:cNvPr>
          <p:cNvGrpSpPr/>
          <p:nvPr/>
        </p:nvGrpSpPr>
        <p:grpSpPr>
          <a:xfrm>
            <a:off x="9847376" y="1710436"/>
            <a:ext cx="2067949" cy="1062772"/>
            <a:chOff x="886265" y="1626030"/>
            <a:chExt cx="2067949" cy="1062772"/>
          </a:xfrm>
        </p:grpSpPr>
        <p:sp>
          <p:nvSpPr>
            <p:cNvPr id="55" name="TextBox 54">
              <a:extLst>
                <a:ext uri="{FF2B5EF4-FFF2-40B4-BE49-F238E27FC236}">
                  <a16:creationId xmlns:a16="http://schemas.microsoft.com/office/drawing/2014/main" id="{68E13B22-CA90-4890-8FA5-A1AFE4CBAEE3}"/>
                </a:ext>
              </a:extLst>
            </p:cNvPr>
            <p:cNvSpPr txBox="1"/>
            <p:nvPr/>
          </p:nvSpPr>
          <p:spPr>
            <a:xfrm>
              <a:off x="886265" y="1626030"/>
              <a:ext cx="2067949" cy="338554"/>
            </a:xfrm>
            <a:prstGeom prst="rect">
              <a:avLst/>
            </a:prstGeom>
            <a:noFill/>
          </p:spPr>
          <p:txBody>
            <a:bodyPr wrap="square" rtlCol="0">
              <a:spAutoFit/>
            </a:bodyPr>
            <a:lstStyle/>
            <a:p>
              <a:pPr algn="ctr"/>
              <a:r>
                <a:rPr lang="en-GB" sz="1600" b="1" dirty="0">
                  <a:solidFill>
                    <a:schemeClr val="bg1"/>
                  </a:solidFill>
                  <a:latin typeface="+mj-lt"/>
                </a:rPr>
                <a:t>COMPROMISING</a:t>
              </a:r>
            </a:p>
          </p:txBody>
        </p:sp>
        <p:sp>
          <p:nvSpPr>
            <p:cNvPr id="56" name="TextBox 55">
              <a:extLst>
                <a:ext uri="{FF2B5EF4-FFF2-40B4-BE49-F238E27FC236}">
                  <a16:creationId xmlns:a16="http://schemas.microsoft.com/office/drawing/2014/main" id="{8E8FAC50-351E-4C0B-A834-E6710A66390B}"/>
                </a:ext>
              </a:extLst>
            </p:cNvPr>
            <p:cNvSpPr txBox="1"/>
            <p:nvPr/>
          </p:nvSpPr>
          <p:spPr>
            <a:xfrm>
              <a:off x="1371599" y="1965527"/>
              <a:ext cx="1097280" cy="723275"/>
            </a:xfrm>
            <a:prstGeom prst="rect">
              <a:avLst/>
            </a:prstGeom>
            <a:noFill/>
          </p:spPr>
          <p:txBody>
            <a:bodyPr wrap="square" rtlCol="0">
              <a:spAutoFit/>
            </a:bodyPr>
            <a:lstStyle/>
            <a:p>
              <a:pPr algn="ctr"/>
              <a:r>
                <a:rPr lang="en-GB" sz="4000" b="1" dirty="0">
                  <a:solidFill>
                    <a:schemeClr val="bg1"/>
                  </a:solidFill>
                  <a:latin typeface="+mj-lt"/>
                </a:rPr>
                <a:t>5</a:t>
              </a:r>
            </a:p>
          </p:txBody>
        </p:sp>
      </p:grpSp>
      <p:sp>
        <p:nvSpPr>
          <p:cNvPr id="57" name="Freeform: Shape 56">
            <a:extLst>
              <a:ext uri="{FF2B5EF4-FFF2-40B4-BE49-F238E27FC236}">
                <a16:creationId xmlns:a16="http://schemas.microsoft.com/office/drawing/2014/main" id="{C847927E-9FCC-4379-81EC-052A8BD963C4}"/>
              </a:ext>
            </a:extLst>
          </p:cNvPr>
          <p:cNvSpPr/>
          <p:nvPr/>
        </p:nvSpPr>
        <p:spPr>
          <a:xfrm flipV="1">
            <a:off x="9847376" y="2349304"/>
            <a:ext cx="2067950" cy="3784209"/>
          </a:xfrm>
          <a:custGeom>
            <a:avLst/>
            <a:gdLst>
              <a:gd name="connsiteX0" fmla="*/ 0 w 2067950"/>
              <a:gd name="connsiteY0" fmla="*/ 3784209 h 3784209"/>
              <a:gd name="connsiteX1" fmla="*/ 246184 w 2067950"/>
              <a:gd name="connsiteY1" fmla="*/ 3784209 h 3784209"/>
              <a:gd name="connsiteX2" fmla="*/ 1033975 w 2067950"/>
              <a:gd name="connsiteY2" fmla="*/ 2954215 h 3784209"/>
              <a:gd name="connsiteX3" fmla="*/ 1821766 w 2067950"/>
              <a:gd name="connsiteY3" fmla="*/ 3784209 h 3784209"/>
              <a:gd name="connsiteX4" fmla="*/ 2067950 w 2067950"/>
              <a:gd name="connsiteY4" fmla="*/ 3784209 h 3784209"/>
              <a:gd name="connsiteX5" fmla="*/ 2067950 w 2067950"/>
              <a:gd name="connsiteY5" fmla="*/ 344665 h 3784209"/>
              <a:gd name="connsiteX6" fmla="*/ 1723285 w 2067950"/>
              <a:gd name="connsiteY6" fmla="*/ 0 h 3784209"/>
              <a:gd name="connsiteX7" fmla="*/ 344665 w 2067950"/>
              <a:gd name="connsiteY7" fmla="*/ 0 h 3784209"/>
              <a:gd name="connsiteX8" fmla="*/ 0 w 2067950"/>
              <a:gd name="connsiteY8" fmla="*/ 344665 h 378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67950" h="3784209">
                <a:moveTo>
                  <a:pt x="0" y="3784209"/>
                </a:moveTo>
                <a:lnTo>
                  <a:pt x="246184" y="3784209"/>
                </a:lnTo>
                <a:cubicBezTo>
                  <a:pt x="246184" y="3325816"/>
                  <a:pt x="598890" y="2954215"/>
                  <a:pt x="1033975" y="2954215"/>
                </a:cubicBezTo>
                <a:cubicBezTo>
                  <a:pt x="1469060" y="2954215"/>
                  <a:pt x="1821766" y="3325816"/>
                  <a:pt x="1821766" y="3784209"/>
                </a:cubicBezTo>
                <a:lnTo>
                  <a:pt x="2067950" y="3784209"/>
                </a:lnTo>
                <a:lnTo>
                  <a:pt x="2067950" y="344665"/>
                </a:lnTo>
                <a:cubicBezTo>
                  <a:pt x="2067950" y="154312"/>
                  <a:pt x="1913638" y="0"/>
                  <a:pt x="1723285" y="0"/>
                </a:cubicBezTo>
                <a:lnTo>
                  <a:pt x="344665" y="0"/>
                </a:lnTo>
                <a:cubicBezTo>
                  <a:pt x="154312" y="0"/>
                  <a:pt x="0" y="154312"/>
                  <a:pt x="0" y="344665"/>
                </a:cubicBezTo>
                <a:close/>
              </a:path>
            </a:pathLst>
          </a:custGeom>
          <a:solidFill>
            <a:schemeClr val="bg1"/>
          </a:solidFill>
          <a:ln>
            <a:noFill/>
          </a:ln>
          <a:effectLst>
            <a:outerShdw blurRad="127000" sx="107000" sy="107000" algn="ctr" rotWithShape="0">
              <a:schemeClr val="tx1">
                <a:alpha val="23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8" name="Group 57">
            <a:extLst>
              <a:ext uri="{FF2B5EF4-FFF2-40B4-BE49-F238E27FC236}">
                <a16:creationId xmlns:a16="http://schemas.microsoft.com/office/drawing/2014/main" id="{0ADF7AC6-A579-4688-83D0-FD47965E015D}"/>
              </a:ext>
            </a:extLst>
          </p:cNvPr>
          <p:cNvGrpSpPr/>
          <p:nvPr/>
        </p:nvGrpSpPr>
        <p:grpSpPr>
          <a:xfrm>
            <a:off x="9847376" y="3225745"/>
            <a:ext cx="2067949" cy="1588812"/>
            <a:chOff x="886265" y="3225745"/>
            <a:chExt cx="2067949" cy="1588812"/>
          </a:xfrm>
        </p:grpSpPr>
        <p:sp>
          <p:nvSpPr>
            <p:cNvPr id="59" name="TextBox 58">
              <a:extLst>
                <a:ext uri="{FF2B5EF4-FFF2-40B4-BE49-F238E27FC236}">
                  <a16:creationId xmlns:a16="http://schemas.microsoft.com/office/drawing/2014/main" id="{BB7187DE-A769-4ECB-BE94-80A659225AAB}"/>
                </a:ext>
              </a:extLst>
            </p:cNvPr>
            <p:cNvSpPr txBox="1"/>
            <p:nvPr/>
          </p:nvSpPr>
          <p:spPr>
            <a:xfrm>
              <a:off x="886265" y="3225745"/>
              <a:ext cx="2067949" cy="707886"/>
            </a:xfrm>
            <a:prstGeom prst="rect">
              <a:avLst/>
            </a:prstGeom>
            <a:noFill/>
          </p:spPr>
          <p:txBody>
            <a:bodyPr wrap="square" rtlCol="0">
              <a:spAutoFit/>
            </a:bodyPr>
            <a:lstStyle/>
            <a:p>
              <a:pPr algn="ctr"/>
              <a:r>
                <a:rPr lang="en-GB" sz="2000" b="1" dirty="0">
                  <a:solidFill>
                    <a:srgbClr val="FFC000"/>
                  </a:solidFill>
                </a:rPr>
                <a:t>assertive and cooperative </a:t>
              </a:r>
            </a:p>
          </p:txBody>
        </p:sp>
        <p:sp>
          <p:nvSpPr>
            <p:cNvPr id="60" name="TextBox 59">
              <a:extLst>
                <a:ext uri="{FF2B5EF4-FFF2-40B4-BE49-F238E27FC236}">
                  <a16:creationId xmlns:a16="http://schemas.microsoft.com/office/drawing/2014/main" id="{72744583-EFB0-4451-97E3-DC41E95D0E60}"/>
                </a:ext>
              </a:extLst>
            </p:cNvPr>
            <p:cNvSpPr txBox="1"/>
            <p:nvPr/>
          </p:nvSpPr>
          <p:spPr>
            <a:xfrm>
              <a:off x="886265" y="3891227"/>
              <a:ext cx="2067949" cy="923330"/>
            </a:xfrm>
            <a:prstGeom prst="rect">
              <a:avLst/>
            </a:prstGeom>
            <a:noFill/>
          </p:spPr>
          <p:txBody>
            <a:bodyPr wrap="square" rtlCol="0">
              <a:spAutoFit/>
            </a:bodyPr>
            <a:lstStyle/>
            <a:p>
              <a:pPr algn="ctr"/>
              <a:r>
                <a:rPr lang="en-GB" dirty="0">
                  <a:solidFill>
                    <a:schemeClr val="bg1">
                      <a:lumMod val="50000"/>
                    </a:schemeClr>
                  </a:solidFill>
                </a:rPr>
                <a:t> It is a combination between competing and accommodating</a:t>
              </a:r>
            </a:p>
          </p:txBody>
        </p:sp>
      </p:grpSp>
      <p:sp>
        <p:nvSpPr>
          <p:cNvPr id="63" name="TextBox 62">
            <a:extLst>
              <a:ext uri="{FF2B5EF4-FFF2-40B4-BE49-F238E27FC236}">
                <a16:creationId xmlns:a16="http://schemas.microsoft.com/office/drawing/2014/main" id="{3D8D9839-525C-435E-8EAA-C453274DBBFC}"/>
              </a:ext>
            </a:extLst>
          </p:cNvPr>
          <p:cNvSpPr txBox="1"/>
          <p:nvPr/>
        </p:nvSpPr>
        <p:spPr>
          <a:xfrm>
            <a:off x="2954216" y="168812"/>
            <a:ext cx="6710284" cy="400110"/>
          </a:xfrm>
          <a:prstGeom prst="rect">
            <a:avLst/>
          </a:prstGeom>
          <a:noFill/>
        </p:spPr>
        <p:txBody>
          <a:bodyPr wrap="square" rtlCol="0">
            <a:spAutoFit/>
          </a:bodyPr>
          <a:lstStyle/>
          <a:p>
            <a:pPr algn="ctr"/>
            <a:r>
              <a:rPr lang="en-GB" sz="2000" b="1" dirty="0">
                <a:solidFill>
                  <a:srgbClr val="FFC000"/>
                </a:solidFill>
                <a:latin typeface="+mj-lt"/>
              </a:rPr>
              <a:t>Conflict handling styles</a:t>
            </a:r>
          </a:p>
        </p:txBody>
      </p:sp>
    </p:spTree>
    <p:extLst>
      <p:ext uri="{BB962C8B-B14F-4D97-AF65-F5344CB8AC3E}">
        <p14:creationId xmlns:p14="http://schemas.microsoft.com/office/powerpoint/2010/main" val="209242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25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anim calcmode="lin" valueType="num">
                                      <p:cBhvr>
                                        <p:cTn id="8" dur="500" fill="hold"/>
                                        <p:tgtEl>
                                          <p:spTgt spid="17"/>
                                        </p:tgtEl>
                                        <p:attrNameLst>
                                          <p:attrName>ppt_x</p:attrName>
                                        </p:attrNameLst>
                                      </p:cBhvr>
                                      <p:tavLst>
                                        <p:tav tm="0">
                                          <p:val>
                                            <p:strVal val="#ppt_x"/>
                                          </p:val>
                                        </p:tav>
                                        <p:tav tm="100000">
                                          <p:val>
                                            <p:strVal val="#ppt_x"/>
                                          </p:val>
                                        </p:tav>
                                      </p:tavLst>
                                    </p:anim>
                                    <p:anim calcmode="lin" valueType="num">
                                      <p:cBhvr>
                                        <p:cTn id="9" dur="500" fill="hold"/>
                                        <p:tgtEl>
                                          <p:spTgt spid="17"/>
                                        </p:tgtEl>
                                        <p:attrNameLst>
                                          <p:attrName>ppt_y</p:attrName>
                                        </p:attrNameLst>
                                      </p:cBhvr>
                                      <p:tavLst>
                                        <p:tav tm="0">
                                          <p:val>
                                            <p:strVal val="#ppt_y+.1"/>
                                          </p:val>
                                        </p:tav>
                                        <p:tav tm="100000">
                                          <p:val>
                                            <p:strVal val="#ppt_y"/>
                                          </p:val>
                                        </p:tav>
                                      </p:tavLst>
                                    </p:anim>
                                  </p:childTnLst>
                                </p:cTn>
                              </p:par>
                            </p:childTnLst>
                          </p:cTn>
                        </p:par>
                        <p:par>
                          <p:cTn id="10" fill="hold">
                            <p:stCondLst>
                              <p:cond delay="750"/>
                            </p:stCondLst>
                            <p:childTnLst>
                              <p:par>
                                <p:cTn id="11" presetID="42" presetClass="entr" presetSubtype="0" fill="hold" grpId="0" nodeType="afterEffect">
                                  <p:stCondLst>
                                    <p:cond delay="25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500"/>
                                        <p:tgtEl>
                                          <p:spTgt spid="18"/>
                                        </p:tgtEl>
                                      </p:cBhvr>
                                    </p:animEffect>
                                    <p:anim calcmode="lin" valueType="num">
                                      <p:cBhvr>
                                        <p:cTn id="14" dur="500" fill="hold"/>
                                        <p:tgtEl>
                                          <p:spTgt spid="18"/>
                                        </p:tgtEl>
                                        <p:attrNameLst>
                                          <p:attrName>ppt_x</p:attrName>
                                        </p:attrNameLst>
                                      </p:cBhvr>
                                      <p:tavLst>
                                        <p:tav tm="0">
                                          <p:val>
                                            <p:strVal val="#ppt_x"/>
                                          </p:val>
                                        </p:tav>
                                        <p:tav tm="100000">
                                          <p:val>
                                            <p:strVal val="#ppt_x"/>
                                          </p:val>
                                        </p:tav>
                                      </p:tavLst>
                                    </p:anim>
                                    <p:anim calcmode="lin" valueType="num">
                                      <p:cBhvr>
                                        <p:cTn id="15" dur="500" fill="hold"/>
                                        <p:tgtEl>
                                          <p:spTgt spid="18"/>
                                        </p:tgtEl>
                                        <p:attrNameLst>
                                          <p:attrName>ppt_y</p:attrName>
                                        </p:attrNameLst>
                                      </p:cBhvr>
                                      <p:tavLst>
                                        <p:tav tm="0">
                                          <p:val>
                                            <p:strVal val="#ppt_y+.1"/>
                                          </p:val>
                                        </p:tav>
                                        <p:tav tm="100000">
                                          <p:val>
                                            <p:strVal val="#ppt_y"/>
                                          </p:val>
                                        </p:tav>
                                      </p:tavLst>
                                    </p:anim>
                                  </p:childTnLst>
                                </p:cTn>
                              </p:par>
                            </p:childTnLst>
                          </p:cTn>
                        </p:par>
                        <p:par>
                          <p:cTn id="16" fill="hold">
                            <p:stCondLst>
                              <p:cond delay="1500"/>
                            </p:stCondLst>
                            <p:childTnLst>
                              <p:par>
                                <p:cTn id="17" presetID="53" presetClass="entr" presetSubtype="16" fill="hold" nodeType="afterEffect">
                                  <p:stCondLst>
                                    <p:cond delay="0"/>
                                  </p:stCondLst>
                                  <p:childTnLst>
                                    <p:set>
                                      <p:cBhvr>
                                        <p:cTn id="18" dur="1" fill="hold">
                                          <p:stCondLst>
                                            <p:cond delay="0"/>
                                          </p:stCondLst>
                                        </p:cTn>
                                        <p:tgtEl>
                                          <p:spTgt spid="28"/>
                                        </p:tgtEl>
                                        <p:attrNameLst>
                                          <p:attrName>style.visibility</p:attrName>
                                        </p:attrNameLst>
                                      </p:cBhvr>
                                      <p:to>
                                        <p:strVal val="visible"/>
                                      </p:to>
                                    </p:set>
                                    <p:anim calcmode="lin" valueType="num">
                                      <p:cBhvr>
                                        <p:cTn id="19" dur="500" fill="hold"/>
                                        <p:tgtEl>
                                          <p:spTgt spid="28"/>
                                        </p:tgtEl>
                                        <p:attrNameLst>
                                          <p:attrName>ppt_w</p:attrName>
                                        </p:attrNameLst>
                                      </p:cBhvr>
                                      <p:tavLst>
                                        <p:tav tm="0">
                                          <p:val>
                                            <p:fltVal val="0"/>
                                          </p:val>
                                        </p:tav>
                                        <p:tav tm="100000">
                                          <p:val>
                                            <p:strVal val="#ppt_w"/>
                                          </p:val>
                                        </p:tav>
                                      </p:tavLst>
                                    </p:anim>
                                    <p:anim calcmode="lin" valueType="num">
                                      <p:cBhvr>
                                        <p:cTn id="20" dur="500" fill="hold"/>
                                        <p:tgtEl>
                                          <p:spTgt spid="28"/>
                                        </p:tgtEl>
                                        <p:attrNameLst>
                                          <p:attrName>ppt_h</p:attrName>
                                        </p:attrNameLst>
                                      </p:cBhvr>
                                      <p:tavLst>
                                        <p:tav tm="0">
                                          <p:val>
                                            <p:fltVal val="0"/>
                                          </p:val>
                                        </p:tav>
                                        <p:tav tm="100000">
                                          <p:val>
                                            <p:strVal val="#ppt_h"/>
                                          </p:val>
                                        </p:tav>
                                      </p:tavLst>
                                    </p:anim>
                                    <p:animEffect transition="in" filter="fade">
                                      <p:cBhvr>
                                        <p:cTn id="21" dur="500"/>
                                        <p:tgtEl>
                                          <p:spTgt spid="28"/>
                                        </p:tgtEl>
                                      </p:cBhvr>
                                    </p:animEffect>
                                  </p:childTnLst>
                                </p:cTn>
                              </p:par>
                            </p:childTnLst>
                          </p:cTn>
                        </p:par>
                        <p:par>
                          <p:cTn id="22" fill="hold">
                            <p:stCondLst>
                              <p:cond delay="2000"/>
                            </p:stCondLst>
                            <p:childTnLst>
                              <p:par>
                                <p:cTn id="23" presetID="42" presetClass="entr" presetSubtype="0" fill="hold" grpId="0" nodeType="afterEffect">
                                  <p:stCondLst>
                                    <p:cond delay="0"/>
                                  </p:stCondLst>
                                  <p:childTnLst>
                                    <p:set>
                                      <p:cBhvr>
                                        <p:cTn id="24" dur="1" fill="hold">
                                          <p:stCondLst>
                                            <p:cond delay="0"/>
                                          </p:stCondLst>
                                        </p:cTn>
                                        <p:tgtEl>
                                          <p:spTgt spid="33"/>
                                        </p:tgtEl>
                                        <p:attrNameLst>
                                          <p:attrName>style.visibility</p:attrName>
                                        </p:attrNameLst>
                                      </p:cBhvr>
                                      <p:to>
                                        <p:strVal val="visible"/>
                                      </p:to>
                                    </p:set>
                                    <p:animEffect transition="in" filter="fade">
                                      <p:cBhvr>
                                        <p:cTn id="25" dur="500"/>
                                        <p:tgtEl>
                                          <p:spTgt spid="33"/>
                                        </p:tgtEl>
                                      </p:cBhvr>
                                    </p:animEffect>
                                    <p:anim calcmode="lin" valueType="num">
                                      <p:cBhvr>
                                        <p:cTn id="26" dur="500" fill="hold"/>
                                        <p:tgtEl>
                                          <p:spTgt spid="33"/>
                                        </p:tgtEl>
                                        <p:attrNameLst>
                                          <p:attrName>ppt_x</p:attrName>
                                        </p:attrNameLst>
                                      </p:cBhvr>
                                      <p:tavLst>
                                        <p:tav tm="0">
                                          <p:val>
                                            <p:strVal val="#ppt_x"/>
                                          </p:val>
                                        </p:tav>
                                        <p:tav tm="100000">
                                          <p:val>
                                            <p:strVal val="#ppt_x"/>
                                          </p:val>
                                        </p:tav>
                                      </p:tavLst>
                                    </p:anim>
                                    <p:anim calcmode="lin" valueType="num">
                                      <p:cBhvr>
                                        <p:cTn id="27" dur="500" fill="hold"/>
                                        <p:tgtEl>
                                          <p:spTgt spid="33"/>
                                        </p:tgtEl>
                                        <p:attrNameLst>
                                          <p:attrName>ppt_y</p:attrName>
                                        </p:attrNameLst>
                                      </p:cBhvr>
                                      <p:tavLst>
                                        <p:tav tm="0">
                                          <p:val>
                                            <p:strVal val="#ppt_y+.1"/>
                                          </p:val>
                                        </p:tav>
                                        <p:tav tm="100000">
                                          <p:val>
                                            <p:strVal val="#ppt_y"/>
                                          </p:val>
                                        </p:tav>
                                      </p:tavLst>
                                    </p:anim>
                                  </p:childTnLst>
                                </p:cTn>
                              </p:par>
                            </p:childTnLst>
                          </p:cTn>
                        </p:par>
                        <p:par>
                          <p:cTn id="28" fill="hold">
                            <p:stCondLst>
                              <p:cond delay="2500"/>
                            </p:stCondLst>
                            <p:childTnLst>
                              <p:par>
                                <p:cTn id="29" presetID="42" presetClass="entr" presetSubtype="0" fill="hold" grpId="0" nodeType="afterEffect">
                                  <p:stCondLst>
                                    <p:cond delay="250"/>
                                  </p:stCondLst>
                                  <p:childTnLst>
                                    <p:set>
                                      <p:cBhvr>
                                        <p:cTn id="30" dur="1" fill="hold">
                                          <p:stCondLst>
                                            <p:cond delay="0"/>
                                          </p:stCondLst>
                                        </p:cTn>
                                        <p:tgtEl>
                                          <p:spTgt spid="29"/>
                                        </p:tgtEl>
                                        <p:attrNameLst>
                                          <p:attrName>style.visibility</p:attrName>
                                        </p:attrNameLst>
                                      </p:cBhvr>
                                      <p:to>
                                        <p:strVal val="visible"/>
                                      </p:to>
                                    </p:set>
                                    <p:animEffect transition="in" filter="fade">
                                      <p:cBhvr>
                                        <p:cTn id="31" dur="500"/>
                                        <p:tgtEl>
                                          <p:spTgt spid="29"/>
                                        </p:tgtEl>
                                      </p:cBhvr>
                                    </p:animEffect>
                                    <p:anim calcmode="lin" valueType="num">
                                      <p:cBhvr>
                                        <p:cTn id="32" dur="500" fill="hold"/>
                                        <p:tgtEl>
                                          <p:spTgt spid="29"/>
                                        </p:tgtEl>
                                        <p:attrNameLst>
                                          <p:attrName>ppt_x</p:attrName>
                                        </p:attrNameLst>
                                      </p:cBhvr>
                                      <p:tavLst>
                                        <p:tav tm="0">
                                          <p:val>
                                            <p:strVal val="#ppt_x"/>
                                          </p:val>
                                        </p:tav>
                                        <p:tav tm="100000">
                                          <p:val>
                                            <p:strVal val="#ppt_x"/>
                                          </p:val>
                                        </p:tav>
                                      </p:tavLst>
                                    </p:anim>
                                    <p:anim calcmode="lin" valueType="num">
                                      <p:cBhvr>
                                        <p:cTn id="33" dur="500" fill="hold"/>
                                        <p:tgtEl>
                                          <p:spTgt spid="29"/>
                                        </p:tgtEl>
                                        <p:attrNameLst>
                                          <p:attrName>ppt_y</p:attrName>
                                        </p:attrNameLst>
                                      </p:cBhvr>
                                      <p:tavLst>
                                        <p:tav tm="0">
                                          <p:val>
                                            <p:strVal val="#ppt_y+.1"/>
                                          </p:val>
                                        </p:tav>
                                        <p:tav tm="100000">
                                          <p:val>
                                            <p:strVal val="#ppt_y"/>
                                          </p:val>
                                        </p:tav>
                                      </p:tavLst>
                                    </p:anim>
                                  </p:childTnLst>
                                </p:cTn>
                              </p:par>
                            </p:childTnLst>
                          </p:cTn>
                        </p:par>
                        <p:par>
                          <p:cTn id="34" fill="hold">
                            <p:stCondLst>
                              <p:cond delay="3250"/>
                            </p:stCondLst>
                            <p:childTnLst>
                              <p:par>
                                <p:cTn id="35" presetID="53" presetClass="entr" presetSubtype="16" fill="hold" nodeType="afterEffect">
                                  <p:stCondLst>
                                    <p:cond delay="0"/>
                                  </p:stCondLst>
                                  <p:childTnLst>
                                    <p:set>
                                      <p:cBhvr>
                                        <p:cTn id="36" dur="1" fill="hold">
                                          <p:stCondLst>
                                            <p:cond delay="0"/>
                                          </p:stCondLst>
                                        </p:cTn>
                                        <p:tgtEl>
                                          <p:spTgt spid="34"/>
                                        </p:tgtEl>
                                        <p:attrNameLst>
                                          <p:attrName>style.visibility</p:attrName>
                                        </p:attrNameLst>
                                      </p:cBhvr>
                                      <p:to>
                                        <p:strVal val="visible"/>
                                      </p:to>
                                    </p:set>
                                    <p:anim calcmode="lin" valueType="num">
                                      <p:cBhvr>
                                        <p:cTn id="37" dur="500" fill="hold"/>
                                        <p:tgtEl>
                                          <p:spTgt spid="34"/>
                                        </p:tgtEl>
                                        <p:attrNameLst>
                                          <p:attrName>ppt_w</p:attrName>
                                        </p:attrNameLst>
                                      </p:cBhvr>
                                      <p:tavLst>
                                        <p:tav tm="0">
                                          <p:val>
                                            <p:fltVal val="0"/>
                                          </p:val>
                                        </p:tav>
                                        <p:tav tm="100000">
                                          <p:val>
                                            <p:strVal val="#ppt_w"/>
                                          </p:val>
                                        </p:tav>
                                      </p:tavLst>
                                    </p:anim>
                                    <p:anim calcmode="lin" valueType="num">
                                      <p:cBhvr>
                                        <p:cTn id="38" dur="500" fill="hold"/>
                                        <p:tgtEl>
                                          <p:spTgt spid="34"/>
                                        </p:tgtEl>
                                        <p:attrNameLst>
                                          <p:attrName>ppt_h</p:attrName>
                                        </p:attrNameLst>
                                      </p:cBhvr>
                                      <p:tavLst>
                                        <p:tav tm="0">
                                          <p:val>
                                            <p:fltVal val="0"/>
                                          </p:val>
                                        </p:tav>
                                        <p:tav tm="100000">
                                          <p:val>
                                            <p:strVal val="#ppt_h"/>
                                          </p:val>
                                        </p:tav>
                                      </p:tavLst>
                                    </p:anim>
                                    <p:animEffect transition="in" filter="fade">
                                      <p:cBhvr>
                                        <p:cTn id="39" dur="500"/>
                                        <p:tgtEl>
                                          <p:spTgt spid="34"/>
                                        </p:tgtEl>
                                      </p:cBhvr>
                                    </p:animEffect>
                                  </p:childTnLst>
                                </p:cTn>
                              </p:par>
                            </p:childTnLst>
                          </p:cTn>
                        </p:par>
                        <p:par>
                          <p:cTn id="40" fill="hold">
                            <p:stCondLst>
                              <p:cond delay="3750"/>
                            </p:stCondLst>
                            <p:childTnLst>
                              <p:par>
                                <p:cTn id="41" presetID="42" presetClass="entr" presetSubtype="0" fill="hold" grpId="0" nodeType="afterEffect">
                                  <p:stCondLst>
                                    <p:cond delay="250"/>
                                  </p:stCondLst>
                                  <p:childTnLst>
                                    <p:set>
                                      <p:cBhvr>
                                        <p:cTn id="42" dur="1" fill="hold">
                                          <p:stCondLst>
                                            <p:cond delay="0"/>
                                          </p:stCondLst>
                                        </p:cTn>
                                        <p:tgtEl>
                                          <p:spTgt spid="41"/>
                                        </p:tgtEl>
                                        <p:attrNameLst>
                                          <p:attrName>style.visibility</p:attrName>
                                        </p:attrNameLst>
                                      </p:cBhvr>
                                      <p:to>
                                        <p:strVal val="visible"/>
                                      </p:to>
                                    </p:set>
                                    <p:animEffect transition="in" filter="fade">
                                      <p:cBhvr>
                                        <p:cTn id="43" dur="500"/>
                                        <p:tgtEl>
                                          <p:spTgt spid="41"/>
                                        </p:tgtEl>
                                      </p:cBhvr>
                                    </p:animEffect>
                                    <p:anim calcmode="lin" valueType="num">
                                      <p:cBhvr>
                                        <p:cTn id="44" dur="500" fill="hold"/>
                                        <p:tgtEl>
                                          <p:spTgt spid="41"/>
                                        </p:tgtEl>
                                        <p:attrNameLst>
                                          <p:attrName>ppt_x</p:attrName>
                                        </p:attrNameLst>
                                      </p:cBhvr>
                                      <p:tavLst>
                                        <p:tav tm="0">
                                          <p:val>
                                            <p:strVal val="#ppt_x"/>
                                          </p:val>
                                        </p:tav>
                                        <p:tav tm="100000">
                                          <p:val>
                                            <p:strVal val="#ppt_x"/>
                                          </p:val>
                                        </p:tav>
                                      </p:tavLst>
                                    </p:anim>
                                    <p:anim calcmode="lin" valueType="num">
                                      <p:cBhvr>
                                        <p:cTn id="45" dur="500" fill="hold"/>
                                        <p:tgtEl>
                                          <p:spTgt spid="41"/>
                                        </p:tgtEl>
                                        <p:attrNameLst>
                                          <p:attrName>ppt_y</p:attrName>
                                        </p:attrNameLst>
                                      </p:cBhvr>
                                      <p:tavLst>
                                        <p:tav tm="0">
                                          <p:val>
                                            <p:strVal val="#ppt_y+.1"/>
                                          </p:val>
                                        </p:tav>
                                        <p:tav tm="100000">
                                          <p:val>
                                            <p:strVal val="#ppt_y"/>
                                          </p:val>
                                        </p:tav>
                                      </p:tavLst>
                                    </p:anim>
                                  </p:childTnLst>
                                </p:cTn>
                              </p:par>
                            </p:childTnLst>
                          </p:cTn>
                        </p:par>
                        <p:par>
                          <p:cTn id="46" fill="hold">
                            <p:stCondLst>
                              <p:cond delay="4500"/>
                            </p:stCondLst>
                            <p:childTnLst>
                              <p:par>
                                <p:cTn id="47" presetID="42" presetClass="entr" presetSubtype="0" fill="hold" grpId="0" nodeType="afterEffect">
                                  <p:stCondLst>
                                    <p:cond delay="0"/>
                                  </p:stCondLst>
                                  <p:childTnLst>
                                    <p:set>
                                      <p:cBhvr>
                                        <p:cTn id="48" dur="1" fill="hold">
                                          <p:stCondLst>
                                            <p:cond delay="0"/>
                                          </p:stCondLst>
                                        </p:cTn>
                                        <p:tgtEl>
                                          <p:spTgt spid="37"/>
                                        </p:tgtEl>
                                        <p:attrNameLst>
                                          <p:attrName>style.visibility</p:attrName>
                                        </p:attrNameLst>
                                      </p:cBhvr>
                                      <p:to>
                                        <p:strVal val="visible"/>
                                      </p:to>
                                    </p:set>
                                    <p:animEffect transition="in" filter="fade">
                                      <p:cBhvr>
                                        <p:cTn id="49" dur="500"/>
                                        <p:tgtEl>
                                          <p:spTgt spid="37"/>
                                        </p:tgtEl>
                                      </p:cBhvr>
                                    </p:animEffect>
                                    <p:anim calcmode="lin" valueType="num">
                                      <p:cBhvr>
                                        <p:cTn id="50" dur="500" fill="hold"/>
                                        <p:tgtEl>
                                          <p:spTgt spid="37"/>
                                        </p:tgtEl>
                                        <p:attrNameLst>
                                          <p:attrName>ppt_x</p:attrName>
                                        </p:attrNameLst>
                                      </p:cBhvr>
                                      <p:tavLst>
                                        <p:tav tm="0">
                                          <p:val>
                                            <p:strVal val="#ppt_x"/>
                                          </p:val>
                                        </p:tav>
                                        <p:tav tm="100000">
                                          <p:val>
                                            <p:strVal val="#ppt_x"/>
                                          </p:val>
                                        </p:tav>
                                      </p:tavLst>
                                    </p:anim>
                                    <p:anim calcmode="lin" valueType="num">
                                      <p:cBhvr>
                                        <p:cTn id="51" dur="500" fill="hold"/>
                                        <p:tgtEl>
                                          <p:spTgt spid="37"/>
                                        </p:tgtEl>
                                        <p:attrNameLst>
                                          <p:attrName>ppt_y</p:attrName>
                                        </p:attrNameLst>
                                      </p:cBhvr>
                                      <p:tavLst>
                                        <p:tav tm="0">
                                          <p:val>
                                            <p:strVal val="#ppt_y+.1"/>
                                          </p:val>
                                        </p:tav>
                                        <p:tav tm="100000">
                                          <p:val>
                                            <p:strVal val="#ppt_y"/>
                                          </p:val>
                                        </p:tav>
                                      </p:tavLst>
                                    </p:anim>
                                  </p:childTnLst>
                                </p:cTn>
                              </p:par>
                            </p:childTnLst>
                          </p:cTn>
                        </p:par>
                        <p:par>
                          <p:cTn id="52" fill="hold">
                            <p:stCondLst>
                              <p:cond delay="5000"/>
                            </p:stCondLst>
                            <p:childTnLst>
                              <p:par>
                                <p:cTn id="53" presetID="53" presetClass="entr" presetSubtype="16" fill="hold" nodeType="afterEffect">
                                  <p:stCondLst>
                                    <p:cond delay="0"/>
                                  </p:stCondLst>
                                  <p:childTnLst>
                                    <p:set>
                                      <p:cBhvr>
                                        <p:cTn id="54" dur="1" fill="hold">
                                          <p:stCondLst>
                                            <p:cond delay="0"/>
                                          </p:stCondLst>
                                        </p:cTn>
                                        <p:tgtEl>
                                          <p:spTgt spid="42"/>
                                        </p:tgtEl>
                                        <p:attrNameLst>
                                          <p:attrName>style.visibility</p:attrName>
                                        </p:attrNameLst>
                                      </p:cBhvr>
                                      <p:to>
                                        <p:strVal val="visible"/>
                                      </p:to>
                                    </p:set>
                                    <p:anim calcmode="lin" valueType="num">
                                      <p:cBhvr>
                                        <p:cTn id="55" dur="500" fill="hold"/>
                                        <p:tgtEl>
                                          <p:spTgt spid="42"/>
                                        </p:tgtEl>
                                        <p:attrNameLst>
                                          <p:attrName>ppt_w</p:attrName>
                                        </p:attrNameLst>
                                      </p:cBhvr>
                                      <p:tavLst>
                                        <p:tav tm="0">
                                          <p:val>
                                            <p:fltVal val="0"/>
                                          </p:val>
                                        </p:tav>
                                        <p:tav tm="100000">
                                          <p:val>
                                            <p:strVal val="#ppt_w"/>
                                          </p:val>
                                        </p:tav>
                                      </p:tavLst>
                                    </p:anim>
                                    <p:anim calcmode="lin" valueType="num">
                                      <p:cBhvr>
                                        <p:cTn id="56" dur="500" fill="hold"/>
                                        <p:tgtEl>
                                          <p:spTgt spid="42"/>
                                        </p:tgtEl>
                                        <p:attrNameLst>
                                          <p:attrName>ppt_h</p:attrName>
                                        </p:attrNameLst>
                                      </p:cBhvr>
                                      <p:tavLst>
                                        <p:tav tm="0">
                                          <p:val>
                                            <p:fltVal val="0"/>
                                          </p:val>
                                        </p:tav>
                                        <p:tav tm="100000">
                                          <p:val>
                                            <p:strVal val="#ppt_h"/>
                                          </p:val>
                                        </p:tav>
                                      </p:tavLst>
                                    </p:anim>
                                    <p:animEffect transition="in" filter="fade">
                                      <p:cBhvr>
                                        <p:cTn id="57" dur="500"/>
                                        <p:tgtEl>
                                          <p:spTgt spid="42"/>
                                        </p:tgtEl>
                                      </p:cBhvr>
                                    </p:animEffect>
                                  </p:childTnLst>
                                </p:cTn>
                              </p:par>
                            </p:childTnLst>
                          </p:cTn>
                        </p:par>
                        <p:par>
                          <p:cTn id="58" fill="hold">
                            <p:stCondLst>
                              <p:cond delay="5500"/>
                            </p:stCondLst>
                            <p:childTnLst>
                              <p:par>
                                <p:cTn id="59" presetID="42" presetClass="entr" presetSubtype="0" fill="hold" grpId="0" nodeType="afterEffect">
                                  <p:stCondLst>
                                    <p:cond delay="250"/>
                                  </p:stCondLst>
                                  <p:childTnLst>
                                    <p:set>
                                      <p:cBhvr>
                                        <p:cTn id="60" dur="1" fill="hold">
                                          <p:stCondLst>
                                            <p:cond delay="0"/>
                                          </p:stCondLst>
                                        </p:cTn>
                                        <p:tgtEl>
                                          <p:spTgt spid="49"/>
                                        </p:tgtEl>
                                        <p:attrNameLst>
                                          <p:attrName>style.visibility</p:attrName>
                                        </p:attrNameLst>
                                      </p:cBhvr>
                                      <p:to>
                                        <p:strVal val="visible"/>
                                      </p:to>
                                    </p:set>
                                    <p:animEffect transition="in" filter="fade">
                                      <p:cBhvr>
                                        <p:cTn id="61" dur="500"/>
                                        <p:tgtEl>
                                          <p:spTgt spid="49"/>
                                        </p:tgtEl>
                                      </p:cBhvr>
                                    </p:animEffect>
                                    <p:anim calcmode="lin" valueType="num">
                                      <p:cBhvr>
                                        <p:cTn id="62" dur="500" fill="hold"/>
                                        <p:tgtEl>
                                          <p:spTgt spid="49"/>
                                        </p:tgtEl>
                                        <p:attrNameLst>
                                          <p:attrName>ppt_x</p:attrName>
                                        </p:attrNameLst>
                                      </p:cBhvr>
                                      <p:tavLst>
                                        <p:tav tm="0">
                                          <p:val>
                                            <p:strVal val="#ppt_x"/>
                                          </p:val>
                                        </p:tav>
                                        <p:tav tm="100000">
                                          <p:val>
                                            <p:strVal val="#ppt_x"/>
                                          </p:val>
                                        </p:tav>
                                      </p:tavLst>
                                    </p:anim>
                                    <p:anim calcmode="lin" valueType="num">
                                      <p:cBhvr>
                                        <p:cTn id="63" dur="500" fill="hold"/>
                                        <p:tgtEl>
                                          <p:spTgt spid="49"/>
                                        </p:tgtEl>
                                        <p:attrNameLst>
                                          <p:attrName>ppt_y</p:attrName>
                                        </p:attrNameLst>
                                      </p:cBhvr>
                                      <p:tavLst>
                                        <p:tav tm="0">
                                          <p:val>
                                            <p:strVal val="#ppt_y+.1"/>
                                          </p:val>
                                        </p:tav>
                                        <p:tav tm="100000">
                                          <p:val>
                                            <p:strVal val="#ppt_y"/>
                                          </p:val>
                                        </p:tav>
                                      </p:tavLst>
                                    </p:anim>
                                  </p:childTnLst>
                                </p:cTn>
                              </p:par>
                            </p:childTnLst>
                          </p:cTn>
                        </p:par>
                        <p:par>
                          <p:cTn id="64" fill="hold">
                            <p:stCondLst>
                              <p:cond delay="6250"/>
                            </p:stCondLst>
                            <p:childTnLst>
                              <p:par>
                                <p:cTn id="65" presetID="42" presetClass="entr" presetSubtype="0" fill="hold" grpId="0" nodeType="afterEffect">
                                  <p:stCondLst>
                                    <p:cond delay="250"/>
                                  </p:stCondLst>
                                  <p:childTnLst>
                                    <p:set>
                                      <p:cBhvr>
                                        <p:cTn id="66" dur="1" fill="hold">
                                          <p:stCondLst>
                                            <p:cond delay="0"/>
                                          </p:stCondLst>
                                        </p:cTn>
                                        <p:tgtEl>
                                          <p:spTgt spid="45"/>
                                        </p:tgtEl>
                                        <p:attrNameLst>
                                          <p:attrName>style.visibility</p:attrName>
                                        </p:attrNameLst>
                                      </p:cBhvr>
                                      <p:to>
                                        <p:strVal val="visible"/>
                                      </p:to>
                                    </p:set>
                                    <p:animEffect transition="in" filter="fade">
                                      <p:cBhvr>
                                        <p:cTn id="67" dur="500"/>
                                        <p:tgtEl>
                                          <p:spTgt spid="45"/>
                                        </p:tgtEl>
                                      </p:cBhvr>
                                    </p:animEffect>
                                    <p:anim calcmode="lin" valueType="num">
                                      <p:cBhvr>
                                        <p:cTn id="68" dur="500" fill="hold"/>
                                        <p:tgtEl>
                                          <p:spTgt spid="45"/>
                                        </p:tgtEl>
                                        <p:attrNameLst>
                                          <p:attrName>ppt_x</p:attrName>
                                        </p:attrNameLst>
                                      </p:cBhvr>
                                      <p:tavLst>
                                        <p:tav tm="0">
                                          <p:val>
                                            <p:strVal val="#ppt_x"/>
                                          </p:val>
                                        </p:tav>
                                        <p:tav tm="100000">
                                          <p:val>
                                            <p:strVal val="#ppt_x"/>
                                          </p:val>
                                        </p:tav>
                                      </p:tavLst>
                                    </p:anim>
                                    <p:anim calcmode="lin" valueType="num">
                                      <p:cBhvr>
                                        <p:cTn id="69" dur="500" fill="hold"/>
                                        <p:tgtEl>
                                          <p:spTgt spid="45"/>
                                        </p:tgtEl>
                                        <p:attrNameLst>
                                          <p:attrName>ppt_y</p:attrName>
                                        </p:attrNameLst>
                                      </p:cBhvr>
                                      <p:tavLst>
                                        <p:tav tm="0">
                                          <p:val>
                                            <p:strVal val="#ppt_y+.1"/>
                                          </p:val>
                                        </p:tav>
                                        <p:tav tm="100000">
                                          <p:val>
                                            <p:strVal val="#ppt_y"/>
                                          </p:val>
                                        </p:tav>
                                      </p:tavLst>
                                    </p:anim>
                                  </p:childTnLst>
                                </p:cTn>
                              </p:par>
                            </p:childTnLst>
                          </p:cTn>
                        </p:par>
                        <p:par>
                          <p:cTn id="70" fill="hold">
                            <p:stCondLst>
                              <p:cond delay="7000"/>
                            </p:stCondLst>
                            <p:childTnLst>
                              <p:par>
                                <p:cTn id="71" presetID="53" presetClass="entr" presetSubtype="16" fill="hold" nodeType="afterEffect">
                                  <p:stCondLst>
                                    <p:cond delay="0"/>
                                  </p:stCondLst>
                                  <p:childTnLst>
                                    <p:set>
                                      <p:cBhvr>
                                        <p:cTn id="72" dur="1" fill="hold">
                                          <p:stCondLst>
                                            <p:cond delay="0"/>
                                          </p:stCondLst>
                                        </p:cTn>
                                        <p:tgtEl>
                                          <p:spTgt spid="50"/>
                                        </p:tgtEl>
                                        <p:attrNameLst>
                                          <p:attrName>style.visibility</p:attrName>
                                        </p:attrNameLst>
                                      </p:cBhvr>
                                      <p:to>
                                        <p:strVal val="visible"/>
                                      </p:to>
                                    </p:set>
                                    <p:anim calcmode="lin" valueType="num">
                                      <p:cBhvr>
                                        <p:cTn id="73" dur="500" fill="hold"/>
                                        <p:tgtEl>
                                          <p:spTgt spid="50"/>
                                        </p:tgtEl>
                                        <p:attrNameLst>
                                          <p:attrName>ppt_w</p:attrName>
                                        </p:attrNameLst>
                                      </p:cBhvr>
                                      <p:tavLst>
                                        <p:tav tm="0">
                                          <p:val>
                                            <p:fltVal val="0"/>
                                          </p:val>
                                        </p:tav>
                                        <p:tav tm="100000">
                                          <p:val>
                                            <p:strVal val="#ppt_w"/>
                                          </p:val>
                                        </p:tav>
                                      </p:tavLst>
                                    </p:anim>
                                    <p:anim calcmode="lin" valueType="num">
                                      <p:cBhvr>
                                        <p:cTn id="74" dur="500" fill="hold"/>
                                        <p:tgtEl>
                                          <p:spTgt spid="50"/>
                                        </p:tgtEl>
                                        <p:attrNameLst>
                                          <p:attrName>ppt_h</p:attrName>
                                        </p:attrNameLst>
                                      </p:cBhvr>
                                      <p:tavLst>
                                        <p:tav tm="0">
                                          <p:val>
                                            <p:fltVal val="0"/>
                                          </p:val>
                                        </p:tav>
                                        <p:tav tm="100000">
                                          <p:val>
                                            <p:strVal val="#ppt_h"/>
                                          </p:val>
                                        </p:tav>
                                      </p:tavLst>
                                    </p:anim>
                                    <p:animEffect transition="in" filter="fade">
                                      <p:cBhvr>
                                        <p:cTn id="75" dur="500"/>
                                        <p:tgtEl>
                                          <p:spTgt spid="50"/>
                                        </p:tgtEl>
                                      </p:cBhvr>
                                    </p:animEffect>
                                  </p:childTnLst>
                                </p:cTn>
                              </p:par>
                            </p:childTnLst>
                          </p:cTn>
                        </p:par>
                        <p:par>
                          <p:cTn id="76" fill="hold">
                            <p:stCondLst>
                              <p:cond delay="7500"/>
                            </p:stCondLst>
                            <p:childTnLst>
                              <p:par>
                                <p:cTn id="77" presetID="42" presetClass="entr" presetSubtype="0" fill="hold" grpId="0" nodeType="afterEffect">
                                  <p:stCondLst>
                                    <p:cond delay="250"/>
                                  </p:stCondLst>
                                  <p:childTnLst>
                                    <p:set>
                                      <p:cBhvr>
                                        <p:cTn id="78" dur="1" fill="hold">
                                          <p:stCondLst>
                                            <p:cond delay="0"/>
                                          </p:stCondLst>
                                        </p:cTn>
                                        <p:tgtEl>
                                          <p:spTgt spid="57"/>
                                        </p:tgtEl>
                                        <p:attrNameLst>
                                          <p:attrName>style.visibility</p:attrName>
                                        </p:attrNameLst>
                                      </p:cBhvr>
                                      <p:to>
                                        <p:strVal val="visible"/>
                                      </p:to>
                                    </p:set>
                                    <p:animEffect transition="in" filter="fade">
                                      <p:cBhvr>
                                        <p:cTn id="79" dur="500"/>
                                        <p:tgtEl>
                                          <p:spTgt spid="57"/>
                                        </p:tgtEl>
                                      </p:cBhvr>
                                    </p:animEffect>
                                    <p:anim calcmode="lin" valueType="num">
                                      <p:cBhvr>
                                        <p:cTn id="80" dur="500" fill="hold"/>
                                        <p:tgtEl>
                                          <p:spTgt spid="57"/>
                                        </p:tgtEl>
                                        <p:attrNameLst>
                                          <p:attrName>ppt_x</p:attrName>
                                        </p:attrNameLst>
                                      </p:cBhvr>
                                      <p:tavLst>
                                        <p:tav tm="0">
                                          <p:val>
                                            <p:strVal val="#ppt_x"/>
                                          </p:val>
                                        </p:tav>
                                        <p:tav tm="100000">
                                          <p:val>
                                            <p:strVal val="#ppt_x"/>
                                          </p:val>
                                        </p:tav>
                                      </p:tavLst>
                                    </p:anim>
                                    <p:anim calcmode="lin" valueType="num">
                                      <p:cBhvr>
                                        <p:cTn id="81" dur="500" fill="hold"/>
                                        <p:tgtEl>
                                          <p:spTgt spid="57"/>
                                        </p:tgtEl>
                                        <p:attrNameLst>
                                          <p:attrName>ppt_y</p:attrName>
                                        </p:attrNameLst>
                                      </p:cBhvr>
                                      <p:tavLst>
                                        <p:tav tm="0">
                                          <p:val>
                                            <p:strVal val="#ppt_y+.1"/>
                                          </p:val>
                                        </p:tav>
                                        <p:tav tm="100000">
                                          <p:val>
                                            <p:strVal val="#ppt_y"/>
                                          </p:val>
                                        </p:tav>
                                      </p:tavLst>
                                    </p:anim>
                                  </p:childTnLst>
                                </p:cTn>
                              </p:par>
                            </p:childTnLst>
                          </p:cTn>
                        </p:par>
                        <p:par>
                          <p:cTn id="82" fill="hold">
                            <p:stCondLst>
                              <p:cond delay="8250"/>
                            </p:stCondLst>
                            <p:childTnLst>
                              <p:par>
                                <p:cTn id="83" presetID="42" presetClass="entr" presetSubtype="0" fill="hold" grpId="0" nodeType="afterEffect">
                                  <p:stCondLst>
                                    <p:cond delay="250"/>
                                  </p:stCondLst>
                                  <p:childTnLst>
                                    <p:set>
                                      <p:cBhvr>
                                        <p:cTn id="84" dur="1" fill="hold">
                                          <p:stCondLst>
                                            <p:cond delay="0"/>
                                          </p:stCondLst>
                                        </p:cTn>
                                        <p:tgtEl>
                                          <p:spTgt spid="53"/>
                                        </p:tgtEl>
                                        <p:attrNameLst>
                                          <p:attrName>style.visibility</p:attrName>
                                        </p:attrNameLst>
                                      </p:cBhvr>
                                      <p:to>
                                        <p:strVal val="visible"/>
                                      </p:to>
                                    </p:set>
                                    <p:animEffect transition="in" filter="fade">
                                      <p:cBhvr>
                                        <p:cTn id="85" dur="500"/>
                                        <p:tgtEl>
                                          <p:spTgt spid="53"/>
                                        </p:tgtEl>
                                      </p:cBhvr>
                                    </p:animEffect>
                                    <p:anim calcmode="lin" valueType="num">
                                      <p:cBhvr>
                                        <p:cTn id="86" dur="500" fill="hold"/>
                                        <p:tgtEl>
                                          <p:spTgt spid="53"/>
                                        </p:tgtEl>
                                        <p:attrNameLst>
                                          <p:attrName>ppt_x</p:attrName>
                                        </p:attrNameLst>
                                      </p:cBhvr>
                                      <p:tavLst>
                                        <p:tav tm="0">
                                          <p:val>
                                            <p:strVal val="#ppt_x"/>
                                          </p:val>
                                        </p:tav>
                                        <p:tav tm="100000">
                                          <p:val>
                                            <p:strVal val="#ppt_x"/>
                                          </p:val>
                                        </p:tav>
                                      </p:tavLst>
                                    </p:anim>
                                    <p:anim calcmode="lin" valueType="num">
                                      <p:cBhvr>
                                        <p:cTn id="87" dur="500" fill="hold"/>
                                        <p:tgtEl>
                                          <p:spTgt spid="53"/>
                                        </p:tgtEl>
                                        <p:attrNameLst>
                                          <p:attrName>ppt_y</p:attrName>
                                        </p:attrNameLst>
                                      </p:cBhvr>
                                      <p:tavLst>
                                        <p:tav tm="0">
                                          <p:val>
                                            <p:strVal val="#ppt_y+.1"/>
                                          </p:val>
                                        </p:tav>
                                        <p:tav tm="100000">
                                          <p:val>
                                            <p:strVal val="#ppt_y"/>
                                          </p:val>
                                        </p:tav>
                                      </p:tavLst>
                                    </p:anim>
                                  </p:childTnLst>
                                </p:cTn>
                              </p:par>
                            </p:childTnLst>
                          </p:cTn>
                        </p:par>
                        <p:par>
                          <p:cTn id="88" fill="hold">
                            <p:stCondLst>
                              <p:cond delay="9000"/>
                            </p:stCondLst>
                            <p:childTnLst>
                              <p:par>
                                <p:cTn id="89" presetID="53" presetClass="entr" presetSubtype="16" fill="hold" nodeType="afterEffect">
                                  <p:stCondLst>
                                    <p:cond delay="0"/>
                                  </p:stCondLst>
                                  <p:childTnLst>
                                    <p:set>
                                      <p:cBhvr>
                                        <p:cTn id="90" dur="1" fill="hold">
                                          <p:stCondLst>
                                            <p:cond delay="0"/>
                                          </p:stCondLst>
                                        </p:cTn>
                                        <p:tgtEl>
                                          <p:spTgt spid="58"/>
                                        </p:tgtEl>
                                        <p:attrNameLst>
                                          <p:attrName>style.visibility</p:attrName>
                                        </p:attrNameLst>
                                      </p:cBhvr>
                                      <p:to>
                                        <p:strVal val="visible"/>
                                      </p:to>
                                    </p:set>
                                    <p:anim calcmode="lin" valueType="num">
                                      <p:cBhvr>
                                        <p:cTn id="91" dur="500" fill="hold"/>
                                        <p:tgtEl>
                                          <p:spTgt spid="58"/>
                                        </p:tgtEl>
                                        <p:attrNameLst>
                                          <p:attrName>ppt_w</p:attrName>
                                        </p:attrNameLst>
                                      </p:cBhvr>
                                      <p:tavLst>
                                        <p:tav tm="0">
                                          <p:val>
                                            <p:fltVal val="0"/>
                                          </p:val>
                                        </p:tav>
                                        <p:tav tm="100000">
                                          <p:val>
                                            <p:strVal val="#ppt_w"/>
                                          </p:val>
                                        </p:tav>
                                      </p:tavLst>
                                    </p:anim>
                                    <p:anim calcmode="lin" valueType="num">
                                      <p:cBhvr>
                                        <p:cTn id="92" dur="500" fill="hold"/>
                                        <p:tgtEl>
                                          <p:spTgt spid="58"/>
                                        </p:tgtEl>
                                        <p:attrNameLst>
                                          <p:attrName>ppt_h</p:attrName>
                                        </p:attrNameLst>
                                      </p:cBhvr>
                                      <p:tavLst>
                                        <p:tav tm="0">
                                          <p:val>
                                            <p:fltVal val="0"/>
                                          </p:val>
                                        </p:tav>
                                        <p:tav tm="100000">
                                          <p:val>
                                            <p:strVal val="#ppt_h"/>
                                          </p:val>
                                        </p:tav>
                                      </p:tavLst>
                                    </p:anim>
                                    <p:animEffect transition="in" filter="fade">
                                      <p:cBhvr>
                                        <p:cTn id="93"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7" grpId="0" animBg="1"/>
      <p:bldP spid="29" grpId="0" animBg="1"/>
      <p:bldP spid="33" grpId="0" animBg="1"/>
      <p:bldP spid="37" grpId="0" animBg="1"/>
      <p:bldP spid="41" grpId="0" animBg="1"/>
      <p:bldP spid="45" grpId="0" animBg="1"/>
      <p:bldP spid="49" grpId="0" animBg="1"/>
      <p:bldP spid="53" grpId="0" animBg="1"/>
      <p:bldP spid="5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ack bird standing on a penguin&#10;&#10;Description automatically generated">
            <a:extLst>
              <a:ext uri="{FF2B5EF4-FFF2-40B4-BE49-F238E27FC236}">
                <a16:creationId xmlns:a16="http://schemas.microsoft.com/office/drawing/2014/main" id="{10C49E74-D3D7-46E8-8A9A-63FF3F1B747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18" b="7697"/>
          <a:stretch/>
        </p:blipFill>
        <p:spPr>
          <a:xfrm>
            <a:off x="-1" y="10"/>
            <a:ext cx="12192001" cy="4666928"/>
          </a:xfrm>
          <a:prstGeom prst="rect">
            <a:avLst/>
          </a:prstGeom>
        </p:spPr>
      </p:pic>
      <p:pic>
        <p:nvPicPr>
          <p:cNvPr id="11" name="Picture 10">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Oval 12">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EE835D-A105-449E-836B-6DCA5E3B5628}"/>
              </a:ext>
            </a:extLst>
          </p:cNvPr>
          <p:cNvSpPr>
            <a:spLocks noGrp="1"/>
          </p:cNvSpPr>
          <p:nvPr>
            <p:ph type="title"/>
          </p:nvPr>
        </p:nvSpPr>
        <p:spPr>
          <a:xfrm>
            <a:off x="804998" y="4551037"/>
            <a:ext cx="5021782" cy="1509931"/>
          </a:xfrm>
        </p:spPr>
        <p:txBody>
          <a:bodyPr>
            <a:normAutofit/>
          </a:bodyPr>
          <a:lstStyle/>
          <a:p>
            <a:r>
              <a:rPr lang="en-GB" sz="3400" dirty="0">
                <a:solidFill>
                  <a:schemeClr val="bg2">
                    <a:lumMod val="10000"/>
                  </a:schemeClr>
                </a:solidFill>
              </a:rPr>
              <a:t>Use disagreement conflict by following the next stages:</a:t>
            </a:r>
          </a:p>
        </p:txBody>
      </p:sp>
      <p:sp>
        <p:nvSpPr>
          <p:cNvPr id="3" name="Content Placeholder 2">
            <a:extLst>
              <a:ext uri="{FF2B5EF4-FFF2-40B4-BE49-F238E27FC236}">
                <a16:creationId xmlns:a16="http://schemas.microsoft.com/office/drawing/2014/main" id="{72D17AA2-0D40-4CE8-946F-4247984648DF}"/>
              </a:ext>
            </a:extLst>
          </p:cNvPr>
          <p:cNvSpPr>
            <a:spLocks noGrp="1"/>
          </p:cNvSpPr>
          <p:nvPr>
            <p:ph idx="1"/>
          </p:nvPr>
        </p:nvSpPr>
        <p:spPr>
          <a:xfrm>
            <a:off x="6470247" y="4551037"/>
            <a:ext cx="4926411" cy="1509935"/>
          </a:xfrm>
        </p:spPr>
        <p:txBody>
          <a:bodyPr anchor="ctr">
            <a:normAutofit/>
          </a:bodyPr>
          <a:lstStyle/>
          <a:p>
            <a:r>
              <a:rPr lang="en-GB" sz="1800" b="1" dirty="0">
                <a:solidFill>
                  <a:srgbClr val="000000"/>
                </a:solidFill>
                <a:latin typeface="+mj-lt"/>
              </a:rPr>
              <a:t>Recognize that disagreement is expected;</a:t>
            </a:r>
          </a:p>
          <a:p>
            <a:r>
              <a:rPr lang="en-GB" sz="1800" b="1" dirty="0">
                <a:solidFill>
                  <a:srgbClr val="000000"/>
                </a:solidFill>
                <a:latin typeface="+mj-lt"/>
              </a:rPr>
              <a:t>Put the emotions away and listen;</a:t>
            </a:r>
          </a:p>
          <a:p>
            <a:r>
              <a:rPr lang="en-GB" sz="1800" b="1" dirty="0">
                <a:solidFill>
                  <a:srgbClr val="000000"/>
                </a:solidFill>
                <a:latin typeface="+mj-lt"/>
              </a:rPr>
              <a:t>When you see a conflict, label it.</a:t>
            </a:r>
          </a:p>
        </p:txBody>
      </p:sp>
    </p:spTree>
    <p:extLst>
      <p:ext uri="{BB962C8B-B14F-4D97-AF65-F5344CB8AC3E}">
        <p14:creationId xmlns:p14="http://schemas.microsoft.com/office/powerpoint/2010/main" val="33652285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3539</Words>
  <Application>Microsoft Office PowerPoint</Application>
  <PresentationFormat>Widescreen</PresentationFormat>
  <Paragraphs>250</Paragraphs>
  <Slides>29</Slides>
  <Notes>25</Notes>
  <HiddenSlides>0</HiddenSlides>
  <MMClips>1</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29</vt:i4>
      </vt:variant>
    </vt:vector>
  </HeadingPairs>
  <TitlesOfParts>
    <vt:vector size="41" baseType="lpstr">
      <vt:lpstr>Arial</vt:lpstr>
      <vt:lpstr>Arial Black</vt:lpstr>
      <vt:lpstr>Calibri</vt:lpstr>
      <vt:lpstr>Calibri Light</vt:lpstr>
      <vt:lpstr>Cambria</vt:lpstr>
      <vt:lpstr>Century Gothic</vt:lpstr>
      <vt:lpstr>Trebuchet MS</vt:lpstr>
      <vt:lpstr>Wingdings</vt:lpstr>
      <vt:lpstr>Wingdings 3</vt:lpstr>
      <vt:lpstr>Facet</vt:lpstr>
      <vt:lpstr>Slice</vt:lpstr>
      <vt:lpstr>Office Theme</vt:lpstr>
      <vt:lpstr>A Presentation on team-working    - Overview -</vt:lpstr>
      <vt:lpstr>PowerPoint Presentation</vt:lpstr>
      <vt:lpstr>PowerPoint Presentation</vt:lpstr>
      <vt:lpstr>PowerPoint Presentation</vt:lpstr>
      <vt:lpstr>Characteristics of Effective Teams  </vt:lpstr>
      <vt:lpstr>A Common Goal</vt:lpstr>
      <vt:lpstr>Open Communication</vt:lpstr>
      <vt:lpstr>Time Management  I love deadlines. I love the whooshing noise they make as they go by. — Douglas Adams  </vt:lpstr>
      <vt:lpstr>Team Roles</vt:lpstr>
      <vt:lpstr>Problem Solving  ‘’The best way to escape from a problem is to solve it.’’ — Alan Saporta </vt:lpstr>
      <vt:lpstr>Bonding </vt:lpstr>
      <vt:lpstr>Group dynamics</vt:lpstr>
      <vt:lpstr>In 1965 the psychologist Bruce Tuckman proposed the 5 stages of a group named:    ‘Tuckman's Stages for a team’  (Free-management-ebooks.com, n.d.) </vt:lpstr>
      <vt:lpstr>Forming stage </vt:lpstr>
      <vt:lpstr>Storming stage </vt:lpstr>
      <vt:lpstr>NORMING STAGE </vt:lpstr>
      <vt:lpstr>Performing stage </vt:lpstr>
      <vt:lpstr>PowerPoint Presentation</vt:lpstr>
      <vt:lpstr>BELBIN TEAM ROLES</vt:lpstr>
      <vt:lpstr> Action orientated roles includes: shaper (SH); completer-finisher (CF) and implementer (IMP).   People orientated roles includes: resource investigator (RI); co-ordinator (CO) and team worker (TW).   Thought orientated roles includes: plant (PL); monitor evaluator (ME) and specialist (SP).                 (Educational Business Articles, 2019) </vt:lpstr>
      <vt:lpstr> In our team, according to Belbin s questionnaire, we have a Plant that is a continuous source of new ideas and proposal that usually are original, a Team Worker that is supportive and concerned about others, that is perceptive and adapts to different situations, a Shaper who is goal orientated and full of energy, a Specialist that has very specific attributes, who likes to  learn, who is driven by professional standards.   (Educational Business Articles, 2019)  </vt:lpstr>
      <vt:lpstr>Another good example to be considered are teams from Amazon. In this workplace, the key of success is how you build your team. There are a few steps that are helping on this: -observing of each member of the team, by trying to understand his behaviour and try to put him in one of those 9 roles. -regular reviews and a good communication; -feeling the gaps in order to create a balance; -ensure that everyone knows their roles; -build one to one discussion weekly; -use training in order to help people to develop themselves. A conclusion of Belbin s team roles is that everyone must understand where they fit and how they can contribute.  (Educational Business Articles, 2019) </vt:lpstr>
      <vt:lpstr>-  Effective conflict handling and delegation -  </vt:lpstr>
      <vt:lpstr>What is Conflict?</vt:lpstr>
      <vt:lpstr>Team conflict</vt:lpstr>
      <vt:lpstr>PowerPoint Presentation</vt:lpstr>
      <vt:lpstr>How to deal conflict?</vt:lpstr>
      <vt:lpstr>PowerPoint Presentation</vt:lpstr>
      <vt:lpstr>Use disagreement conflict by following the next stages: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Presentation on team-working    - Overview -</dc:title>
  <dc:creator>csulugiuc@gmail.com</dc:creator>
  <cp:lastModifiedBy>csulugiuc@gmail.com</cp:lastModifiedBy>
  <cp:revision>1</cp:revision>
  <dcterms:created xsi:type="dcterms:W3CDTF">2019-06-10T08:43:07Z</dcterms:created>
  <dcterms:modified xsi:type="dcterms:W3CDTF">2019-06-10T08:44:28Z</dcterms:modified>
</cp:coreProperties>
</file>