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5" r:id="rId4"/>
    <p:sldMasterId id="2147484218" r:id="rId5"/>
  </p:sldMasterIdLst>
  <p:notesMasterIdLst>
    <p:notesMasterId r:id="rId24"/>
  </p:notesMasterIdLst>
  <p:sldIdLst>
    <p:sldId id="256" r:id="rId6"/>
    <p:sldId id="296" r:id="rId7"/>
    <p:sldId id="313" r:id="rId8"/>
    <p:sldId id="297" r:id="rId9"/>
    <p:sldId id="298" r:id="rId10"/>
    <p:sldId id="299" r:id="rId11"/>
    <p:sldId id="301" r:id="rId12"/>
    <p:sldId id="305" r:id="rId13"/>
    <p:sldId id="306" r:id="rId14"/>
    <p:sldId id="290" r:id="rId15"/>
    <p:sldId id="307" r:id="rId16"/>
    <p:sldId id="309" r:id="rId17"/>
    <p:sldId id="277" r:id="rId18"/>
    <p:sldId id="293" r:id="rId19"/>
    <p:sldId id="294" r:id="rId20"/>
    <p:sldId id="302" r:id="rId21"/>
    <p:sldId id="310" r:id="rId22"/>
    <p:sldId id="311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51"/>
    <p:restoredTop sz="94701"/>
  </p:normalViewPr>
  <p:slideViewPr>
    <p:cSldViewPr snapToGrid="0">
      <p:cViewPr varScale="1">
        <p:scale>
          <a:sx n="110" d="100"/>
          <a:sy n="110" d="100"/>
        </p:scale>
        <p:origin x="165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9287BF-F806-458F-BE52-8588D7A6BB1A}" type="datetimeFigureOut">
              <a:rPr lang="en-GB"/>
              <a:pPr>
                <a:defRPr/>
              </a:pPr>
              <a:t>21/11/2018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7E67E19-4B33-464F-92BF-C1EC9789906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90455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0D4291D-7DDE-47C6-97F6-3E83D364458F}" type="slidenum">
              <a:rPr lang="en-GB" altLang="en-US">
                <a:latin typeface="Calibri" panose="020F0502020204030204" pitchFamily="34" charset="0"/>
              </a:rPr>
              <a:pPr eaLnBrk="1" hangingPunct="1"/>
              <a:t>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596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7B97542E-A46A-C740-8D24-C0296900FB8C}" type="slidenum">
              <a:rPr lang="en-GB" altLang="en-US">
                <a:solidFill>
                  <a:srgbClr val="000000"/>
                </a:solidFill>
                <a:latin typeface="Arial" charset="0"/>
              </a:rPr>
              <a:pPr eaLnBrk="1" hangingPunct="1"/>
              <a:t>11</a:t>
            </a:fld>
            <a:endParaRPr lang="en-GB" altLang="en-US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1521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EFA86C53-8606-E046-B17D-17B60564DD73}" type="slidenum">
              <a:rPr lang="en-GB" altLang="en-US">
                <a:latin typeface="Calibri" charset="0"/>
              </a:rPr>
              <a:pPr eaLnBrk="1" hangingPunct="1"/>
              <a:t>12</a:t>
            </a:fld>
            <a:endParaRPr lang="en-GB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54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9FEF5-0917-4CB4-A720-4AA05A877D5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8899435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6769268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2E8-82A0-4563-979A-71F8D2D2D32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1439580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A2F1-1292-4497-89A9-C4ABAE7BB38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41948858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408CB-E883-4026-8BA5-422B383BCA6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7684901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BB8-3210-4BA4-8445-76E84C17369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477857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D6151-2CA3-4BCA-850E-01B5304259A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8311714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A6CC-A8DF-44DF-A036-80E5055CB02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1778922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E7056-EAA3-4F57-8BBE-F26589CBA51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0657352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ADE19-E33E-4602-9267-A0081E7257D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1598295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28F0-FBBC-4244-AA7C-56C5B80F6AA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060033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66738" y="1752600"/>
            <a:ext cx="8001000" cy="4267200"/>
          </a:xfr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table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19812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1981200" cy="476250"/>
          </a:xfrm>
        </p:spPr>
        <p:txBody>
          <a:bodyPr/>
          <a:lstStyle>
            <a:lvl1pPr>
              <a:defRPr>
                <a:latin typeface="Trebuchet MS" charset="0"/>
              </a:defRPr>
            </a:lvl1pPr>
          </a:lstStyle>
          <a:p>
            <a:fld id="{0C23F4CF-ED7C-6647-8FDE-4110ACB98A9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875547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9FEF5-0917-4CB4-A720-4AA05A877D5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7309972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4499057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2E8-82A0-4563-979A-71F8D2D2D32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9174087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A2F1-1292-4497-89A9-C4ABAE7BB38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2822448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408CB-E883-4026-8BA5-422B383BCA6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075546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1CBB8-3210-4BA4-8445-76E84C17369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7624510"/>
      </p:ext>
    </p:extLst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D6151-2CA3-4BCA-850E-01B5304259A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0398085"/>
      </p:ext>
    </p:extLst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A6CC-A8DF-44DF-A036-80E5055CB02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828142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E7056-EAA3-4F57-8BBE-F26589CBA51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0479719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ADE19-E33E-4602-9267-A0081E7257D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1866113"/>
      </p:ext>
    </p:extLst>
  </p:cSld>
  <p:clrMapOvr>
    <a:masterClrMapping/>
  </p:clrMapOvr>
  <p:transition spd="slow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F28F0-FBBC-4244-AA7C-56C5B80F6AA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8288443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07E46-2E02-4A8C-9BCB-BB53637D0884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6516216" y="188640"/>
            <a:ext cx="2413000" cy="9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04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6" r:id="rId1"/>
    <p:sldLayoutId id="2147484207" r:id="rId2"/>
    <p:sldLayoutId id="2147484208" r:id="rId3"/>
    <p:sldLayoutId id="2147484209" r:id="rId4"/>
    <p:sldLayoutId id="2147484210" r:id="rId5"/>
    <p:sldLayoutId id="2147484211" r:id="rId6"/>
    <p:sldLayoutId id="2147484212" r:id="rId7"/>
    <p:sldLayoutId id="2147484213" r:id="rId8"/>
    <p:sldLayoutId id="2147484214" r:id="rId9"/>
    <p:sldLayoutId id="2147484215" r:id="rId10"/>
    <p:sldLayoutId id="2147484216" r:id="rId11"/>
    <p:sldLayoutId id="2147484217" r:id="rId12"/>
  </p:sldLayoutIdLst>
  <p:transition spd="slow">
    <p:wip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07E46-2E02-4A8C-9BCB-BB53637D0884}" type="slidenum">
              <a:rPr lang="en-GB" altLang="en-US" smtClean="0"/>
              <a:pPr/>
              <a:t>‹#›</a:t>
            </a:fld>
            <a:endParaRPr lang="en-GB" alt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516216" y="188640"/>
            <a:ext cx="2413000" cy="9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085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  <p:sldLayoutId id="2147484221" r:id="rId3"/>
    <p:sldLayoutId id="2147484222" r:id="rId4"/>
    <p:sldLayoutId id="2147484223" r:id="rId5"/>
    <p:sldLayoutId id="2147484224" r:id="rId6"/>
    <p:sldLayoutId id="2147484225" r:id="rId7"/>
    <p:sldLayoutId id="2147484226" r:id="rId8"/>
    <p:sldLayoutId id="2147484227" r:id="rId9"/>
    <p:sldLayoutId id="2147484228" r:id="rId10"/>
    <p:sldLayoutId id="2147484229" r:id="rId11"/>
  </p:sldLayoutIdLst>
  <p:transition spd="slow">
    <p:wip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ctrTitle"/>
          </p:nvPr>
        </p:nvSpPr>
        <p:spPr>
          <a:xfrm>
            <a:off x="1098376" y="1144104"/>
            <a:ext cx="6858000" cy="4216400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/>
              <a:t> </a:t>
            </a:r>
            <a:r>
              <a:rPr lang="en-GB" altLang="en-US" b="1" dirty="0">
                <a:latin typeface="Arial Rounded MT Bold" charset="0"/>
                <a:ea typeface="Arial Rounded MT Bold" charset="0"/>
                <a:cs typeface="Arial Rounded MT Bold" charset="0"/>
              </a:rPr>
              <a:t>BMSK4001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/>
              <a:t> </a:t>
            </a:r>
            <a: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  <a:t>Academic + Employability Skills</a:t>
            </a:r>
            <a:b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  <a:t> </a:t>
            </a:r>
            <a:b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Time Management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/>
              <a:t/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06E5A9F-E615-40BA-994E-0BF3FD40C183}" type="slidenum">
              <a:rPr lang="en-GB" altLang="en-US">
                <a:solidFill>
                  <a:srgbClr val="000000"/>
                </a:solidFill>
                <a:latin typeface="Candara" panose="020E0502030303020204" pitchFamily="34" charset="0"/>
              </a:rPr>
              <a:pPr eaLnBrk="1" hangingPunct="1"/>
              <a:t>1</a:t>
            </a:fld>
            <a:endParaRPr lang="en-GB" altLang="en-US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47851"/>
            <a:ext cx="7886700" cy="4351338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2</a:t>
            </a:fld>
            <a:endParaRPr lang="en-GB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" y="200990"/>
            <a:ext cx="8576435" cy="5326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2937620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77855" y="523068"/>
            <a:ext cx="82296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Arial Rounded MT Bold" charset="0"/>
                <a:ea typeface="Arial Rounded MT Bold" charset="0"/>
                <a:cs typeface="Arial Rounded MT Bold" charset="0"/>
              </a:rPr>
              <a:t>Assessing your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47851"/>
            <a:ext cx="7886700" cy="4351338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 Rounded MT Bold" charset="0"/>
                <a:ea typeface="Arial Rounded MT Bold" charset="0"/>
                <a:cs typeface="Arial Rounded MT Bold" charset="0"/>
              </a:rPr>
              <a:t>How you manage your work behaviour</a:t>
            </a:r>
          </a:p>
          <a:p>
            <a:r>
              <a:rPr lang="en-US" sz="3200" dirty="0">
                <a:latin typeface="Arial Rounded MT Bold" charset="0"/>
                <a:ea typeface="Arial Rounded MT Bold" charset="0"/>
                <a:cs typeface="Arial Rounded MT Bold" charset="0"/>
              </a:rPr>
              <a:t>How you manage your work planning</a:t>
            </a:r>
          </a:p>
          <a:p>
            <a:r>
              <a:rPr lang="en-US" sz="3200" dirty="0">
                <a:latin typeface="Arial Rounded MT Bold" charset="0"/>
                <a:ea typeface="Arial Rounded MT Bold" charset="0"/>
                <a:cs typeface="Arial Rounded MT Bold" charset="0"/>
              </a:rPr>
              <a:t>How you manage your tendency to procrastinate</a:t>
            </a:r>
          </a:p>
          <a:p>
            <a:r>
              <a:rPr lang="en-US" sz="3200" dirty="0">
                <a:latin typeface="Arial Rounded MT Bold" charset="0"/>
                <a:ea typeface="Arial Rounded MT Bold" charset="0"/>
                <a:cs typeface="Arial Rounded MT Bold" charset="0"/>
              </a:rPr>
              <a:t>How you manage your work stress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3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08477801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03644"/>
            <a:ext cx="7886700" cy="1325563"/>
          </a:xfrm>
        </p:spPr>
        <p:txBody>
          <a:bodyPr/>
          <a:lstStyle/>
          <a:p>
            <a:r>
              <a:rPr lang="en-GB" sz="3200" dirty="0">
                <a:latin typeface="Arial Rounded MT Bold" charset="0"/>
                <a:ea typeface="Arial Rounded MT Bold" charset="0"/>
                <a:cs typeface="Arial Rounded MT Bold" charset="0"/>
              </a:rPr>
              <a:t>What would a perfect week look like for you?</a:t>
            </a:r>
            <a:endParaRPr lang="en-US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370138"/>
            <a:ext cx="7886700" cy="4351338"/>
          </a:xfrm>
        </p:spPr>
        <p:txBody>
          <a:bodyPr/>
          <a:lstStyle/>
          <a:p>
            <a:pPr marL="501650" indent="-457200">
              <a:buNone/>
            </a:pPr>
            <a:r>
              <a:rPr lang="en-GB" altLang="en-US" sz="2400" dirty="0"/>
              <a:t>Here are some ideas:</a:t>
            </a:r>
          </a:p>
          <a:p>
            <a:pPr marL="501650" indent="-457200"/>
            <a:r>
              <a:rPr lang="en-GB" altLang="en-US" sz="2400" dirty="0"/>
              <a:t>A week where you got all your key tasks done (not everything, but your key tasks). </a:t>
            </a:r>
          </a:p>
          <a:p>
            <a:pPr marL="501650" indent="-457200"/>
            <a:r>
              <a:rPr lang="en-GB" altLang="en-US" sz="2400" dirty="0"/>
              <a:t>A week where you got time to see you loved ones.</a:t>
            </a:r>
          </a:p>
          <a:p>
            <a:pPr marL="501650" indent="-457200"/>
            <a:r>
              <a:rPr lang="en-GB" altLang="en-US" sz="2400" dirty="0"/>
              <a:t>A week where you did some exercise and other activities to keep you healthy. </a:t>
            </a:r>
          </a:p>
          <a:p>
            <a:pPr marL="501650" indent="-457200"/>
            <a:r>
              <a:rPr lang="en-GB" altLang="en-US" sz="2400" dirty="0"/>
              <a:t>A week where you spent time doing some of the things you love to do.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042117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Arial Rounded MT Bold" charset="0"/>
                <a:ea typeface="Arial Rounded MT Bold" charset="0"/>
                <a:cs typeface="Arial Rounded MT Bold" charset="0"/>
              </a:rPr>
              <a:t>Exercise</a:t>
            </a:r>
            <a:endParaRPr lang="en-US" sz="4400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01650" indent="-457200">
              <a:buFont typeface="Trebuchet MS" charset="0"/>
              <a:buAutoNum type="arabicPeriod"/>
            </a:pPr>
            <a:r>
              <a:rPr lang="en-GB" altLang="en-US" sz="2800" dirty="0">
                <a:ea typeface="Arial Rounded MT Bold" charset="0"/>
                <a:cs typeface="Arial Rounded MT Bold" charset="0"/>
              </a:rPr>
              <a:t>Identify 5 main activities/demands on your time that cause you problems in a typical day.</a:t>
            </a:r>
          </a:p>
          <a:p>
            <a:pPr marL="501650" indent="-457200">
              <a:buFont typeface="Trebuchet MS" charset="0"/>
              <a:buAutoNum type="arabicPeriod"/>
            </a:pPr>
            <a:endParaRPr lang="en-GB" altLang="en-US" sz="2800" dirty="0">
              <a:ea typeface="Arial Rounded MT Bold" charset="0"/>
              <a:cs typeface="Arial Rounded MT Bold" charset="0"/>
            </a:endParaRPr>
          </a:p>
          <a:p>
            <a:pPr marL="501650" indent="-457200">
              <a:buFont typeface="Trebuchet MS" charset="0"/>
              <a:buAutoNum type="arabicPeriod"/>
            </a:pPr>
            <a:r>
              <a:rPr lang="en-GB" altLang="en-US" sz="2800" dirty="0">
                <a:ea typeface="Arial Rounded MT Bold" charset="0"/>
                <a:cs typeface="Arial Rounded MT Bold" charset="0"/>
              </a:rPr>
              <a:t>Ask yourself whether the demand was</a:t>
            </a:r>
          </a:p>
          <a:p>
            <a:pPr marL="822325" lvl="1" indent="-457200"/>
            <a:r>
              <a:rPr lang="en-GB" altLang="en-US" sz="2800" dirty="0">
                <a:ea typeface="Arial Rounded MT Bold" charset="0"/>
                <a:cs typeface="Arial Rounded MT Bold" charset="0"/>
              </a:rPr>
              <a:t>planned (pro-active) </a:t>
            </a:r>
            <a:r>
              <a:rPr lang="mr-IN" altLang="en-US" sz="2800" dirty="0">
                <a:ea typeface="Arial Rounded MT Bold" charset="0"/>
                <a:cs typeface="Arial Rounded MT Bold" charset="0"/>
              </a:rPr>
              <a:t>–</a:t>
            </a:r>
            <a:r>
              <a:rPr lang="en-GB" altLang="en-US" sz="2800" dirty="0">
                <a:ea typeface="Arial Rounded MT Bold" charset="0"/>
                <a:cs typeface="Arial Rounded MT Bold" charset="0"/>
              </a:rPr>
              <a:t> Why?</a:t>
            </a:r>
          </a:p>
          <a:p>
            <a:pPr marL="822325" lvl="1" indent="-457200"/>
            <a:r>
              <a:rPr lang="en-GB" altLang="en-US" sz="2800" dirty="0">
                <a:ea typeface="Arial Rounded MT Bold" charset="0"/>
                <a:cs typeface="Arial Rounded MT Bold" charset="0"/>
              </a:rPr>
              <a:t>or unplanned (re-active) </a:t>
            </a:r>
            <a:r>
              <a:rPr lang="mr-IN" altLang="en-US" sz="2800" dirty="0">
                <a:ea typeface="Arial Rounded MT Bold" charset="0"/>
                <a:cs typeface="Arial Rounded MT Bold" charset="0"/>
              </a:rPr>
              <a:t>–</a:t>
            </a:r>
            <a:r>
              <a:rPr lang="en-GB" altLang="en-US" sz="2800" dirty="0">
                <a:ea typeface="Arial Rounded MT Bold" charset="0"/>
                <a:cs typeface="Arial Rounded MT Bold" charset="0"/>
              </a:rPr>
              <a:t> Why?</a:t>
            </a:r>
          </a:p>
          <a:p>
            <a:pPr marL="501650" indent="-457200">
              <a:buFont typeface="Trebuchet MS" charset="0"/>
              <a:buAutoNum type="arabicPeriod"/>
            </a:pPr>
            <a:endParaRPr lang="en-GB" altLang="en-US" sz="2800" dirty="0">
              <a:ea typeface="Arial Rounded MT Bold" charset="0"/>
              <a:cs typeface="Arial Rounded MT Bold" charset="0"/>
            </a:endParaRPr>
          </a:p>
          <a:p>
            <a:pPr marL="501650" indent="-457200">
              <a:buFont typeface="Trebuchet MS" charset="0"/>
              <a:buAutoNum type="arabicPeriod"/>
            </a:pPr>
            <a:r>
              <a:rPr lang="en-GB" altLang="en-US" sz="2800" dirty="0">
                <a:ea typeface="Arial Rounded MT Bold" charset="0"/>
                <a:cs typeface="Arial Rounded MT Bold" charset="0"/>
              </a:rPr>
              <a:t>Identify and prioritise the areas that you would like to improve.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5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596088748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17444" y="457201"/>
            <a:ext cx="8229600" cy="1143000"/>
          </a:xfrm>
        </p:spPr>
        <p:txBody>
          <a:bodyPr>
            <a:noAutofit/>
          </a:bodyPr>
          <a:lstStyle/>
          <a:p>
            <a:r>
              <a:rPr lang="en-GB" altLang="en-US" sz="4800" b="1" dirty="0">
                <a:latin typeface="Arial Rounded MT Bold" charset="0"/>
                <a:ea typeface="Arial Rounded MT Bold" charset="0"/>
                <a:cs typeface="Arial Rounded MT Bold" charset="0"/>
              </a:rPr>
              <a:t>Making Time</a:t>
            </a:r>
            <a:r>
              <a:rPr lang="en-GB" altLang="en-US" sz="4800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8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endParaRPr lang="en-US" sz="4800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altLang="en-US" sz="4000" b="1" dirty="0">
                <a:latin typeface="Arial Rounded MT Bold" charset="0"/>
                <a:ea typeface="Arial Rounded MT Bold" charset="0"/>
                <a:cs typeface="Arial Rounded MT Bold" charset="0"/>
              </a:rPr>
              <a:t>Main Areas to consider:</a:t>
            </a:r>
          </a:p>
          <a:p>
            <a:endParaRPr lang="en-GB" altLang="en-US" sz="2800" dirty="0">
              <a:solidFill>
                <a:srgbClr val="000000"/>
              </a:solidFill>
            </a:endParaRPr>
          </a:p>
          <a:p>
            <a:r>
              <a:rPr lang="en-GB" altLang="en-US" sz="3600" b="1" dirty="0">
                <a:latin typeface="Arial Rounded MT Bold" charset="0"/>
                <a:ea typeface="Arial Rounded MT Bold" charset="0"/>
                <a:cs typeface="Arial Rounded MT Bold" charset="0"/>
              </a:rPr>
              <a:t>Planning and Prioritising</a:t>
            </a:r>
          </a:p>
          <a:p>
            <a:endParaRPr lang="en-GB" altLang="en-US" sz="36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r>
              <a:rPr lang="en-GB" altLang="en-US" sz="3600" b="1" dirty="0">
                <a:latin typeface="Arial Rounded MT Bold" charset="0"/>
                <a:ea typeface="Arial Rounded MT Bold" charset="0"/>
                <a:cs typeface="Arial Rounded MT Bold" charset="0"/>
              </a:rPr>
              <a:t>Dealing with People</a:t>
            </a:r>
          </a:p>
          <a:p>
            <a:endParaRPr lang="en-GB" altLang="en-US" sz="36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r>
              <a:rPr lang="en-GB" altLang="en-US" sz="3600" b="1" dirty="0">
                <a:latin typeface="Arial Rounded MT Bold" charset="0"/>
                <a:ea typeface="Arial Rounded MT Bold" charset="0"/>
                <a:cs typeface="Arial Rounded MT Bold" charset="0"/>
              </a:rPr>
              <a:t>Ways of Working</a:t>
            </a:r>
            <a:endParaRPr lang="en-GB" altLang="en-US" sz="36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22196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7662"/>
            <a:ext cx="7886700" cy="1325563"/>
          </a:xfrm>
        </p:spPr>
        <p:txBody>
          <a:bodyPr>
            <a:noAutofit/>
          </a:bodyPr>
          <a:lstStyle/>
          <a:p>
            <a:pPr algn="l"/>
            <a:r>
              <a:rPr lang="en-GB" altLang="en-US" sz="4800" b="1" dirty="0">
                <a:latin typeface="Arial Rounded MT Bold" charset="0"/>
                <a:ea typeface="Arial Rounded MT Bold" charset="0"/>
                <a:cs typeface="Arial Rounded MT Bold" charset="0"/>
              </a:rPr>
              <a:t>Making Time</a:t>
            </a:r>
            <a:br>
              <a:rPr lang="en-GB" altLang="en-US" sz="4800" b="1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400" b="1" i="1" dirty="0">
                <a:latin typeface="Arial Rounded MT Bold" charset="0"/>
                <a:ea typeface="Arial Rounded MT Bold" charset="0"/>
                <a:cs typeface="Arial Rounded MT Bold" charset="0"/>
              </a:rPr>
              <a:t>Planning and Prioritising</a:t>
            </a:r>
            <a:r>
              <a:rPr lang="en-GB" altLang="en-US" sz="4800" b="1" i="1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800" b="1" i="1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800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8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endParaRPr lang="en-US" sz="4800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6278"/>
            <a:ext cx="7886700" cy="4660072"/>
          </a:xfrm>
        </p:spPr>
        <p:txBody>
          <a:bodyPr>
            <a:normAutofit/>
          </a:bodyPr>
          <a:lstStyle/>
          <a:p>
            <a:endParaRPr lang="en-GB" alt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>Get priorities clear - and keep them in mind</a:t>
            </a:r>
            <a:endParaRPr lang="en-GB" altLang="en-US" sz="36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>Plan the day - and stick to the plan</a:t>
            </a:r>
            <a:endParaRPr lang="en-GB" altLang="en-US" sz="36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>Set realistic deadlines</a:t>
            </a:r>
            <a:endParaRPr lang="en-GB" altLang="en-US" sz="36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>Look ahead to possible problems</a:t>
            </a:r>
            <a:endParaRPr lang="en-GB" altLang="en-US" sz="36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endParaRPr lang="en-GB" alt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0415208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72497" y="298865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GB" altLang="en-US" sz="4400" b="1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400" b="1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400" b="1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400" b="1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5300" b="1" dirty="0">
                <a:latin typeface="Arial Rounded MT Bold" charset="0"/>
                <a:ea typeface="Arial Rounded MT Bold" charset="0"/>
                <a:cs typeface="Arial Rounded MT Bold" charset="0"/>
              </a:rPr>
              <a:t>Making Time</a:t>
            </a:r>
            <a:br>
              <a:rPr lang="en-GB" altLang="en-US" sz="5300" b="1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400" b="1" i="1" dirty="0">
                <a:latin typeface="Arial Rounded MT Bold" charset="0"/>
                <a:ea typeface="Arial Rounded MT Bold" charset="0"/>
                <a:cs typeface="Arial Rounded MT Bold" charset="0"/>
              </a:rPr>
              <a:t>Dealing with People</a:t>
            </a:r>
            <a:r>
              <a:rPr lang="en-GB" altLang="en-US" sz="4400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4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400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4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endParaRPr lang="en-US" sz="4400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888" y="2075002"/>
            <a:ext cx="7886700" cy="5169245"/>
          </a:xfrm>
        </p:spPr>
        <p:txBody>
          <a:bodyPr>
            <a:normAutofit/>
          </a:bodyPr>
          <a:lstStyle/>
          <a:p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>Deal decisively with interruptions</a:t>
            </a:r>
            <a:endParaRPr lang="en-GB" alt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>Know how to say ‘no’</a:t>
            </a:r>
          </a:p>
          <a:p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>Act assertively</a:t>
            </a:r>
            <a:endParaRPr lang="en-GB" alt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>Limit phone and online time</a:t>
            </a:r>
          </a:p>
          <a:p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>See others as a source of support</a:t>
            </a:r>
            <a:endParaRPr lang="en-GB" alt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endParaRPr lang="en-GB" altLang="en-US" sz="4000" dirty="0">
              <a:solidFill>
                <a:srgbClr val="000000"/>
              </a:solidFill>
            </a:endParaRPr>
          </a:p>
          <a:p>
            <a:endParaRPr lang="en-GB" alt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9303791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65264" y="524152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GB" altLang="en-US" sz="4400" b="1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400" b="1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400" b="1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400" b="1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5300" b="1" dirty="0">
                <a:latin typeface="Arial Rounded MT Bold" charset="0"/>
                <a:ea typeface="Arial Rounded MT Bold" charset="0"/>
                <a:cs typeface="Arial Rounded MT Bold" charset="0"/>
              </a:rPr>
              <a:t>Making Time</a:t>
            </a:r>
            <a:br>
              <a:rPr lang="en-GB" altLang="en-US" sz="5300" b="1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400" b="1" i="1" dirty="0">
                <a:latin typeface="Arial Rounded MT Bold" charset="0"/>
                <a:ea typeface="Arial Rounded MT Bold" charset="0"/>
                <a:cs typeface="Arial Rounded MT Bold" charset="0"/>
              </a:rPr>
              <a:t>Ways of Working</a:t>
            </a:r>
            <a:r>
              <a:rPr lang="en-GB" altLang="en-US" sz="4800" i="1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800" i="1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400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4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400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44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endParaRPr lang="en-US" sz="4400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888" y="2048498"/>
            <a:ext cx="7886700" cy="3888476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en-GB" altLang="en-US" sz="3000" b="1" dirty="0">
                <a:latin typeface="Arial Rounded MT Bold" charset="0"/>
                <a:ea typeface="Arial Rounded MT Bold" charset="0"/>
                <a:cs typeface="Arial Rounded MT Bold" charset="0"/>
              </a:rPr>
              <a:t>Do the difficult things first</a:t>
            </a:r>
            <a:endParaRPr lang="en-GB" altLang="en-US" sz="30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20000"/>
              </a:lnSpc>
            </a:pPr>
            <a:r>
              <a:rPr lang="en-GB" altLang="en-US" sz="3000" b="1" dirty="0">
                <a:latin typeface="Arial Rounded MT Bold" charset="0"/>
                <a:ea typeface="Arial Rounded MT Bold" charset="0"/>
                <a:cs typeface="Arial Rounded MT Bold" charset="0"/>
              </a:rPr>
              <a:t>Cut the clutter</a:t>
            </a:r>
            <a:endParaRPr lang="en-GB" altLang="en-US" sz="30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20000"/>
              </a:lnSpc>
            </a:pPr>
            <a:r>
              <a:rPr lang="en-GB" altLang="en-US" sz="3000" b="1" dirty="0">
                <a:latin typeface="Arial Rounded MT Bold" charset="0"/>
                <a:ea typeface="Arial Rounded MT Bold" charset="0"/>
                <a:cs typeface="Arial Rounded MT Bold" charset="0"/>
              </a:rPr>
              <a:t>Complete one task before going on to the next</a:t>
            </a:r>
            <a:endParaRPr lang="en-GB" altLang="en-US" sz="30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20000"/>
              </a:lnSpc>
            </a:pPr>
            <a:r>
              <a:rPr lang="en-GB" altLang="en-US" sz="3000" b="1" dirty="0">
                <a:latin typeface="Arial Rounded MT Bold" charset="0"/>
                <a:ea typeface="Arial Rounded MT Bold" charset="0"/>
                <a:cs typeface="Arial Rounded MT Bold" charset="0"/>
              </a:rPr>
              <a:t>Concentrate on a limited number of tasks</a:t>
            </a:r>
            <a:endParaRPr lang="en-GB" altLang="en-US" sz="30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20000"/>
              </a:lnSpc>
            </a:pPr>
            <a:r>
              <a:rPr lang="en-GB" altLang="en-US" sz="3000" b="1" dirty="0">
                <a:latin typeface="Arial Rounded MT Bold" charset="0"/>
                <a:ea typeface="Arial Rounded MT Bold" charset="0"/>
                <a:cs typeface="Arial Rounded MT Bold" charset="0"/>
              </a:rPr>
              <a:t>Build in thinking time</a:t>
            </a:r>
            <a:endParaRPr lang="en-GB" altLang="en-US" sz="30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20000"/>
              </a:lnSpc>
            </a:pPr>
            <a:r>
              <a:rPr lang="en-GB" altLang="en-US" sz="3000" b="1" dirty="0">
                <a:latin typeface="Arial Rounded MT Bold" charset="0"/>
                <a:ea typeface="Arial Rounded MT Bold" charset="0"/>
                <a:cs typeface="Arial Rounded MT Bold" charset="0"/>
              </a:rPr>
              <a:t>Be conscious of time</a:t>
            </a:r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/>
            </a:r>
            <a:b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endParaRPr lang="en-GB" alt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endParaRPr lang="en-GB" altLang="en-US" sz="4000" dirty="0">
              <a:solidFill>
                <a:srgbClr val="000000"/>
              </a:solidFill>
            </a:endParaRPr>
          </a:p>
          <a:p>
            <a:endParaRPr lang="en-GB" alt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96240299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77687" y="314394"/>
            <a:ext cx="82296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Arial Rounded MT Bold" charset="0"/>
                <a:ea typeface="Arial Rounded MT Bold" charset="0"/>
                <a:cs typeface="Arial Rounded MT Bold" charset="0"/>
              </a:rPr>
              <a:t>Prioritisation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5154" y="1607678"/>
            <a:ext cx="78867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sz="3200" b="1" dirty="0">
                <a:solidFill>
                  <a:srgbClr val="C00000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Urgent</a:t>
            </a:r>
            <a:r>
              <a:rPr lang="en-GB" sz="3200" dirty="0">
                <a:latin typeface="Arial Rounded MT Bold" charset="0"/>
                <a:ea typeface="Arial Rounded MT Bold" charset="0"/>
                <a:cs typeface="Arial Rounded MT Bold" charset="0"/>
              </a:rPr>
              <a:t> – requires immediate attention. Tasks  are usually visible and insist on action.</a:t>
            </a:r>
            <a:endParaRPr lang="en-GB" sz="3200" b="1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GB" sz="3200" b="1" dirty="0">
                <a:solidFill>
                  <a:schemeClr val="accent5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Important</a:t>
            </a:r>
            <a:r>
              <a:rPr lang="en-GB" sz="3200" dirty="0">
                <a:latin typeface="Arial Rounded MT Bold" charset="0"/>
                <a:ea typeface="Arial Rounded MT Bold" charset="0"/>
                <a:cs typeface="Arial Rounded MT Bold" charset="0"/>
              </a:rPr>
              <a:t> – has to do with results and contributes to your role. Tasks require initiative and pro-activity.</a:t>
            </a:r>
            <a:endParaRPr 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3901938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>
          <a:xfrm>
            <a:off x="-538508" y="238539"/>
            <a:ext cx="8001000" cy="12160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>
                <a:latin typeface="Arial Rounded MT Bold" charset="0"/>
                <a:ea typeface="Arial Rounded MT Bold" charset="0"/>
                <a:cs typeface="Arial Rounded MT Bold" charset="0"/>
              </a:rPr>
              <a:t>Urgent &amp; Non-urgent work</a:t>
            </a:r>
            <a:endParaRPr lang="en-GB" sz="3600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graphicFrame>
        <p:nvGraphicFramePr>
          <p:cNvPr id="6215" name="Group 71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96707847"/>
              </p:ext>
            </p:extLst>
          </p:nvPr>
        </p:nvGraphicFramePr>
        <p:xfrm>
          <a:off x="540233" y="1315278"/>
          <a:ext cx="8001000" cy="4175760"/>
        </p:xfrm>
        <a:graphic>
          <a:graphicData uri="http://schemas.openxmlformats.org/drawingml/2006/table">
            <a:tbl>
              <a:tblPr/>
              <a:tblGrid>
                <a:gridCol w="20002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005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152263">
                <a:tc gridSpan="2">
                  <a:txBody>
                    <a:bodyPr/>
                    <a:lstStyle>
                      <a:lvl1pPr marL="469900" indent="-469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>
                          <a:solidFill>
                            <a:schemeClr val="tx2"/>
                          </a:solidFill>
                          <a:latin typeface="Candara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600">
                          <a:solidFill>
                            <a:schemeClr val="tx2"/>
                          </a:solidFill>
                          <a:latin typeface="Candara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9pPr>
                    </a:lstStyle>
                    <a:p>
                      <a:pPr marL="50800" marR="0" lvl="0" indent="-50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charset="0"/>
                          <a:ea typeface="Arial Rounded MT Bold" charset="0"/>
                          <a:cs typeface="Arial Rounded MT Bold" charset="0"/>
                        </a:rPr>
                        <a:t>THE DIFFERENCE BETWEEN IMPORTANT AND URGENT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charset="0"/>
                        <a:ea typeface="Arial Rounded MT Bold" charset="0"/>
                        <a:cs typeface="Arial Rounded MT Bold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>
                      <a:lvl1pPr marL="469900" indent="-469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>
                          <a:solidFill>
                            <a:schemeClr val="tx2"/>
                          </a:solidFill>
                          <a:latin typeface="Candara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600">
                          <a:solidFill>
                            <a:schemeClr val="tx2"/>
                          </a:solidFill>
                          <a:latin typeface="Candara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9pPr>
                    </a:lstStyle>
                    <a:p>
                      <a:pPr marL="469900" marR="0" lvl="0" indent="-469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Arial Rounded MT Bold" charset="0"/>
                          <a:ea typeface="Arial Rounded MT Bold" charset="0"/>
                          <a:cs typeface="Arial Rounded MT Bold" charset="0"/>
                        </a:rPr>
                        <a:t>Important</a:t>
                      </a:r>
                    </a:p>
                    <a:p>
                      <a:pPr marL="12700" marR="0" lvl="0" indent="-127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charset="0"/>
                          <a:ea typeface="Arial Rounded MT Bold" charset="0"/>
                          <a:cs typeface="Arial Rounded MT Bold" charset="0"/>
                        </a:rPr>
                        <a:t>Those tasks that will lead to the accomplishment of an important objective.   The situation will worsen if they are not completed successfully.</a:t>
                      </a:r>
                    </a:p>
                    <a:p>
                      <a:pPr marL="469900" marR="0" lvl="0" indent="-469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Rounded MT Bold" charset="0"/>
                          <a:ea typeface="Arial Rounded MT Bold" charset="0"/>
                          <a:cs typeface="Arial Rounded MT Bold" charset="0"/>
                        </a:rPr>
                        <a:t>Urgent</a:t>
                      </a:r>
                    </a:p>
                    <a:p>
                      <a:pPr marL="12700" marR="0" lvl="0" indent="-127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charset="0"/>
                          <a:ea typeface="Arial Rounded MT Bold" charset="0"/>
                          <a:cs typeface="Arial Rounded MT Bold" charset="0"/>
                        </a:rPr>
                        <a:t>Those tasks that have to be done in a very short time-scale.   </a:t>
                      </a: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charset="0"/>
                          <a:ea typeface="Arial Rounded MT Bold" charset="0"/>
                          <a:cs typeface="Arial Rounded MT Bold" charset="0"/>
                        </a:rPr>
                        <a:t>Which usually means NOW!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1335">
                <a:tc>
                  <a:txBody>
                    <a:bodyPr/>
                    <a:lstStyle>
                      <a:lvl1pPr marL="469900" indent="-469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>
                          <a:solidFill>
                            <a:schemeClr val="tx2"/>
                          </a:solidFill>
                          <a:latin typeface="Candara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600">
                          <a:solidFill>
                            <a:schemeClr val="tx2"/>
                          </a:solidFill>
                          <a:latin typeface="Candara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9pPr>
                    </a:lstStyle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Arial Rounded MT Bold" charset="0"/>
                          <a:ea typeface="Arial Rounded MT Bold" charset="0"/>
                          <a:cs typeface="Arial Rounded MT Bold" charset="0"/>
                        </a:rPr>
                        <a:t>Important</a:t>
                      </a:r>
                      <a:endParaRPr kumimoji="0" lang="en-US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5"/>
                        </a:solidFill>
                        <a:effectLst/>
                        <a:latin typeface="Arial Rounded MT Bold" charset="0"/>
                        <a:ea typeface="Arial Rounded MT Bold" charset="0"/>
                        <a:cs typeface="Arial Rounded MT Bold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indent="-469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>
                          <a:solidFill>
                            <a:schemeClr val="tx2"/>
                          </a:solidFill>
                          <a:latin typeface="Candara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600">
                          <a:solidFill>
                            <a:schemeClr val="tx2"/>
                          </a:solidFill>
                          <a:latin typeface="Candara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9pPr>
                    </a:lstStyle>
                    <a:p>
                      <a:pPr marL="469900" marR="0" lvl="0" indent="-469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 Rounded MT Bold" charset="0"/>
                          <a:ea typeface="Arial Rounded MT Bold" charset="0"/>
                          <a:cs typeface="Arial Rounded MT Bold" charset="0"/>
                        </a:rPr>
                        <a:t>Urgent</a:t>
                      </a:r>
                      <a:endParaRPr kumimoji="0" lang="en-US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 Rounded MT Bold" charset="0"/>
                        <a:ea typeface="Arial Rounded MT Bold" charset="0"/>
                        <a:cs typeface="Arial Rounded MT Bold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07682">
                <a:tc>
                  <a:txBody>
                    <a:bodyPr/>
                    <a:lstStyle>
                      <a:lvl1pPr marL="469900" indent="-469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>
                          <a:solidFill>
                            <a:schemeClr val="tx2"/>
                          </a:solidFill>
                          <a:latin typeface="Candara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600">
                          <a:solidFill>
                            <a:schemeClr val="tx2"/>
                          </a:solidFill>
                          <a:latin typeface="Candara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9pPr>
                    </a:lstStyle>
                    <a:p>
                      <a:pPr marL="12700" marR="0" lvl="0" indent="-12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charset="0"/>
                          <a:ea typeface="Arial Rounded MT Bold" charset="0"/>
                          <a:cs typeface="Arial Rounded MT Bold" charset="0"/>
                        </a:rPr>
                        <a:t>To do with meeting company objectives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indent="-469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2000">
                          <a:solidFill>
                            <a:schemeClr val="tx2"/>
                          </a:solidFill>
                          <a:latin typeface="Candara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>
                          <a:solidFill>
                            <a:schemeClr val="tx2"/>
                          </a:solidFill>
                          <a:latin typeface="Candara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600">
                          <a:solidFill>
                            <a:schemeClr val="tx2"/>
                          </a:solidFill>
                          <a:latin typeface="Candara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100000"/>
                        <a:buFont typeface="Symbol" charset="2"/>
                        <a:defRPr sz="1400">
                          <a:solidFill>
                            <a:schemeClr val="tx2"/>
                          </a:solidFill>
                          <a:latin typeface="Candara" charset="0"/>
                        </a:defRPr>
                      </a:lvl9pPr>
                    </a:lstStyle>
                    <a:p>
                      <a:pPr marL="12700" marR="0" lvl="0" indent="-12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charset="0"/>
                          <a:ea typeface="Arial Rounded MT Bold" charset="0"/>
                          <a:cs typeface="Arial Rounded MT Bold" charset="0"/>
                        </a:rPr>
                        <a:t>Tasks which have a specific deadline for completion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5252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Title 2"/>
          <p:cNvSpPr>
            <a:spLocks noGrp="1"/>
          </p:cNvSpPr>
          <p:nvPr>
            <p:ph type="title"/>
          </p:nvPr>
        </p:nvSpPr>
        <p:spPr>
          <a:xfrm>
            <a:off x="628650" y="645836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GB" altLang="en-US" dirty="0">
                <a:latin typeface="Arial Rounded MT Bold" charset="0"/>
                <a:ea typeface="Arial Rounded MT Bold" charset="0"/>
                <a:cs typeface="Arial Rounded MT Bold" charset="0"/>
              </a:rPr>
              <a:t>Time Management for students</a:t>
            </a:r>
          </a:p>
        </p:txBody>
      </p:sp>
      <p:pic>
        <p:nvPicPr>
          <p:cNvPr id="38914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91" y="1600200"/>
            <a:ext cx="5221817" cy="3916363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DFFB8395-F205-CE4D-A2D8-BBADE0485466}" type="slidenum">
              <a:rPr lang="en-GB" altLang="en-US">
                <a:solidFill>
                  <a:srgbClr val="000000"/>
                </a:solidFill>
                <a:latin typeface="Candara" charset="0"/>
              </a:rPr>
              <a:pPr eaLnBrk="1" hangingPunct="1"/>
              <a:t>12</a:t>
            </a:fld>
            <a:endParaRPr lang="en-GB" altLang="en-US">
              <a:solidFill>
                <a:srgbClr val="000000"/>
              </a:solidFill>
              <a:latin typeface="Candar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30932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77687" y="261385"/>
            <a:ext cx="82296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Arial Rounded MT Bold" charset="0"/>
                <a:ea typeface="Arial Rounded MT Bold" charset="0"/>
                <a:cs typeface="Arial Rounded MT Bold" charset="0"/>
              </a:rPr>
              <a:t>Procrastination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Why do we Procrastinate?</a:t>
            </a:r>
          </a:p>
          <a:p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Not Important</a:t>
            </a:r>
          </a:p>
          <a:p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Confused</a:t>
            </a:r>
          </a:p>
          <a:p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Overwhelmed </a:t>
            </a:r>
          </a:p>
          <a:p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Perfectionism </a:t>
            </a:r>
          </a:p>
          <a:p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Distractions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9009820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37541" y="371059"/>
            <a:ext cx="7886700" cy="1325563"/>
          </a:xfrm>
        </p:spPr>
        <p:txBody>
          <a:bodyPr/>
          <a:lstStyle/>
          <a:p>
            <a:r>
              <a:rPr lang="en-US" dirty="0">
                <a:latin typeface="Arial Rounded MT Bold" charset="0"/>
                <a:ea typeface="Arial Rounded MT Bold" charset="0"/>
                <a:cs typeface="Arial Rounded MT Bold" charset="0"/>
              </a:rPr>
              <a:t>Planning Your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6622"/>
            <a:ext cx="7886700" cy="5532438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Identify your ‘Project’, and confirm its importance 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Define your Outcome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Break the Project down into bite size Activities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Determine the order they have to be completed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Determine ‘Best Time’, based on the activity type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Schedule the Activity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Methodically work your way through your Schedule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r>
              <a:rPr lang="en-US" sz="4000" dirty="0">
                <a:latin typeface="Arial Rounded MT Bold" charset="0"/>
                <a:ea typeface="Arial Rounded MT Bold" charset="0"/>
                <a:cs typeface="Arial Rounded MT Bold" charset="0"/>
              </a:rPr>
              <a:t>Monitor Progress, adjust as appropriate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1602019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07607-E324-4BFB-90F7-04D3B077806B}" type="slidenum">
              <a:rPr lang="en-GB" altLang="en-US" smtClean="0"/>
              <a:pPr/>
              <a:t>15</a:t>
            </a:fld>
            <a:endParaRPr lang="en-GB" alt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0"/>
            <a:ext cx="9144000" cy="672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151687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17054" y="182010"/>
            <a:ext cx="7886700" cy="1325563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Arial Rounded MT Bold" charset="0"/>
                <a:ea typeface="Arial Rounded MT Bold" charset="0"/>
                <a:cs typeface="Arial Rounded MT Bold" charset="0"/>
              </a:rPr>
              <a:t>Work Planning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07573"/>
            <a:ext cx="7886700" cy="4628184"/>
          </a:xfrm>
        </p:spPr>
        <p:txBody>
          <a:bodyPr>
            <a:normAutofit fontScale="77500" lnSpcReduction="20000"/>
          </a:bodyPr>
          <a:lstStyle/>
          <a:p>
            <a:r>
              <a:rPr lang="en-GB" altLang="en-US" sz="3200" b="1" dirty="0">
                <a:latin typeface="Arial Rounded MT Bold" charset="0"/>
                <a:ea typeface="Arial Rounded MT Bold" charset="0"/>
                <a:cs typeface="Arial Rounded MT Bold" charset="0"/>
              </a:rPr>
              <a:t>Work planning must meet 4 criteria:</a:t>
            </a:r>
          </a:p>
          <a:p>
            <a:endParaRPr lang="en-GB" alt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50000"/>
              </a:lnSpc>
            </a:pPr>
            <a:r>
              <a:rPr lang="en-GB" altLang="en-US" sz="2800" b="1" dirty="0">
                <a:latin typeface="Arial Rounded MT Bold" charset="0"/>
                <a:ea typeface="Arial Rounded MT Bold" charset="0"/>
                <a:cs typeface="Arial Rounded MT Bold" charset="0"/>
              </a:rPr>
              <a:t>Planning needs to be flexible</a:t>
            </a:r>
            <a:endParaRPr lang="en-GB" altLang="en-US" sz="28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50000"/>
              </a:lnSpc>
            </a:pPr>
            <a:r>
              <a:rPr lang="en-GB" altLang="en-US" sz="2800" b="1" dirty="0">
                <a:latin typeface="Arial Rounded MT Bold" charset="0"/>
                <a:ea typeface="Arial Rounded MT Bold" charset="0"/>
                <a:cs typeface="Arial Rounded MT Bold" charset="0"/>
              </a:rPr>
              <a:t>Planning must be directed at achievable objectives and communicated to others around you</a:t>
            </a:r>
            <a:endParaRPr lang="en-GB" altLang="en-US" sz="28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50000"/>
              </a:lnSpc>
            </a:pPr>
            <a:r>
              <a:rPr lang="en-GB" altLang="en-US" sz="2800" b="1" dirty="0">
                <a:latin typeface="Arial Rounded MT Bold" charset="0"/>
                <a:ea typeface="Arial Rounded MT Bold" charset="0"/>
                <a:cs typeface="Arial Rounded MT Bold" charset="0"/>
              </a:rPr>
              <a:t>Planning must concentrate on the effective use of resources and time</a:t>
            </a:r>
            <a:endParaRPr lang="en-GB" altLang="en-US" sz="36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50000"/>
              </a:lnSpc>
            </a:pPr>
            <a:r>
              <a:rPr lang="en-GB" altLang="en-US" sz="2800" b="1" dirty="0">
                <a:latin typeface="Arial Rounded MT Bold" charset="0"/>
                <a:ea typeface="Arial Rounded MT Bold" charset="0"/>
                <a:cs typeface="Arial Rounded MT Bold" charset="0"/>
              </a:rPr>
              <a:t>Planning must be reviewed constantly and adapted as needed</a:t>
            </a:r>
            <a:endParaRPr lang="en-GB" altLang="en-US" sz="4000" dirty="0">
              <a:solidFill>
                <a:srgbClr val="000000"/>
              </a:solidFill>
            </a:endParaRPr>
          </a:p>
          <a:p>
            <a:endParaRPr lang="en-GB" alt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143929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29089" y="107190"/>
            <a:ext cx="7886700" cy="1325563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Arial Rounded MT Bold" charset="0"/>
                <a:ea typeface="Arial Rounded MT Bold" charset="0"/>
                <a:cs typeface="Arial Rounded MT Bold" charset="0"/>
              </a:rPr>
              <a:t>Work Planning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86979"/>
            <a:ext cx="7886700" cy="50693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4000" b="1" dirty="0">
                <a:latin typeface="Arial Rounded MT Bold" charset="0"/>
                <a:ea typeface="Arial Rounded MT Bold" charset="0"/>
                <a:cs typeface="Arial Rounded MT Bold" charset="0"/>
              </a:rPr>
              <a:t>Positive attitudes to planning:</a:t>
            </a:r>
            <a:endParaRPr lang="en-GB" altLang="en-US" sz="3600" dirty="0"/>
          </a:p>
          <a:p>
            <a:pPr>
              <a:lnSpc>
                <a:spcPct val="120000"/>
              </a:lnSpc>
            </a:pPr>
            <a:r>
              <a:rPr lang="en-GB" altLang="en-US" sz="2800" b="1" dirty="0">
                <a:latin typeface="Arial Rounded MT Bold" charset="0"/>
                <a:ea typeface="Arial Rounded MT Bold" charset="0"/>
                <a:cs typeface="Arial Rounded MT Bold" charset="0"/>
              </a:rPr>
              <a:t>Commit yourself to planning and implementing your plans</a:t>
            </a:r>
            <a:endParaRPr lang="en-GB" altLang="en-US" sz="28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20000"/>
              </a:lnSpc>
            </a:pPr>
            <a:r>
              <a:rPr lang="en-GB" altLang="en-US" sz="2800" b="1" dirty="0">
                <a:latin typeface="Arial Rounded MT Bold" charset="0"/>
                <a:ea typeface="Arial Rounded MT Bold" charset="0"/>
                <a:cs typeface="Arial Rounded MT Bold" charset="0"/>
              </a:rPr>
              <a:t>Use a planning system which is simple and practical - it needs to be flexible</a:t>
            </a:r>
            <a:endParaRPr lang="en-GB" altLang="en-US" sz="28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20000"/>
              </a:lnSpc>
            </a:pPr>
            <a:r>
              <a:rPr lang="en-GB" altLang="en-US" sz="2800" dirty="0">
                <a:solidFill>
                  <a:srgbClr val="000000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Organise yourself for planning - </a:t>
            </a:r>
            <a:r>
              <a:rPr lang="en-GB" altLang="en-US" sz="2800" b="1" dirty="0">
                <a:latin typeface="Arial Rounded MT Bold" charset="0"/>
                <a:ea typeface="Arial Rounded MT Bold" charset="0"/>
                <a:cs typeface="Arial Rounded MT Bold" charset="0"/>
              </a:rPr>
              <a:t>Planning needs time for organising and review</a:t>
            </a:r>
            <a:endParaRPr lang="en-GB" altLang="en-US" sz="2800" dirty="0">
              <a:solidFill>
                <a:srgbClr val="000000"/>
              </a:solidFill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endParaRPr lang="en-GB" altLang="en-US" sz="4000" dirty="0">
              <a:solidFill>
                <a:srgbClr val="000000"/>
              </a:solidFill>
            </a:endParaRPr>
          </a:p>
          <a:p>
            <a:endParaRPr lang="en-GB" alt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216766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292916" y="107189"/>
            <a:ext cx="7886700" cy="1325563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Arial Rounded MT Bold" charset="0"/>
                <a:ea typeface="Arial Rounded MT Bold" charset="0"/>
                <a:cs typeface="Arial Rounded MT Bold" charset="0"/>
              </a:rPr>
              <a:t>Work Planning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86979"/>
            <a:ext cx="7886700" cy="50693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4000" b="1" dirty="0">
                <a:latin typeface="Arial Rounded MT Bold" charset="0"/>
                <a:ea typeface="Arial Rounded MT Bold" charset="0"/>
                <a:cs typeface="Arial Rounded MT Bold" charset="0"/>
              </a:rPr>
              <a:t>Positive attitudes to planning:</a:t>
            </a:r>
          </a:p>
          <a:p>
            <a:pPr>
              <a:lnSpc>
                <a:spcPct val="110000"/>
              </a:lnSpc>
            </a:pPr>
            <a:r>
              <a:rPr lang="en-GB" altLang="en-US" sz="2800" b="1" dirty="0">
                <a:latin typeface="Arial Rounded MT Bold" charset="0"/>
                <a:ea typeface="Arial Rounded MT Bold" charset="0"/>
                <a:cs typeface="Arial Rounded MT Bold" charset="0"/>
              </a:rPr>
              <a:t>Communicate your plans and what you intend to achieve </a:t>
            </a:r>
            <a:endParaRPr lang="en-GB" altLang="en-US" sz="28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10000"/>
              </a:lnSpc>
            </a:pPr>
            <a:r>
              <a:rPr lang="en-GB" altLang="en-US" sz="2800" b="1" dirty="0">
                <a:latin typeface="Arial Rounded MT Bold" charset="0"/>
                <a:ea typeface="Arial Rounded MT Bold" charset="0"/>
                <a:cs typeface="Arial Rounded MT Bold" charset="0"/>
              </a:rPr>
              <a:t>Link long-term planning with short-term planning </a:t>
            </a:r>
            <a:endParaRPr lang="en-GB" altLang="en-US" sz="28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pPr>
              <a:lnSpc>
                <a:spcPct val="110000"/>
              </a:lnSpc>
            </a:pPr>
            <a:r>
              <a:rPr lang="en-GB" altLang="en-US" sz="2800" b="1" dirty="0">
                <a:latin typeface="Arial Rounded MT Bold" charset="0"/>
                <a:ea typeface="Arial Rounded MT Bold" charset="0"/>
                <a:cs typeface="Arial Rounded MT Bold" charset="0"/>
              </a:rPr>
              <a:t>Accept change and benefit from it - always see the benefits and plan to achieve these benefits</a:t>
            </a:r>
            <a:endParaRPr lang="en-GB" altLang="en-US" sz="2800" dirty="0">
              <a:latin typeface="Arial Rounded MT Bold" charset="0"/>
              <a:ea typeface="Arial Rounded MT Bold" charset="0"/>
              <a:cs typeface="Arial Rounded MT Bold" charset="0"/>
            </a:endParaRPr>
          </a:p>
          <a:p>
            <a:endParaRPr lang="en-GB" altLang="en-US" sz="4000" dirty="0">
              <a:solidFill>
                <a:srgbClr val="000000"/>
              </a:solidFill>
            </a:endParaRPr>
          </a:p>
          <a:p>
            <a:endParaRPr lang="en-GB" altLang="en-US" sz="4000" dirty="0">
              <a:solidFill>
                <a:srgbClr val="000000"/>
              </a:solidFill>
            </a:endParaRPr>
          </a:p>
          <a:p>
            <a:endParaRPr lang="en-GB" alt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897051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7" ma:contentTypeDescription="Create a new document." ma:contentTypeScope="" ma:versionID="745031b7136e6d0b314959d7b3aab4cc">
  <xsd:schema xmlns:xsd="http://www.w3.org/2001/XMLSchema" xmlns:xs="http://www.w3.org/2001/XMLSchema" xmlns:p="http://schemas.microsoft.com/office/2006/metadata/properties" xmlns:ns2="f66716c4-314f-46c1-b01e-5a44c61897d8" xmlns:ns3="a908d394-d138-480e-87a3-ff44c37f991a" targetNamespace="http://schemas.microsoft.com/office/2006/metadata/properties" ma:root="true" ma:fieldsID="48d543818a17c4c1e3adee1e8de4930a" ns2:_="" ns3:_="">
    <xsd:import namespace="f66716c4-314f-46c1-b01e-5a44c61897d8"/>
    <xsd:import namespace="a908d394-d138-480e-87a3-ff44c37f991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8d394-d138-480e-87a3-ff44c37f99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E204D06-7C22-4E3B-A780-D2484C514C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a908d394-d138-480e-87a3-ff44c37f99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3A411FC-49E2-4F2C-9E58-F1DF5DCE69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5184DA-0349-45D2-8DFF-557E329E9070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a908d394-d138-480e-87a3-ff44c37f991a"/>
    <ds:schemaRef ds:uri="f66716c4-314f-46c1-b01e-5a44c61897d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Template_new</Template>
  <TotalTime>3064</TotalTime>
  <Words>581</Words>
  <Application>Microsoft Office PowerPoint</Application>
  <PresentationFormat>On-screen Show (4:3)</PresentationFormat>
  <Paragraphs>121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Arial Rounded MT Bold</vt:lpstr>
      <vt:lpstr>Calibri</vt:lpstr>
      <vt:lpstr>Candara</vt:lpstr>
      <vt:lpstr>Myriad Pro</vt:lpstr>
      <vt:lpstr>Trebuchet MS</vt:lpstr>
      <vt:lpstr>20140311PresentationUWTSDTemplate</vt:lpstr>
      <vt:lpstr>1_20140311PresentationUWTSDTemplate</vt:lpstr>
      <vt:lpstr>   BMSK4001  Academic + Employability Skills    Time Management  </vt:lpstr>
      <vt:lpstr>PowerPoint Presentation</vt:lpstr>
      <vt:lpstr>Assessing your work</vt:lpstr>
      <vt:lpstr>What would a perfect week look like for you?</vt:lpstr>
      <vt:lpstr>Exercise</vt:lpstr>
      <vt:lpstr>Making Time </vt:lpstr>
      <vt:lpstr>Making Time Planning and Prioritising  </vt:lpstr>
      <vt:lpstr>  Making Time Dealing with People  </vt:lpstr>
      <vt:lpstr>  Making Time Ways of Working   </vt:lpstr>
      <vt:lpstr>Prioritisation </vt:lpstr>
      <vt:lpstr>Urgent &amp; Non-urgent work</vt:lpstr>
      <vt:lpstr>Time Management for students</vt:lpstr>
      <vt:lpstr>Procrastination</vt:lpstr>
      <vt:lpstr>Planning Your Time</vt:lpstr>
      <vt:lpstr>PowerPoint Presentation</vt:lpstr>
      <vt:lpstr>Work Planning </vt:lpstr>
      <vt:lpstr>Work Planning </vt:lpstr>
      <vt:lpstr>Work Planning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Management  46400</dc:title>
  <dc:creator>Maria</dc:creator>
  <cp:lastModifiedBy>Maria Heffernan</cp:lastModifiedBy>
  <cp:revision>25</cp:revision>
  <dcterms:modified xsi:type="dcterms:W3CDTF">2018-11-21T09:24:02Z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