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9" r:id="rId8"/>
    <p:sldId id="262" r:id="rId9"/>
    <p:sldId id="267" r:id="rId10"/>
    <p:sldId id="263" r:id="rId11"/>
    <p:sldId id="268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1800" y="1964267"/>
            <a:ext cx="5398295" cy="2421464"/>
          </a:xfrm>
        </p:spPr>
        <p:txBody>
          <a:bodyPr anchor="b">
            <a:normAutofit/>
          </a:bodyPr>
          <a:lstStyle>
            <a:lvl1pPr algn="r">
              <a:defRPr sz="36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71800" y="4385735"/>
            <a:ext cx="5398295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350" cap="all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699419" y="5870578"/>
            <a:ext cx="120015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5870578"/>
            <a:ext cx="3670469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720" y="5870578"/>
            <a:ext cx="413375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3308581"/>
            <a:ext cx="7598570" cy="1468800"/>
          </a:xfrm>
        </p:spPr>
        <p:txBody>
          <a:bodyPr anchor="b"/>
          <a:lstStyle>
            <a:lvl1pPr algn="l">
              <a:defRPr sz="3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4777381"/>
            <a:ext cx="759857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 cap="all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2" y="2142067"/>
            <a:ext cx="3746501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66421" y="2142070"/>
            <a:ext cx="3746499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0253" y="2218267"/>
            <a:ext cx="3531791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1" y="2870201"/>
            <a:ext cx="3747692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3" y="2226734"/>
            <a:ext cx="3542110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67613" y="2870201"/>
            <a:ext cx="3746501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2074333"/>
            <a:ext cx="2760664" cy="13716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6151" y="609601"/>
            <a:ext cx="4626770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3445933"/>
            <a:ext cx="276066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600200"/>
            <a:ext cx="4623490" cy="1371600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2191" y="914400"/>
            <a:ext cx="2460731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971800"/>
            <a:ext cx="4623490" cy="1828800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4732865"/>
            <a:ext cx="7598570" cy="566738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8701" y="932112"/>
            <a:ext cx="656987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5299603"/>
            <a:ext cx="7598570" cy="49371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09604"/>
            <a:ext cx="7598570" cy="3124199"/>
          </a:xfrm>
        </p:spPr>
        <p:txBody>
          <a:bodyPr anchor="ctr">
            <a:normAutofit/>
          </a:bodyPr>
          <a:lstStyle>
            <a:lvl1pPr algn="l">
              <a:defRPr sz="2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4343400"/>
            <a:ext cx="7598571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678400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6206" y="823337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202" y="609604"/>
            <a:ext cx="7162799" cy="27431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23406" y="3352800"/>
            <a:ext cx="7004388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600" y="4343400"/>
            <a:ext cx="7614275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3" y="3308581"/>
            <a:ext cx="7598569" cy="1468800"/>
          </a:xfrm>
        </p:spPr>
        <p:txBody>
          <a:bodyPr anchor="b">
            <a:normAutofit/>
          </a:bodyPr>
          <a:lstStyle>
            <a:lvl1pPr algn="l">
              <a:defRPr sz="2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4777381"/>
            <a:ext cx="759857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678400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6206" y="823337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44202" y="609604"/>
            <a:ext cx="7162799" cy="27431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1" y="3886200"/>
            <a:ext cx="7601577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4775200"/>
            <a:ext cx="7601577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09604"/>
            <a:ext cx="7598570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2" y="3505200"/>
            <a:ext cx="759857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4343400"/>
            <a:ext cx="759857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14352" y="609603"/>
            <a:ext cx="7598569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1619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94006" y="609602"/>
            <a:ext cx="1618914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1" y="609600"/>
            <a:ext cx="5874087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2" y="609603"/>
            <a:ext cx="7598569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2" y="2142070"/>
            <a:ext cx="7598569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42245" y="5870578"/>
            <a:ext cx="120015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870578"/>
            <a:ext cx="5870744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99547" y="5870578"/>
            <a:ext cx="413375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061" y="118915"/>
            <a:ext cx="1622926" cy="25662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3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radar.oreilly.com/2015/04/googles-physical-web-vs-apples-ibeacon.html" TargetMode="External"/><Relationship Id="rId2" Type="http://schemas.openxmlformats.org/officeDocument/2006/relationships/hyperlink" Target="https://google.github.io/physical-web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bit.ly/2ie6ZW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2504103"/>
            <a:ext cx="7598570" cy="1348273"/>
          </a:xfrm>
        </p:spPr>
        <p:txBody>
          <a:bodyPr>
            <a:normAutofit/>
          </a:bodyPr>
          <a:lstStyle/>
          <a:p>
            <a:pPr algn="l"/>
            <a:r>
              <a:rPr lang="en-GB" sz="4500" dirty="0"/>
              <a:t>Learning Beacon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4586951" y="4062844"/>
            <a:ext cx="2928646" cy="1661579"/>
          </a:xfrm>
        </p:spPr>
        <p:txBody>
          <a:bodyPr>
            <a:noAutofit/>
          </a:bodyPr>
          <a:lstStyle/>
          <a:p>
            <a:pPr algn="l"/>
            <a:r>
              <a:rPr lang="en-GB" sz="2000" dirty="0"/>
              <a:t>Mr Colin Telford</a:t>
            </a:r>
          </a:p>
          <a:p>
            <a:pPr algn="l"/>
            <a:r>
              <a:rPr lang="en-GB" sz="2000" dirty="0"/>
              <a:t>Technician-demonstrator </a:t>
            </a:r>
          </a:p>
          <a:p>
            <a:pPr algn="l"/>
            <a:r>
              <a:rPr lang="en-GB" sz="2000" dirty="0"/>
              <a:t>Applied </a:t>
            </a:r>
            <a:r>
              <a:rPr lang="en-GB" sz="2000" dirty="0" smtClean="0"/>
              <a:t>A</a:t>
            </a:r>
            <a:r>
              <a:rPr lang="en-GB" sz="2000" dirty="0"/>
              <a:t>rt &amp; Design</a:t>
            </a:r>
          </a:p>
          <a:p>
            <a:pPr algn="l"/>
            <a:r>
              <a:rPr lang="en-GB" sz="2000" dirty="0"/>
              <a:t>colin.telford@uwtsd.ac.uk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87312" y="4034579"/>
            <a:ext cx="5477070" cy="1559597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0" indent="0" algn="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all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cap="none" dirty="0"/>
              <a:t>Dr  Nik Whitehead</a:t>
            </a:r>
            <a:endParaRPr lang="en-GB" sz="3200" cap="none" dirty="0"/>
          </a:p>
          <a:p>
            <a:pPr algn="l"/>
            <a:r>
              <a:rPr lang="en-GB" sz="2000" cap="none" dirty="0"/>
              <a:t>Associate Professor </a:t>
            </a:r>
          </a:p>
          <a:p>
            <a:pPr algn="l"/>
            <a:r>
              <a:rPr lang="en-GB" sz="2000" cap="none" dirty="0"/>
              <a:t>Applied Computing</a:t>
            </a:r>
          </a:p>
          <a:p>
            <a:pPr algn="l"/>
            <a:r>
              <a:rPr lang="en-GB" sz="2000" cap="none" dirty="0"/>
              <a:t>nik.whitehead@uwtsd.ac.uk</a:t>
            </a:r>
          </a:p>
          <a:p>
            <a:r>
              <a:rPr lang="en-GB" sz="2000" cap="none" dirty="0"/>
              <a:t>University Of Wales Trinity St David</a:t>
            </a:r>
          </a:p>
        </p:txBody>
      </p:sp>
    </p:spTree>
    <p:extLst>
      <p:ext uri="{BB962C8B-B14F-4D97-AF65-F5344CB8AC3E}">
        <p14:creationId xmlns:p14="http://schemas.microsoft.com/office/powerpoint/2010/main" val="321122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beacon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0"/>
            <a:ext cx="7598569" cy="3338937"/>
          </a:xfrm>
        </p:spPr>
        <p:txBody>
          <a:bodyPr>
            <a:normAutofit/>
          </a:bodyPr>
          <a:lstStyle/>
          <a:p>
            <a:r>
              <a:rPr lang="en-GB" sz="2400" dirty="0"/>
              <a:t>Project Background</a:t>
            </a:r>
          </a:p>
          <a:p>
            <a:r>
              <a:rPr lang="en-GB" sz="2400" dirty="0"/>
              <a:t>What is the Physical Web?</a:t>
            </a:r>
          </a:p>
          <a:p>
            <a:r>
              <a:rPr lang="en-GB" sz="2400" dirty="0"/>
              <a:t>Aims &amp; Objectives</a:t>
            </a:r>
          </a:p>
          <a:p>
            <a:r>
              <a:rPr lang="en-GB" sz="2400" dirty="0"/>
              <a:t>Methodology</a:t>
            </a:r>
          </a:p>
          <a:p>
            <a:r>
              <a:rPr lang="en-GB" sz="2400" dirty="0"/>
              <a:t>Accessing the Materials</a:t>
            </a:r>
          </a:p>
          <a:p>
            <a:r>
              <a:rPr lang="en-GB" sz="2400" dirty="0"/>
              <a:t>Expected Outcomes</a:t>
            </a:r>
          </a:p>
          <a:p>
            <a:r>
              <a:rPr lang="en-GB" sz="2400" dirty="0"/>
              <a:t>Results So Far</a:t>
            </a:r>
          </a:p>
        </p:txBody>
      </p:sp>
    </p:spTree>
    <p:extLst>
      <p:ext uri="{BB962C8B-B14F-4D97-AF65-F5344CB8AC3E}">
        <p14:creationId xmlns:p14="http://schemas.microsoft.com/office/powerpoint/2010/main" val="129555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1"/>
            <a:ext cx="7598569" cy="33003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Swansea School of Art includes the historic Welsh School of Architectural Glass (founded in 1935)</a:t>
            </a:r>
          </a:p>
          <a:p>
            <a:pPr lvl="1"/>
            <a:r>
              <a:rPr lang="en-GB" sz="2400" dirty="0"/>
              <a:t>Teaches practical skills in both architectural and decorative glass</a:t>
            </a:r>
          </a:p>
          <a:p>
            <a:pPr marL="0" indent="0">
              <a:buNone/>
            </a:pPr>
            <a:r>
              <a:rPr lang="en-GB" sz="2400" dirty="0"/>
              <a:t>Students have access to a set of workshops with specialised industrial machinery for cutting, heating, etching and treating glass</a:t>
            </a:r>
          </a:p>
          <a:p>
            <a:pPr marL="0" indent="0">
              <a:buNone/>
            </a:pPr>
            <a:r>
              <a:rPr lang="en-GB" sz="2400" dirty="0"/>
              <a:t>High-quality Health &amp; Safety training is a legal requirement, and easy access to instruction manuals for these devices is essential</a:t>
            </a:r>
          </a:p>
          <a:p>
            <a:pPr lvl="1"/>
            <a:r>
              <a:rPr lang="en-GB" sz="2400" dirty="0"/>
              <a:t>Currently paper copies of these are held in each workshop</a:t>
            </a:r>
          </a:p>
        </p:txBody>
      </p:sp>
    </p:spTree>
    <p:extLst>
      <p:ext uri="{BB962C8B-B14F-4D97-AF65-F5344CB8AC3E}">
        <p14:creationId xmlns:p14="http://schemas.microsoft.com/office/powerpoint/2010/main" val="97489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0"/>
            <a:ext cx="7705590" cy="33775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Aim: To investigate the use of Physical Web technology to provide users of the Glass Workshops with easily accessible Health &amp; Safety materials</a:t>
            </a:r>
          </a:p>
          <a:p>
            <a:pPr marL="0" indent="0">
              <a:buNone/>
            </a:pPr>
            <a:r>
              <a:rPr lang="en-GB" sz="2400" dirty="0"/>
              <a:t>Objectives:</a:t>
            </a:r>
          </a:p>
          <a:p>
            <a:pPr lvl="1"/>
            <a:r>
              <a:rPr lang="en-GB" sz="2400" dirty="0"/>
              <a:t>To produce high-quality Health &amp; Safety materials that can easily be accessed using mobile devices</a:t>
            </a:r>
          </a:p>
          <a:p>
            <a:pPr lvl="1"/>
            <a:r>
              <a:rPr lang="en-GB" sz="2400" dirty="0"/>
              <a:t>To use </a:t>
            </a:r>
            <a:r>
              <a:rPr lang="en-GB" sz="2400" dirty="0" err="1"/>
              <a:t>UriBeacons</a:t>
            </a:r>
            <a:r>
              <a:rPr lang="en-GB" sz="2400" dirty="0"/>
              <a:t> to point users towards those materials</a:t>
            </a:r>
          </a:p>
          <a:p>
            <a:pPr lvl="1"/>
            <a:r>
              <a:rPr lang="en-GB" sz="2400" dirty="0"/>
              <a:t>To record the usage of, and user responses to, such materials</a:t>
            </a:r>
          </a:p>
        </p:txBody>
      </p:sp>
    </p:spTree>
    <p:extLst>
      <p:ext uri="{BB962C8B-B14F-4D97-AF65-F5344CB8AC3E}">
        <p14:creationId xmlns:p14="http://schemas.microsoft.com/office/powerpoint/2010/main" val="3415674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physical web?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0"/>
            <a:ext cx="7898774" cy="30957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Google project relating to the Internet of Things (</a:t>
            </a:r>
            <a:r>
              <a:rPr lang="en-GB" sz="2400" dirty="0" err="1"/>
              <a:t>IoT</a:t>
            </a:r>
            <a:r>
              <a:rPr lang="en-GB" sz="2400" dirty="0"/>
              <a:t>)</a:t>
            </a:r>
          </a:p>
          <a:p>
            <a:pPr marL="0" indent="0">
              <a:buNone/>
            </a:pPr>
            <a:r>
              <a:rPr lang="en-GB" sz="2400" dirty="0"/>
              <a:t>Aims to provide location-based information through Open Source technologies using Bluetooth Low Energy (BLE) beacons</a:t>
            </a:r>
          </a:p>
          <a:p>
            <a:pPr marL="0" indent="0">
              <a:buNone/>
            </a:pPr>
            <a:r>
              <a:rPr lang="en-GB" sz="2400" dirty="0"/>
              <a:t>First launched in October 2014 via GitHub as a response to Apple’s  2013 launch of the iBeacon technology</a:t>
            </a:r>
          </a:p>
          <a:p>
            <a:pPr marL="0" indent="0">
              <a:buNone/>
            </a:pPr>
            <a:r>
              <a:rPr lang="en-GB" sz="2400" dirty="0"/>
              <a:t>Uses </a:t>
            </a:r>
            <a:r>
              <a:rPr lang="en-GB" sz="2400" dirty="0" err="1"/>
              <a:t>Eddystone</a:t>
            </a:r>
            <a:r>
              <a:rPr lang="en-GB" sz="2400" dirty="0"/>
              <a:t> beacon profile (released July 2015)</a:t>
            </a:r>
          </a:p>
          <a:p>
            <a:pPr marL="0" indent="0">
              <a:buNone/>
            </a:pPr>
            <a:r>
              <a:rPr lang="en-GB" sz="2400" dirty="0"/>
              <a:t>In September 2016 the Minister for Skills &amp; Science announced that the WAG wants Wales to become a leader in </a:t>
            </a:r>
            <a:r>
              <a:rPr lang="en-GB" sz="2400" dirty="0" err="1"/>
              <a:t>IoT</a:t>
            </a:r>
            <a:r>
              <a:rPr lang="en-GB" sz="2400" dirty="0"/>
              <a:t> technology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2843" y="6266130"/>
            <a:ext cx="8210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>
                <a:hlinkClick r:id="rId2"/>
              </a:rPr>
              <a:t>https://google.github.io/physical-web/</a:t>
            </a:r>
            <a:r>
              <a:rPr lang="en-GB" sz="900" dirty="0"/>
              <a:t> </a:t>
            </a:r>
          </a:p>
          <a:p>
            <a:pPr algn="r"/>
            <a:r>
              <a:rPr lang="en-GB" sz="900" dirty="0">
                <a:hlinkClick r:id="rId3"/>
              </a:rPr>
              <a:t>http://radar.oreilly.com/2015/04/googles-physical-web-vs-apples-ibeacon.html</a:t>
            </a:r>
            <a:r>
              <a:rPr lang="en-GB" sz="900" dirty="0"/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837819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865" y="5299370"/>
            <a:ext cx="8886424" cy="123487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000" dirty="0" err="1"/>
              <a:t>UriBeacons</a:t>
            </a:r>
            <a:r>
              <a:rPr lang="en-GB" sz="2000" dirty="0"/>
              <a:t> are available from multiple manufacturers from £12 each (retail) and last up to a year on a single CR 2032 Lithium </a:t>
            </a:r>
            <a:r>
              <a:rPr lang="en-GB" sz="2000" dirty="0"/>
              <a:t>cell </a:t>
            </a:r>
            <a:r>
              <a:rPr lang="en-GB" sz="2000" dirty="0" smtClean="0"/>
              <a:t>          </a:t>
            </a:r>
            <a:r>
              <a:rPr lang="en-GB" sz="1700" dirty="0" smtClean="0"/>
              <a:t>(</a:t>
            </a:r>
            <a:r>
              <a:rPr lang="en-GB" sz="1700" dirty="0"/>
              <a:t>https://</a:t>
            </a:r>
            <a:r>
              <a:rPr lang="en-GB" sz="1700" dirty="0" smtClean="0"/>
              <a:t>www.beaconzone.co.uk/iottontechnical)</a:t>
            </a:r>
            <a:endParaRPr lang="en-GB" sz="1700" dirty="0"/>
          </a:p>
          <a:p>
            <a:pPr marL="0" indent="0">
              <a:buNone/>
            </a:pPr>
            <a:r>
              <a:rPr lang="en-GB" sz="2000" dirty="0" err="1"/>
              <a:t>UriBeacons</a:t>
            </a:r>
            <a:r>
              <a:rPr lang="en-GB" sz="2000" dirty="0"/>
              <a:t> are detected using a specialised app or via a Chrome browser add-on</a:t>
            </a:r>
          </a:p>
        </p:txBody>
      </p:sp>
      <p:pic>
        <p:nvPicPr>
          <p:cNvPr id="1026" name="Picture 2" descr="Physical_Web_How_it_Wor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60" y="243186"/>
            <a:ext cx="6702384" cy="50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197100" y="6534244"/>
            <a:ext cx="392447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/>
              <a:t>http://radar.oreilly.com/2015/04/googles-physical-web-vs-apples-ibeacon.html</a:t>
            </a:r>
          </a:p>
        </p:txBody>
      </p:sp>
    </p:spTree>
    <p:extLst>
      <p:ext uri="{BB962C8B-B14F-4D97-AF65-F5344CB8AC3E}">
        <p14:creationId xmlns:p14="http://schemas.microsoft.com/office/powerpoint/2010/main" val="328620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4554" y="609602"/>
            <a:ext cx="3067030" cy="544397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4743" y="609602"/>
            <a:ext cx="3067030" cy="5443979"/>
          </a:xfrm>
          <a:prstGeom prst="rect">
            <a:avLst/>
          </a:prstGeom>
        </p:spPr>
      </p:pic>
      <p:sp>
        <p:nvSpPr>
          <p:cNvPr id="6" name="Left Brace 5"/>
          <p:cNvSpPr/>
          <p:nvPr/>
        </p:nvSpPr>
        <p:spPr>
          <a:xfrm>
            <a:off x="1847655" y="2705493"/>
            <a:ext cx="518474" cy="3348088"/>
          </a:xfrm>
          <a:prstGeom prst="leftBrace">
            <a:avLst>
              <a:gd name="adj1" fmla="val 17424"/>
              <a:gd name="adj2" fmla="val 50000"/>
            </a:avLst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3825" y="4148704"/>
            <a:ext cx="1813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User-defined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20620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0"/>
            <a:ext cx="7598569" cy="33872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Multimedia H&amp;S materials are being produced in collaboration with the Glass Support Staff and the Technology-Enhanced Learning Unit</a:t>
            </a:r>
          </a:p>
          <a:p>
            <a:pPr marL="0" indent="0">
              <a:buNone/>
            </a:pPr>
            <a:r>
              <a:rPr lang="en-GB" sz="2400" dirty="0"/>
              <a:t>These materials are available via a secure website using </a:t>
            </a:r>
            <a:r>
              <a:rPr lang="en-GB" sz="2400" dirty="0" err="1"/>
              <a:t>UriBeacons</a:t>
            </a:r>
            <a:r>
              <a:rPr lang="en-GB" sz="2400" dirty="0"/>
              <a:t> in each of five workshops</a:t>
            </a:r>
          </a:p>
          <a:p>
            <a:pPr lvl="1"/>
            <a:r>
              <a:rPr lang="en-GB" sz="2400" dirty="0"/>
              <a:t>Each workshop’s web page contains text and video materials demonstrating the safe use of the equipment within the workshop</a:t>
            </a:r>
          </a:p>
          <a:p>
            <a:pPr marL="0" indent="0">
              <a:buNone/>
            </a:pPr>
            <a:r>
              <a:rPr lang="en-GB" sz="2400" dirty="0"/>
              <a:t>Access to the website is being logged in order to </a:t>
            </a:r>
            <a:r>
              <a:rPr lang="en-GB" sz="2400" dirty="0" smtClean="0"/>
              <a:t>evaluate </a:t>
            </a:r>
            <a:r>
              <a:rPr lang="en-GB" sz="2400" dirty="0"/>
              <a:t>the use of the system by workshop users</a:t>
            </a:r>
          </a:p>
          <a:p>
            <a:pPr marL="0" indent="0">
              <a:buNone/>
            </a:pPr>
            <a:r>
              <a:rPr lang="en-GB" sz="2400" dirty="0"/>
              <a:t>A user survey will gather subjective responses to the system</a:t>
            </a:r>
          </a:p>
        </p:txBody>
      </p:sp>
    </p:spTree>
    <p:extLst>
      <p:ext uri="{BB962C8B-B14F-4D97-AF65-F5344CB8AC3E}">
        <p14:creationId xmlns:p14="http://schemas.microsoft.com/office/powerpoint/2010/main" val="250262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Accessing the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1"/>
            <a:ext cx="5573874" cy="30540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Students download the </a:t>
            </a:r>
            <a:r>
              <a:rPr lang="en-GB" sz="2400" b="1" i="1" dirty="0"/>
              <a:t>Physical Web </a:t>
            </a:r>
            <a:r>
              <a:rPr lang="en-GB" sz="2400" dirty="0"/>
              <a:t>app from the Apple app store or Google Play</a:t>
            </a:r>
          </a:p>
          <a:p>
            <a:pPr marL="0" indent="0">
              <a:buNone/>
            </a:pPr>
            <a:r>
              <a:rPr lang="en-GB" sz="2400" dirty="0"/>
              <a:t>Running this software shows any beacons in range and allows the student to access them</a:t>
            </a:r>
          </a:p>
          <a:p>
            <a:endParaRPr lang="en-GB" sz="2100" dirty="0"/>
          </a:p>
          <a:p>
            <a:endParaRPr lang="en-GB" sz="2100" dirty="0"/>
          </a:p>
          <a:p>
            <a:endParaRPr lang="en-GB" sz="2100" dirty="0"/>
          </a:p>
          <a:p>
            <a:endParaRPr lang="en-GB" sz="21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6699" y="4143684"/>
            <a:ext cx="1556154" cy="15561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873" y="857250"/>
            <a:ext cx="2897747" cy="5143500"/>
          </a:xfrm>
          <a:prstGeom prst="rect">
            <a:avLst/>
          </a:prstGeom>
        </p:spPr>
      </p:pic>
      <p:sp>
        <p:nvSpPr>
          <p:cNvPr id="7" name="Rectangle 6">
            <a:hlinkClick r:id="rId2"/>
          </p:cNvPr>
          <p:cNvSpPr/>
          <p:nvPr/>
        </p:nvSpPr>
        <p:spPr>
          <a:xfrm>
            <a:off x="6243874" y="2200861"/>
            <a:ext cx="2900127" cy="113366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51862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1"/>
            <a:ext cx="8014683" cy="332927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This is a pilot study</a:t>
            </a:r>
          </a:p>
          <a:p>
            <a:pPr marL="0" indent="0">
              <a:buNone/>
            </a:pPr>
            <a:r>
              <a:rPr lang="en-GB" sz="2400" dirty="0"/>
              <a:t>It is expected that the final system (2017-2018) will</a:t>
            </a:r>
          </a:p>
          <a:p>
            <a:r>
              <a:rPr lang="en-GB" sz="2400" dirty="0"/>
              <a:t>Provide bi-lingual H&amp;S information, including video demos, via users’ mobile phones/tablets</a:t>
            </a:r>
          </a:p>
          <a:p>
            <a:r>
              <a:rPr lang="en-GB" sz="2400" dirty="0"/>
              <a:t>Provide the support staff with an easy-to-update method of maintaining H&amp;S information</a:t>
            </a:r>
          </a:p>
          <a:p>
            <a:r>
              <a:rPr lang="en-GB" sz="2400" dirty="0"/>
              <a:t>Reduce the workload on the support staff</a:t>
            </a:r>
          </a:p>
          <a:p>
            <a:r>
              <a:rPr lang="en-GB" sz="2400" dirty="0"/>
              <a:t>Provide a baseline against which further projects can be measured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58034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so far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1"/>
            <a:ext cx="8014683" cy="332927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Five beacons have been placed in the Alexandra Road workshops</a:t>
            </a:r>
          </a:p>
          <a:p>
            <a:pPr marL="0" indent="0">
              <a:buNone/>
            </a:pPr>
            <a:r>
              <a:rPr lang="en-GB" sz="2400" dirty="0"/>
              <a:t>A wide range of videos and documents have been made available on the website</a:t>
            </a:r>
          </a:p>
          <a:p>
            <a:pPr lvl="1"/>
            <a:r>
              <a:rPr lang="en-GB" sz="2400" dirty="0"/>
              <a:t>Some of these describe how  to operate machinery safely, others demonstrate particular practical techniques</a:t>
            </a:r>
          </a:p>
          <a:p>
            <a:pPr lvl="1"/>
            <a:r>
              <a:rPr lang="en-GB" sz="2400" dirty="0"/>
              <a:t>These are currently in English but there are plans to provide Welsh language versions as well</a:t>
            </a:r>
          </a:p>
          <a:p>
            <a:pPr marL="0" indent="0">
              <a:buNone/>
            </a:pPr>
            <a:r>
              <a:rPr lang="en-GB" sz="2400" dirty="0"/>
              <a:t>A workshop introduced the project and helped the students get online</a:t>
            </a:r>
          </a:p>
          <a:p>
            <a:pPr marL="0" indent="0">
              <a:buNone/>
            </a:pPr>
            <a:r>
              <a:rPr lang="en-GB" sz="2400" dirty="0" smtClean="0"/>
              <a:t>2-3 </a:t>
            </a:r>
            <a:r>
              <a:rPr lang="en-GB" sz="2400" dirty="0"/>
              <a:t>students are using the materials each week (cohort ~12)</a:t>
            </a:r>
          </a:p>
        </p:txBody>
      </p:sp>
    </p:spTree>
    <p:extLst>
      <p:ext uri="{BB962C8B-B14F-4D97-AF65-F5344CB8AC3E}">
        <p14:creationId xmlns:p14="http://schemas.microsoft.com/office/powerpoint/2010/main" val="312246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1"/>
            <a:ext cx="7860137" cy="33679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Aim to provide essential Health &amp; Safety information in a new and accessible manner using Physical Web technologies</a:t>
            </a:r>
          </a:p>
          <a:p>
            <a:pPr marL="0" indent="0">
              <a:buNone/>
            </a:pPr>
            <a:r>
              <a:rPr lang="en-GB" sz="2400" dirty="0"/>
              <a:t>The project meets a need identified by support staff in the Glass department</a:t>
            </a:r>
          </a:p>
          <a:p>
            <a:pPr marL="0" indent="0">
              <a:buNone/>
            </a:pPr>
            <a:r>
              <a:rPr lang="en-GB" sz="2400" dirty="0"/>
              <a:t>Use of the system is being logged to investigate its effectiveness with a view to making it a major method of providing such information in future</a:t>
            </a:r>
          </a:p>
          <a:p>
            <a:pPr marL="0" indent="0">
              <a:buNone/>
            </a:pPr>
            <a:r>
              <a:rPr lang="en-GB" sz="2400" dirty="0"/>
              <a:t>The project also supports WAG aims in developing </a:t>
            </a:r>
            <a:r>
              <a:rPr lang="en-GB" sz="2400" dirty="0" err="1"/>
              <a:t>IoT</a:t>
            </a:r>
            <a:r>
              <a:rPr lang="en-GB" sz="2400" dirty="0"/>
              <a:t> skills in Wales</a:t>
            </a:r>
          </a:p>
        </p:txBody>
      </p:sp>
    </p:spTree>
    <p:extLst>
      <p:ext uri="{BB962C8B-B14F-4D97-AF65-F5344CB8AC3E}">
        <p14:creationId xmlns:p14="http://schemas.microsoft.com/office/powerpoint/2010/main" val="2309202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10342</TotalTime>
  <Words>661</Words>
  <Application>Microsoft Office PowerPoint</Application>
  <PresentationFormat>On-screen Show (4:3)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Celestial</vt:lpstr>
      <vt:lpstr>Learning Beacon Project</vt:lpstr>
      <vt:lpstr>Learning beacon project</vt:lpstr>
      <vt:lpstr>Project Background</vt:lpstr>
      <vt:lpstr>Aims and Objectives</vt:lpstr>
      <vt:lpstr>What is the physical web?</vt:lpstr>
      <vt:lpstr>PowerPoint Presentation</vt:lpstr>
      <vt:lpstr>PowerPoint Presentation</vt:lpstr>
      <vt:lpstr>Methodology</vt:lpstr>
      <vt:lpstr>Accessing the material</vt:lpstr>
      <vt:lpstr>Expected Outcomes</vt:lpstr>
      <vt:lpstr>Results so far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Glass Physical Web</dc:title>
  <dc:creator>Nik Whitehead</dc:creator>
  <cp:lastModifiedBy>Nik Whitehead</cp:lastModifiedBy>
  <cp:revision>38</cp:revision>
  <dcterms:created xsi:type="dcterms:W3CDTF">2016-12-01T12:28:53Z</dcterms:created>
  <dcterms:modified xsi:type="dcterms:W3CDTF">2017-05-16T15:48:49Z</dcterms:modified>
</cp:coreProperties>
</file>