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  <p:sldMasterId id="2147483672" r:id="rId2"/>
  </p:sldMasterIdLst>
  <p:notesMasterIdLst>
    <p:notesMasterId r:id="rId27"/>
  </p:notesMasterIdLst>
  <p:sldIdLst>
    <p:sldId id="256" r:id="rId3"/>
    <p:sldId id="484" r:id="rId4"/>
    <p:sldId id="328" r:id="rId5"/>
    <p:sldId id="258" r:id="rId6"/>
    <p:sldId id="261" r:id="rId7"/>
    <p:sldId id="462" r:id="rId8"/>
    <p:sldId id="508" r:id="rId9"/>
    <p:sldId id="505" r:id="rId10"/>
    <p:sldId id="509" r:id="rId11"/>
    <p:sldId id="510" r:id="rId12"/>
    <p:sldId id="504" r:id="rId13"/>
    <p:sldId id="506" r:id="rId14"/>
    <p:sldId id="507" r:id="rId15"/>
    <p:sldId id="511" r:id="rId16"/>
    <p:sldId id="512" r:id="rId17"/>
    <p:sldId id="515" r:id="rId18"/>
    <p:sldId id="513" r:id="rId19"/>
    <p:sldId id="514" r:id="rId20"/>
    <p:sldId id="345" r:id="rId21"/>
    <p:sldId id="352" r:id="rId22"/>
    <p:sldId id="347" r:id="rId23"/>
    <p:sldId id="350" r:id="rId24"/>
    <p:sldId id="500" r:id="rId25"/>
    <p:sldId id="501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Barbara Jones" initials="B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461" autoAdjust="0"/>
    <p:restoredTop sz="50061" autoAdjust="0"/>
  </p:normalViewPr>
  <p:slideViewPr>
    <p:cSldViewPr snapToGrid="0" snapToObjects="1">
      <p:cViewPr varScale="1">
        <p:scale>
          <a:sx n="97" d="100"/>
          <a:sy n="97" d="100"/>
        </p:scale>
        <p:origin x="1352" y="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94" d="100"/>
        <a:sy n="194" d="100"/>
      </p:scale>
      <p:origin x="0" y="-3690"/>
    </p:cViewPr>
  </p:sorterViewPr>
  <p:notesViewPr>
    <p:cSldViewPr snapToGrid="0" snapToObjects="1">
      <p:cViewPr varScale="1">
        <p:scale>
          <a:sx n="137" d="100"/>
          <a:sy n="137" d="100"/>
        </p:scale>
        <p:origin x="6752" y="20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12/5/23</a:t>
            </a:fld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806450"/>
            <a:ext cx="41148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35299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12/5/23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9D589EE-333E-BE40-AA71-628717944B4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5538"/>
            <a:ext cx="9144000" cy="6812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12/5/23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12/5/23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12/5/23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12/5/23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12/5/23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12/5/23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12/5/23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12/5/23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7486A-D0EC-5049-857E-9D4C4DD0B1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711A45-A8A7-3A4A-9C49-AEC06EA92E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ABCDA8-EF89-CF4C-B5E4-E421513561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12/5/23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79BCB0-0CE7-4148-88E3-6AEBA01B04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088C2-6F3B-8E4E-8F7D-DFB58E7414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08865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6D517-8042-6F43-974D-B680A14F5D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BEF289-D06E-5046-BD0E-9A35F229D0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0AD4CF-919C-CF49-B84C-DF499C24BA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12/5/23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340076-4DBB-5049-94F4-8A81AC464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60FD38-A404-D847-92A0-308F4F4619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77396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6ED55-F3DE-754A-9181-C1AE142E07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7AD93C-EE08-9F45-A5F5-0EB8DB35AC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D844C1-0482-9947-8D20-449E68B111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12/5/23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90A170-45F1-1744-97A7-DC8966E34F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9F31E6-6346-9243-A63E-1FC312ACB5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97459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BF7F5-86DA-7A4E-B23A-C51D07D010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368D20-9F11-AD40-A1F9-B00075B9B9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AABF07-3DF8-DB49-99A4-4E21D58D7E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55A795-8478-EF4F-BB84-5612FEE15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12/5/23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230FB4-64CA-374B-9BFA-50E222AE75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31618F-83EB-304C-8988-F1933A07EA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48590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C10B3-62D6-7343-9FA5-9A10B8AE8F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A07669-4B7A-1F41-82E0-CE9879AA35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B33D5F-B4C4-2548-893D-74979F2F15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74E56C1-4F14-9C4E-9EF0-74B497B3DA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AC3D23-81AB-A740-9E74-0B7945AADA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05B4609-1B02-5246-9D3B-C66ABD24F8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12/5/23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B5DD343-B6C4-354E-9F80-F6FA43936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2DF7E98-1440-8E47-815A-05AD1B390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24554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59D8F-6176-F243-99D1-8966E0D34C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F66A918-B8D1-9543-BFDF-0F44FA8A8A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12/5/23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9BC121-428B-5040-8094-9EE2098971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4102A0-8D27-A747-B2F2-764AB05CCC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5718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D2DDF8A-501F-AE45-83D6-D2C8A03809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12/5/23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F1ED4E-1121-D641-8D49-F89D752BBB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A6DA33-9D9A-D249-9849-03B4E246B5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644785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B15D5-0CCB-5448-AC2C-19DD5EF415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50D475-C9BA-A14D-84F6-45D1490D2D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75B3CA-29B8-4743-9F7D-EBD98B9BF6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6B9C19-5842-DF42-9BA8-5F8D2B172F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12/5/23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5F146C-A940-0944-98B6-71CEDC5918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50E05A-06B0-7D45-A067-47EBC4624A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205837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568D5-5618-6948-8024-44166F5EC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FF4970A-963F-A347-BCB0-87A61AA27C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08E893-37C6-DE4C-9D4D-E87037D425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F3F4EB-AA04-1F4B-8034-092D758400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12/5/23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7E27EE-B32D-1343-8A40-6FA176157E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3795AD-575B-7348-86F1-42131C5990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943947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88421-47F6-6442-B364-C0058273B2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8ECF55-AC2A-494B-9BB1-B823532749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1A50A2-E222-5544-ABB6-71C28C924D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12/5/23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7AE5F8-E078-5741-89A3-BC655FAE60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FC7774-F832-DB4E-B481-BE07DF449A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352493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AB9B33E-C804-D144-B43A-D34DBAC247E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FC454E-A2EE-524A-AD47-EBFAB0C77A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5C80D4-B69B-644C-A0E4-1A71F49CBE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12/5/23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7577A6-215A-2B4A-A89E-DA71DB42B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004F7E-969C-9C41-BBEC-83D0AF923E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4109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12/5/23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445454C-B092-DF4A-81BE-4BFFFEE7BA2F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22163"/>
            <a:ext cx="9144000" cy="6813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411850-6C3B-9F4C-84D1-67A574BD5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EAEBB9-9889-CD41-8612-7257E0121D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ED92FE-8882-7242-9639-282F9DD479B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A7CA90-CE39-9544-B717-4236EF5BE7FD}" type="datetimeFigureOut">
              <a:rPr lang="en-US" smtClean="0"/>
              <a:t>12/5/23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9040EB-BF3E-E54A-9C41-1817E3F5FD1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5653A6-0352-8E47-9F42-D78D8AF273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6881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powerhourofwriting.wordpress.com/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Doi_(identifier)" TargetMode="External"/><Relationship Id="rId2" Type="http://schemas.openxmlformats.org/officeDocument/2006/relationships/hyperlink" Target="http://doi.apa.org/getdoi.cfm?doi=10.1037/0003-066X.32.7.513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1037%2F0003-066X.32.7.513" TargetMode="Externa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01B3D4E-1CBE-CC94-7C37-C111E1ED3245}"/>
              </a:ext>
            </a:extLst>
          </p:cNvPr>
          <p:cNvSpPr txBox="1"/>
          <p:nvPr/>
        </p:nvSpPr>
        <p:spPr>
          <a:xfrm>
            <a:off x="1771048" y="3953890"/>
            <a:ext cx="616700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     	</a:t>
            </a:r>
            <a:r>
              <a:rPr lang="en-US" sz="2400" b="1" dirty="0">
                <a:solidFill>
                  <a:schemeClr val="bg1"/>
                </a:solidFill>
              </a:rPr>
              <a:t>Welcome to ECDE7015: </a:t>
            </a:r>
          </a:p>
          <a:p>
            <a:r>
              <a:rPr lang="en-US" sz="2400" dirty="0">
                <a:solidFill>
                  <a:schemeClr val="bg1"/>
                </a:solidFill>
              </a:rPr>
              <a:t>  Session 7 2023-24 : 5 December 2023 </a:t>
            </a:r>
          </a:p>
          <a:p>
            <a:endParaRPr lang="en-US" sz="2400" dirty="0">
              <a:solidFill>
                <a:schemeClr val="bg1"/>
              </a:solidFill>
            </a:endParaRPr>
          </a:p>
          <a:p>
            <a:endParaRPr lang="en-US" sz="2400" dirty="0">
              <a:solidFill>
                <a:schemeClr val="bg1"/>
              </a:solidFill>
            </a:endParaRPr>
          </a:p>
          <a:p>
            <a:endParaRPr lang="en-US" sz="2400" dirty="0">
              <a:solidFill>
                <a:schemeClr val="bg1"/>
              </a:solidFill>
            </a:endParaRPr>
          </a:p>
          <a:p>
            <a:endParaRPr lang="en-US" sz="2400" dirty="0">
              <a:solidFill>
                <a:schemeClr val="bg1"/>
              </a:solidFill>
            </a:endParaRPr>
          </a:p>
          <a:p>
            <a:r>
              <a:rPr lang="en-US" sz="2400" dirty="0">
                <a:solidFill>
                  <a:schemeClr val="bg1"/>
                </a:solidFill>
              </a:rPr>
              <a:t>     	</a:t>
            </a:r>
          </a:p>
          <a:p>
            <a:r>
              <a:rPr lang="en-US" sz="2400" dirty="0">
                <a:solidFill>
                  <a:schemeClr val="bg1"/>
                </a:solidFill>
              </a:rPr>
              <a:t>	</a:t>
            </a:r>
          </a:p>
          <a:p>
            <a:endParaRPr lang="en-US" sz="2400" dirty="0">
              <a:solidFill>
                <a:schemeClr val="bg1"/>
              </a:solidFill>
            </a:endParaRPr>
          </a:p>
          <a:p>
            <a:endParaRPr lang="en-US" sz="2400" dirty="0">
              <a:solidFill>
                <a:schemeClr val="bg1"/>
              </a:solidFill>
            </a:endParaRPr>
          </a:p>
          <a:p>
            <a:endParaRPr lang="en-US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181437" y="1272638"/>
            <a:ext cx="6878795" cy="43704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b="1" dirty="0">
                <a:solidFill>
                  <a:srgbClr val="FF0000"/>
                </a:solidFill>
              </a:rPr>
              <a:t>Doctorate in Education (EdD)</a:t>
            </a:r>
          </a:p>
          <a:p>
            <a:pPr algn="ctr"/>
            <a:endParaRPr lang="en-GB" sz="3200" b="1" dirty="0">
              <a:solidFill>
                <a:srgbClr val="FF0000"/>
              </a:solidFill>
            </a:endParaRPr>
          </a:p>
          <a:p>
            <a:pPr algn="ctr"/>
            <a:r>
              <a:rPr lang="en-GB" sz="2800" b="1" dirty="0">
                <a:solidFill>
                  <a:srgbClr val="FF0000"/>
                </a:solidFill>
              </a:rPr>
              <a:t>Module: ECDE7015   </a:t>
            </a:r>
          </a:p>
          <a:p>
            <a:pPr algn="ctr"/>
            <a:endParaRPr lang="en-GB" sz="2800" dirty="0"/>
          </a:p>
          <a:p>
            <a:pPr algn="ctr"/>
            <a:r>
              <a:rPr lang="en-GB" sz="2800" dirty="0"/>
              <a:t>Exploring Contemporary Issues in Education 1: Policy Review and Critical Analysis   </a:t>
            </a:r>
          </a:p>
          <a:p>
            <a:pPr algn="ctr"/>
            <a:endParaRPr lang="en-GB" sz="2800" dirty="0"/>
          </a:p>
          <a:p>
            <a:r>
              <a:rPr lang="en-GB" sz="2800" b="1" dirty="0"/>
              <a:t>           </a:t>
            </a:r>
            <a:r>
              <a:rPr lang="en-GB" sz="2800" b="1" dirty="0">
                <a:solidFill>
                  <a:srgbClr val="00B050"/>
                </a:solidFill>
              </a:rPr>
              <a:t>Welcome to today’s session: </a:t>
            </a:r>
          </a:p>
          <a:p>
            <a:r>
              <a:rPr lang="en-GB" sz="2800" b="1" dirty="0">
                <a:solidFill>
                  <a:srgbClr val="00B050"/>
                </a:solidFill>
              </a:rPr>
              <a:t>Preparing and planning your journal article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653511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0574" y="563834"/>
            <a:ext cx="8491296" cy="64325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rgbClr val="00B050"/>
                </a:solidFill>
              </a:rPr>
              <a:t>Welcome to today and session 7 of module</a:t>
            </a:r>
          </a:p>
          <a:p>
            <a:endParaRPr lang="en-GB" sz="2800" dirty="0"/>
          </a:p>
          <a:p>
            <a:pPr marL="342900" indent="-342900">
              <a:buFont typeface="Wingdings" pitchFamily="2" charset="2"/>
              <a:buChar char="ü"/>
            </a:pPr>
            <a:r>
              <a:rPr lang="en-GB" sz="2400" dirty="0"/>
              <a:t>Thank you for your blogposts and replies to one another</a:t>
            </a:r>
          </a:p>
          <a:p>
            <a:endParaRPr lang="en-GB" sz="2400" dirty="0"/>
          </a:p>
          <a:p>
            <a:r>
              <a:rPr lang="en-GB" sz="2400" b="1" kern="100" dirty="0">
                <a:solidFill>
                  <a:srgbClr val="00B05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Review</a:t>
            </a:r>
            <a:r>
              <a:rPr lang="en-GB" sz="2400" kern="100" dirty="0">
                <a:solidFill>
                  <a:srgbClr val="00B05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 : </a:t>
            </a:r>
            <a:r>
              <a:rPr lang="en-GB" sz="2400" b="1" kern="100" dirty="0">
                <a:solidFill>
                  <a:srgbClr val="00B05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Ways of d</a:t>
            </a:r>
            <a:r>
              <a:rPr lang="en-GB" sz="2400" b="1" kern="100" dirty="0">
                <a:solidFill>
                  <a:srgbClr val="00B05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eveloping your Doctoral thinking and writing </a:t>
            </a:r>
            <a:endParaRPr lang="en-GB" sz="2400" kern="100" dirty="0">
              <a:solidFill>
                <a:srgbClr val="00B050"/>
              </a:solidFill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 marL="342900" lvl="0" indent="-342900">
              <a:buFont typeface="Symbol" pitchFamily="2" charset="2"/>
              <a:buChar char=""/>
            </a:pPr>
            <a:r>
              <a:rPr lang="en-GB" sz="2400" b="1" kern="100" dirty="0">
                <a:solidFill>
                  <a:srgbClr val="FF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GB" sz="2400" b="1" kern="100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oday? </a:t>
            </a:r>
            <a:r>
              <a:rPr lang="en-GB" sz="2400" kern="100" dirty="0">
                <a:ea typeface="Times New Roman" panose="02020603050405020304" pitchFamily="18" charset="0"/>
                <a:cs typeface="Times New Roman" panose="02020603050405020304" pitchFamily="18" charset="0"/>
              </a:rPr>
              <a:t>Your final work on your blog post ( 10% of module weighted mark)</a:t>
            </a:r>
            <a:endParaRPr lang="en-GB" sz="2400" kern="1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FF0000"/>
                </a:solidFill>
              </a:rPr>
              <a:t>Today? </a:t>
            </a:r>
            <a:r>
              <a:rPr lang="en-GB" sz="2400" dirty="0"/>
              <a:t>Main focus on preparing and planning your journal article ( 50% of module weighted mark).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r>
              <a:rPr lang="en-GB" sz="2400" b="1" dirty="0">
                <a:solidFill>
                  <a:srgbClr val="FF0000"/>
                </a:solidFill>
              </a:rPr>
              <a:t>Timescale? </a:t>
            </a:r>
            <a:r>
              <a:rPr lang="en-GB" sz="2400" dirty="0"/>
              <a:t>Journal article submitted by 8 January 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43828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03583" y="145775"/>
            <a:ext cx="8282608" cy="62170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b="1" dirty="0">
                <a:solidFill>
                  <a:srgbClr val="00B050"/>
                </a:solidFill>
              </a:rPr>
              <a:t>Module 1: Aims and your journal article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To develop the </a:t>
            </a:r>
            <a:r>
              <a:rPr lang="en-GB" sz="2000" b="1" dirty="0"/>
              <a:t>higher-level critical and analytical skills </a:t>
            </a:r>
            <a:r>
              <a:rPr lang="en-GB" sz="2000" dirty="0"/>
              <a:t>required to </a:t>
            </a:r>
            <a:r>
              <a:rPr lang="en-GB" sz="2000" b="1" dirty="0"/>
              <a:t>contribute meaningfully to the education debate</a:t>
            </a:r>
            <a:r>
              <a:rPr lang="en-GB" sz="2000" dirty="0"/>
              <a:t>, across </a:t>
            </a:r>
            <a:r>
              <a:rPr lang="en-GB" sz="2000" b="1" dirty="0"/>
              <a:t>a variety of different platforms</a:t>
            </a:r>
            <a:r>
              <a:rPr lang="en-GB" sz="2000" dirty="0"/>
              <a:t>.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To critically evaluate contrasting approaches to one or more contemporary issues relating to education in Wales, the UK </a:t>
            </a:r>
            <a:r>
              <a:rPr lang="en-GB" sz="2000" b="1" dirty="0"/>
              <a:t>and/or </a:t>
            </a:r>
            <a:r>
              <a:rPr lang="en-GB" sz="2000" dirty="0"/>
              <a:t>international contexts, taking into account differing educational orthodoxies.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To critically evaluate the presentation of contemporary educational issues and proposals in legislation, statutory and non-statutory guidance, through consultation documents and the representation of those issues and proposals in the press, social media and other channels.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To demonstrate a critical understanding of the development of education policy, its impact and its potential pitfalls; including its perception among policymakers, schools, teachers, parents, communities, and children and young people.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16585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03583" y="304799"/>
            <a:ext cx="8083826" cy="47705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b="1" dirty="0">
                <a:solidFill>
                  <a:srgbClr val="00B050"/>
                </a:solidFill>
              </a:rPr>
              <a:t>Module 1: Learning Outcomes </a:t>
            </a:r>
          </a:p>
          <a:p>
            <a:endParaRPr lang="en-GB" b="1" dirty="0">
              <a:highlight>
                <a:srgbClr val="FFFF00"/>
              </a:highlight>
            </a:endParaRPr>
          </a:p>
          <a:p>
            <a:r>
              <a:rPr lang="en-GB" sz="2000" b="1" dirty="0">
                <a:solidFill>
                  <a:srgbClr val="FF0000"/>
                </a:solidFill>
              </a:rPr>
              <a:t>Upon the successful completion of this module, students should be able to demonstrate the ability to:  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Assess the impact of differing approaches to the presentation of policy, proposals and educational outcomes for differing audiences.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Understand the evidence of impact that differing discourses have in promoting or mitigating the impact of educational change.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Explore critically the relationship between education policy, implementation strategy and impact locally, nationally and internationally.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Articulate an understanding of the challenges and opportunities in leading educational change successfully.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07473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2F833F3-7C79-5A4B-610D-4676D91BA85C}"/>
              </a:ext>
            </a:extLst>
          </p:cNvPr>
          <p:cNvSpPr txBox="1"/>
          <p:nvPr/>
        </p:nvSpPr>
        <p:spPr>
          <a:xfrm>
            <a:off x="1005840" y="2747356"/>
            <a:ext cx="729691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rgbClr val="00B050"/>
                </a:solidFill>
              </a:rPr>
              <a:t>From presentation and blog 1 to journal article: Narrowing your focus</a:t>
            </a:r>
          </a:p>
          <a:p>
            <a:pPr algn="ctr"/>
            <a:endParaRPr lang="en-GB" sz="2800" b="1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800" dirty="0"/>
              <a:t>Less is more – fewer ideas done well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800" dirty="0"/>
              <a:t>Depth over breadth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800" dirty="0"/>
              <a:t>Importance of argument- structure-presentation</a:t>
            </a:r>
          </a:p>
          <a:p>
            <a:pPr algn="ctr"/>
            <a:endParaRPr lang="en-GB" sz="2800" dirty="0"/>
          </a:p>
          <a:p>
            <a:pPr algn="ctr"/>
            <a:endParaRPr lang="en-GB" sz="2800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28" name="Picture 4" descr="1,795 Leaky Bucket Stock Photos, Pictures &amp; Royalty-Free Images - iStock">
            <a:extLst>
              <a:ext uri="{FF2B5EF4-FFF2-40B4-BE49-F238E27FC236}">
                <a16:creationId xmlns:a16="http://schemas.microsoft.com/office/drawing/2014/main" id="{FB548C7D-E751-513D-48B5-E494C66250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5105" y="311495"/>
            <a:ext cx="3470165" cy="2313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87738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97D975B-94D5-8147-25DB-51F10397B3C9}"/>
              </a:ext>
            </a:extLst>
          </p:cNvPr>
          <p:cNvSpPr txBox="1"/>
          <p:nvPr/>
        </p:nvSpPr>
        <p:spPr>
          <a:xfrm>
            <a:off x="291547" y="159026"/>
            <a:ext cx="8746435" cy="85561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0B050"/>
                </a:solidFill>
              </a:rPr>
              <a:t>10.00-11.00 : Final work on blogs </a:t>
            </a:r>
          </a:p>
          <a:p>
            <a:r>
              <a:rPr lang="en-GB" sz="1800" b="1" kern="0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My question to Gareth </a:t>
            </a:r>
            <a:r>
              <a:rPr lang="en-GB" sz="1800" b="1" kern="0" dirty="0">
                <a:solidFill>
                  <a:srgbClr val="00B05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: In the assessed blog do students’ choose whether they explicitly refer to replies about their second blog posts?</a:t>
            </a:r>
            <a:endParaRPr lang="en-GB" sz="1800" b="1" kern="100" dirty="0">
              <a:solidFill>
                <a:srgbClr val="00B050"/>
              </a:solidFill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b="1" kern="0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Gareth’s reply:</a:t>
            </a:r>
            <a:r>
              <a:rPr lang="en-GB" sz="2000" b="1" kern="100" dirty="0">
                <a:solidFill>
                  <a:srgbClr val="FF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0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In blogs 1 and 2 the links made, and collaboration is fantastic, and very much welcome</a:t>
            </a:r>
            <a:endParaRPr lang="en-GB" sz="2000" kern="1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2000" kern="1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/>
            <a:r>
              <a:rPr lang="en-GB" sz="20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By working together you are all supporting the development of genuine community of practice. This is great. But that community of practice is not assessed: your work is. </a:t>
            </a:r>
            <a:endParaRPr lang="en-GB" sz="2000" kern="1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2000" kern="1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/>
            <a:r>
              <a:rPr lang="en-GB" sz="2000" u="sng" kern="0" dirty="0">
                <a:ea typeface="Times New Roman" panose="02020603050405020304" pitchFamily="18" charset="0"/>
                <a:cs typeface="Times New Roman" panose="02020603050405020304" pitchFamily="18" charset="0"/>
              </a:rPr>
              <a:t>Do </a:t>
            </a:r>
            <a:r>
              <a:rPr lang="en-GB" sz="2000" u="sng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not</a:t>
            </a:r>
            <a:r>
              <a:rPr lang="en-GB" sz="20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sz="2000" kern="0" dirty="0">
                <a:ea typeface="Times New Roman" panose="02020603050405020304" pitchFamily="18" charset="0"/>
                <a:cs typeface="Times New Roman" panose="02020603050405020304" pitchFamily="18" charset="0"/>
              </a:rPr>
              <a:t>explicitly </a:t>
            </a:r>
            <a:r>
              <a:rPr lang="en-GB" sz="20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refer to replies or previous blogs – in your final blog. Instead </a:t>
            </a:r>
            <a:r>
              <a:rPr lang="en-GB" sz="2000" kern="0" dirty="0">
                <a:ea typeface="Times New Roman" panose="02020603050405020304" pitchFamily="18" charset="0"/>
                <a:cs typeface="Times New Roman" panose="02020603050405020304" pitchFamily="18" charset="0"/>
              </a:rPr>
              <a:t>remember- your </a:t>
            </a:r>
            <a:r>
              <a:rPr lang="en-GB" sz="20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final, assessed piece ( blog 3) </a:t>
            </a:r>
            <a:r>
              <a:rPr lang="en-GB" sz="2000" kern="0" dirty="0">
                <a:ea typeface="Times New Roman" panose="02020603050405020304" pitchFamily="18" charset="0"/>
                <a:cs typeface="Times New Roman" panose="02020603050405020304" pitchFamily="18" charset="0"/>
              </a:rPr>
              <a:t>is </a:t>
            </a:r>
            <a:r>
              <a:rPr lang="en-GB" sz="20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your ‘best work' and a standalone piece.</a:t>
            </a:r>
            <a:endParaRPr lang="en-GB" sz="2000" kern="1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2000" kern="1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25400"/>
            <a:r>
              <a:rPr lang="en-GB" sz="2000" kern="0" dirty="0">
                <a:ea typeface="Times New Roman" panose="02020603050405020304" pitchFamily="18" charset="0"/>
                <a:cs typeface="Times New Roman" panose="02020603050405020304" pitchFamily="18" charset="0"/>
              </a:rPr>
              <a:t>Excellent work on blog 1 and 2 – and </a:t>
            </a:r>
            <a:r>
              <a:rPr lang="en-GB" sz="20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consider the first two blogs as practices/ ‘work-in-progress’ and chances to develop skills and get familiar with the style of writing – before you write your final assessed blog.</a:t>
            </a:r>
            <a:endParaRPr lang="en-GB" sz="2000" kern="1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b="1" dirty="0">
                <a:effectLst/>
                <a:ea typeface="Times New Roman" panose="02020603050405020304" pitchFamily="18" charset="0"/>
              </a:rPr>
              <a:t> </a:t>
            </a:r>
            <a:endParaRPr lang="en-GB" sz="2000" dirty="0">
              <a:effectLst/>
              <a:ea typeface="Times New Roman" panose="02020603050405020304" pitchFamily="18" charset="0"/>
            </a:endParaRPr>
          </a:p>
          <a:p>
            <a:endParaRPr lang="en-US" sz="1600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754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9BCE4B5-2AEB-594C-535C-CF9E20CBEDDB}"/>
              </a:ext>
            </a:extLst>
          </p:cNvPr>
          <p:cNvSpPr txBox="1"/>
          <p:nvPr/>
        </p:nvSpPr>
        <p:spPr>
          <a:xfrm>
            <a:off x="318053" y="543339"/>
            <a:ext cx="8468138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00B050"/>
                </a:solidFill>
              </a:rPr>
              <a:t>Intro to Assignment 3: Assignment </a:t>
            </a:r>
          </a:p>
          <a:p>
            <a:endParaRPr lang="en-US" dirty="0"/>
          </a:p>
          <a:p>
            <a:r>
              <a:rPr lang="en-GB" sz="20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</a:rPr>
              <a:t>Prepare an article for an appropriate education journal. </a:t>
            </a:r>
            <a:r>
              <a:rPr lang="en-GB" sz="2000" dirty="0">
                <a:effectLst/>
                <a:ea typeface="Times New Roman" panose="02020603050405020304" pitchFamily="18" charset="0"/>
              </a:rPr>
              <a:t>Include an abstract that is suitable for submission to a research conference and for posting on a journal website (4,000 word paper and 150 word abstract).</a:t>
            </a:r>
            <a:r>
              <a:rPr lang="en-GB" sz="2000" b="1" dirty="0">
                <a:effectLst/>
                <a:ea typeface="Times New Roman" panose="02020603050405020304" pitchFamily="18" charset="0"/>
              </a:rPr>
              <a:t> </a:t>
            </a:r>
            <a:endParaRPr lang="en-GB" sz="2000" dirty="0">
              <a:effectLst/>
              <a:ea typeface="Times New Roman" panose="02020603050405020304" pitchFamily="18" charset="0"/>
            </a:endParaRPr>
          </a:p>
          <a:p>
            <a:endParaRPr lang="en-US" sz="2000" dirty="0"/>
          </a:p>
          <a:p>
            <a:pPr fontAlgn="base"/>
            <a:r>
              <a:rPr lang="en-GB" sz="20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</a:rPr>
              <a:t>Your article should be written for a formal academic audience</a:t>
            </a:r>
            <a:r>
              <a:rPr lang="en-GB" sz="2000" dirty="0">
                <a:effectLst/>
                <a:ea typeface="Times New Roman" panose="02020603050405020304" pitchFamily="18" charset="0"/>
              </a:rPr>
              <a:t>, in line with typical journal style guidelines. Your referencing should be both regular and accurate, and you should punctuate your work accordingly. </a:t>
            </a:r>
          </a:p>
          <a:p>
            <a:pPr fontAlgn="base"/>
            <a:r>
              <a:rPr lang="en-GB" sz="2000" dirty="0">
                <a:effectLst/>
                <a:ea typeface="Times New Roman" panose="02020603050405020304" pitchFamily="18" charset="0"/>
              </a:rPr>
              <a:t> </a:t>
            </a:r>
          </a:p>
          <a:p>
            <a:r>
              <a:rPr lang="en-GB" sz="20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</a:rPr>
              <a:t>You will critically evaluate a contemporary issue in education in Wales (or </a:t>
            </a:r>
            <a:r>
              <a:rPr lang="en-GB" sz="2000" b="1" dirty="0">
                <a:solidFill>
                  <a:srgbClr val="FF0000"/>
                </a:solidFill>
                <a:ea typeface="Times New Roman" panose="02020603050405020304" pitchFamily="18" charset="0"/>
              </a:rPr>
              <a:t>other country </a:t>
            </a:r>
            <a:r>
              <a:rPr lang="en-GB" sz="20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</a:rPr>
              <a:t>of your choosing), </a:t>
            </a:r>
            <a:r>
              <a:rPr lang="en-GB" sz="2000" dirty="0">
                <a:effectLst/>
                <a:ea typeface="Times New Roman" panose="02020603050405020304" pitchFamily="18" charset="0"/>
              </a:rPr>
              <a:t>its representation in academic papers, official statements, media treatment and your understanding of its treatment in an international context, as appropriate. </a:t>
            </a:r>
            <a:endParaRPr lang="en-US" sz="2000" dirty="0"/>
          </a:p>
          <a:p>
            <a:endParaRPr lang="en-US" sz="2000" dirty="0"/>
          </a:p>
          <a:p>
            <a:endParaRPr lang="en-US" dirty="0"/>
          </a:p>
          <a:p>
            <a:r>
              <a:rPr lang="en-US" sz="2000" b="1" dirty="0">
                <a:solidFill>
                  <a:srgbClr val="00B050"/>
                </a:solidFill>
              </a:rPr>
              <a:t>Questions about assignment ?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99823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E6C902-77E9-22B0-4906-39409A5CCE2E}"/>
              </a:ext>
            </a:extLst>
          </p:cNvPr>
          <p:cNvSpPr txBox="1"/>
          <p:nvPr/>
        </p:nvSpPr>
        <p:spPr>
          <a:xfrm>
            <a:off x="238539" y="424069"/>
            <a:ext cx="8574157" cy="5847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00B050"/>
                </a:solidFill>
              </a:rPr>
              <a:t>Assignment 3 </a:t>
            </a:r>
            <a:r>
              <a:rPr lang="en-US" sz="2000" b="1" dirty="0" err="1">
                <a:solidFill>
                  <a:srgbClr val="00B050"/>
                </a:solidFill>
              </a:rPr>
              <a:t>contd</a:t>
            </a:r>
            <a:r>
              <a:rPr lang="en-US" sz="2000" b="1" dirty="0">
                <a:solidFill>
                  <a:srgbClr val="00B050"/>
                </a:solidFill>
              </a:rPr>
              <a:t>:</a:t>
            </a:r>
          </a:p>
          <a:p>
            <a:endParaRPr lang="en-US" sz="2000" dirty="0"/>
          </a:p>
          <a:p>
            <a:pPr fontAlgn="base"/>
            <a:r>
              <a:rPr lang="en-US" sz="2000" dirty="0">
                <a:solidFill>
                  <a:srgbClr val="FF0000"/>
                </a:solidFill>
              </a:rPr>
              <a:t> </a:t>
            </a:r>
            <a:r>
              <a:rPr lang="en-GB" sz="20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</a:rPr>
              <a:t>You should seek to demonstrate a depth of understanding of your chosen area</a:t>
            </a:r>
            <a:r>
              <a:rPr lang="en-GB" sz="2000" dirty="0">
                <a:solidFill>
                  <a:srgbClr val="FF0000"/>
                </a:solidFill>
                <a:effectLst/>
                <a:ea typeface="Times New Roman" panose="02020603050405020304" pitchFamily="18" charset="0"/>
              </a:rPr>
              <a:t>, </a:t>
            </a:r>
            <a:r>
              <a:rPr lang="en-GB" sz="2000" dirty="0">
                <a:effectLst/>
                <a:ea typeface="Times New Roman" panose="02020603050405020304" pitchFamily="18" charset="0"/>
              </a:rPr>
              <a:t>drawing on a range of evidence, and seek to synthesise prominent debates/discussion into a series of judgements that are rooted in evidence. </a:t>
            </a:r>
          </a:p>
          <a:p>
            <a:pPr fontAlgn="base"/>
            <a:endParaRPr lang="en-GB" sz="2000" dirty="0">
              <a:ea typeface="Times New Roman" panose="02020603050405020304" pitchFamily="18" charset="0"/>
            </a:endParaRPr>
          </a:p>
          <a:p>
            <a:pPr fontAlgn="base"/>
            <a:endParaRPr lang="en-GB" sz="2000" dirty="0">
              <a:effectLst/>
              <a:ea typeface="Times New Roman" panose="02020603050405020304" pitchFamily="18" charset="0"/>
            </a:endParaRPr>
          </a:p>
          <a:p>
            <a:pPr fontAlgn="base"/>
            <a:r>
              <a:rPr lang="en-GB" sz="20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</a:rPr>
              <a:t>Your work should build on what we know already </a:t>
            </a:r>
            <a:r>
              <a:rPr lang="en-GB" sz="2000" dirty="0">
                <a:effectLst/>
                <a:ea typeface="Times New Roman" panose="02020603050405020304" pitchFamily="18" charset="0"/>
              </a:rPr>
              <a:t>and seek to move thinking forward, using your own interpretation and experience to add weight to your core argument(s). </a:t>
            </a:r>
          </a:p>
          <a:p>
            <a:pPr fontAlgn="base"/>
            <a:endParaRPr lang="en-GB" sz="2000" dirty="0">
              <a:ea typeface="Times New Roman" panose="02020603050405020304" pitchFamily="18" charset="0"/>
            </a:endParaRPr>
          </a:p>
          <a:p>
            <a:pPr fontAlgn="base"/>
            <a:endParaRPr lang="en-GB" sz="2000" dirty="0">
              <a:effectLst/>
              <a:ea typeface="Times New Roman" panose="02020603050405020304" pitchFamily="18" charset="0"/>
            </a:endParaRPr>
          </a:p>
          <a:p>
            <a:pPr fontAlgn="base"/>
            <a:r>
              <a:rPr lang="en-GB" sz="2000" b="1" dirty="0">
                <a:solidFill>
                  <a:srgbClr val="FF0000"/>
                </a:solidFill>
                <a:ea typeface="Times New Roman" panose="02020603050405020304" pitchFamily="18" charset="0"/>
              </a:rPr>
              <a:t>(See Assignment 1 and 2- Emphasis on developing your emerging – and critical understanding) </a:t>
            </a:r>
            <a:endParaRPr lang="en-GB" sz="2000" b="1" dirty="0">
              <a:solidFill>
                <a:srgbClr val="FF0000"/>
              </a:solidFill>
              <a:effectLst/>
              <a:ea typeface="Times New Roman" panose="02020603050405020304" pitchFamily="18" charset="0"/>
            </a:endParaRPr>
          </a:p>
          <a:p>
            <a:pPr fontAlgn="base"/>
            <a:endParaRPr lang="en-GB" sz="2000" dirty="0">
              <a:ea typeface="Times New Roman" panose="02020603050405020304" pitchFamily="18" charset="0"/>
            </a:endParaRPr>
          </a:p>
          <a:p>
            <a:pPr fontAlgn="base"/>
            <a:r>
              <a:rPr lang="en-US" sz="2000" b="1" dirty="0">
                <a:solidFill>
                  <a:srgbClr val="00B050"/>
                </a:solidFill>
              </a:rPr>
              <a:t>Questions about assignment ? </a:t>
            </a:r>
          </a:p>
          <a:p>
            <a:pPr fontAlgn="base"/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fontAlgn="base"/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59146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902AC7C-2735-1D2E-DC29-4B5FAC64F207}"/>
              </a:ext>
            </a:extLst>
          </p:cNvPr>
          <p:cNvSpPr txBox="1"/>
          <p:nvPr/>
        </p:nvSpPr>
        <p:spPr>
          <a:xfrm>
            <a:off x="1033670" y="649357"/>
            <a:ext cx="7752521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00B050"/>
                </a:solidFill>
              </a:rPr>
              <a:t>Assignment 3 </a:t>
            </a:r>
            <a:r>
              <a:rPr lang="en-US" sz="2000" b="1" dirty="0" err="1">
                <a:solidFill>
                  <a:srgbClr val="00B050"/>
                </a:solidFill>
              </a:rPr>
              <a:t>contd</a:t>
            </a:r>
            <a:endParaRPr lang="en-US" sz="2000" b="1" dirty="0">
              <a:solidFill>
                <a:srgbClr val="00B050"/>
              </a:solidFill>
            </a:endParaRPr>
          </a:p>
          <a:p>
            <a:endParaRPr lang="en-US" sz="2000" dirty="0"/>
          </a:p>
          <a:p>
            <a:endParaRPr lang="en-US" sz="2000" dirty="0"/>
          </a:p>
          <a:p>
            <a:r>
              <a:rPr lang="en-GB" sz="2000" dirty="0">
                <a:effectLst/>
                <a:ea typeface="Times New Roman" panose="02020603050405020304" pitchFamily="18" charset="0"/>
              </a:rPr>
              <a:t>Your academic writing and presentation is important here, and will contribute significantly to your overall mark. Journal articles should be submitted to Turnitin before deadline. </a:t>
            </a:r>
          </a:p>
          <a:p>
            <a:endParaRPr lang="en-GB" sz="2000" dirty="0">
              <a:ea typeface="Times New Roman" panose="02020603050405020304" pitchFamily="18" charset="0"/>
            </a:endParaRPr>
          </a:p>
          <a:p>
            <a:r>
              <a:rPr lang="en-GB" sz="20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</a:rPr>
              <a:t>(See area where you submit – before final version. This allows you to check Turnitin ‘score’)</a:t>
            </a:r>
          </a:p>
          <a:p>
            <a:endParaRPr lang="en-GB" sz="2000" dirty="0"/>
          </a:p>
          <a:p>
            <a:r>
              <a:rPr lang="en-GB" sz="2000" b="1" dirty="0">
                <a:solidFill>
                  <a:srgbClr val="FF0000"/>
                </a:solidFill>
              </a:rPr>
              <a:t>For guidance on referencing please see ‘Teaching and student resources’ </a:t>
            </a:r>
            <a:endParaRPr lang="en-US" sz="2000" b="1" dirty="0">
              <a:solidFill>
                <a:srgbClr val="FF0000"/>
              </a:solidFill>
            </a:endParaRPr>
          </a:p>
          <a:p>
            <a:endParaRPr lang="en-US" sz="2000" b="1" dirty="0"/>
          </a:p>
          <a:p>
            <a:pPr fontAlgn="base"/>
            <a:r>
              <a:rPr lang="en-US" sz="1800" b="1" dirty="0">
                <a:solidFill>
                  <a:srgbClr val="00B050"/>
                </a:solidFill>
              </a:rPr>
              <a:t>Questions about assignment ?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93238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FC2C00E-2C57-9F48-2F98-4B08EA333953}"/>
              </a:ext>
            </a:extLst>
          </p:cNvPr>
          <p:cNvSpPr txBox="1"/>
          <p:nvPr/>
        </p:nvSpPr>
        <p:spPr>
          <a:xfrm>
            <a:off x="357809" y="292607"/>
            <a:ext cx="8603311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kern="100" dirty="0">
                <a:solidFill>
                  <a:srgbClr val="00B05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Preparation : From blogs to journal articles</a:t>
            </a:r>
            <a:endParaRPr lang="en-GB" sz="2000" kern="100" dirty="0">
              <a:solidFill>
                <a:srgbClr val="00B050"/>
              </a:solidFill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kern="100" dirty="0">
                <a:solidFill>
                  <a:srgbClr val="00B05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2000" b="1" kern="100" dirty="0">
                <a:solidFill>
                  <a:srgbClr val="00B05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My feedback on blogs and link to journal article. </a:t>
            </a:r>
            <a:r>
              <a:rPr lang="en-GB" sz="2000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See examples of keywords/ concepts too ( </a:t>
            </a:r>
            <a:r>
              <a:rPr lang="en-GB" sz="2000" kern="10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eg</a:t>
            </a:r>
            <a:r>
              <a:rPr lang="en-GB" sz="2000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‘marketisation’/ ‘market-form’ – ‘performativity’ – ‘internationalisation’ –‘management’)</a:t>
            </a:r>
          </a:p>
          <a:p>
            <a:r>
              <a:rPr lang="en-GB" sz="2000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2000" b="1" kern="100" dirty="0">
                <a:solidFill>
                  <a:srgbClr val="00B05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Questions ? </a:t>
            </a:r>
            <a:r>
              <a:rPr lang="en-GB" sz="2000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How could you ? use</a:t>
            </a:r>
            <a:r>
              <a:rPr lang="en-GB" sz="2000" i="1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000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these keywords/concepts either in your third blog – or- , in particular,  as basis for your journal article?</a:t>
            </a:r>
          </a:p>
          <a:p>
            <a:r>
              <a:rPr lang="en-GB" sz="2000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2000" b="1" kern="100" dirty="0">
                <a:solidFill>
                  <a:srgbClr val="00B05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Preparation for </a:t>
            </a:r>
            <a:r>
              <a:rPr lang="en-GB" sz="2000" b="1" kern="100" dirty="0">
                <a:solidFill>
                  <a:srgbClr val="00B05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today? </a:t>
            </a:r>
            <a:endParaRPr lang="en-GB" sz="2000" kern="100" dirty="0">
              <a:solidFill>
                <a:srgbClr val="00B050"/>
              </a:solidFill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2000" b="1" kern="100" dirty="0">
                <a:solidFill>
                  <a:srgbClr val="00B05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How to build on the theme/s of your blogs?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sz="2000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See keywords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sz="2000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Search / Advance search and use of databases . See UWTSD Library 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sz="2000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Choose a journal article that relates to your chosen keyword/s</a:t>
            </a:r>
          </a:p>
          <a:p>
            <a:r>
              <a:rPr lang="en-GB" sz="2000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2000" b="1" kern="100" dirty="0">
                <a:solidFill>
                  <a:srgbClr val="FF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Activity: Report back from you to rest of the group</a:t>
            </a:r>
            <a:endParaRPr lang="en-GB" sz="2000" b="1" kern="100" dirty="0">
              <a:solidFill>
                <a:srgbClr val="FF0000"/>
              </a:solidFill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95634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9E4306B-0733-BB6A-055A-EAD97CA4BB3B}"/>
              </a:ext>
            </a:extLst>
          </p:cNvPr>
          <p:cNvSpPr txBox="1"/>
          <p:nvPr/>
        </p:nvSpPr>
        <p:spPr>
          <a:xfrm>
            <a:off x="424070" y="821635"/>
            <a:ext cx="8428382" cy="51090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00B050"/>
                </a:solidFill>
              </a:rPr>
              <a:t>Preparation? From tutorials with Jingjing to preparation for 7015 journal article </a:t>
            </a:r>
          </a:p>
          <a:p>
            <a:endParaRPr lang="en-US" sz="2000" dirty="0"/>
          </a:p>
          <a:p>
            <a:endParaRPr lang="en-US" sz="2000" dirty="0"/>
          </a:p>
          <a:p>
            <a:pPr marL="342900" lvl="0" indent="-342900">
              <a:buFont typeface="Symbol" pitchFamily="2" charset="2"/>
              <a:buChar char=""/>
            </a:pPr>
            <a:r>
              <a:rPr lang="en-GB" sz="2400" b="1" kern="100" dirty="0">
                <a:solidFill>
                  <a:srgbClr val="FF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Question? Discuss as group: </a:t>
            </a:r>
            <a:r>
              <a:rPr lang="en-GB" sz="2400" kern="100" dirty="0">
                <a:solidFill>
                  <a:srgbClr val="FF000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GB" sz="2400" kern="100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onnections between 7015 assignment 3 and your tutorial work with Jingjing </a:t>
            </a:r>
          </a:p>
          <a:p>
            <a:r>
              <a:rPr lang="en-GB" sz="2400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lang="en-GB" sz="2400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Tutorial exercises- and how these link to preparation for your articles?</a:t>
            </a:r>
          </a:p>
          <a:p>
            <a:pPr marL="342900" lvl="0" indent="-342900">
              <a:buFont typeface="Courier New" panose="02070309020205020404" pitchFamily="49" charset="0"/>
              <a:buChar char="o"/>
            </a:pPr>
            <a:endParaRPr lang="en-GB" sz="2400" kern="1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lang="en-GB" sz="2400" kern="100" dirty="0">
                <a:ea typeface="Times New Roman" panose="02020603050405020304" pitchFamily="18" charset="0"/>
                <a:cs typeface="Times New Roman" panose="02020603050405020304" pitchFamily="18" charset="0"/>
              </a:rPr>
              <a:t>In particular, use of library databases</a:t>
            </a:r>
            <a:endParaRPr lang="en-GB" sz="2400" kern="1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94992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8E7F9E9-99AB-0517-5E68-5CA6F0D9BDD8}"/>
              </a:ext>
            </a:extLst>
          </p:cNvPr>
          <p:cNvSpPr txBox="1"/>
          <p:nvPr/>
        </p:nvSpPr>
        <p:spPr>
          <a:xfrm>
            <a:off x="702365" y="569843"/>
            <a:ext cx="809707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kern="100" dirty="0">
                <a:solidFill>
                  <a:srgbClr val="00B05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1.30-4.00: Initial plan-draft and review initial plan for journal article</a:t>
            </a:r>
            <a:endParaRPr lang="en-GB" sz="2400" kern="100" dirty="0">
              <a:solidFill>
                <a:srgbClr val="00B050"/>
              </a:solidFill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 marL="342900" lvl="0" indent="-342900">
              <a:buFont typeface="Courier New" panose="02070309020205020404" pitchFamily="49" charset="0"/>
              <a:buChar char="o"/>
            </a:pPr>
            <a:r>
              <a:rPr lang="en-GB" sz="2400" b="1" kern="100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Plan : </a:t>
            </a:r>
            <a:r>
              <a:rPr lang="en-GB" sz="2400" kern="100" dirty="0">
                <a:ea typeface="Times New Roman" panose="02020603050405020304" pitchFamily="18" charset="0"/>
                <a:cs typeface="Times New Roman" panose="02020603050405020304" pitchFamily="18" charset="0"/>
              </a:rPr>
              <a:t>See next two slides </a:t>
            </a:r>
            <a:r>
              <a:rPr lang="en-GB" sz="2400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from Gareth, used with 7015 part-time students-  and examples of structure </a:t>
            </a:r>
          </a:p>
          <a:p>
            <a:r>
              <a:rPr lang="en-GB" sz="2400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 marL="342900" lvl="0" indent="-342900">
              <a:buFont typeface="Courier New" panose="02070309020205020404" pitchFamily="49" charset="0"/>
              <a:buChar char="o"/>
            </a:pPr>
            <a:r>
              <a:rPr lang="en-GB" sz="2400" b="1" kern="100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Draft: </a:t>
            </a:r>
            <a:r>
              <a:rPr lang="en-GB" sz="2400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 plan for your assignment using ‘The Power-Hour’  (see link in email on 4-12-23)</a:t>
            </a:r>
          </a:p>
          <a:p>
            <a:pPr marL="457200"/>
            <a:r>
              <a:rPr lang="en-GB" sz="2400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 marL="342900" lvl="0" indent="-342900">
              <a:buFont typeface="Courier New" panose="02070309020205020404" pitchFamily="49" charset="0"/>
              <a:buChar char="o"/>
            </a:pPr>
            <a:r>
              <a:rPr lang="en-GB" sz="2400" b="1" kern="100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Review: </a:t>
            </a:r>
            <a:r>
              <a:rPr lang="en-GB" sz="2400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initial plan and preparation for either 20 min individual tutorials or 30 min paired tutorials ( with other 7015 FT student) next Tue 12 December from 11.00-2.00</a:t>
            </a:r>
          </a:p>
        </p:txBody>
      </p:sp>
    </p:spTree>
    <p:extLst>
      <p:ext uri="{BB962C8B-B14F-4D97-AF65-F5344CB8AC3E}">
        <p14:creationId xmlns:p14="http://schemas.microsoft.com/office/powerpoint/2010/main" val="26254012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hild sitting on a stack of books&#10;&#10;Description automatically generated">
            <a:extLst>
              <a:ext uri="{FF2B5EF4-FFF2-40B4-BE49-F238E27FC236}">
                <a16:creationId xmlns:a16="http://schemas.microsoft.com/office/drawing/2014/main" id="{3172128F-3888-1B5D-310D-D210645E4C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759" y="457201"/>
            <a:ext cx="6479873" cy="486378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121358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2B266D-3625-4584-A5C3-7D3F672CF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463B99A-73EE-4FBB-B7C4-F9F9BCC25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D2A5D1-BA0D-47D3-B051-DA7743C46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219825"/>
          </a:xfrm>
          <a:custGeom>
            <a:avLst/>
            <a:gdLst>
              <a:gd name="connsiteX0" fmla="*/ 6789701 w 12192000"/>
              <a:gd name="connsiteY0" fmla="*/ 6151588 h 6219825"/>
              <a:gd name="connsiteX1" fmla="*/ 6788702 w 12192000"/>
              <a:gd name="connsiteY1" fmla="*/ 6151666 h 6219825"/>
              <a:gd name="connsiteX2" fmla="*/ 6788476 w 12192000"/>
              <a:gd name="connsiteY2" fmla="*/ 6152200 h 6219825"/>
              <a:gd name="connsiteX3" fmla="*/ 9834 w 12192000"/>
              <a:gd name="connsiteY3" fmla="*/ 0 h 6219825"/>
              <a:gd name="connsiteX4" fmla="*/ 12357 w 12192000"/>
              <a:gd name="connsiteY4" fmla="*/ 1 h 6219825"/>
              <a:gd name="connsiteX5" fmla="*/ 12192000 w 12192000"/>
              <a:gd name="connsiteY5" fmla="*/ 1 h 6219825"/>
              <a:gd name="connsiteX6" fmla="*/ 12192000 w 12192000"/>
              <a:gd name="connsiteY6" fmla="*/ 5105401 h 6219825"/>
              <a:gd name="connsiteX7" fmla="*/ 12191716 w 12192000"/>
              <a:gd name="connsiteY7" fmla="*/ 5105401 h 6219825"/>
              <a:gd name="connsiteX8" fmla="*/ 12192000 w 12192000"/>
              <a:gd name="connsiteY8" fmla="*/ 5256977 h 6219825"/>
              <a:gd name="connsiteX9" fmla="*/ 12061096 w 12192000"/>
              <a:gd name="connsiteY9" fmla="*/ 5296034 h 6219825"/>
              <a:gd name="connsiteX10" fmla="*/ 11676800 w 12192000"/>
              <a:gd name="connsiteY10" fmla="*/ 5399652 h 6219825"/>
              <a:gd name="connsiteX11" fmla="*/ 10425355 w 12192000"/>
              <a:gd name="connsiteY11" fmla="*/ 5683310 h 6219825"/>
              <a:gd name="connsiteX12" fmla="*/ 9424022 w 12192000"/>
              <a:gd name="connsiteY12" fmla="*/ 5858546 h 6219825"/>
              <a:gd name="connsiteX13" fmla="*/ 8458419 w 12192000"/>
              <a:gd name="connsiteY13" fmla="*/ 5992303 h 6219825"/>
              <a:gd name="connsiteX14" fmla="*/ 7715970 w 12192000"/>
              <a:gd name="connsiteY14" fmla="*/ 6072283 h 6219825"/>
              <a:gd name="connsiteX15" fmla="*/ 6951716 w 12192000"/>
              <a:gd name="connsiteY15" fmla="*/ 6138091 h 6219825"/>
              <a:gd name="connsiteX16" fmla="*/ 6936303 w 12192000"/>
              <a:gd name="connsiteY16" fmla="*/ 6140163 h 6219825"/>
              <a:gd name="connsiteX17" fmla="*/ 6790448 w 12192000"/>
              <a:gd name="connsiteY17" fmla="*/ 6151529 h 6219825"/>
              <a:gd name="connsiteX18" fmla="*/ 6799941 w 12192000"/>
              <a:gd name="connsiteY18" fmla="*/ 6153349 h 6219825"/>
              <a:gd name="connsiteX19" fmla="*/ 6835432 w 12192000"/>
              <a:gd name="connsiteY19" fmla="*/ 6151642 h 6219825"/>
              <a:gd name="connsiteX20" fmla="*/ 6884003 w 12192000"/>
              <a:gd name="connsiteY20" fmla="*/ 6148662 h 6219825"/>
              <a:gd name="connsiteX21" fmla="*/ 7578771 w 12192000"/>
              <a:gd name="connsiteY21" fmla="*/ 6116122 h 6219825"/>
              <a:gd name="connsiteX22" fmla="*/ 8623845 w 12192000"/>
              <a:gd name="connsiteY22" fmla="*/ 6029188 h 6219825"/>
              <a:gd name="connsiteX23" fmla="*/ 9479970 w 12192000"/>
              <a:gd name="connsiteY23" fmla="*/ 5925239 h 6219825"/>
              <a:gd name="connsiteX24" fmla="*/ 10629308 w 12192000"/>
              <a:gd name="connsiteY24" fmla="*/ 5731000 h 6219825"/>
              <a:gd name="connsiteX25" fmla="*/ 11998498 w 12192000"/>
              <a:gd name="connsiteY25" fmla="*/ 5404869 h 6219825"/>
              <a:gd name="connsiteX26" fmla="*/ 12192000 w 12192000"/>
              <a:gd name="connsiteY26" fmla="*/ 5347846 h 6219825"/>
              <a:gd name="connsiteX27" fmla="*/ 12192000 w 12192000"/>
              <a:gd name="connsiteY27" fmla="*/ 5402606 h 6219825"/>
              <a:gd name="connsiteX28" fmla="*/ 11829257 w 12192000"/>
              <a:gd name="connsiteY28" fmla="*/ 5507950 h 6219825"/>
              <a:gd name="connsiteX29" fmla="*/ 10939183 w 12192000"/>
              <a:gd name="connsiteY29" fmla="*/ 5722555 h 6219825"/>
              <a:gd name="connsiteX30" fmla="*/ 9985530 w 12192000"/>
              <a:gd name="connsiteY30" fmla="*/ 5902635 h 6219825"/>
              <a:gd name="connsiteX31" fmla="*/ 9186882 w 12192000"/>
              <a:gd name="connsiteY31" fmla="*/ 6018631 h 6219825"/>
              <a:gd name="connsiteX32" fmla="*/ 8578198 w 12192000"/>
              <a:gd name="connsiteY32" fmla="*/ 6088179 h 6219825"/>
              <a:gd name="connsiteX33" fmla="*/ 7864358 w 12192000"/>
              <a:gd name="connsiteY33" fmla="*/ 6149656 h 6219825"/>
              <a:gd name="connsiteX34" fmla="*/ 6935502 w 12192000"/>
              <a:gd name="connsiteY34" fmla="*/ 6201071 h 6219825"/>
              <a:gd name="connsiteX35" fmla="*/ 6477750 w 12192000"/>
              <a:gd name="connsiteY35" fmla="*/ 6214980 h 6219825"/>
              <a:gd name="connsiteX36" fmla="*/ 6362294 w 12192000"/>
              <a:gd name="connsiteY36" fmla="*/ 6219825 h 6219825"/>
              <a:gd name="connsiteX37" fmla="*/ 6057129 w 12192000"/>
              <a:gd name="connsiteY37" fmla="*/ 6219825 h 6219825"/>
              <a:gd name="connsiteX38" fmla="*/ 5977784 w 12192000"/>
              <a:gd name="connsiteY38" fmla="*/ 6215229 h 6219825"/>
              <a:gd name="connsiteX39" fmla="*/ 5265087 w 12192000"/>
              <a:gd name="connsiteY39" fmla="*/ 6178965 h 6219825"/>
              <a:gd name="connsiteX40" fmla="*/ 4346277 w 12192000"/>
              <a:gd name="connsiteY40" fmla="*/ 6116869 h 6219825"/>
              <a:gd name="connsiteX41" fmla="*/ 3373045 w 12192000"/>
              <a:gd name="connsiteY41" fmla="*/ 6018259 h 6219825"/>
              <a:gd name="connsiteX42" fmla="*/ 2362173 w 12192000"/>
              <a:gd name="connsiteY42" fmla="*/ 5899282 h 6219825"/>
              <a:gd name="connsiteX43" fmla="*/ 1233178 w 12192000"/>
              <a:gd name="connsiteY43" fmla="*/ 5726033 h 6219825"/>
              <a:gd name="connsiteX44" fmla="*/ 68500 w 12192000"/>
              <a:gd name="connsiteY44" fmla="*/ 5486226 h 6219825"/>
              <a:gd name="connsiteX45" fmla="*/ 0 w 12192000"/>
              <a:gd name="connsiteY45" fmla="*/ 5468863 h 6219825"/>
              <a:gd name="connsiteX46" fmla="*/ 0 w 12192000"/>
              <a:gd name="connsiteY46" fmla="*/ 5412351 h 6219825"/>
              <a:gd name="connsiteX47" fmla="*/ 72441 w 12192000"/>
              <a:gd name="connsiteY47" fmla="*/ 5431135 h 6219825"/>
              <a:gd name="connsiteX48" fmla="*/ 600716 w 12192000"/>
              <a:gd name="connsiteY48" fmla="*/ 5549555 h 6219825"/>
              <a:gd name="connsiteX49" fmla="*/ 1769512 w 12192000"/>
              <a:gd name="connsiteY49" fmla="*/ 5759811 h 6219825"/>
              <a:gd name="connsiteX50" fmla="*/ 2613554 w 12192000"/>
              <a:gd name="connsiteY50" fmla="*/ 5876802 h 6219825"/>
              <a:gd name="connsiteX51" fmla="*/ 2581134 w 12192000"/>
              <a:gd name="connsiteY51" fmla="*/ 5866867 h 6219825"/>
              <a:gd name="connsiteX52" fmla="*/ 1112635 w 12192000"/>
              <a:gd name="connsiteY52" fmla="*/ 5534031 h 6219825"/>
              <a:gd name="connsiteX53" fmla="*/ 420412 w 12192000"/>
              <a:gd name="connsiteY53" fmla="*/ 5334514 h 6219825"/>
              <a:gd name="connsiteX54" fmla="*/ 0 w 12192000"/>
              <a:gd name="connsiteY54" fmla="*/ 5195539 h 6219825"/>
              <a:gd name="connsiteX55" fmla="*/ 60 w 12192000"/>
              <a:gd name="connsiteY55" fmla="*/ 5105401 h 6219825"/>
              <a:gd name="connsiteX56" fmla="*/ 0 w 12192000"/>
              <a:gd name="connsiteY56" fmla="*/ 5105401 h 6219825"/>
              <a:gd name="connsiteX57" fmla="*/ 0 w 12192000"/>
              <a:gd name="connsiteY57" fmla="*/ 1 h 6219825"/>
              <a:gd name="connsiteX58" fmla="*/ 9834 w 12192000"/>
              <a:gd name="connsiteY58" fmla="*/ 1 h 6219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12192000" h="6219825">
                <a:moveTo>
                  <a:pt x="6789701" y="6151588"/>
                </a:moveTo>
                <a:lnTo>
                  <a:pt x="6788702" y="6151666"/>
                </a:lnTo>
                <a:cubicBezTo>
                  <a:pt x="6788627" y="6151844"/>
                  <a:pt x="6788551" y="6152022"/>
                  <a:pt x="6788476" y="6152200"/>
                </a:cubicBezTo>
                <a:close/>
                <a:moveTo>
                  <a:pt x="9834" y="0"/>
                </a:moveTo>
                <a:lnTo>
                  <a:pt x="12357" y="1"/>
                </a:lnTo>
                <a:lnTo>
                  <a:pt x="12192000" y="1"/>
                </a:lnTo>
                <a:lnTo>
                  <a:pt x="12192000" y="5105401"/>
                </a:lnTo>
                <a:lnTo>
                  <a:pt x="12191716" y="5105401"/>
                </a:lnTo>
                <a:lnTo>
                  <a:pt x="12192000" y="5256977"/>
                </a:lnTo>
                <a:lnTo>
                  <a:pt x="12061096" y="5296034"/>
                </a:lnTo>
                <a:cubicBezTo>
                  <a:pt x="11933500" y="5332263"/>
                  <a:pt x="11805390" y="5366806"/>
                  <a:pt x="11676800" y="5399652"/>
                </a:cubicBezTo>
                <a:cubicBezTo>
                  <a:pt x="11262789" y="5507204"/>
                  <a:pt x="10845343" y="5600846"/>
                  <a:pt x="10425355" y="5683310"/>
                </a:cubicBezTo>
                <a:cubicBezTo>
                  <a:pt x="10092810" y="5748549"/>
                  <a:pt x="9759033" y="5806970"/>
                  <a:pt x="9424022" y="5858546"/>
                </a:cubicBezTo>
                <a:cubicBezTo>
                  <a:pt x="9102997" y="5908224"/>
                  <a:pt x="8781133" y="5952809"/>
                  <a:pt x="8458419" y="5992303"/>
                </a:cubicBezTo>
                <a:cubicBezTo>
                  <a:pt x="8211360" y="6022481"/>
                  <a:pt x="7963792" y="6048065"/>
                  <a:pt x="7715970" y="6072283"/>
                </a:cubicBezTo>
                <a:lnTo>
                  <a:pt x="6951716" y="6138091"/>
                </a:lnTo>
                <a:lnTo>
                  <a:pt x="6936303" y="6140163"/>
                </a:lnTo>
                <a:lnTo>
                  <a:pt x="6790448" y="6151529"/>
                </a:lnTo>
                <a:lnTo>
                  <a:pt x="6799941" y="6153349"/>
                </a:lnTo>
                <a:cubicBezTo>
                  <a:pt x="6811623" y="6153816"/>
                  <a:pt x="6823734" y="6151642"/>
                  <a:pt x="6835432" y="6151642"/>
                </a:cubicBezTo>
                <a:cubicBezTo>
                  <a:pt x="6851580" y="6151642"/>
                  <a:pt x="6867729" y="6149034"/>
                  <a:pt x="6884003" y="6148662"/>
                </a:cubicBezTo>
                <a:cubicBezTo>
                  <a:pt x="7115805" y="6143198"/>
                  <a:pt x="7347351" y="6131026"/>
                  <a:pt x="7578771" y="6116122"/>
                </a:cubicBezTo>
                <a:cubicBezTo>
                  <a:pt x="7927552" y="6093644"/>
                  <a:pt x="8276080" y="6065453"/>
                  <a:pt x="8623845" y="6029188"/>
                </a:cubicBezTo>
                <a:cubicBezTo>
                  <a:pt x="8909939" y="5999878"/>
                  <a:pt x="9195310" y="5965228"/>
                  <a:pt x="9479970" y="5925239"/>
                </a:cubicBezTo>
                <a:cubicBezTo>
                  <a:pt x="9864901" y="5870842"/>
                  <a:pt x="10248014" y="5806101"/>
                  <a:pt x="10629308" y="5731000"/>
                </a:cubicBezTo>
                <a:cubicBezTo>
                  <a:pt x="11090114" y="5639842"/>
                  <a:pt x="11546975" y="5532291"/>
                  <a:pt x="11998498" y="5404869"/>
                </a:cubicBezTo>
                <a:lnTo>
                  <a:pt x="12192000" y="5347846"/>
                </a:lnTo>
                <a:lnTo>
                  <a:pt x="12192000" y="5402606"/>
                </a:lnTo>
                <a:lnTo>
                  <a:pt x="11829257" y="5507950"/>
                </a:lnTo>
                <a:cubicBezTo>
                  <a:pt x="11534769" y="5587680"/>
                  <a:pt x="11238120" y="5658596"/>
                  <a:pt x="10939183" y="5722555"/>
                </a:cubicBezTo>
                <a:cubicBezTo>
                  <a:pt x="10622824" y="5790365"/>
                  <a:pt x="10304941" y="5850387"/>
                  <a:pt x="9985530" y="5902635"/>
                </a:cubicBezTo>
                <a:cubicBezTo>
                  <a:pt x="9720036" y="5946102"/>
                  <a:pt x="9453814" y="5984764"/>
                  <a:pt x="9186882" y="6018631"/>
                </a:cubicBezTo>
                <a:cubicBezTo>
                  <a:pt x="8984197" y="6044216"/>
                  <a:pt x="8781514" y="6068309"/>
                  <a:pt x="8578198" y="6088179"/>
                </a:cubicBezTo>
                <a:lnTo>
                  <a:pt x="7864358" y="6149656"/>
                </a:lnTo>
                <a:cubicBezTo>
                  <a:pt x="7554994" y="6172009"/>
                  <a:pt x="7245502" y="6189895"/>
                  <a:pt x="6935502" y="6201071"/>
                </a:cubicBezTo>
                <a:lnTo>
                  <a:pt x="6477750" y="6214980"/>
                </a:lnTo>
                <a:cubicBezTo>
                  <a:pt x="6439195" y="6212895"/>
                  <a:pt x="6400529" y="6214521"/>
                  <a:pt x="6362294" y="6219825"/>
                </a:cubicBezTo>
                <a:lnTo>
                  <a:pt x="6057129" y="6219825"/>
                </a:lnTo>
                <a:lnTo>
                  <a:pt x="5977784" y="6215229"/>
                </a:lnTo>
                <a:lnTo>
                  <a:pt x="5265087" y="6178965"/>
                </a:lnTo>
                <a:cubicBezTo>
                  <a:pt x="4958267" y="6166544"/>
                  <a:pt x="4651826" y="6146055"/>
                  <a:pt x="4346277" y="6116869"/>
                </a:cubicBezTo>
                <a:lnTo>
                  <a:pt x="3373045" y="6018259"/>
                </a:lnTo>
                <a:cubicBezTo>
                  <a:pt x="3035412" y="5983982"/>
                  <a:pt x="2698456" y="5944327"/>
                  <a:pt x="2362173" y="5899282"/>
                </a:cubicBezTo>
                <a:cubicBezTo>
                  <a:pt x="1984692" y="5849108"/>
                  <a:pt x="1608364" y="5791358"/>
                  <a:pt x="1233178" y="5726033"/>
                </a:cubicBezTo>
                <a:cubicBezTo>
                  <a:pt x="842181" y="5657291"/>
                  <a:pt x="453758" y="5578770"/>
                  <a:pt x="68500" y="5486226"/>
                </a:cubicBezTo>
                <a:lnTo>
                  <a:pt x="0" y="5468863"/>
                </a:lnTo>
                <a:lnTo>
                  <a:pt x="0" y="5412351"/>
                </a:lnTo>
                <a:lnTo>
                  <a:pt x="72441" y="5431135"/>
                </a:lnTo>
                <a:cubicBezTo>
                  <a:pt x="247961" y="5473331"/>
                  <a:pt x="424164" y="5512608"/>
                  <a:pt x="600716" y="5549555"/>
                </a:cubicBezTo>
                <a:cubicBezTo>
                  <a:pt x="988279" y="5630403"/>
                  <a:pt x="1378133" y="5699330"/>
                  <a:pt x="1769512" y="5759811"/>
                </a:cubicBezTo>
                <a:cubicBezTo>
                  <a:pt x="2052426" y="5803406"/>
                  <a:pt x="2335725" y="5843519"/>
                  <a:pt x="2613554" y="5876802"/>
                </a:cubicBezTo>
                <a:cubicBezTo>
                  <a:pt x="2605544" y="5879410"/>
                  <a:pt x="2594611" y="5869350"/>
                  <a:pt x="2581134" y="5866867"/>
                </a:cubicBezTo>
                <a:cubicBezTo>
                  <a:pt x="2087178" y="5774877"/>
                  <a:pt x="1597684" y="5663937"/>
                  <a:pt x="1112635" y="5534031"/>
                </a:cubicBezTo>
                <a:cubicBezTo>
                  <a:pt x="880453" y="5471934"/>
                  <a:pt x="649713" y="5405428"/>
                  <a:pt x="420412" y="5334514"/>
                </a:cubicBezTo>
                <a:lnTo>
                  <a:pt x="0" y="5195539"/>
                </a:lnTo>
                <a:lnTo>
                  <a:pt x="60" y="5105401"/>
                </a:lnTo>
                <a:lnTo>
                  <a:pt x="0" y="5105401"/>
                </a:lnTo>
                <a:lnTo>
                  <a:pt x="0" y="1"/>
                </a:lnTo>
                <a:lnTo>
                  <a:pt x="9834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 descr="A cartoon of a alien&#10;&#10;Description automatically generated">
            <a:extLst>
              <a:ext uri="{FF2B5EF4-FFF2-40B4-BE49-F238E27FC236}">
                <a16:creationId xmlns:a16="http://schemas.microsoft.com/office/drawing/2014/main" id="{5633EBF3-A535-A911-C05B-6183ADDEEBB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41425" y="228600"/>
            <a:ext cx="6604000" cy="4953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5057640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84CC27D-F34E-AABF-BD4F-5B42D46F9A5F}"/>
              </a:ext>
            </a:extLst>
          </p:cNvPr>
          <p:cNvSpPr txBox="1"/>
          <p:nvPr/>
        </p:nvSpPr>
        <p:spPr>
          <a:xfrm>
            <a:off x="344557" y="0"/>
            <a:ext cx="8401877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b="1" dirty="0">
                <a:solidFill>
                  <a:srgbClr val="00B050"/>
                </a:solidFill>
              </a:rPr>
              <a:t>An abstract? An example ( Lin et al, 2022)</a:t>
            </a:r>
          </a:p>
          <a:p>
            <a:pPr algn="just"/>
            <a:br>
              <a:rPr lang="en-GB" dirty="0">
                <a:effectLst/>
              </a:rPr>
            </a:br>
            <a:endParaRPr lang="en-GB" dirty="0">
              <a:effectLst/>
            </a:endParaRPr>
          </a:p>
          <a:p>
            <a:pPr algn="just"/>
            <a:r>
              <a:rPr lang="en-GB" b="1" dirty="0">
                <a:effectLst/>
              </a:rPr>
              <a:t>ABSTRACT </a:t>
            </a:r>
            <a:endParaRPr lang="en-GB" dirty="0">
              <a:effectLst/>
            </a:endParaRPr>
          </a:p>
          <a:p>
            <a:pPr algn="just"/>
            <a:r>
              <a:rPr lang="en-GB" dirty="0">
                <a:effectLst/>
              </a:rPr>
              <a:t>It is well established that international education can profoundly influence a student, including identity and agency formation and the acquisition of knowledge and culture. This study applies the concept of self-formation to reconceptualize the international student experience. It captures the development, changes, and operation of identity and agency during self-formation. Utilizing collective autoethnography, the authentic experiences of three international students studying in Australia during the Covid-19 pandemic were collected. These stories illustrate their transformation from international students to student researchers. Through thematic analysis, three phases have been identified in this study, which are self-exploration, self-positioning, and self-determination and shedding light on the role of agency and hybrid identity. A further scholarly investigation is advocated to enrich the discussion of self-formation and add a nuanced investigation into the variability of individual experiences. </a:t>
            </a:r>
          </a:p>
          <a:p>
            <a:pPr algn="just"/>
            <a:endParaRPr lang="en-GB" b="1" dirty="0">
              <a:effectLst/>
            </a:endParaRPr>
          </a:p>
          <a:p>
            <a:pPr algn="just"/>
            <a:r>
              <a:rPr lang="en-GB" b="1" dirty="0">
                <a:effectLst/>
              </a:rPr>
              <a:t>Keywords: </a:t>
            </a:r>
            <a:r>
              <a:rPr lang="en-GB" dirty="0">
                <a:effectLst/>
              </a:rPr>
              <a:t>self-formation, international student experience, positioning theory, self-determination, collective autoethnography, postgraduate research. </a:t>
            </a:r>
          </a:p>
          <a:p>
            <a:pPr algn="just"/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00899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02D25CF-3B68-EA05-4120-AB4176AD1686}"/>
              </a:ext>
            </a:extLst>
          </p:cNvPr>
          <p:cNvSpPr txBox="1"/>
          <p:nvPr/>
        </p:nvSpPr>
        <p:spPr>
          <a:xfrm>
            <a:off x="291548" y="715616"/>
            <a:ext cx="8454887" cy="68480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B050"/>
                </a:solidFill>
              </a:rPr>
              <a:t>‘The Power Hour’ : Using one hour to draft abstract and/ or structure of your journal </a:t>
            </a:r>
          </a:p>
          <a:p>
            <a:endParaRPr lang="en-US" sz="2400" dirty="0"/>
          </a:p>
          <a:p>
            <a:r>
              <a:rPr lang="en-GB" sz="2400" b="1" kern="100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2400" kern="1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1500"/>
              </a:spcAft>
            </a:pPr>
            <a:r>
              <a:rPr lang="en-GB" sz="2400" dirty="0">
                <a:solidFill>
                  <a:srgbClr val="565656"/>
                </a:solidFill>
                <a:effectLst/>
                <a:ea typeface="Times New Roman" panose="02020603050405020304" pitchFamily="18" charset="0"/>
              </a:rPr>
              <a:t>The Power Hour of Writing (PHOW) (designed to) fosters belonging through an online writing community. These </a:t>
            </a:r>
            <a:r>
              <a:rPr lang="en-GB" sz="2400" dirty="0" err="1">
                <a:solidFill>
                  <a:srgbClr val="565656"/>
                </a:solidFill>
                <a:effectLst/>
                <a:ea typeface="Times New Roman" panose="02020603050405020304" pitchFamily="18" charset="0"/>
              </a:rPr>
              <a:t>AcWriMo</a:t>
            </a:r>
            <a:r>
              <a:rPr lang="en-GB" sz="2400" dirty="0">
                <a:solidFill>
                  <a:srgbClr val="565656"/>
                </a:solidFill>
                <a:effectLst/>
                <a:ea typeface="Times New Roman" panose="02020603050405020304" pitchFamily="18" charset="0"/>
              </a:rPr>
              <a:t> (Academic Writing Month) Power Hours follow the model developed by Dr Stephanie </a:t>
            </a:r>
            <a:r>
              <a:rPr lang="en-GB" sz="2400" dirty="0" err="1">
                <a:solidFill>
                  <a:srgbClr val="565656"/>
                </a:solidFill>
                <a:effectLst/>
                <a:ea typeface="Times New Roman" panose="02020603050405020304" pitchFamily="18" charset="0"/>
              </a:rPr>
              <a:t>Zihms</a:t>
            </a:r>
            <a:r>
              <a:rPr lang="en-GB" sz="2400" dirty="0">
                <a:solidFill>
                  <a:srgbClr val="565656"/>
                </a:solidFill>
                <a:effectLst/>
                <a:ea typeface="Times New Roman" panose="02020603050405020304" pitchFamily="18" charset="0"/>
              </a:rPr>
              <a:t> and Claire Mackie. </a:t>
            </a:r>
          </a:p>
          <a:p>
            <a:pPr>
              <a:spcAft>
                <a:spcPts val="1500"/>
              </a:spcAft>
            </a:pPr>
            <a:r>
              <a:rPr lang="en-GB" sz="2400" dirty="0">
                <a:solidFill>
                  <a:srgbClr val="565656"/>
                </a:solidFill>
                <a:effectLst/>
                <a:ea typeface="Times New Roman" panose="02020603050405020304" pitchFamily="18" charset="0"/>
              </a:rPr>
              <a:t>For full information about the Power Hour, including access to resources to support you in running your own Power Hour sessions, please see their website: </a:t>
            </a:r>
            <a:r>
              <a:rPr lang="en-GB" sz="2400" u="sng" dirty="0">
                <a:solidFill>
                  <a:srgbClr val="2786C2"/>
                </a:solidFill>
                <a:effectLst/>
                <a:ea typeface="Times New Roman" panose="02020603050405020304" pitchFamily="18" charset="0"/>
                <a:hlinkClick r:id="rId2"/>
              </a:rPr>
              <a:t>Click here to view the PHOW website.</a:t>
            </a:r>
            <a:endParaRPr lang="en-GB" sz="2400" dirty="0">
              <a:effectLst/>
              <a:ea typeface="Times New Roman" panose="02020603050405020304" pitchFamily="18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826551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8948DD3-B00F-A723-7996-97EEF6A0D6F8}"/>
              </a:ext>
            </a:extLst>
          </p:cNvPr>
          <p:cNvSpPr txBox="1"/>
          <p:nvPr/>
        </p:nvSpPr>
        <p:spPr>
          <a:xfrm>
            <a:off x="450574" y="662609"/>
            <a:ext cx="8335617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B050"/>
                </a:solidFill>
              </a:rPr>
              <a:t>What next ? Your work for next week. </a:t>
            </a:r>
          </a:p>
          <a:p>
            <a:endParaRPr lang="en-US" sz="2400" dirty="0"/>
          </a:p>
          <a:p>
            <a:endParaRPr lang="en-US" sz="2400" dirty="0"/>
          </a:p>
          <a:p>
            <a:pPr marL="342900" indent="-342900">
              <a:buFont typeface="Wingdings" pitchFamily="2" charset="2"/>
              <a:buChar char="ü"/>
            </a:pPr>
            <a:r>
              <a:rPr lang="en-US" sz="2400" dirty="0"/>
              <a:t>Preparation for individual 20 min or paired 30 min tutorial next Tuesday 12 December 11.00-2.00</a:t>
            </a:r>
          </a:p>
          <a:p>
            <a:endParaRPr lang="en-US" sz="2400" dirty="0"/>
          </a:p>
          <a:p>
            <a:endParaRPr lang="en-US" sz="2400" dirty="0"/>
          </a:p>
          <a:p>
            <a:pPr marL="342900" indent="-342900">
              <a:buFont typeface="Wingdings" pitchFamily="2" charset="2"/>
              <a:buChar char="ü"/>
            </a:pPr>
            <a:r>
              <a:rPr lang="en-US" sz="2400" dirty="0"/>
              <a:t>To email a plan to Iain and Carolyne by 9.00 next Tuesday 12 December</a:t>
            </a:r>
          </a:p>
          <a:p>
            <a:endParaRPr lang="en-US" sz="2400" dirty="0"/>
          </a:p>
          <a:p>
            <a:pPr marL="342900" indent="-342900">
              <a:buFont typeface="Wingdings" pitchFamily="2" charset="2"/>
              <a:buChar char="ü"/>
            </a:pPr>
            <a:r>
              <a:rPr lang="en-US" sz="2400" dirty="0"/>
              <a:t>Tutorial to give you feedback on structure of your journal article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50408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138853" y="412708"/>
            <a:ext cx="28662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Critical thinking…</a:t>
            </a:r>
          </a:p>
        </p:txBody>
      </p:sp>
      <p:sp>
        <p:nvSpPr>
          <p:cNvPr id="4" name="Rectangle 3"/>
          <p:cNvSpPr/>
          <p:nvPr/>
        </p:nvSpPr>
        <p:spPr>
          <a:xfrm>
            <a:off x="1116623" y="1397757"/>
            <a:ext cx="7192108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Critical thinking ‘examines assumptions, discerns hidden values, evaluates evidence, and assesses conclusions.’									(Petress, 2004)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‘Critical thinking is the art of making clear, reasoned judgements based on interpreting, understanding, applying and synthesising evidence gathered from observation, reading and experimentation.’</a:t>
            </a:r>
          </a:p>
          <a:p>
            <a:r>
              <a:rPr lang="en-GB" dirty="0"/>
              <a:t>					(Burns &amp; Sinfield, 2016) 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‘Critical thinking means questioning not only assumptions of others, but also questioning your own assumptions.’</a:t>
            </a:r>
          </a:p>
          <a:p>
            <a:r>
              <a:rPr lang="en-GB" dirty="0"/>
              <a:t>					(Barnet &amp; Bedau, 2011)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88688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762000" y="734378"/>
          <a:ext cx="8020050" cy="4389120"/>
        </p:xfrm>
        <a:graphic>
          <a:graphicData uri="http://schemas.openxmlformats.org/drawingml/2006/table">
            <a:tbl>
              <a:tblPr firstRow="1" bandRow="1">
                <a:effectLst>
                  <a:reflection stA="0" endPos="65000" dist="50800" dir="5400000" sy="-100000" algn="bl" rotWithShape="0"/>
                </a:effectLst>
                <a:tableStyleId>{3B4B98B0-60AC-42C2-AFA5-B58CD77FA1E5}</a:tableStyleId>
              </a:tblPr>
              <a:tblGrid>
                <a:gridCol w="4010025">
                  <a:extLst>
                    <a:ext uri="{9D8B030D-6E8A-4147-A177-3AD203B41FA5}">
                      <a16:colId xmlns:a16="http://schemas.microsoft.com/office/drawing/2014/main" val="361124483"/>
                    </a:ext>
                  </a:extLst>
                </a:gridCol>
                <a:gridCol w="4010025">
                  <a:extLst>
                    <a:ext uri="{9D8B030D-6E8A-4147-A177-3AD203B41FA5}">
                      <a16:colId xmlns:a16="http://schemas.microsoft.com/office/drawing/2014/main" val="3646870771"/>
                    </a:ext>
                  </a:extLst>
                </a:gridCol>
              </a:tblGrid>
              <a:tr h="841951">
                <a:tc>
                  <a:txBody>
                    <a:bodyPr/>
                    <a:lstStyle/>
                    <a:p>
                      <a:r>
                        <a:rPr lang="en-GB" b="1" dirty="0"/>
                        <a:t>Where</a:t>
                      </a:r>
                      <a:r>
                        <a:rPr lang="en-GB" b="0" dirty="0"/>
                        <a:t> did you find the information?</a:t>
                      </a:r>
                    </a:p>
                    <a:p>
                      <a:endParaRPr lang="en-GB" b="0" dirty="0"/>
                    </a:p>
                    <a:p>
                      <a:r>
                        <a:rPr lang="en-GB" b="0" i="1" dirty="0"/>
                        <a:t>Was it presented to you? Did you search for it? How hard did</a:t>
                      </a:r>
                      <a:r>
                        <a:rPr lang="en-GB" b="0" i="1" baseline="0" dirty="0"/>
                        <a:t> you have to look? Is your source reputable?</a:t>
                      </a:r>
                      <a:endParaRPr lang="en-GB" b="0" i="1" dirty="0"/>
                    </a:p>
                  </a:txBody>
                  <a:tcPr>
                    <a:gradFill flip="none" rotWithShape="1">
                      <a:gsLst>
                        <a:gs pos="0">
                          <a:schemeClr val="bg1"/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What</a:t>
                      </a:r>
                      <a:r>
                        <a:rPr lang="en-GB" b="0" dirty="0"/>
                        <a:t> are the key messages or results/findings?</a:t>
                      </a:r>
                    </a:p>
                    <a:p>
                      <a:endParaRPr lang="en-GB" b="0" dirty="0"/>
                    </a:p>
                    <a:p>
                      <a:r>
                        <a:rPr lang="en-GB" b="0" i="1" dirty="0"/>
                        <a:t>What are its claims to new knowledge?</a:t>
                      </a:r>
                      <a:r>
                        <a:rPr lang="en-GB" b="0" i="1" baseline="0" dirty="0"/>
                        <a:t> What is their point? How does it compare to your own?</a:t>
                      </a:r>
                      <a:endParaRPr lang="en-GB" b="0" i="1" dirty="0"/>
                    </a:p>
                  </a:txBody>
                  <a:tcPr>
                    <a:gradFill flip="none" rotWithShape="1">
                      <a:gsLst>
                        <a:gs pos="0">
                          <a:schemeClr val="bg1"/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307672333"/>
                  </a:ext>
                </a:extLst>
              </a:tr>
              <a:tr h="841951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How</a:t>
                      </a: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 has the author/speaker</a:t>
                      </a:r>
                      <a:r>
                        <a:rPr lang="en-GB" baseline="0" dirty="0">
                          <a:solidFill>
                            <a:schemeClr val="tx1"/>
                          </a:solidFill>
                        </a:rPr>
                        <a:t> come to their conclusions?</a:t>
                      </a:r>
                    </a:p>
                    <a:p>
                      <a:endParaRPr lang="en-GB" baseline="0" dirty="0"/>
                    </a:p>
                    <a:p>
                      <a:r>
                        <a:rPr lang="en-GB" i="1" dirty="0"/>
                        <a:t>Is</a:t>
                      </a:r>
                      <a:r>
                        <a:rPr lang="en-GB" i="1" baseline="0" dirty="0"/>
                        <a:t> their line of reasoning logical? What did they do to come to their conclusions? Are they reliable/based on evidence?</a:t>
                      </a:r>
                      <a:endParaRPr lang="en-GB" i="1" dirty="0"/>
                    </a:p>
                  </a:txBody>
                  <a:tcPr>
                    <a:gradFill flip="none" rotWithShape="1">
                      <a:gsLst>
                        <a:gs pos="0">
                          <a:schemeClr val="bg1"/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Who </a:t>
                      </a:r>
                      <a:r>
                        <a:rPr lang="en-GB" dirty="0"/>
                        <a:t>has written/said it?</a:t>
                      </a:r>
                    </a:p>
                    <a:p>
                      <a:endParaRPr lang="en-GB" dirty="0"/>
                    </a:p>
                    <a:p>
                      <a:r>
                        <a:rPr lang="en-GB" i="1" dirty="0"/>
                        <a:t>Is the author speaking as an individual or on behalf</a:t>
                      </a:r>
                      <a:r>
                        <a:rPr lang="en-GB" i="1" baseline="0" dirty="0"/>
                        <a:t> of an organisation/employer? Are they an expert/do they have credibility? Can you identify bias?</a:t>
                      </a:r>
                      <a:endParaRPr lang="en-GB" i="1" dirty="0"/>
                    </a:p>
                  </a:txBody>
                  <a:tcPr>
                    <a:gradFill flip="none" rotWithShape="1">
                      <a:gsLst>
                        <a:gs pos="0">
                          <a:schemeClr val="bg1"/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970563565"/>
                  </a:ext>
                </a:extLst>
              </a:tr>
              <a:tr h="487797">
                <a:tc>
                  <a:txBody>
                    <a:bodyPr/>
                    <a:lstStyle/>
                    <a:p>
                      <a:r>
                        <a:rPr lang="en-GB" b="1" dirty="0"/>
                        <a:t>When</a:t>
                      </a:r>
                      <a:r>
                        <a:rPr lang="en-GB" dirty="0"/>
                        <a:t> was it</a:t>
                      </a:r>
                      <a:r>
                        <a:rPr lang="en-GB" baseline="0" dirty="0"/>
                        <a:t> written/said?</a:t>
                      </a:r>
                    </a:p>
                    <a:p>
                      <a:endParaRPr lang="en-GB" baseline="0" dirty="0"/>
                    </a:p>
                    <a:p>
                      <a:r>
                        <a:rPr lang="en-GB" i="1" baseline="0" dirty="0"/>
                        <a:t>Is it recent and relevant?</a:t>
                      </a:r>
                      <a:endParaRPr lang="en-GB" i="1" dirty="0"/>
                    </a:p>
                  </a:txBody>
                  <a:tcPr>
                    <a:gradFill flip="none" rotWithShape="1">
                      <a:gsLst>
                        <a:gs pos="0">
                          <a:schemeClr val="bg1"/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Why</a:t>
                      </a:r>
                      <a:r>
                        <a:rPr lang="en-GB" dirty="0"/>
                        <a:t> has it</a:t>
                      </a:r>
                      <a:r>
                        <a:rPr lang="en-GB" baseline="0" dirty="0"/>
                        <a:t> been written/said?</a:t>
                      </a:r>
                    </a:p>
                    <a:p>
                      <a:endParaRPr lang="en-GB" baseline="0" dirty="0"/>
                    </a:p>
                    <a:p>
                      <a:r>
                        <a:rPr lang="en-GB" i="1" baseline="0" dirty="0"/>
                        <a:t>Who is it aimed at? What are its aims?</a:t>
                      </a:r>
                      <a:endParaRPr lang="en-GB" i="1" dirty="0"/>
                    </a:p>
                  </a:txBody>
                  <a:tcPr>
                    <a:gradFill flip="none" rotWithShape="1">
                      <a:gsLst>
                        <a:gs pos="0">
                          <a:schemeClr val="bg1"/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384109581"/>
                  </a:ext>
                </a:extLst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2195739" y="162448"/>
            <a:ext cx="51525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Six questions to trigger critical thinking</a:t>
            </a:r>
          </a:p>
        </p:txBody>
      </p:sp>
      <p:sp>
        <p:nvSpPr>
          <p:cNvPr id="4" name="Rectangle 3"/>
          <p:cNvSpPr/>
          <p:nvPr/>
        </p:nvSpPr>
        <p:spPr>
          <a:xfrm>
            <a:off x="1885950" y="5233763"/>
            <a:ext cx="725805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(Aveyard, Sharp &amp; Woolliams, 2011; adapted from Woolliams et al, 2009)</a:t>
            </a:r>
          </a:p>
        </p:txBody>
      </p:sp>
    </p:spTree>
    <p:extLst>
      <p:ext uri="{BB962C8B-B14F-4D97-AF65-F5344CB8AC3E}">
        <p14:creationId xmlns:p14="http://schemas.microsoft.com/office/powerpoint/2010/main" val="12605821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295899" y="784437"/>
            <a:ext cx="6469088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Ask yourself…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/>
              <a:t>Are there any hidden assumptions or agendas?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/>
              <a:t>Is there a political motivation?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/>
              <a:t>Does the evidence provided support the conclusions made?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/>
              <a:t>Is the analysis fair? (subjective vs objective)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/>
              <a:t>Why was something done – and what was its significance?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/>
              <a:t>Is the timing significant?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/>
              <a:t>How does one interpretation compare to another?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/>
              <a:t>Why might authors agree/disagree?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/>
              <a:t>Do opinions change over time?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/>
              <a:t>What is the weight of evidence and how convincing is it?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/>
              <a:t>Are the sources reputable?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/>
              <a:t>What are their strengths/weaknesses?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122386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342901" y="1165599"/>
            <a:ext cx="6640514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Being forensic in your analysis of a claim/policy/intervention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Considering a range of views – never rely on a single source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Careful construction of an argument, based on evidence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Justifying your position – and providing sound rationale for the decisions you take (feel free to disagree, but must explain why)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Spelling it out – never assume that your audience knows what you know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You don’t take anything for granted… ask questions and think about the ‘bigger picture’</a:t>
            </a:r>
          </a:p>
          <a:p>
            <a:endParaRPr lang="en-GB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342901" y="393495"/>
            <a:ext cx="55942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Critical thinking means…</a:t>
            </a:r>
          </a:p>
        </p:txBody>
      </p:sp>
    </p:spTree>
    <p:extLst>
      <p:ext uri="{BB962C8B-B14F-4D97-AF65-F5344CB8AC3E}">
        <p14:creationId xmlns:p14="http://schemas.microsoft.com/office/powerpoint/2010/main" val="188820565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6C17F41-64E4-C06E-B0D3-C1D1A2C60C3D}"/>
              </a:ext>
            </a:extLst>
          </p:cNvPr>
          <p:cNvSpPr txBox="1"/>
          <p:nvPr/>
        </p:nvSpPr>
        <p:spPr>
          <a:xfrm>
            <a:off x="954157" y="755374"/>
            <a:ext cx="7832034" cy="72019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References </a:t>
            </a:r>
          </a:p>
          <a:p>
            <a:r>
              <a:rPr lang="en-GB" sz="2000" dirty="0" err="1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Ball,S</a:t>
            </a:r>
            <a:r>
              <a:rPr lang="en-GB" sz="20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. (1993) ‘What is Policy? Texts, Trajectories and Toolboxes’, </a:t>
            </a:r>
            <a:r>
              <a:rPr lang="en-GB" sz="2000" i="1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Discourse: Studies in the Cultural Politics of Education</a:t>
            </a:r>
            <a:r>
              <a:rPr lang="en-GB" sz="20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, Vol 13 (2).</a:t>
            </a:r>
          </a:p>
          <a:p>
            <a:endParaRPr lang="en-GB" sz="20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r>
              <a:rPr lang="en-GB" sz="2000" dirty="0" err="1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Ball,S</a:t>
            </a:r>
            <a:r>
              <a:rPr lang="en-GB" sz="20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. (2017; 2021) </a:t>
            </a:r>
            <a:r>
              <a:rPr lang="en-GB" sz="2000" i="1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The Education Press</a:t>
            </a:r>
            <a:r>
              <a:rPr lang="en-GB" sz="2000" i="1" dirty="0">
                <a:solidFill>
                  <a:srgbClr val="000000"/>
                </a:solidFill>
                <a:ea typeface="Calibri" panose="020F0502020204030204" pitchFamily="34" charset="0"/>
              </a:rPr>
              <a:t>. </a:t>
            </a:r>
            <a:r>
              <a:rPr lang="en-GB" sz="20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Bristol : Policy Press.</a:t>
            </a:r>
          </a:p>
          <a:p>
            <a:endParaRPr lang="en-GB" sz="20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r>
              <a:rPr lang="en-GB" sz="20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Blakemore, K. (2003) </a:t>
            </a:r>
            <a:r>
              <a:rPr lang="en-GB" sz="2000" i="1" dirty="0">
                <a:solidFill>
                  <a:srgbClr val="000000"/>
                </a:solidFill>
                <a:ea typeface="Calibri" panose="020F0502020204030204" pitchFamily="34" charset="0"/>
              </a:rPr>
              <a:t>Social Policy : An Introduction . </a:t>
            </a:r>
            <a:r>
              <a:rPr lang="en-GB" sz="2000" dirty="0">
                <a:solidFill>
                  <a:srgbClr val="000000"/>
                </a:solidFill>
                <a:ea typeface="Calibri" panose="020F0502020204030204" pitchFamily="34" charset="0"/>
              </a:rPr>
              <a:t>Buckingham: Open University Press.</a:t>
            </a:r>
            <a:endParaRPr lang="en-GB" sz="20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br>
              <a:rPr lang="en-GB" sz="2000" i="1" dirty="0"/>
            </a:br>
            <a:r>
              <a:rPr lang="en-GB" sz="2000" b="0" i="0" dirty="0">
                <a:solidFill>
                  <a:srgbClr val="202122"/>
                </a:solidFill>
                <a:effectLst/>
              </a:rPr>
              <a:t>Bronfenbrenner, U. (1977) </a:t>
            </a:r>
            <a:r>
              <a:rPr lang="en-GB" sz="2000" b="0" i="0" u="none" strike="noStrike" dirty="0">
                <a:solidFill>
                  <a:srgbClr val="3366CC"/>
                </a:solidFill>
                <a:effectLst/>
                <a:hlinkClick r:id="rId2"/>
              </a:rPr>
              <a:t>"Toward an experimental ecology of human development"</a:t>
            </a:r>
            <a:r>
              <a:rPr lang="en-GB" sz="2000" b="0" i="0" dirty="0">
                <a:solidFill>
                  <a:srgbClr val="202122"/>
                </a:solidFill>
                <a:effectLst/>
              </a:rPr>
              <a:t>. </a:t>
            </a:r>
            <a:r>
              <a:rPr lang="en-GB" sz="2000" b="0" i="1" dirty="0">
                <a:solidFill>
                  <a:srgbClr val="202122"/>
                </a:solidFill>
                <a:effectLst/>
              </a:rPr>
              <a:t>American Psychologist</a:t>
            </a:r>
            <a:r>
              <a:rPr lang="en-GB" sz="2000" b="0" i="0" dirty="0">
                <a:solidFill>
                  <a:srgbClr val="202122"/>
                </a:solidFill>
                <a:effectLst/>
              </a:rPr>
              <a:t>.</a:t>
            </a:r>
            <a:r>
              <a:rPr lang="en-GB" sz="2000" i="0" dirty="0">
                <a:solidFill>
                  <a:srgbClr val="202122"/>
                </a:solidFill>
                <a:effectLst/>
              </a:rPr>
              <a:t> 32 (7)</a:t>
            </a:r>
            <a:r>
              <a:rPr lang="en-GB" sz="2000" dirty="0">
                <a:solidFill>
                  <a:srgbClr val="202122"/>
                </a:solidFill>
              </a:rPr>
              <a:t>, pp. </a:t>
            </a:r>
            <a:r>
              <a:rPr lang="en-GB" sz="2000" b="0" i="0" dirty="0">
                <a:solidFill>
                  <a:srgbClr val="202122"/>
                </a:solidFill>
                <a:effectLst/>
              </a:rPr>
              <a:t>513–531. Available at : </a:t>
            </a:r>
            <a:r>
              <a:rPr lang="en-GB" sz="2000" b="0" i="0" u="none" strike="noStrike" dirty="0">
                <a:solidFill>
                  <a:srgbClr val="3366CC"/>
                </a:solidFill>
                <a:effectLst/>
                <a:hlinkClick r:id="rId3" tooltip="Doi (identifier)"/>
              </a:rPr>
              <a:t>doi</a:t>
            </a:r>
            <a:r>
              <a:rPr lang="en-GB" sz="2000" b="0" i="0" dirty="0">
                <a:solidFill>
                  <a:srgbClr val="202122"/>
                </a:solidFill>
                <a:effectLst/>
              </a:rPr>
              <a:t>:</a:t>
            </a:r>
            <a:r>
              <a:rPr lang="en-GB" sz="2000" b="0" i="0" u="none" strike="noStrike" dirty="0">
                <a:solidFill>
                  <a:srgbClr val="3366CC"/>
                </a:solidFill>
                <a:effectLst/>
                <a:hlinkClick r:id="rId4"/>
              </a:rPr>
              <a:t>10.1037/0003-066X.32.7.513</a:t>
            </a:r>
            <a:endParaRPr lang="en-GB" sz="20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endParaRPr lang="en-GB" sz="20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r>
              <a:rPr lang="en-GB" sz="2000" dirty="0" err="1">
                <a:solidFill>
                  <a:srgbClr val="000000"/>
                </a:solidFill>
                <a:ea typeface="Calibri" panose="020F0502020204030204" pitchFamily="34" charset="0"/>
              </a:rPr>
              <a:t>Harman,G</a:t>
            </a:r>
            <a:r>
              <a:rPr lang="en-GB" sz="2000" dirty="0">
                <a:solidFill>
                  <a:srgbClr val="000000"/>
                </a:solidFill>
                <a:ea typeface="Calibri" panose="020F0502020204030204" pitchFamily="34" charset="0"/>
              </a:rPr>
              <a:t>. (1984) ‘Conceptual and theoretical issues’ in </a:t>
            </a:r>
            <a:r>
              <a:rPr lang="en-GB" sz="2000" dirty="0" err="1">
                <a:solidFill>
                  <a:srgbClr val="000000"/>
                </a:solidFill>
                <a:ea typeface="Calibri" panose="020F0502020204030204" pitchFamily="34" charset="0"/>
              </a:rPr>
              <a:t>J.R.Hough</a:t>
            </a:r>
            <a:r>
              <a:rPr lang="en-GB" sz="2000" dirty="0">
                <a:solidFill>
                  <a:srgbClr val="000000"/>
                </a:solidFill>
                <a:ea typeface="Calibri" panose="020F0502020204030204" pitchFamily="34" charset="0"/>
              </a:rPr>
              <a:t> (ed) </a:t>
            </a:r>
            <a:r>
              <a:rPr lang="en-GB" sz="2000" i="1" dirty="0">
                <a:solidFill>
                  <a:srgbClr val="000000"/>
                </a:solidFill>
                <a:ea typeface="Calibri" panose="020F0502020204030204" pitchFamily="34" charset="0"/>
              </a:rPr>
              <a:t>Education Policy: An International Survey. </a:t>
            </a:r>
            <a:r>
              <a:rPr lang="en-GB" sz="2000" dirty="0">
                <a:solidFill>
                  <a:srgbClr val="000000"/>
                </a:solidFill>
                <a:ea typeface="Calibri" panose="020F0502020204030204" pitchFamily="34" charset="0"/>
              </a:rPr>
              <a:t>London: Croom Helm.</a:t>
            </a:r>
            <a:endParaRPr lang="en-GB" sz="20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IES</a:t>
            </a:r>
          </a:p>
        </p:txBody>
      </p:sp>
    </p:spTree>
    <p:extLst>
      <p:ext uri="{BB962C8B-B14F-4D97-AF65-F5344CB8AC3E}">
        <p14:creationId xmlns:p14="http://schemas.microsoft.com/office/powerpoint/2010/main" val="129358575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DBB93D2-33CE-43D6-EB1D-C225894821BE}"/>
              </a:ext>
            </a:extLst>
          </p:cNvPr>
          <p:cNvSpPr txBox="1"/>
          <p:nvPr/>
        </p:nvSpPr>
        <p:spPr>
          <a:xfrm>
            <a:off x="728870" y="689113"/>
            <a:ext cx="7765773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Hodgson, A. and </a:t>
            </a:r>
            <a:r>
              <a:rPr lang="en-GB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Spours</a:t>
            </a:r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, K. (2006) ‘</a:t>
            </a:r>
            <a:r>
              <a:rPr lang="en-GB" dirty="0">
                <a:solidFill>
                  <a:srgbClr val="292526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An analytical framework for policy engagement: the contested case of 14–19 reform in England’, </a:t>
            </a:r>
            <a:r>
              <a:rPr lang="en-GB" i="1" dirty="0">
                <a:solidFill>
                  <a:srgbClr val="292526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Journal of Education Policy</a:t>
            </a:r>
            <a:r>
              <a:rPr lang="en-GB" dirty="0">
                <a:solidFill>
                  <a:srgbClr val="292526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, 21(6), pp. 679–696.</a:t>
            </a:r>
            <a:endParaRPr lang="en-GB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r>
              <a:rPr lang="en-GB" b="0" i="0" dirty="0">
                <a:solidFill>
                  <a:srgbClr val="333333"/>
                </a:solidFill>
                <a:effectLst/>
              </a:rPr>
              <a:t>Kogan, M. (1975) </a:t>
            </a:r>
            <a:r>
              <a:rPr lang="en-GB" b="0" i="1" dirty="0">
                <a:solidFill>
                  <a:srgbClr val="333333"/>
                </a:solidFill>
                <a:effectLst/>
              </a:rPr>
              <a:t>Educational policy-making: A study on interest groups and parliament</a:t>
            </a:r>
            <a:r>
              <a:rPr lang="en-GB" b="0" i="0" dirty="0">
                <a:solidFill>
                  <a:srgbClr val="333333"/>
                </a:solidFill>
                <a:effectLst/>
              </a:rPr>
              <a:t>. London: George Allen and Unwin Ltd.</a:t>
            </a:r>
          </a:p>
          <a:p>
            <a:endParaRPr lang="en-GB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Ozga, J. (2000) </a:t>
            </a:r>
            <a:r>
              <a:rPr lang="en-GB" i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Policy Research in Educational Settings</a:t>
            </a:r>
            <a:r>
              <a:rPr lang="en-GB" i="1" dirty="0"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Buckingham: Open University Press.</a:t>
            </a:r>
          </a:p>
          <a:p>
            <a:endParaRPr lang="en-GB" dirty="0">
              <a:solidFill>
                <a:srgbClr val="000000"/>
              </a:solidFill>
              <a:ea typeface="Calibri" panose="020F0502020204030204" pitchFamily="34" charset="0"/>
            </a:endParaRPr>
          </a:p>
          <a:p>
            <a:r>
              <a:rPr lang="en-GB" dirty="0">
                <a:effectLst/>
              </a:rPr>
              <a:t>Qian, H., </a:t>
            </a:r>
            <a:r>
              <a:rPr lang="en-GB" dirty="0" err="1">
                <a:effectLst/>
              </a:rPr>
              <a:t>Walker,A</a:t>
            </a:r>
            <a:r>
              <a:rPr lang="en-GB" dirty="0">
                <a:effectLst/>
              </a:rPr>
              <a:t>. </a:t>
            </a:r>
            <a:r>
              <a:rPr lang="en-GB" dirty="0"/>
              <a:t>and </a:t>
            </a:r>
            <a:r>
              <a:rPr lang="en-GB" dirty="0" err="1">
                <a:effectLst/>
              </a:rPr>
              <a:t>Chen,S</a:t>
            </a:r>
            <a:r>
              <a:rPr lang="en-GB" dirty="0">
                <a:effectLst/>
              </a:rPr>
              <a:t>. (2023) ‘The ‘Double- Reduction’ Education Policy in China: Three Prevailing Narratives’, </a:t>
            </a:r>
            <a:r>
              <a:rPr lang="en-GB" i="1" dirty="0">
                <a:effectLst/>
              </a:rPr>
              <a:t>Journal of Education Policy</a:t>
            </a:r>
            <a:r>
              <a:rPr lang="en-GB" dirty="0">
                <a:effectLst/>
              </a:rPr>
              <a:t>, pp.1-21.</a:t>
            </a:r>
          </a:p>
          <a:p>
            <a:endParaRPr lang="en-GB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r>
              <a:rPr lang="en-GB" dirty="0"/>
              <a:t>Singh, S., Thomas, S. and Harris, J. (2013) ‘Recontextualising policy discourse: a Bernsteinian perspective on policy interpretation, translation, enactment’, </a:t>
            </a:r>
            <a:r>
              <a:rPr lang="en-GB" i="1" dirty="0"/>
              <a:t>Journal of Education Policy</a:t>
            </a:r>
            <a:r>
              <a:rPr lang="en-GB" dirty="0"/>
              <a:t>, 28(4), pp. 465–480. </a:t>
            </a:r>
          </a:p>
          <a:p>
            <a:endParaRPr lang="en-US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6687707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6574</TotalTime>
  <Words>2234</Words>
  <Application>Microsoft Macintosh PowerPoint</Application>
  <PresentationFormat>On-screen Show (4:3)</PresentationFormat>
  <Paragraphs>251</Paragraphs>
  <Slides>24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24</vt:i4>
      </vt:variant>
    </vt:vector>
  </HeadingPairs>
  <TitlesOfParts>
    <vt:vector size="33" baseType="lpstr">
      <vt:lpstr>Arial</vt:lpstr>
      <vt:lpstr>Calibri</vt:lpstr>
      <vt:lpstr>Calibri Light</vt:lpstr>
      <vt:lpstr>Courier New</vt:lpstr>
      <vt:lpstr>Symbol</vt:lpstr>
      <vt:lpstr>Times New Roman</vt:lpstr>
      <vt:lpstr>Wingdings</vt:lpstr>
      <vt:lpstr>Office Theme</vt:lpstr>
      <vt:lpstr>Custom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Iain Jones</cp:lastModifiedBy>
  <cp:revision>301</cp:revision>
  <dcterms:created xsi:type="dcterms:W3CDTF">2017-02-08T11:33:06Z</dcterms:created>
  <dcterms:modified xsi:type="dcterms:W3CDTF">2023-12-05T09:21:47Z</dcterms:modified>
</cp:coreProperties>
</file>