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59" autoAdjust="0"/>
    <p:restoredTop sz="94660"/>
  </p:normalViewPr>
  <p:slideViewPr>
    <p:cSldViewPr snapToGrid="0">
      <p:cViewPr varScale="1">
        <p:scale>
          <a:sx n="67" d="100"/>
          <a:sy n="67" d="100"/>
        </p:scale>
        <p:origin x="96"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F7D0911-7CCB-47D9-B92D-BE3A19E21AD3}"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3014317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7D0911-7CCB-47D9-B92D-BE3A19E21AD3}"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3892796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F7D0911-7CCB-47D9-B92D-BE3A19E21AD3}"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3945654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F7D0911-7CCB-47D9-B92D-BE3A19E21AD3}"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275629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F7D0911-7CCB-47D9-B92D-BE3A19E21AD3}" type="datetimeFigureOut">
              <a:rPr lang="en-GB" smtClean="0"/>
              <a:t>25/01/2021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1861755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F7D0911-7CCB-47D9-B92D-BE3A19E21AD3}" type="datetimeFigureOut">
              <a:rPr lang="en-GB" smtClean="0"/>
              <a:t>25/01/2021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3490272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7D0911-7CCB-47D9-B92D-BE3A19E21AD3}" type="datetimeFigureOut">
              <a:rPr lang="en-GB" smtClean="0"/>
              <a:t>25/01/2021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1446897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7D0911-7CCB-47D9-B92D-BE3A19E21AD3}"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1459959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F7D0911-7CCB-47D9-B92D-BE3A19E21AD3}"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1872383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7D0911-7CCB-47D9-B92D-BE3A19E21AD3}"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28464487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7D0911-7CCB-47D9-B92D-BE3A19E21AD3}"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E00DCD-25EA-4DCE-90C3-AD9B37D981E0}" type="slidenum">
              <a:rPr lang="en-GB" smtClean="0"/>
              <a:t>‹#›</a:t>
            </a:fld>
            <a:endParaRPr lang="en-GB"/>
          </a:p>
        </p:txBody>
      </p:sp>
    </p:spTree>
    <p:extLst>
      <p:ext uri="{BB962C8B-B14F-4D97-AF65-F5344CB8AC3E}">
        <p14:creationId xmlns:p14="http://schemas.microsoft.com/office/powerpoint/2010/main" val="3393900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7D0911-7CCB-47D9-B92D-BE3A19E21AD3}" type="datetimeFigureOut">
              <a:rPr lang="en-GB" smtClean="0"/>
              <a:t>25/01/2021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E00DCD-25EA-4DCE-90C3-AD9B37D981E0}" type="slidenum">
              <a:rPr lang="en-GB" smtClean="0"/>
              <a:t>‹#›</a:t>
            </a:fld>
            <a:endParaRPr lang="en-GB"/>
          </a:p>
        </p:txBody>
      </p:sp>
    </p:spTree>
    <p:extLst>
      <p:ext uri="{BB962C8B-B14F-4D97-AF65-F5344CB8AC3E}">
        <p14:creationId xmlns:p14="http://schemas.microsoft.com/office/powerpoint/2010/main" val="1960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Professional Practice 2: Young People and Society in Focus</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82247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Module</a:t>
            </a:r>
            <a:endParaRPr lang="en-GB" dirty="0"/>
          </a:p>
        </p:txBody>
      </p:sp>
      <p:sp>
        <p:nvSpPr>
          <p:cNvPr id="3" name="Content Placeholder 2"/>
          <p:cNvSpPr>
            <a:spLocks noGrp="1"/>
          </p:cNvSpPr>
          <p:nvPr>
            <p:ph idx="1"/>
          </p:nvPr>
        </p:nvSpPr>
        <p:spPr/>
        <p:txBody>
          <a:bodyPr/>
          <a:lstStyle/>
          <a:p>
            <a:pPr lvl="0"/>
            <a:r>
              <a:rPr lang="en-GB" dirty="0"/>
              <a:t>To critically build on the theory and philosophy of Youth Work practice developed in previous modules, in line with the National Occupational Standards for Youth Work.</a:t>
            </a:r>
          </a:p>
          <a:p>
            <a:pPr hangingPunct="0"/>
            <a:endParaRPr lang="en-GB" dirty="0"/>
          </a:p>
          <a:p>
            <a:pPr lvl="0"/>
            <a:r>
              <a:rPr lang="en-GB" dirty="0"/>
              <a:t>To enable students to further develop a critical knowledge and understanding of Youth Work, demonstrating sound practice in leading and managing youth work practice whilst taking into consideration current themes and priorities which impact upon the lives of young people in contemporary society.</a:t>
            </a:r>
          </a:p>
          <a:p>
            <a:endParaRPr lang="en-GB" dirty="0"/>
          </a:p>
        </p:txBody>
      </p:sp>
    </p:spTree>
    <p:extLst>
      <p:ext uri="{BB962C8B-B14F-4D97-AF65-F5344CB8AC3E}">
        <p14:creationId xmlns:p14="http://schemas.microsoft.com/office/powerpoint/2010/main" val="741194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a:t>
            </a:r>
            <a:endParaRPr lang="en-GB" dirty="0"/>
          </a:p>
        </p:txBody>
      </p:sp>
      <p:sp>
        <p:nvSpPr>
          <p:cNvPr id="3" name="Content Placeholder 2"/>
          <p:cNvSpPr>
            <a:spLocks noGrp="1"/>
          </p:cNvSpPr>
          <p:nvPr>
            <p:ph idx="1"/>
          </p:nvPr>
        </p:nvSpPr>
        <p:spPr>
          <a:xfrm>
            <a:off x="838200" y="1690688"/>
            <a:ext cx="10515600" cy="4910137"/>
          </a:xfrm>
        </p:spPr>
        <p:txBody>
          <a:bodyPr>
            <a:normAutofit fontScale="77500" lnSpcReduction="20000"/>
          </a:bodyPr>
          <a:lstStyle/>
          <a:p>
            <a:pPr lvl="0"/>
            <a:r>
              <a:rPr lang="en-GB" dirty="0"/>
              <a:t>Successfully complete a 200 hour supervised professional practice placement, in accordance with the principles and values of youth work, 50% of which to be face to face with young people</a:t>
            </a:r>
            <a:r>
              <a:rPr lang="en-GB" dirty="0" smtClean="0"/>
              <a:t>.</a:t>
            </a:r>
            <a:endParaRPr lang="en-GB" dirty="0"/>
          </a:p>
          <a:p>
            <a:pPr lvl="0"/>
            <a:r>
              <a:rPr lang="en-GB" dirty="0"/>
              <a:t>Demonstrate an in-depth critical understanding of the relationship between the theory and philosophy of Youth Work and elements of its practice.</a:t>
            </a:r>
          </a:p>
          <a:p>
            <a:pPr lvl="0"/>
            <a:r>
              <a:rPr lang="en-GB" dirty="0"/>
              <a:t>Demonstrate an in-depth critical understanding of the social factors which impact upon young people in contemporary society, and the consequent impact upon youth work practice</a:t>
            </a:r>
            <a:r>
              <a:rPr lang="en-GB" dirty="0" smtClean="0"/>
              <a:t>.</a:t>
            </a:r>
            <a:endParaRPr lang="en-GB" dirty="0"/>
          </a:p>
          <a:p>
            <a:pPr lvl="0"/>
            <a:r>
              <a:rPr lang="en-GB" dirty="0"/>
              <a:t>Critically evaluate their own professional development needs and the approaches required to address these during their practice placement, and critically examine the role of the practitioner in the Youth Work practice setting specifically the extent to which the student has demonstrated evidence of leading and managing an area of youth work practice</a:t>
            </a:r>
            <a:r>
              <a:rPr lang="en-GB" dirty="0" smtClean="0"/>
              <a:t>.</a:t>
            </a:r>
            <a:endParaRPr lang="en-GB" dirty="0"/>
          </a:p>
          <a:p>
            <a:pPr lvl="0"/>
            <a:r>
              <a:rPr lang="en-GB" dirty="0"/>
              <a:t>Critically analyse the principles of leadership, management and partnership working with a range of associated organisations.</a:t>
            </a:r>
          </a:p>
          <a:p>
            <a:pPr lvl="0"/>
            <a:r>
              <a:rPr lang="en-GB" dirty="0"/>
              <a:t>Organise their knowledge and learning through use of a range of information resources, and present their work appropriately.</a:t>
            </a:r>
          </a:p>
          <a:p>
            <a:endParaRPr lang="en-GB" dirty="0"/>
          </a:p>
        </p:txBody>
      </p:sp>
    </p:spTree>
    <p:extLst>
      <p:ext uri="{BB962C8B-B14F-4D97-AF65-F5344CB8AC3E}">
        <p14:creationId xmlns:p14="http://schemas.microsoft.com/office/powerpoint/2010/main" val="1418754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Indicative Content</a:t>
            </a:r>
            <a:endParaRPr lang="en-GB" dirty="0"/>
          </a:p>
        </p:txBody>
      </p:sp>
      <p:sp>
        <p:nvSpPr>
          <p:cNvPr id="3" name="Content Placeholder 2"/>
          <p:cNvSpPr>
            <a:spLocks noGrp="1"/>
          </p:cNvSpPr>
          <p:nvPr>
            <p:ph idx="1"/>
          </p:nvPr>
        </p:nvSpPr>
        <p:spPr>
          <a:xfrm>
            <a:off x="838200" y="1825624"/>
            <a:ext cx="10515600" cy="4846639"/>
          </a:xfrm>
        </p:spPr>
        <p:txBody>
          <a:bodyPr>
            <a:normAutofit fontScale="70000" lnSpcReduction="20000"/>
          </a:bodyPr>
          <a:lstStyle/>
          <a:p>
            <a:pPr lvl="0"/>
            <a:r>
              <a:rPr lang="en-GB" dirty="0"/>
              <a:t>Critical examination of the theory and philosophy of Youth and Community Work, the voluntary and maintained sectors and their link to students’ chosen practice area.</a:t>
            </a:r>
          </a:p>
          <a:p>
            <a:pPr lvl="0"/>
            <a:r>
              <a:rPr lang="en-GB" dirty="0"/>
              <a:t>Critical reflection and analysis of the process of pedagogy within a student’s Youth Work practice setting.</a:t>
            </a:r>
          </a:p>
          <a:p>
            <a:pPr lvl="0"/>
            <a:r>
              <a:rPr lang="en-GB" dirty="0"/>
              <a:t>Evaluation of the role of the professionally qualified worker within Youth </a:t>
            </a:r>
            <a:r>
              <a:rPr lang="en-GB" dirty="0" smtClean="0"/>
              <a:t>and Community </a:t>
            </a:r>
            <a:r>
              <a:rPr lang="en-GB" dirty="0"/>
              <a:t>Work practice.</a:t>
            </a:r>
          </a:p>
          <a:p>
            <a:pPr lvl="0"/>
            <a:r>
              <a:rPr lang="en-US" dirty="0"/>
              <a:t>An in-depth exploration of a range of issues which affect young people in contemporary society, which include Child Sexual Exploitation, homelessness, addiction, mental health, poverty, obesity, toxic childhood, and County Lines.</a:t>
            </a:r>
            <a:endParaRPr lang="en-GB" dirty="0"/>
          </a:p>
          <a:p>
            <a:pPr lvl="0"/>
            <a:r>
              <a:rPr lang="en-GB" dirty="0"/>
              <a:t>Understanding how trauma can affect young people’s future life chances.</a:t>
            </a:r>
          </a:p>
          <a:p>
            <a:pPr lvl="0"/>
            <a:r>
              <a:rPr lang="en-GB" dirty="0"/>
              <a:t>Understanding society</a:t>
            </a:r>
            <a:r>
              <a:rPr lang="en-GB" dirty="0" smtClean="0"/>
              <a:t>, </a:t>
            </a:r>
            <a:r>
              <a:rPr lang="en-GB" dirty="0"/>
              <a:t>how this shapes and impacts upon both young people and the services that support them.</a:t>
            </a:r>
          </a:p>
          <a:p>
            <a:pPr lvl="0"/>
            <a:r>
              <a:rPr lang="en-US" dirty="0"/>
              <a:t>Understanding organisations – tools for analysis and future proofing.</a:t>
            </a:r>
            <a:endParaRPr lang="en-GB" dirty="0"/>
          </a:p>
          <a:p>
            <a:pPr lvl="0"/>
            <a:r>
              <a:rPr lang="en-GB" dirty="0"/>
              <a:t>Critical examination of the concept of partnership working and its effect on students’ youth and community work practice.</a:t>
            </a:r>
          </a:p>
          <a:p>
            <a:pPr lvl="0"/>
            <a:r>
              <a:rPr lang="en-US" dirty="0"/>
              <a:t>A consideration of radical youth work and the potential of youth and community work for social change.</a:t>
            </a:r>
            <a:endParaRPr lang="en-GB" dirty="0"/>
          </a:p>
          <a:p>
            <a:endParaRPr lang="en-GB" dirty="0"/>
          </a:p>
        </p:txBody>
      </p:sp>
    </p:spTree>
    <p:extLst>
      <p:ext uri="{BB962C8B-B14F-4D97-AF65-F5344CB8AC3E}">
        <p14:creationId xmlns:p14="http://schemas.microsoft.com/office/powerpoint/2010/main" val="1145491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t>Professional </a:t>
            </a:r>
            <a:r>
              <a:rPr lang="en-GB" b="1" dirty="0"/>
              <a:t>Journal 5000 </a:t>
            </a:r>
            <a:r>
              <a:rPr lang="en-GB" b="1" dirty="0" smtClean="0"/>
              <a:t>words</a:t>
            </a:r>
          </a:p>
          <a:p>
            <a:pPr marL="0" indent="0">
              <a:buNone/>
            </a:pPr>
            <a:endParaRPr lang="en-GB" dirty="0"/>
          </a:p>
          <a:p>
            <a:r>
              <a:rPr lang="en-US" dirty="0"/>
              <a:t>The Journal will include the following:</a:t>
            </a:r>
            <a:endParaRPr lang="en-GB" dirty="0"/>
          </a:p>
          <a:p>
            <a:pPr lvl="0"/>
            <a:r>
              <a:rPr lang="en-US" dirty="0"/>
              <a:t>An information sheet of the work placement identifying the aims, objectives, vision and background of the organisation, along with roles and responsibilities of the trainee youth worker whilst on placement.</a:t>
            </a:r>
            <a:endParaRPr lang="en-GB" dirty="0"/>
          </a:p>
          <a:p>
            <a:pPr lvl="0"/>
            <a:r>
              <a:rPr lang="en-US" dirty="0"/>
              <a:t>A community profile.</a:t>
            </a:r>
            <a:endParaRPr lang="en-GB" dirty="0"/>
          </a:p>
          <a:p>
            <a:pPr lvl="0"/>
            <a:r>
              <a:rPr lang="en-US" dirty="0"/>
              <a:t>An in-depth SWOT analysis of the organisation and its context.</a:t>
            </a:r>
            <a:endParaRPr lang="en-GB" dirty="0"/>
          </a:p>
          <a:p>
            <a:pPr lvl="0"/>
            <a:r>
              <a:rPr lang="en-US" dirty="0"/>
              <a:t>A summary of your own learning and development, linked to your professional development plan and underpinned with reference to examples from your practice and appropriate literature such as National Occupational Standards for Youth Work.</a:t>
            </a:r>
            <a:endParaRPr lang="en-GB" dirty="0"/>
          </a:p>
          <a:p>
            <a:pPr lvl="0"/>
            <a:r>
              <a:rPr lang="en-US" dirty="0"/>
              <a:t>Detailed appendices to include 6 reflective journals, an original risk assessment of the work setting, and all relevant supporting evidence, for example minutes of meetings, session plans, posters created by students.</a:t>
            </a:r>
            <a:endParaRPr lang="en-GB" dirty="0"/>
          </a:p>
          <a:p>
            <a:endParaRPr lang="en-GB" dirty="0"/>
          </a:p>
        </p:txBody>
      </p:sp>
    </p:spTree>
    <p:extLst>
      <p:ext uri="{BB962C8B-B14F-4D97-AF65-F5344CB8AC3E}">
        <p14:creationId xmlns:p14="http://schemas.microsoft.com/office/powerpoint/2010/main" val="2488436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Continued</a:t>
            </a:r>
            <a:endParaRPr lang="en-GB" dirty="0"/>
          </a:p>
        </p:txBody>
      </p:sp>
      <p:sp>
        <p:nvSpPr>
          <p:cNvPr id="3" name="Content Placeholder 2"/>
          <p:cNvSpPr>
            <a:spLocks noGrp="1"/>
          </p:cNvSpPr>
          <p:nvPr>
            <p:ph idx="1"/>
          </p:nvPr>
        </p:nvSpPr>
        <p:spPr/>
        <p:txBody>
          <a:bodyPr>
            <a:normAutofit fontScale="92500"/>
          </a:bodyPr>
          <a:lstStyle/>
          <a:p>
            <a:r>
              <a:rPr lang="en-GB" b="1" dirty="0"/>
              <a:t>Assessment Component 2 – 10%</a:t>
            </a:r>
            <a:endParaRPr lang="en-GB" dirty="0"/>
          </a:p>
          <a:p>
            <a:endParaRPr lang="en-GB" dirty="0"/>
          </a:p>
          <a:p>
            <a:r>
              <a:rPr lang="en-GB" dirty="0"/>
              <a:t>Practical: A Learning Mentor Report making clear reference to examples from the student’s practice and conduct while on placement.  The report will include the requirement for the Learning Mentor to observe and comment upon a specific piece of the student’s practice</a:t>
            </a:r>
          </a:p>
          <a:p>
            <a:endParaRPr lang="en-GB" dirty="0"/>
          </a:p>
          <a:p>
            <a:r>
              <a:rPr lang="en-GB" b="1" dirty="0"/>
              <a:t>Assessment Component 3 – 10%</a:t>
            </a:r>
            <a:endParaRPr lang="en-GB" dirty="0"/>
          </a:p>
          <a:p>
            <a:r>
              <a:rPr lang="en-GB" dirty="0"/>
              <a:t>Practical: A report from the Fieldwork Supervisor reflecting on the student’s engagement with group supervision and reflective practice.</a:t>
            </a:r>
          </a:p>
          <a:p>
            <a:endParaRPr lang="en-GB" dirty="0"/>
          </a:p>
        </p:txBody>
      </p:sp>
    </p:spTree>
    <p:extLst>
      <p:ext uri="{BB962C8B-B14F-4D97-AF65-F5344CB8AC3E}">
        <p14:creationId xmlns:p14="http://schemas.microsoft.com/office/powerpoint/2010/main" val="38748634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656</Words>
  <Application>Microsoft Office PowerPoint</Application>
  <PresentationFormat>Widescreen</PresentationFormat>
  <Paragraphs>38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Professional Practice 2: Young People and Society in Focus</vt:lpstr>
      <vt:lpstr>Aims of the Module</vt:lpstr>
      <vt:lpstr>Learning Outcomes</vt:lpstr>
      <vt:lpstr>Indicative Content</vt:lpstr>
      <vt:lpstr>Assessment</vt:lpstr>
      <vt:lpstr>Assessment Continued</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Professional Practice 2: Young People and Society in Focus</dc:title>
  <dc:creator>Darrel Williams</dc:creator>
  <cp:lastModifiedBy>Darrel Williams</cp:lastModifiedBy>
  <cp:revision>3</cp:revision>
  <dcterms:created xsi:type="dcterms:W3CDTF">2021-01-25T15:05:30Z</dcterms:created>
  <dcterms:modified xsi:type="dcterms:W3CDTF">2021-01-25T17:37:51Z</dcterms:modified>
</cp:coreProperties>
</file>