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2"/>
  </p:handoutMasterIdLst>
  <p:sldIdLst>
    <p:sldId id="287" r:id="rId2"/>
    <p:sldId id="285" r:id="rId3"/>
    <p:sldId id="286" r:id="rId4"/>
    <p:sldId id="288" r:id="rId5"/>
    <p:sldId id="282" r:id="rId6"/>
    <p:sldId id="283" r:id="rId7"/>
    <p:sldId id="284" r:id="rId8"/>
    <p:sldId id="263" r:id="rId9"/>
    <p:sldId id="264" r:id="rId10"/>
    <p:sldId id="265" r:id="rId11"/>
    <p:sldId id="266" r:id="rId12"/>
    <p:sldId id="289" r:id="rId13"/>
    <p:sldId id="290" r:id="rId14"/>
    <p:sldId id="291" r:id="rId15"/>
    <p:sldId id="259" r:id="rId16"/>
    <p:sldId id="260" r:id="rId17"/>
    <p:sldId id="257" r:id="rId18"/>
    <p:sldId id="267" r:id="rId19"/>
    <p:sldId id="268" r:id="rId20"/>
    <p:sldId id="269" r:id="rId21"/>
    <p:sldId id="271" r:id="rId22"/>
    <p:sldId id="270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9144000" cy="6858000" type="screen4x3"/>
  <p:notesSz cx="67611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08810-DA24-45B6-838F-139B7D8584DA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6E558-56B2-4507-B52C-8C53D342E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149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60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297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890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078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80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01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449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51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445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42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5998B-44CD-4922-A51F-2C105BAE0E5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54694-C1EC-4A31-944F-B7711FC45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67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Respiratory System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cell in your body requires oxygen and your lungs are highly adapted to extract this gas from the atmosphere!</a:t>
            </a: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extraction occurs from 300 million tiny air sacs called alveoli which give your lungs a sponge like texture.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13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Respiratory System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9" descr="Respiratory-Syste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2857" y="1600200"/>
            <a:ext cx="457828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4972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Respiratory System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9" descr="Bronchiol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714500" y="1843881"/>
            <a:ext cx="5715000" cy="4038600"/>
          </a:xfrm>
        </p:spPr>
      </p:pic>
    </p:spTree>
    <p:extLst>
      <p:ext uri="{BB962C8B-B14F-4D97-AF65-F5344CB8AC3E}">
        <p14:creationId xmlns:p14="http://schemas.microsoft.com/office/powerpoint/2010/main" val="389920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Respiratory System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primary survey is a way to identify life threatening conditions.</a:t>
            </a: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condition is life threatening if it interferes with oxygen reaching the vital organs.</a:t>
            </a: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body has a lack of oxygen we call it Hypoxia.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77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Hypoxia - Airway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enough oxygen in the surrounding air, such as: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Suffocation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Drowning</a:t>
            </a:r>
          </a:p>
          <a:p>
            <a:pPr marL="0" indent="0">
              <a:buNone/>
            </a:pPr>
            <a:endParaRPr lang="en-GB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Blockage, swelling or narrowing of the </a:t>
            </a:r>
            <a:r>
              <a:rPr lang="en-GB" sz="2000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Airway</a:t>
            </a: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caused by: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tongue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Vomit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Burns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Strangulation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Hanging</a:t>
            </a:r>
          </a:p>
          <a:p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Anaphylaxis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49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Hypoxia - Breathing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Inability of the lungs to function properly, caused by: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Crushing the chest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Collapsed lung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Chest Injury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Poisoning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Disease or illness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Failure of the respiratory centre in the brain (or nerves connecting to the lungs) caused by: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Stroke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 Injury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overdose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Poisoning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Spinal injury</a:t>
            </a:r>
          </a:p>
          <a:p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 shock</a:t>
            </a:r>
          </a:p>
          <a:p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Hypoxia - Circulation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 of blood, a fall in blood pressure, failure to circulate the blood, or inability of the blood to carry oxygen. Caused by:</a:t>
            </a:r>
            <a:endParaRPr lang="en-GB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Heart attack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Myocardial Infarction)</a:t>
            </a: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Cardiac arrest</a:t>
            </a: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Severe bleeding</a:t>
            </a:r>
          </a:p>
          <a:p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Poisoning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naphylaxis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87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Signs and Symptoms: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Partially blocked airway:</a:t>
            </a:r>
          </a:p>
          <a:p>
            <a:pPr marL="0" indent="0">
              <a:buNone/>
            </a:pPr>
            <a:r>
              <a:rPr lang="en-GB" sz="20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Casualty agitated, looking for help but able to breathe</a:t>
            </a:r>
          </a:p>
          <a:p>
            <a:pPr marL="0" indent="0">
              <a:buNone/>
            </a:pPr>
            <a:endParaRPr lang="en-GB" sz="20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Completely blocked airway:</a:t>
            </a:r>
          </a:p>
          <a:p>
            <a:pPr marL="457200" lvl="1" indent="0">
              <a:buNone/>
            </a:pPr>
            <a:r>
              <a:rPr lang="en-GB" sz="20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Casualty struggling to or can’t breathe</a:t>
            </a:r>
          </a:p>
          <a:p>
            <a:pPr marL="457200" lvl="1" indent="0">
              <a:buNone/>
            </a:pPr>
            <a:r>
              <a:rPr lang="en-GB" sz="20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Cyanosis (blueness)</a:t>
            </a:r>
          </a:p>
          <a:p>
            <a:pPr marL="457200" lvl="1" indent="0">
              <a:buNone/>
            </a:pPr>
            <a:r>
              <a:rPr lang="en-GB" sz="20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Can’t speak</a:t>
            </a:r>
          </a:p>
          <a:p>
            <a:pPr marL="457200" lvl="1" indent="0">
              <a:buNone/>
            </a:pPr>
            <a:r>
              <a:rPr lang="en-GB" sz="20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Clutching at throat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65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 Treatment – Partial Blockage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40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 to cough and try and keep the casualty calm.</a:t>
            </a:r>
            <a:endParaRPr lang="en-GB" sz="4000" dirty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4613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 Adult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2243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pic>
        <p:nvPicPr>
          <p:cNvPr id="5" name="Content Placeholder 4" descr="faw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38400" y="1958181"/>
            <a:ext cx="42672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6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 Unconscious Casualty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faw10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3728" y="1412776"/>
            <a:ext cx="5184576" cy="496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2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 Child Treatment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0072BC"/>
                </a:solidFill>
                <a:latin typeface="Arial" charset="0"/>
                <a:cs typeface="Arial" charset="0"/>
              </a:rPr>
              <a:t>Encourage to </a:t>
            </a:r>
            <a:r>
              <a:rPr lang="en-GB" sz="28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cough </a:t>
            </a:r>
            <a:endParaRPr lang="en-GB" sz="2800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Up </a:t>
            </a:r>
            <a:r>
              <a:rPr lang="en-GB" sz="2800" dirty="0">
                <a:solidFill>
                  <a:srgbClr val="0072BC"/>
                </a:solidFill>
                <a:latin typeface="Arial" charset="0"/>
                <a:cs typeface="Arial" charset="0"/>
              </a:rPr>
              <a:t>to 5 Back Blows 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Up </a:t>
            </a:r>
            <a:r>
              <a:rPr lang="en-GB" sz="2800" dirty="0">
                <a:solidFill>
                  <a:srgbClr val="0072BC"/>
                </a:solidFill>
                <a:latin typeface="Arial" charset="0"/>
                <a:cs typeface="Arial" charset="0"/>
              </a:rPr>
              <a:t>to 5 Abdominal Thrusts 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Alternate </a:t>
            </a:r>
            <a:r>
              <a:rPr lang="en-GB" sz="2800" dirty="0">
                <a:solidFill>
                  <a:srgbClr val="0072BC"/>
                </a:solidFill>
                <a:latin typeface="Arial" charset="0"/>
                <a:cs typeface="Arial" charset="0"/>
              </a:rPr>
              <a:t>5 Back Blows &amp; 5 Abdominal Thrusts</a:t>
            </a:r>
          </a:p>
          <a:p>
            <a:endParaRPr lang="en-GB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429000"/>
            <a:ext cx="259228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429000"/>
            <a:ext cx="2880320" cy="2828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5750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Choking Infant Treatment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to 5 Back Blows </a:t>
            </a: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</a:t>
            </a:r>
            <a:r>
              <a:rPr lang="en-GB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5 Chest Thrusts </a:t>
            </a: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Alternate </a:t>
            </a:r>
            <a:r>
              <a:rPr lang="en-GB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Back Blows &amp; 5 Chest Thrusts</a:t>
            </a:r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17032"/>
            <a:ext cx="3528392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717032"/>
            <a:ext cx="3600400" cy="2738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242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2BC"/>
                </a:solidFill>
                <a:latin typeface="Arial" charset="0"/>
                <a:cs typeface="Arial" charset="0"/>
              </a:rPr>
              <a:t>Caused by an allergic reaction in the </a:t>
            </a:r>
            <a:r>
              <a:rPr lang="en-GB" sz="24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lungs to any of the following; </a:t>
            </a:r>
            <a:r>
              <a:rPr lang="en-GB" sz="20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dust</a:t>
            </a: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, traffic </a:t>
            </a:r>
            <a:r>
              <a:rPr lang="en-GB" sz="20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fumes, pollen, exercise, types of food, certain medications, emotions such as fear</a:t>
            </a:r>
            <a:r>
              <a:rPr lang="en-GB" sz="2400" dirty="0">
                <a:solidFill>
                  <a:srgbClr val="0072BC"/>
                </a:solidFill>
                <a:latin typeface="Arial" charset="0"/>
                <a:cs typeface="Arial" charset="0"/>
              </a:rPr>
              <a:t>.</a:t>
            </a:r>
            <a:r>
              <a:rPr lang="en-GB" sz="2400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 </a:t>
            </a:r>
            <a:endParaRPr lang="en-GB" sz="2400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2BC"/>
                </a:solidFill>
                <a:latin typeface="Arial" charset="0"/>
                <a:cs typeface="Arial" charset="0"/>
              </a:rPr>
              <a:t>Muscles surrounding the bronchioles go into spasm and constrict, making it difficult to breathe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2BC"/>
                </a:solidFill>
                <a:latin typeface="Arial" charset="0"/>
                <a:cs typeface="Arial" charset="0"/>
              </a:rPr>
              <a:t>Signs and symptoms: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Difficulty breathing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Wheezing sounds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Difficulty speaking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Pale, clammy skin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Using the next and upper-chest muscles to breathe</a:t>
            </a:r>
          </a:p>
          <a:p>
            <a:pPr lvl="1">
              <a:buFont typeface="Wingdings" pitchFamily="2" charset="2"/>
              <a:buChar char="§"/>
            </a:pPr>
            <a:r>
              <a:rPr lang="en-GB" sz="2000" dirty="0">
                <a:solidFill>
                  <a:srgbClr val="0072BC"/>
                </a:solidFill>
                <a:latin typeface="Arial" charset="0"/>
                <a:cs typeface="Arial" charset="0"/>
              </a:rPr>
              <a:t>May become unconscious and stop breathing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81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organicnutrition.co.uk/images/asthma-airway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https://www.organicnutrition.co.uk/images/asthma-airway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https://www.organicnutrition.co.uk/images/asthma-airway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http://www.grahamroadsurgery.nhs.uk/files/2015/01/understanding-asth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4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 - Treatment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Help the casualty to sit down.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Stay calm and reassure the casualty.</a:t>
            </a:r>
            <a:endParaRPr lang="en-GB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Encourage the casualty </a:t>
            </a:r>
            <a:r>
              <a:rPr lang="en-GB" dirty="0">
                <a:solidFill>
                  <a:srgbClr val="0072BC"/>
                </a:solidFill>
                <a:latin typeface="Arial" charset="0"/>
                <a:cs typeface="Arial" charset="0"/>
              </a:rPr>
              <a:t>to use their </a:t>
            </a: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 reliever inhaler.</a:t>
            </a:r>
            <a:endParaRPr lang="en-GB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dirty="0">
                <a:solidFill>
                  <a:srgbClr val="0072BC"/>
                </a:solidFill>
                <a:latin typeface="Arial" charset="0"/>
                <a:cs typeface="Arial" charset="0"/>
              </a:rPr>
              <a:t>If the attack is prolonged, severe or appears to be worsening call 999/112 for emergency </a:t>
            </a: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help.</a:t>
            </a:r>
            <a:endParaRPr lang="en-GB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dirty="0">
                <a:solidFill>
                  <a:srgbClr val="0072BC"/>
                </a:solidFill>
                <a:latin typeface="Arial" charset="0"/>
                <a:cs typeface="Arial" charset="0"/>
              </a:rPr>
              <a:t>Be aware that cold winter air can make an attack </a:t>
            </a: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worse.</a:t>
            </a:r>
            <a:endParaRPr lang="en-GB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dirty="0">
                <a:solidFill>
                  <a:srgbClr val="0072BC"/>
                </a:solidFill>
                <a:latin typeface="Arial" charset="0"/>
                <a:cs typeface="Arial" charset="0"/>
              </a:rPr>
              <a:t>Be prepared to resuscitate if the casualty goes unconscious and stops </a:t>
            </a:r>
            <a:r>
              <a:rPr lang="en-GB" dirty="0" smtClean="0">
                <a:solidFill>
                  <a:srgbClr val="0072BC"/>
                </a:solidFill>
                <a:latin typeface="Arial" charset="0"/>
                <a:cs typeface="Arial" charset="0"/>
              </a:rPr>
              <a:t>breathing.</a:t>
            </a:r>
            <a:endParaRPr lang="en-GB" dirty="0">
              <a:solidFill>
                <a:srgbClr val="0072BC"/>
              </a:solidFill>
              <a:latin typeface="Arial" charset="0"/>
              <a:cs typeface="Arial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50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itynews.ca/wp-content/blogs.dir/sites/10/2013/12/puff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24"/>
            <a:ext cx="9290745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08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Hyperventilation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indent="-3429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Hyperventilation is ‘excessive breathing.’</a:t>
            </a:r>
          </a:p>
          <a:p>
            <a:pPr marL="400050" lvl="1" indent="0">
              <a:buNone/>
            </a:pPr>
            <a:endParaRPr lang="en-GB" sz="24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There is only a trace of CO2 in the air we breathe in, but 4% CO2 in the air we breathe out.</a:t>
            </a:r>
          </a:p>
          <a:p>
            <a:pPr marL="400050" lvl="1" indent="0">
              <a:buNone/>
            </a:pPr>
            <a:endParaRPr lang="en-GB" sz="24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person hyperventilates when the CO2 levels become reduced in the blood.</a:t>
            </a:r>
          </a:p>
          <a:p>
            <a:pPr marL="400050" lvl="1" indent="0">
              <a:buNone/>
            </a:pPr>
            <a:endParaRPr lang="en-GB" sz="24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3429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condition of hyperventilation can often be mistaken for asthma.</a:t>
            </a:r>
          </a:p>
          <a:p>
            <a:pPr lvl="1" indent="-342900">
              <a:buFont typeface="Wingdings" panose="05000000000000000000" pitchFamily="2" charset="2"/>
              <a:buChar char="q"/>
            </a:pPr>
            <a:endParaRPr lang="en-GB" sz="2400" dirty="0" smtClean="0">
              <a:solidFill>
                <a:srgbClr val="0072BC"/>
              </a:solidFill>
            </a:endParaRPr>
          </a:p>
          <a:p>
            <a:pPr marL="400050" lvl="1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5424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Hyperventilation Signs and Symptoms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050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Unnaturally deep, fast breathing.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 seeking behaviour.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Dizziness.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Feeling of a tight chest.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Cramps in hands and feet.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Pins and needles in arms and hands.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casualty will think they can’t breathe.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48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Hyperventilation - Treatment 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firm and calm, but reassuring.</a:t>
            </a: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to them that they are hyperventilating.</a:t>
            </a: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 in front of them and ‘coach’ their breathing.</a:t>
            </a: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offer them sips of water which helps to reduce the number of breaths they take.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65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Flail Chest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Flail chest is a condition where the ribs surrounding the chest have become fractured in several places creating a ‘floating’ section of chest wall.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the casualty breathes, the chest wall moves out, but the flail segment move inwards. So during inspiration and expiration the flail area gets sucked in and out.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are called ‘paradoxical’ chest movements.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9470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.slidesharecdn.com/flailchest-140501045412-phpapp01/95/flail-chest-5-638.jpg?cb=1398920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0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792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Flail </a:t>
            </a:r>
            <a:r>
              <a:rPr lang="en-GB" sz="3600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Chest Signs and Symptoms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Severe difficulty breathing.</a:t>
            </a:r>
          </a:p>
          <a:p>
            <a:pPr marL="0" indent="0">
              <a:buNone/>
            </a:pPr>
            <a:endParaRPr lang="en-GB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Shallow, painful breathing.</a:t>
            </a:r>
          </a:p>
          <a:p>
            <a:pPr marL="0" indent="0">
              <a:buNone/>
            </a:pPr>
            <a:endParaRPr lang="en-GB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Signs and symptoms of a fracture.</a:t>
            </a:r>
          </a:p>
          <a:p>
            <a:pPr marL="0" indent="0">
              <a:buNone/>
            </a:pPr>
            <a:endParaRPr lang="en-GB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‘Paradoxical chest movements’.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365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Flail </a:t>
            </a:r>
            <a:r>
              <a:rPr lang="en-GB" sz="4000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Chest - Treatment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999/112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Put the casualty into the position they most feel comfortable – this is often sat up, inclined towards the injury.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large amounts of padding over the flail area.</a:t>
            </a: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the arm on the injured side in an elevated sling.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2383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.slidesharecdn.com/chest-injurieslmatthews-1220605202500655-8/95/chest-injuries-8-728.jpg?cb=1220580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93403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81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person who drowns does not usually inhale large amounts of water into the lungs.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three types of drowning which need to be considered: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Dry Drowning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 Drowning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Secondary Drowning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0082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seagrant.umich.edu/wp-content/blogs.dir/1/files/2013/08/001-Signs-of-Drowning-P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91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Dry Drowning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10% of drowning cases water never reaches the lungs.</a:t>
            </a:r>
          </a:p>
          <a:p>
            <a:pPr marL="0" indent="0">
              <a:buNone/>
            </a:pPr>
            <a:endParaRPr lang="en-GB" sz="28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muscle spasm near the epiglottis and larynx blocks the airway and stops water entering the lungs. It does however cut off the air supply.</a:t>
            </a:r>
          </a:p>
          <a:p>
            <a:pPr marL="0" indent="0">
              <a:buNone/>
            </a:pPr>
            <a:endParaRPr lang="en-GB" sz="28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casualty will usually swallow large amounts of water which will enter the stomach and may be vomited as they are rescued or resuscitated.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042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 </a:t>
            </a:r>
            <a:r>
              <a:rPr lang="en-GB" b="1" dirty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90% of drowning cases are described as wet drowning but even these casualties don’t inhale large amounts of water into the lungs.</a:t>
            </a:r>
          </a:p>
          <a:p>
            <a:endParaRPr lang="en-GB" sz="28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body only needs  a relatively small amount of water entering the lungs  to interfere with the oxygen exchange in the alveoli.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0754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Secondary Drowning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 small amount of water enters the lungs, irritation is caused and fluid is drawn from the blood into the alveoli.</a:t>
            </a:r>
          </a:p>
          <a:p>
            <a:pPr marL="0" indent="0">
              <a:buNone/>
            </a:pPr>
            <a:endParaRPr lang="en-GB" sz="28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reaction could be delayed for up to 72 hours after the ‘near drowning.’</a:t>
            </a:r>
          </a:p>
          <a:p>
            <a:pPr marL="0" indent="0">
              <a:buNone/>
            </a:pPr>
            <a:endParaRPr lang="en-GB" sz="2800" dirty="0" smtClean="0">
              <a:solidFill>
                <a:srgbClr val="0072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for this reason that any casualty who recovers from a ‘near drowning’ should be taken to hospital immediately.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2605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992</Words>
  <Application>Microsoft Office PowerPoint</Application>
  <PresentationFormat>On-screen Show (4:3)</PresentationFormat>
  <Paragraphs>148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The Respiratory System</vt:lpstr>
      <vt:lpstr>The Respiratory System</vt:lpstr>
      <vt:lpstr>The Respiratory System</vt:lpstr>
      <vt:lpstr>The Respiratory System</vt:lpstr>
      <vt:lpstr>Hypoxia - Airway</vt:lpstr>
      <vt:lpstr>Hypoxia - Breathing</vt:lpstr>
      <vt:lpstr>Hypoxia - Circulation</vt:lpstr>
      <vt:lpstr>Choking</vt:lpstr>
      <vt:lpstr>Choking Treatment – Partial Blockage</vt:lpstr>
      <vt:lpstr>Choking Adult</vt:lpstr>
      <vt:lpstr>Choking Unconscious Casualty</vt:lpstr>
      <vt:lpstr>Choking Child Treatment </vt:lpstr>
      <vt:lpstr>Choking Infant Treatment </vt:lpstr>
      <vt:lpstr>Asthma</vt:lpstr>
      <vt:lpstr>PowerPoint Presentation</vt:lpstr>
      <vt:lpstr>Asthma - Treatment</vt:lpstr>
      <vt:lpstr>PowerPoint Presentation</vt:lpstr>
      <vt:lpstr>Hyperventilation</vt:lpstr>
      <vt:lpstr>Hyperventilation Signs and Symptoms</vt:lpstr>
      <vt:lpstr>Hyperventilation - Treatment </vt:lpstr>
      <vt:lpstr>Flail Chest</vt:lpstr>
      <vt:lpstr>PowerPoint Presentation</vt:lpstr>
      <vt:lpstr>Flail Chest Signs and Symptoms</vt:lpstr>
      <vt:lpstr>Flail Chest - Treatment</vt:lpstr>
      <vt:lpstr>PowerPoint Presentation</vt:lpstr>
      <vt:lpstr>Drowning</vt:lpstr>
      <vt:lpstr>PowerPoint Presentation</vt:lpstr>
      <vt:lpstr>Dry Drowning</vt:lpstr>
      <vt:lpstr>Wet Drowning</vt:lpstr>
      <vt:lpstr>Secondary Drowning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58</cp:revision>
  <cp:lastPrinted>2016-10-26T08:12:01Z</cp:lastPrinted>
  <dcterms:created xsi:type="dcterms:W3CDTF">2015-10-21T09:30:33Z</dcterms:created>
  <dcterms:modified xsi:type="dcterms:W3CDTF">2018-10-25T13:45:28Z</dcterms:modified>
</cp:coreProperties>
</file>