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notesMasterIdLst>
    <p:notesMasterId r:id="rId34"/>
  </p:notesMasterIdLst>
  <p:sldIdLst>
    <p:sldId id="256" r:id="rId5"/>
    <p:sldId id="300" r:id="rId6"/>
    <p:sldId id="283" r:id="rId7"/>
    <p:sldId id="285" r:id="rId8"/>
    <p:sldId id="299" r:id="rId9"/>
    <p:sldId id="258" r:id="rId10"/>
    <p:sldId id="261" r:id="rId11"/>
    <p:sldId id="263" r:id="rId12"/>
    <p:sldId id="262" r:id="rId13"/>
    <p:sldId id="265" r:id="rId14"/>
    <p:sldId id="266" r:id="rId15"/>
    <p:sldId id="303" r:id="rId16"/>
    <p:sldId id="272" r:id="rId17"/>
    <p:sldId id="304" r:id="rId18"/>
    <p:sldId id="293" r:id="rId19"/>
    <p:sldId id="305" r:id="rId20"/>
    <p:sldId id="287" r:id="rId21"/>
    <p:sldId id="306" r:id="rId22"/>
    <p:sldId id="288" r:id="rId23"/>
    <p:sldId id="276" r:id="rId24"/>
    <p:sldId id="290" r:id="rId25"/>
    <p:sldId id="277" r:id="rId26"/>
    <p:sldId id="291" r:id="rId27"/>
    <p:sldId id="278" r:id="rId28"/>
    <p:sldId id="292" r:id="rId29"/>
    <p:sldId id="294" r:id="rId30"/>
    <p:sldId id="301" r:id="rId31"/>
    <p:sldId id="302" r:id="rId32"/>
    <p:sldId id="281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66298" autoAdjust="0"/>
  </p:normalViewPr>
  <p:slideViewPr>
    <p:cSldViewPr snapToGrid="0">
      <p:cViewPr varScale="1">
        <p:scale>
          <a:sx n="75" d="100"/>
          <a:sy n="75" d="100"/>
        </p:scale>
        <p:origin x="117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FD6573-8148-44F8-8746-FEF88E2A81F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DE01C9-0F7D-4C3B-8B27-F356DE96252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do customers expect when they walk in?</a:t>
          </a:r>
        </a:p>
      </dgm:t>
    </dgm:pt>
    <dgm:pt modelId="{82C0EA55-D8E9-4AE3-A03E-D9531F995D92}" type="parTrans" cxnId="{FD2F3F91-D7F7-4F37-9F13-1E6C93E2D30B}">
      <dgm:prSet/>
      <dgm:spPr/>
      <dgm:t>
        <a:bodyPr/>
        <a:lstStyle/>
        <a:p>
          <a:endParaRPr lang="en-US"/>
        </a:p>
      </dgm:t>
    </dgm:pt>
    <dgm:pt modelId="{5B01A1B1-07F6-40E5-A5F1-F7588A834598}" type="sibTrans" cxnId="{FD2F3F91-D7F7-4F37-9F13-1E6C93E2D30B}">
      <dgm:prSet/>
      <dgm:spPr/>
      <dgm:t>
        <a:bodyPr/>
        <a:lstStyle/>
        <a:p>
          <a:endParaRPr lang="en-US"/>
        </a:p>
      </dgm:t>
    </dgm:pt>
    <dgm:pt modelId="{4CFEF2E1-A891-4F7B-A020-3298E29AD0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do employees expect?</a:t>
          </a:r>
        </a:p>
      </dgm:t>
    </dgm:pt>
    <dgm:pt modelId="{4DF4F42A-568F-4E39-BA56-875E71657F1E}" type="parTrans" cxnId="{113E5667-4EA6-4621-B96F-066A8B12A566}">
      <dgm:prSet/>
      <dgm:spPr/>
      <dgm:t>
        <a:bodyPr/>
        <a:lstStyle/>
        <a:p>
          <a:endParaRPr lang="en-US"/>
        </a:p>
      </dgm:t>
    </dgm:pt>
    <dgm:pt modelId="{E5B6EB64-0D74-4287-9739-B28590864A3C}" type="sibTrans" cxnId="{113E5667-4EA6-4621-B96F-066A8B12A566}">
      <dgm:prSet/>
      <dgm:spPr/>
      <dgm:t>
        <a:bodyPr/>
        <a:lstStyle/>
        <a:p>
          <a:endParaRPr lang="en-US"/>
        </a:p>
      </dgm:t>
    </dgm:pt>
    <dgm:pt modelId="{15F7E566-BC89-416D-9237-C679A46E2F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would be immediately obvious if changed?</a:t>
          </a:r>
        </a:p>
      </dgm:t>
    </dgm:pt>
    <dgm:pt modelId="{A48D4D54-55C7-42C0-89AA-A7F4F48877EC}" type="parTrans" cxnId="{3DBBE981-D54D-4804-8B08-65D7327C826A}">
      <dgm:prSet/>
      <dgm:spPr/>
      <dgm:t>
        <a:bodyPr/>
        <a:lstStyle/>
        <a:p>
          <a:endParaRPr lang="en-US"/>
        </a:p>
      </dgm:t>
    </dgm:pt>
    <dgm:pt modelId="{1598E2D3-3EB8-45CA-8FF7-2DFEDC93E587}" type="sibTrans" cxnId="{3DBBE981-D54D-4804-8B08-65D7327C826A}">
      <dgm:prSet/>
      <dgm:spPr/>
      <dgm:t>
        <a:bodyPr/>
        <a:lstStyle/>
        <a:p>
          <a:endParaRPr lang="en-US"/>
        </a:p>
      </dgm:t>
    </dgm:pt>
    <dgm:pt modelId="{B8246E52-8C73-4823-90A6-A0CCD31B57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behaviour do these routines encourage?</a:t>
          </a:r>
        </a:p>
      </dgm:t>
    </dgm:pt>
    <dgm:pt modelId="{5BD38578-B108-40B0-AA43-57ED0AC23FAF}" type="parTrans" cxnId="{AF606003-B5EB-41DC-BDDC-4E4DD6111FC1}">
      <dgm:prSet/>
      <dgm:spPr/>
      <dgm:t>
        <a:bodyPr/>
        <a:lstStyle/>
        <a:p>
          <a:endParaRPr lang="en-US"/>
        </a:p>
      </dgm:t>
    </dgm:pt>
    <dgm:pt modelId="{F66B3753-FD37-4ED4-934F-4FF764DC2988}" type="sibTrans" cxnId="{AF606003-B5EB-41DC-BDDC-4E4DD6111FC1}">
      <dgm:prSet/>
      <dgm:spPr/>
      <dgm:t>
        <a:bodyPr/>
        <a:lstStyle/>
        <a:p>
          <a:endParaRPr lang="en-US"/>
        </a:p>
      </dgm:t>
    </dgm:pt>
    <dgm:pt modelId="{6B1F6FD8-A3B6-40E3-AEB7-6B46032E75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When a new problem is encountered, what rules do people apply when they solve it?</a:t>
          </a:r>
        </a:p>
      </dgm:t>
    </dgm:pt>
    <dgm:pt modelId="{8B0AEF4A-4B4C-4D6F-A959-52584DC8AC36}" type="parTrans" cxnId="{451A90EF-D9DB-404B-9034-23A3DFC67EFB}">
      <dgm:prSet/>
      <dgm:spPr/>
      <dgm:t>
        <a:bodyPr/>
        <a:lstStyle/>
        <a:p>
          <a:endParaRPr lang="en-US"/>
        </a:p>
      </dgm:t>
    </dgm:pt>
    <dgm:pt modelId="{7553386E-2230-4EF2-9077-D28D89E95C85}" type="sibTrans" cxnId="{451A90EF-D9DB-404B-9034-23A3DFC67EFB}">
      <dgm:prSet/>
      <dgm:spPr/>
      <dgm:t>
        <a:bodyPr/>
        <a:lstStyle/>
        <a:p>
          <a:endParaRPr lang="en-US"/>
        </a:p>
      </dgm:t>
    </dgm:pt>
    <dgm:pt modelId="{0468CE17-4B13-49E1-ACBD-FCD539B09C2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core beliefs do these rituals reflect? </a:t>
          </a:r>
        </a:p>
      </dgm:t>
    </dgm:pt>
    <dgm:pt modelId="{1F3732DA-0FB1-441C-8384-64C7D8161473}" type="parTrans" cxnId="{5213BB80-8B8A-4587-9D56-CC2ED3E4675F}">
      <dgm:prSet/>
      <dgm:spPr/>
      <dgm:t>
        <a:bodyPr/>
        <a:lstStyle/>
        <a:p>
          <a:endParaRPr lang="en-US"/>
        </a:p>
      </dgm:t>
    </dgm:pt>
    <dgm:pt modelId="{62CC1A15-896D-4997-8BF2-97BEC33CF8D9}" type="sibTrans" cxnId="{5213BB80-8B8A-4587-9D56-CC2ED3E4675F}">
      <dgm:prSet/>
      <dgm:spPr/>
      <dgm:t>
        <a:bodyPr/>
        <a:lstStyle/>
        <a:p>
          <a:endParaRPr lang="en-US"/>
        </a:p>
      </dgm:t>
    </dgm:pt>
    <dgm:pt modelId="{1DB3C48D-A6EC-4C69-916F-6A2968E4B884}" type="pres">
      <dgm:prSet presAssocID="{E6FD6573-8148-44F8-8746-FEF88E2A81FC}" presName="root" presStyleCnt="0">
        <dgm:presLayoutVars>
          <dgm:dir/>
          <dgm:resizeHandles val="exact"/>
        </dgm:presLayoutVars>
      </dgm:prSet>
      <dgm:spPr/>
    </dgm:pt>
    <dgm:pt modelId="{22E4B2FC-3352-4C6C-8AB2-7EB650B0C238}" type="pres">
      <dgm:prSet presAssocID="{B4DE01C9-0F7D-4C3B-8B27-F356DE96252E}" presName="compNode" presStyleCnt="0"/>
      <dgm:spPr/>
    </dgm:pt>
    <dgm:pt modelId="{CC20A6CD-B0D0-4168-8C00-058D5438ABD9}" type="pres">
      <dgm:prSet presAssocID="{B4DE01C9-0F7D-4C3B-8B27-F356DE96252E}" presName="bgRect" presStyleLbl="bgShp" presStyleIdx="0" presStyleCnt="6"/>
      <dgm:spPr/>
    </dgm:pt>
    <dgm:pt modelId="{2B8210DA-F05A-4340-8525-7AFFE5649C9C}" type="pres">
      <dgm:prSet presAssocID="{B4DE01C9-0F7D-4C3B-8B27-F356DE96252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5DD77C98-123E-413B-B254-A7894A9C20D4}" type="pres">
      <dgm:prSet presAssocID="{B4DE01C9-0F7D-4C3B-8B27-F356DE96252E}" presName="spaceRect" presStyleCnt="0"/>
      <dgm:spPr/>
    </dgm:pt>
    <dgm:pt modelId="{2B638DFE-3665-4389-BEF2-504F196627FD}" type="pres">
      <dgm:prSet presAssocID="{B4DE01C9-0F7D-4C3B-8B27-F356DE96252E}" presName="parTx" presStyleLbl="revTx" presStyleIdx="0" presStyleCnt="6">
        <dgm:presLayoutVars>
          <dgm:chMax val="0"/>
          <dgm:chPref val="0"/>
        </dgm:presLayoutVars>
      </dgm:prSet>
      <dgm:spPr/>
    </dgm:pt>
    <dgm:pt modelId="{12752B7F-A807-4C88-B3C3-6E5CC71C8C2D}" type="pres">
      <dgm:prSet presAssocID="{5B01A1B1-07F6-40E5-A5F1-F7588A834598}" presName="sibTrans" presStyleCnt="0"/>
      <dgm:spPr/>
    </dgm:pt>
    <dgm:pt modelId="{48188547-DE79-45C7-8439-3F2ED613E9A5}" type="pres">
      <dgm:prSet presAssocID="{4CFEF2E1-A891-4F7B-A020-3298E29AD011}" presName="compNode" presStyleCnt="0"/>
      <dgm:spPr/>
    </dgm:pt>
    <dgm:pt modelId="{21AD7F77-364E-413D-9E9D-173F21DD8108}" type="pres">
      <dgm:prSet presAssocID="{4CFEF2E1-A891-4F7B-A020-3298E29AD011}" presName="bgRect" presStyleLbl="bgShp" presStyleIdx="1" presStyleCnt="6"/>
      <dgm:spPr/>
    </dgm:pt>
    <dgm:pt modelId="{9AF69DD5-BE26-4D10-A85A-2DE08FC84316}" type="pres">
      <dgm:prSet presAssocID="{4CFEF2E1-A891-4F7B-A020-3298E29AD01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974BC92-BB01-43EB-A07A-656A4DCF7DC8}" type="pres">
      <dgm:prSet presAssocID="{4CFEF2E1-A891-4F7B-A020-3298E29AD011}" presName="spaceRect" presStyleCnt="0"/>
      <dgm:spPr/>
    </dgm:pt>
    <dgm:pt modelId="{A574CEB4-A9D6-46EC-A743-08B4F18683BC}" type="pres">
      <dgm:prSet presAssocID="{4CFEF2E1-A891-4F7B-A020-3298E29AD011}" presName="parTx" presStyleLbl="revTx" presStyleIdx="1" presStyleCnt="6">
        <dgm:presLayoutVars>
          <dgm:chMax val="0"/>
          <dgm:chPref val="0"/>
        </dgm:presLayoutVars>
      </dgm:prSet>
      <dgm:spPr/>
    </dgm:pt>
    <dgm:pt modelId="{4A8B062A-AE37-403B-854B-0B3EDEAFAC50}" type="pres">
      <dgm:prSet presAssocID="{E5B6EB64-0D74-4287-9739-B28590864A3C}" presName="sibTrans" presStyleCnt="0"/>
      <dgm:spPr/>
    </dgm:pt>
    <dgm:pt modelId="{0EB87128-4AB9-450C-809C-6DDF6E62AF86}" type="pres">
      <dgm:prSet presAssocID="{15F7E566-BC89-416D-9237-C679A46E2F4F}" presName="compNode" presStyleCnt="0"/>
      <dgm:spPr/>
    </dgm:pt>
    <dgm:pt modelId="{41EF5553-2528-4F9B-A48D-18EA7024786A}" type="pres">
      <dgm:prSet presAssocID="{15F7E566-BC89-416D-9237-C679A46E2F4F}" presName="bgRect" presStyleLbl="bgShp" presStyleIdx="2" presStyleCnt="6"/>
      <dgm:spPr/>
    </dgm:pt>
    <dgm:pt modelId="{FC296E49-7DA4-4D6B-98DF-D5288AA48AFF}" type="pres">
      <dgm:prSet presAssocID="{15F7E566-BC89-416D-9237-C679A46E2F4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1626877C-A2D1-43BD-9582-3245D2F18DCE}" type="pres">
      <dgm:prSet presAssocID="{15F7E566-BC89-416D-9237-C679A46E2F4F}" presName="spaceRect" presStyleCnt="0"/>
      <dgm:spPr/>
    </dgm:pt>
    <dgm:pt modelId="{3B8737AF-9E83-45FA-80CD-1BD1C79D2056}" type="pres">
      <dgm:prSet presAssocID="{15F7E566-BC89-416D-9237-C679A46E2F4F}" presName="parTx" presStyleLbl="revTx" presStyleIdx="2" presStyleCnt="6">
        <dgm:presLayoutVars>
          <dgm:chMax val="0"/>
          <dgm:chPref val="0"/>
        </dgm:presLayoutVars>
      </dgm:prSet>
      <dgm:spPr/>
    </dgm:pt>
    <dgm:pt modelId="{E0AE3C0C-4936-477F-9618-FAB0A6992352}" type="pres">
      <dgm:prSet presAssocID="{1598E2D3-3EB8-45CA-8FF7-2DFEDC93E587}" presName="sibTrans" presStyleCnt="0"/>
      <dgm:spPr/>
    </dgm:pt>
    <dgm:pt modelId="{7D90E949-17E0-40F4-8FCD-7E847B5BD528}" type="pres">
      <dgm:prSet presAssocID="{B8246E52-8C73-4823-90A6-A0CCD31B5713}" presName="compNode" presStyleCnt="0"/>
      <dgm:spPr/>
    </dgm:pt>
    <dgm:pt modelId="{4B08EE79-18C8-469B-9A4F-0605A1D530EA}" type="pres">
      <dgm:prSet presAssocID="{B8246E52-8C73-4823-90A6-A0CCD31B5713}" presName="bgRect" presStyleLbl="bgShp" presStyleIdx="3" presStyleCnt="6"/>
      <dgm:spPr/>
    </dgm:pt>
    <dgm:pt modelId="{DBD1FB44-1AA1-46A3-B647-5751E125DA20}" type="pres">
      <dgm:prSet presAssocID="{B8246E52-8C73-4823-90A6-A0CCD31B571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B3273438-5352-4446-9ECD-A6AA794D8175}" type="pres">
      <dgm:prSet presAssocID="{B8246E52-8C73-4823-90A6-A0CCD31B5713}" presName="spaceRect" presStyleCnt="0"/>
      <dgm:spPr/>
    </dgm:pt>
    <dgm:pt modelId="{CE23B65E-6152-42EE-928E-AEC7BF8F54BE}" type="pres">
      <dgm:prSet presAssocID="{B8246E52-8C73-4823-90A6-A0CCD31B5713}" presName="parTx" presStyleLbl="revTx" presStyleIdx="3" presStyleCnt="6">
        <dgm:presLayoutVars>
          <dgm:chMax val="0"/>
          <dgm:chPref val="0"/>
        </dgm:presLayoutVars>
      </dgm:prSet>
      <dgm:spPr/>
    </dgm:pt>
    <dgm:pt modelId="{B5703F0C-B8ED-4922-BB9A-2CDA69A45F40}" type="pres">
      <dgm:prSet presAssocID="{F66B3753-FD37-4ED4-934F-4FF764DC2988}" presName="sibTrans" presStyleCnt="0"/>
      <dgm:spPr/>
    </dgm:pt>
    <dgm:pt modelId="{24D9C3F9-7979-41C1-9683-B07612FD4042}" type="pres">
      <dgm:prSet presAssocID="{6B1F6FD8-A3B6-40E3-AEB7-6B46032E750F}" presName="compNode" presStyleCnt="0"/>
      <dgm:spPr/>
    </dgm:pt>
    <dgm:pt modelId="{3A9251AE-67CA-4AD3-B644-7609D004DF7B}" type="pres">
      <dgm:prSet presAssocID="{6B1F6FD8-A3B6-40E3-AEB7-6B46032E750F}" presName="bgRect" presStyleLbl="bgShp" presStyleIdx="4" presStyleCnt="6"/>
      <dgm:spPr/>
    </dgm:pt>
    <dgm:pt modelId="{E738C417-571D-4869-895D-88953738B388}" type="pres">
      <dgm:prSet presAssocID="{6B1F6FD8-A3B6-40E3-AEB7-6B46032E750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BC30E465-8817-4A06-BFB0-9ACBD45FB473}" type="pres">
      <dgm:prSet presAssocID="{6B1F6FD8-A3B6-40E3-AEB7-6B46032E750F}" presName="spaceRect" presStyleCnt="0"/>
      <dgm:spPr/>
    </dgm:pt>
    <dgm:pt modelId="{A19FFD75-2731-4C55-AB0B-C81C72F187A9}" type="pres">
      <dgm:prSet presAssocID="{6B1F6FD8-A3B6-40E3-AEB7-6B46032E750F}" presName="parTx" presStyleLbl="revTx" presStyleIdx="4" presStyleCnt="6">
        <dgm:presLayoutVars>
          <dgm:chMax val="0"/>
          <dgm:chPref val="0"/>
        </dgm:presLayoutVars>
      </dgm:prSet>
      <dgm:spPr/>
    </dgm:pt>
    <dgm:pt modelId="{9F3B1911-FED0-4988-B640-226C6FB5658F}" type="pres">
      <dgm:prSet presAssocID="{7553386E-2230-4EF2-9077-D28D89E95C85}" presName="sibTrans" presStyleCnt="0"/>
      <dgm:spPr/>
    </dgm:pt>
    <dgm:pt modelId="{FF10430C-ECAD-458F-8751-D3B2FB09CDC9}" type="pres">
      <dgm:prSet presAssocID="{0468CE17-4B13-49E1-ACBD-FCD539B09C2E}" presName="compNode" presStyleCnt="0"/>
      <dgm:spPr/>
    </dgm:pt>
    <dgm:pt modelId="{AB089FBC-68EB-4280-A988-00CD552CEA1E}" type="pres">
      <dgm:prSet presAssocID="{0468CE17-4B13-49E1-ACBD-FCD539B09C2E}" presName="bgRect" presStyleLbl="bgShp" presStyleIdx="5" presStyleCnt="6"/>
      <dgm:spPr/>
    </dgm:pt>
    <dgm:pt modelId="{D954F74D-3D18-4A89-A389-DC703DD94A4B}" type="pres">
      <dgm:prSet presAssocID="{0468CE17-4B13-49E1-ACBD-FCD539B09C2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952DB2B5-B16C-41DD-85F7-0DECB00F3B4F}" type="pres">
      <dgm:prSet presAssocID="{0468CE17-4B13-49E1-ACBD-FCD539B09C2E}" presName="spaceRect" presStyleCnt="0"/>
      <dgm:spPr/>
    </dgm:pt>
    <dgm:pt modelId="{780D486A-BDE1-48B5-8684-B1C87DFE7373}" type="pres">
      <dgm:prSet presAssocID="{0468CE17-4B13-49E1-ACBD-FCD539B09C2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F606003-B5EB-41DC-BDDC-4E4DD6111FC1}" srcId="{E6FD6573-8148-44F8-8746-FEF88E2A81FC}" destId="{B8246E52-8C73-4823-90A6-A0CCD31B5713}" srcOrd="3" destOrd="0" parTransId="{5BD38578-B108-40B0-AA43-57ED0AC23FAF}" sibTransId="{F66B3753-FD37-4ED4-934F-4FF764DC2988}"/>
    <dgm:cxn modelId="{4FF8840A-EB30-4B2D-B909-C10AD66A15DE}" type="presOf" srcId="{E6FD6573-8148-44F8-8746-FEF88E2A81FC}" destId="{1DB3C48D-A6EC-4C69-916F-6A2968E4B884}" srcOrd="0" destOrd="0" presId="urn:microsoft.com/office/officeart/2018/2/layout/IconVerticalSolidList"/>
    <dgm:cxn modelId="{B63F8A63-4F16-4CEA-87B0-395E08FA388D}" type="presOf" srcId="{B4DE01C9-0F7D-4C3B-8B27-F356DE96252E}" destId="{2B638DFE-3665-4389-BEF2-504F196627FD}" srcOrd="0" destOrd="0" presId="urn:microsoft.com/office/officeart/2018/2/layout/IconVerticalSolidList"/>
    <dgm:cxn modelId="{26891C44-39AF-444D-BD9F-BBA5669E8415}" type="presOf" srcId="{B8246E52-8C73-4823-90A6-A0CCD31B5713}" destId="{CE23B65E-6152-42EE-928E-AEC7BF8F54BE}" srcOrd="0" destOrd="0" presId="urn:microsoft.com/office/officeart/2018/2/layout/IconVerticalSolidList"/>
    <dgm:cxn modelId="{113E5667-4EA6-4621-B96F-066A8B12A566}" srcId="{E6FD6573-8148-44F8-8746-FEF88E2A81FC}" destId="{4CFEF2E1-A891-4F7B-A020-3298E29AD011}" srcOrd="1" destOrd="0" parTransId="{4DF4F42A-568F-4E39-BA56-875E71657F1E}" sibTransId="{E5B6EB64-0D74-4287-9739-B28590864A3C}"/>
    <dgm:cxn modelId="{61771177-AE4B-467C-A3B3-3664D47419CD}" type="presOf" srcId="{15F7E566-BC89-416D-9237-C679A46E2F4F}" destId="{3B8737AF-9E83-45FA-80CD-1BD1C79D2056}" srcOrd="0" destOrd="0" presId="urn:microsoft.com/office/officeart/2018/2/layout/IconVerticalSolidList"/>
    <dgm:cxn modelId="{5213BB80-8B8A-4587-9D56-CC2ED3E4675F}" srcId="{E6FD6573-8148-44F8-8746-FEF88E2A81FC}" destId="{0468CE17-4B13-49E1-ACBD-FCD539B09C2E}" srcOrd="5" destOrd="0" parTransId="{1F3732DA-0FB1-441C-8384-64C7D8161473}" sibTransId="{62CC1A15-896D-4997-8BF2-97BEC33CF8D9}"/>
    <dgm:cxn modelId="{3DBBE981-D54D-4804-8B08-65D7327C826A}" srcId="{E6FD6573-8148-44F8-8746-FEF88E2A81FC}" destId="{15F7E566-BC89-416D-9237-C679A46E2F4F}" srcOrd="2" destOrd="0" parTransId="{A48D4D54-55C7-42C0-89AA-A7F4F48877EC}" sibTransId="{1598E2D3-3EB8-45CA-8FF7-2DFEDC93E587}"/>
    <dgm:cxn modelId="{FD2F3F91-D7F7-4F37-9F13-1E6C93E2D30B}" srcId="{E6FD6573-8148-44F8-8746-FEF88E2A81FC}" destId="{B4DE01C9-0F7D-4C3B-8B27-F356DE96252E}" srcOrd="0" destOrd="0" parTransId="{82C0EA55-D8E9-4AE3-A03E-D9531F995D92}" sibTransId="{5B01A1B1-07F6-40E5-A5F1-F7588A834598}"/>
    <dgm:cxn modelId="{7DADA892-1A80-4434-8185-BA906E919A1D}" type="presOf" srcId="{4CFEF2E1-A891-4F7B-A020-3298E29AD011}" destId="{A574CEB4-A9D6-46EC-A743-08B4F18683BC}" srcOrd="0" destOrd="0" presId="urn:microsoft.com/office/officeart/2018/2/layout/IconVerticalSolidList"/>
    <dgm:cxn modelId="{C81D76B1-4DBE-4DDD-B89B-0B9C25E6078D}" type="presOf" srcId="{0468CE17-4B13-49E1-ACBD-FCD539B09C2E}" destId="{780D486A-BDE1-48B5-8684-B1C87DFE7373}" srcOrd="0" destOrd="0" presId="urn:microsoft.com/office/officeart/2018/2/layout/IconVerticalSolidList"/>
    <dgm:cxn modelId="{73AD85D8-0A25-4260-9A20-76EDF8C4F27C}" type="presOf" srcId="{6B1F6FD8-A3B6-40E3-AEB7-6B46032E750F}" destId="{A19FFD75-2731-4C55-AB0B-C81C72F187A9}" srcOrd="0" destOrd="0" presId="urn:microsoft.com/office/officeart/2018/2/layout/IconVerticalSolidList"/>
    <dgm:cxn modelId="{451A90EF-D9DB-404B-9034-23A3DFC67EFB}" srcId="{E6FD6573-8148-44F8-8746-FEF88E2A81FC}" destId="{6B1F6FD8-A3B6-40E3-AEB7-6B46032E750F}" srcOrd="4" destOrd="0" parTransId="{8B0AEF4A-4B4C-4D6F-A959-52584DC8AC36}" sibTransId="{7553386E-2230-4EF2-9077-D28D89E95C85}"/>
    <dgm:cxn modelId="{B66A4685-ED2A-45B9-98F4-29F2D74D4016}" type="presParOf" srcId="{1DB3C48D-A6EC-4C69-916F-6A2968E4B884}" destId="{22E4B2FC-3352-4C6C-8AB2-7EB650B0C238}" srcOrd="0" destOrd="0" presId="urn:microsoft.com/office/officeart/2018/2/layout/IconVerticalSolidList"/>
    <dgm:cxn modelId="{B5FE4183-4864-4DB8-B62B-3983C485B37E}" type="presParOf" srcId="{22E4B2FC-3352-4C6C-8AB2-7EB650B0C238}" destId="{CC20A6CD-B0D0-4168-8C00-058D5438ABD9}" srcOrd="0" destOrd="0" presId="urn:microsoft.com/office/officeart/2018/2/layout/IconVerticalSolidList"/>
    <dgm:cxn modelId="{9DFDD468-8BDF-4550-A074-9E277615C88E}" type="presParOf" srcId="{22E4B2FC-3352-4C6C-8AB2-7EB650B0C238}" destId="{2B8210DA-F05A-4340-8525-7AFFE5649C9C}" srcOrd="1" destOrd="0" presId="urn:microsoft.com/office/officeart/2018/2/layout/IconVerticalSolidList"/>
    <dgm:cxn modelId="{575051BF-A00B-4731-8C44-65229537DDDB}" type="presParOf" srcId="{22E4B2FC-3352-4C6C-8AB2-7EB650B0C238}" destId="{5DD77C98-123E-413B-B254-A7894A9C20D4}" srcOrd="2" destOrd="0" presId="urn:microsoft.com/office/officeart/2018/2/layout/IconVerticalSolidList"/>
    <dgm:cxn modelId="{BE753D0B-D1E7-4BBD-89D6-1DB159704323}" type="presParOf" srcId="{22E4B2FC-3352-4C6C-8AB2-7EB650B0C238}" destId="{2B638DFE-3665-4389-BEF2-504F196627FD}" srcOrd="3" destOrd="0" presId="urn:microsoft.com/office/officeart/2018/2/layout/IconVerticalSolidList"/>
    <dgm:cxn modelId="{0CDAB9A4-79BC-4491-A106-59C2B2D8CCBE}" type="presParOf" srcId="{1DB3C48D-A6EC-4C69-916F-6A2968E4B884}" destId="{12752B7F-A807-4C88-B3C3-6E5CC71C8C2D}" srcOrd="1" destOrd="0" presId="urn:microsoft.com/office/officeart/2018/2/layout/IconVerticalSolidList"/>
    <dgm:cxn modelId="{E04F18B0-B9CD-4468-9958-AEFC3312457A}" type="presParOf" srcId="{1DB3C48D-A6EC-4C69-916F-6A2968E4B884}" destId="{48188547-DE79-45C7-8439-3F2ED613E9A5}" srcOrd="2" destOrd="0" presId="urn:microsoft.com/office/officeart/2018/2/layout/IconVerticalSolidList"/>
    <dgm:cxn modelId="{744B7B6E-1C8E-41E2-8AA5-44A59A3DE459}" type="presParOf" srcId="{48188547-DE79-45C7-8439-3F2ED613E9A5}" destId="{21AD7F77-364E-413D-9E9D-173F21DD8108}" srcOrd="0" destOrd="0" presId="urn:microsoft.com/office/officeart/2018/2/layout/IconVerticalSolidList"/>
    <dgm:cxn modelId="{397D0967-A79F-4B51-853B-B336C5246BFE}" type="presParOf" srcId="{48188547-DE79-45C7-8439-3F2ED613E9A5}" destId="{9AF69DD5-BE26-4D10-A85A-2DE08FC84316}" srcOrd="1" destOrd="0" presId="urn:microsoft.com/office/officeart/2018/2/layout/IconVerticalSolidList"/>
    <dgm:cxn modelId="{E59621BC-888E-4726-A6A2-E053496E14B9}" type="presParOf" srcId="{48188547-DE79-45C7-8439-3F2ED613E9A5}" destId="{5974BC92-BB01-43EB-A07A-656A4DCF7DC8}" srcOrd="2" destOrd="0" presId="urn:microsoft.com/office/officeart/2018/2/layout/IconVerticalSolidList"/>
    <dgm:cxn modelId="{EA0AD06D-3E74-4F29-B355-421E4E4817C9}" type="presParOf" srcId="{48188547-DE79-45C7-8439-3F2ED613E9A5}" destId="{A574CEB4-A9D6-46EC-A743-08B4F18683BC}" srcOrd="3" destOrd="0" presId="urn:microsoft.com/office/officeart/2018/2/layout/IconVerticalSolidList"/>
    <dgm:cxn modelId="{6D50BEA3-F612-4861-AA64-58C390ED4307}" type="presParOf" srcId="{1DB3C48D-A6EC-4C69-916F-6A2968E4B884}" destId="{4A8B062A-AE37-403B-854B-0B3EDEAFAC50}" srcOrd="3" destOrd="0" presId="urn:microsoft.com/office/officeart/2018/2/layout/IconVerticalSolidList"/>
    <dgm:cxn modelId="{4CE90938-0F02-4070-A9A8-51A582D2A4A5}" type="presParOf" srcId="{1DB3C48D-A6EC-4C69-916F-6A2968E4B884}" destId="{0EB87128-4AB9-450C-809C-6DDF6E62AF86}" srcOrd="4" destOrd="0" presId="urn:microsoft.com/office/officeart/2018/2/layout/IconVerticalSolidList"/>
    <dgm:cxn modelId="{2B676EDD-A5FF-4433-BE71-5DB4A9815659}" type="presParOf" srcId="{0EB87128-4AB9-450C-809C-6DDF6E62AF86}" destId="{41EF5553-2528-4F9B-A48D-18EA7024786A}" srcOrd="0" destOrd="0" presId="urn:microsoft.com/office/officeart/2018/2/layout/IconVerticalSolidList"/>
    <dgm:cxn modelId="{2073F273-56E6-47AC-A2A0-733F823EAA5A}" type="presParOf" srcId="{0EB87128-4AB9-450C-809C-6DDF6E62AF86}" destId="{FC296E49-7DA4-4D6B-98DF-D5288AA48AFF}" srcOrd="1" destOrd="0" presId="urn:microsoft.com/office/officeart/2018/2/layout/IconVerticalSolidList"/>
    <dgm:cxn modelId="{A0D8BA71-993D-4E31-B24F-F47B325945A1}" type="presParOf" srcId="{0EB87128-4AB9-450C-809C-6DDF6E62AF86}" destId="{1626877C-A2D1-43BD-9582-3245D2F18DCE}" srcOrd="2" destOrd="0" presId="urn:microsoft.com/office/officeart/2018/2/layout/IconVerticalSolidList"/>
    <dgm:cxn modelId="{92A4B4F9-C047-47FF-A69F-1078D9DB192D}" type="presParOf" srcId="{0EB87128-4AB9-450C-809C-6DDF6E62AF86}" destId="{3B8737AF-9E83-45FA-80CD-1BD1C79D2056}" srcOrd="3" destOrd="0" presId="urn:microsoft.com/office/officeart/2018/2/layout/IconVerticalSolidList"/>
    <dgm:cxn modelId="{A7126FD5-6C0A-47F8-B792-C937D5A2D334}" type="presParOf" srcId="{1DB3C48D-A6EC-4C69-916F-6A2968E4B884}" destId="{E0AE3C0C-4936-477F-9618-FAB0A6992352}" srcOrd="5" destOrd="0" presId="urn:microsoft.com/office/officeart/2018/2/layout/IconVerticalSolidList"/>
    <dgm:cxn modelId="{DB624443-7573-4BF6-B0FD-838B1FDDAC6C}" type="presParOf" srcId="{1DB3C48D-A6EC-4C69-916F-6A2968E4B884}" destId="{7D90E949-17E0-40F4-8FCD-7E847B5BD528}" srcOrd="6" destOrd="0" presId="urn:microsoft.com/office/officeart/2018/2/layout/IconVerticalSolidList"/>
    <dgm:cxn modelId="{CDA0D2C0-5778-4E95-B322-F8AB4FDBD514}" type="presParOf" srcId="{7D90E949-17E0-40F4-8FCD-7E847B5BD528}" destId="{4B08EE79-18C8-469B-9A4F-0605A1D530EA}" srcOrd="0" destOrd="0" presId="urn:microsoft.com/office/officeart/2018/2/layout/IconVerticalSolidList"/>
    <dgm:cxn modelId="{F543F220-DADC-415E-8E21-3ADE43CE97F5}" type="presParOf" srcId="{7D90E949-17E0-40F4-8FCD-7E847B5BD528}" destId="{DBD1FB44-1AA1-46A3-B647-5751E125DA20}" srcOrd="1" destOrd="0" presId="urn:microsoft.com/office/officeart/2018/2/layout/IconVerticalSolidList"/>
    <dgm:cxn modelId="{FC4A417C-C22C-453B-8F8C-B939A0F195AF}" type="presParOf" srcId="{7D90E949-17E0-40F4-8FCD-7E847B5BD528}" destId="{B3273438-5352-4446-9ECD-A6AA794D8175}" srcOrd="2" destOrd="0" presId="urn:microsoft.com/office/officeart/2018/2/layout/IconVerticalSolidList"/>
    <dgm:cxn modelId="{58FB0B54-6E47-4D58-86D2-18E78CCD46D4}" type="presParOf" srcId="{7D90E949-17E0-40F4-8FCD-7E847B5BD528}" destId="{CE23B65E-6152-42EE-928E-AEC7BF8F54BE}" srcOrd="3" destOrd="0" presId="urn:microsoft.com/office/officeart/2018/2/layout/IconVerticalSolidList"/>
    <dgm:cxn modelId="{8117E3C5-8E5D-43F3-804E-114B216C614E}" type="presParOf" srcId="{1DB3C48D-A6EC-4C69-916F-6A2968E4B884}" destId="{B5703F0C-B8ED-4922-BB9A-2CDA69A45F40}" srcOrd="7" destOrd="0" presId="urn:microsoft.com/office/officeart/2018/2/layout/IconVerticalSolidList"/>
    <dgm:cxn modelId="{AB453AA2-ADE0-42DC-8766-2F523E2BB3CC}" type="presParOf" srcId="{1DB3C48D-A6EC-4C69-916F-6A2968E4B884}" destId="{24D9C3F9-7979-41C1-9683-B07612FD4042}" srcOrd="8" destOrd="0" presId="urn:microsoft.com/office/officeart/2018/2/layout/IconVerticalSolidList"/>
    <dgm:cxn modelId="{5693D68F-7682-469E-B71F-71ED7484B2DC}" type="presParOf" srcId="{24D9C3F9-7979-41C1-9683-B07612FD4042}" destId="{3A9251AE-67CA-4AD3-B644-7609D004DF7B}" srcOrd="0" destOrd="0" presId="urn:microsoft.com/office/officeart/2018/2/layout/IconVerticalSolidList"/>
    <dgm:cxn modelId="{9CF169E1-678A-4420-B1F4-1DFB967CE842}" type="presParOf" srcId="{24D9C3F9-7979-41C1-9683-B07612FD4042}" destId="{E738C417-571D-4869-895D-88953738B388}" srcOrd="1" destOrd="0" presId="urn:microsoft.com/office/officeart/2018/2/layout/IconVerticalSolidList"/>
    <dgm:cxn modelId="{CDEAD57D-707D-4061-8AA3-4909D249B38E}" type="presParOf" srcId="{24D9C3F9-7979-41C1-9683-B07612FD4042}" destId="{BC30E465-8817-4A06-BFB0-9ACBD45FB473}" srcOrd="2" destOrd="0" presId="urn:microsoft.com/office/officeart/2018/2/layout/IconVerticalSolidList"/>
    <dgm:cxn modelId="{85447DBF-03C1-4C45-8892-B5786655C177}" type="presParOf" srcId="{24D9C3F9-7979-41C1-9683-B07612FD4042}" destId="{A19FFD75-2731-4C55-AB0B-C81C72F187A9}" srcOrd="3" destOrd="0" presId="urn:microsoft.com/office/officeart/2018/2/layout/IconVerticalSolidList"/>
    <dgm:cxn modelId="{6E71DBCC-1551-4680-91DA-5BA3FC90662A}" type="presParOf" srcId="{1DB3C48D-A6EC-4C69-916F-6A2968E4B884}" destId="{9F3B1911-FED0-4988-B640-226C6FB5658F}" srcOrd="9" destOrd="0" presId="urn:microsoft.com/office/officeart/2018/2/layout/IconVerticalSolidList"/>
    <dgm:cxn modelId="{E2CA99DC-A2AF-4F41-87C2-27E46B95ADF2}" type="presParOf" srcId="{1DB3C48D-A6EC-4C69-916F-6A2968E4B884}" destId="{FF10430C-ECAD-458F-8751-D3B2FB09CDC9}" srcOrd="10" destOrd="0" presId="urn:microsoft.com/office/officeart/2018/2/layout/IconVerticalSolidList"/>
    <dgm:cxn modelId="{364AE7B5-8FA4-4D86-83CA-D3CA7047320C}" type="presParOf" srcId="{FF10430C-ECAD-458F-8751-D3B2FB09CDC9}" destId="{AB089FBC-68EB-4280-A988-00CD552CEA1E}" srcOrd="0" destOrd="0" presId="urn:microsoft.com/office/officeart/2018/2/layout/IconVerticalSolidList"/>
    <dgm:cxn modelId="{83978F22-3907-409A-B30E-854BF90C9505}" type="presParOf" srcId="{FF10430C-ECAD-458F-8751-D3B2FB09CDC9}" destId="{D954F74D-3D18-4A89-A389-DC703DD94A4B}" srcOrd="1" destOrd="0" presId="urn:microsoft.com/office/officeart/2018/2/layout/IconVerticalSolidList"/>
    <dgm:cxn modelId="{D643A504-2E5C-41E0-BA92-14160CB3E887}" type="presParOf" srcId="{FF10430C-ECAD-458F-8751-D3B2FB09CDC9}" destId="{952DB2B5-B16C-41DD-85F7-0DECB00F3B4F}" srcOrd="2" destOrd="0" presId="urn:microsoft.com/office/officeart/2018/2/layout/IconVerticalSolidList"/>
    <dgm:cxn modelId="{4E483AEC-9350-41F3-BB3A-A982CCB284E7}" type="presParOf" srcId="{FF10430C-ECAD-458F-8751-D3B2FB09CDC9}" destId="{780D486A-BDE1-48B5-8684-B1C87DFE73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2D156D-25FF-45EF-BE9D-09152CB82D3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F97489-4309-4F87-9EF8-B7730AFCD6A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What stories do people currently tell about your organisation? </a:t>
          </a:r>
        </a:p>
      </dgm:t>
    </dgm:pt>
    <dgm:pt modelId="{96AA9648-15E1-4BA2-9862-27955B216C54}" type="parTrans" cxnId="{948D7D9B-E4B6-4BB6-9D6C-5BA74514501F}">
      <dgm:prSet/>
      <dgm:spPr/>
      <dgm:t>
        <a:bodyPr/>
        <a:lstStyle/>
        <a:p>
          <a:endParaRPr lang="en-US"/>
        </a:p>
      </dgm:t>
    </dgm:pt>
    <dgm:pt modelId="{4C6150F8-70FE-4B3F-8ACE-9D00F1C34115}" type="sibTrans" cxnId="{948D7D9B-E4B6-4BB6-9D6C-5BA74514501F}">
      <dgm:prSet/>
      <dgm:spPr/>
      <dgm:t>
        <a:bodyPr/>
        <a:lstStyle/>
        <a:p>
          <a:endParaRPr lang="en-US"/>
        </a:p>
      </dgm:t>
    </dgm:pt>
    <dgm:pt modelId="{B718FA90-2EE9-42E4-89E7-A2E38F145A0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What reputation is communicated amongst your customers and other stakeholders?</a:t>
          </a:r>
        </a:p>
      </dgm:t>
    </dgm:pt>
    <dgm:pt modelId="{F82BC59E-C46B-4C0A-BC80-2C75DC3F4832}" type="parTrans" cxnId="{EEE2D99E-C0CD-49A4-B052-EC26B203D392}">
      <dgm:prSet/>
      <dgm:spPr/>
      <dgm:t>
        <a:bodyPr/>
        <a:lstStyle/>
        <a:p>
          <a:endParaRPr lang="en-US"/>
        </a:p>
      </dgm:t>
    </dgm:pt>
    <dgm:pt modelId="{3C443EA4-82A5-407F-9CD5-8E20166D9C74}" type="sibTrans" cxnId="{EEE2D99E-C0CD-49A4-B052-EC26B203D392}">
      <dgm:prSet/>
      <dgm:spPr/>
      <dgm:t>
        <a:bodyPr/>
        <a:lstStyle/>
        <a:p>
          <a:endParaRPr lang="en-US"/>
        </a:p>
      </dgm:t>
    </dgm:pt>
    <dgm:pt modelId="{8854099E-EEDA-43FC-845A-4EA228D3B8A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What do these stories say about what your organisation believes in?</a:t>
          </a:r>
        </a:p>
      </dgm:t>
    </dgm:pt>
    <dgm:pt modelId="{7731767A-72D1-400C-B9BF-8CBE11DD6FE5}" type="parTrans" cxnId="{7B969DAF-C41A-42A0-9E84-B50E1F60391A}">
      <dgm:prSet/>
      <dgm:spPr/>
      <dgm:t>
        <a:bodyPr/>
        <a:lstStyle/>
        <a:p>
          <a:endParaRPr lang="en-US"/>
        </a:p>
      </dgm:t>
    </dgm:pt>
    <dgm:pt modelId="{31FCC525-7F06-4967-9889-3D07160ACCC6}" type="sibTrans" cxnId="{7B969DAF-C41A-42A0-9E84-B50E1F60391A}">
      <dgm:prSet/>
      <dgm:spPr/>
      <dgm:t>
        <a:bodyPr/>
        <a:lstStyle/>
        <a:p>
          <a:endParaRPr lang="en-US"/>
        </a:p>
      </dgm:t>
    </dgm:pt>
    <dgm:pt modelId="{5DE33D62-6EF5-491B-9283-6A60F78DB28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What do employees talk about when they think of the history of the company?</a:t>
          </a:r>
        </a:p>
      </dgm:t>
    </dgm:pt>
    <dgm:pt modelId="{9BF63D84-54AC-436E-9A13-F32C0F07EC29}" type="parTrans" cxnId="{22217300-05EE-4716-886E-D75B63ED6BE2}">
      <dgm:prSet/>
      <dgm:spPr/>
      <dgm:t>
        <a:bodyPr/>
        <a:lstStyle/>
        <a:p>
          <a:endParaRPr lang="en-US"/>
        </a:p>
      </dgm:t>
    </dgm:pt>
    <dgm:pt modelId="{F1895AB8-CF08-40BD-8880-CD3D5CF11076}" type="sibTrans" cxnId="{22217300-05EE-4716-886E-D75B63ED6BE2}">
      <dgm:prSet/>
      <dgm:spPr/>
      <dgm:t>
        <a:bodyPr/>
        <a:lstStyle/>
        <a:p>
          <a:endParaRPr lang="en-US"/>
        </a:p>
      </dgm:t>
    </dgm:pt>
    <dgm:pt modelId="{C09D2905-0631-4C86-8E6D-0947166A9E2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What stories do they tell new people who join the company?</a:t>
          </a:r>
        </a:p>
      </dgm:t>
    </dgm:pt>
    <dgm:pt modelId="{4103F00A-0EAC-43FD-87DB-28D09BB7FCB0}" type="parTrans" cxnId="{C5EE036C-8E14-418C-933A-9F3CCC8C0394}">
      <dgm:prSet/>
      <dgm:spPr/>
      <dgm:t>
        <a:bodyPr/>
        <a:lstStyle/>
        <a:p>
          <a:endParaRPr lang="en-US"/>
        </a:p>
      </dgm:t>
    </dgm:pt>
    <dgm:pt modelId="{15B01EA5-56ED-4E4F-B5F0-021AE5573CAB}" type="sibTrans" cxnId="{C5EE036C-8E14-418C-933A-9F3CCC8C0394}">
      <dgm:prSet/>
      <dgm:spPr/>
      <dgm:t>
        <a:bodyPr/>
        <a:lstStyle/>
        <a:p>
          <a:endParaRPr lang="en-US"/>
        </a:p>
      </dgm:t>
    </dgm:pt>
    <dgm:pt modelId="{EF79B931-3D9C-4531-86CC-9D3896BA99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What heroes, villains and mavericks appear in these stories?</a:t>
          </a:r>
          <a:br>
            <a:rPr lang="en-US"/>
          </a:br>
          <a:br>
            <a:rPr lang="en-US"/>
          </a:br>
          <a:endParaRPr lang="en-US"/>
        </a:p>
      </dgm:t>
    </dgm:pt>
    <dgm:pt modelId="{D64DC02E-54A3-417A-9C9D-E5D544E3E4DB}" type="parTrans" cxnId="{878F3060-2C75-4F88-86D1-541E103F5AF9}">
      <dgm:prSet/>
      <dgm:spPr/>
      <dgm:t>
        <a:bodyPr/>
        <a:lstStyle/>
        <a:p>
          <a:endParaRPr lang="en-US"/>
        </a:p>
      </dgm:t>
    </dgm:pt>
    <dgm:pt modelId="{AB5EFD4F-AC0D-4ED7-86D7-51FFC38DAE72}" type="sibTrans" cxnId="{878F3060-2C75-4F88-86D1-541E103F5AF9}">
      <dgm:prSet/>
      <dgm:spPr/>
      <dgm:t>
        <a:bodyPr/>
        <a:lstStyle/>
        <a:p>
          <a:endParaRPr lang="en-US"/>
        </a:p>
      </dgm:t>
    </dgm:pt>
    <dgm:pt modelId="{FC29739C-A3F1-4E6A-A843-B67F6628ECA3}" type="pres">
      <dgm:prSet presAssocID="{5D2D156D-25FF-45EF-BE9D-09152CB82D38}" presName="root" presStyleCnt="0">
        <dgm:presLayoutVars>
          <dgm:dir/>
          <dgm:resizeHandles val="exact"/>
        </dgm:presLayoutVars>
      </dgm:prSet>
      <dgm:spPr/>
    </dgm:pt>
    <dgm:pt modelId="{9DC2A856-40FB-4994-81A8-A25FAE3B7C50}" type="pres">
      <dgm:prSet presAssocID="{69F97489-4309-4F87-9EF8-B7730AFCD6A1}" presName="compNode" presStyleCnt="0"/>
      <dgm:spPr/>
    </dgm:pt>
    <dgm:pt modelId="{429911A6-95A4-4A49-B15C-70B39C2ACF47}" type="pres">
      <dgm:prSet presAssocID="{69F97489-4309-4F87-9EF8-B7730AFCD6A1}" presName="iconBgRect" presStyleLbl="bgShp" presStyleIdx="0" presStyleCnt="6"/>
      <dgm:spPr/>
    </dgm:pt>
    <dgm:pt modelId="{2409F2ED-E2F7-45C6-BFF0-7171160FC77B}" type="pres">
      <dgm:prSet presAssocID="{69F97489-4309-4F87-9EF8-B7730AFCD6A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44B0BE7-8C02-4035-92D3-65CD516B60BF}" type="pres">
      <dgm:prSet presAssocID="{69F97489-4309-4F87-9EF8-B7730AFCD6A1}" presName="spaceRect" presStyleCnt="0"/>
      <dgm:spPr/>
    </dgm:pt>
    <dgm:pt modelId="{E4779DFA-F273-49B1-8EE2-A431BD4BF515}" type="pres">
      <dgm:prSet presAssocID="{69F97489-4309-4F87-9EF8-B7730AFCD6A1}" presName="textRect" presStyleLbl="revTx" presStyleIdx="0" presStyleCnt="6">
        <dgm:presLayoutVars>
          <dgm:chMax val="1"/>
          <dgm:chPref val="1"/>
        </dgm:presLayoutVars>
      </dgm:prSet>
      <dgm:spPr/>
    </dgm:pt>
    <dgm:pt modelId="{8EBB0B25-2589-44BE-B485-831F8ADFDA57}" type="pres">
      <dgm:prSet presAssocID="{4C6150F8-70FE-4B3F-8ACE-9D00F1C34115}" presName="sibTrans" presStyleCnt="0"/>
      <dgm:spPr/>
    </dgm:pt>
    <dgm:pt modelId="{5B445E91-3833-4E2A-98E0-DDE6922653A3}" type="pres">
      <dgm:prSet presAssocID="{B718FA90-2EE9-42E4-89E7-A2E38F145A07}" presName="compNode" presStyleCnt="0"/>
      <dgm:spPr/>
    </dgm:pt>
    <dgm:pt modelId="{5464A7D7-CC54-456E-8D31-73DF3BB23DDF}" type="pres">
      <dgm:prSet presAssocID="{B718FA90-2EE9-42E4-89E7-A2E38F145A07}" presName="iconBgRect" presStyleLbl="bgShp" presStyleIdx="1" presStyleCnt="6"/>
      <dgm:spPr/>
    </dgm:pt>
    <dgm:pt modelId="{8FA0B6D0-3F89-47BD-9F85-372C59514EBA}" type="pres">
      <dgm:prSet presAssocID="{B718FA90-2EE9-42E4-89E7-A2E38F145A0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761F690-A7C4-4CF8-8185-5EF9D68C3684}" type="pres">
      <dgm:prSet presAssocID="{B718FA90-2EE9-42E4-89E7-A2E38F145A07}" presName="spaceRect" presStyleCnt="0"/>
      <dgm:spPr/>
    </dgm:pt>
    <dgm:pt modelId="{DCFE9A30-5EF7-4738-8453-B31BE56F827B}" type="pres">
      <dgm:prSet presAssocID="{B718FA90-2EE9-42E4-89E7-A2E38F145A07}" presName="textRect" presStyleLbl="revTx" presStyleIdx="1" presStyleCnt="6">
        <dgm:presLayoutVars>
          <dgm:chMax val="1"/>
          <dgm:chPref val="1"/>
        </dgm:presLayoutVars>
      </dgm:prSet>
      <dgm:spPr/>
    </dgm:pt>
    <dgm:pt modelId="{6F4DD7E3-235C-4245-89FA-72AF03A93BFB}" type="pres">
      <dgm:prSet presAssocID="{3C443EA4-82A5-407F-9CD5-8E20166D9C74}" presName="sibTrans" presStyleCnt="0"/>
      <dgm:spPr/>
    </dgm:pt>
    <dgm:pt modelId="{D7D987FA-85FC-46AC-9089-B36CB30D4C43}" type="pres">
      <dgm:prSet presAssocID="{8854099E-EEDA-43FC-845A-4EA228D3B8A1}" presName="compNode" presStyleCnt="0"/>
      <dgm:spPr/>
    </dgm:pt>
    <dgm:pt modelId="{C65F175A-23F5-4586-866A-45A417854D9C}" type="pres">
      <dgm:prSet presAssocID="{8854099E-EEDA-43FC-845A-4EA228D3B8A1}" presName="iconBgRect" presStyleLbl="bgShp" presStyleIdx="2" presStyleCnt="6"/>
      <dgm:spPr/>
    </dgm:pt>
    <dgm:pt modelId="{0C332CD3-80EA-4B55-B2D0-F3F3B3A2A952}" type="pres">
      <dgm:prSet presAssocID="{8854099E-EEDA-43FC-845A-4EA228D3B8A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E8E694C-5B08-4454-9235-5928E18369F0}" type="pres">
      <dgm:prSet presAssocID="{8854099E-EEDA-43FC-845A-4EA228D3B8A1}" presName="spaceRect" presStyleCnt="0"/>
      <dgm:spPr/>
    </dgm:pt>
    <dgm:pt modelId="{52854C7D-FA87-4EE1-B3DC-CE8C174360FF}" type="pres">
      <dgm:prSet presAssocID="{8854099E-EEDA-43FC-845A-4EA228D3B8A1}" presName="textRect" presStyleLbl="revTx" presStyleIdx="2" presStyleCnt="6">
        <dgm:presLayoutVars>
          <dgm:chMax val="1"/>
          <dgm:chPref val="1"/>
        </dgm:presLayoutVars>
      </dgm:prSet>
      <dgm:spPr/>
    </dgm:pt>
    <dgm:pt modelId="{CBBF76B2-E8C0-408B-A375-A63A190EE585}" type="pres">
      <dgm:prSet presAssocID="{31FCC525-7F06-4967-9889-3D07160ACCC6}" presName="sibTrans" presStyleCnt="0"/>
      <dgm:spPr/>
    </dgm:pt>
    <dgm:pt modelId="{E5172BA0-43D7-493C-B644-CC3CB33EFF0D}" type="pres">
      <dgm:prSet presAssocID="{5DE33D62-6EF5-491B-9283-6A60F78DB287}" presName="compNode" presStyleCnt="0"/>
      <dgm:spPr/>
    </dgm:pt>
    <dgm:pt modelId="{B37A7B57-48D4-4EFC-8325-FEB73E9E8B18}" type="pres">
      <dgm:prSet presAssocID="{5DE33D62-6EF5-491B-9283-6A60F78DB287}" presName="iconBgRect" presStyleLbl="bgShp" presStyleIdx="3" presStyleCnt="6"/>
      <dgm:spPr/>
    </dgm:pt>
    <dgm:pt modelId="{09A66E15-B9AC-4C1E-83F3-6A12C037F301}" type="pres">
      <dgm:prSet presAssocID="{5DE33D62-6EF5-491B-9283-6A60F78DB28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2336D7C1-931E-4140-80C6-5FA6FA227459}" type="pres">
      <dgm:prSet presAssocID="{5DE33D62-6EF5-491B-9283-6A60F78DB287}" presName="spaceRect" presStyleCnt="0"/>
      <dgm:spPr/>
    </dgm:pt>
    <dgm:pt modelId="{8BFF98A9-5360-4A1F-BEFB-A976B0411178}" type="pres">
      <dgm:prSet presAssocID="{5DE33D62-6EF5-491B-9283-6A60F78DB287}" presName="textRect" presStyleLbl="revTx" presStyleIdx="3" presStyleCnt="6">
        <dgm:presLayoutVars>
          <dgm:chMax val="1"/>
          <dgm:chPref val="1"/>
        </dgm:presLayoutVars>
      </dgm:prSet>
      <dgm:spPr/>
    </dgm:pt>
    <dgm:pt modelId="{888FB9C8-3CFF-4C1A-85F7-2A27AAC100EC}" type="pres">
      <dgm:prSet presAssocID="{F1895AB8-CF08-40BD-8880-CD3D5CF11076}" presName="sibTrans" presStyleCnt="0"/>
      <dgm:spPr/>
    </dgm:pt>
    <dgm:pt modelId="{9BB71720-C1C6-43AE-BD7D-AA2C58C25DE5}" type="pres">
      <dgm:prSet presAssocID="{C09D2905-0631-4C86-8E6D-0947166A9E22}" presName="compNode" presStyleCnt="0"/>
      <dgm:spPr/>
    </dgm:pt>
    <dgm:pt modelId="{F594EF27-B51D-4F8B-B638-047129AA301A}" type="pres">
      <dgm:prSet presAssocID="{C09D2905-0631-4C86-8E6D-0947166A9E22}" presName="iconBgRect" presStyleLbl="bgShp" presStyleIdx="4" presStyleCnt="6"/>
      <dgm:spPr/>
    </dgm:pt>
    <dgm:pt modelId="{E38DEF11-FB70-43C9-A246-0BB24E489CD2}" type="pres">
      <dgm:prSet presAssocID="{C09D2905-0631-4C86-8E6D-0947166A9E2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8874508D-4B55-4DD0-A23E-1124304B52D7}" type="pres">
      <dgm:prSet presAssocID="{C09D2905-0631-4C86-8E6D-0947166A9E22}" presName="spaceRect" presStyleCnt="0"/>
      <dgm:spPr/>
    </dgm:pt>
    <dgm:pt modelId="{5B372FD7-D2E6-4762-B181-451A5ABAEFFD}" type="pres">
      <dgm:prSet presAssocID="{C09D2905-0631-4C86-8E6D-0947166A9E22}" presName="textRect" presStyleLbl="revTx" presStyleIdx="4" presStyleCnt="6">
        <dgm:presLayoutVars>
          <dgm:chMax val="1"/>
          <dgm:chPref val="1"/>
        </dgm:presLayoutVars>
      </dgm:prSet>
      <dgm:spPr/>
    </dgm:pt>
    <dgm:pt modelId="{852A2D8A-61EC-4C7B-92FF-287B70383D77}" type="pres">
      <dgm:prSet presAssocID="{15B01EA5-56ED-4E4F-B5F0-021AE5573CAB}" presName="sibTrans" presStyleCnt="0"/>
      <dgm:spPr/>
    </dgm:pt>
    <dgm:pt modelId="{2067D45C-93FD-47F3-98FE-DCE419044426}" type="pres">
      <dgm:prSet presAssocID="{EF79B931-3D9C-4531-86CC-9D3896BA998A}" presName="compNode" presStyleCnt="0"/>
      <dgm:spPr/>
    </dgm:pt>
    <dgm:pt modelId="{1EAFB80D-2360-4863-9DE6-9C0D390AEDB0}" type="pres">
      <dgm:prSet presAssocID="{EF79B931-3D9C-4531-86CC-9D3896BA998A}" presName="iconBgRect" presStyleLbl="bgShp" presStyleIdx="5" presStyleCnt="6"/>
      <dgm:spPr/>
    </dgm:pt>
    <dgm:pt modelId="{40727FAC-5AFB-4757-A8F3-3DE22E832018}" type="pres">
      <dgm:prSet presAssocID="{EF79B931-3D9C-4531-86CC-9D3896BA99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nake"/>
        </a:ext>
      </dgm:extLst>
    </dgm:pt>
    <dgm:pt modelId="{59D057F9-A525-46AA-A174-9CAD1C9BA64F}" type="pres">
      <dgm:prSet presAssocID="{EF79B931-3D9C-4531-86CC-9D3896BA998A}" presName="spaceRect" presStyleCnt="0"/>
      <dgm:spPr/>
    </dgm:pt>
    <dgm:pt modelId="{9BE19F85-A8A3-4F07-946F-EB68EEC8C148}" type="pres">
      <dgm:prSet presAssocID="{EF79B931-3D9C-4531-86CC-9D3896BA99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2217300-05EE-4716-886E-D75B63ED6BE2}" srcId="{5D2D156D-25FF-45EF-BE9D-09152CB82D38}" destId="{5DE33D62-6EF5-491B-9283-6A60F78DB287}" srcOrd="3" destOrd="0" parTransId="{9BF63D84-54AC-436E-9A13-F32C0F07EC29}" sibTransId="{F1895AB8-CF08-40BD-8880-CD3D5CF11076}"/>
    <dgm:cxn modelId="{762F052D-9BD5-4399-8D59-D12595E2AB6D}" type="presOf" srcId="{B718FA90-2EE9-42E4-89E7-A2E38F145A07}" destId="{DCFE9A30-5EF7-4738-8453-B31BE56F827B}" srcOrd="0" destOrd="0" presId="urn:microsoft.com/office/officeart/2018/5/layout/IconCircleLabelList"/>
    <dgm:cxn modelId="{878F3060-2C75-4F88-86D1-541E103F5AF9}" srcId="{5D2D156D-25FF-45EF-BE9D-09152CB82D38}" destId="{EF79B931-3D9C-4531-86CC-9D3896BA998A}" srcOrd="5" destOrd="0" parTransId="{D64DC02E-54A3-417A-9C9D-E5D544E3E4DB}" sibTransId="{AB5EFD4F-AC0D-4ED7-86D7-51FFC38DAE72}"/>
    <dgm:cxn modelId="{461E8668-E41F-4DC9-9651-DB559A1291D8}" type="presOf" srcId="{EF79B931-3D9C-4531-86CC-9D3896BA998A}" destId="{9BE19F85-A8A3-4F07-946F-EB68EEC8C148}" srcOrd="0" destOrd="0" presId="urn:microsoft.com/office/officeart/2018/5/layout/IconCircleLabelList"/>
    <dgm:cxn modelId="{C5EE036C-8E14-418C-933A-9F3CCC8C0394}" srcId="{5D2D156D-25FF-45EF-BE9D-09152CB82D38}" destId="{C09D2905-0631-4C86-8E6D-0947166A9E22}" srcOrd="4" destOrd="0" parTransId="{4103F00A-0EAC-43FD-87DB-28D09BB7FCB0}" sibTransId="{15B01EA5-56ED-4E4F-B5F0-021AE5573CAB}"/>
    <dgm:cxn modelId="{62A68189-F497-41CC-9A45-6B7FCA198EB7}" type="presOf" srcId="{69F97489-4309-4F87-9EF8-B7730AFCD6A1}" destId="{E4779DFA-F273-49B1-8EE2-A431BD4BF515}" srcOrd="0" destOrd="0" presId="urn:microsoft.com/office/officeart/2018/5/layout/IconCircleLabelList"/>
    <dgm:cxn modelId="{948D7D9B-E4B6-4BB6-9D6C-5BA74514501F}" srcId="{5D2D156D-25FF-45EF-BE9D-09152CB82D38}" destId="{69F97489-4309-4F87-9EF8-B7730AFCD6A1}" srcOrd="0" destOrd="0" parTransId="{96AA9648-15E1-4BA2-9862-27955B216C54}" sibTransId="{4C6150F8-70FE-4B3F-8ACE-9D00F1C34115}"/>
    <dgm:cxn modelId="{EEE2D99E-C0CD-49A4-B052-EC26B203D392}" srcId="{5D2D156D-25FF-45EF-BE9D-09152CB82D38}" destId="{B718FA90-2EE9-42E4-89E7-A2E38F145A07}" srcOrd="1" destOrd="0" parTransId="{F82BC59E-C46B-4C0A-BC80-2C75DC3F4832}" sibTransId="{3C443EA4-82A5-407F-9CD5-8E20166D9C74}"/>
    <dgm:cxn modelId="{7B969DAF-C41A-42A0-9E84-B50E1F60391A}" srcId="{5D2D156D-25FF-45EF-BE9D-09152CB82D38}" destId="{8854099E-EEDA-43FC-845A-4EA228D3B8A1}" srcOrd="2" destOrd="0" parTransId="{7731767A-72D1-400C-B9BF-8CBE11DD6FE5}" sibTransId="{31FCC525-7F06-4967-9889-3D07160ACCC6}"/>
    <dgm:cxn modelId="{36D034B1-B721-4AE9-A553-A2463585744B}" type="presOf" srcId="{5D2D156D-25FF-45EF-BE9D-09152CB82D38}" destId="{FC29739C-A3F1-4E6A-A843-B67F6628ECA3}" srcOrd="0" destOrd="0" presId="urn:microsoft.com/office/officeart/2018/5/layout/IconCircleLabelList"/>
    <dgm:cxn modelId="{5BF17DC7-2738-4DB7-BA14-6E16FCE9CE0C}" type="presOf" srcId="{8854099E-EEDA-43FC-845A-4EA228D3B8A1}" destId="{52854C7D-FA87-4EE1-B3DC-CE8C174360FF}" srcOrd="0" destOrd="0" presId="urn:microsoft.com/office/officeart/2018/5/layout/IconCircleLabelList"/>
    <dgm:cxn modelId="{64B8D3DE-24D7-41C8-A15F-AED2B697D3FB}" type="presOf" srcId="{C09D2905-0631-4C86-8E6D-0947166A9E22}" destId="{5B372FD7-D2E6-4762-B181-451A5ABAEFFD}" srcOrd="0" destOrd="0" presId="urn:microsoft.com/office/officeart/2018/5/layout/IconCircleLabelList"/>
    <dgm:cxn modelId="{0D6372F7-5EF5-4055-BBF0-C5EFB29C1F47}" type="presOf" srcId="{5DE33D62-6EF5-491B-9283-6A60F78DB287}" destId="{8BFF98A9-5360-4A1F-BEFB-A976B0411178}" srcOrd="0" destOrd="0" presId="urn:microsoft.com/office/officeart/2018/5/layout/IconCircleLabelList"/>
    <dgm:cxn modelId="{B753795E-3F14-47D0-9A6D-3C1E21374848}" type="presParOf" srcId="{FC29739C-A3F1-4E6A-A843-B67F6628ECA3}" destId="{9DC2A856-40FB-4994-81A8-A25FAE3B7C50}" srcOrd="0" destOrd="0" presId="urn:microsoft.com/office/officeart/2018/5/layout/IconCircleLabelList"/>
    <dgm:cxn modelId="{61330C7A-2372-4155-98DB-5B79BFC9C796}" type="presParOf" srcId="{9DC2A856-40FB-4994-81A8-A25FAE3B7C50}" destId="{429911A6-95A4-4A49-B15C-70B39C2ACF47}" srcOrd="0" destOrd="0" presId="urn:microsoft.com/office/officeart/2018/5/layout/IconCircleLabelList"/>
    <dgm:cxn modelId="{EC1C6820-5117-41C8-8724-048E1B3E802C}" type="presParOf" srcId="{9DC2A856-40FB-4994-81A8-A25FAE3B7C50}" destId="{2409F2ED-E2F7-45C6-BFF0-7171160FC77B}" srcOrd="1" destOrd="0" presId="urn:microsoft.com/office/officeart/2018/5/layout/IconCircleLabelList"/>
    <dgm:cxn modelId="{4010F062-BB45-425D-873B-71BAD5C35F1E}" type="presParOf" srcId="{9DC2A856-40FB-4994-81A8-A25FAE3B7C50}" destId="{444B0BE7-8C02-4035-92D3-65CD516B60BF}" srcOrd="2" destOrd="0" presId="urn:microsoft.com/office/officeart/2018/5/layout/IconCircleLabelList"/>
    <dgm:cxn modelId="{0DC5E0D6-9D73-4E99-A7E5-2228AFF5A405}" type="presParOf" srcId="{9DC2A856-40FB-4994-81A8-A25FAE3B7C50}" destId="{E4779DFA-F273-49B1-8EE2-A431BD4BF515}" srcOrd="3" destOrd="0" presId="urn:microsoft.com/office/officeart/2018/5/layout/IconCircleLabelList"/>
    <dgm:cxn modelId="{5C03F17C-A2BD-4B45-AB37-BD84CF7F1F98}" type="presParOf" srcId="{FC29739C-A3F1-4E6A-A843-B67F6628ECA3}" destId="{8EBB0B25-2589-44BE-B485-831F8ADFDA57}" srcOrd="1" destOrd="0" presId="urn:microsoft.com/office/officeart/2018/5/layout/IconCircleLabelList"/>
    <dgm:cxn modelId="{3A518585-C8ED-49FD-83E8-749D65464336}" type="presParOf" srcId="{FC29739C-A3F1-4E6A-A843-B67F6628ECA3}" destId="{5B445E91-3833-4E2A-98E0-DDE6922653A3}" srcOrd="2" destOrd="0" presId="urn:microsoft.com/office/officeart/2018/5/layout/IconCircleLabelList"/>
    <dgm:cxn modelId="{F32F88EA-CD40-41A3-BE55-CE8F1BCE4C2F}" type="presParOf" srcId="{5B445E91-3833-4E2A-98E0-DDE6922653A3}" destId="{5464A7D7-CC54-456E-8D31-73DF3BB23DDF}" srcOrd="0" destOrd="0" presId="urn:microsoft.com/office/officeart/2018/5/layout/IconCircleLabelList"/>
    <dgm:cxn modelId="{6D4497DE-A31D-4F72-9596-A4E998CF5AA4}" type="presParOf" srcId="{5B445E91-3833-4E2A-98E0-DDE6922653A3}" destId="{8FA0B6D0-3F89-47BD-9F85-372C59514EBA}" srcOrd="1" destOrd="0" presId="urn:microsoft.com/office/officeart/2018/5/layout/IconCircleLabelList"/>
    <dgm:cxn modelId="{3CAB8F3C-9D1E-462A-9805-195C0482D74B}" type="presParOf" srcId="{5B445E91-3833-4E2A-98E0-DDE6922653A3}" destId="{A761F690-A7C4-4CF8-8185-5EF9D68C3684}" srcOrd="2" destOrd="0" presId="urn:microsoft.com/office/officeart/2018/5/layout/IconCircleLabelList"/>
    <dgm:cxn modelId="{1DCC3472-EA39-4512-8954-FF0121F0A2FD}" type="presParOf" srcId="{5B445E91-3833-4E2A-98E0-DDE6922653A3}" destId="{DCFE9A30-5EF7-4738-8453-B31BE56F827B}" srcOrd="3" destOrd="0" presId="urn:microsoft.com/office/officeart/2018/5/layout/IconCircleLabelList"/>
    <dgm:cxn modelId="{4D75B554-1A19-4A20-AF3A-485C637DCDFA}" type="presParOf" srcId="{FC29739C-A3F1-4E6A-A843-B67F6628ECA3}" destId="{6F4DD7E3-235C-4245-89FA-72AF03A93BFB}" srcOrd="3" destOrd="0" presId="urn:microsoft.com/office/officeart/2018/5/layout/IconCircleLabelList"/>
    <dgm:cxn modelId="{7AF9B013-E869-4C7F-AD9E-0F1B1ED4B222}" type="presParOf" srcId="{FC29739C-A3F1-4E6A-A843-B67F6628ECA3}" destId="{D7D987FA-85FC-46AC-9089-B36CB30D4C43}" srcOrd="4" destOrd="0" presId="urn:microsoft.com/office/officeart/2018/5/layout/IconCircleLabelList"/>
    <dgm:cxn modelId="{AC3153A2-0C7C-4A0A-BE7C-A127D4C97805}" type="presParOf" srcId="{D7D987FA-85FC-46AC-9089-B36CB30D4C43}" destId="{C65F175A-23F5-4586-866A-45A417854D9C}" srcOrd="0" destOrd="0" presId="urn:microsoft.com/office/officeart/2018/5/layout/IconCircleLabelList"/>
    <dgm:cxn modelId="{DC68F457-C1E6-4A5A-9E40-DB4C5BDE49A1}" type="presParOf" srcId="{D7D987FA-85FC-46AC-9089-B36CB30D4C43}" destId="{0C332CD3-80EA-4B55-B2D0-F3F3B3A2A952}" srcOrd="1" destOrd="0" presId="urn:microsoft.com/office/officeart/2018/5/layout/IconCircleLabelList"/>
    <dgm:cxn modelId="{4C6FD240-D839-4904-9AAB-2628A0A3031C}" type="presParOf" srcId="{D7D987FA-85FC-46AC-9089-B36CB30D4C43}" destId="{3E8E694C-5B08-4454-9235-5928E18369F0}" srcOrd="2" destOrd="0" presId="urn:microsoft.com/office/officeart/2018/5/layout/IconCircleLabelList"/>
    <dgm:cxn modelId="{213E9306-F670-48B6-A6B6-D6B79E645F49}" type="presParOf" srcId="{D7D987FA-85FC-46AC-9089-B36CB30D4C43}" destId="{52854C7D-FA87-4EE1-B3DC-CE8C174360FF}" srcOrd="3" destOrd="0" presId="urn:microsoft.com/office/officeart/2018/5/layout/IconCircleLabelList"/>
    <dgm:cxn modelId="{2DEAFCDE-7905-465A-A64A-7FB7E6B57D0D}" type="presParOf" srcId="{FC29739C-A3F1-4E6A-A843-B67F6628ECA3}" destId="{CBBF76B2-E8C0-408B-A375-A63A190EE585}" srcOrd="5" destOrd="0" presId="urn:microsoft.com/office/officeart/2018/5/layout/IconCircleLabelList"/>
    <dgm:cxn modelId="{12E4A01C-F368-41B0-BB66-B78F8BDD89E2}" type="presParOf" srcId="{FC29739C-A3F1-4E6A-A843-B67F6628ECA3}" destId="{E5172BA0-43D7-493C-B644-CC3CB33EFF0D}" srcOrd="6" destOrd="0" presId="urn:microsoft.com/office/officeart/2018/5/layout/IconCircleLabelList"/>
    <dgm:cxn modelId="{E4905E2F-7248-4F1E-BCF9-EB31E24FFFC7}" type="presParOf" srcId="{E5172BA0-43D7-493C-B644-CC3CB33EFF0D}" destId="{B37A7B57-48D4-4EFC-8325-FEB73E9E8B18}" srcOrd="0" destOrd="0" presId="urn:microsoft.com/office/officeart/2018/5/layout/IconCircleLabelList"/>
    <dgm:cxn modelId="{3E2F9D8A-C5BE-40AF-BB4F-0F0A0E17E89B}" type="presParOf" srcId="{E5172BA0-43D7-493C-B644-CC3CB33EFF0D}" destId="{09A66E15-B9AC-4C1E-83F3-6A12C037F301}" srcOrd="1" destOrd="0" presId="urn:microsoft.com/office/officeart/2018/5/layout/IconCircleLabelList"/>
    <dgm:cxn modelId="{BEF66DDA-174D-4A9E-897C-1B2034FD64D4}" type="presParOf" srcId="{E5172BA0-43D7-493C-B644-CC3CB33EFF0D}" destId="{2336D7C1-931E-4140-80C6-5FA6FA227459}" srcOrd="2" destOrd="0" presId="urn:microsoft.com/office/officeart/2018/5/layout/IconCircleLabelList"/>
    <dgm:cxn modelId="{0D3CE7A7-D938-424D-8ED7-0991F8A30704}" type="presParOf" srcId="{E5172BA0-43D7-493C-B644-CC3CB33EFF0D}" destId="{8BFF98A9-5360-4A1F-BEFB-A976B0411178}" srcOrd="3" destOrd="0" presId="urn:microsoft.com/office/officeart/2018/5/layout/IconCircleLabelList"/>
    <dgm:cxn modelId="{473199BF-598E-4C1E-AD76-F82D638790C6}" type="presParOf" srcId="{FC29739C-A3F1-4E6A-A843-B67F6628ECA3}" destId="{888FB9C8-3CFF-4C1A-85F7-2A27AAC100EC}" srcOrd="7" destOrd="0" presId="urn:microsoft.com/office/officeart/2018/5/layout/IconCircleLabelList"/>
    <dgm:cxn modelId="{26B5462E-4989-4B15-8A26-C3D775AB22D2}" type="presParOf" srcId="{FC29739C-A3F1-4E6A-A843-B67F6628ECA3}" destId="{9BB71720-C1C6-43AE-BD7D-AA2C58C25DE5}" srcOrd="8" destOrd="0" presId="urn:microsoft.com/office/officeart/2018/5/layout/IconCircleLabelList"/>
    <dgm:cxn modelId="{8BD0233A-BF4B-499A-AC0A-C5DF8BE529BB}" type="presParOf" srcId="{9BB71720-C1C6-43AE-BD7D-AA2C58C25DE5}" destId="{F594EF27-B51D-4F8B-B638-047129AA301A}" srcOrd="0" destOrd="0" presId="urn:microsoft.com/office/officeart/2018/5/layout/IconCircleLabelList"/>
    <dgm:cxn modelId="{F7AB012A-BE57-4E5C-B65E-48AE6A315910}" type="presParOf" srcId="{9BB71720-C1C6-43AE-BD7D-AA2C58C25DE5}" destId="{E38DEF11-FB70-43C9-A246-0BB24E489CD2}" srcOrd="1" destOrd="0" presId="urn:microsoft.com/office/officeart/2018/5/layout/IconCircleLabelList"/>
    <dgm:cxn modelId="{42B354B8-393E-4197-ADCF-C928CAFADCE2}" type="presParOf" srcId="{9BB71720-C1C6-43AE-BD7D-AA2C58C25DE5}" destId="{8874508D-4B55-4DD0-A23E-1124304B52D7}" srcOrd="2" destOrd="0" presId="urn:microsoft.com/office/officeart/2018/5/layout/IconCircleLabelList"/>
    <dgm:cxn modelId="{5BC32255-5752-40A8-A27D-A00E7E059C1F}" type="presParOf" srcId="{9BB71720-C1C6-43AE-BD7D-AA2C58C25DE5}" destId="{5B372FD7-D2E6-4762-B181-451A5ABAEFFD}" srcOrd="3" destOrd="0" presId="urn:microsoft.com/office/officeart/2018/5/layout/IconCircleLabelList"/>
    <dgm:cxn modelId="{0B0E42F5-9D93-4FB8-814A-B4A3BB24AC5A}" type="presParOf" srcId="{FC29739C-A3F1-4E6A-A843-B67F6628ECA3}" destId="{852A2D8A-61EC-4C7B-92FF-287B70383D77}" srcOrd="9" destOrd="0" presId="urn:microsoft.com/office/officeart/2018/5/layout/IconCircleLabelList"/>
    <dgm:cxn modelId="{D79EE715-E21A-4487-8E97-256835E598AF}" type="presParOf" srcId="{FC29739C-A3F1-4E6A-A843-B67F6628ECA3}" destId="{2067D45C-93FD-47F3-98FE-DCE419044426}" srcOrd="10" destOrd="0" presId="urn:microsoft.com/office/officeart/2018/5/layout/IconCircleLabelList"/>
    <dgm:cxn modelId="{4E8B819C-29D8-41DA-A395-38807BABE59A}" type="presParOf" srcId="{2067D45C-93FD-47F3-98FE-DCE419044426}" destId="{1EAFB80D-2360-4863-9DE6-9C0D390AEDB0}" srcOrd="0" destOrd="0" presId="urn:microsoft.com/office/officeart/2018/5/layout/IconCircleLabelList"/>
    <dgm:cxn modelId="{99A79983-1063-4188-BDB0-5E26CC58B5B4}" type="presParOf" srcId="{2067D45C-93FD-47F3-98FE-DCE419044426}" destId="{40727FAC-5AFB-4757-A8F3-3DE22E832018}" srcOrd="1" destOrd="0" presId="urn:microsoft.com/office/officeart/2018/5/layout/IconCircleLabelList"/>
    <dgm:cxn modelId="{90AE788C-7BB3-407D-9326-5E11A98E67F7}" type="presParOf" srcId="{2067D45C-93FD-47F3-98FE-DCE419044426}" destId="{59D057F9-A525-46AA-A174-9CAD1C9BA64F}" srcOrd="2" destOrd="0" presId="urn:microsoft.com/office/officeart/2018/5/layout/IconCircleLabelList"/>
    <dgm:cxn modelId="{530A610C-11D9-48BA-A6D8-5C5E1C0EC1E8}" type="presParOf" srcId="{2067D45C-93FD-47F3-98FE-DCE419044426}" destId="{9BE19F85-A8A3-4F07-946F-EB68EEC8C14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20A6CD-B0D0-4168-8C00-058D5438ABD9}">
      <dsp:nvSpPr>
        <dsp:cNvPr id="0" name=""/>
        <dsp:cNvSpPr/>
      </dsp:nvSpPr>
      <dsp:spPr>
        <a:xfrm>
          <a:off x="0" y="1335"/>
          <a:ext cx="4754880" cy="5692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8210DA-F05A-4340-8525-7AFFE5649C9C}">
      <dsp:nvSpPr>
        <dsp:cNvPr id="0" name=""/>
        <dsp:cNvSpPr/>
      </dsp:nvSpPr>
      <dsp:spPr>
        <a:xfrm>
          <a:off x="172197" y="129416"/>
          <a:ext cx="313086" cy="3130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38DFE-3665-4389-BEF2-504F196627FD}">
      <dsp:nvSpPr>
        <dsp:cNvPr id="0" name=""/>
        <dsp:cNvSpPr/>
      </dsp:nvSpPr>
      <dsp:spPr>
        <a:xfrm>
          <a:off x="657482" y="1335"/>
          <a:ext cx="4097397" cy="569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245" tIns="60245" rIns="60245" bIns="6024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do customers expect when they walk in?</a:t>
          </a:r>
        </a:p>
      </dsp:txBody>
      <dsp:txXfrm>
        <a:off x="657482" y="1335"/>
        <a:ext cx="4097397" cy="569248"/>
      </dsp:txXfrm>
    </dsp:sp>
    <dsp:sp modelId="{21AD7F77-364E-413D-9E9D-173F21DD8108}">
      <dsp:nvSpPr>
        <dsp:cNvPr id="0" name=""/>
        <dsp:cNvSpPr/>
      </dsp:nvSpPr>
      <dsp:spPr>
        <a:xfrm>
          <a:off x="0" y="712896"/>
          <a:ext cx="4754880" cy="5692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F69DD5-BE26-4D10-A85A-2DE08FC84316}">
      <dsp:nvSpPr>
        <dsp:cNvPr id="0" name=""/>
        <dsp:cNvSpPr/>
      </dsp:nvSpPr>
      <dsp:spPr>
        <a:xfrm>
          <a:off x="172197" y="840977"/>
          <a:ext cx="313086" cy="3130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4CEB4-A9D6-46EC-A743-08B4F18683BC}">
      <dsp:nvSpPr>
        <dsp:cNvPr id="0" name=""/>
        <dsp:cNvSpPr/>
      </dsp:nvSpPr>
      <dsp:spPr>
        <a:xfrm>
          <a:off x="657482" y="712896"/>
          <a:ext cx="4097397" cy="569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245" tIns="60245" rIns="60245" bIns="6024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do employees expect?</a:t>
          </a:r>
        </a:p>
      </dsp:txBody>
      <dsp:txXfrm>
        <a:off x="657482" y="712896"/>
        <a:ext cx="4097397" cy="569248"/>
      </dsp:txXfrm>
    </dsp:sp>
    <dsp:sp modelId="{41EF5553-2528-4F9B-A48D-18EA7024786A}">
      <dsp:nvSpPr>
        <dsp:cNvPr id="0" name=""/>
        <dsp:cNvSpPr/>
      </dsp:nvSpPr>
      <dsp:spPr>
        <a:xfrm>
          <a:off x="0" y="1424457"/>
          <a:ext cx="4754880" cy="5692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296E49-7DA4-4D6B-98DF-D5288AA48AFF}">
      <dsp:nvSpPr>
        <dsp:cNvPr id="0" name=""/>
        <dsp:cNvSpPr/>
      </dsp:nvSpPr>
      <dsp:spPr>
        <a:xfrm>
          <a:off x="172197" y="1552538"/>
          <a:ext cx="313086" cy="3130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8737AF-9E83-45FA-80CD-1BD1C79D2056}">
      <dsp:nvSpPr>
        <dsp:cNvPr id="0" name=""/>
        <dsp:cNvSpPr/>
      </dsp:nvSpPr>
      <dsp:spPr>
        <a:xfrm>
          <a:off x="657482" y="1424457"/>
          <a:ext cx="4097397" cy="569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245" tIns="60245" rIns="60245" bIns="6024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would be immediately obvious if changed?</a:t>
          </a:r>
        </a:p>
      </dsp:txBody>
      <dsp:txXfrm>
        <a:off x="657482" y="1424457"/>
        <a:ext cx="4097397" cy="569248"/>
      </dsp:txXfrm>
    </dsp:sp>
    <dsp:sp modelId="{4B08EE79-18C8-469B-9A4F-0605A1D530EA}">
      <dsp:nvSpPr>
        <dsp:cNvPr id="0" name=""/>
        <dsp:cNvSpPr/>
      </dsp:nvSpPr>
      <dsp:spPr>
        <a:xfrm>
          <a:off x="0" y="2136018"/>
          <a:ext cx="4754880" cy="5692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D1FB44-1AA1-46A3-B647-5751E125DA20}">
      <dsp:nvSpPr>
        <dsp:cNvPr id="0" name=""/>
        <dsp:cNvSpPr/>
      </dsp:nvSpPr>
      <dsp:spPr>
        <a:xfrm>
          <a:off x="172197" y="2264099"/>
          <a:ext cx="313086" cy="3130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23B65E-6152-42EE-928E-AEC7BF8F54BE}">
      <dsp:nvSpPr>
        <dsp:cNvPr id="0" name=""/>
        <dsp:cNvSpPr/>
      </dsp:nvSpPr>
      <dsp:spPr>
        <a:xfrm>
          <a:off x="657482" y="2136018"/>
          <a:ext cx="4097397" cy="569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245" tIns="60245" rIns="60245" bIns="6024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behaviour do these routines encourage?</a:t>
          </a:r>
        </a:p>
      </dsp:txBody>
      <dsp:txXfrm>
        <a:off x="657482" y="2136018"/>
        <a:ext cx="4097397" cy="569248"/>
      </dsp:txXfrm>
    </dsp:sp>
    <dsp:sp modelId="{3A9251AE-67CA-4AD3-B644-7609D004DF7B}">
      <dsp:nvSpPr>
        <dsp:cNvPr id="0" name=""/>
        <dsp:cNvSpPr/>
      </dsp:nvSpPr>
      <dsp:spPr>
        <a:xfrm>
          <a:off x="0" y="2847578"/>
          <a:ext cx="4754880" cy="5692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8C417-571D-4869-895D-88953738B388}">
      <dsp:nvSpPr>
        <dsp:cNvPr id="0" name=""/>
        <dsp:cNvSpPr/>
      </dsp:nvSpPr>
      <dsp:spPr>
        <a:xfrm>
          <a:off x="172197" y="2975659"/>
          <a:ext cx="313086" cy="31308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FFD75-2731-4C55-AB0B-C81C72F187A9}">
      <dsp:nvSpPr>
        <dsp:cNvPr id="0" name=""/>
        <dsp:cNvSpPr/>
      </dsp:nvSpPr>
      <dsp:spPr>
        <a:xfrm>
          <a:off x="657482" y="2847578"/>
          <a:ext cx="4097397" cy="569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245" tIns="60245" rIns="60245" bIns="6024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When a new problem is encountered, what rules do people apply when they solve it?</a:t>
          </a:r>
        </a:p>
      </dsp:txBody>
      <dsp:txXfrm>
        <a:off x="657482" y="2847578"/>
        <a:ext cx="4097397" cy="569248"/>
      </dsp:txXfrm>
    </dsp:sp>
    <dsp:sp modelId="{AB089FBC-68EB-4280-A988-00CD552CEA1E}">
      <dsp:nvSpPr>
        <dsp:cNvPr id="0" name=""/>
        <dsp:cNvSpPr/>
      </dsp:nvSpPr>
      <dsp:spPr>
        <a:xfrm>
          <a:off x="0" y="3559139"/>
          <a:ext cx="4754880" cy="5692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54F74D-3D18-4A89-A389-DC703DD94A4B}">
      <dsp:nvSpPr>
        <dsp:cNvPr id="0" name=""/>
        <dsp:cNvSpPr/>
      </dsp:nvSpPr>
      <dsp:spPr>
        <a:xfrm>
          <a:off x="172197" y="3687220"/>
          <a:ext cx="313086" cy="31308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D486A-BDE1-48B5-8684-B1C87DFE7373}">
      <dsp:nvSpPr>
        <dsp:cNvPr id="0" name=""/>
        <dsp:cNvSpPr/>
      </dsp:nvSpPr>
      <dsp:spPr>
        <a:xfrm>
          <a:off x="657482" y="3559139"/>
          <a:ext cx="4097397" cy="569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245" tIns="60245" rIns="60245" bIns="6024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core beliefs do these rituals reflect? </a:t>
          </a:r>
        </a:p>
      </dsp:txBody>
      <dsp:txXfrm>
        <a:off x="657482" y="3559139"/>
        <a:ext cx="4097397" cy="5692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9911A6-95A4-4A49-B15C-70B39C2ACF47}">
      <dsp:nvSpPr>
        <dsp:cNvPr id="0" name=""/>
        <dsp:cNvSpPr/>
      </dsp:nvSpPr>
      <dsp:spPr>
        <a:xfrm>
          <a:off x="277979" y="445881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09F2ED-E2F7-45C6-BFF0-7171160FC77B}">
      <dsp:nvSpPr>
        <dsp:cNvPr id="0" name=""/>
        <dsp:cNvSpPr/>
      </dsp:nvSpPr>
      <dsp:spPr>
        <a:xfrm>
          <a:off x="462391" y="630293"/>
          <a:ext cx="496494" cy="4964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779DFA-F273-49B1-8EE2-A431BD4BF515}">
      <dsp:nvSpPr>
        <dsp:cNvPr id="0" name=""/>
        <dsp:cNvSpPr/>
      </dsp:nvSpPr>
      <dsp:spPr>
        <a:xfrm>
          <a:off x="1360" y="1580724"/>
          <a:ext cx="1418554" cy="602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What stories do people currently tell about your organisation? </a:t>
          </a:r>
        </a:p>
      </dsp:txBody>
      <dsp:txXfrm>
        <a:off x="1360" y="1580724"/>
        <a:ext cx="1418554" cy="602885"/>
      </dsp:txXfrm>
    </dsp:sp>
    <dsp:sp modelId="{5464A7D7-CC54-456E-8D31-73DF3BB23DDF}">
      <dsp:nvSpPr>
        <dsp:cNvPr id="0" name=""/>
        <dsp:cNvSpPr/>
      </dsp:nvSpPr>
      <dsp:spPr>
        <a:xfrm>
          <a:off x="1944780" y="445881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0B6D0-3F89-47BD-9F85-372C59514EBA}">
      <dsp:nvSpPr>
        <dsp:cNvPr id="0" name=""/>
        <dsp:cNvSpPr/>
      </dsp:nvSpPr>
      <dsp:spPr>
        <a:xfrm>
          <a:off x="2129192" y="630293"/>
          <a:ext cx="496494" cy="4964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E9A30-5EF7-4738-8453-B31BE56F827B}">
      <dsp:nvSpPr>
        <dsp:cNvPr id="0" name=""/>
        <dsp:cNvSpPr/>
      </dsp:nvSpPr>
      <dsp:spPr>
        <a:xfrm>
          <a:off x="1668162" y="1580724"/>
          <a:ext cx="1418554" cy="602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What reputation is communicated amongst your customers and other stakeholders?</a:t>
          </a:r>
        </a:p>
      </dsp:txBody>
      <dsp:txXfrm>
        <a:off x="1668162" y="1580724"/>
        <a:ext cx="1418554" cy="602885"/>
      </dsp:txXfrm>
    </dsp:sp>
    <dsp:sp modelId="{C65F175A-23F5-4586-866A-45A417854D9C}">
      <dsp:nvSpPr>
        <dsp:cNvPr id="0" name=""/>
        <dsp:cNvSpPr/>
      </dsp:nvSpPr>
      <dsp:spPr>
        <a:xfrm>
          <a:off x="3611582" y="445881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332CD3-80EA-4B55-B2D0-F3F3B3A2A952}">
      <dsp:nvSpPr>
        <dsp:cNvPr id="0" name=""/>
        <dsp:cNvSpPr/>
      </dsp:nvSpPr>
      <dsp:spPr>
        <a:xfrm>
          <a:off x="3795994" y="630293"/>
          <a:ext cx="496494" cy="4964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54C7D-FA87-4EE1-B3DC-CE8C174360FF}">
      <dsp:nvSpPr>
        <dsp:cNvPr id="0" name=""/>
        <dsp:cNvSpPr/>
      </dsp:nvSpPr>
      <dsp:spPr>
        <a:xfrm>
          <a:off x="3334964" y="1580724"/>
          <a:ext cx="1418554" cy="602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What do these stories say about what your organisation believes in?</a:t>
          </a:r>
        </a:p>
      </dsp:txBody>
      <dsp:txXfrm>
        <a:off x="3334964" y="1580724"/>
        <a:ext cx="1418554" cy="602885"/>
      </dsp:txXfrm>
    </dsp:sp>
    <dsp:sp modelId="{B37A7B57-48D4-4EFC-8325-FEB73E9E8B18}">
      <dsp:nvSpPr>
        <dsp:cNvPr id="0" name=""/>
        <dsp:cNvSpPr/>
      </dsp:nvSpPr>
      <dsp:spPr>
        <a:xfrm>
          <a:off x="277979" y="2538249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A66E15-B9AC-4C1E-83F3-6A12C037F301}">
      <dsp:nvSpPr>
        <dsp:cNvPr id="0" name=""/>
        <dsp:cNvSpPr/>
      </dsp:nvSpPr>
      <dsp:spPr>
        <a:xfrm>
          <a:off x="462391" y="2722661"/>
          <a:ext cx="496494" cy="4964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F98A9-5360-4A1F-BEFB-A976B0411178}">
      <dsp:nvSpPr>
        <dsp:cNvPr id="0" name=""/>
        <dsp:cNvSpPr/>
      </dsp:nvSpPr>
      <dsp:spPr>
        <a:xfrm>
          <a:off x="1360" y="3673093"/>
          <a:ext cx="1418554" cy="602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What do employees talk about when they think of the history of the company?</a:t>
          </a:r>
        </a:p>
      </dsp:txBody>
      <dsp:txXfrm>
        <a:off x="1360" y="3673093"/>
        <a:ext cx="1418554" cy="602885"/>
      </dsp:txXfrm>
    </dsp:sp>
    <dsp:sp modelId="{F594EF27-B51D-4F8B-B638-047129AA301A}">
      <dsp:nvSpPr>
        <dsp:cNvPr id="0" name=""/>
        <dsp:cNvSpPr/>
      </dsp:nvSpPr>
      <dsp:spPr>
        <a:xfrm>
          <a:off x="1944780" y="2538249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8DEF11-FB70-43C9-A246-0BB24E489CD2}">
      <dsp:nvSpPr>
        <dsp:cNvPr id="0" name=""/>
        <dsp:cNvSpPr/>
      </dsp:nvSpPr>
      <dsp:spPr>
        <a:xfrm>
          <a:off x="2129192" y="2722661"/>
          <a:ext cx="496494" cy="4964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372FD7-D2E6-4762-B181-451A5ABAEFFD}">
      <dsp:nvSpPr>
        <dsp:cNvPr id="0" name=""/>
        <dsp:cNvSpPr/>
      </dsp:nvSpPr>
      <dsp:spPr>
        <a:xfrm>
          <a:off x="1668162" y="3673093"/>
          <a:ext cx="1418554" cy="602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What stories do they tell new people who join the company?</a:t>
          </a:r>
        </a:p>
      </dsp:txBody>
      <dsp:txXfrm>
        <a:off x="1668162" y="3673093"/>
        <a:ext cx="1418554" cy="602885"/>
      </dsp:txXfrm>
    </dsp:sp>
    <dsp:sp modelId="{1EAFB80D-2360-4863-9DE6-9C0D390AEDB0}">
      <dsp:nvSpPr>
        <dsp:cNvPr id="0" name=""/>
        <dsp:cNvSpPr/>
      </dsp:nvSpPr>
      <dsp:spPr>
        <a:xfrm>
          <a:off x="3611582" y="2538249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27FAC-5AFB-4757-A8F3-3DE22E832018}">
      <dsp:nvSpPr>
        <dsp:cNvPr id="0" name=""/>
        <dsp:cNvSpPr/>
      </dsp:nvSpPr>
      <dsp:spPr>
        <a:xfrm>
          <a:off x="3795994" y="2722661"/>
          <a:ext cx="496494" cy="49649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E19F85-A8A3-4F07-946F-EB68EEC8C148}">
      <dsp:nvSpPr>
        <dsp:cNvPr id="0" name=""/>
        <dsp:cNvSpPr/>
      </dsp:nvSpPr>
      <dsp:spPr>
        <a:xfrm>
          <a:off x="3334964" y="3673093"/>
          <a:ext cx="1418554" cy="602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What heroes, villains and mavericks appear in these stories?</a:t>
          </a:r>
          <a:br>
            <a:rPr lang="en-US" sz="1100" kern="1200"/>
          </a:br>
          <a:br>
            <a:rPr lang="en-US" sz="1100" kern="1200"/>
          </a:br>
          <a:endParaRPr lang="en-US" sz="1100" kern="1200"/>
        </a:p>
      </dsp:txBody>
      <dsp:txXfrm>
        <a:off x="3334964" y="3673093"/>
        <a:ext cx="1418554" cy="6028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D37432-21C4-4467-A379-01CEE6C3ABA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695DF-DD2C-4D2D-AF96-7590631D3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06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438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35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8364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381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102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A66423-77F2-4977-BBDF-C29087EED84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7923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3541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E0269E-BB40-45E1-9C4F-15DC85CD1B51}" type="slidenum">
              <a:rPr lang="en-GB" altLang="en-US">
                <a:solidFill>
                  <a:prstClr val="black"/>
                </a:solidFill>
              </a:rPr>
              <a:pPr/>
              <a:t>9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281069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A66423-77F2-4977-BBDF-C29087EED84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7147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7591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A66423-77F2-4977-BBDF-C29087EED84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936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1" i="0" dirty="0"/>
              <a:t> </a:t>
            </a: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696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7359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1" dirty="0"/>
              <a:t> </a:t>
            </a: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2981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2874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6091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b="1" dirty="0"/>
              <a:t> </a:t>
            </a:r>
            <a:endParaRPr lang="en-GB" altLang="en-US" dirty="0"/>
          </a:p>
          <a:p>
            <a:pPr>
              <a:spcBef>
                <a:spcPct val="0"/>
              </a:spcBef>
            </a:pPr>
            <a:endParaRPr lang="en-US" altLang="en-US" dirty="0"/>
          </a:p>
          <a:p>
            <a:pPr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79307D49-F89A-4C6B-BDCB-2B623D6A978A}" type="slidenum">
              <a:rPr lang="en-GB" altLang="en-US" sz="1200"/>
              <a:pPr eaLnBrk="1" hangingPunct="1"/>
              <a:t>20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6872264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224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b="1" i="0" dirty="0"/>
              <a:t> </a:t>
            </a:r>
            <a:endParaRPr lang="en-GB" altLang="en-US" i="1" dirty="0"/>
          </a:p>
          <a:p>
            <a:pPr>
              <a:spcBef>
                <a:spcPct val="0"/>
              </a:spcBef>
            </a:pPr>
            <a:endParaRPr lang="en-US" altLang="en-US" i="1" dirty="0"/>
          </a:p>
          <a:p>
            <a:pPr>
              <a:spcBef>
                <a:spcPct val="0"/>
              </a:spcBef>
            </a:pPr>
            <a:endParaRPr lang="en-US" altLang="en-US" i="1" dirty="0"/>
          </a:p>
          <a:p>
            <a:pPr>
              <a:spcBef>
                <a:spcPct val="0"/>
              </a:spcBef>
            </a:pPr>
            <a:endParaRPr lang="en-US" altLang="en-US" i="1" dirty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012EC6B3-6019-4FBF-8075-CC0513CE9957}" type="slidenum">
              <a:rPr lang="en-GB" altLang="en-US" sz="1200"/>
              <a:pPr eaLnBrk="1" hangingPunct="1"/>
              <a:t>22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0290471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2933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b="1" i="0" dirty="0"/>
              <a:t> </a:t>
            </a:r>
            <a:endParaRPr lang="en-GB" altLang="en-US" i="1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D50BE097-D6B6-416E-96BE-357A0898EF7D}" type="slidenum">
              <a:rPr lang="en-GB" altLang="en-US" sz="1200"/>
              <a:pPr eaLnBrk="1" hangingPunct="1"/>
              <a:t>24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42186523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725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41189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56643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46779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A66423-77F2-4977-BBDF-C29087EED84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344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5088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732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495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567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157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14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11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797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2629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652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8319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7F0D85AC-E3E9-41F0-BEFD-89D6FD2AC1DF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A475C4B1-BD14-47A9-A6E7-22AAF31D585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185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rketingteacher.com/what-is-marketing-2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5F40173-F096-49CC-A730-A2DF1F04E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06CEF0B-5733-482C-9868-4C57AF79D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4276" y="640080"/>
            <a:ext cx="4208656" cy="3034857"/>
          </a:xfrm>
        </p:spPr>
        <p:txBody>
          <a:bodyPr anchor="b">
            <a:normAutofit fontScale="90000"/>
          </a:bodyPr>
          <a:lstStyle/>
          <a:p>
            <a:br>
              <a:rPr lang="en-GB" sz="3400" b="1" dirty="0">
                <a:solidFill>
                  <a:srgbClr val="FFFFFF"/>
                </a:solidFill>
              </a:rPr>
            </a:br>
            <a:r>
              <a:rPr lang="en-GB" sz="3400" b="1" dirty="0">
                <a:solidFill>
                  <a:srgbClr val="FFFFFF"/>
                </a:solidFill>
              </a:rPr>
              <a:t>BMSW5105_CARD</a:t>
            </a:r>
            <a:br>
              <a:rPr lang="en-GB" sz="3400" b="1" dirty="0">
                <a:solidFill>
                  <a:srgbClr val="FFFFFF"/>
                </a:solidFill>
              </a:rPr>
            </a:br>
            <a:br>
              <a:rPr lang="en-GB" sz="3400" b="1" dirty="0">
                <a:solidFill>
                  <a:srgbClr val="FFFFFF"/>
                </a:solidFill>
              </a:rPr>
            </a:br>
            <a:r>
              <a:rPr lang="en-GB" sz="3400" b="1" dirty="0">
                <a:solidFill>
                  <a:srgbClr val="FFFFFF"/>
                </a:solidFill>
              </a:rPr>
              <a:t>Workplace Culture and its Impact on Organisational Efficiency</a:t>
            </a:r>
            <a:br>
              <a:rPr lang="en-GB" sz="3400" dirty="0">
                <a:solidFill>
                  <a:srgbClr val="FFFFFF"/>
                </a:solidFill>
              </a:rPr>
            </a:br>
            <a:endParaRPr lang="en-GB" sz="3400" dirty="0">
              <a:solidFill>
                <a:srgbClr val="FFFFFF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C5D3B4D-9BAC-482B-A34B-01BB35CB5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765314"/>
            <a:ext cx="3931920" cy="0"/>
          </a:xfrm>
          <a:prstGeom prst="line">
            <a:avLst/>
          </a:prstGeom>
          <a:ln w="190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Employee Badge">
            <a:extLst>
              <a:ext uri="{FF2B5EF4-FFF2-40B4-BE49-F238E27FC236}">
                <a16:creationId xmlns:a16="http://schemas.microsoft.com/office/drawing/2014/main" id="{754D1F5A-F600-48AC-AF51-03BEEAE87E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0" y="699753"/>
            <a:ext cx="5459470" cy="545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174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C82E0D7-37D0-4C31-B2DA-233C8F10C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9097524" cy="614897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E6A51-3F15-4101-A37A-779135EC6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8069094" cy="149961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Structure of Lecture 1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AD3A364-FD48-4C42-B623-DAD0C3ED6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87BFC-7EDB-41A2-A9F5-F3D88E791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8074151" cy="3862971"/>
          </a:xfrm>
        </p:spPr>
        <p:txBody>
          <a:bodyPr numCol="2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study culture?</a:t>
            </a:r>
          </a:p>
          <a:p>
            <a:r>
              <a:rPr lang="en-GB">
                <a:solidFill>
                  <a:srgbClr val="FFFFFF"/>
                </a:solidFill>
              </a:rPr>
              <a:t>What is culture?</a:t>
            </a:r>
          </a:p>
          <a:p>
            <a:r>
              <a:rPr lang="en-GB">
                <a:solidFill>
                  <a:srgbClr val="FFFFFF"/>
                </a:solidFill>
              </a:rPr>
              <a:t>Cultural environment</a:t>
            </a:r>
          </a:p>
          <a:p>
            <a:r>
              <a:rPr lang="en-GB" altLang="en-US">
                <a:solidFill>
                  <a:srgbClr val="FFFFFF"/>
                </a:solidFill>
              </a:rPr>
              <a:t>The core elements of organisational culture</a:t>
            </a:r>
          </a:p>
          <a:p>
            <a:r>
              <a:rPr lang="en-GB">
                <a:solidFill>
                  <a:srgbClr val="FFFFFF"/>
                </a:solidFill>
              </a:rPr>
              <a:t>Cultural web</a:t>
            </a:r>
          </a:p>
          <a:p>
            <a:r>
              <a:rPr lang="en-GB">
                <a:solidFill>
                  <a:srgbClr val="FFFFFF"/>
                </a:solidFill>
              </a:rPr>
              <a:t>Exercise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9F40211-4307-4706-AE59-83AC153F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614510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658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AA7C513-277B-4325-9779-116946C0D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84632"/>
            <a:ext cx="11207835" cy="35119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0F6923-DC2F-4143-ACA0-519D0FE6C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150596"/>
            <a:ext cx="3248522" cy="221966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319B32C-704E-4A0B-BD7B-186B7051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7745" y="4150596"/>
            <a:ext cx="7794722" cy="221966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8301" y="4391025"/>
            <a:ext cx="7192110" cy="173880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Aim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9265" y="966217"/>
            <a:ext cx="9920901" cy="2545732"/>
          </a:xfrm>
        </p:spPr>
        <p:txBody>
          <a:bodyPr anchor="ctr">
            <a:normAutofit/>
          </a:bodyPr>
          <a:lstStyle/>
          <a:p>
            <a:r>
              <a:rPr lang="en-GB"/>
              <a:t>To develop an understanding of workplace culture and context in order to improve one’s ability to function within the organisational norms</a:t>
            </a:r>
          </a:p>
        </p:txBody>
      </p:sp>
    </p:spTree>
    <p:extLst>
      <p:ext uri="{BB962C8B-B14F-4D97-AF65-F5344CB8AC3E}">
        <p14:creationId xmlns:p14="http://schemas.microsoft.com/office/powerpoint/2010/main" val="407743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B2A1016-34C3-4BE4-94F4-F4215EA18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Initial Recommended Reading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10329671" cy="38629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Chapter 15 of Mullins, L. (2016). </a:t>
            </a:r>
            <a:r>
              <a:rPr lang="en-GB" i="1">
                <a:solidFill>
                  <a:srgbClr val="FFFFFF"/>
                </a:solidFill>
              </a:rPr>
              <a:t>Management and Organisational Behaviour</a:t>
            </a:r>
            <a:r>
              <a:rPr lang="en-GB">
                <a:solidFill>
                  <a:srgbClr val="FFFFFF"/>
                </a:solidFill>
              </a:rPr>
              <a:t>. (11</a:t>
            </a:r>
            <a:r>
              <a:rPr lang="en-GB" baseline="30000">
                <a:solidFill>
                  <a:srgbClr val="FFFFFF"/>
                </a:solidFill>
              </a:rPr>
              <a:t>th</a:t>
            </a:r>
            <a:r>
              <a:rPr lang="en-GB">
                <a:solidFill>
                  <a:srgbClr val="FFFFFF"/>
                </a:solidFill>
              </a:rPr>
              <a:t> Edition). Harlow: Pearson Education Ltd. </a:t>
            </a: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This text is available via the University Library</a:t>
            </a:r>
          </a:p>
        </p:txBody>
      </p:sp>
    </p:spTree>
    <p:extLst>
      <p:ext uri="{BB962C8B-B14F-4D97-AF65-F5344CB8AC3E}">
        <p14:creationId xmlns:p14="http://schemas.microsoft.com/office/powerpoint/2010/main" val="25036460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56EC733-01DC-49B8-8B20-C3524BFFC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4CFFEC7-E77E-419D-B1B5-335DA4C74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1"/>
            <a:ext cx="7058307" cy="62145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75C10F-5FA1-48E0-9E3A-852A33AFD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2D525-9EA7-4D11-B276-B586C23E9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9320" y="965200"/>
            <a:ext cx="3337180" cy="481559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Why study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7EA20-87F1-456C-B2C2-E7C2193C0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013" y="974875"/>
            <a:ext cx="5827233" cy="4852362"/>
          </a:xfrm>
        </p:spPr>
        <p:txBody>
          <a:bodyPr anchor="ctr">
            <a:normAutofit/>
          </a:bodyPr>
          <a:lstStyle/>
          <a:p>
            <a:r>
              <a:rPr lang="en-GB"/>
              <a:t>Organisational culture can be thought of as the personality of an organization</a:t>
            </a:r>
          </a:p>
          <a:p>
            <a:r>
              <a:rPr lang="en-GB"/>
              <a:t>Organisational culture has been a popular topic since the early 1980s</a:t>
            </a:r>
          </a:p>
          <a:p>
            <a:r>
              <a:rPr lang="en-GB"/>
              <a:t>Cunliffe (2008) states that organisational culture is important because it:</a:t>
            </a:r>
          </a:p>
          <a:p>
            <a:pPr lvl="1"/>
            <a:r>
              <a:rPr lang="en-GB"/>
              <a:t>shapes the image that the public has of an organization;</a:t>
            </a:r>
          </a:p>
          <a:p>
            <a:pPr lvl="1"/>
            <a:r>
              <a:rPr lang="en-GB"/>
              <a:t>influences organizational effectiveness;</a:t>
            </a:r>
          </a:p>
          <a:p>
            <a:pPr lvl="1"/>
            <a:r>
              <a:rPr lang="en-GB"/>
              <a:t>helps to attract, retain and motivate staff.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2019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FAFEBEB-E7DF-4119-99EC-3C2C5F3C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7" y="321731"/>
            <a:ext cx="5688020" cy="6214535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998" y="965200"/>
            <a:ext cx="4689938" cy="4815596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What is Culture?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E25F227-C9F5-44BC-8ECE-188763D85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6434" y="321732"/>
            <a:ext cx="5693835" cy="62145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61065" y="974875"/>
            <a:ext cx="4724573" cy="485236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Mullins, (2016): </a:t>
            </a:r>
            <a:r>
              <a:rPr lang="en-GB" i="1">
                <a:solidFill>
                  <a:srgbClr val="FFFFFF"/>
                </a:solidFill>
              </a:rPr>
              <a:t>“How things are done around here”</a:t>
            </a:r>
          </a:p>
          <a:p>
            <a:r>
              <a:rPr lang="en-GB">
                <a:solidFill>
                  <a:srgbClr val="FFFFFF"/>
                </a:solidFill>
              </a:rPr>
              <a:t>Johnson, (2013), as cited in Mullins, (2016): </a:t>
            </a:r>
            <a:r>
              <a:rPr lang="en-GB" i="1">
                <a:solidFill>
                  <a:srgbClr val="FFFFFF"/>
                </a:solidFill>
              </a:rPr>
              <a:t>“It embodies the ethos and values of a particular organisation, which are expressed through the way it operates and the practices it undertakes”</a:t>
            </a:r>
          </a:p>
          <a:p>
            <a:r>
              <a:rPr lang="en-GB">
                <a:solidFill>
                  <a:srgbClr val="FFFFFF"/>
                </a:solidFill>
              </a:rPr>
              <a:t>Hofstede, (2001): “</a:t>
            </a:r>
            <a:r>
              <a:rPr lang="en-GB" i="1">
                <a:solidFill>
                  <a:srgbClr val="FFFFFF"/>
                </a:solidFill>
              </a:rPr>
              <a:t>Culture is the collective programming of the mind that distinguishes the members of one group or category of people from another”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950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8BA90A1-6BEC-48B7-BBE0-886326225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7950F2D-29CC-4F1C-8AFA-D6AE15BFA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825416"/>
            <a:ext cx="10905066" cy="5207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84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71">
            <a:extLst>
              <a:ext uri="{FF2B5EF4-FFF2-40B4-BE49-F238E27FC236}">
                <a16:creationId xmlns:a16="http://schemas.microsoft.com/office/drawing/2014/main" id="{FD12A5BA-B063-4B33-AB08-86CF7D23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54" name="Straight Connector 73">
            <a:extLst>
              <a:ext uri="{FF2B5EF4-FFF2-40B4-BE49-F238E27FC236}">
                <a16:creationId xmlns:a16="http://schemas.microsoft.com/office/drawing/2014/main" id="{07DFAF29-6BD8-4A93-A292-D6A8C6EFB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5" name="Rectangle 75">
            <a:extLst>
              <a:ext uri="{FF2B5EF4-FFF2-40B4-BE49-F238E27FC236}">
                <a16:creationId xmlns:a16="http://schemas.microsoft.com/office/drawing/2014/main" id="{55F40173-F096-49CC-A730-A2DF1F04E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6" name="Rectangle 77">
            <a:extLst>
              <a:ext uri="{FF2B5EF4-FFF2-40B4-BE49-F238E27FC236}">
                <a16:creationId xmlns:a16="http://schemas.microsoft.com/office/drawing/2014/main" id="{806CEF0B-5733-482C-9868-4C57AF79D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276" y="640080"/>
            <a:ext cx="4208656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 b="1" spc="200">
                <a:solidFill>
                  <a:srgbClr val="FFFFFF"/>
                </a:solidFill>
              </a:rPr>
              <a:t>Visible and</a:t>
            </a:r>
            <a:br>
              <a:rPr lang="en-US" sz="4400" b="1" spc="200">
                <a:solidFill>
                  <a:srgbClr val="FFFFFF"/>
                </a:solidFill>
              </a:rPr>
            </a:br>
            <a:r>
              <a:rPr lang="en-US" sz="4400" b="1" spc="200">
                <a:solidFill>
                  <a:srgbClr val="FFFFFF"/>
                </a:solidFill>
              </a:rPr>
              <a:t>invisible culture</a:t>
            </a:r>
          </a:p>
        </p:txBody>
      </p:sp>
      <p:cxnSp>
        <p:nvCxnSpPr>
          <p:cNvPr id="2057" name="Straight Connector 79">
            <a:extLst>
              <a:ext uri="{FF2B5EF4-FFF2-40B4-BE49-F238E27FC236}">
                <a16:creationId xmlns:a16="http://schemas.microsoft.com/office/drawing/2014/main" id="{FC5D3B4D-9BAC-482B-A34B-01BB35CB5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765314"/>
            <a:ext cx="3931920" cy="0"/>
          </a:xfrm>
          <a:prstGeom prst="line">
            <a:avLst/>
          </a:prstGeom>
          <a:ln w="190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89700" y="640080"/>
            <a:ext cx="4623349" cy="557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1019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143298" y="115193"/>
            <a:ext cx="7772400" cy="762000"/>
          </a:xfrm>
        </p:spPr>
        <p:txBody>
          <a:bodyPr>
            <a:normAutofit/>
          </a:bodyPr>
          <a:lstStyle/>
          <a:p>
            <a:r>
              <a:rPr lang="en-GB" altLang="en-US" sz="3600" b="1" dirty="0"/>
              <a:t>Cultural environment</a:t>
            </a:r>
          </a:p>
        </p:txBody>
      </p:sp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2286000" y="1905000"/>
            <a:ext cx="1219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FFFFFF"/>
                </a:solidFill>
                <a:latin typeface="Times New Roman" charset="0"/>
              </a:rPr>
              <a:t>Language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7953532" y="1505396"/>
            <a:ext cx="1219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Times New Roman" charset="0"/>
              </a:rPr>
              <a:t>Values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Times New Roman" charset="0"/>
              </a:rPr>
              <a:t>attitudes</a:t>
            </a:r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7699044" y="2844310"/>
            <a:ext cx="1572344" cy="990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Times New Roman" charset="0"/>
              </a:rPr>
              <a:t>Education</a:t>
            </a:r>
          </a:p>
        </p:txBody>
      </p:sp>
      <p:sp>
        <p:nvSpPr>
          <p:cNvPr id="8199" name="Rectangle 7"/>
          <p:cNvSpPr>
            <a:spLocks noChangeArrowheads="1"/>
          </p:cNvSpPr>
          <p:nvPr/>
        </p:nvSpPr>
        <p:spPr bwMode="auto">
          <a:xfrm>
            <a:off x="5101244" y="2457572"/>
            <a:ext cx="1219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FFFFFF"/>
                </a:solidFill>
                <a:latin typeface="Times New Roman" charset="0"/>
              </a:rPr>
              <a:t>Culture</a:t>
            </a:r>
          </a:p>
        </p:txBody>
      </p:sp>
      <p:sp>
        <p:nvSpPr>
          <p:cNvPr id="8201" name="Rectangle 9"/>
          <p:cNvSpPr>
            <a:spLocks noChangeArrowheads="1"/>
          </p:cNvSpPr>
          <p:nvPr/>
        </p:nvSpPr>
        <p:spPr bwMode="auto">
          <a:xfrm>
            <a:off x="4724400" y="3856107"/>
            <a:ext cx="1981200" cy="1066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Times New Roman" charset="0"/>
              </a:rPr>
              <a:t>Technology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Times New Roman" charset="0"/>
              </a:rPr>
              <a:t>and material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Times New Roman" charset="0"/>
              </a:rPr>
              <a:t>culture</a:t>
            </a:r>
          </a:p>
        </p:txBody>
      </p:sp>
      <p:sp>
        <p:nvSpPr>
          <p:cNvPr id="8202" name="Rectangle 10"/>
          <p:cNvSpPr>
            <a:spLocks noChangeArrowheads="1"/>
          </p:cNvSpPr>
          <p:nvPr/>
        </p:nvSpPr>
        <p:spPr bwMode="auto">
          <a:xfrm>
            <a:off x="4953000" y="933749"/>
            <a:ext cx="15240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FFFFFF"/>
                </a:solidFill>
                <a:latin typeface="Times New Roman" charset="0"/>
              </a:rPr>
              <a:t>Social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FFFFFF"/>
                </a:solidFill>
                <a:latin typeface="Times New Roman" charset="0"/>
              </a:rPr>
              <a:t>organisation</a:t>
            </a:r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>
            <a:off x="7733340" y="4008507"/>
            <a:ext cx="1295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FFFFFF"/>
                </a:solidFill>
                <a:latin typeface="Times New Roman" charset="0"/>
              </a:rPr>
              <a:t>Religion</a:t>
            </a:r>
          </a:p>
        </p:txBody>
      </p:sp>
      <p:sp>
        <p:nvSpPr>
          <p:cNvPr id="8206" name="Rectangle 14"/>
          <p:cNvSpPr>
            <a:spLocks noChangeArrowheads="1"/>
          </p:cNvSpPr>
          <p:nvPr/>
        </p:nvSpPr>
        <p:spPr bwMode="auto">
          <a:xfrm>
            <a:off x="2256347" y="4213264"/>
            <a:ext cx="13716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Times New Roman" charset="0"/>
              </a:rPr>
              <a:t>Aesthetics</a:t>
            </a:r>
          </a:p>
        </p:txBody>
      </p:sp>
      <p:sp>
        <p:nvSpPr>
          <p:cNvPr id="8207" name="Rectangle 15"/>
          <p:cNvSpPr>
            <a:spLocks noChangeArrowheads="1"/>
          </p:cNvSpPr>
          <p:nvPr/>
        </p:nvSpPr>
        <p:spPr bwMode="auto">
          <a:xfrm>
            <a:off x="2270930" y="2953293"/>
            <a:ext cx="1295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FFFFFF"/>
                </a:solidFill>
                <a:latin typeface="Times New Roman" charset="0"/>
              </a:rPr>
              <a:t>The law</a:t>
            </a:r>
          </a:p>
        </p:txBody>
      </p:sp>
      <p:sp>
        <p:nvSpPr>
          <p:cNvPr id="8209" name="Line 17"/>
          <p:cNvSpPr>
            <a:spLocks noChangeShapeType="1"/>
          </p:cNvSpPr>
          <p:nvPr/>
        </p:nvSpPr>
        <p:spPr bwMode="auto">
          <a:xfrm>
            <a:off x="3581400" y="2438400"/>
            <a:ext cx="1489704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8210" name="Line 18"/>
          <p:cNvSpPr>
            <a:spLocks noChangeShapeType="1"/>
          </p:cNvSpPr>
          <p:nvPr/>
        </p:nvSpPr>
        <p:spPr bwMode="auto">
          <a:xfrm flipH="1">
            <a:off x="3563390" y="3074758"/>
            <a:ext cx="1515688" cy="48729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8211" name="Line 19"/>
          <p:cNvSpPr>
            <a:spLocks noChangeShapeType="1"/>
          </p:cNvSpPr>
          <p:nvPr/>
        </p:nvSpPr>
        <p:spPr bwMode="auto">
          <a:xfrm flipV="1">
            <a:off x="3672501" y="3339610"/>
            <a:ext cx="144780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8212" name="Line 20"/>
          <p:cNvSpPr>
            <a:spLocks noChangeShapeType="1"/>
          </p:cNvSpPr>
          <p:nvPr/>
        </p:nvSpPr>
        <p:spPr bwMode="auto">
          <a:xfrm flipV="1">
            <a:off x="5683135" y="3352800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8213" name="Line 21"/>
          <p:cNvSpPr>
            <a:spLocks noChangeShapeType="1"/>
          </p:cNvSpPr>
          <p:nvPr/>
        </p:nvSpPr>
        <p:spPr bwMode="auto">
          <a:xfrm flipH="1" flipV="1">
            <a:off x="6209340" y="3410493"/>
            <a:ext cx="1524000" cy="838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8214" name="Line 22"/>
          <p:cNvSpPr>
            <a:spLocks noChangeShapeType="1"/>
          </p:cNvSpPr>
          <p:nvPr/>
        </p:nvSpPr>
        <p:spPr bwMode="auto">
          <a:xfrm flipH="1" flipV="1">
            <a:off x="6320444" y="3161525"/>
            <a:ext cx="1349591" cy="21044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8215" name="Line 23"/>
          <p:cNvSpPr>
            <a:spLocks noChangeShapeType="1"/>
          </p:cNvSpPr>
          <p:nvPr/>
        </p:nvSpPr>
        <p:spPr bwMode="auto">
          <a:xfrm flipH="1">
            <a:off x="6336888" y="2048618"/>
            <a:ext cx="1600200" cy="1066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8216" name="Line 24"/>
          <p:cNvSpPr>
            <a:spLocks noChangeShapeType="1"/>
          </p:cNvSpPr>
          <p:nvPr/>
        </p:nvSpPr>
        <p:spPr bwMode="auto">
          <a:xfrm>
            <a:off x="5710844" y="1771949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67F986-92C5-48F0-88AE-46079E786E15}"/>
              </a:ext>
            </a:extLst>
          </p:cNvPr>
          <p:cNvSpPr txBox="1"/>
          <p:nvPr/>
        </p:nvSpPr>
        <p:spPr>
          <a:xfrm>
            <a:off x="1293512" y="5268478"/>
            <a:ext cx="9506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Terpstra, v. and Sarathy, R. (2000) </a:t>
            </a:r>
            <a:r>
              <a:rPr lang="en-GB" i="1" dirty="0"/>
              <a:t>International </a:t>
            </a:r>
            <a:r>
              <a:rPr lang="en-GB" i="1" dirty="0">
                <a:hlinkClick r:id="rId3"/>
              </a:rPr>
              <a:t>Marketing</a:t>
            </a:r>
            <a:r>
              <a:rPr lang="en-GB" i="1" dirty="0"/>
              <a:t>.</a:t>
            </a:r>
            <a:r>
              <a:rPr lang="en-GB" dirty="0"/>
              <a:t> (8th Ed), Fort Worth: Dryden Press.</a:t>
            </a:r>
          </a:p>
        </p:txBody>
      </p:sp>
    </p:spTree>
    <p:extLst>
      <p:ext uri="{BB962C8B-B14F-4D97-AF65-F5344CB8AC3E}">
        <p14:creationId xmlns:p14="http://schemas.microsoft.com/office/powerpoint/2010/main" val="386813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animBg="1"/>
      <p:bldP spid="8196" grpId="0" animBg="1"/>
      <p:bldP spid="8197" grpId="0" animBg="1"/>
      <p:bldP spid="8201" grpId="0" animBg="1"/>
      <p:bldP spid="8202" grpId="0" animBg="1"/>
      <p:bldP spid="8203" grpId="0" animBg="1"/>
      <p:bldP spid="8206" grpId="0" animBg="1"/>
      <p:bldP spid="820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b="1" dirty="0"/>
              <a:t>The Core Elements of Organisational Culture</a:t>
            </a:r>
          </a:p>
        </p:txBody>
      </p:sp>
      <p:sp>
        <p:nvSpPr>
          <p:cNvPr id="28675" name="Oval 3"/>
          <p:cNvSpPr>
            <a:spLocks noChangeArrowheads="1"/>
          </p:cNvSpPr>
          <p:nvPr/>
        </p:nvSpPr>
        <p:spPr bwMode="auto">
          <a:xfrm>
            <a:off x="2590800" y="2971800"/>
            <a:ext cx="1981200" cy="1219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Times New Roman" charset="0"/>
              </a:rPr>
              <a:t>Values</a:t>
            </a:r>
          </a:p>
        </p:txBody>
      </p:sp>
      <p:sp>
        <p:nvSpPr>
          <p:cNvPr id="28676" name="Oval 4"/>
          <p:cNvSpPr>
            <a:spLocks noChangeArrowheads="1"/>
          </p:cNvSpPr>
          <p:nvPr/>
        </p:nvSpPr>
        <p:spPr bwMode="auto">
          <a:xfrm>
            <a:off x="5105400" y="2590800"/>
            <a:ext cx="2057400" cy="1295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FFFFFF"/>
                </a:solidFill>
                <a:latin typeface="Times New Roman" charset="0"/>
              </a:rPr>
              <a:t>Beliefs</a:t>
            </a:r>
          </a:p>
        </p:txBody>
      </p:sp>
      <p:sp>
        <p:nvSpPr>
          <p:cNvPr id="28677" name="Oval 5"/>
          <p:cNvSpPr>
            <a:spLocks noChangeArrowheads="1"/>
          </p:cNvSpPr>
          <p:nvPr/>
        </p:nvSpPr>
        <p:spPr bwMode="auto">
          <a:xfrm>
            <a:off x="7793756" y="2895600"/>
            <a:ext cx="2057400" cy="1295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Times New Roman" charset="0"/>
              </a:rPr>
              <a:t>Opinions</a:t>
            </a:r>
          </a:p>
        </p:txBody>
      </p:sp>
      <p:sp>
        <p:nvSpPr>
          <p:cNvPr id="28678" name="Oval 6"/>
          <p:cNvSpPr>
            <a:spLocks noChangeArrowheads="1"/>
          </p:cNvSpPr>
          <p:nvPr/>
        </p:nvSpPr>
        <p:spPr bwMode="auto">
          <a:xfrm>
            <a:off x="6257309" y="4167336"/>
            <a:ext cx="1905000" cy="1066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Times New Roman" charset="0"/>
              </a:rPr>
              <a:t>Attitudes</a:t>
            </a:r>
          </a:p>
        </p:txBody>
      </p:sp>
      <p:sp>
        <p:nvSpPr>
          <p:cNvPr id="28679" name="Oval 7"/>
          <p:cNvSpPr>
            <a:spLocks noChangeArrowheads="1"/>
          </p:cNvSpPr>
          <p:nvPr/>
        </p:nvSpPr>
        <p:spPr bwMode="auto">
          <a:xfrm>
            <a:off x="4288931" y="4133670"/>
            <a:ext cx="1812893" cy="111987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FFFFFF"/>
                </a:solidFill>
                <a:latin typeface="Times New Roman" charset="0"/>
              </a:rPr>
              <a:t>Norms</a:t>
            </a:r>
          </a:p>
        </p:txBody>
      </p:sp>
      <p:sp>
        <p:nvSpPr>
          <p:cNvPr id="28680" name="Line 8"/>
          <p:cNvSpPr>
            <a:spLocks noChangeShapeType="1"/>
          </p:cNvSpPr>
          <p:nvPr/>
        </p:nvSpPr>
        <p:spPr bwMode="auto">
          <a:xfrm>
            <a:off x="4282696" y="4034342"/>
            <a:ext cx="289304" cy="23285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28682" name="Line 10"/>
          <p:cNvSpPr>
            <a:spLocks noChangeShapeType="1"/>
          </p:cNvSpPr>
          <p:nvPr/>
        </p:nvSpPr>
        <p:spPr bwMode="auto">
          <a:xfrm flipV="1">
            <a:off x="8049778" y="4141527"/>
            <a:ext cx="277378" cy="28975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28683" name="Line 11"/>
          <p:cNvSpPr>
            <a:spLocks noChangeShapeType="1"/>
          </p:cNvSpPr>
          <p:nvPr/>
        </p:nvSpPr>
        <p:spPr bwMode="auto">
          <a:xfrm flipH="1" flipV="1">
            <a:off x="7162800" y="3352800"/>
            <a:ext cx="630956" cy="22021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sp>
        <p:nvSpPr>
          <p:cNvPr id="28684" name="Line 12"/>
          <p:cNvSpPr>
            <a:spLocks noChangeShapeType="1"/>
          </p:cNvSpPr>
          <p:nvPr/>
        </p:nvSpPr>
        <p:spPr bwMode="auto">
          <a:xfrm flipV="1">
            <a:off x="4572000" y="3352800"/>
            <a:ext cx="5334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FFFFFF"/>
              </a:solidFill>
              <a:latin typeface="Times New Roman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8687591-2E44-429A-BD90-D8A5EC0D86B9}"/>
              </a:ext>
            </a:extLst>
          </p:cNvPr>
          <p:cNvCxnSpPr>
            <a:cxnSpLocks/>
            <a:stCxn id="28679" idx="6"/>
            <a:endCxn id="28678" idx="2"/>
          </p:cNvCxnSpPr>
          <p:nvPr/>
        </p:nvCxnSpPr>
        <p:spPr>
          <a:xfrm>
            <a:off x="6101823" y="4693606"/>
            <a:ext cx="155486" cy="71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1450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A7C513-277B-4325-9779-116946C0D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84632"/>
            <a:ext cx="11207835" cy="35119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20F6923-DC2F-4143-ACA0-519D0FE6C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150596"/>
            <a:ext cx="3248522" cy="221966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319B32C-704E-4A0B-BD7B-186B7051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7745" y="4150596"/>
            <a:ext cx="7794722" cy="221966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22B71-1476-44D5-9F57-125FD0326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8301" y="4391025"/>
            <a:ext cx="7192110" cy="173880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Exercise: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0ABEE-7A1F-4F6C-A4B2-0F9D807C9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33" y="484632"/>
            <a:ext cx="11207835" cy="3511947"/>
          </a:xfrm>
        </p:spPr>
        <p:txBody>
          <a:bodyPr anchor="ctr">
            <a:normAutofit/>
          </a:bodyPr>
          <a:lstStyle/>
          <a:p>
            <a:r>
              <a:rPr lang="en-GB" sz="2800" dirty="0"/>
              <a:t>What is meant by each of these terms?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2800" dirty="0"/>
              <a:t>Values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2800" dirty="0"/>
              <a:t>Beliefs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2800" dirty="0"/>
              <a:t>Opinions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2800" dirty="0"/>
              <a:t>Norms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2800" dirty="0"/>
              <a:t>Attitudes</a:t>
            </a:r>
          </a:p>
          <a:p>
            <a:pPr marL="9144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23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92E047-15F1-44DB-BCCD-544CED631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02412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Exercise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E0516-79CB-41EA-B032-DB3788B63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882" y="804333"/>
            <a:ext cx="6147169" cy="5249334"/>
          </a:xfrm>
        </p:spPr>
        <p:txBody>
          <a:bodyPr anchor="ctr">
            <a:normAutofit/>
          </a:bodyPr>
          <a:lstStyle/>
          <a:p>
            <a:r>
              <a:rPr lang="en-GB" sz="1700" dirty="0"/>
              <a:t>A </a:t>
            </a:r>
            <a:r>
              <a:rPr lang="en-GB" sz="1700" b="1" dirty="0">
                <a:solidFill>
                  <a:srgbClr val="00B0F0"/>
                </a:solidFill>
              </a:rPr>
              <a:t>value</a:t>
            </a:r>
            <a:r>
              <a:rPr lang="en-GB" sz="1700" dirty="0"/>
              <a:t> is a measure of the worth or importance a person attaches to something; our </a:t>
            </a:r>
            <a:r>
              <a:rPr lang="en-GB" sz="1700" b="1" dirty="0">
                <a:solidFill>
                  <a:srgbClr val="00B0F0"/>
                </a:solidFill>
              </a:rPr>
              <a:t>values</a:t>
            </a:r>
            <a:r>
              <a:rPr lang="en-GB" sz="1700" dirty="0"/>
              <a:t> are often reflected in the way we live our lives. e.g. I</a:t>
            </a:r>
            <a:r>
              <a:rPr lang="en-GB" sz="1700" dirty="0">
                <a:solidFill>
                  <a:srgbClr val="00B0F0"/>
                </a:solidFill>
              </a:rPr>
              <a:t> </a:t>
            </a:r>
            <a:r>
              <a:rPr lang="en-GB" sz="1700" b="1" dirty="0">
                <a:solidFill>
                  <a:srgbClr val="00B0F0"/>
                </a:solidFill>
              </a:rPr>
              <a:t>value</a:t>
            </a:r>
            <a:r>
              <a:rPr lang="en-GB" sz="1700" dirty="0"/>
              <a:t> freedom of speech, or I </a:t>
            </a:r>
            <a:r>
              <a:rPr lang="en-GB" sz="1700" b="1" dirty="0">
                <a:solidFill>
                  <a:srgbClr val="00B0F0"/>
                </a:solidFill>
              </a:rPr>
              <a:t>value</a:t>
            </a:r>
            <a:r>
              <a:rPr lang="en-GB" sz="1700" dirty="0"/>
              <a:t> my family;</a:t>
            </a:r>
          </a:p>
          <a:p>
            <a:r>
              <a:rPr lang="en-GB" sz="1700" b="1" dirty="0">
                <a:solidFill>
                  <a:srgbClr val="00B0F0"/>
                </a:solidFill>
              </a:rPr>
              <a:t>Values</a:t>
            </a:r>
            <a:r>
              <a:rPr lang="en-GB" sz="1700" dirty="0"/>
              <a:t> refer to a set of ideas that guide an individual on how to evaluate right versus wrong, whereas </a:t>
            </a:r>
            <a:r>
              <a:rPr lang="en-GB" sz="1700" b="1" dirty="0">
                <a:solidFill>
                  <a:srgbClr val="002060"/>
                </a:solidFill>
              </a:rPr>
              <a:t>beliefs</a:t>
            </a:r>
            <a:r>
              <a:rPr lang="en-GB" sz="1700" dirty="0"/>
              <a:t> refer to a set of doctrines, statements or experiences a person holds as true, usually with evidence or proof. Both are deeply intertwined because </a:t>
            </a:r>
            <a:r>
              <a:rPr lang="en-GB" sz="1700" b="1" dirty="0">
                <a:solidFill>
                  <a:srgbClr val="002060"/>
                </a:solidFill>
              </a:rPr>
              <a:t>beliefs</a:t>
            </a:r>
            <a:r>
              <a:rPr lang="en-GB" sz="1700" dirty="0"/>
              <a:t> influence how an individual develops </a:t>
            </a:r>
            <a:r>
              <a:rPr lang="en-GB" sz="1700" b="1" dirty="0">
                <a:solidFill>
                  <a:srgbClr val="00B0F0"/>
                </a:solidFill>
              </a:rPr>
              <a:t>values</a:t>
            </a:r>
            <a:r>
              <a:rPr lang="en-GB" sz="1700" dirty="0"/>
              <a:t>;</a:t>
            </a:r>
          </a:p>
          <a:p>
            <a:r>
              <a:rPr lang="en-GB" sz="1700" dirty="0"/>
              <a:t>An </a:t>
            </a:r>
            <a:r>
              <a:rPr lang="en-GB" sz="1700" b="1" dirty="0">
                <a:solidFill>
                  <a:srgbClr val="00B0F0"/>
                </a:solidFill>
              </a:rPr>
              <a:t>attitude</a:t>
            </a:r>
            <a:r>
              <a:rPr lang="en-GB" sz="1700" dirty="0"/>
              <a:t> is the way a person expresses or applies their </a:t>
            </a:r>
            <a:r>
              <a:rPr lang="en-GB" sz="1700" b="1" dirty="0">
                <a:solidFill>
                  <a:srgbClr val="002060"/>
                </a:solidFill>
              </a:rPr>
              <a:t>beliefs</a:t>
            </a:r>
            <a:r>
              <a:rPr lang="en-GB" sz="1700" dirty="0"/>
              <a:t> and </a:t>
            </a:r>
            <a:r>
              <a:rPr lang="en-GB" sz="1700" b="1" dirty="0">
                <a:solidFill>
                  <a:srgbClr val="00B0F0"/>
                </a:solidFill>
              </a:rPr>
              <a:t>values</a:t>
            </a:r>
            <a:r>
              <a:rPr lang="en-GB" sz="1700" dirty="0"/>
              <a:t>, and is expressed through words and behaviour;</a:t>
            </a:r>
          </a:p>
          <a:p>
            <a:r>
              <a:rPr lang="en-GB" sz="1700" dirty="0"/>
              <a:t>An </a:t>
            </a:r>
            <a:r>
              <a:rPr lang="en-GB" sz="1700" b="1" dirty="0">
                <a:solidFill>
                  <a:srgbClr val="C00000"/>
                </a:solidFill>
              </a:rPr>
              <a:t>opinion</a:t>
            </a:r>
            <a:r>
              <a:rPr lang="en-GB" sz="1700" dirty="0"/>
              <a:t> is a view or judgement formed about something, not necessarily based on fact or knowledge;</a:t>
            </a:r>
          </a:p>
          <a:p>
            <a:r>
              <a:rPr lang="en-GB" sz="1700" dirty="0"/>
              <a:t>A </a:t>
            </a:r>
            <a:r>
              <a:rPr lang="en-GB" sz="1700" b="1" dirty="0">
                <a:solidFill>
                  <a:srgbClr val="00B050"/>
                </a:solidFill>
              </a:rPr>
              <a:t>norm</a:t>
            </a:r>
            <a:r>
              <a:rPr lang="en-GB" sz="1700" dirty="0"/>
              <a:t> is a social expectation that guides behaviour. </a:t>
            </a:r>
            <a:r>
              <a:rPr lang="en-GB" sz="1700" b="1" dirty="0">
                <a:solidFill>
                  <a:srgbClr val="00B050"/>
                </a:solidFill>
              </a:rPr>
              <a:t>Norms</a:t>
            </a:r>
            <a:r>
              <a:rPr lang="en-GB" sz="1700" dirty="0"/>
              <a:t> explain why people do what they do in given situations. For example, people shake hands when they are formally introduced.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903897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D12A5BA-B063-4B33-AB08-86CF7D23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07DFAF29-6BD8-4A93-A292-D6A8C6EFB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ectangle 74">
            <a:extLst>
              <a:ext uri="{FF2B5EF4-FFF2-40B4-BE49-F238E27FC236}">
                <a16:creationId xmlns:a16="http://schemas.microsoft.com/office/drawing/2014/main" id="{55F40173-F096-49CC-A730-A2DF1F04E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06CEF0B-5733-482C-9868-4C57AF79D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34276" y="640080"/>
            <a:ext cx="4208656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altLang="en-US" sz="4400" b="1" spc="200">
                <a:solidFill>
                  <a:srgbClr val="FFFFFF"/>
                </a:solidFill>
              </a:rPr>
              <a:t>Cultural Web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FC5D3B4D-9BAC-482B-A34B-01BB35CB5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765314"/>
            <a:ext cx="3931920" cy="0"/>
          </a:xfrm>
          <a:prstGeom prst="line">
            <a:avLst/>
          </a:prstGeom>
          <a:ln w="190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307119"/>
            <a:ext cx="5459470" cy="4244737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n-ea"/>
                <a:cs typeface="+mn-cs"/>
              </a:rPr>
              <a:t>EMPL5005</a:t>
            </a:r>
          </a:p>
        </p:txBody>
      </p:sp>
    </p:spTree>
    <p:extLst>
      <p:ext uri="{BB962C8B-B14F-4D97-AF65-F5344CB8AC3E}">
        <p14:creationId xmlns:p14="http://schemas.microsoft.com/office/powerpoint/2010/main" val="3958672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61669-8332-490B-A4FF-E913082B7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002284"/>
          </a:xfrm>
        </p:spPr>
        <p:txBody>
          <a:bodyPr/>
          <a:lstStyle/>
          <a:p>
            <a:r>
              <a:rPr lang="en-GB" altLang="en-US" sz="5400" b="1" dirty="0">
                <a:cs typeface="Arial" charset="0"/>
              </a:rPr>
              <a:t>Routines &amp; rituals</a:t>
            </a:r>
            <a:r>
              <a:rPr lang="en-GB" altLang="en-US" sz="5400" dirty="0"/>
              <a:t> </a:t>
            </a:r>
            <a:endParaRPr lang="en-GB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795D216D-5D96-4AE7-9025-520F38981A45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024128" y="2179636"/>
          <a:ext cx="4754880" cy="4129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68F1DD-BB74-48E6-AA60-F1FE869635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89320" y="2179636"/>
            <a:ext cx="4754880" cy="4129724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None/>
              <a:defRPr/>
            </a:pPr>
            <a:r>
              <a:rPr lang="en-GB" sz="1800" dirty="0"/>
              <a:t>“ 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way we do things around here”</a:t>
            </a:r>
          </a:p>
          <a:p>
            <a:pPr>
              <a:defRPr/>
            </a:pPr>
            <a:r>
              <a:rPr lang="en-GB" sz="2400" dirty="0"/>
              <a:t>are difficult to change</a:t>
            </a:r>
          </a:p>
          <a:p>
            <a:pPr>
              <a:defRPr/>
            </a:pPr>
            <a:r>
              <a:rPr lang="en-GB" sz="2400" dirty="0"/>
              <a:t>are often taken for granted</a:t>
            </a:r>
          </a:p>
          <a:p>
            <a:pPr>
              <a:defRPr/>
            </a:pPr>
            <a:r>
              <a:rPr lang="en-GB" sz="2400" dirty="0"/>
              <a:t>can be a key organisational competency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0327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C2422-B8B0-40A2-AD01-BB6891695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02412" cy="5249334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Rituals and Routines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51AC1-4DE4-4480-98C0-527553F12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882" y="804333"/>
            <a:ext cx="6147169" cy="5249334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sz="2800" b="1" dirty="0"/>
              <a:t>Example of a car bodywork repair centre:</a:t>
            </a:r>
          </a:p>
          <a:p>
            <a:pPr lvl="1" fontAlgn="base"/>
            <a:r>
              <a:rPr lang="en-GB" sz="2800" i="1" dirty="0"/>
              <a:t>Customers expect a newspaper and coffee whilst they wait, or a ride to work. </a:t>
            </a:r>
            <a:endParaRPr lang="en-GB" sz="2800" dirty="0"/>
          </a:p>
          <a:p>
            <a:pPr lvl="1" fontAlgn="base"/>
            <a:r>
              <a:rPr lang="en-GB" sz="2800" i="1" dirty="0"/>
              <a:t>Employees expect to have their time cards examined very carefully.</a:t>
            </a:r>
            <a:endParaRPr lang="en-GB" sz="2800" dirty="0"/>
          </a:p>
          <a:p>
            <a:pPr lvl="1" fontAlgn="base"/>
            <a:r>
              <a:rPr lang="en-GB" sz="2800" i="1" dirty="0"/>
              <a:t>There's lots of talk about money and especially about how to cut costs. 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195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51F93-4FB1-434E-823F-4F512DCC4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748284"/>
          </a:xfrm>
        </p:spPr>
        <p:txBody>
          <a:bodyPr>
            <a:normAutofit fontScale="90000"/>
          </a:bodyPr>
          <a:lstStyle/>
          <a:p>
            <a:r>
              <a:rPr lang="en-GB" altLang="en-US" sz="5400" b="1" dirty="0">
                <a:cs typeface="Arial" charset="0"/>
              </a:rPr>
              <a:t>Stories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F2BF067-1AAA-4CCE-98F9-D27E6968EF3C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24128" y="1587500"/>
          <a:ext cx="4754880" cy="47218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A6AA45-3D82-45EC-B4E1-DD480CD071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89320" y="1587500"/>
            <a:ext cx="4754880" cy="47218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en-GB" sz="2400" dirty="0">
                <a:cs typeface="Arial" charset="0"/>
              </a:rPr>
              <a:t>The stories that colleagues tell each other and pass onto new recruits – </a:t>
            </a:r>
          </a:p>
          <a:p>
            <a:pPr marL="609600" indent="-609600">
              <a:defRPr/>
            </a:pPr>
            <a:r>
              <a:rPr lang="en-GB" sz="2400" i="1" dirty="0">
                <a:cs typeface="Arial" charset="0"/>
              </a:rPr>
              <a:t>”</a:t>
            </a:r>
            <a:r>
              <a:rPr lang="en-GB" sz="2400" i="1" dirty="0">
                <a:cs typeface="Times New Roman" charset="0"/>
              </a:rPr>
              <a:t>The individual personalities who did or said something that stood out and deviated from the norm “</a:t>
            </a:r>
            <a:r>
              <a:rPr lang="en-GB" sz="2400" i="1" dirty="0">
                <a:cs typeface="Arial" charset="0"/>
              </a:rPr>
              <a:t> </a:t>
            </a:r>
          </a:p>
          <a:p>
            <a:pPr marL="609600" indent="-609600">
              <a:defRPr/>
            </a:pPr>
            <a:r>
              <a:rPr lang="en-GB" sz="2400" i="1" dirty="0"/>
              <a:t>“Every year Mary from accounts always [something] at the Christmas Party”</a:t>
            </a:r>
          </a:p>
          <a:p>
            <a:pPr marL="609600" indent="-609600">
              <a:defRPr/>
            </a:pPr>
            <a:r>
              <a:rPr lang="en-GB" sz="2400" i="1" dirty="0">
                <a:cs typeface="Arial" charset="0"/>
              </a:rPr>
              <a:t>“No one is ever disciplined for being late”</a:t>
            </a:r>
            <a:r>
              <a:rPr lang="en-GB" sz="2400" i="1" dirty="0"/>
              <a:t> </a:t>
            </a:r>
          </a:p>
          <a:p>
            <a:pPr marL="609600" indent="-609600">
              <a:defRPr/>
            </a:pPr>
            <a:r>
              <a:rPr lang="en-GB" sz="2400" i="1" dirty="0"/>
              <a:t>“Or the founder began the organisation with just a [blank]!”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7436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5068B1C-1A28-475A-A0E0-4C23200D8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4615FC-049F-4DF1-8D52-81F798E39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04333"/>
            <a:ext cx="4958290" cy="5249334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404040"/>
                </a:solidFill>
              </a:rPr>
              <a:t>Stories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D428773-F789-43B7-B5FD-AE49E5BD2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0C08B-DC9B-4789-99CC-9D3DA0E9F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600" y="804333"/>
            <a:ext cx="5130800" cy="5249334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>
                <a:solidFill>
                  <a:srgbClr val="FFFFFF"/>
                </a:solidFill>
              </a:rPr>
              <a:t>Example:</a:t>
            </a:r>
          </a:p>
          <a:p>
            <a:pPr fontAlgn="base"/>
            <a:r>
              <a:rPr lang="en-GB" i="1">
                <a:solidFill>
                  <a:srgbClr val="FFFFFF"/>
                </a:solidFill>
              </a:rPr>
              <a:t>We are known as having high customer complaints, and for doing shoddy work.</a:t>
            </a:r>
            <a:endParaRPr lang="en-GB">
              <a:solidFill>
                <a:srgbClr val="FFFFFF"/>
              </a:solidFill>
            </a:endParaRPr>
          </a:p>
          <a:p>
            <a:pPr fontAlgn="base"/>
            <a:r>
              <a:rPr lang="en-GB" i="1">
                <a:solidFill>
                  <a:srgbClr val="FFFFFF"/>
                </a:solidFill>
              </a:rPr>
              <a:t>Staff members talk about the founder starting the company with a $1,000 loan.</a:t>
            </a:r>
            <a:endParaRPr lang="en-GB">
              <a:solidFill>
                <a:srgbClr val="FFFFFF"/>
              </a:solidFill>
            </a:endParaRPr>
          </a:p>
          <a:p>
            <a:pPr fontAlgn="base"/>
            <a:r>
              <a:rPr lang="en-GB" i="1">
                <a:solidFill>
                  <a:srgbClr val="FFFFFF"/>
                </a:solidFill>
              </a:rPr>
              <a:t>The message is that we do things the cheapest way we can. </a:t>
            </a: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9282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7DCE9-45FA-4841-9BA2-DA6DBF24D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Arial" charset="0"/>
                <a:cs typeface="Arial" charset="0"/>
              </a:rPr>
              <a:t>Symbols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93C32-C9DA-4009-A00D-A031665C7F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z="2000" dirty="0"/>
              <a:t>Is company-specific jargon or language used?</a:t>
            </a:r>
          </a:p>
          <a:p>
            <a:r>
              <a:rPr lang="en-US" altLang="en-US" sz="2000" dirty="0"/>
              <a:t>How well known and usable by all is this?</a:t>
            </a:r>
          </a:p>
          <a:p>
            <a:r>
              <a:rPr lang="en-US" altLang="en-US" sz="2000" dirty="0"/>
              <a:t>Are there any status symbols used?</a:t>
            </a:r>
          </a:p>
          <a:p>
            <a:r>
              <a:rPr lang="en-US" altLang="en-US" sz="2000" dirty="0"/>
              <a:t>What image is associated with your </a:t>
            </a:r>
            <a:r>
              <a:rPr lang="en-US" altLang="en-US" sz="2000" dirty="0" err="1"/>
              <a:t>organisation</a:t>
            </a:r>
            <a:r>
              <a:rPr lang="en-US" altLang="en-US" sz="2000" dirty="0"/>
              <a:t>, looking at this from the separate viewpoints of clients and staff?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C6EB65-BB28-4F32-8E10-5DE3AA5E2C4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000" dirty="0"/>
              <a:t>Prestigious offices – </a:t>
            </a:r>
            <a:r>
              <a:rPr lang="en-GB" altLang="en-US" sz="2000" i="1" dirty="0"/>
              <a:t>size location etc</a:t>
            </a:r>
          </a:p>
          <a:p>
            <a:r>
              <a:rPr lang="en-GB" altLang="en-US" sz="2000" dirty="0"/>
              <a:t>Types of company cars – </a:t>
            </a:r>
            <a:r>
              <a:rPr lang="en-GB" altLang="en-US" sz="2000" i="1" dirty="0"/>
              <a:t>makes models</a:t>
            </a:r>
          </a:p>
          <a:p>
            <a:r>
              <a:rPr lang="en-GB" altLang="en-US" sz="2000" dirty="0"/>
              <a:t>Letter heads – </a:t>
            </a:r>
            <a:r>
              <a:rPr lang="en-GB" altLang="en-US" sz="2000" i="1" dirty="0"/>
              <a:t>paper quality logo’s </a:t>
            </a:r>
          </a:p>
          <a:p>
            <a:r>
              <a:rPr lang="en-GB" altLang="en-US" sz="2000" dirty="0"/>
              <a:t>Dining arrangements – </a:t>
            </a:r>
            <a:r>
              <a:rPr lang="en-GB" altLang="en-US" sz="2000" i="1" dirty="0"/>
              <a:t>in works canteens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1761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B4410-9D0A-42EC-B28A-1BB7EE22B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02412" cy="5249334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Symbols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B29F5-B66A-476F-8214-950F34CE8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882" y="804333"/>
            <a:ext cx="6147169" cy="5249334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dirty="0"/>
              <a:t>Example:</a:t>
            </a:r>
          </a:p>
          <a:p>
            <a:pPr fontAlgn="base"/>
            <a:r>
              <a:rPr lang="en-GB" i="1" dirty="0"/>
              <a:t>We use bright red shuttle vans</a:t>
            </a:r>
            <a:r>
              <a:rPr lang="en-GB" dirty="0"/>
              <a:t>.</a:t>
            </a:r>
          </a:p>
          <a:p>
            <a:pPr fontAlgn="base"/>
            <a:r>
              <a:rPr lang="en-GB" i="1" dirty="0"/>
              <a:t>We offer bright red courtesy cars – compact, economy cars.</a:t>
            </a:r>
            <a:endParaRPr lang="en-GB" dirty="0"/>
          </a:p>
          <a:p>
            <a:pPr fontAlgn="base"/>
            <a:r>
              <a:rPr lang="en-GB" i="1" dirty="0"/>
              <a:t>The boss wears overalls, not a suit.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457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703421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latin typeface="+mn-lt"/>
                <a:cs typeface="Arial" charset="0"/>
              </a:rPr>
              <a:t>Control Systems</a:t>
            </a:r>
            <a:r>
              <a:rPr lang="en-GB" altLang="en-US" sz="4000" b="1" dirty="0">
                <a:latin typeface="+mn-lt"/>
              </a:rPr>
              <a:t> 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sz="half" idx="1"/>
          </p:nvPr>
        </p:nvSpPr>
        <p:spPr>
          <a:xfrm>
            <a:off x="589722" y="1879600"/>
            <a:ext cx="5384800" cy="3886545"/>
          </a:xfrm>
        </p:spPr>
        <p:txBody>
          <a:bodyPr/>
          <a:lstStyle/>
          <a:p>
            <a:r>
              <a:rPr lang="en-US" altLang="en-US" sz="2400" dirty="0"/>
              <a:t>What process or procedure has the strongest controls? </a:t>
            </a:r>
          </a:p>
          <a:p>
            <a:r>
              <a:rPr lang="en-US" altLang="en-US" sz="2400" dirty="0"/>
              <a:t>Weakest controls? </a:t>
            </a:r>
          </a:p>
          <a:p>
            <a:r>
              <a:rPr lang="en-US" altLang="en-US" sz="2400" dirty="0"/>
              <a:t>Is the company generally loosely or tightly controlled?</a:t>
            </a:r>
          </a:p>
          <a:p>
            <a:r>
              <a:rPr lang="en-US" altLang="en-US" sz="2400" dirty="0"/>
              <a:t>Do employees get rewarded for good work or </a:t>
            </a:r>
            <a:r>
              <a:rPr lang="en-US" altLang="en-US" sz="2400" dirty="0" err="1"/>
              <a:t>penalised</a:t>
            </a:r>
            <a:r>
              <a:rPr lang="en-US" altLang="en-US" sz="2400" dirty="0"/>
              <a:t> for poor work?</a:t>
            </a:r>
          </a:p>
          <a:p>
            <a:r>
              <a:rPr lang="en-US" altLang="en-US" sz="2400" dirty="0"/>
              <a:t>What reports are issued to keep control of operations, finance, etc...? </a:t>
            </a:r>
          </a:p>
          <a:p>
            <a:endParaRPr lang="en-GB" altLang="en-US" dirty="0"/>
          </a:p>
        </p:txBody>
      </p:sp>
      <p:sp>
        <p:nvSpPr>
          <p:cNvPr id="9220" name="Content Placeholder 3"/>
          <p:cNvSpPr>
            <a:spLocks noGrp="1"/>
          </p:cNvSpPr>
          <p:nvPr>
            <p:ph sz="half" idx="2"/>
          </p:nvPr>
        </p:nvSpPr>
        <p:spPr>
          <a:xfrm>
            <a:off x="6197599" y="1879599"/>
            <a:ext cx="5729357" cy="3689763"/>
          </a:xfrm>
        </p:spPr>
        <p:txBody>
          <a:bodyPr/>
          <a:lstStyle/>
          <a:p>
            <a:r>
              <a:rPr lang="en-GB" altLang="en-US" dirty="0">
                <a:solidFill>
                  <a:srgbClr val="0070C0"/>
                </a:solidFill>
              </a:rPr>
              <a:t>Measurement &amp; Reward Systems</a:t>
            </a:r>
          </a:p>
          <a:p>
            <a:r>
              <a:rPr lang="en-GB" altLang="en-US" dirty="0">
                <a:solidFill>
                  <a:srgbClr val="002060"/>
                </a:solidFill>
              </a:rPr>
              <a:t>Operation manuals</a:t>
            </a:r>
          </a:p>
          <a:p>
            <a:r>
              <a:rPr lang="en-GB" altLang="en-US" dirty="0">
                <a:solidFill>
                  <a:srgbClr val="00B050"/>
                </a:solidFill>
              </a:rPr>
              <a:t>Payment by results</a:t>
            </a:r>
          </a:p>
          <a:p>
            <a:r>
              <a:rPr lang="en-GB" altLang="en-US" dirty="0">
                <a:solidFill>
                  <a:srgbClr val="FF0000"/>
                </a:solidFill>
              </a:rPr>
              <a:t>Quality Audits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0934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E570D-E8AE-4F8D-B143-6349349EE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02412" cy="5249334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Control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0127B-31D7-4365-8E7F-1E651535E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882" y="804333"/>
            <a:ext cx="6147169" cy="5249334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dirty="0"/>
              <a:t>Example:</a:t>
            </a:r>
          </a:p>
          <a:p>
            <a:pPr fontAlgn="base"/>
            <a:r>
              <a:rPr lang="en-GB" i="1" dirty="0"/>
              <a:t>Costs are highly controlled, and customers are billed for parts down to the last screw.</a:t>
            </a:r>
            <a:endParaRPr lang="en-GB" dirty="0"/>
          </a:p>
          <a:p>
            <a:pPr fontAlgn="base"/>
            <a:r>
              <a:rPr lang="en-GB" i="1" dirty="0"/>
              <a:t>Quality is not emphasised. Getting the work done with the least amount of direct costs is the goal.</a:t>
            </a:r>
            <a:endParaRPr lang="en-GB" dirty="0"/>
          </a:p>
          <a:p>
            <a:pPr fontAlgn="base"/>
            <a:r>
              <a:rPr lang="en-GB" i="1" dirty="0"/>
              <a:t>Employees docked pay if their quotes/estimates are more than 10% out.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404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866106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cs typeface="Arial" charset="0"/>
              </a:rPr>
              <a:t>Power Structure</a:t>
            </a:r>
            <a:r>
              <a:rPr lang="en-GB" altLang="en-US" sz="4000" dirty="0"/>
              <a:t> 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>
          <a:xfrm>
            <a:off x="450574" y="2057400"/>
            <a:ext cx="5384800" cy="3349278"/>
          </a:xfrm>
        </p:spPr>
        <p:txBody>
          <a:bodyPr>
            <a:normAutofit/>
          </a:bodyPr>
          <a:lstStyle/>
          <a:p>
            <a:r>
              <a:rPr lang="en-US" altLang="en-US" sz="2600" dirty="0"/>
              <a:t>Who has the real power in the organisation? </a:t>
            </a:r>
          </a:p>
          <a:p>
            <a:r>
              <a:rPr lang="en-US" altLang="en-US" sz="2600" dirty="0"/>
              <a:t>What do these people believe and champion within the organisation?</a:t>
            </a:r>
          </a:p>
          <a:p>
            <a:r>
              <a:rPr lang="en-US" altLang="en-US" sz="2600" dirty="0"/>
              <a:t>Who makes or influences decisions?</a:t>
            </a:r>
          </a:p>
          <a:p>
            <a:r>
              <a:rPr lang="en-US" altLang="en-US" sz="2600" dirty="0"/>
              <a:t>How is this power used or abused? </a:t>
            </a:r>
          </a:p>
          <a:p>
            <a:endParaRPr lang="en-GB" altLang="en-US" dirty="0"/>
          </a:p>
        </p:txBody>
      </p:sp>
      <p:sp>
        <p:nvSpPr>
          <p:cNvPr id="10244" name="Content Placeholder 3"/>
          <p:cNvSpPr>
            <a:spLocks noGrp="1"/>
          </p:cNvSpPr>
          <p:nvPr>
            <p:ph sz="half" idx="2"/>
          </p:nvPr>
        </p:nvSpPr>
        <p:spPr>
          <a:xfrm>
            <a:off x="6095999" y="2057400"/>
            <a:ext cx="5870713" cy="3508512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cs typeface="Arial" charset="0"/>
              </a:rPr>
              <a:t>Who should hold most power?</a:t>
            </a:r>
          </a:p>
          <a:p>
            <a:pPr lvl="1"/>
            <a:r>
              <a:rPr lang="en-GB" altLang="en-US" sz="2800" dirty="0">
                <a:cs typeface="Arial" charset="0"/>
              </a:rPr>
              <a:t>Time served craftsmen</a:t>
            </a:r>
          </a:p>
          <a:p>
            <a:pPr lvl="1"/>
            <a:r>
              <a:rPr lang="en-GB" altLang="en-US" sz="2800" dirty="0">
                <a:cs typeface="Arial" charset="0"/>
              </a:rPr>
              <a:t>Strategic business managers </a:t>
            </a:r>
          </a:p>
          <a:p>
            <a:pPr lvl="1"/>
            <a:r>
              <a:rPr lang="en-GB" altLang="en-US" sz="2800" dirty="0">
                <a:cs typeface="Arial" charset="0"/>
              </a:rPr>
              <a:t>Trade union leaders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39867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6D476-934D-4C66-A926-E31088A4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02412" cy="5249334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Power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CD4B3-EB73-4D9E-8A40-38DC88A03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882" y="804333"/>
            <a:ext cx="6147169" cy="5249334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dirty="0"/>
              <a:t>Example:</a:t>
            </a:r>
          </a:p>
          <a:p>
            <a:pPr fontAlgn="base"/>
            <a:r>
              <a:rPr lang="en-GB" i="1" dirty="0"/>
              <a:t>The owner believes in a low cost, high-profit model, and is prepared to lose repeat customers.</a:t>
            </a:r>
            <a:endParaRPr lang="en-GB" dirty="0"/>
          </a:p>
          <a:p>
            <a:pPr fontAlgn="base"/>
            <a:r>
              <a:rPr lang="en-GB" i="1" dirty="0"/>
              <a:t>The threat of docked pay keeps mechanics working with this model.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610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>
                <a:latin typeface="+mn-lt"/>
                <a:cs typeface="Arial" charset="0"/>
              </a:rPr>
              <a:t>Organisational Structures</a:t>
            </a:r>
            <a:r>
              <a:rPr lang="en-GB" altLang="en-US" sz="4000" b="1" dirty="0">
                <a:latin typeface="+mn-lt"/>
              </a:rPr>
              <a:t> 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sz="half" idx="1"/>
          </p:nvPr>
        </p:nvSpPr>
        <p:spPr>
          <a:xfrm>
            <a:off x="410816" y="2084832"/>
            <a:ext cx="6288157" cy="3459960"/>
          </a:xfrm>
        </p:spPr>
        <p:txBody>
          <a:bodyPr/>
          <a:lstStyle/>
          <a:p>
            <a:r>
              <a:rPr lang="en-US" altLang="en-US" dirty="0"/>
              <a:t>Is the structure flat or hierarchical? </a:t>
            </a:r>
          </a:p>
          <a:p>
            <a:r>
              <a:rPr lang="en-US" altLang="en-US" dirty="0"/>
              <a:t>Formal or informal?</a:t>
            </a:r>
          </a:p>
          <a:p>
            <a:r>
              <a:rPr lang="en-US" altLang="en-US" dirty="0"/>
              <a:t>Organic or mechanistic?</a:t>
            </a:r>
          </a:p>
          <a:p>
            <a:r>
              <a:rPr lang="en-US" altLang="en-US" dirty="0"/>
              <a:t>Where are the formal lines of authority?</a:t>
            </a:r>
          </a:p>
          <a:p>
            <a:r>
              <a:rPr lang="en-US" altLang="en-US" dirty="0"/>
              <a:t>Are there informal lines? </a:t>
            </a:r>
          </a:p>
          <a:p>
            <a:endParaRPr lang="en-GB" altLang="en-US" dirty="0"/>
          </a:p>
        </p:txBody>
      </p:sp>
      <p:sp>
        <p:nvSpPr>
          <p:cNvPr id="11268" name="Content Placeholder 3"/>
          <p:cNvSpPr>
            <a:spLocks noGrp="1"/>
          </p:cNvSpPr>
          <p:nvPr>
            <p:ph sz="half" idx="2"/>
          </p:nvPr>
        </p:nvSpPr>
        <p:spPr>
          <a:xfrm>
            <a:off x="7209184" y="2084832"/>
            <a:ext cx="4572000" cy="3824604"/>
          </a:xfrm>
        </p:spPr>
        <p:txBody>
          <a:bodyPr/>
          <a:lstStyle/>
          <a:p>
            <a:r>
              <a:rPr lang="en-GB" altLang="en-US" dirty="0">
                <a:solidFill>
                  <a:srgbClr val="FF0000"/>
                </a:solidFill>
                <a:cs typeface="Arial" charset="0"/>
              </a:rPr>
              <a:t>Hierarchies</a:t>
            </a:r>
          </a:p>
          <a:p>
            <a:endParaRPr lang="en-GB" altLang="en-US" dirty="0">
              <a:cs typeface="Arial" charset="0"/>
            </a:endParaRPr>
          </a:p>
          <a:p>
            <a:r>
              <a:rPr lang="en-GB" altLang="en-US" dirty="0">
                <a:solidFill>
                  <a:srgbClr val="C00000"/>
                </a:solidFill>
                <a:cs typeface="Arial" charset="0"/>
              </a:rPr>
              <a:t>Autocratic</a:t>
            </a:r>
          </a:p>
          <a:p>
            <a:endParaRPr lang="en-GB" altLang="en-US" dirty="0">
              <a:cs typeface="Arial" charset="0"/>
            </a:endParaRPr>
          </a:p>
          <a:p>
            <a:r>
              <a:rPr lang="en-GB" altLang="en-US" dirty="0">
                <a:solidFill>
                  <a:srgbClr val="0070C0"/>
                </a:solidFill>
                <a:cs typeface="Arial" charset="0"/>
              </a:rPr>
              <a:t>Flat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6428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52205-9930-4E17-AAD9-F32ECCB5A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02412" cy="5249334"/>
          </a:xfrm>
        </p:spPr>
        <p:txBody>
          <a:bodyPr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Organisational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54B5D-58AE-4781-8D02-6CF8BCEAC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882" y="804333"/>
            <a:ext cx="6147169" cy="5249334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dirty="0"/>
              <a:t>Example:</a:t>
            </a:r>
          </a:p>
          <a:p>
            <a:pPr fontAlgn="base"/>
            <a:r>
              <a:rPr lang="en-GB" i="1" dirty="0"/>
              <a:t>Flat structure – Owner, Head Mechanic, Mechanics, Reception</a:t>
            </a:r>
            <a:endParaRPr lang="en-GB" dirty="0"/>
          </a:p>
          <a:p>
            <a:pPr fontAlgn="base"/>
            <a:r>
              <a:rPr lang="en-GB" i="1" dirty="0"/>
              <a:t>The receptionist is the owner's wife so she goes straight to him with some customer complaints</a:t>
            </a:r>
            <a:endParaRPr lang="en-GB" dirty="0"/>
          </a:p>
          <a:p>
            <a:pPr fontAlgn="base"/>
            <a:r>
              <a:rPr lang="en-GB" i="1" dirty="0"/>
              <a:t>It's each mechanic for himself – no sharing tools or supplies, little teamwork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75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1CE8CA9-D6D2-4C46-8070-9566F894E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F9CC41-0272-4184-9728-F7464F74E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914400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tx1"/>
                </a:solidFill>
              </a:rPr>
              <a:t>Exercise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2B31CF5-BEC2-457D-A52F-6A5CCB066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5F6D-773A-401E-957A-BCCF624C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499616"/>
            <a:ext cx="4597399" cy="47183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In groups of 5 you will be put into breakout rooms: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Each group will be given one of the following organisations. Complete an analysis of the organisation using the Cultural Web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Present back your findings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	McDonalds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	Topshop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	KFC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	Great Western Railway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	London Underground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	Amazon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F95B16-D137-40E5-9980-247BB0D886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308011"/>
            <a:ext cx="5455921" cy="4241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11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E6A51-3F15-4101-A37A-779135EC6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02412" cy="5249334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Summary of Lecture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87BFC-7EDB-41A2-A9F5-F3D88E791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882" y="804333"/>
            <a:ext cx="6147169" cy="5249334"/>
          </a:xfrm>
        </p:spPr>
        <p:txBody>
          <a:bodyPr numCol="2" anchor="ctr">
            <a:normAutofit/>
          </a:bodyPr>
          <a:lstStyle/>
          <a:p>
            <a:r>
              <a:rPr lang="en-GB" dirty="0"/>
              <a:t>Why study culture?</a:t>
            </a:r>
          </a:p>
          <a:p>
            <a:r>
              <a:rPr lang="en-GB" dirty="0"/>
              <a:t>What is culture?</a:t>
            </a:r>
          </a:p>
          <a:p>
            <a:r>
              <a:rPr lang="en-GB" dirty="0"/>
              <a:t>Cultural environment</a:t>
            </a:r>
          </a:p>
          <a:p>
            <a:r>
              <a:rPr lang="en-GB" altLang="en-US" dirty="0"/>
              <a:t>The core elements of organisational culture</a:t>
            </a:r>
          </a:p>
          <a:p>
            <a:r>
              <a:rPr lang="en-GB" dirty="0"/>
              <a:t>Cultural web</a:t>
            </a:r>
          </a:p>
          <a:p>
            <a:r>
              <a:rPr lang="en-GB" dirty="0"/>
              <a:t>Exercise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462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0A2E799-383C-45D5-843E-D055840737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5278" t="21796" r="50810" b="24489"/>
          <a:stretch/>
        </p:blipFill>
        <p:spPr>
          <a:xfrm>
            <a:off x="111105" y="171450"/>
            <a:ext cx="12042795" cy="638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6316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02412" cy="5249334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882" y="804333"/>
            <a:ext cx="6147169" cy="5249334"/>
          </a:xfrm>
        </p:spPr>
        <p:txBody>
          <a:bodyPr anchor="ctr">
            <a:normAutofit/>
          </a:bodyPr>
          <a:lstStyle/>
          <a:p>
            <a:r>
              <a:rPr lang="en-GB" sz="1500" dirty="0"/>
              <a:t>Hampden-Turner, C. and Trompenaars, F. (1993), T</a:t>
            </a:r>
            <a:r>
              <a:rPr lang="en-GB" sz="1500" i="1" dirty="0"/>
              <a:t>he Seven Cultures of Capitalism Values Systems for Creating Wealth in the United States, Britain, Japan, Germany, France, Sweden and the Netherlands</a:t>
            </a:r>
            <a:r>
              <a:rPr lang="en-GB" sz="1500" dirty="0"/>
              <a:t> . New York: Doubleday </a:t>
            </a:r>
          </a:p>
          <a:p>
            <a:r>
              <a:rPr lang="en-GB" sz="1500" dirty="0" err="1"/>
              <a:t>Nagashina</a:t>
            </a:r>
            <a:r>
              <a:rPr lang="en-GB" sz="1500" dirty="0"/>
              <a:t>, N.  (1973) </a:t>
            </a:r>
            <a:r>
              <a:rPr lang="en-GB" sz="1500" i="1" dirty="0"/>
              <a:t>A Reversed World: Or is it? The Japanese Way of Communicating and their Attitudes Toward Alien Cultures</a:t>
            </a:r>
            <a:r>
              <a:rPr lang="en-GB" sz="1500" dirty="0"/>
              <a:t>. In Horton and Finnegan, R.  </a:t>
            </a:r>
            <a:r>
              <a:rPr lang="en-GB" sz="1500" i="1" dirty="0"/>
              <a:t>Modes of Thought</a:t>
            </a:r>
            <a:r>
              <a:rPr lang="en-GB" sz="1500" dirty="0"/>
              <a:t>. London: Faber and Faber.</a:t>
            </a:r>
          </a:p>
          <a:p>
            <a:r>
              <a:rPr lang="en-GB" sz="1500" dirty="0" err="1"/>
              <a:t>Hoecklin</a:t>
            </a:r>
            <a:r>
              <a:rPr lang="en-GB" sz="1500" dirty="0"/>
              <a:t>, L.  (1994) </a:t>
            </a:r>
            <a:r>
              <a:rPr lang="en-GB" sz="1500" i="1" dirty="0"/>
              <a:t>Managing Cultural Differences: Strategies for Competitive Advantage</a:t>
            </a:r>
            <a:r>
              <a:rPr lang="en-GB" sz="1500" dirty="0"/>
              <a:t>. Wokingham: Addison Wesley Publishing Company.</a:t>
            </a:r>
          </a:p>
          <a:p>
            <a:r>
              <a:rPr lang="en-GB" sz="1500" dirty="0"/>
              <a:t>Hofstede, G. (2001) </a:t>
            </a:r>
            <a:r>
              <a:rPr lang="en-GB" sz="1500" i="1" dirty="0"/>
              <a:t>Cultures Consequences</a:t>
            </a:r>
            <a:r>
              <a:rPr lang="en-GB" sz="1500" dirty="0"/>
              <a:t>, (2</a:t>
            </a:r>
            <a:r>
              <a:rPr lang="en-GB" sz="1500" baseline="30000" dirty="0"/>
              <a:t>nd</a:t>
            </a:r>
            <a:r>
              <a:rPr lang="en-GB" sz="1500" dirty="0"/>
              <a:t> edition)., CA: Sage.</a:t>
            </a:r>
          </a:p>
          <a:p>
            <a:r>
              <a:rPr lang="en-GB" sz="1500" dirty="0"/>
              <a:t>Schein, E. H. (1992) </a:t>
            </a:r>
            <a:r>
              <a:rPr lang="en-GB" sz="1500" i="1" dirty="0"/>
              <a:t>Organisational Culture and Leadership</a:t>
            </a:r>
            <a:r>
              <a:rPr lang="en-GB" sz="1500" dirty="0"/>
              <a:t>. San Francisco: Jossey - Bass Publishers. </a:t>
            </a:r>
          </a:p>
          <a:p>
            <a:r>
              <a:rPr lang="en-GB" sz="1500" dirty="0" err="1"/>
              <a:t>Guirdham</a:t>
            </a:r>
            <a:r>
              <a:rPr lang="en-GB" sz="1500" dirty="0"/>
              <a:t>, M. (1999) </a:t>
            </a:r>
            <a:r>
              <a:rPr lang="en-GB" sz="1500" i="1" dirty="0"/>
              <a:t>Communicating Across Cultures. Basingstoke:</a:t>
            </a:r>
            <a:r>
              <a:rPr lang="en-GB" sz="1500" dirty="0"/>
              <a:t> MacMillan Press.</a:t>
            </a:r>
          </a:p>
          <a:p>
            <a:r>
              <a:rPr lang="en-GB" sz="1500" dirty="0"/>
              <a:t>Rayner, C. and Adam – Smith, D. (2009</a:t>
            </a:r>
            <a:r>
              <a:rPr lang="en-GB" sz="1500" i="1" dirty="0"/>
              <a:t>) Managing and Leading people</a:t>
            </a:r>
            <a:r>
              <a:rPr lang="en-GB" sz="1500" dirty="0"/>
              <a:t>. (2</a:t>
            </a:r>
            <a:r>
              <a:rPr lang="en-GB" sz="1500" baseline="30000" dirty="0"/>
              <a:t>nd</a:t>
            </a:r>
            <a:r>
              <a:rPr lang="en-GB" sz="1500" dirty="0"/>
              <a:t> edition).  Trowbridge: CIPD.</a:t>
            </a:r>
          </a:p>
          <a:p>
            <a:r>
              <a:rPr lang="en-GB" sz="1500" dirty="0" err="1"/>
              <a:t>Kandola</a:t>
            </a:r>
            <a:r>
              <a:rPr lang="en-GB" sz="1500" dirty="0"/>
              <a:t>,, B. (2009) </a:t>
            </a:r>
            <a:r>
              <a:rPr lang="en-GB" sz="1500" i="1" dirty="0"/>
              <a:t>The Value of Difference: Eliminating Bias in Organisations. </a:t>
            </a:r>
            <a:r>
              <a:rPr lang="en-GB" sz="1500" dirty="0"/>
              <a:t>Oxford: </a:t>
            </a:r>
            <a:r>
              <a:rPr lang="en-GB" sz="1500" dirty="0" err="1"/>
              <a:t>Pearn</a:t>
            </a:r>
            <a:r>
              <a:rPr lang="en-GB" sz="1500" dirty="0"/>
              <a:t> </a:t>
            </a:r>
            <a:r>
              <a:rPr lang="en-GB" sz="1500" dirty="0" err="1"/>
              <a:t>Kandola</a:t>
            </a:r>
            <a:r>
              <a:rPr lang="en-GB" sz="1500" dirty="0"/>
              <a:t> Publishing.</a:t>
            </a:r>
            <a:endParaRPr lang="en-GB" sz="1500" i="1" dirty="0"/>
          </a:p>
        </p:txBody>
      </p:sp>
    </p:spTree>
    <p:extLst>
      <p:ext uri="{BB962C8B-B14F-4D97-AF65-F5344CB8AC3E}">
        <p14:creationId xmlns:p14="http://schemas.microsoft.com/office/powerpoint/2010/main" val="29340035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0" ma:contentTypeDescription="Create a new document." ma:contentTypeScope="" ma:versionID="1aea0e732d6779c32654a4bc84ad0831">
  <xsd:schema xmlns:xsd="http://www.w3.org/2001/XMLSchema" xmlns:xs="http://www.w3.org/2001/XMLSchema" xmlns:p="http://schemas.microsoft.com/office/2006/metadata/properties" xmlns:ns3="bf13d2f1-3fb4-4d24-806f-713eb38c1b0e" targetNamespace="http://schemas.microsoft.com/office/2006/metadata/properties" ma:root="true" ma:fieldsID="f8c7819921bd3f4a88d45ea491791cbd" ns3:_=""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5C85964-51E7-4F8D-B7E9-005F1552BE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FFC47A7-90B1-48BA-A4A9-38EF963F6AB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A0BC070-E7D5-4588-8246-18AB6FE8B5E2}">
  <ds:schemaRefs>
    <ds:schemaRef ds:uri="http://schemas.microsoft.com/office/infopath/2007/PartnerControls"/>
    <ds:schemaRef ds:uri="bf13d2f1-3fb4-4d24-806f-713eb38c1b0e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1329</Words>
  <Application>Microsoft Office PowerPoint</Application>
  <PresentationFormat>Widescreen</PresentationFormat>
  <Paragraphs>219</Paragraphs>
  <Slides>29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Arial</vt:lpstr>
      <vt:lpstr>Calibri</vt:lpstr>
      <vt:lpstr>Tahoma</vt:lpstr>
      <vt:lpstr>Times New Roman</vt:lpstr>
      <vt:lpstr>Tw Cen MT</vt:lpstr>
      <vt:lpstr>Tw Cen MT Condensed</vt:lpstr>
      <vt:lpstr>Wingdings</vt:lpstr>
      <vt:lpstr>Wingdings 3</vt:lpstr>
      <vt:lpstr>Integral</vt:lpstr>
      <vt:lpstr> BMSW5105_CARD  Workplace Culture and its Impact on Organisational Efficiency </vt:lpstr>
      <vt:lpstr>Structure of Lecture 1</vt:lpstr>
      <vt:lpstr>Aim of Module</vt:lpstr>
      <vt:lpstr>Initial Recommended Reading</vt:lpstr>
      <vt:lpstr>Why study Culture?</vt:lpstr>
      <vt:lpstr>What is Culture?</vt:lpstr>
      <vt:lpstr>PowerPoint Presentation</vt:lpstr>
      <vt:lpstr>Visible and invisible culture</vt:lpstr>
      <vt:lpstr>Cultural environment</vt:lpstr>
      <vt:lpstr>The Core Elements of Organisational Culture</vt:lpstr>
      <vt:lpstr>Exercise: Terminology</vt:lpstr>
      <vt:lpstr>Exercise solution</vt:lpstr>
      <vt:lpstr>Cultural Web</vt:lpstr>
      <vt:lpstr>Routines &amp; rituals </vt:lpstr>
      <vt:lpstr>Rituals and Routines</vt:lpstr>
      <vt:lpstr>Stories</vt:lpstr>
      <vt:lpstr>Stories </vt:lpstr>
      <vt:lpstr>Symbols</vt:lpstr>
      <vt:lpstr>Symbols</vt:lpstr>
      <vt:lpstr>Control Systems </vt:lpstr>
      <vt:lpstr>Control Systems</vt:lpstr>
      <vt:lpstr>Power Structure </vt:lpstr>
      <vt:lpstr>Power Structure</vt:lpstr>
      <vt:lpstr>Organisational Structures </vt:lpstr>
      <vt:lpstr>Organisational Structure</vt:lpstr>
      <vt:lpstr>Exercise</vt:lpstr>
      <vt:lpstr>Summary of Lecture 1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BMSW5105_CARD  Workplace Culture and its Impact on Organisational Efficiency</dc:title>
  <dc:creator>Marie Pitson</dc:creator>
  <cp:lastModifiedBy>Marie Pitson</cp:lastModifiedBy>
  <cp:revision>2</cp:revision>
  <dcterms:created xsi:type="dcterms:W3CDTF">2021-01-19T08:21:42Z</dcterms:created>
  <dcterms:modified xsi:type="dcterms:W3CDTF">2021-01-19T08:26:32Z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