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91" r:id="rId6"/>
    <p:sldId id="292" r:id="rId7"/>
    <p:sldId id="260" r:id="rId8"/>
    <p:sldId id="267" r:id="rId9"/>
    <p:sldId id="278" r:id="rId10"/>
    <p:sldId id="266" r:id="rId11"/>
    <p:sldId id="257" r:id="rId12"/>
    <p:sldId id="259" r:id="rId13"/>
    <p:sldId id="521" r:id="rId14"/>
    <p:sldId id="522" r:id="rId15"/>
    <p:sldId id="303" r:id="rId16"/>
    <p:sldId id="271" r:id="rId17"/>
    <p:sldId id="307" r:id="rId18"/>
    <p:sldId id="524" r:id="rId19"/>
    <p:sldId id="306" r:id="rId20"/>
    <p:sldId id="512" r:id="rId21"/>
    <p:sldId id="305" r:id="rId22"/>
    <p:sldId id="514" r:id="rId23"/>
    <p:sldId id="518" r:id="rId24"/>
    <p:sldId id="519" r:id="rId25"/>
    <p:sldId id="52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636" autoAdjust="0"/>
  </p:normalViewPr>
  <p:slideViewPr>
    <p:cSldViewPr>
      <p:cViewPr varScale="1">
        <p:scale>
          <a:sx n="66" d="100"/>
          <a:sy n="66" d="100"/>
        </p:scale>
        <p:origin x="1930" y="6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2.xml.rels><?xml version="1.0" encoding="UTF-8" standalone="yes"?>
<Relationships xmlns="http://schemas.openxmlformats.org/package/2006/relationships"><Relationship Id="rId1" Type="http://schemas.openxmlformats.org/officeDocument/2006/relationships/image" Target="../media/image17.jpeg"/></Relationships>
</file>

<file path=ppt/diagrams/colors1.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0E419B-B86B-4CFF-855C-3CFBF70A52E9}" type="doc">
      <dgm:prSet loTypeId="urn:microsoft.com/office/officeart/2008/layout/LinedList" loCatId="list" qsTypeId="urn:microsoft.com/office/officeart/2005/8/quickstyle/simple2#1" qsCatId="simple" csTypeId="urn:microsoft.com/office/officeart/2005/8/colors/accent5_2#1" csCatId="accent5" phldr="1"/>
      <dgm:spPr/>
      <dgm:t>
        <a:bodyPr/>
        <a:lstStyle/>
        <a:p>
          <a:endParaRPr lang="en-GB"/>
        </a:p>
      </dgm:t>
    </dgm:pt>
    <dgm:pt modelId="{B2366E92-20CC-4D33-8086-C7C5936E689D}">
      <dgm:prSet phldrT="[Text]"/>
      <dgm:spPr>
        <a:xfrm>
          <a:off x="577807" y="1619"/>
          <a:ext cx="2804940" cy="1682964"/>
        </a:xfrm>
      </dgm:spPr>
      <dgm:t>
        <a:bodyPr/>
        <a:lstStyle/>
        <a:p>
          <a:pPr algn="ctr">
            <a:buNone/>
          </a:pPr>
          <a:r>
            <a:rPr lang="en-GB" b="1" noProof="0" dirty="0">
              <a:latin typeface="Calibri" panose="020F0502020204030204"/>
              <a:ea typeface="+mn-ea"/>
              <a:cs typeface="+mn-cs"/>
            </a:rPr>
            <a:t>Population: 1.4 billions</a:t>
          </a:r>
        </a:p>
      </dgm:t>
    </dgm:pt>
    <dgm:pt modelId="{FCD20553-E630-4E83-89B5-29559538DB7D}" type="parTrans" cxnId="{A6B1ECB0-929F-4BFE-89F3-8BD444C7BB47}">
      <dgm:prSet/>
      <dgm:spPr/>
      <dgm:t>
        <a:bodyPr/>
        <a:lstStyle/>
        <a:p>
          <a:endParaRPr lang="en-GB"/>
        </a:p>
      </dgm:t>
    </dgm:pt>
    <dgm:pt modelId="{9188D54C-29B8-4AF9-80CB-FA68D5C3BB59}" type="sibTrans" cxnId="{A6B1ECB0-929F-4BFE-89F3-8BD444C7BB47}">
      <dgm:prSet/>
      <dgm:spPr/>
      <dgm:t>
        <a:bodyPr/>
        <a:lstStyle/>
        <a:p>
          <a:endParaRPr lang="en-GB"/>
        </a:p>
      </dgm:t>
    </dgm:pt>
    <dgm:pt modelId="{BC0693C0-1625-4567-911F-F32656096146}">
      <dgm:prSet phldrT="[Text]"/>
      <dgm:spPr>
        <a:xfrm>
          <a:off x="3663242" y="1619"/>
          <a:ext cx="2804940" cy="1682964"/>
        </a:xfrm>
      </dgm:spPr>
      <dgm:t>
        <a:bodyPr/>
        <a:lstStyle/>
        <a:p>
          <a:pPr algn="ctr">
            <a:buNone/>
          </a:pPr>
          <a:r>
            <a:rPr lang="en-GB" b="1" noProof="0" dirty="0">
              <a:latin typeface="Calibri" panose="020F0502020204030204"/>
              <a:ea typeface="+mn-ea"/>
              <a:cs typeface="+mn-cs"/>
            </a:rPr>
            <a:t>Religion: Atheism</a:t>
          </a:r>
        </a:p>
      </dgm:t>
    </dgm:pt>
    <dgm:pt modelId="{D1ACB377-0287-4B5E-A1E6-65EF1A124D40}" type="parTrans" cxnId="{BDB32FC0-BDAB-4142-BDDC-61227D94A7F7}">
      <dgm:prSet/>
      <dgm:spPr/>
      <dgm:t>
        <a:bodyPr/>
        <a:lstStyle/>
        <a:p>
          <a:endParaRPr lang="en-GB"/>
        </a:p>
      </dgm:t>
    </dgm:pt>
    <dgm:pt modelId="{9F45C78A-04FC-42A9-8292-85B81ACFF653}" type="sibTrans" cxnId="{BDB32FC0-BDAB-4142-BDDC-61227D94A7F7}">
      <dgm:prSet/>
      <dgm:spPr/>
      <dgm:t>
        <a:bodyPr/>
        <a:lstStyle/>
        <a:p>
          <a:endParaRPr lang="en-GB"/>
        </a:p>
      </dgm:t>
    </dgm:pt>
    <dgm:pt modelId="{FF7BB401-D0E0-4BAC-A420-835858A2F302}">
      <dgm:prSet phldrT="[Text]"/>
      <dgm:spPr>
        <a:xfrm>
          <a:off x="6748676" y="1619"/>
          <a:ext cx="2804940" cy="1682964"/>
        </a:xfrm>
      </dgm:spPr>
      <dgm:t>
        <a:bodyPr/>
        <a:lstStyle/>
        <a:p>
          <a:pPr algn="ctr">
            <a:buNone/>
          </a:pPr>
          <a:r>
            <a:rPr lang="en-GB" b="1" noProof="0" dirty="0">
              <a:latin typeface="Calibri" panose="020F0502020204030204"/>
              <a:ea typeface="+mn-ea"/>
              <a:cs typeface="+mn-cs"/>
            </a:rPr>
            <a:t>Confucianism</a:t>
          </a:r>
        </a:p>
      </dgm:t>
    </dgm:pt>
    <dgm:pt modelId="{13628B6C-A5B4-4F94-89CA-3734B3F6118E}" type="parTrans" cxnId="{946C9284-6946-47B6-87A8-128D625307C6}">
      <dgm:prSet/>
      <dgm:spPr/>
      <dgm:t>
        <a:bodyPr/>
        <a:lstStyle/>
        <a:p>
          <a:endParaRPr lang="en-GB"/>
        </a:p>
      </dgm:t>
    </dgm:pt>
    <dgm:pt modelId="{6DB23653-E373-4251-A09E-34378951F97F}" type="sibTrans" cxnId="{946C9284-6946-47B6-87A8-128D625307C6}">
      <dgm:prSet/>
      <dgm:spPr/>
      <dgm:t>
        <a:bodyPr/>
        <a:lstStyle/>
        <a:p>
          <a:endParaRPr lang="en-GB"/>
        </a:p>
      </dgm:t>
    </dgm:pt>
    <dgm:pt modelId="{38AD00BE-FD56-4ED8-9B3C-C9FFE6EF1B8C}">
      <dgm:prSet phldrT="[Text]"/>
      <dgm:spPr>
        <a:xfrm>
          <a:off x="2120525" y="1965078"/>
          <a:ext cx="2804940" cy="1682964"/>
        </a:xfrm>
      </dgm:spPr>
      <dgm:t>
        <a:bodyPr/>
        <a:lstStyle/>
        <a:p>
          <a:pPr algn="ctr">
            <a:buNone/>
          </a:pPr>
          <a:endParaRPr lang="en-GB" dirty="0">
            <a:latin typeface="Calibri" panose="020F0502020204030204"/>
            <a:ea typeface="+mn-ea"/>
            <a:cs typeface="+mn-cs"/>
          </a:endParaRPr>
        </a:p>
      </dgm:t>
    </dgm:pt>
    <dgm:pt modelId="{9704BCBF-5827-47F3-BBBB-205F00B7B5D7}" type="parTrans" cxnId="{EF2631C6-0339-47FF-BEB3-9C71479FCE10}">
      <dgm:prSet/>
      <dgm:spPr/>
      <dgm:t>
        <a:bodyPr/>
        <a:lstStyle/>
        <a:p>
          <a:endParaRPr lang="en-GB"/>
        </a:p>
      </dgm:t>
    </dgm:pt>
    <dgm:pt modelId="{43F5FD88-0385-41EF-B06E-D8E192297565}" type="sibTrans" cxnId="{EF2631C6-0339-47FF-BEB3-9C71479FCE10}">
      <dgm:prSet/>
      <dgm:spPr/>
      <dgm:t>
        <a:bodyPr/>
        <a:lstStyle/>
        <a:p>
          <a:endParaRPr lang="en-GB"/>
        </a:p>
      </dgm:t>
    </dgm:pt>
    <dgm:pt modelId="{DDF3D8CF-44E7-479A-88F5-1728B4907FB6}">
      <dgm:prSet phldrT="[Text]"/>
      <dgm:spPr>
        <a:xfrm>
          <a:off x="5205959" y="1965078"/>
          <a:ext cx="2804940" cy="1682964"/>
        </a:xfrm>
      </dgm:spPr>
      <dgm:t>
        <a:bodyPr/>
        <a:lstStyle/>
        <a:p>
          <a:pPr>
            <a:buNone/>
          </a:pPr>
          <a:endParaRPr lang="en-GB" dirty="0">
            <a:latin typeface="Calibri" panose="020F0502020204030204"/>
            <a:ea typeface="+mn-ea"/>
            <a:cs typeface="+mn-cs"/>
          </a:endParaRPr>
        </a:p>
      </dgm:t>
    </dgm:pt>
    <dgm:pt modelId="{63EAA749-5D57-4729-9605-B5B45D2D3C4F}" type="parTrans" cxnId="{2FD9329D-1ECF-446F-B6C5-6CB24153E73F}">
      <dgm:prSet/>
      <dgm:spPr/>
      <dgm:t>
        <a:bodyPr/>
        <a:lstStyle/>
        <a:p>
          <a:endParaRPr lang="en-GB"/>
        </a:p>
      </dgm:t>
    </dgm:pt>
    <dgm:pt modelId="{94917FFD-7E00-44A1-AADA-6BE44F1A0430}" type="sibTrans" cxnId="{2FD9329D-1ECF-446F-B6C5-6CB24153E73F}">
      <dgm:prSet/>
      <dgm:spPr/>
      <dgm:t>
        <a:bodyPr/>
        <a:lstStyle/>
        <a:p>
          <a:endParaRPr lang="en-GB"/>
        </a:p>
      </dgm:t>
    </dgm:pt>
    <dgm:pt modelId="{F7A68736-21D2-457D-9894-9ECB4E8D6EC6}" type="pres">
      <dgm:prSet presAssocID="{880E419B-B86B-4CFF-855C-3CFBF70A52E9}" presName="vert0" presStyleCnt="0">
        <dgm:presLayoutVars>
          <dgm:dir/>
          <dgm:animOne val="branch"/>
          <dgm:animLvl val="lvl"/>
        </dgm:presLayoutVars>
      </dgm:prSet>
      <dgm:spPr/>
    </dgm:pt>
    <dgm:pt modelId="{38E915D2-072B-4D47-A3BC-EF78789B61BD}" type="pres">
      <dgm:prSet presAssocID="{B2366E92-20CC-4D33-8086-C7C5936E689D}" presName="thickLine" presStyleLbl="alignNode1" presStyleIdx="0" presStyleCnt="5"/>
      <dgm:spPr/>
    </dgm:pt>
    <dgm:pt modelId="{B46F19A1-EC64-4412-8308-613833C852CE}" type="pres">
      <dgm:prSet presAssocID="{B2366E92-20CC-4D33-8086-C7C5936E689D}" presName="horz1" presStyleCnt="0"/>
      <dgm:spPr/>
    </dgm:pt>
    <dgm:pt modelId="{1E6D8A70-1A2B-43D8-BBC7-AE03F2245B25}" type="pres">
      <dgm:prSet presAssocID="{B2366E92-20CC-4D33-8086-C7C5936E689D}" presName="tx1" presStyleLbl="revTx" presStyleIdx="0" presStyleCnt="5" custScaleY="598154"/>
      <dgm:spPr/>
    </dgm:pt>
    <dgm:pt modelId="{6AE1F8F1-0D5E-45D5-8EE9-EB02DBD1530B}" type="pres">
      <dgm:prSet presAssocID="{B2366E92-20CC-4D33-8086-C7C5936E689D}" presName="vert1" presStyleCnt="0"/>
      <dgm:spPr/>
    </dgm:pt>
    <dgm:pt modelId="{9CBEA016-12E1-453F-9CB3-0369D051A0E7}" type="pres">
      <dgm:prSet presAssocID="{BC0693C0-1625-4567-911F-F32656096146}" presName="thickLine" presStyleLbl="alignNode1" presStyleIdx="1" presStyleCnt="5"/>
      <dgm:spPr/>
    </dgm:pt>
    <dgm:pt modelId="{34CD4932-3771-4C64-BA49-8C3347773DBA}" type="pres">
      <dgm:prSet presAssocID="{BC0693C0-1625-4567-911F-F32656096146}" presName="horz1" presStyleCnt="0"/>
      <dgm:spPr/>
    </dgm:pt>
    <dgm:pt modelId="{37389EA0-090B-4E4D-8090-AD8C978DE990}" type="pres">
      <dgm:prSet presAssocID="{BC0693C0-1625-4567-911F-F32656096146}" presName="tx1" presStyleLbl="revTx" presStyleIdx="1" presStyleCnt="5" custScaleY="703067"/>
      <dgm:spPr/>
    </dgm:pt>
    <dgm:pt modelId="{2EFB2047-63B5-406F-B5EC-2ADE8BD3821B}" type="pres">
      <dgm:prSet presAssocID="{BC0693C0-1625-4567-911F-F32656096146}" presName="vert1" presStyleCnt="0"/>
      <dgm:spPr/>
    </dgm:pt>
    <dgm:pt modelId="{40EFB79A-838B-405E-8ACD-1F443B59C428}" type="pres">
      <dgm:prSet presAssocID="{FF7BB401-D0E0-4BAC-A420-835858A2F302}" presName="thickLine" presStyleLbl="alignNode1" presStyleIdx="2" presStyleCnt="5"/>
      <dgm:spPr/>
    </dgm:pt>
    <dgm:pt modelId="{1E4E7F98-81FA-4B7C-9DA5-3D9E21913C76}" type="pres">
      <dgm:prSet presAssocID="{FF7BB401-D0E0-4BAC-A420-835858A2F302}" presName="horz1" presStyleCnt="0"/>
      <dgm:spPr/>
    </dgm:pt>
    <dgm:pt modelId="{8F44F25B-8091-4D67-97C5-F41FE41A61F7}" type="pres">
      <dgm:prSet presAssocID="{FF7BB401-D0E0-4BAC-A420-835858A2F302}" presName="tx1" presStyleLbl="revTx" presStyleIdx="2" presStyleCnt="5" custScaleY="666604"/>
      <dgm:spPr/>
    </dgm:pt>
    <dgm:pt modelId="{2A65C077-9274-4D87-A73A-D20F02B0C895}" type="pres">
      <dgm:prSet presAssocID="{FF7BB401-D0E0-4BAC-A420-835858A2F302}" presName="vert1" presStyleCnt="0"/>
      <dgm:spPr/>
    </dgm:pt>
    <dgm:pt modelId="{C6BF936C-13C6-4847-AE6C-54761A642D53}" type="pres">
      <dgm:prSet presAssocID="{38AD00BE-FD56-4ED8-9B3C-C9FFE6EF1B8C}" presName="thickLine" presStyleLbl="alignNode1" presStyleIdx="3" presStyleCnt="5"/>
      <dgm:spPr/>
    </dgm:pt>
    <dgm:pt modelId="{B5397F4A-90B8-4C5E-896F-4A38FE020A5A}" type="pres">
      <dgm:prSet presAssocID="{38AD00BE-FD56-4ED8-9B3C-C9FFE6EF1B8C}" presName="horz1" presStyleCnt="0"/>
      <dgm:spPr/>
    </dgm:pt>
    <dgm:pt modelId="{4A7A6F5A-A060-414E-8720-CF54096F699A}" type="pres">
      <dgm:prSet presAssocID="{38AD00BE-FD56-4ED8-9B3C-C9FFE6EF1B8C}" presName="tx1" presStyleLbl="revTx" presStyleIdx="3" presStyleCnt="5" custFlipVert="0" custScaleY="21415"/>
      <dgm:spPr/>
    </dgm:pt>
    <dgm:pt modelId="{54929B5F-2864-4FC9-A94B-D22302F80BF3}" type="pres">
      <dgm:prSet presAssocID="{38AD00BE-FD56-4ED8-9B3C-C9FFE6EF1B8C}" presName="vert1" presStyleCnt="0"/>
      <dgm:spPr/>
    </dgm:pt>
    <dgm:pt modelId="{62099320-E48D-4F4E-8657-6E596E58F9DC}" type="pres">
      <dgm:prSet presAssocID="{DDF3D8CF-44E7-479A-88F5-1728B4907FB6}" presName="thickLine" presStyleLbl="alignNode1" presStyleIdx="4" presStyleCnt="5"/>
      <dgm:spPr/>
    </dgm:pt>
    <dgm:pt modelId="{8DF3DEFC-3E13-4A6B-87ED-BCE19428986D}" type="pres">
      <dgm:prSet presAssocID="{DDF3D8CF-44E7-479A-88F5-1728B4907FB6}" presName="horz1" presStyleCnt="0"/>
      <dgm:spPr/>
    </dgm:pt>
    <dgm:pt modelId="{8FCB5081-E0E8-46DA-8CA9-724992D895F6}" type="pres">
      <dgm:prSet presAssocID="{DDF3D8CF-44E7-479A-88F5-1728B4907FB6}" presName="tx1" presStyleLbl="revTx" presStyleIdx="4" presStyleCnt="5" custFlipVert="0" custScaleY="69322" custLinFactY="24368" custLinFactNeighborX="0" custLinFactNeighborY="100000"/>
      <dgm:spPr/>
    </dgm:pt>
    <dgm:pt modelId="{DCCAFC6E-9C47-4796-B1DF-2E3F39D5AD93}" type="pres">
      <dgm:prSet presAssocID="{DDF3D8CF-44E7-479A-88F5-1728B4907FB6}" presName="vert1" presStyleCnt="0"/>
      <dgm:spPr/>
    </dgm:pt>
  </dgm:ptLst>
  <dgm:cxnLst>
    <dgm:cxn modelId="{63676D08-C4BD-498A-AA45-E7796BA792AD}" type="presOf" srcId="{DDF3D8CF-44E7-479A-88F5-1728B4907FB6}" destId="{8FCB5081-E0E8-46DA-8CA9-724992D895F6}" srcOrd="0" destOrd="0" presId="urn:microsoft.com/office/officeart/2008/layout/LinedList"/>
    <dgm:cxn modelId="{EB97A70F-F5CB-4EB9-8772-2E5DB6B1F149}" type="presOf" srcId="{880E419B-B86B-4CFF-855C-3CFBF70A52E9}" destId="{F7A68736-21D2-457D-9894-9ECB4E8D6EC6}" srcOrd="0" destOrd="0" presId="urn:microsoft.com/office/officeart/2008/layout/LinedList"/>
    <dgm:cxn modelId="{C2C72413-18AE-4373-A9C1-2179DCF8485D}" type="presOf" srcId="{BC0693C0-1625-4567-911F-F32656096146}" destId="{37389EA0-090B-4E4D-8090-AD8C978DE990}" srcOrd="0" destOrd="0" presId="urn:microsoft.com/office/officeart/2008/layout/LinedList"/>
    <dgm:cxn modelId="{8473A06C-2DFB-4365-8C76-B89DECF7DF83}" type="presOf" srcId="{38AD00BE-FD56-4ED8-9B3C-C9FFE6EF1B8C}" destId="{4A7A6F5A-A060-414E-8720-CF54096F699A}" srcOrd="0" destOrd="0" presId="urn:microsoft.com/office/officeart/2008/layout/LinedList"/>
    <dgm:cxn modelId="{946C9284-6946-47B6-87A8-128D625307C6}" srcId="{880E419B-B86B-4CFF-855C-3CFBF70A52E9}" destId="{FF7BB401-D0E0-4BAC-A420-835858A2F302}" srcOrd="2" destOrd="0" parTransId="{13628B6C-A5B4-4F94-89CA-3734B3F6118E}" sibTransId="{6DB23653-E373-4251-A09E-34378951F97F}"/>
    <dgm:cxn modelId="{E50E069D-1BEC-4524-BE87-F4753F92B172}" type="presOf" srcId="{B2366E92-20CC-4D33-8086-C7C5936E689D}" destId="{1E6D8A70-1A2B-43D8-BBC7-AE03F2245B25}" srcOrd="0" destOrd="0" presId="urn:microsoft.com/office/officeart/2008/layout/LinedList"/>
    <dgm:cxn modelId="{2FD9329D-1ECF-446F-B6C5-6CB24153E73F}" srcId="{880E419B-B86B-4CFF-855C-3CFBF70A52E9}" destId="{DDF3D8CF-44E7-479A-88F5-1728B4907FB6}" srcOrd="4" destOrd="0" parTransId="{63EAA749-5D57-4729-9605-B5B45D2D3C4F}" sibTransId="{94917FFD-7E00-44A1-AADA-6BE44F1A0430}"/>
    <dgm:cxn modelId="{A6B1ECB0-929F-4BFE-89F3-8BD444C7BB47}" srcId="{880E419B-B86B-4CFF-855C-3CFBF70A52E9}" destId="{B2366E92-20CC-4D33-8086-C7C5936E689D}" srcOrd="0" destOrd="0" parTransId="{FCD20553-E630-4E83-89B5-29559538DB7D}" sibTransId="{9188D54C-29B8-4AF9-80CB-FA68D5C3BB59}"/>
    <dgm:cxn modelId="{32CB92BA-68E3-433C-9DA5-A6E7A09FF1EA}" type="presOf" srcId="{FF7BB401-D0E0-4BAC-A420-835858A2F302}" destId="{8F44F25B-8091-4D67-97C5-F41FE41A61F7}" srcOrd="0" destOrd="0" presId="urn:microsoft.com/office/officeart/2008/layout/LinedList"/>
    <dgm:cxn modelId="{BDB32FC0-BDAB-4142-BDDC-61227D94A7F7}" srcId="{880E419B-B86B-4CFF-855C-3CFBF70A52E9}" destId="{BC0693C0-1625-4567-911F-F32656096146}" srcOrd="1" destOrd="0" parTransId="{D1ACB377-0287-4B5E-A1E6-65EF1A124D40}" sibTransId="{9F45C78A-04FC-42A9-8292-85B81ACFF653}"/>
    <dgm:cxn modelId="{EF2631C6-0339-47FF-BEB3-9C71479FCE10}" srcId="{880E419B-B86B-4CFF-855C-3CFBF70A52E9}" destId="{38AD00BE-FD56-4ED8-9B3C-C9FFE6EF1B8C}" srcOrd="3" destOrd="0" parTransId="{9704BCBF-5827-47F3-BBBB-205F00B7B5D7}" sibTransId="{43F5FD88-0385-41EF-B06E-D8E192297565}"/>
    <dgm:cxn modelId="{24134977-1B38-464B-B6BF-7628C5E53035}" type="presParOf" srcId="{F7A68736-21D2-457D-9894-9ECB4E8D6EC6}" destId="{38E915D2-072B-4D47-A3BC-EF78789B61BD}" srcOrd="0" destOrd="0" presId="urn:microsoft.com/office/officeart/2008/layout/LinedList"/>
    <dgm:cxn modelId="{DBC8D89B-E4A3-4252-BFCD-BD1F3B5B70CA}" type="presParOf" srcId="{F7A68736-21D2-457D-9894-9ECB4E8D6EC6}" destId="{B46F19A1-EC64-4412-8308-613833C852CE}" srcOrd="1" destOrd="0" presId="urn:microsoft.com/office/officeart/2008/layout/LinedList"/>
    <dgm:cxn modelId="{9B49BE49-814E-4609-AFFC-BBF54B9D761E}" type="presParOf" srcId="{B46F19A1-EC64-4412-8308-613833C852CE}" destId="{1E6D8A70-1A2B-43D8-BBC7-AE03F2245B25}" srcOrd="0" destOrd="0" presId="urn:microsoft.com/office/officeart/2008/layout/LinedList"/>
    <dgm:cxn modelId="{D49BCF61-0C87-4EF8-BC5C-6C4BBC9FEBD1}" type="presParOf" srcId="{B46F19A1-EC64-4412-8308-613833C852CE}" destId="{6AE1F8F1-0D5E-45D5-8EE9-EB02DBD1530B}" srcOrd="1" destOrd="0" presId="urn:microsoft.com/office/officeart/2008/layout/LinedList"/>
    <dgm:cxn modelId="{81F21449-C289-42C1-A35E-08EBBA0D71C2}" type="presParOf" srcId="{F7A68736-21D2-457D-9894-9ECB4E8D6EC6}" destId="{9CBEA016-12E1-453F-9CB3-0369D051A0E7}" srcOrd="2" destOrd="0" presId="urn:microsoft.com/office/officeart/2008/layout/LinedList"/>
    <dgm:cxn modelId="{36C7B07A-6AD9-44C5-B415-CBE99C6D5B08}" type="presParOf" srcId="{F7A68736-21D2-457D-9894-9ECB4E8D6EC6}" destId="{34CD4932-3771-4C64-BA49-8C3347773DBA}" srcOrd="3" destOrd="0" presId="urn:microsoft.com/office/officeart/2008/layout/LinedList"/>
    <dgm:cxn modelId="{0D1F2926-B07A-487A-82DC-E4414DB1D0AB}" type="presParOf" srcId="{34CD4932-3771-4C64-BA49-8C3347773DBA}" destId="{37389EA0-090B-4E4D-8090-AD8C978DE990}" srcOrd="0" destOrd="0" presId="urn:microsoft.com/office/officeart/2008/layout/LinedList"/>
    <dgm:cxn modelId="{FD478A19-C761-49D9-9AAD-AD68B6F560AC}" type="presParOf" srcId="{34CD4932-3771-4C64-BA49-8C3347773DBA}" destId="{2EFB2047-63B5-406F-B5EC-2ADE8BD3821B}" srcOrd="1" destOrd="0" presId="urn:microsoft.com/office/officeart/2008/layout/LinedList"/>
    <dgm:cxn modelId="{51ED39D1-9E6C-46B4-8491-10C4BF7D1D94}" type="presParOf" srcId="{F7A68736-21D2-457D-9894-9ECB4E8D6EC6}" destId="{40EFB79A-838B-405E-8ACD-1F443B59C428}" srcOrd="4" destOrd="0" presId="urn:microsoft.com/office/officeart/2008/layout/LinedList"/>
    <dgm:cxn modelId="{D95F94EC-9E80-404B-ADAD-305740587C16}" type="presParOf" srcId="{F7A68736-21D2-457D-9894-9ECB4E8D6EC6}" destId="{1E4E7F98-81FA-4B7C-9DA5-3D9E21913C76}" srcOrd="5" destOrd="0" presId="urn:microsoft.com/office/officeart/2008/layout/LinedList"/>
    <dgm:cxn modelId="{A3274445-7017-472F-A593-9B39FF868A91}" type="presParOf" srcId="{1E4E7F98-81FA-4B7C-9DA5-3D9E21913C76}" destId="{8F44F25B-8091-4D67-97C5-F41FE41A61F7}" srcOrd="0" destOrd="0" presId="urn:microsoft.com/office/officeart/2008/layout/LinedList"/>
    <dgm:cxn modelId="{BB914FFB-9B33-4EFC-83F2-E8D48434D39E}" type="presParOf" srcId="{1E4E7F98-81FA-4B7C-9DA5-3D9E21913C76}" destId="{2A65C077-9274-4D87-A73A-D20F02B0C895}" srcOrd="1" destOrd="0" presId="urn:microsoft.com/office/officeart/2008/layout/LinedList"/>
    <dgm:cxn modelId="{450AA19D-EB4F-46B2-93F1-23D1B37D20A4}" type="presParOf" srcId="{F7A68736-21D2-457D-9894-9ECB4E8D6EC6}" destId="{C6BF936C-13C6-4847-AE6C-54761A642D53}" srcOrd="6" destOrd="0" presId="urn:microsoft.com/office/officeart/2008/layout/LinedList"/>
    <dgm:cxn modelId="{81E1FC15-EEEE-4BCC-8949-E12CC27F6128}" type="presParOf" srcId="{F7A68736-21D2-457D-9894-9ECB4E8D6EC6}" destId="{B5397F4A-90B8-4C5E-896F-4A38FE020A5A}" srcOrd="7" destOrd="0" presId="urn:microsoft.com/office/officeart/2008/layout/LinedList"/>
    <dgm:cxn modelId="{3DB7304D-F3DD-47C8-9BCF-772BC081843C}" type="presParOf" srcId="{B5397F4A-90B8-4C5E-896F-4A38FE020A5A}" destId="{4A7A6F5A-A060-414E-8720-CF54096F699A}" srcOrd="0" destOrd="0" presId="urn:microsoft.com/office/officeart/2008/layout/LinedList"/>
    <dgm:cxn modelId="{087BA7A6-41D7-488B-9A06-102AFDBF17CB}" type="presParOf" srcId="{B5397F4A-90B8-4C5E-896F-4A38FE020A5A}" destId="{54929B5F-2864-4FC9-A94B-D22302F80BF3}" srcOrd="1" destOrd="0" presId="urn:microsoft.com/office/officeart/2008/layout/LinedList"/>
    <dgm:cxn modelId="{D02FD87F-35EF-4E9A-9054-D71FB58AC780}" type="presParOf" srcId="{F7A68736-21D2-457D-9894-9ECB4E8D6EC6}" destId="{62099320-E48D-4F4E-8657-6E596E58F9DC}" srcOrd="8" destOrd="0" presId="urn:microsoft.com/office/officeart/2008/layout/LinedList"/>
    <dgm:cxn modelId="{1B5445C3-46F4-428D-A59B-C0940786A1E0}" type="presParOf" srcId="{F7A68736-21D2-457D-9894-9ECB4E8D6EC6}" destId="{8DF3DEFC-3E13-4A6B-87ED-BCE19428986D}" srcOrd="9" destOrd="0" presId="urn:microsoft.com/office/officeart/2008/layout/LinedList"/>
    <dgm:cxn modelId="{606263A6-6950-4D94-A58F-E4C70A9E4281}" type="presParOf" srcId="{8DF3DEFC-3E13-4A6B-87ED-BCE19428986D}" destId="{8FCB5081-E0E8-46DA-8CA9-724992D895F6}" srcOrd="0" destOrd="0" presId="urn:microsoft.com/office/officeart/2008/layout/LinedList"/>
    <dgm:cxn modelId="{04FC424F-8DCA-4F01-B636-9C863F1543B4}" type="presParOf" srcId="{8DF3DEFC-3E13-4A6B-87ED-BCE19428986D}" destId="{DCCAFC6E-9C47-4796-B1DF-2E3F39D5AD93}"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0E419B-B86B-4CFF-855C-3CFBF70A52E9}" type="doc">
      <dgm:prSet loTypeId="urn:microsoft.com/office/officeart/2005/8/layout/default#2" loCatId="list" qsTypeId="urn:microsoft.com/office/officeart/2005/8/quickstyle/simple4#2" qsCatId="simple" csTypeId="urn:microsoft.com/office/officeart/2005/8/colors/colorful5#2" csCatId="colorful" phldr="1"/>
      <dgm:spPr/>
      <dgm:t>
        <a:bodyPr/>
        <a:lstStyle/>
        <a:p>
          <a:endParaRPr lang="en-GB"/>
        </a:p>
      </dgm:t>
    </dgm:pt>
    <dgm:pt modelId="{695BB05B-CC55-4965-844A-515F9F494C96}" type="pres">
      <dgm:prSet presAssocID="{880E419B-B86B-4CFF-855C-3CFBF70A52E9}" presName="diagram" presStyleCnt="0">
        <dgm:presLayoutVars>
          <dgm:dir/>
          <dgm:resizeHandles val="exact"/>
        </dgm:presLayoutVars>
      </dgm:prSet>
      <dgm:spPr/>
    </dgm:pt>
  </dgm:ptLst>
  <dgm:cxnLst>
    <dgm:cxn modelId="{6A47CD53-6145-41C7-8FEE-08B45F3FDB38}" type="presOf" srcId="{880E419B-B86B-4CFF-855C-3CFBF70A52E9}" destId="{695BB05B-CC55-4965-844A-515F9F494C96}" srcOrd="0" destOrd="0" presId="urn:microsoft.com/office/officeart/2005/8/layout/default#2"/>
  </dgm:cxnLst>
  <dgm:bg>
    <a:blipFill>
      <a:blip xmlns:r="http://schemas.openxmlformats.org/officeDocument/2006/relationships" r:embed="rId1"/>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80E419B-B86B-4CFF-855C-3CFBF70A52E9}"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GB"/>
        </a:p>
      </dgm:t>
    </dgm:pt>
    <dgm:pt modelId="{B2366E92-20CC-4D33-8086-C7C5936E689D}">
      <dgm:prSet phldrT="[Text]"/>
      <dgm:spPr>
        <a:xfrm>
          <a:off x="577807" y="1619"/>
          <a:ext cx="2804940" cy="1682964"/>
        </a:xfrm>
        <a:prstGeom prst="rect">
          <a:avLst/>
        </a:prstGeom>
        <a:solidFill>
          <a:schemeClr val="tx2"/>
        </a:solidFill>
        <a:ln>
          <a:noFill/>
        </a:ln>
        <a:effectLst>
          <a:outerShdw blurRad="50800" dist="38100" dir="5400000" rotWithShape="0">
            <a:srgbClr val="000000">
              <a:alpha val="35000"/>
            </a:srgbClr>
          </a:outerShdw>
        </a:effectLst>
      </dgm:spPr>
      <dgm:t>
        <a:bodyPr/>
        <a:lstStyle/>
        <a:p>
          <a:pPr>
            <a:buNone/>
          </a:pPr>
          <a:r>
            <a:rPr lang="en-GB" dirty="0">
              <a:solidFill>
                <a:sysClr val="window" lastClr="FFFFFF"/>
              </a:solidFill>
              <a:latin typeface="Calibri" panose="020F0502020204030204"/>
              <a:ea typeface="+mn-ea"/>
              <a:cs typeface="+mn-cs"/>
            </a:rPr>
            <a:t>Largely influenced</a:t>
          </a:r>
        </a:p>
      </dgm:t>
    </dgm:pt>
    <dgm:pt modelId="{FCD20553-E630-4E83-89B5-29559538DB7D}" type="parTrans" cxnId="{A6B1ECB0-929F-4BFE-89F3-8BD444C7BB47}">
      <dgm:prSet/>
      <dgm:spPr/>
      <dgm:t>
        <a:bodyPr/>
        <a:lstStyle/>
        <a:p>
          <a:endParaRPr lang="en-GB"/>
        </a:p>
      </dgm:t>
    </dgm:pt>
    <dgm:pt modelId="{9188D54C-29B8-4AF9-80CB-FA68D5C3BB59}" type="sibTrans" cxnId="{A6B1ECB0-929F-4BFE-89F3-8BD444C7BB47}">
      <dgm:prSet/>
      <dgm:spPr/>
      <dgm:t>
        <a:bodyPr/>
        <a:lstStyle/>
        <a:p>
          <a:endParaRPr lang="en-GB"/>
        </a:p>
      </dgm:t>
    </dgm:pt>
    <dgm:pt modelId="{BC0693C0-1625-4567-911F-F32656096146}">
      <dgm:prSet phldrT="[Text]"/>
      <dgm:spPr>
        <a:xfrm>
          <a:off x="3663242" y="1619"/>
          <a:ext cx="2804940" cy="1682964"/>
        </a:xfrm>
        <a:prstGeom prst="rect">
          <a:avLst/>
        </a:prstGeom>
        <a:solidFill>
          <a:schemeClr val="tx2">
            <a:lumMod val="60000"/>
            <a:lumOff val="40000"/>
          </a:schemeClr>
        </a:solidFill>
        <a:ln>
          <a:noFill/>
        </a:ln>
        <a:effectLst>
          <a:outerShdw blurRad="50800" dist="38100" dir="5400000" rotWithShape="0">
            <a:srgbClr val="000000">
              <a:alpha val="35000"/>
            </a:srgbClr>
          </a:outerShdw>
        </a:effectLst>
      </dgm:spPr>
      <dgm:t>
        <a:bodyPr/>
        <a:lstStyle/>
        <a:p>
          <a:pPr>
            <a:buNone/>
          </a:pPr>
          <a:r>
            <a:rPr lang="en-GB" dirty="0">
              <a:solidFill>
                <a:sysClr val="window" lastClr="FFFFFF"/>
              </a:solidFill>
              <a:latin typeface="Calibri" panose="020F0502020204030204"/>
              <a:ea typeface="+mn-ea"/>
              <a:cs typeface="+mn-cs"/>
            </a:rPr>
            <a:t>Confucianism</a:t>
          </a:r>
        </a:p>
      </dgm:t>
    </dgm:pt>
    <dgm:pt modelId="{D1ACB377-0287-4B5E-A1E6-65EF1A124D40}" type="parTrans" cxnId="{BDB32FC0-BDAB-4142-BDDC-61227D94A7F7}">
      <dgm:prSet/>
      <dgm:spPr/>
      <dgm:t>
        <a:bodyPr/>
        <a:lstStyle/>
        <a:p>
          <a:endParaRPr lang="en-GB"/>
        </a:p>
      </dgm:t>
    </dgm:pt>
    <dgm:pt modelId="{9F45C78A-04FC-42A9-8292-85B81ACFF653}" type="sibTrans" cxnId="{BDB32FC0-BDAB-4142-BDDC-61227D94A7F7}">
      <dgm:prSet/>
      <dgm:spPr/>
      <dgm:t>
        <a:bodyPr/>
        <a:lstStyle/>
        <a:p>
          <a:endParaRPr lang="en-GB"/>
        </a:p>
      </dgm:t>
    </dgm:pt>
    <dgm:pt modelId="{FF7BB401-D0E0-4BAC-A420-835858A2F302}">
      <dgm:prSet phldrT="[Text]"/>
      <dgm:spPr>
        <a:xfrm>
          <a:off x="6748676" y="1619"/>
          <a:ext cx="2804940" cy="1682964"/>
        </a:xfrm>
        <a:prstGeom prst="rect">
          <a:avLst/>
        </a:prstGeom>
        <a:gradFill rotWithShape="0">
          <a:gsLst>
            <a:gs pos="0">
              <a:srgbClr val="C363E8">
                <a:hueOff val="-2582238"/>
                <a:satOff val="-14111"/>
                <a:lumOff val="-2451"/>
                <a:alphaOff val="0"/>
                <a:tint val="98000"/>
                <a:lumMod val="100000"/>
              </a:srgbClr>
            </a:gs>
            <a:gs pos="100000">
              <a:srgbClr val="C363E8">
                <a:hueOff val="-2582238"/>
                <a:satOff val="-14111"/>
                <a:lumOff val="-2451"/>
                <a:alphaOff val="0"/>
                <a:shade val="88000"/>
                <a:lumMod val="88000"/>
              </a:srgbClr>
            </a:gs>
          </a:gsLst>
          <a:lin ang="5400000" scaled="1"/>
        </a:gradFill>
        <a:ln>
          <a:noFill/>
        </a:ln>
        <a:effectLst>
          <a:outerShdw blurRad="50800" dist="38100" dir="5400000" rotWithShape="0">
            <a:srgbClr val="000000">
              <a:alpha val="35000"/>
            </a:srgbClr>
          </a:outerShdw>
        </a:effectLst>
      </dgm:spPr>
      <dgm:t>
        <a:bodyPr/>
        <a:lstStyle/>
        <a:p>
          <a:pPr>
            <a:buNone/>
          </a:pPr>
          <a:r>
            <a:rPr lang="en-GB" dirty="0">
              <a:solidFill>
                <a:sysClr val="window" lastClr="FFFFFF"/>
              </a:solidFill>
              <a:latin typeface="Calibri" panose="020F0502020204030204"/>
              <a:ea typeface="+mn-ea"/>
              <a:cs typeface="+mn-cs"/>
            </a:rPr>
            <a:t>Spirit of localism</a:t>
          </a:r>
        </a:p>
      </dgm:t>
    </dgm:pt>
    <dgm:pt modelId="{13628B6C-A5B4-4F94-89CA-3734B3F6118E}" type="parTrans" cxnId="{946C9284-6946-47B6-87A8-128D625307C6}">
      <dgm:prSet/>
      <dgm:spPr/>
      <dgm:t>
        <a:bodyPr/>
        <a:lstStyle/>
        <a:p>
          <a:endParaRPr lang="en-GB"/>
        </a:p>
      </dgm:t>
    </dgm:pt>
    <dgm:pt modelId="{6DB23653-E373-4251-A09E-34378951F97F}" type="sibTrans" cxnId="{946C9284-6946-47B6-87A8-128D625307C6}">
      <dgm:prSet/>
      <dgm:spPr/>
      <dgm:t>
        <a:bodyPr/>
        <a:lstStyle/>
        <a:p>
          <a:endParaRPr lang="en-GB"/>
        </a:p>
      </dgm:t>
    </dgm:pt>
    <dgm:pt modelId="{38AD00BE-FD56-4ED8-9B3C-C9FFE6EF1B8C}">
      <dgm:prSet phldrT="[Text]"/>
      <dgm:spPr>
        <a:xfrm>
          <a:off x="2120525" y="1965078"/>
          <a:ext cx="2804940" cy="1682964"/>
        </a:xfrm>
        <a:prstGeom prst="rect">
          <a:avLst/>
        </a:prstGeom>
        <a:gradFill rotWithShape="0">
          <a:gsLst>
            <a:gs pos="0">
              <a:srgbClr val="C363E8">
                <a:hueOff val="-3873358"/>
                <a:satOff val="-21167"/>
                <a:lumOff val="-3676"/>
                <a:alphaOff val="0"/>
                <a:tint val="98000"/>
                <a:lumMod val="100000"/>
              </a:srgbClr>
            </a:gs>
            <a:gs pos="100000">
              <a:srgbClr val="C363E8">
                <a:hueOff val="-3873358"/>
                <a:satOff val="-21167"/>
                <a:lumOff val="-3676"/>
                <a:alphaOff val="0"/>
                <a:shade val="88000"/>
                <a:lumMod val="88000"/>
              </a:srgbClr>
            </a:gs>
          </a:gsLst>
          <a:lin ang="5400000" scaled="1"/>
        </a:gradFill>
        <a:ln>
          <a:noFill/>
        </a:ln>
        <a:effectLst>
          <a:outerShdw blurRad="50800" dist="38100" dir="5400000" rotWithShape="0">
            <a:srgbClr val="000000">
              <a:alpha val="35000"/>
            </a:srgbClr>
          </a:outerShdw>
        </a:effectLst>
      </dgm:spPr>
      <dgm:t>
        <a:bodyPr/>
        <a:lstStyle/>
        <a:p>
          <a:pPr>
            <a:buNone/>
          </a:pPr>
          <a:r>
            <a:rPr lang="en-GB" dirty="0">
              <a:solidFill>
                <a:sysClr val="window" lastClr="FFFFFF"/>
              </a:solidFill>
              <a:latin typeface="Calibri" panose="020F0502020204030204"/>
              <a:ea typeface="+mn-ea"/>
              <a:cs typeface="+mn-cs"/>
            </a:rPr>
            <a:t>Slower Negotiation</a:t>
          </a:r>
        </a:p>
      </dgm:t>
    </dgm:pt>
    <dgm:pt modelId="{9704BCBF-5827-47F3-BBBB-205F00B7B5D7}" type="parTrans" cxnId="{EF2631C6-0339-47FF-BEB3-9C71479FCE10}">
      <dgm:prSet/>
      <dgm:spPr/>
      <dgm:t>
        <a:bodyPr/>
        <a:lstStyle/>
        <a:p>
          <a:endParaRPr lang="en-GB"/>
        </a:p>
      </dgm:t>
    </dgm:pt>
    <dgm:pt modelId="{43F5FD88-0385-41EF-B06E-D8E192297565}" type="sibTrans" cxnId="{EF2631C6-0339-47FF-BEB3-9C71479FCE10}">
      <dgm:prSet/>
      <dgm:spPr/>
      <dgm:t>
        <a:bodyPr/>
        <a:lstStyle/>
        <a:p>
          <a:endParaRPr lang="en-GB"/>
        </a:p>
      </dgm:t>
    </dgm:pt>
    <dgm:pt modelId="{DDF3D8CF-44E7-479A-88F5-1728B4907FB6}">
      <dgm:prSet phldrT="[Text]"/>
      <dgm:spPr>
        <a:xfrm>
          <a:off x="5205959" y="1965078"/>
          <a:ext cx="2804940" cy="1682964"/>
        </a:xfrm>
        <a:prstGeom prst="rect">
          <a:avLst/>
        </a:prstGeom>
        <a:gradFill rotWithShape="0">
          <a:gsLst>
            <a:gs pos="0">
              <a:srgbClr val="C363E8">
                <a:hueOff val="-5164477"/>
                <a:satOff val="-28223"/>
                <a:lumOff val="-4902"/>
                <a:alphaOff val="0"/>
                <a:tint val="98000"/>
                <a:lumMod val="100000"/>
              </a:srgbClr>
            </a:gs>
            <a:gs pos="100000">
              <a:srgbClr val="C363E8">
                <a:hueOff val="-5164477"/>
                <a:satOff val="-28223"/>
                <a:lumOff val="-4902"/>
                <a:alphaOff val="0"/>
                <a:shade val="88000"/>
                <a:lumMod val="88000"/>
              </a:srgbClr>
            </a:gs>
          </a:gsLst>
          <a:lin ang="5400000" scaled="1"/>
        </a:gradFill>
        <a:ln>
          <a:noFill/>
        </a:ln>
        <a:effectLst>
          <a:outerShdw blurRad="50800" dist="38100" dir="5400000" rotWithShape="0">
            <a:srgbClr val="000000">
              <a:alpha val="35000"/>
            </a:srgbClr>
          </a:outerShdw>
        </a:effectLst>
      </dgm:spPr>
      <dgm:t>
        <a:bodyPr/>
        <a:lstStyle/>
        <a:p>
          <a:pPr>
            <a:buNone/>
          </a:pPr>
          <a:r>
            <a:rPr lang="en-GB" dirty="0">
              <a:solidFill>
                <a:sysClr val="window" lastClr="FFFFFF"/>
              </a:solidFill>
              <a:latin typeface="Calibri" panose="020F0502020204030204"/>
              <a:ea typeface="+mn-ea"/>
              <a:cs typeface="+mn-cs"/>
            </a:rPr>
            <a:t>Particularistic</a:t>
          </a:r>
        </a:p>
      </dgm:t>
    </dgm:pt>
    <dgm:pt modelId="{63EAA749-5D57-4729-9605-B5B45D2D3C4F}" type="parTrans" cxnId="{2FD9329D-1ECF-446F-B6C5-6CB24153E73F}">
      <dgm:prSet/>
      <dgm:spPr/>
      <dgm:t>
        <a:bodyPr/>
        <a:lstStyle/>
        <a:p>
          <a:endParaRPr lang="en-GB"/>
        </a:p>
      </dgm:t>
    </dgm:pt>
    <dgm:pt modelId="{94917FFD-7E00-44A1-AADA-6BE44F1A0430}" type="sibTrans" cxnId="{2FD9329D-1ECF-446F-B6C5-6CB24153E73F}">
      <dgm:prSet/>
      <dgm:spPr/>
      <dgm:t>
        <a:bodyPr/>
        <a:lstStyle/>
        <a:p>
          <a:endParaRPr lang="en-GB"/>
        </a:p>
      </dgm:t>
    </dgm:pt>
    <dgm:pt modelId="{695BB05B-CC55-4965-844A-515F9F494C96}" type="pres">
      <dgm:prSet presAssocID="{880E419B-B86B-4CFF-855C-3CFBF70A52E9}" presName="diagram" presStyleCnt="0">
        <dgm:presLayoutVars>
          <dgm:dir/>
          <dgm:resizeHandles val="exact"/>
        </dgm:presLayoutVars>
      </dgm:prSet>
      <dgm:spPr/>
    </dgm:pt>
    <dgm:pt modelId="{B2131838-68FB-4AA7-B119-ED944A185E2E}" type="pres">
      <dgm:prSet presAssocID="{B2366E92-20CC-4D33-8086-C7C5936E689D}" presName="node" presStyleLbl="node1" presStyleIdx="0" presStyleCnt="5">
        <dgm:presLayoutVars>
          <dgm:bulletEnabled val="1"/>
        </dgm:presLayoutVars>
      </dgm:prSet>
      <dgm:spPr/>
    </dgm:pt>
    <dgm:pt modelId="{3BFC5DAC-9040-43B7-A079-11ECE56925E9}" type="pres">
      <dgm:prSet presAssocID="{9188D54C-29B8-4AF9-80CB-FA68D5C3BB59}" presName="sibTrans" presStyleCnt="0"/>
      <dgm:spPr/>
    </dgm:pt>
    <dgm:pt modelId="{1CE82E23-C8D7-4E18-9580-289AFB9105CC}" type="pres">
      <dgm:prSet presAssocID="{BC0693C0-1625-4567-911F-F32656096146}" presName="node" presStyleLbl="node1" presStyleIdx="1" presStyleCnt="5">
        <dgm:presLayoutVars>
          <dgm:bulletEnabled val="1"/>
        </dgm:presLayoutVars>
      </dgm:prSet>
      <dgm:spPr/>
    </dgm:pt>
    <dgm:pt modelId="{9601D5EC-0EF3-4D2E-849A-89A39916375E}" type="pres">
      <dgm:prSet presAssocID="{9F45C78A-04FC-42A9-8292-85B81ACFF653}" presName="sibTrans" presStyleCnt="0"/>
      <dgm:spPr/>
    </dgm:pt>
    <dgm:pt modelId="{6848CCD8-5117-4C89-B116-071CC346E802}" type="pres">
      <dgm:prSet presAssocID="{FF7BB401-D0E0-4BAC-A420-835858A2F302}" presName="node" presStyleLbl="node1" presStyleIdx="2" presStyleCnt="5">
        <dgm:presLayoutVars>
          <dgm:bulletEnabled val="1"/>
        </dgm:presLayoutVars>
      </dgm:prSet>
      <dgm:spPr/>
    </dgm:pt>
    <dgm:pt modelId="{839F7FC1-A804-434D-BDE9-04DD6E58AC56}" type="pres">
      <dgm:prSet presAssocID="{6DB23653-E373-4251-A09E-34378951F97F}" presName="sibTrans" presStyleCnt="0"/>
      <dgm:spPr/>
    </dgm:pt>
    <dgm:pt modelId="{97D91FB8-47DE-4322-9783-C1A23E3F6160}" type="pres">
      <dgm:prSet presAssocID="{38AD00BE-FD56-4ED8-9B3C-C9FFE6EF1B8C}" presName="node" presStyleLbl="node1" presStyleIdx="3" presStyleCnt="5">
        <dgm:presLayoutVars>
          <dgm:bulletEnabled val="1"/>
        </dgm:presLayoutVars>
      </dgm:prSet>
      <dgm:spPr/>
    </dgm:pt>
    <dgm:pt modelId="{720820FA-571A-4EF5-91F5-1DFF8196B9A9}" type="pres">
      <dgm:prSet presAssocID="{43F5FD88-0385-41EF-B06E-D8E192297565}" presName="sibTrans" presStyleCnt="0"/>
      <dgm:spPr/>
    </dgm:pt>
    <dgm:pt modelId="{6C7C798D-9F35-4013-9F51-07565B2A4665}" type="pres">
      <dgm:prSet presAssocID="{DDF3D8CF-44E7-479A-88F5-1728B4907FB6}" presName="node" presStyleLbl="node1" presStyleIdx="4" presStyleCnt="5">
        <dgm:presLayoutVars>
          <dgm:bulletEnabled val="1"/>
        </dgm:presLayoutVars>
      </dgm:prSet>
      <dgm:spPr/>
    </dgm:pt>
  </dgm:ptLst>
  <dgm:cxnLst>
    <dgm:cxn modelId="{8856451A-4037-4D1A-AB7D-756B5B7DACF6}" type="presOf" srcId="{FF7BB401-D0E0-4BAC-A420-835858A2F302}" destId="{6848CCD8-5117-4C89-B116-071CC346E802}" srcOrd="0" destOrd="0" presId="urn:microsoft.com/office/officeart/2005/8/layout/default"/>
    <dgm:cxn modelId="{6A47CD53-6145-41C7-8FEE-08B45F3FDB38}" type="presOf" srcId="{880E419B-B86B-4CFF-855C-3CFBF70A52E9}" destId="{695BB05B-CC55-4965-844A-515F9F494C96}" srcOrd="0" destOrd="0" presId="urn:microsoft.com/office/officeart/2005/8/layout/default"/>
    <dgm:cxn modelId="{A3168584-A243-4271-9F6F-07FC0DB36B6F}" type="presOf" srcId="{DDF3D8CF-44E7-479A-88F5-1728B4907FB6}" destId="{6C7C798D-9F35-4013-9F51-07565B2A4665}" srcOrd="0" destOrd="0" presId="urn:microsoft.com/office/officeart/2005/8/layout/default"/>
    <dgm:cxn modelId="{946C9284-6946-47B6-87A8-128D625307C6}" srcId="{880E419B-B86B-4CFF-855C-3CFBF70A52E9}" destId="{FF7BB401-D0E0-4BAC-A420-835858A2F302}" srcOrd="2" destOrd="0" parTransId="{13628B6C-A5B4-4F94-89CA-3734B3F6118E}" sibTransId="{6DB23653-E373-4251-A09E-34378951F97F}"/>
    <dgm:cxn modelId="{2FD9329D-1ECF-446F-B6C5-6CB24153E73F}" srcId="{880E419B-B86B-4CFF-855C-3CFBF70A52E9}" destId="{DDF3D8CF-44E7-479A-88F5-1728B4907FB6}" srcOrd="4" destOrd="0" parTransId="{63EAA749-5D57-4729-9605-B5B45D2D3C4F}" sibTransId="{94917FFD-7E00-44A1-AADA-6BE44F1A0430}"/>
    <dgm:cxn modelId="{B33A419F-D62E-4D5D-B5F1-C6643BC9CB71}" type="presOf" srcId="{38AD00BE-FD56-4ED8-9B3C-C9FFE6EF1B8C}" destId="{97D91FB8-47DE-4322-9783-C1A23E3F6160}" srcOrd="0" destOrd="0" presId="urn:microsoft.com/office/officeart/2005/8/layout/default"/>
    <dgm:cxn modelId="{A6B1ECB0-929F-4BFE-89F3-8BD444C7BB47}" srcId="{880E419B-B86B-4CFF-855C-3CFBF70A52E9}" destId="{B2366E92-20CC-4D33-8086-C7C5936E689D}" srcOrd="0" destOrd="0" parTransId="{FCD20553-E630-4E83-89B5-29559538DB7D}" sibTransId="{9188D54C-29B8-4AF9-80CB-FA68D5C3BB59}"/>
    <dgm:cxn modelId="{BDB32FC0-BDAB-4142-BDDC-61227D94A7F7}" srcId="{880E419B-B86B-4CFF-855C-3CFBF70A52E9}" destId="{BC0693C0-1625-4567-911F-F32656096146}" srcOrd="1" destOrd="0" parTransId="{D1ACB377-0287-4B5E-A1E6-65EF1A124D40}" sibTransId="{9F45C78A-04FC-42A9-8292-85B81ACFF653}"/>
    <dgm:cxn modelId="{EF2631C6-0339-47FF-BEB3-9C71479FCE10}" srcId="{880E419B-B86B-4CFF-855C-3CFBF70A52E9}" destId="{38AD00BE-FD56-4ED8-9B3C-C9FFE6EF1B8C}" srcOrd="3" destOrd="0" parTransId="{9704BCBF-5827-47F3-BBBB-205F00B7B5D7}" sibTransId="{43F5FD88-0385-41EF-B06E-D8E192297565}"/>
    <dgm:cxn modelId="{311977CD-7302-4F99-9F3C-CEAF164C34D8}" type="presOf" srcId="{BC0693C0-1625-4567-911F-F32656096146}" destId="{1CE82E23-C8D7-4E18-9580-289AFB9105CC}" srcOrd="0" destOrd="0" presId="urn:microsoft.com/office/officeart/2005/8/layout/default"/>
    <dgm:cxn modelId="{1BE64BFE-69FF-4B55-ACAE-896DECC5884F}" type="presOf" srcId="{B2366E92-20CC-4D33-8086-C7C5936E689D}" destId="{B2131838-68FB-4AA7-B119-ED944A185E2E}" srcOrd="0" destOrd="0" presId="urn:microsoft.com/office/officeart/2005/8/layout/default"/>
    <dgm:cxn modelId="{CCED76F0-DC64-4D8A-B445-4D4178699E18}" type="presParOf" srcId="{695BB05B-CC55-4965-844A-515F9F494C96}" destId="{B2131838-68FB-4AA7-B119-ED944A185E2E}" srcOrd="0" destOrd="0" presId="urn:microsoft.com/office/officeart/2005/8/layout/default"/>
    <dgm:cxn modelId="{51A6E36F-33F2-4196-9CF5-FE78EDD7A9A0}" type="presParOf" srcId="{695BB05B-CC55-4965-844A-515F9F494C96}" destId="{3BFC5DAC-9040-43B7-A079-11ECE56925E9}" srcOrd="1" destOrd="0" presId="urn:microsoft.com/office/officeart/2005/8/layout/default"/>
    <dgm:cxn modelId="{FE930744-8393-4A5A-A49B-8840FE8D0EA0}" type="presParOf" srcId="{695BB05B-CC55-4965-844A-515F9F494C96}" destId="{1CE82E23-C8D7-4E18-9580-289AFB9105CC}" srcOrd="2" destOrd="0" presId="urn:microsoft.com/office/officeart/2005/8/layout/default"/>
    <dgm:cxn modelId="{F905264F-5825-428F-9293-F5D575A2849A}" type="presParOf" srcId="{695BB05B-CC55-4965-844A-515F9F494C96}" destId="{9601D5EC-0EF3-4D2E-849A-89A39916375E}" srcOrd="3" destOrd="0" presId="urn:microsoft.com/office/officeart/2005/8/layout/default"/>
    <dgm:cxn modelId="{B1B6A1AE-BEE1-4303-B700-618496912538}" type="presParOf" srcId="{695BB05B-CC55-4965-844A-515F9F494C96}" destId="{6848CCD8-5117-4C89-B116-071CC346E802}" srcOrd="4" destOrd="0" presId="urn:microsoft.com/office/officeart/2005/8/layout/default"/>
    <dgm:cxn modelId="{410116CC-38BA-465A-B2FE-F11C85C0D3C7}" type="presParOf" srcId="{695BB05B-CC55-4965-844A-515F9F494C96}" destId="{839F7FC1-A804-434D-BDE9-04DD6E58AC56}" srcOrd="5" destOrd="0" presId="urn:microsoft.com/office/officeart/2005/8/layout/default"/>
    <dgm:cxn modelId="{90FB9C85-8DC5-4795-AA84-F52505C5FFF7}" type="presParOf" srcId="{695BB05B-CC55-4965-844A-515F9F494C96}" destId="{97D91FB8-47DE-4322-9783-C1A23E3F6160}" srcOrd="6" destOrd="0" presId="urn:microsoft.com/office/officeart/2005/8/layout/default"/>
    <dgm:cxn modelId="{C5975A24-FA1F-4241-ACB2-31A01115423B}" type="presParOf" srcId="{695BB05B-CC55-4965-844A-515F9F494C96}" destId="{720820FA-571A-4EF5-91F5-1DFF8196B9A9}" srcOrd="7" destOrd="0" presId="urn:microsoft.com/office/officeart/2005/8/layout/default"/>
    <dgm:cxn modelId="{005EAC28-0892-4F4F-AFDA-F502FBC259F4}" type="presParOf" srcId="{695BB05B-CC55-4965-844A-515F9F494C96}" destId="{6C7C798D-9F35-4013-9F51-07565B2A4665}"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EBF3E9-CA10-4611-B801-A679242C250B}"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GB"/>
        </a:p>
      </dgm:t>
    </dgm:pt>
    <dgm:pt modelId="{B80A3285-B213-4FC1-8793-A04E48459777}">
      <dgm:prSet phldrT="[Text]"/>
      <dgm:spPr>
        <a:xfrm>
          <a:off x="0" y="23705"/>
          <a:ext cx="4995863" cy="1271205"/>
        </a:xfrm>
        <a:prstGeom prst="roundRect">
          <a:avLst/>
        </a:prstGeom>
        <a:solidFill>
          <a:schemeClr val="accent1">
            <a:lumMod val="50000"/>
          </a:schemeClr>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gm:spPr>
      <dgm:t>
        <a:bodyPr/>
        <a:lstStyle/>
        <a:p>
          <a:pPr>
            <a:buNone/>
          </a:pPr>
          <a:r>
            <a:rPr lang="en-GB" dirty="0">
              <a:solidFill>
                <a:sysClr val="window" lastClr="FFFFFF"/>
              </a:solidFill>
              <a:latin typeface="Calibri" panose="020F0502020204030204"/>
              <a:ea typeface="+mn-ea"/>
              <a:cs typeface="+mn-cs"/>
            </a:rPr>
            <a:t>Maintain Etiquette </a:t>
          </a:r>
        </a:p>
      </dgm:t>
    </dgm:pt>
    <dgm:pt modelId="{B8F0DF22-35DC-479B-AFAE-64AAA58B9BF9}" type="parTrans" cxnId="{A5CDCB21-A727-4206-8E52-6C569BD51E43}">
      <dgm:prSet/>
      <dgm:spPr/>
      <dgm:t>
        <a:bodyPr/>
        <a:lstStyle/>
        <a:p>
          <a:endParaRPr lang="en-GB"/>
        </a:p>
      </dgm:t>
    </dgm:pt>
    <dgm:pt modelId="{1DABF6DD-4619-4E95-89AD-FF7FBEEC6886}" type="sibTrans" cxnId="{A5CDCB21-A727-4206-8E52-6C569BD51E43}">
      <dgm:prSet/>
      <dgm:spPr/>
      <dgm:t>
        <a:bodyPr/>
        <a:lstStyle/>
        <a:p>
          <a:endParaRPr lang="en-GB"/>
        </a:p>
      </dgm:t>
    </dgm:pt>
    <dgm:pt modelId="{0835EC0E-51D6-425A-BCD3-D7A7D8D7E30F}">
      <dgm:prSet phldrT="[Text]" custT="1"/>
      <dgm:spPr>
        <a:xfrm>
          <a:off x="0" y="1294911"/>
          <a:ext cx="4995863" cy="529920"/>
        </a:xfrm>
        <a:prstGeom prst="rect">
          <a:avLst/>
        </a:prstGeom>
        <a:noFill/>
        <a:ln>
          <a:noFill/>
        </a:ln>
        <a:effectLst/>
      </dgm:spPr>
      <dgm:t>
        <a:bodyPr/>
        <a:lstStyle/>
        <a:p>
          <a:pPr>
            <a:buNone/>
          </a:pPr>
          <a:r>
            <a:rPr lang="en-GB" sz="1600" dirty="0">
              <a:solidFill>
                <a:schemeClr val="tx1"/>
              </a:solidFill>
            </a:rPr>
            <a:t> -Give</a:t>
          </a:r>
          <a:r>
            <a:rPr lang="en-GB" sz="1600" dirty="0"/>
            <a:t> notice on changing things</a:t>
          </a:r>
          <a:r>
            <a:rPr lang="en-GB" sz="1600" dirty="0">
              <a:solidFill>
                <a:sysClr val="window" lastClr="FFFFFF">
                  <a:hueOff val="0"/>
                  <a:satOff val="0"/>
                  <a:lumOff val="0"/>
                  <a:alphaOff val="0"/>
                </a:sysClr>
              </a:solidFill>
              <a:latin typeface="Calibri" panose="020F0502020204030204"/>
              <a:ea typeface="+mn-ea"/>
              <a:cs typeface="+mn-cs"/>
            </a:rPr>
            <a:t>on </a:t>
          </a:r>
          <a:r>
            <a:rPr lang="en-GB" sz="1800" dirty="0">
              <a:solidFill>
                <a:sysClr val="window" lastClr="FFFFFF">
                  <a:hueOff val="0"/>
                  <a:satOff val="0"/>
                  <a:lumOff val="0"/>
                  <a:alphaOff val="0"/>
                </a:sysClr>
              </a:solidFill>
              <a:latin typeface="Calibri" panose="020F0502020204030204"/>
              <a:ea typeface="+mn-ea"/>
              <a:cs typeface="+mn-cs"/>
            </a:rPr>
            <a:t>changing things</a:t>
          </a:r>
        </a:p>
      </dgm:t>
    </dgm:pt>
    <dgm:pt modelId="{E3198F22-6B96-4FA7-BB78-72E4CB95BED9}" type="parTrans" cxnId="{5D092090-7047-42F8-A9B1-8EC335D48658}">
      <dgm:prSet/>
      <dgm:spPr/>
      <dgm:t>
        <a:bodyPr/>
        <a:lstStyle/>
        <a:p>
          <a:endParaRPr lang="en-GB"/>
        </a:p>
      </dgm:t>
    </dgm:pt>
    <dgm:pt modelId="{A653587B-6943-4F97-816D-AFC7282EFAD0}" type="sibTrans" cxnId="{5D092090-7047-42F8-A9B1-8EC335D48658}">
      <dgm:prSet/>
      <dgm:spPr/>
      <dgm:t>
        <a:bodyPr/>
        <a:lstStyle/>
        <a:p>
          <a:endParaRPr lang="en-GB"/>
        </a:p>
      </dgm:t>
    </dgm:pt>
    <dgm:pt modelId="{5F3B36E8-0C28-4867-84AA-C2B555E5A2A0}">
      <dgm:prSet phldrT="[Text]"/>
      <dgm:spPr>
        <a:xfrm>
          <a:off x="0" y="1824831"/>
          <a:ext cx="4995863" cy="1271205"/>
        </a:xfrm>
        <a:prstGeom prst="roundRect">
          <a:avLst/>
        </a:prstGeom>
        <a:solidFill>
          <a:schemeClr val="accent1">
            <a:lumMod val="75000"/>
          </a:schemeClr>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gm:spPr>
      <dgm:t>
        <a:bodyPr/>
        <a:lstStyle/>
        <a:p>
          <a:pPr>
            <a:buNone/>
          </a:pPr>
          <a:r>
            <a:rPr lang="en-GB" dirty="0">
              <a:solidFill>
                <a:sysClr val="window" lastClr="FFFFFF"/>
              </a:solidFill>
              <a:latin typeface="Calibri" panose="020F0502020204030204"/>
              <a:ea typeface="+mn-ea"/>
              <a:cs typeface="+mn-cs"/>
            </a:rPr>
            <a:t>Political, economics and Legal differences </a:t>
          </a:r>
        </a:p>
      </dgm:t>
    </dgm:pt>
    <dgm:pt modelId="{C55446FA-1D1D-4B3A-8D66-73F29FD69770}" type="parTrans" cxnId="{8A68245F-62F6-4B15-8E8F-314674398FBD}">
      <dgm:prSet/>
      <dgm:spPr/>
      <dgm:t>
        <a:bodyPr/>
        <a:lstStyle/>
        <a:p>
          <a:endParaRPr lang="en-GB"/>
        </a:p>
      </dgm:t>
    </dgm:pt>
    <dgm:pt modelId="{3990CBF3-A6AE-47F2-AAE4-47761A80A0C1}" type="sibTrans" cxnId="{8A68245F-62F6-4B15-8E8F-314674398FBD}">
      <dgm:prSet/>
      <dgm:spPr/>
      <dgm:t>
        <a:bodyPr/>
        <a:lstStyle/>
        <a:p>
          <a:endParaRPr lang="en-GB"/>
        </a:p>
      </dgm:t>
    </dgm:pt>
    <dgm:pt modelId="{53ACC355-0683-49E9-BA0F-5D574EDB280D}">
      <dgm:prSet phldrT="[Text]" custT="1"/>
      <dgm:spPr>
        <a:xfrm>
          <a:off x="0" y="3096036"/>
          <a:ext cx="4995863" cy="529920"/>
        </a:xfrm>
        <a:prstGeom prst="rect">
          <a:avLst/>
        </a:prstGeom>
        <a:noFill/>
        <a:ln>
          <a:noFill/>
        </a:ln>
        <a:effectLst/>
      </dgm:spPr>
      <dgm:t>
        <a:bodyPr/>
        <a:lstStyle/>
        <a:p>
          <a:pPr>
            <a:buNone/>
          </a:pPr>
          <a:r>
            <a:rPr lang="en-GB" sz="1600" dirty="0">
              <a:solidFill>
                <a:schemeClr val="tx1"/>
              </a:solidFill>
              <a:latin typeface="Calibri" panose="020F0502020204030204"/>
              <a:ea typeface="+mn-ea"/>
              <a:cs typeface="+mn-cs"/>
            </a:rPr>
            <a:t>-</a:t>
          </a:r>
          <a:r>
            <a:rPr lang="en-GB" sz="1600" dirty="0"/>
            <a:t>Keep the process open</a:t>
          </a:r>
          <a:r>
            <a:rPr lang="en-GB" sz="2000" dirty="0">
              <a:solidFill>
                <a:sysClr val="window" lastClr="FFFFFF">
                  <a:hueOff val="0"/>
                  <a:satOff val="0"/>
                  <a:lumOff val="0"/>
                  <a:alphaOff val="0"/>
                </a:sysClr>
              </a:solidFill>
              <a:latin typeface="Calibri" panose="020F0502020204030204"/>
              <a:ea typeface="+mn-ea"/>
              <a:cs typeface="+mn-cs"/>
            </a:rPr>
            <a:t> process open</a:t>
          </a:r>
        </a:p>
      </dgm:t>
    </dgm:pt>
    <dgm:pt modelId="{39F1F185-28AD-407B-89F4-773960F4BF57}" type="parTrans" cxnId="{797544DE-31F5-47C6-A7B2-DB484C736784}">
      <dgm:prSet/>
      <dgm:spPr/>
      <dgm:t>
        <a:bodyPr/>
        <a:lstStyle/>
        <a:p>
          <a:endParaRPr lang="en-GB"/>
        </a:p>
      </dgm:t>
    </dgm:pt>
    <dgm:pt modelId="{D2527D0D-9439-455C-B921-6A3A0E48CDCC}" type="sibTrans" cxnId="{797544DE-31F5-47C6-A7B2-DB484C736784}">
      <dgm:prSet/>
      <dgm:spPr/>
      <dgm:t>
        <a:bodyPr/>
        <a:lstStyle/>
        <a:p>
          <a:endParaRPr lang="en-GB"/>
        </a:p>
      </dgm:t>
    </dgm:pt>
    <dgm:pt modelId="{7D8D3CEC-7E23-4B55-BC63-D067CE373759}" type="pres">
      <dgm:prSet presAssocID="{D9EBF3E9-CA10-4611-B801-A679242C250B}" presName="linear" presStyleCnt="0">
        <dgm:presLayoutVars>
          <dgm:animLvl val="lvl"/>
          <dgm:resizeHandles val="exact"/>
        </dgm:presLayoutVars>
      </dgm:prSet>
      <dgm:spPr/>
    </dgm:pt>
    <dgm:pt modelId="{60C62D81-92F1-4EA4-9EDB-9454E33960F1}" type="pres">
      <dgm:prSet presAssocID="{B80A3285-B213-4FC1-8793-A04E48459777}" presName="parentText" presStyleLbl="node1" presStyleIdx="0" presStyleCnt="2">
        <dgm:presLayoutVars>
          <dgm:chMax val="0"/>
          <dgm:bulletEnabled val="1"/>
        </dgm:presLayoutVars>
      </dgm:prSet>
      <dgm:spPr/>
    </dgm:pt>
    <dgm:pt modelId="{75628849-4B31-4FC6-AC18-F48E25326992}" type="pres">
      <dgm:prSet presAssocID="{B80A3285-B213-4FC1-8793-A04E48459777}" presName="childText" presStyleLbl="revTx" presStyleIdx="0" presStyleCnt="2" custScaleY="50769">
        <dgm:presLayoutVars>
          <dgm:bulletEnabled val="1"/>
        </dgm:presLayoutVars>
      </dgm:prSet>
      <dgm:spPr/>
    </dgm:pt>
    <dgm:pt modelId="{B6CDA09E-5FA1-4410-A81D-9F57A08013E9}" type="pres">
      <dgm:prSet presAssocID="{5F3B36E8-0C28-4867-84AA-C2B555E5A2A0}" presName="parentText" presStyleLbl="node1" presStyleIdx="1" presStyleCnt="2">
        <dgm:presLayoutVars>
          <dgm:chMax val="0"/>
          <dgm:bulletEnabled val="1"/>
        </dgm:presLayoutVars>
      </dgm:prSet>
      <dgm:spPr/>
    </dgm:pt>
    <dgm:pt modelId="{D5687E05-3F02-4CE7-9B9A-F97C54B08047}" type="pres">
      <dgm:prSet presAssocID="{5F3B36E8-0C28-4867-84AA-C2B555E5A2A0}" presName="childText" presStyleLbl="revTx" presStyleIdx="1" presStyleCnt="2">
        <dgm:presLayoutVars>
          <dgm:bulletEnabled val="1"/>
        </dgm:presLayoutVars>
      </dgm:prSet>
      <dgm:spPr/>
    </dgm:pt>
  </dgm:ptLst>
  <dgm:cxnLst>
    <dgm:cxn modelId="{1BA88C00-921C-48A9-9DE7-E0BE7087421D}" type="presOf" srcId="{5F3B36E8-0C28-4867-84AA-C2B555E5A2A0}" destId="{B6CDA09E-5FA1-4410-A81D-9F57A08013E9}" srcOrd="0" destOrd="0" presId="urn:microsoft.com/office/officeart/2005/8/layout/vList2"/>
    <dgm:cxn modelId="{A5CDCB21-A727-4206-8E52-6C569BD51E43}" srcId="{D9EBF3E9-CA10-4611-B801-A679242C250B}" destId="{B80A3285-B213-4FC1-8793-A04E48459777}" srcOrd="0" destOrd="0" parTransId="{B8F0DF22-35DC-479B-AFAE-64AAA58B9BF9}" sibTransId="{1DABF6DD-4619-4E95-89AD-FF7FBEEC6886}"/>
    <dgm:cxn modelId="{8A68245F-62F6-4B15-8E8F-314674398FBD}" srcId="{D9EBF3E9-CA10-4611-B801-A679242C250B}" destId="{5F3B36E8-0C28-4867-84AA-C2B555E5A2A0}" srcOrd="1" destOrd="0" parTransId="{C55446FA-1D1D-4B3A-8D66-73F29FD69770}" sibTransId="{3990CBF3-A6AE-47F2-AAE4-47761A80A0C1}"/>
    <dgm:cxn modelId="{A97B5E44-A4A9-43B8-93EE-D7CBEFB69529}" type="presOf" srcId="{53ACC355-0683-49E9-BA0F-5D574EDB280D}" destId="{D5687E05-3F02-4CE7-9B9A-F97C54B08047}" srcOrd="0" destOrd="0" presId="urn:microsoft.com/office/officeart/2005/8/layout/vList2"/>
    <dgm:cxn modelId="{8541D149-3592-4D72-82C5-FA88E73D8D2F}" type="presOf" srcId="{B80A3285-B213-4FC1-8793-A04E48459777}" destId="{60C62D81-92F1-4EA4-9EDB-9454E33960F1}" srcOrd="0" destOrd="0" presId="urn:microsoft.com/office/officeart/2005/8/layout/vList2"/>
    <dgm:cxn modelId="{E8E2A34D-518A-46B9-9299-464A17F51DC4}" type="presOf" srcId="{0835EC0E-51D6-425A-BCD3-D7A7D8D7E30F}" destId="{75628849-4B31-4FC6-AC18-F48E25326992}" srcOrd="0" destOrd="0" presId="urn:microsoft.com/office/officeart/2005/8/layout/vList2"/>
    <dgm:cxn modelId="{23368055-5E0D-4C6D-94D5-4AEAC767FC36}" type="presOf" srcId="{D9EBF3E9-CA10-4611-B801-A679242C250B}" destId="{7D8D3CEC-7E23-4B55-BC63-D067CE373759}" srcOrd="0" destOrd="0" presId="urn:microsoft.com/office/officeart/2005/8/layout/vList2"/>
    <dgm:cxn modelId="{5D092090-7047-42F8-A9B1-8EC335D48658}" srcId="{B80A3285-B213-4FC1-8793-A04E48459777}" destId="{0835EC0E-51D6-425A-BCD3-D7A7D8D7E30F}" srcOrd="0" destOrd="0" parTransId="{E3198F22-6B96-4FA7-BB78-72E4CB95BED9}" sibTransId="{A653587B-6943-4F97-816D-AFC7282EFAD0}"/>
    <dgm:cxn modelId="{797544DE-31F5-47C6-A7B2-DB484C736784}" srcId="{5F3B36E8-0C28-4867-84AA-C2B555E5A2A0}" destId="{53ACC355-0683-49E9-BA0F-5D574EDB280D}" srcOrd="0" destOrd="0" parTransId="{39F1F185-28AD-407B-89F4-773960F4BF57}" sibTransId="{D2527D0D-9439-455C-B921-6A3A0E48CDCC}"/>
    <dgm:cxn modelId="{A0C18D1A-303A-48A4-B980-A9FF49C48691}" type="presParOf" srcId="{7D8D3CEC-7E23-4B55-BC63-D067CE373759}" destId="{60C62D81-92F1-4EA4-9EDB-9454E33960F1}" srcOrd="0" destOrd="0" presId="urn:microsoft.com/office/officeart/2005/8/layout/vList2"/>
    <dgm:cxn modelId="{97031C61-2F34-48CB-A6C1-79A73FDB641E}" type="presParOf" srcId="{7D8D3CEC-7E23-4B55-BC63-D067CE373759}" destId="{75628849-4B31-4FC6-AC18-F48E25326992}" srcOrd="1" destOrd="0" presId="urn:microsoft.com/office/officeart/2005/8/layout/vList2"/>
    <dgm:cxn modelId="{7FAEC0D4-1689-4B02-9521-5ADDC06B8038}" type="presParOf" srcId="{7D8D3CEC-7E23-4B55-BC63-D067CE373759}" destId="{B6CDA09E-5FA1-4410-A81D-9F57A08013E9}" srcOrd="2" destOrd="0" presId="urn:microsoft.com/office/officeart/2005/8/layout/vList2"/>
    <dgm:cxn modelId="{99133AB0-B239-4682-93A7-15DEEAC086DF}" type="presParOf" srcId="{7D8D3CEC-7E23-4B55-BC63-D067CE373759}" destId="{D5687E05-3F02-4CE7-9B9A-F97C54B08047}"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1036DB-086B-4D1B-9E0F-868241F03C41}"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GB"/>
        </a:p>
      </dgm:t>
    </dgm:pt>
    <dgm:pt modelId="{CE2BFAAA-BFD4-4C7A-9D46-A17937B24D61}">
      <dgm:prSet phldrT="[Text]"/>
      <dgm:spPr>
        <a:xfrm>
          <a:off x="0" y="3354"/>
          <a:ext cx="4995862" cy="983384"/>
        </a:xfrm>
        <a:prstGeom prst="roundRect">
          <a:avLst/>
        </a:prstGeom>
        <a:solidFill>
          <a:schemeClr val="accent1">
            <a:lumMod val="60000"/>
            <a:lumOff val="40000"/>
          </a:schemeClr>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gm:spPr>
      <dgm:t>
        <a:bodyPr/>
        <a:lstStyle/>
        <a:p>
          <a:pPr>
            <a:buNone/>
          </a:pPr>
          <a:r>
            <a:rPr lang="en-GB" dirty="0">
              <a:solidFill>
                <a:sysClr val="window" lastClr="FFFFFF"/>
              </a:solidFill>
              <a:latin typeface="Calibri" panose="020F0502020204030204"/>
              <a:ea typeface="+mn-ea"/>
              <a:cs typeface="+mn-cs"/>
            </a:rPr>
            <a:t>Plan for Lunch breaks</a:t>
          </a:r>
        </a:p>
      </dgm:t>
    </dgm:pt>
    <dgm:pt modelId="{C2D65FE6-4B8C-49B2-A3D1-02E1B252D4DB}" type="parTrans" cxnId="{C9923AF0-42B0-4150-A08A-B87863D53D40}">
      <dgm:prSet/>
      <dgm:spPr/>
      <dgm:t>
        <a:bodyPr/>
        <a:lstStyle/>
        <a:p>
          <a:endParaRPr lang="en-GB"/>
        </a:p>
      </dgm:t>
    </dgm:pt>
    <dgm:pt modelId="{C3129378-E8B3-44E1-9F74-1EE3FE6F6579}" type="sibTrans" cxnId="{C9923AF0-42B0-4150-A08A-B87863D53D40}">
      <dgm:prSet/>
      <dgm:spPr/>
      <dgm:t>
        <a:bodyPr/>
        <a:lstStyle/>
        <a:p>
          <a:endParaRPr lang="en-GB"/>
        </a:p>
      </dgm:t>
    </dgm:pt>
    <dgm:pt modelId="{D0C23354-ECF3-4929-B89B-EF0923C852A4}">
      <dgm:prSet phldrT="[Text]" custT="1"/>
      <dgm:spPr>
        <a:xfrm>
          <a:off x="0" y="986739"/>
          <a:ext cx="4995862" cy="997222"/>
        </a:xfrm>
        <a:prstGeom prst="rect">
          <a:avLst/>
        </a:prstGeom>
        <a:noFill/>
        <a:ln>
          <a:noFill/>
        </a:ln>
        <a:effectLst/>
      </dgm:spPr>
      <dgm:t>
        <a:bodyPr/>
        <a:lstStyle/>
        <a:p>
          <a:pPr>
            <a:buNone/>
          </a:pPr>
          <a:r>
            <a:rPr lang="en-GB" sz="1600" dirty="0">
              <a:solidFill>
                <a:schemeClr val="tx1"/>
              </a:solidFill>
              <a:latin typeface="Calibri" panose="020F0502020204030204"/>
              <a:ea typeface="+mn-ea"/>
              <a:cs typeface="+mn-cs"/>
            </a:rPr>
            <a:t>-</a:t>
          </a:r>
          <a:r>
            <a:rPr lang="en-GB" sz="1600" dirty="0">
              <a:solidFill>
                <a:sysClr val="window" lastClr="FFFFFF">
                  <a:hueOff val="0"/>
                  <a:satOff val="0"/>
                  <a:lumOff val="0"/>
                  <a:alphaOff val="0"/>
                </a:sysClr>
              </a:solidFill>
              <a:latin typeface="Calibri" panose="020F0502020204030204"/>
              <a:ea typeface="+mn-ea"/>
              <a:cs typeface="+mn-cs"/>
            </a:rPr>
            <a:t>i</a:t>
          </a:r>
          <a:r>
            <a:rPr lang="en-GB" sz="1600" dirty="0"/>
            <a:t>Promote Friendly Behaviour</a:t>
          </a:r>
          <a:r>
            <a:rPr lang="en-GB" sz="1600" dirty="0">
              <a:solidFill>
                <a:sysClr val="window" lastClr="FFFFFF">
                  <a:hueOff val="0"/>
                  <a:satOff val="0"/>
                  <a:lumOff val="0"/>
                  <a:alphaOff val="0"/>
                </a:sysClr>
              </a:solidFill>
              <a:latin typeface="Calibri" panose="020F0502020204030204"/>
              <a:ea typeface="+mn-ea"/>
              <a:cs typeface="+mn-cs"/>
            </a:rPr>
            <a:t>endly </a:t>
          </a:r>
          <a:r>
            <a:rPr lang="en-GB" sz="2400" dirty="0">
              <a:solidFill>
                <a:sysClr val="window" lastClr="FFFFFF">
                  <a:hueOff val="0"/>
                  <a:satOff val="0"/>
                  <a:lumOff val="0"/>
                  <a:alphaOff val="0"/>
                </a:sysClr>
              </a:solidFill>
              <a:latin typeface="Calibri" panose="020F0502020204030204"/>
              <a:ea typeface="+mn-ea"/>
              <a:cs typeface="+mn-cs"/>
            </a:rPr>
            <a:t>Behaviour</a:t>
          </a:r>
        </a:p>
      </dgm:t>
    </dgm:pt>
    <dgm:pt modelId="{35900112-CFA4-4FFA-9ECA-C23C78D7DDD9}" type="parTrans" cxnId="{16FD5130-580A-4A60-9EE2-8CE4095132FA}">
      <dgm:prSet/>
      <dgm:spPr/>
      <dgm:t>
        <a:bodyPr/>
        <a:lstStyle/>
        <a:p>
          <a:endParaRPr lang="en-GB"/>
        </a:p>
      </dgm:t>
    </dgm:pt>
    <dgm:pt modelId="{7C0A2460-2948-415D-AAC4-207E5EFC8B6B}" type="sibTrans" cxnId="{16FD5130-580A-4A60-9EE2-8CE4095132FA}">
      <dgm:prSet/>
      <dgm:spPr/>
      <dgm:t>
        <a:bodyPr/>
        <a:lstStyle/>
        <a:p>
          <a:endParaRPr lang="en-GB"/>
        </a:p>
      </dgm:t>
    </dgm:pt>
    <dgm:pt modelId="{C154D27C-3B3C-4A4D-9E84-0723B4D3DE91}">
      <dgm:prSet phldrT="[Text]"/>
      <dgm:spPr>
        <a:xfrm>
          <a:off x="0" y="1983962"/>
          <a:ext cx="4995862" cy="983384"/>
        </a:xfrm>
        <a:prstGeom prst="roundRect">
          <a:avLst/>
        </a:prstGeom>
        <a:solidFill>
          <a:schemeClr val="accent1"/>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gm:spPr>
      <dgm:t>
        <a:bodyPr/>
        <a:lstStyle/>
        <a:p>
          <a:pPr>
            <a:buNone/>
          </a:pPr>
          <a:r>
            <a:rPr lang="en-GB" dirty="0">
              <a:solidFill>
                <a:sysClr val="window" lastClr="FFFFFF"/>
              </a:solidFill>
              <a:latin typeface="Calibri" panose="020F0502020204030204"/>
              <a:ea typeface="+mn-ea"/>
              <a:cs typeface="+mn-cs"/>
            </a:rPr>
            <a:t>Listen to Vendors</a:t>
          </a:r>
        </a:p>
      </dgm:t>
    </dgm:pt>
    <dgm:pt modelId="{C1F98B62-3024-4155-876D-F4C3BB7B2544}" type="parTrans" cxnId="{D68F226E-3948-4E4C-969C-FDE8B96CEB1B}">
      <dgm:prSet/>
      <dgm:spPr/>
      <dgm:t>
        <a:bodyPr/>
        <a:lstStyle/>
        <a:p>
          <a:endParaRPr lang="en-GB"/>
        </a:p>
      </dgm:t>
    </dgm:pt>
    <dgm:pt modelId="{EAB32AE6-61F0-4D69-8F04-AD99C3E34786}" type="sibTrans" cxnId="{D68F226E-3948-4E4C-969C-FDE8B96CEB1B}">
      <dgm:prSet/>
      <dgm:spPr/>
      <dgm:t>
        <a:bodyPr/>
        <a:lstStyle/>
        <a:p>
          <a:endParaRPr lang="en-GB"/>
        </a:p>
      </dgm:t>
    </dgm:pt>
    <dgm:pt modelId="{6B2CA901-4C0A-4E94-B270-595DC9C439CD}">
      <dgm:prSet phldrT="[Text]" custT="1"/>
      <dgm:spPr>
        <a:xfrm>
          <a:off x="0" y="2967347"/>
          <a:ext cx="4995862" cy="678960"/>
        </a:xfrm>
        <a:prstGeom prst="rect">
          <a:avLst/>
        </a:prstGeom>
        <a:noFill/>
        <a:ln>
          <a:noFill/>
        </a:ln>
        <a:effectLst/>
      </dgm:spPr>
      <dgm:t>
        <a:bodyPr/>
        <a:lstStyle/>
        <a:p>
          <a:pPr>
            <a:buNone/>
          </a:pPr>
          <a:r>
            <a:rPr lang="en-GB" sz="1600" dirty="0"/>
            <a:t>- Recruiting Local people</a:t>
          </a:r>
          <a:r>
            <a:rPr lang="en-GB" sz="1600" dirty="0">
              <a:solidFill>
                <a:sysClr val="window" lastClr="FFFFFF">
                  <a:hueOff val="0"/>
                  <a:satOff val="0"/>
                  <a:lumOff val="0"/>
                  <a:alphaOff val="0"/>
                </a:sysClr>
              </a:solidFill>
              <a:latin typeface="Calibri" panose="020F0502020204030204"/>
              <a:ea typeface="+mn-ea"/>
              <a:cs typeface="+mn-cs"/>
            </a:rPr>
            <a:t>Recruiting </a:t>
          </a:r>
          <a:r>
            <a:rPr lang="en-GB" sz="2300" dirty="0">
              <a:solidFill>
                <a:sysClr val="window" lastClr="FFFFFF">
                  <a:hueOff val="0"/>
                  <a:satOff val="0"/>
                  <a:lumOff val="0"/>
                  <a:alphaOff val="0"/>
                </a:sysClr>
              </a:solidFill>
              <a:latin typeface="Calibri" panose="020F0502020204030204"/>
              <a:ea typeface="+mn-ea"/>
              <a:cs typeface="+mn-cs"/>
            </a:rPr>
            <a:t>Local people</a:t>
          </a:r>
        </a:p>
      </dgm:t>
    </dgm:pt>
    <dgm:pt modelId="{7756CA3A-4059-4FF1-852C-CAE164FC52F3}" type="parTrans" cxnId="{D7FE32B7-6846-44C2-8DB0-E94D1BA23854}">
      <dgm:prSet/>
      <dgm:spPr/>
      <dgm:t>
        <a:bodyPr/>
        <a:lstStyle/>
        <a:p>
          <a:endParaRPr lang="en-GB"/>
        </a:p>
      </dgm:t>
    </dgm:pt>
    <dgm:pt modelId="{BBE7886A-08DE-412E-A92D-1418EA977E57}" type="sibTrans" cxnId="{D7FE32B7-6846-44C2-8DB0-E94D1BA23854}">
      <dgm:prSet/>
      <dgm:spPr/>
      <dgm:t>
        <a:bodyPr/>
        <a:lstStyle/>
        <a:p>
          <a:endParaRPr lang="en-GB"/>
        </a:p>
      </dgm:t>
    </dgm:pt>
    <dgm:pt modelId="{C0F3FD3E-99AD-49F1-906E-E4EC7D37E95C}" type="pres">
      <dgm:prSet presAssocID="{0A1036DB-086B-4D1B-9E0F-868241F03C41}" presName="linear" presStyleCnt="0">
        <dgm:presLayoutVars>
          <dgm:animLvl val="lvl"/>
          <dgm:resizeHandles val="exact"/>
        </dgm:presLayoutVars>
      </dgm:prSet>
      <dgm:spPr/>
    </dgm:pt>
    <dgm:pt modelId="{D2A4604C-EF3E-4FA9-977B-4A3E1E5CA4CA}" type="pres">
      <dgm:prSet presAssocID="{CE2BFAAA-BFD4-4C7A-9D46-A17937B24D61}" presName="parentText" presStyleLbl="node1" presStyleIdx="0" presStyleCnt="2" custLinFactNeighborY="-18457">
        <dgm:presLayoutVars>
          <dgm:chMax val="0"/>
          <dgm:bulletEnabled val="1"/>
        </dgm:presLayoutVars>
      </dgm:prSet>
      <dgm:spPr/>
    </dgm:pt>
    <dgm:pt modelId="{F280999D-8DBF-4C22-B82B-A74269EB5E8F}" type="pres">
      <dgm:prSet presAssocID="{CE2BFAAA-BFD4-4C7A-9D46-A17937B24D61}" presName="childText" presStyleLbl="revTx" presStyleIdx="0" presStyleCnt="2" custScaleY="56921">
        <dgm:presLayoutVars>
          <dgm:bulletEnabled val="1"/>
        </dgm:presLayoutVars>
      </dgm:prSet>
      <dgm:spPr/>
    </dgm:pt>
    <dgm:pt modelId="{E3089FD2-30A6-48C5-83C4-F0BD8B1333E8}" type="pres">
      <dgm:prSet presAssocID="{C154D27C-3B3C-4A4D-9E84-0723B4D3DE91}" presName="parentText" presStyleLbl="node1" presStyleIdx="1" presStyleCnt="2">
        <dgm:presLayoutVars>
          <dgm:chMax val="0"/>
          <dgm:bulletEnabled val="1"/>
        </dgm:presLayoutVars>
      </dgm:prSet>
      <dgm:spPr/>
    </dgm:pt>
    <dgm:pt modelId="{908CD441-17EF-465E-82D4-95A87057C123}" type="pres">
      <dgm:prSet presAssocID="{C154D27C-3B3C-4A4D-9E84-0723B4D3DE91}" presName="childText" presStyleLbl="revTx" presStyleIdx="1" presStyleCnt="2" custScaleY="79087">
        <dgm:presLayoutVars>
          <dgm:bulletEnabled val="1"/>
        </dgm:presLayoutVars>
      </dgm:prSet>
      <dgm:spPr/>
    </dgm:pt>
  </dgm:ptLst>
  <dgm:cxnLst>
    <dgm:cxn modelId="{EDB22E1D-A1EB-4149-8357-B79BD788166A}" type="presOf" srcId="{6B2CA901-4C0A-4E94-B270-595DC9C439CD}" destId="{908CD441-17EF-465E-82D4-95A87057C123}" srcOrd="0" destOrd="0" presId="urn:microsoft.com/office/officeart/2005/8/layout/vList2"/>
    <dgm:cxn modelId="{F7E68C28-EEC5-47A0-B79A-CA2793EF7F4E}" type="presOf" srcId="{0A1036DB-086B-4D1B-9E0F-868241F03C41}" destId="{C0F3FD3E-99AD-49F1-906E-E4EC7D37E95C}" srcOrd="0" destOrd="0" presId="urn:microsoft.com/office/officeart/2005/8/layout/vList2"/>
    <dgm:cxn modelId="{16FD5130-580A-4A60-9EE2-8CE4095132FA}" srcId="{CE2BFAAA-BFD4-4C7A-9D46-A17937B24D61}" destId="{D0C23354-ECF3-4929-B89B-EF0923C852A4}" srcOrd="0" destOrd="0" parTransId="{35900112-CFA4-4FFA-9ECA-C23C78D7DDD9}" sibTransId="{7C0A2460-2948-415D-AAC4-207E5EFC8B6B}"/>
    <dgm:cxn modelId="{62920B4D-560F-4B75-A398-730FCE31F551}" type="presOf" srcId="{D0C23354-ECF3-4929-B89B-EF0923C852A4}" destId="{F280999D-8DBF-4C22-B82B-A74269EB5E8F}" srcOrd="0" destOrd="0" presId="urn:microsoft.com/office/officeart/2005/8/layout/vList2"/>
    <dgm:cxn modelId="{D68F226E-3948-4E4C-969C-FDE8B96CEB1B}" srcId="{0A1036DB-086B-4D1B-9E0F-868241F03C41}" destId="{C154D27C-3B3C-4A4D-9E84-0723B4D3DE91}" srcOrd="1" destOrd="0" parTransId="{C1F98B62-3024-4155-876D-F4C3BB7B2544}" sibTransId="{EAB32AE6-61F0-4D69-8F04-AD99C3E34786}"/>
    <dgm:cxn modelId="{F84AABB0-35E2-42A6-BC81-C725E45220C4}" type="presOf" srcId="{C154D27C-3B3C-4A4D-9E84-0723B4D3DE91}" destId="{E3089FD2-30A6-48C5-83C4-F0BD8B1333E8}" srcOrd="0" destOrd="0" presId="urn:microsoft.com/office/officeart/2005/8/layout/vList2"/>
    <dgm:cxn modelId="{D7FE32B7-6846-44C2-8DB0-E94D1BA23854}" srcId="{C154D27C-3B3C-4A4D-9E84-0723B4D3DE91}" destId="{6B2CA901-4C0A-4E94-B270-595DC9C439CD}" srcOrd="0" destOrd="0" parTransId="{7756CA3A-4059-4FF1-852C-CAE164FC52F3}" sibTransId="{BBE7886A-08DE-412E-A92D-1418EA977E57}"/>
    <dgm:cxn modelId="{C9923AF0-42B0-4150-A08A-B87863D53D40}" srcId="{0A1036DB-086B-4D1B-9E0F-868241F03C41}" destId="{CE2BFAAA-BFD4-4C7A-9D46-A17937B24D61}" srcOrd="0" destOrd="0" parTransId="{C2D65FE6-4B8C-49B2-A3D1-02E1B252D4DB}" sibTransId="{C3129378-E8B3-44E1-9F74-1EE3FE6F6579}"/>
    <dgm:cxn modelId="{317BB7F6-CED3-4593-9C30-0F4BFD3A8633}" type="presOf" srcId="{CE2BFAAA-BFD4-4C7A-9D46-A17937B24D61}" destId="{D2A4604C-EF3E-4FA9-977B-4A3E1E5CA4CA}" srcOrd="0" destOrd="0" presId="urn:microsoft.com/office/officeart/2005/8/layout/vList2"/>
    <dgm:cxn modelId="{F6315BE6-3772-4A22-8EE2-A378ADC2B7DA}" type="presParOf" srcId="{C0F3FD3E-99AD-49F1-906E-E4EC7D37E95C}" destId="{D2A4604C-EF3E-4FA9-977B-4A3E1E5CA4CA}" srcOrd="0" destOrd="0" presId="urn:microsoft.com/office/officeart/2005/8/layout/vList2"/>
    <dgm:cxn modelId="{D58F282B-20EE-4182-9B13-8B1CB62BF341}" type="presParOf" srcId="{C0F3FD3E-99AD-49F1-906E-E4EC7D37E95C}" destId="{F280999D-8DBF-4C22-B82B-A74269EB5E8F}" srcOrd="1" destOrd="0" presId="urn:microsoft.com/office/officeart/2005/8/layout/vList2"/>
    <dgm:cxn modelId="{E582FF65-8032-4057-87B2-71F674AE748E}" type="presParOf" srcId="{C0F3FD3E-99AD-49F1-906E-E4EC7D37E95C}" destId="{E3089FD2-30A6-48C5-83C4-F0BD8B1333E8}" srcOrd="2" destOrd="0" presId="urn:microsoft.com/office/officeart/2005/8/layout/vList2"/>
    <dgm:cxn modelId="{3862E24D-C669-4131-BB93-4E715E11287F}" type="presParOf" srcId="{C0F3FD3E-99AD-49F1-906E-E4EC7D37E95C}" destId="{908CD441-17EF-465E-82D4-95A87057C123}" srcOrd="3"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E915D2-072B-4D47-A3BC-EF78789B61BD}">
      <dsp:nvSpPr>
        <dsp:cNvPr id="0" name=""/>
        <dsp:cNvSpPr/>
      </dsp:nvSpPr>
      <dsp:spPr>
        <a:xfrm>
          <a:off x="0" y="1635"/>
          <a:ext cx="3084203"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E6D8A70-1A2B-43D8-BBC7-AE03F2245B25}">
      <dsp:nvSpPr>
        <dsp:cNvPr id="0" name=""/>
        <dsp:cNvSpPr/>
      </dsp:nvSpPr>
      <dsp:spPr bwMode="white">
        <a:xfrm>
          <a:off x="0" y="1635"/>
          <a:ext cx="3078182" cy="84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ctr" defTabSz="1022350">
            <a:lnSpc>
              <a:spcPct val="90000"/>
            </a:lnSpc>
            <a:spcBef>
              <a:spcPct val="0"/>
            </a:spcBef>
            <a:spcAft>
              <a:spcPct val="35000"/>
            </a:spcAft>
            <a:buNone/>
          </a:pPr>
          <a:r>
            <a:rPr lang="en-GB" sz="2300" b="1" kern="1200" noProof="0" dirty="0">
              <a:latin typeface="Calibri" panose="020F0502020204030204"/>
              <a:ea typeface="+mn-ea"/>
              <a:cs typeface="+mn-cs"/>
            </a:rPr>
            <a:t>Population: 1.4 billions</a:t>
          </a:r>
        </a:p>
      </dsp:txBody>
      <dsp:txXfrm>
        <a:off x="0" y="1635"/>
        <a:ext cx="3078182" cy="844142"/>
      </dsp:txXfrm>
    </dsp:sp>
    <dsp:sp modelId="{9CBEA016-12E1-453F-9CB3-0369D051A0E7}">
      <dsp:nvSpPr>
        <dsp:cNvPr id="0" name=""/>
        <dsp:cNvSpPr/>
      </dsp:nvSpPr>
      <dsp:spPr>
        <a:xfrm>
          <a:off x="0" y="845778"/>
          <a:ext cx="3084203"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37389EA0-090B-4E4D-8090-AD8C978DE990}">
      <dsp:nvSpPr>
        <dsp:cNvPr id="0" name=""/>
        <dsp:cNvSpPr/>
      </dsp:nvSpPr>
      <dsp:spPr bwMode="white">
        <a:xfrm>
          <a:off x="0" y="845778"/>
          <a:ext cx="3078182" cy="992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ctr" defTabSz="1022350">
            <a:lnSpc>
              <a:spcPct val="90000"/>
            </a:lnSpc>
            <a:spcBef>
              <a:spcPct val="0"/>
            </a:spcBef>
            <a:spcAft>
              <a:spcPct val="35000"/>
            </a:spcAft>
            <a:buNone/>
          </a:pPr>
          <a:r>
            <a:rPr lang="en-GB" sz="2300" b="1" kern="1200" noProof="0" dirty="0">
              <a:latin typeface="Calibri" panose="020F0502020204030204"/>
              <a:ea typeface="+mn-ea"/>
              <a:cs typeface="+mn-cs"/>
            </a:rPr>
            <a:t>Religion: Atheism</a:t>
          </a:r>
        </a:p>
      </dsp:txBody>
      <dsp:txXfrm>
        <a:off x="0" y="845778"/>
        <a:ext cx="3078182" cy="992200"/>
      </dsp:txXfrm>
    </dsp:sp>
    <dsp:sp modelId="{40EFB79A-838B-405E-8ACD-1F443B59C428}">
      <dsp:nvSpPr>
        <dsp:cNvPr id="0" name=""/>
        <dsp:cNvSpPr/>
      </dsp:nvSpPr>
      <dsp:spPr>
        <a:xfrm>
          <a:off x="0" y="1837978"/>
          <a:ext cx="3084203"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F44F25B-8091-4D67-97C5-F41FE41A61F7}">
      <dsp:nvSpPr>
        <dsp:cNvPr id="0" name=""/>
        <dsp:cNvSpPr/>
      </dsp:nvSpPr>
      <dsp:spPr bwMode="white">
        <a:xfrm>
          <a:off x="0" y="1837978"/>
          <a:ext cx="3081191" cy="9407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ctr" defTabSz="1022350">
            <a:lnSpc>
              <a:spcPct val="90000"/>
            </a:lnSpc>
            <a:spcBef>
              <a:spcPct val="0"/>
            </a:spcBef>
            <a:spcAft>
              <a:spcPct val="35000"/>
            </a:spcAft>
            <a:buNone/>
          </a:pPr>
          <a:r>
            <a:rPr lang="en-GB" sz="2300" b="1" kern="1200" noProof="0" dirty="0">
              <a:latin typeface="Calibri" panose="020F0502020204030204"/>
              <a:ea typeface="+mn-ea"/>
              <a:cs typeface="+mn-cs"/>
            </a:rPr>
            <a:t>Confucianism</a:t>
          </a:r>
        </a:p>
      </dsp:txBody>
      <dsp:txXfrm>
        <a:off x="0" y="1837978"/>
        <a:ext cx="3081191" cy="940741"/>
      </dsp:txXfrm>
    </dsp:sp>
    <dsp:sp modelId="{C6BF936C-13C6-4847-AE6C-54761A642D53}">
      <dsp:nvSpPr>
        <dsp:cNvPr id="0" name=""/>
        <dsp:cNvSpPr/>
      </dsp:nvSpPr>
      <dsp:spPr>
        <a:xfrm>
          <a:off x="0" y="2778719"/>
          <a:ext cx="3084203"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4A7A6F5A-A060-414E-8720-CF54096F699A}">
      <dsp:nvSpPr>
        <dsp:cNvPr id="0" name=""/>
        <dsp:cNvSpPr/>
      </dsp:nvSpPr>
      <dsp:spPr bwMode="white">
        <a:xfrm>
          <a:off x="0" y="2778719"/>
          <a:ext cx="3084203" cy="30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ctr" defTabSz="222250">
            <a:lnSpc>
              <a:spcPct val="90000"/>
            </a:lnSpc>
            <a:spcBef>
              <a:spcPct val="0"/>
            </a:spcBef>
            <a:spcAft>
              <a:spcPct val="35000"/>
            </a:spcAft>
            <a:buNone/>
          </a:pPr>
          <a:endParaRPr lang="en-GB" sz="500" kern="1200" dirty="0">
            <a:latin typeface="Calibri" panose="020F0502020204030204"/>
            <a:ea typeface="+mn-ea"/>
            <a:cs typeface="+mn-cs"/>
          </a:endParaRPr>
        </a:p>
      </dsp:txBody>
      <dsp:txXfrm>
        <a:off x="0" y="2778719"/>
        <a:ext cx="3084203" cy="30221"/>
      </dsp:txXfrm>
    </dsp:sp>
    <dsp:sp modelId="{62099320-E48D-4F4E-8657-6E596E58F9DC}">
      <dsp:nvSpPr>
        <dsp:cNvPr id="0" name=""/>
        <dsp:cNvSpPr/>
      </dsp:nvSpPr>
      <dsp:spPr>
        <a:xfrm>
          <a:off x="0" y="2808941"/>
          <a:ext cx="3084203"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FCB5081-E0E8-46DA-8CA9-724992D895F6}">
      <dsp:nvSpPr>
        <dsp:cNvPr id="0" name=""/>
        <dsp:cNvSpPr/>
      </dsp:nvSpPr>
      <dsp:spPr bwMode="white">
        <a:xfrm>
          <a:off x="0" y="2810577"/>
          <a:ext cx="3084203" cy="97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endParaRPr lang="en-GB" sz="500" kern="1200" dirty="0">
            <a:latin typeface="Calibri" panose="020F0502020204030204"/>
            <a:ea typeface="+mn-ea"/>
            <a:cs typeface="+mn-cs"/>
          </a:endParaRPr>
        </a:p>
      </dsp:txBody>
      <dsp:txXfrm>
        <a:off x="0" y="2810577"/>
        <a:ext cx="3084203" cy="97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131838-68FB-4AA7-B119-ED944A185E2E}">
      <dsp:nvSpPr>
        <dsp:cNvPr id="0" name=""/>
        <dsp:cNvSpPr/>
      </dsp:nvSpPr>
      <dsp:spPr>
        <a:xfrm>
          <a:off x="474263" y="119"/>
          <a:ext cx="2622128" cy="1573276"/>
        </a:xfrm>
        <a:prstGeom prst="rect">
          <a:avLst/>
        </a:prstGeom>
        <a:solidFill>
          <a:schemeClr val="tx2"/>
        </a:soli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ysClr val="window" lastClr="FFFFFF"/>
              </a:solidFill>
              <a:latin typeface="Calibri" panose="020F0502020204030204"/>
              <a:ea typeface="+mn-ea"/>
              <a:cs typeface="+mn-cs"/>
            </a:rPr>
            <a:t>Largely influenced</a:t>
          </a:r>
        </a:p>
      </dsp:txBody>
      <dsp:txXfrm>
        <a:off x="474263" y="119"/>
        <a:ext cx="2622128" cy="1573276"/>
      </dsp:txXfrm>
    </dsp:sp>
    <dsp:sp modelId="{1CE82E23-C8D7-4E18-9580-289AFB9105CC}">
      <dsp:nvSpPr>
        <dsp:cNvPr id="0" name=""/>
        <dsp:cNvSpPr/>
      </dsp:nvSpPr>
      <dsp:spPr>
        <a:xfrm>
          <a:off x="3358604" y="119"/>
          <a:ext cx="2622128" cy="1573276"/>
        </a:xfrm>
        <a:prstGeom prst="rect">
          <a:avLst/>
        </a:prstGeom>
        <a:solidFill>
          <a:schemeClr val="tx2">
            <a:lumMod val="60000"/>
            <a:lumOff val="40000"/>
          </a:schemeClr>
        </a:soli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ysClr val="window" lastClr="FFFFFF"/>
              </a:solidFill>
              <a:latin typeface="Calibri" panose="020F0502020204030204"/>
              <a:ea typeface="+mn-ea"/>
              <a:cs typeface="+mn-cs"/>
            </a:rPr>
            <a:t>Confucianism</a:t>
          </a:r>
        </a:p>
      </dsp:txBody>
      <dsp:txXfrm>
        <a:off x="3358604" y="119"/>
        <a:ext cx="2622128" cy="1573276"/>
      </dsp:txXfrm>
    </dsp:sp>
    <dsp:sp modelId="{6848CCD8-5117-4C89-B116-071CC346E802}">
      <dsp:nvSpPr>
        <dsp:cNvPr id="0" name=""/>
        <dsp:cNvSpPr/>
      </dsp:nvSpPr>
      <dsp:spPr>
        <a:xfrm>
          <a:off x="6242945" y="119"/>
          <a:ext cx="2622128" cy="1573276"/>
        </a:xfrm>
        <a:prstGeom prst="rect">
          <a:avLst/>
        </a:prstGeom>
        <a:gradFill rotWithShape="0">
          <a:gsLst>
            <a:gs pos="0">
              <a:srgbClr val="C363E8">
                <a:hueOff val="-2582238"/>
                <a:satOff val="-14111"/>
                <a:lumOff val="-2451"/>
                <a:alphaOff val="0"/>
                <a:tint val="98000"/>
                <a:lumMod val="100000"/>
              </a:srgbClr>
            </a:gs>
            <a:gs pos="100000">
              <a:srgbClr val="C363E8">
                <a:hueOff val="-2582238"/>
                <a:satOff val="-14111"/>
                <a:lumOff val="-2451"/>
                <a:alphaOff val="0"/>
                <a:shade val="88000"/>
                <a:lumMod val="88000"/>
              </a:srgb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ysClr val="window" lastClr="FFFFFF"/>
              </a:solidFill>
              <a:latin typeface="Calibri" panose="020F0502020204030204"/>
              <a:ea typeface="+mn-ea"/>
              <a:cs typeface="+mn-cs"/>
            </a:rPr>
            <a:t>Spirit of localism</a:t>
          </a:r>
        </a:p>
      </dsp:txBody>
      <dsp:txXfrm>
        <a:off x="6242945" y="119"/>
        <a:ext cx="2622128" cy="1573276"/>
      </dsp:txXfrm>
    </dsp:sp>
    <dsp:sp modelId="{97D91FB8-47DE-4322-9783-C1A23E3F6160}">
      <dsp:nvSpPr>
        <dsp:cNvPr id="0" name=""/>
        <dsp:cNvSpPr/>
      </dsp:nvSpPr>
      <dsp:spPr>
        <a:xfrm>
          <a:off x="1916433" y="1835609"/>
          <a:ext cx="2622128" cy="1573276"/>
        </a:xfrm>
        <a:prstGeom prst="rect">
          <a:avLst/>
        </a:prstGeom>
        <a:gradFill rotWithShape="0">
          <a:gsLst>
            <a:gs pos="0">
              <a:srgbClr val="C363E8">
                <a:hueOff val="-3873358"/>
                <a:satOff val="-21167"/>
                <a:lumOff val="-3676"/>
                <a:alphaOff val="0"/>
                <a:tint val="98000"/>
                <a:lumMod val="100000"/>
              </a:srgbClr>
            </a:gs>
            <a:gs pos="100000">
              <a:srgbClr val="C363E8">
                <a:hueOff val="-3873358"/>
                <a:satOff val="-21167"/>
                <a:lumOff val="-3676"/>
                <a:alphaOff val="0"/>
                <a:shade val="88000"/>
                <a:lumMod val="88000"/>
              </a:srgb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ysClr val="window" lastClr="FFFFFF"/>
              </a:solidFill>
              <a:latin typeface="Calibri" panose="020F0502020204030204"/>
              <a:ea typeface="+mn-ea"/>
              <a:cs typeface="+mn-cs"/>
            </a:rPr>
            <a:t>Slower Negotiation</a:t>
          </a:r>
        </a:p>
      </dsp:txBody>
      <dsp:txXfrm>
        <a:off x="1916433" y="1835609"/>
        <a:ext cx="2622128" cy="1573276"/>
      </dsp:txXfrm>
    </dsp:sp>
    <dsp:sp modelId="{6C7C798D-9F35-4013-9F51-07565B2A4665}">
      <dsp:nvSpPr>
        <dsp:cNvPr id="0" name=""/>
        <dsp:cNvSpPr/>
      </dsp:nvSpPr>
      <dsp:spPr>
        <a:xfrm>
          <a:off x="4800774" y="1835609"/>
          <a:ext cx="2622128" cy="1573276"/>
        </a:xfrm>
        <a:prstGeom prst="rect">
          <a:avLst/>
        </a:prstGeom>
        <a:gradFill rotWithShape="0">
          <a:gsLst>
            <a:gs pos="0">
              <a:srgbClr val="C363E8">
                <a:hueOff val="-5164477"/>
                <a:satOff val="-28223"/>
                <a:lumOff val="-4902"/>
                <a:alphaOff val="0"/>
                <a:tint val="98000"/>
                <a:lumMod val="100000"/>
              </a:srgbClr>
            </a:gs>
            <a:gs pos="100000">
              <a:srgbClr val="C363E8">
                <a:hueOff val="-5164477"/>
                <a:satOff val="-28223"/>
                <a:lumOff val="-4902"/>
                <a:alphaOff val="0"/>
                <a:shade val="88000"/>
                <a:lumMod val="88000"/>
              </a:srgb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solidFill>
                <a:sysClr val="window" lastClr="FFFFFF"/>
              </a:solidFill>
              <a:latin typeface="Calibri" panose="020F0502020204030204"/>
              <a:ea typeface="+mn-ea"/>
              <a:cs typeface="+mn-cs"/>
            </a:rPr>
            <a:t>Particularistic</a:t>
          </a:r>
        </a:p>
      </dsp:txBody>
      <dsp:txXfrm>
        <a:off x="4800774" y="1835609"/>
        <a:ext cx="2622128" cy="15732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62D81-92F1-4EA4-9EDB-9454E33960F1}">
      <dsp:nvSpPr>
        <dsp:cNvPr id="0" name=""/>
        <dsp:cNvSpPr/>
      </dsp:nvSpPr>
      <dsp:spPr>
        <a:xfrm>
          <a:off x="0" y="39266"/>
          <a:ext cx="3816424" cy="1072579"/>
        </a:xfrm>
        <a:prstGeom prst="roundRect">
          <a:avLst/>
        </a:prstGeom>
        <a:solidFill>
          <a:schemeClr val="accent1">
            <a:lumMod val="50000"/>
          </a:schemeClr>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solidFill>
                <a:sysClr val="window" lastClr="FFFFFF"/>
              </a:solidFill>
              <a:latin typeface="Calibri" panose="020F0502020204030204"/>
              <a:ea typeface="+mn-ea"/>
              <a:cs typeface="+mn-cs"/>
            </a:rPr>
            <a:t>Maintain Etiquette </a:t>
          </a:r>
        </a:p>
      </dsp:txBody>
      <dsp:txXfrm>
        <a:off x="52359" y="91625"/>
        <a:ext cx="3711706" cy="967861"/>
      </dsp:txXfrm>
    </dsp:sp>
    <dsp:sp modelId="{75628849-4B31-4FC6-AC18-F48E25326992}">
      <dsp:nvSpPr>
        <dsp:cNvPr id="0" name=""/>
        <dsp:cNvSpPr/>
      </dsp:nvSpPr>
      <dsp:spPr>
        <a:xfrm>
          <a:off x="0" y="1111845"/>
          <a:ext cx="3816424" cy="27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71" tIns="20320" rIns="113792" bIns="20320" numCol="1" spcCol="1270" anchor="t" anchorCtr="0">
          <a:noAutofit/>
        </a:bodyPr>
        <a:lstStyle/>
        <a:p>
          <a:pPr marL="171450" lvl="1" indent="-171450" algn="l" defTabSz="711200">
            <a:lnSpc>
              <a:spcPct val="90000"/>
            </a:lnSpc>
            <a:spcBef>
              <a:spcPct val="0"/>
            </a:spcBef>
            <a:spcAft>
              <a:spcPct val="20000"/>
            </a:spcAft>
            <a:buNone/>
          </a:pPr>
          <a:r>
            <a:rPr lang="en-GB" sz="1600" kern="1200" dirty="0">
              <a:solidFill>
                <a:schemeClr val="tx1"/>
              </a:solidFill>
            </a:rPr>
            <a:t> -Give</a:t>
          </a:r>
          <a:r>
            <a:rPr lang="en-GB" sz="1600" kern="1200" dirty="0"/>
            <a:t> notice on changing things</a:t>
          </a:r>
          <a:r>
            <a:rPr lang="en-GB" sz="1600" kern="1200" dirty="0">
              <a:solidFill>
                <a:sysClr val="window" lastClr="FFFFFF">
                  <a:hueOff val="0"/>
                  <a:satOff val="0"/>
                  <a:lumOff val="0"/>
                  <a:alphaOff val="0"/>
                </a:sysClr>
              </a:solidFill>
              <a:latin typeface="Calibri" panose="020F0502020204030204"/>
              <a:ea typeface="+mn-ea"/>
              <a:cs typeface="+mn-cs"/>
            </a:rPr>
            <a:t>on </a:t>
          </a:r>
          <a:r>
            <a:rPr lang="en-GB" sz="1800" kern="1200" dirty="0">
              <a:solidFill>
                <a:sysClr val="window" lastClr="FFFFFF">
                  <a:hueOff val="0"/>
                  <a:satOff val="0"/>
                  <a:lumOff val="0"/>
                  <a:alphaOff val="0"/>
                </a:sysClr>
              </a:solidFill>
              <a:latin typeface="Calibri" panose="020F0502020204030204"/>
              <a:ea typeface="+mn-ea"/>
              <a:cs typeface="+mn-cs"/>
            </a:rPr>
            <a:t>changing things</a:t>
          </a:r>
        </a:p>
      </dsp:txBody>
      <dsp:txXfrm>
        <a:off x="0" y="1111845"/>
        <a:ext cx="3816424" cy="276654"/>
      </dsp:txXfrm>
    </dsp:sp>
    <dsp:sp modelId="{B6CDA09E-5FA1-4410-A81D-9F57A08013E9}">
      <dsp:nvSpPr>
        <dsp:cNvPr id="0" name=""/>
        <dsp:cNvSpPr/>
      </dsp:nvSpPr>
      <dsp:spPr>
        <a:xfrm>
          <a:off x="0" y="1388500"/>
          <a:ext cx="3816424" cy="1072579"/>
        </a:xfrm>
        <a:prstGeom prst="roundRect">
          <a:avLst/>
        </a:prstGeom>
        <a:solidFill>
          <a:schemeClr val="accent1">
            <a:lumMod val="75000"/>
          </a:schemeClr>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solidFill>
                <a:sysClr val="window" lastClr="FFFFFF"/>
              </a:solidFill>
              <a:latin typeface="Calibri" panose="020F0502020204030204"/>
              <a:ea typeface="+mn-ea"/>
              <a:cs typeface="+mn-cs"/>
            </a:rPr>
            <a:t>Political, economics and Legal differences </a:t>
          </a:r>
        </a:p>
      </dsp:txBody>
      <dsp:txXfrm>
        <a:off x="52359" y="1440859"/>
        <a:ext cx="3711706" cy="967861"/>
      </dsp:txXfrm>
    </dsp:sp>
    <dsp:sp modelId="{D5687E05-3F02-4CE7-9B9A-F97C54B08047}">
      <dsp:nvSpPr>
        <dsp:cNvPr id="0" name=""/>
        <dsp:cNvSpPr/>
      </dsp:nvSpPr>
      <dsp:spPr>
        <a:xfrm>
          <a:off x="0" y="2461079"/>
          <a:ext cx="3816424"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71" tIns="20320" rIns="113792" bIns="20320" numCol="1" spcCol="1270" anchor="t" anchorCtr="0">
          <a:noAutofit/>
        </a:bodyPr>
        <a:lstStyle/>
        <a:p>
          <a:pPr marL="171450" lvl="1" indent="-171450" algn="l" defTabSz="711200">
            <a:lnSpc>
              <a:spcPct val="90000"/>
            </a:lnSpc>
            <a:spcBef>
              <a:spcPct val="0"/>
            </a:spcBef>
            <a:spcAft>
              <a:spcPct val="20000"/>
            </a:spcAft>
            <a:buNone/>
          </a:pPr>
          <a:r>
            <a:rPr lang="en-GB" sz="1600" kern="1200" dirty="0">
              <a:solidFill>
                <a:schemeClr val="tx1"/>
              </a:solidFill>
              <a:latin typeface="Calibri" panose="020F0502020204030204"/>
              <a:ea typeface="+mn-ea"/>
              <a:cs typeface="+mn-cs"/>
            </a:rPr>
            <a:t>-</a:t>
          </a:r>
          <a:r>
            <a:rPr lang="en-GB" sz="1600" kern="1200" dirty="0"/>
            <a:t>Keep the process open</a:t>
          </a:r>
          <a:r>
            <a:rPr lang="en-GB" sz="2000" kern="1200" dirty="0">
              <a:solidFill>
                <a:sysClr val="window" lastClr="FFFFFF">
                  <a:hueOff val="0"/>
                  <a:satOff val="0"/>
                  <a:lumOff val="0"/>
                  <a:alphaOff val="0"/>
                </a:sysClr>
              </a:solidFill>
              <a:latin typeface="Calibri" panose="020F0502020204030204"/>
              <a:ea typeface="+mn-ea"/>
              <a:cs typeface="+mn-cs"/>
            </a:rPr>
            <a:t> process open</a:t>
          </a:r>
        </a:p>
      </dsp:txBody>
      <dsp:txXfrm>
        <a:off x="0" y="2461079"/>
        <a:ext cx="3816424" cy="447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4604C-EF3E-4FA9-977B-4A3E1E5CA4CA}">
      <dsp:nvSpPr>
        <dsp:cNvPr id="0" name=""/>
        <dsp:cNvSpPr/>
      </dsp:nvSpPr>
      <dsp:spPr>
        <a:xfrm>
          <a:off x="0" y="308031"/>
          <a:ext cx="3961227" cy="767520"/>
        </a:xfrm>
        <a:prstGeom prst="roundRect">
          <a:avLst/>
        </a:prstGeom>
        <a:solidFill>
          <a:schemeClr val="accent1">
            <a:lumMod val="60000"/>
            <a:lumOff val="40000"/>
          </a:schemeClr>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ysClr val="window" lastClr="FFFFFF"/>
              </a:solidFill>
              <a:latin typeface="Calibri" panose="020F0502020204030204"/>
              <a:ea typeface="+mn-ea"/>
              <a:cs typeface="+mn-cs"/>
            </a:rPr>
            <a:t>Plan for Lunch breaks</a:t>
          </a:r>
        </a:p>
      </dsp:txBody>
      <dsp:txXfrm>
        <a:off x="37467" y="345498"/>
        <a:ext cx="3886293" cy="692586"/>
      </dsp:txXfrm>
    </dsp:sp>
    <dsp:sp modelId="{F280999D-8DBF-4C22-B82B-A74269EB5E8F}">
      <dsp:nvSpPr>
        <dsp:cNvPr id="0" name=""/>
        <dsp:cNvSpPr/>
      </dsp:nvSpPr>
      <dsp:spPr>
        <a:xfrm>
          <a:off x="0" y="1191697"/>
          <a:ext cx="3961227" cy="358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69" tIns="20320" rIns="113792" bIns="20320" numCol="1" spcCol="1270" anchor="t" anchorCtr="0">
          <a:noAutofit/>
        </a:bodyPr>
        <a:lstStyle/>
        <a:p>
          <a:pPr marL="171450" lvl="1" indent="-171450" algn="l" defTabSz="711200">
            <a:lnSpc>
              <a:spcPct val="90000"/>
            </a:lnSpc>
            <a:spcBef>
              <a:spcPct val="0"/>
            </a:spcBef>
            <a:spcAft>
              <a:spcPct val="20000"/>
            </a:spcAft>
            <a:buNone/>
          </a:pPr>
          <a:r>
            <a:rPr lang="en-GB" sz="1600" kern="1200" dirty="0">
              <a:solidFill>
                <a:schemeClr val="tx1"/>
              </a:solidFill>
              <a:latin typeface="Calibri" panose="020F0502020204030204"/>
              <a:ea typeface="+mn-ea"/>
              <a:cs typeface="+mn-cs"/>
            </a:rPr>
            <a:t>-</a:t>
          </a:r>
          <a:r>
            <a:rPr lang="en-GB" sz="1600" kern="1200" dirty="0">
              <a:solidFill>
                <a:sysClr val="window" lastClr="FFFFFF">
                  <a:hueOff val="0"/>
                  <a:satOff val="0"/>
                  <a:lumOff val="0"/>
                  <a:alphaOff val="0"/>
                </a:sysClr>
              </a:solidFill>
              <a:latin typeface="Calibri" panose="020F0502020204030204"/>
              <a:ea typeface="+mn-ea"/>
              <a:cs typeface="+mn-cs"/>
            </a:rPr>
            <a:t>i</a:t>
          </a:r>
          <a:r>
            <a:rPr lang="en-GB" sz="1600" kern="1200" dirty="0"/>
            <a:t>Promote Friendly Behaviour</a:t>
          </a:r>
          <a:r>
            <a:rPr lang="en-GB" sz="1600" kern="1200" dirty="0">
              <a:solidFill>
                <a:sysClr val="window" lastClr="FFFFFF">
                  <a:hueOff val="0"/>
                  <a:satOff val="0"/>
                  <a:lumOff val="0"/>
                  <a:alphaOff val="0"/>
                </a:sysClr>
              </a:solidFill>
              <a:latin typeface="Calibri" panose="020F0502020204030204"/>
              <a:ea typeface="+mn-ea"/>
              <a:cs typeface="+mn-cs"/>
            </a:rPr>
            <a:t>endly </a:t>
          </a:r>
          <a:r>
            <a:rPr lang="en-GB" sz="2400" kern="1200" dirty="0">
              <a:solidFill>
                <a:sysClr val="window" lastClr="FFFFFF">
                  <a:hueOff val="0"/>
                  <a:satOff val="0"/>
                  <a:lumOff val="0"/>
                  <a:alphaOff val="0"/>
                </a:sysClr>
              </a:solidFill>
              <a:latin typeface="Calibri" panose="020F0502020204030204"/>
              <a:ea typeface="+mn-ea"/>
              <a:cs typeface="+mn-cs"/>
            </a:rPr>
            <a:t>Behaviour</a:t>
          </a:r>
        </a:p>
      </dsp:txBody>
      <dsp:txXfrm>
        <a:off x="0" y="1191697"/>
        <a:ext cx="3961227" cy="358192"/>
      </dsp:txXfrm>
    </dsp:sp>
    <dsp:sp modelId="{E3089FD2-30A6-48C5-83C4-F0BD8B1333E8}">
      <dsp:nvSpPr>
        <dsp:cNvPr id="0" name=""/>
        <dsp:cNvSpPr/>
      </dsp:nvSpPr>
      <dsp:spPr>
        <a:xfrm>
          <a:off x="0" y="1549889"/>
          <a:ext cx="3961227" cy="767520"/>
        </a:xfrm>
        <a:prstGeom prst="roundRect">
          <a:avLst/>
        </a:prstGeom>
        <a:solidFill>
          <a:schemeClr val="accent1"/>
        </a:solidFill>
        <a:ln>
          <a:noFill/>
        </a:ln>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ysClr val="window" lastClr="FFFFFF"/>
              </a:solidFill>
              <a:latin typeface="Calibri" panose="020F0502020204030204"/>
              <a:ea typeface="+mn-ea"/>
              <a:cs typeface="+mn-cs"/>
            </a:rPr>
            <a:t>Listen to Vendors</a:t>
          </a:r>
        </a:p>
      </dsp:txBody>
      <dsp:txXfrm>
        <a:off x="37467" y="1587356"/>
        <a:ext cx="3886293" cy="692586"/>
      </dsp:txXfrm>
    </dsp:sp>
    <dsp:sp modelId="{908CD441-17EF-465E-82D4-95A87057C123}">
      <dsp:nvSpPr>
        <dsp:cNvPr id="0" name=""/>
        <dsp:cNvSpPr/>
      </dsp:nvSpPr>
      <dsp:spPr>
        <a:xfrm>
          <a:off x="0" y="2317409"/>
          <a:ext cx="3961227" cy="5500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69" tIns="20320" rIns="113792" bIns="20320" numCol="1" spcCol="1270" anchor="t" anchorCtr="0">
          <a:noAutofit/>
        </a:bodyPr>
        <a:lstStyle/>
        <a:p>
          <a:pPr marL="171450" lvl="1" indent="-171450" algn="l" defTabSz="711200">
            <a:lnSpc>
              <a:spcPct val="90000"/>
            </a:lnSpc>
            <a:spcBef>
              <a:spcPct val="0"/>
            </a:spcBef>
            <a:spcAft>
              <a:spcPct val="20000"/>
            </a:spcAft>
            <a:buNone/>
          </a:pPr>
          <a:r>
            <a:rPr lang="en-GB" sz="1600" kern="1200" dirty="0"/>
            <a:t>- Recruiting Local people</a:t>
          </a:r>
          <a:r>
            <a:rPr lang="en-GB" sz="1600" kern="1200" dirty="0">
              <a:solidFill>
                <a:sysClr val="window" lastClr="FFFFFF">
                  <a:hueOff val="0"/>
                  <a:satOff val="0"/>
                  <a:lumOff val="0"/>
                  <a:alphaOff val="0"/>
                </a:sysClr>
              </a:solidFill>
              <a:latin typeface="Calibri" panose="020F0502020204030204"/>
              <a:ea typeface="+mn-ea"/>
              <a:cs typeface="+mn-cs"/>
            </a:rPr>
            <a:t>Recruiting </a:t>
          </a:r>
          <a:r>
            <a:rPr lang="en-GB" sz="2300" kern="1200" dirty="0">
              <a:solidFill>
                <a:sysClr val="window" lastClr="FFFFFF">
                  <a:hueOff val="0"/>
                  <a:satOff val="0"/>
                  <a:lumOff val="0"/>
                  <a:alphaOff val="0"/>
                </a:sysClr>
              </a:solidFill>
              <a:latin typeface="Calibri" panose="020F0502020204030204"/>
              <a:ea typeface="+mn-ea"/>
              <a:cs typeface="+mn-cs"/>
            </a:rPr>
            <a:t>Local people</a:t>
          </a:r>
        </a:p>
      </dsp:txBody>
      <dsp:txXfrm>
        <a:off x="0" y="2317409"/>
        <a:ext cx="3961227" cy="55006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2">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26/04/2022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4/26/2022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44D99696-8564-4CA4-B175-CB8EE2664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0F32BDB4-E7B2-4647-A384-3BF3AE6382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57348" name="Slide Number Placeholder 3">
            <a:extLst>
              <a:ext uri="{FF2B5EF4-FFF2-40B4-BE49-F238E27FC236}">
                <a16:creationId xmlns:a16="http://schemas.microsoft.com/office/drawing/2014/main" id="{FBF7F984-08CE-47E4-A1A2-7E591CBADF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8CF907-2FD0-4A32-ACE7-4A5C7AD852EF}"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03D1E096-9C92-469C-AF09-C04AD94B5EF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3AB8B06D-2E28-473B-AE71-F890F80F71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A4110AFF-A5B6-41A4-8481-4F8831E6F3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China is an average country with an Eastern culture and the UK is a decent delegate of a Western culture (Hofstede 2007).</a:t>
            </a:r>
            <a:endParaRPr lang="en-GB" dirty="0">
              <a:solidFill>
                <a:schemeClr val="tx1"/>
              </a:solidFill>
              <a:latin typeface="Times New Roman" panose="02020603050405020304" pitchFamily="18" charset="0"/>
              <a:cs typeface="Times New Roman" panose="02020603050405020304" pitchFamily="18" charset="0"/>
            </a:endParaRPr>
          </a:p>
          <a:p>
            <a:pPr eaLnBrk="1" hangingPunct="1">
              <a:spcBef>
                <a:spcPct val="0"/>
              </a:spcBef>
            </a:pPr>
            <a:endParaRPr lang="en-GB" dirty="0">
              <a:solidFill>
                <a:schemeClr val="tx1"/>
              </a:solidFill>
              <a:latin typeface="Times New Roman" panose="02020603050405020304" pitchFamily="18" charset="0"/>
              <a:cs typeface="Times New Roman" panose="02020603050405020304" pitchFamily="18" charset="0"/>
            </a:endParaRPr>
          </a:p>
          <a:p>
            <a:pPr eaLnBrk="1" hangingPunct="1">
              <a:spcBef>
                <a:spcPct val="0"/>
              </a:spcBef>
            </a:pPr>
            <a:r>
              <a:rPr lang="en-GB" dirty="0">
                <a:solidFill>
                  <a:schemeClr val="tx1"/>
                </a:solidFill>
                <a:latin typeface="Times New Roman" panose="02020603050405020304" pitchFamily="18" charset="0"/>
                <a:cs typeface="Times New Roman" panose="02020603050405020304" pitchFamily="18" charset="0"/>
              </a:rPr>
              <a:t>Doing business in China can be difficult and debatable for some groups in many countries due to binding partnerships and strict business restrictions, but China continues to attract overseas capital. China has celebrated astonishing financial rise in the last 30 years. It could be an extended shopping mall and a buying and bidding companion for UK businesses (</a:t>
            </a:r>
            <a:r>
              <a:rPr lang="en-GB" altLang="en-US" dirty="0">
                <a:solidFill>
                  <a:schemeClr val="tx1"/>
                </a:solidFill>
                <a:latin typeface="Times New Roman" panose="02020603050405020304" pitchFamily="18" charset="0"/>
                <a:cs typeface="Times New Roman" panose="02020603050405020304" pitchFamily="18" charset="0"/>
              </a:rPr>
              <a:t>Hawkford, 2022).</a:t>
            </a:r>
            <a:endParaRPr lang="en-US" altLang="en-US" dirty="0"/>
          </a:p>
        </p:txBody>
      </p:sp>
      <p:sp>
        <p:nvSpPr>
          <p:cNvPr id="59396" name="Slide Number Placeholder 3">
            <a:extLst>
              <a:ext uri="{FF2B5EF4-FFF2-40B4-BE49-F238E27FC236}">
                <a16:creationId xmlns:a16="http://schemas.microsoft.com/office/drawing/2014/main" id="{A94364B6-C755-4C68-A1F2-658A267199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98E130A-18F5-4B84-938A-C972FA6F7183}"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FD70AA38-89B8-4779-9F33-D0286780B7C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D6A6A28-1CCB-44BC-BAE6-BE9CC9A17D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19AA762-705C-4A8B-96E2-A799E8C037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Cultural and communication challenges in China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Intellectual property rights (Lam, 2012)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Foreign exchange restrictions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Anti-Trust Law impacts foreign investment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Lack of infrastructure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Lack of raw materials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Environmental issues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Corruption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Income inequality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a:effectLst/>
                <a:latin typeface="Times New Roman" panose="02020603050405020304" pitchFamily="18" charset="0"/>
                <a:ea typeface="Calibri" panose="020F0502020204030204" pitchFamily="34" charset="0"/>
                <a:cs typeface="Times New Roman" panose="02020603050405020304" pitchFamily="18" charset="0"/>
              </a:rPr>
              <a:t>Social stability (Hofstede, 2007)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spcBef>
                <a:spcPct val="0"/>
              </a:spcBef>
            </a:pPr>
            <a:endParaRPr lang="en-US" altLang="en-US" dirty="0"/>
          </a:p>
        </p:txBody>
      </p:sp>
      <p:sp>
        <p:nvSpPr>
          <p:cNvPr id="58372" name="Slide Number Placeholder 3">
            <a:extLst>
              <a:ext uri="{FF2B5EF4-FFF2-40B4-BE49-F238E27FC236}">
                <a16:creationId xmlns:a16="http://schemas.microsoft.com/office/drawing/2014/main" id="{F0729281-6C58-416A-A0B2-C26273EFCC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635D934-7047-4452-B37E-EC11F1D2B8E7}"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D17FBC9E-6D1F-4EDD-AA5E-8981F5CADD9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a:lnSpc>
                <a:spcPct val="107000"/>
              </a:lnSpc>
              <a:spcAft>
                <a:spcPts val="800"/>
              </a:spcAft>
            </a:pP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China, the family plays a central role within the society, where each member has precise and defined roles.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922655"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Elders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Seen as a source of wisdom and spirituality, are followed and summary respected, their disrespect is seen as offensive.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tabLst>
                <a:tab pos="922655"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Middle generation of Young Adults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Parents on working age, encounter a role of family providers to extended families.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922655"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Children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They are seen as future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investments; they are lacking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any authority and are rigorously educated and prepared to serve the elderly.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922655"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Symbolism</a:t>
            </a:r>
            <a:r>
              <a:rPr lang="it-IT"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tabLst>
                <a:tab pos="922655"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National flag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Red epitomises the revolution, large star stands for communist party and four small starts stands for people; all the frame and symbols are positioned to exemplify the population unity in support of the nation.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tabLst>
                <a:tab pos="922655" algn="l"/>
              </a:tabLs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Dragon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Main national symbol, with mystical powers of changing size and bring ‘LUCK’ rain to the farmers need, particularly popular in New Year’s celebrations 1</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January.</a:t>
            </a:r>
          </a:p>
          <a:p>
            <a:pPr marL="342900" lvl="0" indent="-342900">
              <a:lnSpc>
                <a:spcPct val="107000"/>
              </a:lnSpc>
              <a:spcAft>
                <a:spcPts val="800"/>
              </a:spcAft>
              <a:buFont typeface="Symbol" panose="05050102010706020507" pitchFamily="18" charset="2"/>
              <a:buChar char=""/>
              <a:tabLst>
                <a:tab pos="922655" algn="l"/>
              </a:tabLs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Death penalty:  The socialist government punishes for corruption and violent crimes with death charge.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SimSun" panose="02010600030101010101" pitchFamily="2" charset="-122"/>
              </a:rPr>
              <a:t> (Lu,2018) (Countries and culture,2022) (Summers,2019) (Cultural Atlas,2022) </a:t>
            </a:r>
            <a:endParaRPr lang="en-US" altLang="en-US" dirty="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defRPr/>
            </a:pPr>
            <a:fld id="{3A8449EE-C46C-4E85-B5EE-873603B68E25}"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t>5</a:t>
            </a:fld>
            <a:endParaRPr kumimoji="0" lang="en-US" altLang="en-US" sz="12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
        <p:nvSpPr>
          <p:cNvPr id="63493" name="Footer Placeholder 4"/>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en-US" sz="1200" b="0" i="0" u="none" strike="noStrike" kern="1200" cap="none" spc="0" normalizeH="0" baseline="0" noProof="0" dirty="0">
                <a:ln>
                  <a:noFill/>
                </a:ln>
                <a:solidFill>
                  <a:prstClr val="black"/>
                </a:solidFill>
                <a:effectLst/>
                <a:uLnTx/>
                <a:uFillTx/>
                <a:latin typeface="Calibri" panose="020F0502020204030204" pitchFamily="34" charset="0"/>
                <a:ea typeface="MS PGothic" panose="020B0600070205080204" pitchFamily="34" charset="-128"/>
                <a:cs typeface="+mn-cs"/>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Communication and business relations as previously cited, playing a vital role in all companies, wherefore it is advisable for joint ventures predominantly in a foreign country, to contemplate particularly the practice of 'Guanxi' but beforehand implementing the collaboration, with new business partners: </a:t>
            </a:r>
          </a:p>
          <a:p>
            <a:r>
              <a:rPr lang="en-GB" sz="12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Investigate through mediators their experience, history, ability to innovate within the industry and knowledge of the target market</a:t>
            </a:r>
            <a:r>
              <a:rPr lang="en-GB" sz="1200" dirty="0">
                <a:effectLst/>
                <a:latin typeface="Times New Roman" panose="02020603050405020304" pitchFamily="18" charset="0"/>
                <a:ea typeface="SimSun" panose="02010600030101010101" pitchFamily="2" charset="-122"/>
                <a:cs typeface="Times New Roman" panose="02020603050405020304" pitchFamily="18" charset="0"/>
              </a:rPr>
              <a:t> </a:t>
            </a:r>
            <a:r>
              <a:rPr lang="en-GB" sz="12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Highlight credible alternatives and resources, before negotiating final agreements; be aware that seniors' managers are avoiding risk taking, so negotiations might be slow. </a:t>
            </a:r>
          </a:p>
          <a:p>
            <a:r>
              <a:rPr lang="en-GB" sz="12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Maintain a perpetual and efficient network of relationships, with a clear, respectful and transparent communication of its organization objectives both with business partners and with government officials, </a:t>
            </a:r>
          </a:p>
          <a:p>
            <a:r>
              <a:rPr lang="en-GB" sz="12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 </a:t>
            </a:r>
            <a:r>
              <a:rPr lang="en-GB" sz="1200" dirty="0">
                <a:effectLst/>
                <a:latin typeface="Times New Roman" panose="02020603050405020304" pitchFamily="18" charset="0"/>
                <a:ea typeface="SimSun" panose="02010600030101010101" pitchFamily="2" charset="-122"/>
                <a:cs typeface="Times New Roman" panose="02020603050405020304" pitchFamily="18" charset="0"/>
              </a:rPr>
              <a:t> Be bold in asking their Chinese name and entertain small talks sign of respect and face concept Family name is listed and valued more than given name: president XI (Surname) JINPING (Name) </a:t>
            </a:r>
            <a:r>
              <a:rPr lang="en-GB" sz="1200" dirty="0">
                <a:latin typeface="Times New Roman" panose="02020603050405020304" pitchFamily="18" charset="0"/>
                <a:ea typeface="SimSun" panose="02010600030101010101" pitchFamily="2" charset="-122"/>
                <a:cs typeface="Times New Roman" panose="02020603050405020304" pitchFamily="18" charset="0"/>
              </a:rPr>
              <a:t> ‘</a:t>
            </a:r>
            <a:r>
              <a:rPr lang="en-GB" sz="1200" dirty="0">
                <a:effectLst/>
                <a:latin typeface="Times New Roman" panose="02020603050405020304" pitchFamily="18" charset="0"/>
                <a:ea typeface="SimSun" panose="02010600030101010101" pitchFamily="2" charset="-122"/>
                <a:cs typeface="Times New Roman" panose="02020603050405020304" pitchFamily="18" charset="0"/>
              </a:rPr>
              <a:t>Face concept’. </a:t>
            </a:r>
          </a:p>
          <a:p>
            <a:pPr marL="0" indent="0">
              <a:buNone/>
            </a:pPr>
            <a:r>
              <a:rPr lang="en-GB" sz="1200" dirty="0">
                <a:effectLst/>
                <a:latin typeface="Times New Roman" panose="02020603050405020304" pitchFamily="18" charset="0"/>
                <a:ea typeface="Calibri" panose="020F0502020204030204" pitchFamily="34" charset="0"/>
              </a:rPr>
              <a:t>(HRone,2020)(Dineen,2019(Summers 2019) (Schwartz,2020) (Lu,2018)</a:t>
            </a:r>
            <a:endParaRPr lang="en-US" altLang="en-US" dirty="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defRPr/>
            </a:pPr>
            <a:fld id="{3A8449EE-C46C-4E85-B5EE-873603B68E25}"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t>6</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
        <p:nvSpPr>
          <p:cNvPr id="63493" name="Footer Placeholder 4"/>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2044D8D-009F-424D-AF4F-33C7DF1E3A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ABC910B6-1445-4378-8783-9AB4C1C2CC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solidFill>
                  <a:schemeClr val="tx1"/>
                </a:solidFill>
                <a:latin typeface="Times New Roman" panose="02020603050405020304" pitchFamily="18" charset="0"/>
                <a:cs typeface="Times New Roman" panose="02020603050405020304" pitchFamily="18" charset="0"/>
              </a:rPr>
              <a:t>Although many businesses in the UK have been successful in the shopping centre in China and have managed to gather about 1.4 billion customers, many businesses have also been destroyed on its shores. (HAWKSFORD, 2022) Kent Kedl says in one interview that "We want to reduce risk by understanding the complexity and then packaging it up so we can identify it. China resists that at every turn.“ (KEDL, 2013) therefore, the ability to understand why it is important to run a trading company in China, in the first place, it is crucial.  And to do so, it is imperative to learn how to deal with the  loss of information,  avoid generalization and being familiar with the functioning of the government. (KEDL, 2013)</a:t>
            </a:r>
          </a:p>
          <a:p>
            <a:r>
              <a:rPr lang="en-GB" dirty="0">
                <a:solidFill>
                  <a:schemeClr val="tx1"/>
                </a:solidFill>
                <a:latin typeface="Times New Roman" panose="02020603050405020304" pitchFamily="18" charset="0"/>
                <a:cs typeface="Times New Roman" panose="02020603050405020304" pitchFamily="18" charset="0"/>
              </a:rPr>
              <a:t>FIVE IMPORTANT FACTORS to have in mind before setting a joint venture in China:</a:t>
            </a:r>
          </a:p>
          <a:p>
            <a:r>
              <a:rPr lang="en-GB" dirty="0">
                <a:solidFill>
                  <a:schemeClr val="tx1"/>
                </a:solidFill>
                <a:latin typeface="Times New Roman" panose="02020603050405020304" pitchFamily="18" charset="0"/>
                <a:cs typeface="Times New Roman" panose="02020603050405020304" pitchFamily="18" charset="0"/>
              </a:rPr>
              <a:t>-political factors</a:t>
            </a:r>
          </a:p>
          <a:p>
            <a:r>
              <a:rPr lang="en-GB" dirty="0">
                <a:solidFill>
                  <a:schemeClr val="tx1"/>
                </a:solidFill>
                <a:latin typeface="Times New Roman" panose="02020603050405020304" pitchFamily="18" charset="0"/>
                <a:cs typeface="Times New Roman" panose="02020603050405020304" pitchFamily="18" charset="0"/>
              </a:rPr>
              <a:t>-economic factors</a:t>
            </a:r>
          </a:p>
          <a:p>
            <a:r>
              <a:rPr lang="en-GB" dirty="0">
                <a:solidFill>
                  <a:schemeClr val="tx1"/>
                </a:solidFill>
                <a:latin typeface="Times New Roman" panose="02020603050405020304" pitchFamily="18" charset="0"/>
                <a:cs typeface="Times New Roman" panose="02020603050405020304" pitchFamily="18" charset="0"/>
              </a:rPr>
              <a:t>-cultural factors</a:t>
            </a:r>
          </a:p>
          <a:p>
            <a:r>
              <a:rPr lang="en-GB" dirty="0">
                <a:solidFill>
                  <a:schemeClr val="tx1"/>
                </a:solidFill>
                <a:latin typeface="Times New Roman" panose="02020603050405020304" pitchFamily="18" charset="0"/>
                <a:cs typeface="Times New Roman" panose="02020603050405020304" pitchFamily="18" charset="0"/>
              </a:rPr>
              <a:t>-societal factors</a:t>
            </a:r>
          </a:p>
          <a:p>
            <a:r>
              <a:rPr lang="en-GB" dirty="0">
                <a:solidFill>
                  <a:schemeClr val="tx1"/>
                </a:solidFill>
                <a:latin typeface="Times New Roman" panose="02020603050405020304" pitchFamily="18" charset="0"/>
                <a:cs typeface="Times New Roman" panose="02020603050405020304" pitchFamily="18" charset="0"/>
              </a:rPr>
              <a:t>-managerial factors (Yang &amp; Lee, 2002)</a:t>
            </a:r>
          </a:p>
          <a:p>
            <a:endParaRPr lang="en-GB" dirty="0">
              <a:solidFill>
                <a:schemeClr val="tx1"/>
              </a:solidFill>
              <a:latin typeface="Times New Roman" panose="02020603050405020304" pitchFamily="18" charset="0"/>
              <a:cs typeface="Times New Roman" panose="02020603050405020304" pitchFamily="18" charset="0"/>
            </a:endParaRPr>
          </a:p>
          <a:p>
            <a:endParaRPr lang="en-GB" dirty="0"/>
          </a:p>
          <a:p>
            <a:pPr eaLnBrk="1" hangingPunct="1">
              <a:spcBef>
                <a:spcPct val="0"/>
              </a:spcBef>
            </a:pPr>
            <a:endParaRPr lang="en-US" altLang="en-US" dirty="0"/>
          </a:p>
        </p:txBody>
      </p:sp>
      <p:sp>
        <p:nvSpPr>
          <p:cNvPr id="62468" name="Slide Number Placeholder 3">
            <a:extLst>
              <a:ext uri="{FF2B5EF4-FFF2-40B4-BE49-F238E27FC236}">
                <a16:creationId xmlns:a16="http://schemas.microsoft.com/office/drawing/2014/main" id="{6F5D2271-3ED9-47DB-A9DD-6CB162B47F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65CD8C-D886-434C-A52F-8962543FF1AA}"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83B4EE09-9955-4AE3-BFE5-B7B021C13E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factors of failure are divided into three clusters:</a:t>
            </a:r>
          </a:p>
          <a:p>
            <a:endParaRPr lang="en-GB" dirty="0"/>
          </a:p>
          <a:p>
            <a:r>
              <a:rPr lang="en-GB" dirty="0"/>
              <a:t> (1) Insufficient understanding of business environment,</a:t>
            </a:r>
          </a:p>
          <a:p>
            <a:r>
              <a:rPr lang="en-GB" dirty="0"/>
              <a:t> (2) Ineffective strategy development and communication </a:t>
            </a:r>
          </a:p>
          <a:p>
            <a:r>
              <a:rPr lang="en-GB" dirty="0"/>
              <a:t> (3) Poor operational and execution performance (Wong, 2019) but when it comes to success, finding the right partner in China before establishing a joint venture in China, it is crucial. Foreign investors needs to find one or more local partners.</a:t>
            </a:r>
          </a:p>
          <a:p>
            <a:pPr marL="171450" indent="-171450">
              <a:buFont typeface="Arial" panose="020B0604020202020204" pitchFamily="34" charset="0"/>
              <a:buChar char="•"/>
            </a:pPr>
            <a:r>
              <a:rPr lang="en-GB" dirty="0"/>
              <a:t> Partner Business License and Operational Verification: This gives investors valuable information about who in the company has the authority to make certain decisions, the amount of registered capital, the business license period, the address, etc. increase. Verification of partner land use rights and also, check the partner’s business license and operation status. Once you have decided to enter China, it is very important that the Articles of Incorporation clearly define the full scope of your business activities.</a:t>
            </a:r>
          </a:p>
          <a:p>
            <a:pPr marL="171450" indent="-171450">
              <a:buFont typeface="Arial" panose="020B0604020202020204" pitchFamily="34" charset="0"/>
              <a:buChar char="•"/>
            </a:pPr>
            <a:r>
              <a:rPr lang="en-GB" dirty="0"/>
              <a:t>China is made up of many different regions and cities and is currently grouped into the top four mega clusters. Southwest : Chengdu Chongqing , East: Shanghai Jiangsu Zhejiang , North: Beijing Tianjin Hebei , South:  Greater Bay Area. Major cities like Beijing, Shanghai, Guangzhou and Shenzhen have a gross domestic product (GDP) and population so big they operate like countries.  Any company planning to do business in China will have to consider the unique characteristics of each city.  It is recommended to pursue sourcing/logistics/IT operations sectors in the Pearl River Delta region, whereas government-related industries are a better fit in the North. </a:t>
            </a:r>
          </a:p>
          <a:p>
            <a:pPr marL="171450" indent="-171450">
              <a:buFont typeface="Arial" panose="020B0604020202020204" pitchFamily="34" charset="0"/>
              <a:buChar char="•"/>
            </a:pPr>
            <a:r>
              <a:rPr lang="en-GB" dirty="0"/>
              <a:t>Due to clear shopping habits, China's market environment is separated from many other economies around the world and is difficult to get started. </a:t>
            </a:r>
          </a:p>
          <a:p>
            <a:r>
              <a:rPr lang="en-GB" dirty="0"/>
              <a:t>After 10 years of struggling to get into the market, an American electronics tailor decided it was best to keep it simple and harness his profits by trading stocks with  local giants. Amazon's market share is said to be less than 1% compared to its local competitor Alibaba, which had a 60% market share  in  2018. Some market leaders managed to face the challenge and turn competition into new opportunities. Despite local competition, many foreign companies continue to thrive in the Chinese market as they innovate in China as well as  their own.</a:t>
            </a:r>
          </a:p>
          <a:p>
            <a:pPr marL="171450" indent="-171450">
              <a:buFont typeface="Arial" panose="020B0604020202020204" pitchFamily="34" charset="0"/>
              <a:buChar char="•"/>
            </a:pPr>
            <a:r>
              <a:rPr lang="en-GB" dirty="0"/>
              <a:t>62% of high-end Chinese  consumers are  likely to shop online, compared to an average of 37% in Hong Kong, Japan, South Korea and Russia. </a:t>
            </a:r>
          </a:p>
          <a:p>
            <a:r>
              <a:rPr lang="en-GB" dirty="0"/>
              <a:t> The younger generation shop online and use messaging, short video, livestreaming and social media apps as part of their purchasing process. </a:t>
            </a:r>
          </a:p>
          <a:p>
            <a:r>
              <a:rPr lang="en-GB" dirty="0"/>
              <a:t> Due to restricted internet access, local platforms such as Weibo for standard social media, WeChat, Baidu, and Xiao Hongshu for Instagram-style influencer advertising are  common for introducing brands in China's virtual space channel.</a:t>
            </a:r>
          </a:p>
          <a:p>
            <a:pPr marL="171450" indent="-171450">
              <a:buFont typeface="Arial" panose="020B0604020202020204" pitchFamily="34" charset="0"/>
              <a:buChar char="•"/>
            </a:pPr>
            <a:r>
              <a:rPr lang="en-GB" dirty="0"/>
              <a:t>Content localization goes beyond Google Translate. Local peculiarity means that the same word can be interpreted differently across cultures. Localization not only translates product names, but also leads to product selection based on consumer preferences. For example, in China, Decathlon  had remarkable success in tents, but only when it realized that the product needed to meet the needs of the market. Unlike  the UK, Chinese consumers  buy tents  a day  in the park, not to camp overnight. The best-selling tents in Decathlon China are family tents that are protected from UVF 50 awnings, with only light rain protection. This is a product that is also not  available in the UK market. For a successful brand change in China, it is advisable to hire a local expert to ensure that all communication is clear and the product selection is thoroughly researched.(HAWKSFORD, 2022)</a:t>
            </a:r>
          </a:p>
          <a:p>
            <a:endParaRPr lang="en-GB" dirty="0"/>
          </a:p>
          <a:p>
            <a:endParaRPr lang="en-GB" dirty="0"/>
          </a:p>
        </p:txBody>
      </p:sp>
      <p:sp>
        <p:nvSpPr>
          <p:cNvPr id="4" name="Slide Number Placeholder 3"/>
          <p:cNvSpPr>
            <a:spLocks noGrp="1"/>
          </p:cNvSpPr>
          <p:nvPr>
            <p:ph type="sldNum" sz="quarter" idx="5"/>
          </p:nvPr>
        </p:nvSpPr>
        <p:spPr/>
        <p:txBody>
          <a:bodyPr/>
          <a:lstStyle/>
          <a:p>
            <a:fld id="{BE6313EC-2538-46C7-9857-D5BF39655011}" type="slidenum">
              <a:rPr lang="en-GB" smtClean="0"/>
              <a:t>8</a:t>
            </a:fld>
            <a:endParaRPr lang="en-GB"/>
          </a:p>
        </p:txBody>
      </p:sp>
    </p:spTree>
    <p:extLst>
      <p:ext uri="{BB962C8B-B14F-4D97-AF65-F5344CB8AC3E}">
        <p14:creationId xmlns:p14="http://schemas.microsoft.com/office/powerpoint/2010/main" val="3052248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Three lessons are especially important here to consider. First, doing everything right is not enough. China has significant geographical and socio-economic differences in its region. The institutional environment and market preferences are evolving rapidly and sometimes even unpredictable. Domination and maintenance of dominance in China presents unique challenges. Unlike other digital markets in China, due to fierce competition, doing everything right often cannot guarantee success. Second, winners accumulate gradual benefits in all digital marketplaces. Drastic innovations in products, business models, and technologies which are wining most headlines because they are important to the long-term competitiveness of digital companies, but they are often overlooked in a variety of competitive areas over time. Accumulating gradual benefits is also a matter of survival. Third, an experimental approach to strategy and innovation. Great uncertainty in the rapidly evolving digital market requires an experimental approach to strategy and innovation. New ideas can become obsolete before they are fully implemented and require frequent readjustment of business strategy courses and goals. Experimental and improvised innovation is essential to success. However, such an experimental approach can only be achieved with strong autonomy of local management, local products, and technical teams, and often a business model tailored to the Chinese market. (LI, 2018)</a:t>
            </a:r>
          </a:p>
          <a:p>
            <a:endParaRPr lang="en-GB" dirty="0"/>
          </a:p>
        </p:txBody>
      </p:sp>
      <p:sp>
        <p:nvSpPr>
          <p:cNvPr id="4" name="Slide Number Placeholder 3"/>
          <p:cNvSpPr>
            <a:spLocks noGrp="1"/>
          </p:cNvSpPr>
          <p:nvPr>
            <p:ph type="sldNum" sz="quarter" idx="5"/>
          </p:nvPr>
        </p:nvSpPr>
        <p:spPr/>
        <p:txBody>
          <a:bodyPr/>
          <a:lstStyle/>
          <a:p>
            <a:fld id="{BE6313EC-2538-46C7-9857-D5BF39655011}" type="slidenum">
              <a:rPr lang="en-GB" smtClean="0"/>
              <a:t>9</a:t>
            </a:fld>
            <a:endParaRPr lang="en-GB"/>
          </a:p>
        </p:txBody>
      </p:sp>
    </p:spTree>
    <p:extLst>
      <p:ext uri="{BB962C8B-B14F-4D97-AF65-F5344CB8AC3E}">
        <p14:creationId xmlns:p14="http://schemas.microsoft.com/office/powerpoint/2010/main" val="10589964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ED1E2666-3CBE-4AE5-A6D2-D3D9AB71CF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1AA2C2AC-3E2A-4446-BD2E-32728019C4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When a UK based company is having a joint venture with an organisation in Shanghai, there will be so much cultural differences. These cultural differences will be affecting the placing of brand, behaviour of consumers and will be disturbing the global success of the organisation and will be making a cultural barrier bridge among the foreign markets and the local market. </a:t>
            </a:r>
          </a:p>
          <a:p>
            <a:pPr eaLnBrk="1" hangingPunct="1">
              <a:spcBef>
                <a:spcPct val="0"/>
              </a:spcBef>
            </a:pPr>
            <a:endParaRPr lang="en-US" altLang="en-US" dirty="0"/>
          </a:p>
        </p:txBody>
      </p:sp>
      <p:sp>
        <p:nvSpPr>
          <p:cNvPr id="63492" name="Slide Number Placeholder 3">
            <a:extLst>
              <a:ext uri="{FF2B5EF4-FFF2-40B4-BE49-F238E27FC236}">
                <a16:creationId xmlns:a16="http://schemas.microsoft.com/office/drawing/2014/main" id="{372364BA-0C8B-4928-842E-DA16A414193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A8449EE-C46C-4E85-B5EE-873603B68E25}"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359EAA03-C788-497C-96E7-8FD978B001E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E644F521-F992-4B71-80DD-BF2FDA968EB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FB5B26FD-5017-4285-AFC3-3C9911FAE6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These cultural differences demands a British person to be out of his comfort zone. It is recommended to maintain etiquettes and not to jump straight for first names as there are family token or names for them. one should avoid the slag language as English language that is the common language globally but is not known by the Chinese people mostly. People of shanghai keep the conversation simple in English language so British person should speak slowly and add formal words like kindly, please and thank you more often in the conversation for better communication in business. There could be a  significant stress on vendors on working in a fast-paced working environment. British people should give notice for any change in the venture to look and analyse the response of Chinese people.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Lunch breaks should be planed in daily routines as the lunch are important and considered as sophisticated as the dinners. Even their schools and business have lunch break. To make a joint venture successful, one should follow all the possible cultures of that country and this plan must be considered on planning schedules and recruitment process.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For the Chinese industry there are much different laws and regulation by their government for the British business, so for the success of joint venture all the polices must be read and make the paperwork on priority list. The working environment must be friendly as their culture is based on behaviour and loyalty. One should take turn to talk in business environment to overcome cultural issues by avoiding the closed questions. British people must be careful with the humour with people of shanghai and be supportive in the business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Chinese start work by going through all the complexities so the process should be kept open for all the employees and legal authorities. One should make the people to read workflow thoroughly to avoid any inconvenience as Chinese want to work by micromanaging the details of work.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To excel in the joint venture a good location has to be selected. To promote the business with both British and shanghai culture, one should listen the vendors of their place by recruiting the local people of that place. That will prevent in making the bridge of barriers in business culture. Trust, modesty and loyalty must be promoted in interrelationships so that the vendors can tell you about all the risks and threats to the business and will help you in succeeding the joint venture</a:t>
            </a:r>
          </a:p>
          <a:p>
            <a:pPr eaLnBrk="1" hangingPunct="1">
              <a:spcBef>
                <a:spcPct val="0"/>
              </a:spcBef>
            </a:pPr>
            <a:endParaRPr lang="en-US" altLang="en-US" dirty="0"/>
          </a:p>
        </p:txBody>
      </p:sp>
      <p:sp>
        <p:nvSpPr>
          <p:cNvPr id="61444" name="Slide Number Placeholder 3">
            <a:extLst>
              <a:ext uri="{FF2B5EF4-FFF2-40B4-BE49-F238E27FC236}">
                <a16:creationId xmlns:a16="http://schemas.microsoft.com/office/drawing/2014/main" id="{C854CD1C-8378-43CC-86B9-D7CEDF2639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A9DDB15-C452-42F4-84E6-33F164905A5C}"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F868FA38-9FF3-4760-BC2B-A0D0E723B8D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Relying on this theory a significant cultural difference between the UK and China can be identified that can restrict the business venture between the UK-based and China-based global companies.</a:t>
            </a:r>
            <a:endParaRPr lang="en-US" b="0" dirty="0">
              <a:effectLst/>
            </a:endParaRPr>
          </a:p>
          <a:p>
            <a:br>
              <a:rPr lang="en-US" dirty="0"/>
            </a:br>
            <a:endParaRPr lang="en-IN" dirty="0"/>
          </a:p>
          <a:p>
            <a:endParaRPr lang="en-GB" dirty="0"/>
          </a:p>
        </p:txBody>
      </p:sp>
      <p:sp>
        <p:nvSpPr>
          <p:cNvPr id="4" name="Slide Number Placeholder 3"/>
          <p:cNvSpPr>
            <a:spLocks noGrp="1"/>
          </p:cNvSpPr>
          <p:nvPr>
            <p:ph type="sldNum" sz="quarter" idx="5"/>
          </p:nvPr>
        </p:nvSpPr>
        <p:spPr/>
        <p:txBody>
          <a:bodyPr/>
          <a:lstStyle/>
          <a:p>
            <a:fld id="{BD367E6F-A9F2-4C05-845E-35606B260249}" type="slidenum">
              <a:rPr lang="en-US" smtClean="0"/>
              <a:t>12</a:t>
            </a:fld>
            <a:endParaRPr lang="en-US"/>
          </a:p>
        </p:txBody>
      </p:sp>
    </p:spTree>
    <p:extLst>
      <p:ext uri="{BB962C8B-B14F-4D97-AF65-F5344CB8AC3E}">
        <p14:creationId xmlns:p14="http://schemas.microsoft.com/office/powerpoint/2010/main" val="856901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07CE7AB6-1C73-4E67-9788-BE13E1D480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64A5EB23-8FA0-4C7C-8BDD-E524F2D953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1200" b="0" i="0" u="none" strike="noStrike" kern="1200" dirty="0">
                <a:solidFill>
                  <a:schemeClr val="tx1"/>
                </a:solidFill>
                <a:effectLst/>
                <a:latin typeface="+mn-lt"/>
                <a:ea typeface="+mn-ea"/>
                <a:cs typeface="+mn-cs"/>
              </a:rPr>
              <a:t>Applying Hofstede’s cultural theory to the context of a joint venture between the UK and Chinese company restrictions can be identified between the two cultures in their different attitude towards life.</a:t>
            </a:r>
            <a:endParaRPr lang="en-US" b="0" dirty="0">
              <a:effectLst/>
            </a:endParaRPr>
          </a:p>
          <a:p>
            <a:pPr eaLnBrk="1" hangingPunct="1">
              <a:spcBef>
                <a:spcPct val="0"/>
              </a:spcBef>
            </a:pPr>
            <a:endParaRPr lang="en-US" altLang="en-US" dirty="0"/>
          </a:p>
        </p:txBody>
      </p:sp>
      <p:sp>
        <p:nvSpPr>
          <p:cNvPr id="67588" name="Slide Number Placeholder 3">
            <a:extLst>
              <a:ext uri="{FF2B5EF4-FFF2-40B4-BE49-F238E27FC236}">
                <a16:creationId xmlns:a16="http://schemas.microsoft.com/office/drawing/2014/main" id="{5915392A-240B-4B81-8728-F1773B0ACB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5300D77-A5BE-49EA-9967-22AE8AD2788B}"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319D024-3DBF-4772-940B-70646A4798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07CE7AB6-1C73-4E67-9788-BE13E1D480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64A5EB23-8FA0-4C7C-8BDD-E524F2D953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In summary, China presents great opportunities but also major challenges for foreign multinational companies (MNSs). To be successful in China it is essential for foreign MNEs to understand the unique business environment and gain internal legitimacy. To achieve these goals, foreign MNEs are encouraged to engage with the local environment, hire local talent, and nurture important connections. By doing so, the scope of understanding Chinese management by foreign MNEs may be further improved.</a:t>
            </a:r>
            <a:endParaRPr lang="en-US" altLang="en-US" dirty="0"/>
          </a:p>
        </p:txBody>
      </p:sp>
      <p:sp>
        <p:nvSpPr>
          <p:cNvPr id="67588" name="Slide Number Placeholder 3">
            <a:extLst>
              <a:ext uri="{FF2B5EF4-FFF2-40B4-BE49-F238E27FC236}">
                <a16:creationId xmlns:a16="http://schemas.microsoft.com/office/drawing/2014/main" id="{5915392A-240B-4B81-8728-F1773B0ACB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5300D77-A5BE-49EA-9967-22AE8AD2788B}"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319D024-3DBF-4772-940B-70646A4798D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1672511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Subsequently the previous analysis of Chinese culture, is it advised for joint ventures, operating within </a:t>
            </a:r>
            <a:r>
              <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Chinese territory a specific training on the cultural differences of the two countries (China-UK), accompanied by the efficient and open communication between the company departments, managing staff and work force, a greater staff empowerment, linked on removing leadership barriers and improve staff creativity, a clear exposure of the new and old core business values, avoidance of negative influences raised </a:t>
            </a:r>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from</a:t>
            </a:r>
            <a:r>
              <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different thinking models and sharing some positive values and behaviours. </a:t>
            </a: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367E6F-A9F2-4C05-845E-35606B260249}" type="slidenum">
              <a:rPr lang="en-US" smtClean="0"/>
              <a:t>15</a:t>
            </a:fld>
            <a:endParaRPr lang="en-US"/>
          </a:p>
        </p:txBody>
      </p:sp>
    </p:spTree>
    <p:extLst>
      <p:ext uri="{BB962C8B-B14F-4D97-AF65-F5344CB8AC3E}">
        <p14:creationId xmlns:p14="http://schemas.microsoft.com/office/powerpoint/2010/main" val="25456371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26/04/2022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26/04/2022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26/04/2022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26/04/2022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26/04/2022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26/04/2022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26/04/2022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13.jpeg"/><Relationship Id="rId7" Type="http://schemas.openxmlformats.org/officeDocument/2006/relationships/diagramData" Target="../diagrams/data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png"/><Relationship Id="rId11" Type="http://schemas.microsoft.com/office/2007/relationships/diagramDrawing" Target="../diagrams/drawing1.xml"/><Relationship Id="rId5" Type="http://schemas.openxmlformats.org/officeDocument/2006/relationships/image" Target="../media/image15.jpeg"/><Relationship Id="rId10" Type="http://schemas.openxmlformats.org/officeDocument/2006/relationships/diagramColors" Target="../diagrams/colors1.xml"/><Relationship Id="rId4" Type="http://schemas.openxmlformats.org/officeDocument/2006/relationships/image" Target="../media/image14.jpeg"/><Relationship Id="rId9"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13" Type="http://schemas.microsoft.com/office/2007/relationships/diagramDrawing" Target="../diagrams/drawing5.xml"/><Relationship Id="rId3" Type="http://schemas.openxmlformats.org/officeDocument/2006/relationships/image" Target="../media/image22.png"/><Relationship Id="rId7" Type="http://schemas.openxmlformats.org/officeDocument/2006/relationships/diagramColors" Target="../diagrams/colors4.xml"/><Relationship Id="rId12"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4.xml"/><Relationship Id="rId11" Type="http://schemas.openxmlformats.org/officeDocument/2006/relationships/diagramQuickStyle" Target="../diagrams/quickStyle5.xml"/><Relationship Id="rId5" Type="http://schemas.openxmlformats.org/officeDocument/2006/relationships/diagramLayout" Target="../diagrams/layout4.xml"/><Relationship Id="rId10" Type="http://schemas.openxmlformats.org/officeDocument/2006/relationships/diagramLayout" Target="../diagrams/layout5.xml"/><Relationship Id="rId4" Type="http://schemas.openxmlformats.org/officeDocument/2006/relationships/diagramData" Target="../diagrams/data4.xml"/><Relationship Id="rId9"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takeitpersonelly.com/2018/01/02/5-ways-to-overcome-cultural-barriers-in-the-workplace/" TargetMode="External"/><Relationship Id="rId2" Type="http://schemas.openxmlformats.org/officeDocument/2006/relationships/hyperlink" Target="https://www.msadvisory.com/how-to-setup-a-joint-venture-in-china/" TargetMode="External"/><Relationship Id="rId1" Type="http://schemas.openxmlformats.org/officeDocument/2006/relationships/slideLayout" Target="../slideLayouts/slideLayout2.xml"/><Relationship Id="rId4" Type="http://schemas.openxmlformats.org/officeDocument/2006/relationships/hyperlink" Target="about:blank"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2257128"/>
            <a:ext cx="8928992" cy="2540024"/>
          </a:xfrm>
        </p:spPr>
        <p:txBody>
          <a:bodyPr>
            <a:normAutofit fontScale="90000"/>
          </a:bodyPr>
          <a:lstStyle/>
          <a:p>
            <a:r>
              <a:rPr lang="en-GB" i="1" dirty="0">
                <a:solidFill>
                  <a:schemeClr val="bg1"/>
                </a:solidFill>
              </a:rPr>
              <a:t>International Business Communications </a:t>
            </a:r>
            <a:r>
              <a:rPr lang="en-GB" sz="2700" i="1" dirty="0">
                <a:solidFill>
                  <a:schemeClr val="bg1"/>
                </a:solidFill>
              </a:rPr>
              <a:t>(LCBB6001)</a:t>
            </a:r>
            <a:br>
              <a:rPr lang="en-GB" sz="2700" i="1" dirty="0">
                <a:solidFill>
                  <a:schemeClr val="bg1"/>
                </a:solidFill>
              </a:rPr>
            </a:br>
            <a:r>
              <a:rPr lang="en-GB" sz="2700" i="1" dirty="0">
                <a:solidFill>
                  <a:schemeClr val="bg1"/>
                </a:solidFill>
              </a:rPr>
              <a:t>Level 6 Term 1</a:t>
            </a:r>
            <a:br>
              <a:rPr lang="en-GB" sz="2700" i="1" dirty="0">
                <a:solidFill>
                  <a:schemeClr val="bg1"/>
                </a:solidFill>
              </a:rPr>
            </a:br>
            <a:br>
              <a:rPr lang="en-GB" i="1" dirty="0">
                <a:solidFill>
                  <a:schemeClr val="bg1"/>
                </a:solidFill>
              </a:rPr>
            </a:br>
            <a:r>
              <a:rPr lang="en-GB" sz="3100" dirty="0">
                <a:solidFill>
                  <a:schemeClr val="bg1"/>
                </a:solidFill>
              </a:rPr>
              <a:t>Joint Venture in China </a:t>
            </a:r>
            <a:r>
              <a:rPr lang="en-GB" sz="3100" i="1" dirty="0">
                <a:solidFill>
                  <a:schemeClr val="bg1"/>
                </a:solidFill>
              </a:rPr>
              <a:t>- </a:t>
            </a:r>
            <a:r>
              <a:rPr lang="en-GB" sz="3200" i="1" dirty="0">
                <a:solidFill>
                  <a:schemeClr val="bg1"/>
                </a:solidFill>
              </a:rPr>
              <a:t>Group 3</a:t>
            </a:r>
            <a:br>
              <a:rPr lang="en-GB" sz="3100" i="1" dirty="0">
                <a:solidFill>
                  <a:schemeClr val="bg1"/>
                </a:solidFill>
              </a:rPr>
            </a:br>
            <a:br>
              <a:rPr lang="en-GB" i="1" dirty="0">
                <a:solidFill>
                  <a:schemeClr val="bg1"/>
                </a:solidFill>
              </a:rPr>
            </a:br>
            <a:br>
              <a:rPr lang="en-GB" i="1" dirty="0">
                <a:solidFill>
                  <a:schemeClr val="bg1"/>
                </a:solidFill>
              </a:rPr>
            </a:br>
            <a:endParaRPr lang="en-GB" dirty="0">
              <a:solidFill>
                <a:schemeClr val="bg1"/>
              </a:solidFill>
            </a:endParaRPr>
          </a:p>
        </p:txBody>
      </p:sp>
      <p:sp>
        <p:nvSpPr>
          <p:cNvPr id="3" name="TextBox 2">
            <a:extLst>
              <a:ext uri="{FF2B5EF4-FFF2-40B4-BE49-F238E27FC236}">
                <a16:creationId xmlns:a16="http://schemas.microsoft.com/office/drawing/2014/main" id="{0F5BBDAF-B49F-41E4-9F70-BB05C10D3EFD}"/>
              </a:ext>
            </a:extLst>
          </p:cNvPr>
          <p:cNvSpPr txBox="1"/>
          <p:nvPr/>
        </p:nvSpPr>
        <p:spPr>
          <a:xfrm>
            <a:off x="323528" y="3971708"/>
            <a:ext cx="3805016" cy="2585323"/>
          </a:xfrm>
          <a:prstGeom prst="rect">
            <a:avLst/>
          </a:prstGeom>
          <a:noFill/>
        </p:spPr>
        <p:txBody>
          <a:bodyPr wrap="square" rtlCol="0">
            <a:spAutoFit/>
          </a:bodyPr>
          <a:lstStyle/>
          <a:p>
            <a:endParaRPr lang="en-GB" dirty="0">
              <a:solidFill>
                <a:schemeClr val="bg1"/>
              </a:solidFill>
            </a:endParaRPr>
          </a:p>
          <a:p>
            <a:r>
              <a:rPr lang="en-GB" dirty="0">
                <a:solidFill>
                  <a:schemeClr val="bg1"/>
                </a:solidFill>
                <a:latin typeface="Times New Roman" panose="02020603050405020304" pitchFamily="18" charset="0"/>
                <a:cs typeface="Times New Roman" panose="02020603050405020304" pitchFamily="18" charset="0"/>
              </a:rPr>
              <a:t>Anamaria Lupu                   1913405</a:t>
            </a:r>
          </a:p>
          <a:p>
            <a:r>
              <a:rPr lang="en-GB" dirty="0">
                <a:solidFill>
                  <a:schemeClr val="bg1"/>
                </a:solidFill>
                <a:latin typeface="Times New Roman" panose="02020603050405020304" pitchFamily="18" charset="0"/>
                <a:cs typeface="Times New Roman" panose="02020603050405020304" pitchFamily="18" charset="0"/>
              </a:rPr>
              <a:t>Consuela Simina Moise      1913406</a:t>
            </a:r>
          </a:p>
          <a:p>
            <a:r>
              <a:rPr lang="en-GB" dirty="0">
                <a:solidFill>
                  <a:schemeClr val="bg1"/>
                </a:solidFill>
                <a:latin typeface="Times New Roman" panose="02020603050405020304" pitchFamily="18" charset="0"/>
                <a:cs typeface="Times New Roman" panose="02020603050405020304" pitchFamily="18" charset="0"/>
              </a:rPr>
              <a:t>Ioana Trifoi                         1913404</a:t>
            </a:r>
          </a:p>
          <a:p>
            <a:r>
              <a:rPr lang="en-GB" dirty="0">
                <a:solidFill>
                  <a:schemeClr val="bg1"/>
                </a:solidFill>
                <a:latin typeface="Times New Roman" panose="02020603050405020304" pitchFamily="18" charset="0"/>
                <a:cs typeface="Times New Roman" panose="02020603050405020304" pitchFamily="18" charset="0"/>
              </a:rPr>
              <a:t>Manal Talharchet                1917140</a:t>
            </a:r>
          </a:p>
          <a:p>
            <a:r>
              <a:rPr lang="en-GB" dirty="0">
                <a:solidFill>
                  <a:schemeClr val="bg1"/>
                </a:solidFill>
                <a:latin typeface="Times New Roman" panose="02020603050405020304" pitchFamily="18" charset="0"/>
                <a:cs typeface="Times New Roman" panose="02020603050405020304" pitchFamily="18" charset="0"/>
              </a:rPr>
              <a:t>Oleh Vasylyshyn                 1917016</a:t>
            </a:r>
          </a:p>
          <a:p>
            <a:endParaRPr lang="en-GB" dirty="0">
              <a:solidFill>
                <a:schemeClr val="bg1"/>
              </a:solidFill>
            </a:endParaRPr>
          </a:p>
          <a:p>
            <a:endParaRPr lang="en-GB" dirty="0">
              <a:solidFill>
                <a:schemeClr val="bg1"/>
              </a:solidFill>
            </a:endParaRPr>
          </a:p>
          <a:p>
            <a:endParaRPr lang="en-GB" dirty="0"/>
          </a:p>
        </p:txBody>
      </p:sp>
      <p:sp>
        <p:nvSpPr>
          <p:cNvPr id="4" name="TextBox 3">
            <a:extLst>
              <a:ext uri="{FF2B5EF4-FFF2-40B4-BE49-F238E27FC236}">
                <a16:creationId xmlns:a16="http://schemas.microsoft.com/office/drawing/2014/main" id="{734AB30C-6B54-4829-B5F2-F0ABC9C11342}"/>
              </a:ext>
            </a:extLst>
          </p:cNvPr>
          <p:cNvSpPr txBox="1"/>
          <p:nvPr/>
        </p:nvSpPr>
        <p:spPr>
          <a:xfrm>
            <a:off x="5255568" y="4149080"/>
            <a:ext cx="3888432" cy="923330"/>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                       Lecturer</a:t>
            </a:r>
          </a:p>
          <a:p>
            <a:endParaRPr lang="en-GB" dirty="0">
              <a:solidFill>
                <a:schemeClr val="bg1"/>
              </a:solidFill>
            </a:endParaRPr>
          </a:p>
          <a:p>
            <a:r>
              <a:rPr lang="en-GB" dirty="0">
                <a:solidFill>
                  <a:schemeClr val="bg1"/>
                </a:solidFill>
                <a:latin typeface="Times New Roman" panose="02020603050405020304" pitchFamily="18" charset="0"/>
                <a:cs typeface="Times New Roman" panose="02020603050405020304" pitchFamily="18" charset="0"/>
              </a:rPr>
              <a:t>           Mr. Husam Alharahsheh </a:t>
            </a:r>
          </a:p>
        </p:txBody>
      </p:sp>
      <p:sp>
        <p:nvSpPr>
          <p:cNvPr id="5" name="TextBox 4">
            <a:extLst>
              <a:ext uri="{FF2B5EF4-FFF2-40B4-BE49-F238E27FC236}">
                <a16:creationId xmlns:a16="http://schemas.microsoft.com/office/drawing/2014/main" id="{8AF446F5-1E40-4998-A66E-3AACE0964B79}"/>
              </a:ext>
            </a:extLst>
          </p:cNvPr>
          <p:cNvSpPr txBox="1"/>
          <p:nvPr/>
        </p:nvSpPr>
        <p:spPr>
          <a:xfrm>
            <a:off x="3995936" y="6557039"/>
            <a:ext cx="1872208" cy="307777"/>
          </a:xfrm>
          <a:prstGeom prst="rect">
            <a:avLst/>
          </a:prstGeom>
          <a:noFill/>
        </p:spPr>
        <p:txBody>
          <a:bodyPr wrap="square" rtlCol="0">
            <a:spAutoFit/>
          </a:bodyPr>
          <a:lstStyle/>
          <a:p>
            <a:r>
              <a:rPr lang="en-GB" sz="1400" dirty="0">
                <a:solidFill>
                  <a:schemeClr val="bg1"/>
                </a:solidFill>
                <a:latin typeface="Times New Roman" panose="02020603050405020304" pitchFamily="18" charset="0"/>
                <a:cs typeface="Times New Roman" panose="02020603050405020304" pitchFamily="18" charset="0"/>
              </a:rPr>
              <a:t>February 2022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2" name="Picture 5">
            <a:extLst>
              <a:ext uri="{FF2B5EF4-FFF2-40B4-BE49-F238E27FC236}">
                <a16:creationId xmlns:a16="http://schemas.microsoft.com/office/drawing/2014/main" id="{953E9AD4-D4A4-472A-AAA3-E818FAD14F7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98904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4">
            <a:extLst>
              <a:ext uri="{FF2B5EF4-FFF2-40B4-BE49-F238E27FC236}">
                <a16:creationId xmlns:a16="http://schemas.microsoft.com/office/drawing/2014/main" id="{03A94A73-B7ED-401D-90C5-B335448B1D9C}"/>
              </a:ext>
            </a:extLst>
          </p:cNvPr>
          <p:cNvSpPr>
            <a:spLocks noGrp="1"/>
          </p:cNvSpPr>
          <p:nvPr>
            <p:ph idx="1"/>
          </p:nvPr>
        </p:nvSpPr>
        <p:spPr>
          <a:xfrm>
            <a:off x="1648018" y="2606590"/>
            <a:ext cx="8229600" cy="3917032"/>
          </a:xfrm>
        </p:spPr>
        <p:txBody>
          <a:bodyPr/>
          <a:lstStyle/>
          <a:p>
            <a:pPr marL="0" indent="0" algn="ctr">
              <a:buNone/>
            </a:pPr>
            <a:endParaRPr lang="en-GB" sz="24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1. Introduction to the context                               delivered by Anamaria</a:t>
            </a:r>
          </a:p>
          <a:p>
            <a:pPr marL="0" indent="0">
              <a:buNone/>
            </a:pPr>
            <a:r>
              <a:rPr lang="en-GB" sz="2000" dirty="0">
                <a:latin typeface="Times New Roman" panose="02020603050405020304" pitchFamily="18" charset="0"/>
                <a:cs typeface="Times New Roman" panose="02020603050405020304" pitchFamily="18" charset="0"/>
              </a:rPr>
              <a:t>2. Introduction to the Chinese Culture                 delivered by Oleh</a:t>
            </a:r>
          </a:p>
          <a:p>
            <a:pPr marL="0" indent="0">
              <a:buNone/>
            </a:pPr>
            <a:r>
              <a:rPr lang="en-GB" sz="2000" dirty="0">
                <a:latin typeface="Times New Roman" panose="02020603050405020304" pitchFamily="18" charset="0"/>
                <a:cs typeface="Times New Roman" panose="02020603050405020304" pitchFamily="18" charset="0"/>
              </a:rPr>
              <a:t>3. Success and failure factors of joint ventures    delivered by Consuela</a:t>
            </a:r>
          </a:p>
          <a:p>
            <a:pPr marL="0" indent="0">
              <a:buNone/>
            </a:pPr>
            <a:r>
              <a:rPr lang="en-GB" sz="2000" dirty="0">
                <a:latin typeface="Times New Roman" panose="02020603050405020304" pitchFamily="18" charset="0"/>
                <a:cs typeface="Times New Roman" panose="02020603050405020304" pitchFamily="18" charset="0"/>
              </a:rPr>
              <a:t>4. Cultural sensitivity in China                            delivered by Manal </a:t>
            </a:r>
          </a:p>
          <a:p>
            <a:pPr marL="0" indent="0">
              <a:buNone/>
            </a:pPr>
            <a:r>
              <a:rPr lang="en-GB" sz="2000" dirty="0">
                <a:latin typeface="Times New Roman" panose="02020603050405020304" pitchFamily="18" charset="0"/>
                <a:cs typeface="Times New Roman" panose="02020603050405020304" pitchFamily="18" charset="0"/>
              </a:rPr>
              <a:t>5. Hofstede cultural dimensions UK - China       delivered by Ioana</a:t>
            </a:r>
          </a:p>
          <a:p>
            <a:pPr marL="0" indent="0">
              <a:spcBef>
                <a:spcPts val="0"/>
              </a:spcBef>
              <a:buNone/>
            </a:pPr>
            <a:r>
              <a:rPr lang="en-GB" sz="2000" dirty="0">
                <a:latin typeface="Times New Roman" panose="02020603050405020304" pitchFamily="18" charset="0"/>
                <a:cs typeface="Times New Roman" panose="02020603050405020304" pitchFamily="18" charset="0"/>
              </a:rPr>
              <a:t>            </a:t>
            </a:r>
          </a:p>
          <a:p>
            <a:pPr marL="0" indent="0">
              <a:buNone/>
            </a:pPr>
            <a:r>
              <a:rPr lang="en-GB" sz="2000" dirty="0">
                <a:latin typeface="Times New Roman" panose="02020603050405020304" pitchFamily="18" charset="0"/>
                <a:cs typeface="Times New Roman" panose="02020603050405020304" pitchFamily="18" charset="0"/>
              </a:rPr>
              <a:t>6. Conclusion and Recommendations</a:t>
            </a:r>
          </a:p>
          <a:p>
            <a:pPr marL="0" indent="0">
              <a:buNone/>
            </a:pPr>
            <a:endParaRPr lang="en-GB" sz="2000" dirty="0">
              <a:latin typeface="Times New Roman" panose="02020603050405020304" pitchFamily="18" charset="0"/>
              <a:cs typeface="Times New Roman" panose="02020603050405020304" pitchFamily="18" charset="0"/>
            </a:endParaRPr>
          </a:p>
          <a:p>
            <a:pPr marL="0" indent="0" algn="ctr">
              <a:buNone/>
            </a:pPr>
            <a:endParaRPr lang="en-GB" sz="2000" dirty="0">
              <a:latin typeface="Times New Roman" panose="02020603050405020304" pitchFamily="18" charset="0"/>
              <a:cs typeface="Times New Roman" panose="02020603050405020304" pitchFamily="18" charset="0"/>
            </a:endParaRPr>
          </a:p>
          <a:p>
            <a:pPr marL="0" indent="0" algn="ctr">
              <a:buNone/>
            </a:pPr>
            <a:endParaRPr lang="en-GB" sz="2400" dirty="0">
              <a:latin typeface="Times New Roman" panose="02020603050405020304" pitchFamily="18" charset="0"/>
              <a:cs typeface="Times New Roman" panose="02020603050405020304" pitchFamily="18" charset="0"/>
            </a:endParaRPr>
          </a:p>
          <a:p>
            <a:pPr marL="0" indent="0">
              <a:buNone/>
            </a:pPr>
            <a:endParaRPr lang="en-GB" dirty="0"/>
          </a:p>
        </p:txBody>
      </p:sp>
      <p:pic>
        <p:nvPicPr>
          <p:cNvPr id="6" name="Picture 5" descr="Graphical user interface&#10;&#10;Description automatically generated">
            <a:extLst>
              <a:ext uri="{FF2B5EF4-FFF2-40B4-BE49-F238E27FC236}">
                <a16:creationId xmlns:a16="http://schemas.microsoft.com/office/drawing/2014/main" id="{73DA74D0-0705-453B-941E-E0A82670AD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16779" y="167038"/>
            <a:ext cx="4713801" cy="2651513"/>
          </a:xfrm>
          <a:prstGeom prst="rect">
            <a:avLst/>
          </a:prstGeom>
        </p:spPr>
      </p:pic>
      <p:pic>
        <p:nvPicPr>
          <p:cNvPr id="8" name="Picture 7" descr="A red white and blue flag&#10;&#10;Description automatically generated with medium confidence">
            <a:extLst>
              <a:ext uri="{FF2B5EF4-FFF2-40B4-BE49-F238E27FC236}">
                <a16:creationId xmlns:a16="http://schemas.microsoft.com/office/drawing/2014/main" id="{BC2C4507-BB5E-4D2B-BCCB-9209A53479F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385" y="692695"/>
            <a:ext cx="2011473" cy="1600200"/>
          </a:xfrm>
          <a:prstGeom prst="rect">
            <a:avLst/>
          </a:prstGeom>
        </p:spPr>
      </p:pic>
      <p:pic>
        <p:nvPicPr>
          <p:cNvPr id="14" name="Picture 13">
            <a:extLst>
              <a:ext uri="{FF2B5EF4-FFF2-40B4-BE49-F238E27FC236}">
                <a16:creationId xmlns:a16="http://schemas.microsoft.com/office/drawing/2014/main" id="{C2A824CB-CC77-4597-BC85-4142B6E9C29D}"/>
              </a:ext>
            </a:extLst>
          </p:cNvPr>
          <p:cNvPicPr>
            <a:picLocks noChangeAspect="1"/>
          </p:cNvPicPr>
          <p:nvPr/>
        </p:nvPicPr>
        <p:blipFill>
          <a:blip r:embed="rId6"/>
          <a:stretch>
            <a:fillRect/>
          </a:stretch>
        </p:blipFill>
        <p:spPr>
          <a:xfrm>
            <a:off x="7048774" y="685641"/>
            <a:ext cx="2037841" cy="1600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0" name="Picture 6">
            <a:extLst>
              <a:ext uri="{FF2B5EF4-FFF2-40B4-BE49-F238E27FC236}">
                <a16:creationId xmlns:a16="http://schemas.microsoft.com/office/drawing/2014/main" id="{AB12B2D9-4BB1-40EA-9D8B-1F4C47A85F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767717"/>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D05D443F-2EA1-4FD0-8918-A7A2F8F3A0C3}"/>
              </a:ext>
            </a:extLst>
          </p:cNvPr>
          <p:cNvPicPr>
            <a:picLocks noChangeAspect="1"/>
          </p:cNvPicPr>
          <p:nvPr/>
        </p:nvPicPr>
        <p:blipFill>
          <a:blip r:embed="rId4"/>
          <a:stretch>
            <a:fillRect/>
          </a:stretch>
        </p:blipFill>
        <p:spPr>
          <a:xfrm>
            <a:off x="1496691" y="1971915"/>
            <a:ext cx="2286002" cy="1197868"/>
          </a:xfrm>
          <a:prstGeom prst="rect">
            <a:avLst/>
          </a:prstGeom>
        </p:spPr>
      </p:pic>
      <p:pic>
        <p:nvPicPr>
          <p:cNvPr id="8" name="Picture 7" descr="A red flag with yellow stars&#10;&#10;Description automatically generated with medium confidence">
            <a:extLst>
              <a:ext uri="{FF2B5EF4-FFF2-40B4-BE49-F238E27FC236}">
                <a16:creationId xmlns:a16="http://schemas.microsoft.com/office/drawing/2014/main" id="{2213AAF1-69D0-490E-B903-AFFB7D8636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0872" y="1971915"/>
            <a:ext cx="2286002" cy="1241448"/>
          </a:xfrm>
          <a:prstGeom prst="rect">
            <a:avLst/>
          </a:prstGeom>
        </p:spPr>
      </p:pic>
      <p:sp>
        <p:nvSpPr>
          <p:cNvPr id="6" name="TextBox 5">
            <a:extLst>
              <a:ext uri="{FF2B5EF4-FFF2-40B4-BE49-F238E27FC236}">
                <a16:creationId xmlns:a16="http://schemas.microsoft.com/office/drawing/2014/main" id="{E8C430DB-4CF6-4BB0-B77A-498B929093A5}"/>
              </a:ext>
            </a:extLst>
          </p:cNvPr>
          <p:cNvSpPr txBox="1"/>
          <p:nvPr/>
        </p:nvSpPr>
        <p:spPr>
          <a:xfrm>
            <a:off x="1223628" y="404664"/>
            <a:ext cx="6696744" cy="523220"/>
          </a:xfrm>
          <a:prstGeom prst="rect">
            <a:avLst/>
          </a:prstGeom>
          <a:noFill/>
        </p:spPr>
        <p:txBody>
          <a:bodyPr wrap="square" rtlCol="0">
            <a:spAutoFit/>
          </a:bodyPr>
          <a:lstStyle/>
          <a:p>
            <a:pPr algn="ctr" eaLnBrk="1" hangingPunct="1">
              <a:spcBef>
                <a:spcPct val="0"/>
              </a:spcBef>
            </a:pPr>
            <a:r>
              <a:rPr lang="en-US" altLang="en-US" sz="2800" dirty="0">
                <a:solidFill>
                  <a:schemeClr val="tx2"/>
                </a:solidFill>
                <a:latin typeface="Times New Roman" panose="02020603050405020304" pitchFamily="18" charset="0"/>
                <a:cs typeface="Times New Roman" panose="02020603050405020304" pitchFamily="18" charset="0"/>
              </a:rPr>
              <a:t>China – a culture of speed and efficiency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6" name="Picture 6">
            <a:extLst>
              <a:ext uri="{FF2B5EF4-FFF2-40B4-BE49-F238E27FC236}">
                <a16:creationId xmlns:a16="http://schemas.microsoft.com/office/drawing/2014/main" id="{F1A5CB36-D46B-42C4-8F73-275BA3A7421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984849"/>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19AE42A7-C58A-4E42-802E-5B1B75AD8C3A}"/>
              </a:ext>
            </a:extLst>
          </p:cNvPr>
          <p:cNvSpPr txBox="1"/>
          <p:nvPr/>
        </p:nvSpPr>
        <p:spPr>
          <a:xfrm>
            <a:off x="1490936" y="2803503"/>
            <a:ext cx="4536504" cy="646331"/>
          </a:xfrm>
          <a:prstGeom prst="rect">
            <a:avLst/>
          </a:prstGeom>
          <a:noFill/>
        </p:spPr>
        <p:txBody>
          <a:bodyPr wrap="square" rtlCol="0">
            <a:spAutoFit/>
          </a:bodyPr>
          <a:lstStyle/>
          <a:p>
            <a:endParaRPr lang="en-GB" dirty="0"/>
          </a:p>
          <a:p>
            <a:endParaRPr lang="en-GB" dirty="0"/>
          </a:p>
        </p:txBody>
      </p:sp>
      <p:pic>
        <p:nvPicPr>
          <p:cNvPr id="4" name="Picture 3" descr="Close-up of hands shaking&#10;&#10;Description automatically generated">
            <a:extLst>
              <a:ext uri="{FF2B5EF4-FFF2-40B4-BE49-F238E27FC236}">
                <a16:creationId xmlns:a16="http://schemas.microsoft.com/office/drawing/2014/main" id="{4ED54F79-7687-4E50-A013-E435E36767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604990"/>
            <a:ext cx="3936678" cy="3202810"/>
          </a:xfrm>
          <a:prstGeom prst="rect">
            <a:avLst/>
          </a:prstGeom>
        </p:spPr>
      </p:pic>
      <p:pic>
        <p:nvPicPr>
          <p:cNvPr id="5" name="Picture 4">
            <a:extLst>
              <a:ext uri="{FF2B5EF4-FFF2-40B4-BE49-F238E27FC236}">
                <a16:creationId xmlns:a16="http://schemas.microsoft.com/office/drawing/2014/main" id="{724204E6-3395-4C48-8078-E1C5C53015C1}"/>
              </a:ext>
            </a:extLst>
          </p:cNvPr>
          <p:cNvPicPr>
            <a:picLocks noChangeAspect="1"/>
          </p:cNvPicPr>
          <p:nvPr/>
        </p:nvPicPr>
        <p:blipFill>
          <a:blip r:embed="rId5"/>
          <a:stretch>
            <a:fillRect/>
          </a:stretch>
        </p:blipFill>
        <p:spPr>
          <a:xfrm>
            <a:off x="3936678" y="1430106"/>
            <a:ext cx="5155733" cy="4162959"/>
          </a:xfrm>
          <a:prstGeom prst="rect">
            <a:avLst/>
          </a:prstGeom>
        </p:spPr>
      </p:pic>
      <p:sp>
        <p:nvSpPr>
          <p:cNvPr id="3" name="TextBox 2">
            <a:extLst>
              <a:ext uri="{FF2B5EF4-FFF2-40B4-BE49-F238E27FC236}">
                <a16:creationId xmlns:a16="http://schemas.microsoft.com/office/drawing/2014/main" id="{DB457619-D26E-4D13-A2BF-2B744BEA993E}"/>
              </a:ext>
            </a:extLst>
          </p:cNvPr>
          <p:cNvSpPr txBox="1"/>
          <p:nvPr/>
        </p:nvSpPr>
        <p:spPr>
          <a:xfrm>
            <a:off x="1968339" y="232718"/>
            <a:ext cx="5796644" cy="523220"/>
          </a:xfrm>
          <a:prstGeom prst="rect">
            <a:avLst/>
          </a:prstGeom>
          <a:noFill/>
        </p:spPr>
        <p:txBody>
          <a:bodyPr wrap="square" rtlCol="0">
            <a:spAutoFit/>
          </a:bodyPr>
          <a:lstStyle/>
          <a:p>
            <a:pPr algn="ctr"/>
            <a:r>
              <a:rPr lang="en-GB" sz="2800" dirty="0">
                <a:solidFill>
                  <a:schemeClr val="tx2">
                    <a:lumMod val="75000"/>
                  </a:schemeClr>
                </a:solidFill>
                <a:latin typeface="Times New Roman" panose="02020603050405020304" pitchFamily="18" charset="0"/>
                <a:cs typeface="Times New Roman" panose="02020603050405020304" pitchFamily="18" charset="0"/>
              </a:rPr>
              <a:t>Challenges of doing business in China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8" name="Rectangle 137"/>
          <p:cNvSpPr>
            <a:spLocks noGrp="1" noRot="1" noChangeAspect="1" noMove="1" noResize="1" noEditPoints="1" noAdjustHandles="1" noChangeArrowheads="1" noChangeShapeType="1" noTextEdit="1"/>
          </p:cNvSpPr>
          <p:nvPr/>
        </p:nvSpPr>
        <p:spPr>
          <a:xfrm>
            <a:off x="-1"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Title 4"/>
          <p:cNvSpPr>
            <a:spLocks noGrp="1"/>
          </p:cNvSpPr>
          <p:nvPr>
            <p:ph type="title"/>
          </p:nvPr>
        </p:nvSpPr>
        <p:spPr>
          <a:xfrm>
            <a:off x="5485596" y="297715"/>
            <a:ext cx="3237606" cy="1550438"/>
          </a:xfrm>
        </p:spPr>
        <p:txBody>
          <a:bodyPr anchor="b">
            <a:normAutofit fontScale="90000"/>
          </a:bodyPr>
          <a:lstStyle/>
          <a:p>
            <a:pPr defTabSz="342900">
              <a:lnSpc>
                <a:spcPct val="90000"/>
              </a:lnSpc>
              <a:spcBef>
                <a:spcPts val="0"/>
              </a:spcBef>
              <a:spcAft>
                <a:spcPts val="750"/>
              </a:spcAft>
              <a:defRPr/>
            </a:pPr>
            <a:br>
              <a:rPr lang="en-US" sz="3000" b="1" cap="all" dirty="0">
                <a:latin typeface="Times New Roman" panose="02020603050405020304" pitchFamily="18" charset="0"/>
                <a:ea typeface="+mn-ea"/>
                <a:cs typeface="Times New Roman" panose="02020603050405020304" pitchFamily="18" charset="0"/>
              </a:rPr>
            </a:br>
            <a:r>
              <a:rPr lang="en-GB" sz="3000" b="1" cap="all" dirty="0">
                <a:ln w="3175" cmpd="sng">
                  <a:solidFill>
                    <a:srgbClr val="798FF2">
                      <a:lumMod val="40000"/>
                      <a:lumOff val="60000"/>
                    </a:srgbClr>
                  </a:solidFill>
                </a:ln>
                <a:solidFill>
                  <a:srgbClr val="FF0000"/>
                </a:solidFill>
                <a:effectLst>
                  <a:reflection blurRad="6350" stA="60000" endA="900" endPos="58000" dir="5400000" sy="-100000" algn="bl" rotWithShape="0"/>
                </a:effectLst>
                <a:latin typeface="Times New Roman" panose="02020603050405020304" pitchFamily="18" charset="0"/>
                <a:cs typeface="Times New Roman" panose="02020603050405020304" pitchFamily="18" charset="0"/>
              </a:rPr>
              <a:t>CHINESE CULTURE</a:t>
            </a:r>
            <a:br>
              <a:rPr lang="en-US" sz="2775" b="1" cap="all" dirty="0">
                <a:latin typeface="Times New Roman" panose="02020603050405020304" pitchFamily="18" charset="0"/>
                <a:ea typeface="+mn-ea"/>
                <a:cs typeface="Times New Roman" panose="02020603050405020304" pitchFamily="18" charset="0"/>
              </a:rPr>
            </a:br>
            <a:endParaRPr lang="en-GB" sz="2775" dirty="0">
              <a:latin typeface="Times New Roman" panose="02020603050405020304" pitchFamily="18" charset="0"/>
              <a:cs typeface="Times New Roman" panose="02020603050405020304" pitchFamily="18" charset="0"/>
            </a:endParaRPr>
          </a:p>
        </p:txBody>
      </p:sp>
      <p:pic>
        <p:nvPicPr>
          <p:cNvPr id="9" name="Immagine 8" descr="Visualizza immagine di origine"/>
          <p:cNvPicPr>
            <a:picLocks noChangeAspect="1"/>
          </p:cNvPicPr>
          <p:nvPr/>
        </p:nvPicPr>
        <p:blipFill rotWithShape="1">
          <a:blip r:embed="rId3" cstate="print">
            <a:extLst>
              <a:ext uri="{28A0092B-C50C-407E-A947-70E740481C1C}">
                <a14:useLocalDpi xmlns:a14="http://schemas.microsoft.com/office/drawing/2010/main" val="0"/>
              </a:ext>
            </a:extLst>
          </a:blip>
          <a:srcRect l="625" r="5597" b="2"/>
          <a:stretch>
            <a:fillRect/>
          </a:stretch>
        </p:blipFill>
        <p:spPr>
          <a:xfrm>
            <a:off x="165799" y="167421"/>
            <a:ext cx="2423888" cy="2242190"/>
          </a:xfrm>
          <a:prstGeom prst="rect">
            <a:avLst/>
          </a:prstGeom>
          <a:noFill/>
        </p:spPr>
      </p:pic>
      <p:pic>
        <p:nvPicPr>
          <p:cNvPr id="7" name="Immagine 6" descr="Visualizza immagine di origine"/>
          <p:cNvPicPr>
            <a:picLocks noChangeAspect="1"/>
          </p:cNvPicPr>
          <p:nvPr/>
        </p:nvPicPr>
        <p:blipFill rotWithShape="1">
          <a:blip r:embed="rId4" cstate="print">
            <a:extLst>
              <a:ext uri="{28A0092B-C50C-407E-A947-70E740481C1C}">
                <a14:useLocalDpi xmlns:a14="http://schemas.microsoft.com/office/drawing/2010/main" val="0"/>
              </a:ext>
            </a:extLst>
          </a:blip>
          <a:srcRect l="824" r="15539"/>
          <a:stretch>
            <a:fillRect/>
          </a:stretch>
        </p:blipFill>
        <p:spPr>
          <a:xfrm>
            <a:off x="2684076" y="167421"/>
            <a:ext cx="2427572" cy="2242190"/>
          </a:xfrm>
          <a:prstGeom prst="rect">
            <a:avLst/>
          </a:prstGeom>
          <a:noFill/>
        </p:spPr>
      </p:pic>
      <p:pic>
        <p:nvPicPr>
          <p:cNvPr id="13" name="Immagine 12" descr="Visualizza immagine di origine"/>
          <p:cNvPicPr>
            <a:picLocks noChangeAspect="1"/>
          </p:cNvPicPr>
          <p:nvPr/>
        </p:nvPicPr>
        <p:blipFill rotWithShape="1">
          <a:blip r:embed="rId5">
            <a:extLst>
              <a:ext uri="{28A0092B-C50C-407E-A947-70E740481C1C}">
                <a14:useLocalDpi xmlns:a14="http://schemas.microsoft.com/office/drawing/2010/main" val="0"/>
              </a:ext>
            </a:extLst>
          </a:blip>
          <a:srcRect l="34945" r="13434"/>
          <a:stretch>
            <a:fillRect/>
          </a:stretch>
        </p:blipFill>
        <p:spPr>
          <a:xfrm>
            <a:off x="181203" y="2660257"/>
            <a:ext cx="2423888" cy="2192633"/>
          </a:xfrm>
          <a:prstGeom prst="rect">
            <a:avLst/>
          </a:prstGeom>
          <a:noFill/>
        </p:spPr>
      </p:pic>
      <p:pic>
        <p:nvPicPr>
          <p:cNvPr id="15" name="Picture 1" descr="Immagine che contiene persona, gruppo, persone&#10;&#10;Descrizione generata automaticamente"/>
          <p:cNvPicPr>
            <a:picLocks noChangeAspect="1"/>
          </p:cNvPicPr>
          <p:nvPr/>
        </p:nvPicPr>
        <p:blipFill>
          <a:blip r:embed="rId6"/>
          <a:srcRect l="-1" r="376" b="19549"/>
          <a:stretch>
            <a:fillRect/>
          </a:stretch>
        </p:blipFill>
        <p:spPr>
          <a:xfrm>
            <a:off x="2649553" y="2660256"/>
            <a:ext cx="2481921" cy="2192633"/>
          </a:xfrm>
          <a:prstGeom prst="rect">
            <a:avLst/>
          </a:prstGeom>
          <a:noFill/>
        </p:spPr>
      </p:pic>
      <p:graphicFrame>
        <p:nvGraphicFramePr>
          <p:cNvPr id="8" name="Content Placeholder 3"/>
          <p:cNvGraphicFramePr/>
          <p:nvPr>
            <p:extLst>
              <p:ext uri="{D42A27DB-BD31-4B8C-83A1-F6EECF244321}">
                <p14:modId xmlns:p14="http://schemas.microsoft.com/office/powerpoint/2010/main" val="864126175"/>
              </p:ext>
            </p:extLst>
          </p:nvPr>
        </p:nvGraphicFramePr>
        <p:xfrm>
          <a:off x="5485596" y="1817441"/>
          <a:ext cx="3084203" cy="290840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9" name="CasellaDiTesto 18"/>
          <p:cNvSpPr txBox="1"/>
          <p:nvPr/>
        </p:nvSpPr>
        <p:spPr>
          <a:xfrm>
            <a:off x="165799" y="5213258"/>
            <a:ext cx="9141714" cy="300082"/>
          </a:xfrm>
          <a:prstGeom prst="rect">
            <a:avLst/>
          </a:prstGeom>
          <a:noFill/>
        </p:spPr>
        <p:txBody>
          <a:bodyPr wrap="square">
            <a:spAutoFit/>
          </a:bodyPr>
          <a:lstStyle/>
          <a:p>
            <a:r>
              <a:rPr lang="en-GB" sz="13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r>
              <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Countriesandtheirculture,2022) (Cultural Atlas,2022) (Lihua,2013) (Zimmemann,2017) </a:t>
            </a:r>
            <a:r>
              <a:rPr lang="en-GB" sz="1200" dirty="0">
                <a:latin typeface="Times New Roman" panose="02020603050405020304" pitchFamily="18" charset="0"/>
                <a:ea typeface="Calibri" panose="020F0502020204030204" pitchFamily="34" charset="0"/>
                <a:cs typeface="Times New Roman" panose="02020603050405020304" pitchFamily="18" charset="0"/>
              </a:rPr>
              <a:t>(Schwartz,2020) </a:t>
            </a:r>
            <a:r>
              <a:rPr lang="en-GB" sz="1200" dirty="0">
                <a:latin typeface="Times New Roman" panose="02020603050405020304" pitchFamily="18" charset="0"/>
                <a:ea typeface="Times New Roman" panose="02020603050405020304" pitchFamily="18" charset="0"/>
                <a:cs typeface="Times New Roman" panose="02020603050405020304" pitchFamily="18" charset="0"/>
              </a:rPr>
              <a:t>(Song,2021) </a:t>
            </a:r>
            <a:endParaRPr lang="en-GB" sz="1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09583" y="291344"/>
            <a:ext cx="6172200" cy="858692"/>
          </a:xfrm>
        </p:spPr>
        <p:txBody>
          <a:bodyPr>
            <a:normAutofit fontScale="90000"/>
          </a:bodyPr>
          <a:lstStyle/>
          <a:p>
            <a:pPr defTabSz="342900">
              <a:spcBef>
                <a:spcPts val="0"/>
              </a:spcBef>
              <a:spcAft>
                <a:spcPts val="750"/>
              </a:spcAft>
              <a:defRPr/>
            </a:pPr>
            <a:r>
              <a:rPr lang="en-GB" sz="3100" b="1" cap="all" dirty="0">
                <a:ln w="3175" cmpd="sng">
                  <a:solidFill>
                    <a:srgbClr val="798FF2">
                      <a:lumMod val="40000"/>
                      <a:lumOff val="60000"/>
                    </a:srgbClr>
                  </a:solidFill>
                </a:ln>
                <a:solidFill>
                  <a:schemeClr val="tx2">
                    <a:lumMod val="75000"/>
                  </a:schemeClr>
                </a:solidFill>
                <a:effectLst>
                  <a:reflection blurRad="6350" stA="60000" endA="900" endPos="58000" dir="5400000" sy="-100000" algn="bl" rotWithShape="0"/>
                </a:effectLst>
                <a:latin typeface="Times New Roman" panose="02020603050405020304" pitchFamily="18" charset="0"/>
                <a:ea typeface="+mn-ea"/>
                <a:cs typeface="Times New Roman" panose="02020603050405020304" pitchFamily="18" charset="0"/>
              </a:rPr>
              <a:t>CHINESE CULTURE</a:t>
            </a:r>
            <a:br>
              <a:rPr lang="en-US" sz="2025" b="1" cap="all" dirty="0">
                <a:solidFill>
                  <a:schemeClr val="tx2">
                    <a:lumMod val="75000"/>
                  </a:schemeClr>
                </a:solidFill>
                <a:latin typeface="Times New Roman" panose="02020603050405020304" pitchFamily="18" charset="0"/>
                <a:ea typeface="+mn-ea"/>
                <a:cs typeface="Times New Roman" panose="02020603050405020304" pitchFamily="18" charset="0"/>
              </a:rPr>
            </a:br>
            <a:endParaRPr lang="en-GB" dirty="0">
              <a:solidFill>
                <a:schemeClr val="tx2">
                  <a:lumMod val="75000"/>
                </a:schemeClr>
              </a:solidFill>
              <a:latin typeface="Times New Roman" panose="02020603050405020304" pitchFamily="18" charset="0"/>
              <a:cs typeface="Times New Roman" panose="02020603050405020304" pitchFamily="18" charset="0"/>
            </a:endParaRPr>
          </a:p>
        </p:txBody>
      </p:sp>
      <p:graphicFrame>
        <p:nvGraphicFramePr>
          <p:cNvPr id="8" name="Content Placeholder 3"/>
          <p:cNvGraphicFramePr/>
          <p:nvPr>
            <p:extLst>
              <p:ext uri="{D42A27DB-BD31-4B8C-83A1-F6EECF244321}">
                <p14:modId xmlns:p14="http://schemas.microsoft.com/office/powerpoint/2010/main" val="2336136995"/>
              </p:ext>
            </p:extLst>
          </p:nvPr>
        </p:nvGraphicFramePr>
        <p:xfrm>
          <a:off x="107504" y="836713"/>
          <a:ext cx="8928991" cy="3610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CasellaDiTesto 8"/>
          <p:cNvSpPr txBox="1"/>
          <p:nvPr/>
        </p:nvSpPr>
        <p:spPr>
          <a:xfrm>
            <a:off x="372979" y="4447327"/>
            <a:ext cx="7571803" cy="507831"/>
          </a:xfrm>
          <a:prstGeom prst="rect">
            <a:avLst/>
          </a:prstGeom>
          <a:noFill/>
        </p:spPr>
        <p:txBody>
          <a:bodyPr wrap="square">
            <a:spAutoFit/>
          </a:bodyPr>
          <a:lstStyle/>
          <a:p>
            <a:r>
              <a:rPr lang="en-GB" sz="1350" dirty="0">
                <a:latin typeface="Times New Roman" panose="02020603050405020304" pitchFamily="18" charset="0"/>
                <a:ea typeface="Calibri" panose="020F0502020204030204" pitchFamily="34" charset="0"/>
                <a:cs typeface="Times New Roman" panose="02020603050405020304" pitchFamily="18" charset="0"/>
              </a:rPr>
              <a:t> (Iamcr,2019) (Ren,2017) (Vericel,2015) (YouTube,2021) </a:t>
            </a:r>
            <a:r>
              <a:rPr lang="en-GB" sz="13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(HI,2022) (PonStaff,2021) (Countriesandtheirculture,2022) (Schwartz,2020) (Hrone,2020) (Dineen,2019) (Scwartz,2020) (Lu,2018) </a:t>
            </a:r>
            <a:r>
              <a:rPr lang="en-GB" sz="1050" dirty="0">
                <a:latin typeface="Calibri" panose="020F0502020204030204" pitchFamily="34" charset="0"/>
                <a:ea typeface="Times New Roman" panose="02020603050405020304" pitchFamily="18" charset="0"/>
                <a:cs typeface="Times New Roman" panose="02020603050405020304" pitchFamily="18" charset="0"/>
              </a:rPr>
              <a:t> </a:t>
            </a:r>
            <a:endParaRPr lang="en-GB" sz="1350" dirty="0"/>
          </a:p>
        </p:txBody>
      </p:sp>
      <p:sp>
        <p:nvSpPr>
          <p:cNvPr id="4" name="CasellaDiTesto 3"/>
          <p:cNvSpPr txBox="1"/>
          <p:nvPr/>
        </p:nvSpPr>
        <p:spPr>
          <a:xfrm>
            <a:off x="372979" y="1098424"/>
            <a:ext cx="2719137" cy="369332"/>
          </a:xfrm>
          <a:prstGeom prst="rect">
            <a:avLst/>
          </a:prstGeom>
          <a:noFill/>
        </p:spPr>
        <p:txBody>
          <a:bodyPr wrap="square" rtlCol="0">
            <a:spAutoFit/>
          </a:bodyPr>
          <a:lstStyle/>
          <a:p>
            <a:pPr algn="ctr"/>
            <a:r>
              <a:rPr lang="it-IT" sz="1350" dirty="0"/>
              <a:t> </a:t>
            </a:r>
            <a:r>
              <a:rPr lang="it-IT" b="1" dirty="0">
                <a:solidFill>
                  <a:schemeClr val="bg1"/>
                </a:solidFill>
                <a:latin typeface="Times New Roman" panose="02020603050405020304" pitchFamily="18" charset="0"/>
                <a:cs typeface="Times New Roman" panose="02020603050405020304" pitchFamily="18" charset="0"/>
              </a:rPr>
              <a:t>COMMUNICATION</a:t>
            </a:r>
            <a:endParaRPr lang="en-GB" b="1" dirty="0">
              <a:solidFill>
                <a:schemeClr val="bg1"/>
              </a:solidFill>
              <a:latin typeface="Times New Roman" panose="02020603050405020304" pitchFamily="18" charset="0"/>
              <a:cs typeface="Times New Roman" panose="02020603050405020304" pitchFamily="18" charset="0"/>
            </a:endParaRPr>
          </a:p>
        </p:txBody>
      </p:sp>
      <p:sp>
        <p:nvSpPr>
          <p:cNvPr id="6" name="CasellaDiTesto 5"/>
          <p:cNvSpPr txBox="1"/>
          <p:nvPr/>
        </p:nvSpPr>
        <p:spPr>
          <a:xfrm>
            <a:off x="717850" y="1674115"/>
            <a:ext cx="3441030" cy="369332"/>
          </a:xfrm>
          <a:prstGeom prst="rect">
            <a:avLst/>
          </a:prstGeom>
          <a:noFill/>
        </p:spPr>
        <p:txBody>
          <a:bodyPr wrap="square" rtlCol="0">
            <a:spAutoFit/>
          </a:bodyPr>
          <a:lstStyle/>
          <a:p>
            <a:r>
              <a:rPr lang="it-IT" b="1" dirty="0">
                <a:solidFill>
                  <a:schemeClr val="bg1"/>
                </a:solidFill>
                <a:latin typeface="Times New Roman" panose="02020603050405020304" pitchFamily="18" charset="0"/>
                <a:cs typeface="Times New Roman" panose="02020603050405020304" pitchFamily="18" charset="0"/>
              </a:rPr>
              <a:t>BUSINESS RELATIONSHIPS</a:t>
            </a:r>
            <a:endParaRPr lang="en-GB" b="1" dirty="0">
              <a:solidFill>
                <a:schemeClr val="bg1"/>
              </a:solidFill>
              <a:latin typeface="Times New Roman" panose="02020603050405020304" pitchFamily="18" charset="0"/>
              <a:cs typeface="Times New Roman" panose="02020603050405020304" pitchFamily="18" charset="0"/>
            </a:endParaRPr>
          </a:p>
        </p:txBody>
      </p:sp>
      <p:sp>
        <p:nvSpPr>
          <p:cNvPr id="7" name="CasellaDiTesto 6"/>
          <p:cNvSpPr txBox="1"/>
          <p:nvPr/>
        </p:nvSpPr>
        <p:spPr>
          <a:xfrm>
            <a:off x="4034654" y="960711"/>
            <a:ext cx="2863516" cy="369332"/>
          </a:xfrm>
          <a:prstGeom prst="rect">
            <a:avLst/>
          </a:prstGeom>
          <a:noFill/>
        </p:spPr>
        <p:txBody>
          <a:bodyPr wrap="square" rtlCol="0">
            <a:spAutoFit/>
          </a:bodyPr>
          <a:lstStyle/>
          <a:p>
            <a:pPr algn="ctr"/>
            <a:r>
              <a:rPr lang="it-IT" dirty="0">
                <a:solidFill>
                  <a:schemeClr val="bg1"/>
                </a:solidFill>
                <a:latin typeface="Times New Roman" panose="02020603050405020304" pitchFamily="18" charset="0"/>
                <a:cs typeface="Times New Roman" panose="02020603050405020304" pitchFamily="18" charset="0"/>
              </a:rPr>
              <a:t> </a:t>
            </a:r>
            <a:r>
              <a:rPr lang="it-IT" b="1" dirty="0">
                <a:solidFill>
                  <a:schemeClr val="bg1"/>
                </a:solidFill>
                <a:latin typeface="Times New Roman" panose="02020603050405020304" pitchFamily="18" charset="0"/>
                <a:cs typeface="Times New Roman" panose="02020603050405020304" pitchFamily="18" charset="0"/>
              </a:rPr>
              <a:t>GUANXI</a:t>
            </a:r>
            <a:endParaRPr lang="en-GB" b="1" dirty="0">
              <a:solidFill>
                <a:schemeClr val="bg1"/>
              </a:solidFill>
              <a:latin typeface="Times New Roman" panose="02020603050405020304" pitchFamily="18" charset="0"/>
              <a:cs typeface="Times New Roman" panose="02020603050405020304" pitchFamily="18" charset="0"/>
            </a:endParaRPr>
          </a:p>
        </p:txBody>
      </p:sp>
      <p:sp>
        <p:nvSpPr>
          <p:cNvPr id="10" name="CasellaDiTesto 9"/>
          <p:cNvSpPr txBox="1"/>
          <p:nvPr/>
        </p:nvSpPr>
        <p:spPr>
          <a:xfrm>
            <a:off x="4944978" y="3843465"/>
            <a:ext cx="4199022" cy="369332"/>
          </a:xfrm>
          <a:prstGeom prst="rect">
            <a:avLst/>
          </a:prstGeom>
          <a:noFill/>
        </p:spPr>
        <p:txBody>
          <a:bodyPr wrap="square" rtlCol="0">
            <a:spAutoFit/>
          </a:bodyPr>
          <a:lstStyle/>
          <a:p>
            <a:pPr algn="ctr"/>
            <a:r>
              <a:rPr lang="it-IT" sz="1350" dirty="0"/>
              <a:t> </a:t>
            </a:r>
            <a:r>
              <a:rPr lang="it-IT" b="1" dirty="0">
                <a:solidFill>
                  <a:schemeClr val="bg1"/>
                </a:solidFill>
                <a:latin typeface="Times New Roman" panose="02020603050405020304" pitchFamily="18" charset="0"/>
                <a:cs typeface="Times New Roman" panose="02020603050405020304" pitchFamily="18" charset="0"/>
              </a:rPr>
              <a:t>FACE CONCEPT</a:t>
            </a:r>
            <a:endParaRPr lang="en-GB"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8" name="Picture 6">
            <a:extLst>
              <a:ext uri="{FF2B5EF4-FFF2-40B4-BE49-F238E27FC236}">
                <a16:creationId xmlns:a16="http://schemas.microsoft.com/office/drawing/2014/main" id="{99539604-A139-45EE-BD7D-8ABFA65858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480" y="3935732"/>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AFA72FC0-BA85-4281-8410-76EA249BB870}"/>
              </a:ext>
            </a:extLst>
          </p:cNvPr>
          <p:cNvPicPr>
            <a:picLocks noChangeAspect="1"/>
          </p:cNvPicPr>
          <p:nvPr/>
        </p:nvPicPr>
        <p:blipFill>
          <a:blip r:embed="rId4"/>
          <a:stretch>
            <a:fillRect/>
          </a:stretch>
        </p:blipFill>
        <p:spPr>
          <a:xfrm>
            <a:off x="3347864" y="14310"/>
            <a:ext cx="5809330" cy="5674021"/>
          </a:xfrm>
          <a:prstGeom prst="rect">
            <a:avLst/>
          </a:prstGeom>
        </p:spPr>
      </p:pic>
      <p:pic>
        <p:nvPicPr>
          <p:cNvPr id="8" name="Picture 7">
            <a:extLst>
              <a:ext uri="{FF2B5EF4-FFF2-40B4-BE49-F238E27FC236}">
                <a16:creationId xmlns:a16="http://schemas.microsoft.com/office/drawing/2014/main" id="{A114E2C9-ECB7-44BF-BB77-78F9BC0E6B2D}"/>
              </a:ext>
            </a:extLst>
          </p:cNvPr>
          <p:cNvPicPr>
            <a:picLocks noChangeAspect="1"/>
          </p:cNvPicPr>
          <p:nvPr/>
        </p:nvPicPr>
        <p:blipFill>
          <a:blip r:embed="rId5"/>
          <a:stretch>
            <a:fillRect/>
          </a:stretch>
        </p:blipFill>
        <p:spPr>
          <a:xfrm>
            <a:off x="34573" y="194914"/>
            <a:ext cx="3255546" cy="2542252"/>
          </a:xfrm>
          <a:prstGeom prst="rect">
            <a:avLst/>
          </a:prstGeom>
        </p:spPr>
      </p:pic>
      <p:pic>
        <p:nvPicPr>
          <p:cNvPr id="9" name="Picture 8">
            <a:extLst>
              <a:ext uri="{FF2B5EF4-FFF2-40B4-BE49-F238E27FC236}">
                <a16:creationId xmlns:a16="http://schemas.microsoft.com/office/drawing/2014/main" id="{DA9642DF-6B82-43F6-94D0-9195E8B4BABC}"/>
              </a:ext>
            </a:extLst>
          </p:cNvPr>
          <p:cNvPicPr>
            <a:picLocks noChangeAspect="1"/>
          </p:cNvPicPr>
          <p:nvPr/>
        </p:nvPicPr>
        <p:blipFill>
          <a:blip r:embed="rId6"/>
          <a:stretch>
            <a:fillRect/>
          </a:stretch>
        </p:blipFill>
        <p:spPr>
          <a:xfrm>
            <a:off x="70647" y="2697451"/>
            <a:ext cx="3292125" cy="109127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641480BC-A8C9-4A5A-B73A-F6D5E2508D08}"/>
              </a:ext>
            </a:extLst>
          </p:cNvPr>
          <p:cNvSpPr>
            <a:spLocks noGrp="1"/>
          </p:cNvSpPr>
          <p:nvPr>
            <p:ph type="body" idx="1"/>
          </p:nvPr>
        </p:nvSpPr>
        <p:spPr>
          <a:xfrm>
            <a:off x="584473" y="366840"/>
            <a:ext cx="3703320" cy="471545"/>
          </a:xfr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pPr algn="ctr"/>
            <a:r>
              <a:rPr lang="en-GB" dirty="0">
                <a:solidFill>
                  <a:srgbClr val="C00000"/>
                </a:solidFill>
                <a:latin typeface="Times New Roman" panose="02020603050405020304" pitchFamily="18" charset="0"/>
                <a:cs typeface="Times New Roman" panose="02020603050405020304" pitchFamily="18" charset="0"/>
              </a:rPr>
              <a:t>THE MAIN CAUSES OF FAILURE</a:t>
            </a:r>
          </a:p>
        </p:txBody>
      </p:sp>
      <p:sp>
        <p:nvSpPr>
          <p:cNvPr id="4" name="Content Placeholder 3">
            <a:extLst>
              <a:ext uri="{FF2B5EF4-FFF2-40B4-BE49-F238E27FC236}">
                <a16:creationId xmlns:a16="http://schemas.microsoft.com/office/drawing/2014/main" id="{F5BD51D9-3A34-4C95-8103-2EC063FD6468}"/>
              </a:ext>
            </a:extLst>
          </p:cNvPr>
          <p:cNvSpPr>
            <a:spLocks noGrp="1"/>
          </p:cNvSpPr>
          <p:nvPr>
            <p:ph sz="half" idx="2"/>
          </p:nvPr>
        </p:nvSpPr>
        <p:spPr>
          <a:xfrm>
            <a:off x="567558" y="1034594"/>
            <a:ext cx="3703320" cy="3672408"/>
          </a:xfrm>
        </p:spPr>
        <p:style>
          <a:lnRef idx="2">
            <a:schemeClr val="accent5"/>
          </a:lnRef>
          <a:fillRef idx="1">
            <a:schemeClr val="lt1"/>
          </a:fillRef>
          <a:effectRef idx="0">
            <a:schemeClr val="accent5"/>
          </a:effectRef>
          <a:fontRef idx="minor">
            <a:schemeClr val="dk1"/>
          </a:fontRef>
        </p:style>
        <p:txBody>
          <a:bodyPr>
            <a:normAutofit fontScale="25000" lnSpcReduction="20000"/>
          </a:bodyPr>
          <a:lstStyle/>
          <a:p>
            <a:r>
              <a:rPr lang="en-GB" sz="5600" dirty="0">
                <a:latin typeface="Times New Roman" panose="02020603050405020304" pitchFamily="18" charset="0"/>
                <a:cs typeface="Times New Roman" panose="02020603050405020304" pitchFamily="18" charset="0"/>
              </a:rPr>
              <a:t>Lack of deep (sufficient) understanding of the Chinese market </a:t>
            </a:r>
          </a:p>
          <a:p>
            <a:r>
              <a:rPr lang="en-GB" sz="5600" dirty="0">
                <a:latin typeface="Times New Roman" panose="02020603050405020304" pitchFamily="18" charset="0"/>
                <a:cs typeface="Times New Roman" panose="02020603050405020304" pitchFamily="18" charset="0"/>
              </a:rPr>
              <a:t>Inadequate management of relations with Chinese regulators and governments </a:t>
            </a:r>
          </a:p>
          <a:p>
            <a:r>
              <a:rPr lang="en-GB" sz="5600" dirty="0">
                <a:latin typeface="Times New Roman" panose="02020603050405020304" pitchFamily="18" charset="0"/>
                <a:cs typeface="Times New Roman" panose="02020603050405020304" pitchFamily="18" charset="0"/>
              </a:rPr>
              <a:t>An unfortunate attempt to impose a global business model that is unsuitable for the Chinese market </a:t>
            </a:r>
          </a:p>
          <a:p>
            <a:r>
              <a:rPr lang="en-GB" sz="5600" dirty="0">
                <a:latin typeface="Times New Roman" panose="02020603050405020304" pitchFamily="18" charset="0"/>
                <a:cs typeface="Times New Roman" panose="02020603050405020304" pitchFamily="18" charset="0"/>
              </a:rPr>
              <a:t>Can't cope with the very fierce competition in China </a:t>
            </a:r>
          </a:p>
          <a:p>
            <a:r>
              <a:rPr lang="en-GB" sz="5600" dirty="0">
                <a:latin typeface="Times New Roman" panose="02020603050405020304" pitchFamily="18" charset="0"/>
                <a:cs typeface="Times New Roman" panose="02020603050405020304" pitchFamily="18" charset="0"/>
              </a:rPr>
              <a:t>Unable to effectively manage relationships with local business partners </a:t>
            </a:r>
          </a:p>
          <a:p>
            <a:r>
              <a:rPr lang="en-GB" sz="5600" dirty="0">
                <a:latin typeface="Times New Roman" panose="02020603050405020304" pitchFamily="18" charset="0"/>
                <a:cs typeface="Times New Roman" panose="02020603050405020304" pitchFamily="18" charset="0"/>
              </a:rPr>
              <a:t>Unable to effectively develop and communicate business strategies  </a:t>
            </a:r>
          </a:p>
          <a:p>
            <a:r>
              <a:rPr lang="en-GB" sz="5600" dirty="0">
                <a:latin typeface="Times New Roman" panose="02020603050405020304" pitchFamily="18" charset="0"/>
                <a:cs typeface="Times New Roman" panose="02020603050405020304" pitchFamily="18" charset="0"/>
              </a:rPr>
              <a:t> Ineffective innovation strategy </a:t>
            </a:r>
          </a:p>
          <a:p>
            <a:r>
              <a:rPr lang="en-GB" sz="5600" dirty="0">
                <a:latin typeface="Times New Roman" panose="02020603050405020304" pitchFamily="18" charset="0"/>
                <a:cs typeface="Times New Roman" panose="02020603050405020304" pitchFamily="18" charset="0"/>
              </a:rPr>
              <a:t>Failure to fully incorporate business in China China</a:t>
            </a:r>
          </a:p>
          <a:p>
            <a:endParaRPr lang="en-GB" dirty="0"/>
          </a:p>
          <a:p>
            <a:endParaRPr lang="en-GB" dirty="0"/>
          </a:p>
        </p:txBody>
      </p:sp>
      <p:sp>
        <p:nvSpPr>
          <p:cNvPr id="13" name="Text Placeholder 12">
            <a:extLst>
              <a:ext uri="{FF2B5EF4-FFF2-40B4-BE49-F238E27FC236}">
                <a16:creationId xmlns:a16="http://schemas.microsoft.com/office/drawing/2014/main" id="{2EC7FFC7-AD5E-459E-B178-0ADAE29DA260}"/>
              </a:ext>
            </a:extLst>
          </p:cNvPr>
          <p:cNvSpPr>
            <a:spLocks noGrp="1"/>
          </p:cNvSpPr>
          <p:nvPr>
            <p:ph type="body" sz="quarter" idx="3"/>
          </p:nvPr>
        </p:nvSpPr>
        <p:spPr>
          <a:xfrm>
            <a:off x="4855876" y="366839"/>
            <a:ext cx="3703320" cy="471545"/>
          </a:xfr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pPr algn="ctr"/>
            <a:r>
              <a:rPr lang="en-GB" dirty="0">
                <a:solidFill>
                  <a:schemeClr val="accent1"/>
                </a:solidFill>
                <a:latin typeface="Times New Roman" panose="02020603050405020304" pitchFamily="18" charset="0"/>
                <a:cs typeface="Times New Roman" panose="02020603050405020304" pitchFamily="18" charset="0"/>
              </a:rPr>
              <a:t>THE KEY TO SUCCESS</a:t>
            </a:r>
          </a:p>
        </p:txBody>
      </p:sp>
      <p:sp>
        <p:nvSpPr>
          <p:cNvPr id="3" name="Text Placeholder 2">
            <a:extLst>
              <a:ext uri="{FF2B5EF4-FFF2-40B4-BE49-F238E27FC236}">
                <a16:creationId xmlns:a16="http://schemas.microsoft.com/office/drawing/2014/main" id="{FA3591E4-2A22-492D-9E95-EAEB0D3A59F4}"/>
              </a:ext>
            </a:extLst>
          </p:cNvPr>
          <p:cNvSpPr>
            <a:spLocks noGrp="1"/>
          </p:cNvSpPr>
          <p:nvPr>
            <p:ph sz="quarter" idx="4"/>
          </p:nvPr>
        </p:nvSpPr>
        <p:spPr>
          <a:xfrm>
            <a:off x="4883251" y="1034594"/>
            <a:ext cx="3703320" cy="3672408"/>
          </a:xfrm>
        </p:spPr>
        <p:style>
          <a:lnRef idx="2">
            <a:schemeClr val="accent5"/>
          </a:lnRef>
          <a:fillRef idx="1">
            <a:schemeClr val="lt1"/>
          </a:fillRef>
          <a:effectRef idx="0">
            <a:schemeClr val="accent5"/>
          </a:effectRef>
          <a:fontRef idx="minor">
            <a:schemeClr val="dk1"/>
          </a:fontRef>
        </p:style>
        <p:txBody>
          <a:bodyPr>
            <a:normAutofit fontScale="25000" lnSpcReduction="20000"/>
          </a:bodyPr>
          <a:lstStyle/>
          <a:p>
            <a:r>
              <a:rPr lang="en-GB" sz="5600" dirty="0">
                <a:latin typeface="Times New Roman" panose="02020603050405020304" pitchFamily="18" charset="0"/>
                <a:cs typeface="Times New Roman" panose="02020603050405020304" pitchFamily="18" charset="0"/>
              </a:rPr>
              <a:t>Finding the right partner in China </a:t>
            </a:r>
          </a:p>
          <a:p>
            <a:r>
              <a:rPr lang="en-GB" sz="5600" dirty="0">
                <a:latin typeface="Times New Roman" panose="02020603050405020304" pitchFamily="18" charset="0"/>
                <a:cs typeface="Times New Roman" panose="02020603050405020304" pitchFamily="18" charset="0"/>
              </a:rPr>
              <a:t>Learning the law can so that  your business run smoothly and your employees take care of it.</a:t>
            </a:r>
          </a:p>
          <a:p>
            <a:r>
              <a:rPr lang="en-GB" sz="5600" dirty="0">
                <a:latin typeface="Times New Roman" panose="02020603050405020304" pitchFamily="18" charset="0"/>
                <a:cs typeface="Times New Roman" panose="02020603050405020304" pitchFamily="18" charset="0"/>
              </a:rPr>
              <a:t>Become culturally sensitive and treat each city like a new country</a:t>
            </a:r>
          </a:p>
          <a:p>
            <a:r>
              <a:rPr lang="en-GB" sz="5600" dirty="0">
                <a:latin typeface="Times New Roman" panose="02020603050405020304" pitchFamily="18" charset="0"/>
                <a:cs typeface="Times New Roman" panose="02020603050405020304" pitchFamily="18" charset="0"/>
              </a:rPr>
              <a:t> Learn from the local competition</a:t>
            </a:r>
          </a:p>
          <a:p>
            <a:r>
              <a:rPr lang="en-GB" sz="5600" dirty="0">
                <a:latin typeface="Times New Roman" panose="02020603050405020304" pitchFamily="18" charset="0"/>
                <a:cs typeface="Times New Roman" panose="02020603050405020304" pitchFamily="18" charset="0"/>
              </a:rPr>
              <a:t>Online strategy applied</a:t>
            </a:r>
          </a:p>
          <a:p>
            <a:r>
              <a:rPr lang="en-GB" sz="5600" dirty="0">
                <a:latin typeface="Times New Roman" panose="02020603050405020304" pitchFamily="18" charset="0"/>
                <a:cs typeface="Times New Roman" panose="02020603050405020304" pitchFamily="18" charset="0"/>
              </a:rPr>
              <a:t>Localising content</a:t>
            </a:r>
          </a:p>
          <a:p>
            <a:r>
              <a:rPr lang="en-GB" sz="5600" dirty="0">
                <a:latin typeface="Times New Roman" panose="02020603050405020304" pitchFamily="18" charset="0"/>
                <a:cs typeface="Times New Roman" panose="02020603050405020304" pitchFamily="18" charset="0"/>
              </a:rPr>
              <a:t>Effective innovation strategy</a:t>
            </a:r>
          </a:p>
          <a:p>
            <a:endParaRPr lang="en-GB" dirty="0"/>
          </a:p>
        </p:txBody>
      </p:sp>
      <p:pic>
        <p:nvPicPr>
          <p:cNvPr id="2" name="Picture 1">
            <a:extLst>
              <a:ext uri="{FF2B5EF4-FFF2-40B4-BE49-F238E27FC236}">
                <a16:creationId xmlns:a16="http://schemas.microsoft.com/office/drawing/2014/main" id="{9137497A-10FB-4F1A-B606-00D38A69CBE7}"/>
              </a:ext>
            </a:extLst>
          </p:cNvPr>
          <p:cNvPicPr>
            <a:picLocks noChangeAspect="1"/>
          </p:cNvPicPr>
          <p:nvPr/>
        </p:nvPicPr>
        <p:blipFill>
          <a:blip r:embed="rId3"/>
          <a:stretch>
            <a:fillRect/>
          </a:stretch>
        </p:blipFill>
        <p:spPr>
          <a:xfrm>
            <a:off x="107504" y="3933056"/>
            <a:ext cx="1383912" cy="1749704"/>
          </a:xfrm>
          <a:prstGeom prst="rect">
            <a:avLst/>
          </a:prstGeom>
        </p:spPr>
      </p:pic>
    </p:spTree>
    <p:extLst>
      <p:ext uri="{BB962C8B-B14F-4D97-AF65-F5344CB8AC3E}">
        <p14:creationId xmlns:p14="http://schemas.microsoft.com/office/powerpoint/2010/main" val="794920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8AB65C-E273-4941-889E-BEB6053D02EB}"/>
              </a:ext>
            </a:extLst>
          </p:cNvPr>
          <p:cNvSpPr>
            <a:spLocks noGrp="1"/>
          </p:cNvSpPr>
          <p:nvPr>
            <p:ph type="title"/>
          </p:nvPr>
        </p:nvSpPr>
        <p:spPr>
          <a:xfrm>
            <a:off x="179512" y="692696"/>
            <a:ext cx="2880320" cy="3394710"/>
          </a:xfrm>
        </p:spPr>
        <p:txBody>
          <a:bodyPr>
            <a:normAutofit/>
          </a:bodyPr>
          <a:lstStyle/>
          <a:p>
            <a:r>
              <a:rPr lang="en-GB" sz="3200" dirty="0">
                <a:solidFill>
                  <a:schemeClr val="accent1">
                    <a:lumMod val="75000"/>
                  </a:schemeClr>
                </a:solidFill>
                <a:latin typeface="Times New Roman" panose="02020603050405020304" pitchFamily="18" charset="0"/>
                <a:cs typeface="Times New Roman" panose="02020603050405020304" pitchFamily="18" charset="0"/>
              </a:rPr>
              <a:t>THREE LESSONS TO CONSIDER</a:t>
            </a:r>
          </a:p>
        </p:txBody>
      </p:sp>
      <p:sp>
        <p:nvSpPr>
          <p:cNvPr id="5" name="Content Placeholder 4">
            <a:extLst>
              <a:ext uri="{FF2B5EF4-FFF2-40B4-BE49-F238E27FC236}">
                <a16:creationId xmlns:a16="http://schemas.microsoft.com/office/drawing/2014/main" id="{0B2BB7E4-C983-401F-AE81-6A81122246DB}"/>
              </a:ext>
            </a:extLst>
          </p:cNvPr>
          <p:cNvSpPr>
            <a:spLocks noGrp="1"/>
          </p:cNvSpPr>
          <p:nvPr>
            <p:ph idx="1"/>
          </p:nvPr>
        </p:nvSpPr>
        <p:spPr>
          <a:xfrm>
            <a:off x="3131840" y="0"/>
            <a:ext cx="6012160" cy="5661248"/>
          </a:xfrm>
          <a:pattFill prst="pct50">
            <a:fgClr>
              <a:schemeClr val="accent5">
                <a:lumMod val="20000"/>
                <a:lumOff val="80000"/>
              </a:schemeClr>
            </a:fgClr>
            <a:bgClr>
              <a:schemeClr val="bg1"/>
            </a:bgClr>
          </a:pattFill>
        </p:spPr>
        <p:txBody>
          <a:bodyPr anchor="ctr">
            <a:normAutofit/>
          </a:bodyPr>
          <a:lstStyle/>
          <a:p>
            <a:r>
              <a:rPr lang="en-GB" sz="2200" dirty="0">
                <a:latin typeface="Times New Roman" panose="02020603050405020304" pitchFamily="18" charset="0"/>
                <a:cs typeface="Times New Roman" panose="02020603050405020304" pitchFamily="18" charset="0"/>
              </a:rPr>
              <a:t>1. China has significant geographical and socio-economic differences in its region.</a:t>
            </a:r>
          </a:p>
          <a:p>
            <a:r>
              <a:rPr lang="en-GB" sz="2200" dirty="0">
                <a:latin typeface="Times New Roman" panose="02020603050405020304" pitchFamily="18" charset="0"/>
                <a:cs typeface="Times New Roman" panose="02020603050405020304" pitchFamily="18" charset="0"/>
              </a:rPr>
              <a:t>2. Winners accumulate gradual benefits in all digital marketplaces.</a:t>
            </a:r>
          </a:p>
          <a:p>
            <a:r>
              <a:rPr lang="en-GB" sz="2200" dirty="0">
                <a:latin typeface="Times New Roman" panose="02020603050405020304" pitchFamily="18" charset="0"/>
                <a:cs typeface="Times New Roman" panose="02020603050405020304" pitchFamily="18" charset="0"/>
              </a:rPr>
              <a:t>3. Experimental and improvised innovation is essential to success</a:t>
            </a:r>
          </a:p>
          <a:p>
            <a:endParaRPr lang="en-GB" sz="1500" dirty="0"/>
          </a:p>
        </p:txBody>
      </p:sp>
      <p:pic>
        <p:nvPicPr>
          <p:cNvPr id="2" name="Picture 1">
            <a:extLst>
              <a:ext uri="{FF2B5EF4-FFF2-40B4-BE49-F238E27FC236}">
                <a16:creationId xmlns:a16="http://schemas.microsoft.com/office/drawing/2014/main" id="{19EB3071-FBF4-4ACA-8260-7C7B0F69AB19}"/>
              </a:ext>
            </a:extLst>
          </p:cNvPr>
          <p:cNvPicPr>
            <a:picLocks noChangeAspect="1"/>
          </p:cNvPicPr>
          <p:nvPr/>
        </p:nvPicPr>
        <p:blipFill>
          <a:blip r:embed="rId3"/>
          <a:stretch>
            <a:fillRect/>
          </a:stretch>
        </p:blipFill>
        <p:spPr>
          <a:xfrm>
            <a:off x="94204" y="3934543"/>
            <a:ext cx="1383912" cy="1749704"/>
          </a:xfrm>
          <a:prstGeom prst="rect">
            <a:avLst/>
          </a:prstGeom>
        </p:spPr>
      </p:pic>
    </p:spTree>
    <p:extLst>
      <p:ext uri="{BB962C8B-B14F-4D97-AF65-F5344CB8AC3E}">
        <p14:creationId xmlns:p14="http://schemas.microsoft.com/office/powerpoint/2010/main" val="3983025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82" name="Picture 6">
            <a:extLst>
              <a:ext uri="{FF2B5EF4-FFF2-40B4-BE49-F238E27FC236}">
                <a16:creationId xmlns:a16="http://schemas.microsoft.com/office/drawing/2014/main" id="{57BAD98E-FFB0-464E-963E-C90AB6390A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947196"/>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a:extLst>
              <a:ext uri="{FF2B5EF4-FFF2-40B4-BE49-F238E27FC236}">
                <a16:creationId xmlns:a16="http://schemas.microsoft.com/office/drawing/2014/main" id="{E491FAD3-56FC-4D25-928A-7F291602EFAF}"/>
              </a:ext>
            </a:extLst>
          </p:cNvPr>
          <p:cNvSpPr>
            <a:spLocks noGrp="1"/>
          </p:cNvSpPr>
          <p:nvPr>
            <p:ph type="title"/>
          </p:nvPr>
        </p:nvSpPr>
        <p:spPr>
          <a:xfrm>
            <a:off x="464840" y="338779"/>
            <a:ext cx="8229600" cy="761984"/>
          </a:xfrm>
        </p:spPr>
        <p:txBody>
          <a:bodyPr>
            <a:normAutofit fontScale="90000"/>
          </a:bodyPr>
          <a:lstStyle/>
          <a:p>
            <a:pPr marL="0" marR="0" lvl="0" indent="0" defTabSz="457200" rtl="0" eaLnBrk="1" fontAlgn="auto" latinLnBrk="0" hangingPunct="1">
              <a:lnSpc>
                <a:spcPct val="100000"/>
              </a:lnSpc>
              <a:spcBef>
                <a:spcPts val="0"/>
              </a:spcBef>
              <a:spcAft>
                <a:spcPts val="1000"/>
              </a:spcAft>
              <a:tabLst/>
              <a:defRPr/>
            </a:pPr>
            <a:br>
              <a:rPr kumimoji="0" lang="en-US" sz="2000" b="1" i="0" u="none" strike="noStrike" kern="1200" cap="all" spc="0" normalizeH="0" baseline="0" noProof="0" dirty="0">
                <a:ln>
                  <a:noFill/>
                </a:ln>
                <a:effectLst/>
                <a:uLnTx/>
                <a:uFillTx/>
                <a:latin typeface="Calibri" panose="020F0502020204030204"/>
                <a:ea typeface="+mn-ea"/>
                <a:cs typeface="+mn-cs"/>
              </a:rPr>
            </a:br>
            <a:r>
              <a:rPr kumimoji="0" lang="en-GB" sz="3600" b="1" i="0" u="none" strike="noStrike" kern="1200" cap="all" spc="0" normalizeH="0" baseline="0" noProof="0" dirty="0">
                <a:ln w="3175" cmpd="sng">
                  <a:solidFill>
                    <a:srgbClr val="798FF2">
                      <a:lumMod val="40000"/>
                      <a:lumOff val="60000"/>
                    </a:srgbClr>
                  </a:solidFill>
                </a:ln>
                <a:solidFill>
                  <a:schemeClr val="tx2"/>
                </a:solidFill>
                <a:effectLst>
                  <a:reflection blurRad="6350" stA="60000" endA="900" endPos="58000" dir="5400000" sy="-100000" algn="bl" rotWithShape="0"/>
                </a:effectLst>
                <a:uLnTx/>
                <a:uFillTx/>
                <a:latin typeface="Times New Roman" panose="02020603050405020304" pitchFamily="18" charset="0"/>
                <a:cs typeface="Times New Roman" panose="02020603050405020304" pitchFamily="18" charset="0"/>
              </a:rPr>
              <a:t>Cultural Sensitivity in China</a:t>
            </a:r>
            <a:br>
              <a:rPr kumimoji="0" lang="en-US" sz="2700" b="1" i="0" u="none" strike="noStrike" kern="1200" cap="all" spc="0" normalizeH="0" baseline="0" noProof="0" dirty="0">
                <a:ln>
                  <a:noFill/>
                </a:ln>
                <a:solidFill>
                  <a:srgbClr val="E84574">
                    <a:lumMod val="40000"/>
                    <a:lumOff val="60000"/>
                  </a:srgbClr>
                </a:solidFill>
                <a:effectLst/>
                <a:uLnTx/>
                <a:uFillTx/>
                <a:latin typeface="Calibri" panose="020F0502020204030204"/>
                <a:ea typeface="+mn-ea"/>
                <a:cs typeface="+mn-cs"/>
              </a:rPr>
            </a:br>
            <a:endParaRPr lang="en-GB" dirty="0"/>
          </a:p>
        </p:txBody>
      </p:sp>
      <p:graphicFrame>
        <p:nvGraphicFramePr>
          <p:cNvPr id="8" name="Content Placeholder 3">
            <a:extLst>
              <a:ext uri="{FF2B5EF4-FFF2-40B4-BE49-F238E27FC236}">
                <a16:creationId xmlns:a16="http://schemas.microsoft.com/office/drawing/2014/main" id="{3B491B14-81F7-4029-B9A4-FDD6A0B17CE3}"/>
              </a:ext>
            </a:extLst>
          </p:cNvPr>
          <p:cNvGraphicFramePr>
            <a:graphicFrameLocks/>
          </p:cNvGraphicFramePr>
          <p:nvPr>
            <p:extLst>
              <p:ext uri="{D42A27DB-BD31-4B8C-83A1-F6EECF244321}">
                <p14:modId xmlns:p14="http://schemas.microsoft.com/office/powerpoint/2010/main" val="1602106512"/>
              </p:ext>
            </p:extLst>
          </p:nvPr>
        </p:nvGraphicFramePr>
        <p:xfrm>
          <a:off x="21379" y="1340768"/>
          <a:ext cx="9339337" cy="34090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2" name="Picture 6">
            <a:extLst>
              <a:ext uri="{FF2B5EF4-FFF2-40B4-BE49-F238E27FC236}">
                <a16:creationId xmlns:a16="http://schemas.microsoft.com/office/drawing/2014/main" id="{55B4A53E-29F4-4BD2-96C0-875047956BA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709" y="4293096"/>
            <a:ext cx="1112399" cy="1405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766A405C-7355-4085-AABD-7580A1563996}"/>
              </a:ext>
            </a:extLst>
          </p:cNvPr>
          <p:cNvSpPr>
            <a:spLocks noGrp="1"/>
          </p:cNvSpPr>
          <p:nvPr>
            <p:ph type="title"/>
          </p:nvPr>
        </p:nvSpPr>
        <p:spPr/>
        <p:txBody>
          <a:bodyPr/>
          <a:lstStyle/>
          <a:p>
            <a:r>
              <a:rPr kumimoji="0" lang="en-GB" sz="4400" b="1" i="0" u="none" strike="noStrike" kern="1200" cap="all" spc="0" normalizeH="0" baseline="0" noProof="0" dirty="0">
                <a:ln w="3175" cmpd="sng">
                  <a:solidFill>
                    <a:srgbClr val="798FF2">
                      <a:lumMod val="40000"/>
                      <a:lumOff val="60000"/>
                    </a:srgbClr>
                  </a:solidFill>
                </a:ln>
                <a:solidFill>
                  <a:schemeClr val="tx2"/>
                </a:solidFill>
                <a:effectLst>
                  <a:reflection blurRad="6350" stA="60000" endA="900" endPos="58000" dir="5400000" sy="-100000" algn="bl" rotWithShape="0"/>
                </a:effectLst>
                <a:uLnTx/>
                <a:uFillTx/>
                <a:latin typeface="Times New Roman" panose="02020603050405020304" pitchFamily="18" charset="0"/>
                <a:cs typeface="Times New Roman" panose="02020603050405020304" pitchFamily="18" charset="0"/>
              </a:rPr>
              <a:t>business culture</a:t>
            </a:r>
            <a:endParaRPr lang="en-GB" dirty="0">
              <a:latin typeface="Times New Roman" panose="02020603050405020304" pitchFamily="18" charset="0"/>
              <a:cs typeface="Times New Roman" panose="02020603050405020304" pitchFamily="18" charset="0"/>
            </a:endParaRPr>
          </a:p>
        </p:txBody>
      </p:sp>
      <p:graphicFrame>
        <p:nvGraphicFramePr>
          <p:cNvPr id="7" name="Content Placeholder 4">
            <a:extLst>
              <a:ext uri="{FF2B5EF4-FFF2-40B4-BE49-F238E27FC236}">
                <a16:creationId xmlns:a16="http://schemas.microsoft.com/office/drawing/2014/main" id="{74C4C3B5-5658-45CE-BD6E-89837169BC39}"/>
              </a:ext>
            </a:extLst>
          </p:cNvPr>
          <p:cNvGraphicFramePr>
            <a:graphicFrameLocks/>
          </p:cNvGraphicFramePr>
          <p:nvPr>
            <p:extLst>
              <p:ext uri="{D42A27DB-BD31-4B8C-83A1-F6EECF244321}">
                <p14:modId xmlns:p14="http://schemas.microsoft.com/office/powerpoint/2010/main" val="1645237096"/>
              </p:ext>
            </p:extLst>
          </p:nvPr>
        </p:nvGraphicFramePr>
        <p:xfrm>
          <a:off x="755576" y="1835680"/>
          <a:ext cx="3816424" cy="29474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Content Placeholder 5">
            <a:extLst>
              <a:ext uri="{FF2B5EF4-FFF2-40B4-BE49-F238E27FC236}">
                <a16:creationId xmlns:a16="http://schemas.microsoft.com/office/drawing/2014/main" id="{BD7596FC-F195-4106-905C-3392BA9C171D}"/>
              </a:ext>
            </a:extLst>
          </p:cNvPr>
          <p:cNvGraphicFramePr>
            <a:graphicFrameLocks/>
          </p:cNvGraphicFramePr>
          <p:nvPr/>
        </p:nvGraphicFramePr>
        <p:xfrm>
          <a:off x="4860032" y="1663586"/>
          <a:ext cx="3961227" cy="3291653"/>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a:extLst>
              <a:ext uri="{FF2B5EF4-FFF2-40B4-BE49-F238E27FC236}">
                <a16:creationId xmlns:a16="http://schemas.microsoft.com/office/drawing/2014/main" id="{78C42A9A-5241-4A42-9455-2A8D760A6654}"/>
              </a:ext>
            </a:extLst>
          </p:cNvPr>
          <p:cNvSpPr>
            <a:spLocks noGrp="1"/>
          </p:cNvSpPr>
          <p:nvPr>
            <p:ph sz="quarter" idx="1"/>
          </p:nvPr>
        </p:nvSpPr>
        <p:spPr/>
        <p:txBody>
          <a:bodyPr/>
          <a:lstStyle/>
          <a:p>
            <a:pPr marL="0" indent="0">
              <a:buFont typeface="Wingdings 2" panose="05020102010507070707" pitchFamily="18" charset="2"/>
              <a:buNone/>
            </a:pPr>
            <a:endParaRPr lang="en-US" altLang="en-US" b="1"/>
          </a:p>
          <a:p>
            <a:pPr marL="0" indent="0"/>
            <a:endParaRPr lang="en-US" altLang="en-US" b="1"/>
          </a:p>
          <a:p>
            <a:pPr marL="0" indent="0">
              <a:buFont typeface="Wingdings 2" panose="05020102010507070707" pitchFamily="18" charset="2"/>
              <a:buNone/>
            </a:pPr>
            <a:endParaRPr lang="en-US" altLang="en-US"/>
          </a:p>
        </p:txBody>
      </p:sp>
      <p:pic>
        <p:nvPicPr>
          <p:cNvPr id="25606" name="Picture 6">
            <a:extLst>
              <a:ext uri="{FF2B5EF4-FFF2-40B4-BE49-F238E27FC236}">
                <a16:creationId xmlns:a16="http://schemas.microsoft.com/office/drawing/2014/main" id="{6CEAF109-BE0B-4167-ADD5-C40AEF21A7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575" y="3891334"/>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9FB31B40-BEDB-4A69-BE2D-0A3588286A06}"/>
              </a:ext>
            </a:extLst>
          </p:cNvPr>
          <p:cNvPicPr>
            <a:picLocks noChangeAspect="1"/>
          </p:cNvPicPr>
          <p:nvPr/>
        </p:nvPicPr>
        <p:blipFill>
          <a:blip r:embed="rId4"/>
          <a:stretch>
            <a:fillRect/>
          </a:stretch>
        </p:blipFill>
        <p:spPr>
          <a:xfrm>
            <a:off x="1302061" y="44622"/>
            <a:ext cx="7841939" cy="568863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9" name="Slide Number Placeholder 5">
            <a:extLst>
              <a:ext uri="{FF2B5EF4-FFF2-40B4-BE49-F238E27FC236}">
                <a16:creationId xmlns:a16="http://schemas.microsoft.com/office/drawing/2014/main" id="{C685BD96-E867-4E40-B258-AF9E8660E104}"/>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1-19</a:t>
            </a:r>
          </a:p>
        </p:txBody>
      </p:sp>
      <p:pic>
        <p:nvPicPr>
          <p:cNvPr id="31751" name="Picture 7">
            <a:extLst>
              <a:ext uri="{FF2B5EF4-FFF2-40B4-BE49-F238E27FC236}">
                <a16:creationId xmlns:a16="http://schemas.microsoft.com/office/drawing/2014/main" id="{05C937D6-F8C7-4886-A1DD-787BCF2742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056" y="3974183"/>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6381AEBC-797F-4EEF-8370-7811D0CC0758}"/>
              </a:ext>
            </a:extLst>
          </p:cNvPr>
          <p:cNvPicPr>
            <a:picLocks noChangeAspect="1"/>
          </p:cNvPicPr>
          <p:nvPr/>
        </p:nvPicPr>
        <p:blipFill>
          <a:blip r:embed="rId4"/>
          <a:stretch>
            <a:fillRect/>
          </a:stretch>
        </p:blipFill>
        <p:spPr>
          <a:xfrm>
            <a:off x="1297394" y="74073"/>
            <a:ext cx="7784794" cy="561948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1ECFDC6-F6C8-49DF-B793-FB337D0D2508}"/>
              </a:ext>
            </a:extLst>
          </p:cNvPr>
          <p:cNvSpPr>
            <a:spLocks noGrp="1"/>
          </p:cNvSpPr>
          <p:nvPr>
            <p:ph type="title"/>
          </p:nvPr>
        </p:nvSpPr>
        <p:spPr>
          <a:xfrm>
            <a:off x="457200" y="274638"/>
            <a:ext cx="8229600" cy="3442394"/>
          </a:xfrm>
        </p:spPr>
        <p:txBody>
          <a:bodyPr>
            <a:normAutofit/>
          </a:bodyPr>
          <a:lstStyle/>
          <a:p>
            <a:r>
              <a:rPr lang="en-GB" sz="8000" dirty="0">
                <a:solidFill>
                  <a:schemeClr val="accent1">
                    <a:lumMod val="75000"/>
                  </a:schemeClr>
                </a:solidFill>
                <a:latin typeface="Times New Roman" panose="02020603050405020304" pitchFamily="18" charset="0"/>
                <a:cs typeface="Times New Roman" panose="02020603050405020304" pitchFamily="18" charset="0"/>
              </a:rPr>
              <a:t>CONCLUSION</a:t>
            </a:r>
          </a:p>
        </p:txBody>
      </p:sp>
      <p:pic>
        <p:nvPicPr>
          <p:cNvPr id="31750" name="Picture 7" descr="Stock Photography: Kids World">
            <a:hlinkClick r:id="rId3"/>
            <a:extLst>
              <a:ext uri="{FF2B5EF4-FFF2-40B4-BE49-F238E27FC236}">
                <a16:creationId xmlns:a16="http://schemas.microsoft.com/office/drawing/2014/main" id="{6237D07D-75C2-4A4E-8F69-B0B9693D7E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4236" y="3947686"/>
            <a:ext cx="1574800" cy="15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7">
            <a:extLst>
              <a:ext uri="{FF2B5EF4-FFF2-40B4-BE49-F238E27FC236}">
                <a16:creationId xmlns:a16="http://schemas.microsoft.com/office/drawing/2014/main" id="{05C937D6-F8C7-4886-A1DD-787BCF27423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2056" y="3974183"/>
            <a:ext cx="132715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8832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CB36B-9DAF-4AB0-8B51-FF00F6F75257}"/>
              </a:ext>
            </a:extLst>
          </p:cNvPr>
          <p:cNvSpPr>
            <a:spLocks noGrp="1"/>
          </p:cNvSpPr>
          <p:nvPr>
            <p:ph type="title"/>
          </p:nvPr>
        </p:nvSpPr>
        <p:spPr/>
        <p:txBody>
          <a:bodyPr/>
          <a:lstStyle/>
          <a:p>
            <a:r>
              <a:rPr lang="en-GB" dirty="0">
                <a:solidFill>
                  <a:schemeClr val="accent1">
                    <a:lumMod val="75000"/>
                  </a:schemeClr>
                </a:solidFill>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473CDD2E-B837-4F42-8264-0E177D232BAC}"/>
              </a:ext>
            </a:extLst>
          </p:cNvPr>
          <p:cNvSpPr>
            <a:spLocks noGrp="1"/>
          </p:cNvSpPr>
          <p:nvPr>
            <p:ph idx="1"/>
          </p:nvPr>
        </p:nvSpPr>
        <p:spPr/>
        <p:txBody>
          <a:bodyPr/>
          <a:lstStyle/>
          <a:p>
            <a:r>
              <a:rPr lang="en-GB" sz="2400" dirty="0">
                <a:latin typeface="Times New Roman" panose="02020603050405020304" pitchFamily="18" charset="0"/>
                <a:cs typeface="Times New Roman" panose="02020603050405020304" pitchFamily="18" charset="0"/>
              </a:rPr>
              <a:t>FINDING THE RIGHT PARTNER</a:t>
            </a:r>
          </a:p>
          <a:p>
            <a:r>
              <a:rPr lang="en-GB" sz="2400" dirty="0">
                <a:latin typeface="Times New Roman" panose="02020603050405020304" pitchFamily="18" charset="0"/>
                <a:cs typeface="Times New Roman" panose="02020603050405020304" pitchFamily="18" charset="0"/>
              </a:rPr>
              <a:t>FOREIGN INVESTORS MUST CAREFULLY DEFINE SHAREHOLDER RIGHTS AND OBLIGATIONS AT THE TIME OF ESTABLISHMENT</a:t>
            </a:r>
          </a:p>
          <a:p>
            <a:r>
              <a:rPr lang="en-GB" sz="2400" dirty="0">
                <a:latin typeface="Times New Roman" panose="02020603050405020304" pitchFamily="18" charset="0"/>
                <a:cs typeface="Times New Roman" panose="02020603050405020304" pitchFamily="18" charset="0"/>
              </a:rPr>
              <a:t>ARTICLES OF ASSOCIATION</a:t>
            </a:r>
          </a:p>
          <a:p>
            <a:r>
              <a:rPr lang="en-GB" sz="2400" dirty="0">
                <a:latin typeface="Times New Roman" panose="02020603050405020304" pitchFamily="18" charset="0"/>
                <a:cs typeface="Times New Roman" panose="02020603050405020304" pitchFamily="18" charset="0"/>
              </a:rPr>
              <a:t>BACKGROUND INFORMATION AND KNOWLEDGE  ABOUT THE NEW CULTURE</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0552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B5549-E00C-400A-BED5-A5CF716E737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EF7499D-74DF-415D-8A10-63FEC49A2710}"/>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8BA6C222-9D61-4172-8397-6FD6C3A2C808}"/>
              </a:ext>
            </a:extLst>
          </p:cNvPr>
          <p:cNvPicPr>
            <a:picLocks noChangeAspect="1"/>
          </p:cNvPicPr>
          <p:nvPr/>
        </p:nvPicPr>
        <p:blipFill>
          <a:blip r:embed="rId2"/>
          <a:stretch>
            <a:fillRect/>
          </a:stretch>
        </p:blipFill>
        <p:spPr>
          <a:xfrm>
            <a:off x="-1152" y="0"/>
            <a:ext cx="9144000" cy="5753873"/>
          </a:xfrm>
          <a:prstGeom prst="rect">
            <a:avLst/>
          </a:prstGeom>
        </p:spPr>
      </p:pic>
    </p:spTree>
    <p:extLst>
      <p:ext uri="{BB962C8B-B14F-4D97-AF65-F5344CB8AC3E}">
        <p14:creationId xmlns:p14="http://schemas.microsoft.com/office/powerpoint/2010/main" val="239893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457200" y="116632"/>
            <a:ext cx="8229600" cy="1008112"/>
          </a:xfrm>
          <a:prstGeom prst="rect">
            <a:avLst/>
          </a:prstGeom>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spcAft>
                <a:spcPts val="600"/>
              </a:spcAft>
              <a:buNone/>
              <a:defRPr/>
            </a:pPr>
            <a:r>
              <a:rPr lang="en-US" altLang="en-US" sz="4400" b="1" dirty="0">
                <a:latin typeface="Times New Roman" panose="02020603050405020304" pitchFamily="18" charset="0"/>
                <a:ea typeface="+mj-ea"/>
                <a:cs typeface="Times New Roman" panose="02020603050405020304" pitchFamily="18" charset="0"/>
              </a:rPr>
              <a:t>Any Questions?</a:t>
            </a:r>
          </a:p>
        </p:txBody>
      </p:sp>
      <p:pic>
        <p:nvPicPr>
          <p:cNvPr id="6" name="Picture 5">
            <a:extLst>
              <a:ext uri="{FF2B5EF4-FFF2-40B4-BE49-F238E27FC236}">
                <a16:creationId xmlns:a16="http://schemas.microsoft.com/office/drawing/2014/main" id="{6DC0671B-EC36-4FF4-B8A0-2957A31BDCD2}"/>
              </a:ext>
            </a:extLst>
          </p:cNvPr>
          <p:cNvPicPr>
            <a:picLocks noChangeAspect="1"/>
          </p:cNvPicPr>
          <p:nvPr/>
        </p:nvPicPr>
        <p:blipFill rotWithShape="1">
          <a:blip r:embed="rId2"/>
          <a:srcRect r="3882" b="2"/>
          <a:stretch/>
        </p:blipFill>
        <p:spPr>
          <a:xfrm>
            <a:off x="1" y="1124744"/>
            <a:ext cx="9144000" cy="4573334"/>
          </a:xfrm>
          <a:prstGeom prst="rect">
            <a:avLst/>
          </a:prstGeom>
          <a:noFill/>
        </p:spPr>
      </p:pic>
      <p:sp>
        <p:nvSpPr>
          <p:cNvPr id="5" name="Date Placeholder 4" hidden="1">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spcAft>
                <a:spcPts val="600"/>
              </a:spcAft>
              <a:defRPr/>
            </a:pPr>
            <a:fld id="{00BA5387-BDC0-481B-86B8-25A2F1852DE2}" type="datetime1">
              <a:rPr lang="en-GB" altLang="en-US"/>
              <a:pPr>
                <a:spcAft>
                  <a:spcPts val="600"/>
                </a:spcAft>
                <a:defRPr/>
              </a:pPr>
              <a:t>26/04/2022</a:t>
            </a:fld>
            <a:endParaRPr lang="en-GB" altLang="en-US"/>
          </a:p>
        </p:txBody>
      </p:sp>
      <p:sp>
        <p:nvSpPr>
          <p:cNvPr id="21506" name="Slide Number Placeholder 5" hidden="1">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F265A1B-63FA-9743-8A6D-B2DBEDEA788F}" type="slidenum">
              <a:rPr lang="en-GB" altLang="en-US" sz="1200" smtClean="0">
                <a:solidFill>
                  <a:srgbClr val="898989"/>
                </a:solidFill>
              </a:rPr>
              <a:pPr>
                <a:spcBef>
                  <a:spcPct val="0"/>
                </a:spcBef>
                <a:spcAft>
                  <a:spcPts val="600"/>
                </a:spcAft>
                <a:buFontTx/>
                <a:buNone/>
              </a:pPr>
              <a:t>17</a:t>
            </a:fld>
            <a:endParaRPr lang="en-GB" altLang="en-US" sz="1200">
              <a:solidFill>
                <a:srgbClr val="898989"/>
              </a:solidFill>
            </a:endParaRPr>
          </a:p>
        </p:txBody>
      </p:sp>
    </p:spTree>
    <p:extLst>
      <p:ext uri="{BB962C8B-B14F-4D97-AF65-F5344CB8AC3E}">
        <p14:creationId xmlns:p14="http://schemas.microsoft.com/office/powerpoint/2010/main" val="40153993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457200" y="44624"/>
            <a:ext cx="8229600" cy="648072"/>
          </a:xfrm>
        </p:spPr>
        <p:txBody>
          <a:bodyPr>
            <a:normAutofit fontScale="90000"/>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0" y="692696"/>
            <a:ext cx="9144000" cy="4824536"/>
          </a:xfrm>
        </p:spPr>
        <p:txBody>
          <a:bodyPr>
            <a:normAutofit fontScale="25000" lnSpcReduction="20000"/>
          </a:bodyPr>
          <a:lstStyle/>
          <a:p>
            <a:pPr>
              <a:lnSpc>
                <a:spcPct val="107000"/>
              </a:lnSpc>
              <a:spcAft>
                <a:spcPts val="800"/>
              </a:spcAft>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ADVISORY, M. M., 2021. MOORE MS ADVISORY. [Online]  Available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https://www.msadvisory.com/how-to-setup-a-joint-venture-in-china/</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26 APRIL 2022].</a:t>
            </a:r>
            <a:endParaRPr lang="en-US" sz="4800" dirty="0">
              <a:latin typeface="Times New Roman" panose="02020603050405020304" pitchFamily="18" charset="0"/>
              <a:cs typeface="Times New Roman" panose="02020603050405020304" pitchFamily="18" charset="0"/>
            </a:endParaRPr>
          </a:p>
          <a:p>
            <a:pPr>
              <a:lnSpc>
                <a:spcPct val="107000"/>
              </a:lnSpc>
              <a:spcAft>
                <a:spcPts val="800"/>
              </a:spcAft>
            </a:pPr>
            <a:r>
              <a:rPr lang="en-US" sz="4800" dirty="0">
                <a:latin typeface="Times New Roman" panose="02020603050405020304" pitchFamily="18" charset="0"/>
                <a:cs typeface="Times New Roman" panose="02020603050405020304" pitchFamily="18" charset="0"/>
              </a:rPr>
              <a:t>Allen, W.E., 2019. Pursuing cross-cultural pedagogical success in China. </a:t>
            </a:r>
            <a:r>
              <a:rPr lang="en-US" sz="4800" i="1" dirty="0">
                <a:latin typeface="Times New Roman" panose="02020603050405020304" pitchFamily="18" charset="0"/>
                <a:cs typeface="Times New Roman" panose="02020603050405020304" pitchFamily="18" charset="0"/>
              </a:rPr>
              <a:t>International Journal of Contemporary Education</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2</a:t>
            </a:r>
            <a:r>
              <a:rPr lang="en-US" sz="4800" dirty="0">
                <a:latin typeface="Times New Roman" panose="02020603050405020304" pitchFamily="18" charset="0"/>
                <a:cs typeface="Times New Roman" panose="02020603050405020304" pitchFamily="18" charset="0"/>
              </a:rPr>
              <a:t>(1), pp.43-49.</a:t>
            </a:r>
            <a:endParaRPr lang="en-GB" sz="4800" dirty="0">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BECHERVAISE, C., 2018. It Personel-ly. [Online]  Available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hlinkClick r:id="rId3"/>
              </a:rPr>
              <a:t>https://takeitpersonelly.com/2018/01/02/5-ways-to-overcome-cultural-barriers-in-the-workplace/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[Accessed 26 APRIL 2022].</a:t>
            </a:r>
            <a:endParaRPr lang="en-US" sz="4800" dirty="0">
              <a:latin typeface="Times New Roman" panose="02020603050405020304" pitchFamily="18" charset="0"/>
              <a:cs typeface="Times New Roman" panose="02020603050405020304" pitchFamily="18" charset="0"/>
            </a:endParaRPr>
          </a:p>
          <a:p>
            <a:pPr>
              <a:lnSpc>
                <a:spcPct val="107000"/>
              </a:lnSpc>
              <a:spcAft>
                <a:spcPts val="800"/>
              </a:spcAft>
            </a:pPr>
            <a:r>
              <a:rPr lang="en-GB" sz="4800" dirty="0">
                <a:latin typeface="Times New Roman" panose="02020603050405020304" pitchFamily="18" charset="0"/>
                <a:cs typeface="Times New Roman" panose="02020603050405020304" pitchFamily="18" charset="0"/>
              </a:rPr>
              <a:t>Beugelsdijk, S. and Welzel, C., 2018. Dimensions and dynamics of national culture: Synthesizing Hofstede with Inglehart. </a:t>
            </a:r>
            <a:r>
              <a:rPr lang="en-GB" sz="4800" i="1" dirty="0">
                <a:latin typeface="Times New Roman" panose="02020603050405020304" pitchFamily="18" charset="0"/>
                <a:cs typeface="Times New Roman" panose="02020603050405020304" pitchFamily="18" charset="0"/>
              </a:rPr>
              <a:t>Journal of cross-cultural psychology</a:t>
            </a:r>
            <a:r>
              <a:rPr lang="en-GB" sz="4800" dirty="0">
                <a:latin typeface="Times New Roman" panose="02020603050405020304" pitchFamily="18" charset="0"/>
                <a:cs typeface="Times New Roman" panose="02020603050405020304" pitchFamily="18" charset="0"/>
              </a:rPr>
              <a:t>, </a:t>
            </a:r>
            <a:r>
              <a:rPr lang="en-GB" sz="4800" i="1" dirty="0">
                <a:latin typeface="Times New Roman" panose="02020603050405020304" pitchFamily="18" charset="0"/>
                <a:cs typeface="Times New Roman" panose="02020603050405020304" pitchFamily="18" charset="0"/>
              </a:rPr>
              <a:t>49</a:t>
            </a:r>
            <a:r>
              <a:rPr lang="en-GB" sz="4800" dirty="0">
                <a:latin typeface="Times New Roman" panose="02020603050405020304" pitchFamily="18" charset="0"/>
                <a:cs typeface="Times New Roman" panose="02020603050405020304" pitchFamily="18" charset="0"/>
              </a:rPr>
              <a:t>(10), pp.1469-1505.</a:t>
            </a:r>
          </a:p>
          <a:p>
            <a:pPr>
              <a:lnSpc>
                <a:spcPct val="107000"/>
              </a:lnSpc>
              <a:spcAft>
                <a:spcPts val="800"/>
              </a:spcAft>
            </a:pP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Collins, Q., 2020. In the search of hidden dragons: An exploration into Western business challenges in China</a:t>
            </a:r>
            <a:r>
              <a:rPr lang="en-GB" sz="4800" i="1"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The</a:t>
            </a:r>
            <a:r>
              <a:rPr lang="en-GB" sz="480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University of Texas, Austin.</a:t>
            </a:r>
          </a:p>
          <a:p>
            <a:pPr>
              <a:lnSpc>
                <a:spcPct val="107000"/>
              </a:lnSpc>
              <a:spcAft>
                <a:spcPts val="800"/>
              </a:spcAft>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Countries and their Culture (2022) China. Available at: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URL </a:t>
            </a:r>
            <a:r>
              <a:rPr lang="en-GB" sz="48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https://www.everyculture.com/Bo-Co/China.html</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8</a:t>
            </a:r>
            <a:r>
              <a:rPr lang="en-GB" sz="4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endParaRPr lang="en-US" sz="4800" dirty="0">
              <a:latin typeface="Times New Roman" panose="02020603050405020304" pitchFamily="18" charset="0"/>
              <a:cs typeface="Times New Roman" panose="02020603050405020304" pitchFamily="18" charset="0"/>
            </a:endParaRPr>
          </a:p>
          <a:p>
            <a:pPr>
              <a:lnSpc>
                <a:spcPct val="107000"/>
              </a:lnSpc>
              <a:spcAft>
                <a:spcPts val="800"/>
              </a:spcAft>
            </a:pPr>
            <a:r>
              <a:rPr lang="en-US" sz="4800" dirty="0">
                <a:latin typeface="Times New Roman" panose="02020603050405020304" pitchFamily="18" charset="0"/>
                <a:cs typeface="Times New Roman" panose="02020603050405020304" pitchFamily="18" charset="0"/>
              </a:rPr>
              <a:t>Chu, S.C., Chen, H.T. and Gan, C., 2020. Consumers’ engagement with corporate social responsibility (CSR) communication in social media: Evidence from China and the United States. </a:t>
            </a:r>
            <a:r>
              <a:rPr lang="en-US" sz="4800" i="1" dirty="0">
                <a:latin typeface="Times New Roman" panose="02020603050405020304" pitchFamily="18" charset="0"/>
                <a:cs typeface="Times New Roman" panose="02020603050405020304" pitchFamily="18" charset="0"/>
              </a:rPr>
              <a:t>Journal of Business Research</a:t>
            </a:r>
            <a:r>
              <a:rPr lang="en-US" sz="4800" dirty="0">
                <a:latin typeface="Times New Roman" panose="02020603050405020304" pitchFamily="18" charset="0"/>
                <a:cs typeface="Times New Roman" panose="02020603050405020304" pitchFamily="18" charset="0"/>
              </a:rPr>
              <a:t>, </a:t>
            </a:r>
            <a:r>
              <a:rPr lang="en-US" sz="4800" i="1" dirty="0">
                <a:latin typeface="Times New Roman" panose="02020603050405020304" pitchFamily="18" charset="0"/>
                <a:cs typeface="Times New Roman" panose="02020603050405020304" pitchFamily="18" charset="0"/>
              </a:rPr>
              <a:t>110</a:t>
            </a:r>
            <a:r>
              <a:rPr lang="en-US" sz="4800" dirty="0">
                <a:latin typeface="Times New Roman" panose="02020603050405020304" pitchFamily="18" charset="0"/>
                <a:cs typeface="Times New Roman" panose="02020603050405020304" pitchFamily="18" charset="0"/>
              </a:rPr>
              <a:t>, pp.260-271.</a:t>
            </a:r>
          </a:p>
          <a:p>
            <a:pPr>
              <a:lnSpc>
                <a:spcPct val="107000"/>
              </a:lnSpc>
              <a:spcAft>
                <a:spcPts val="800"/>
              </a:spcAft>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Cultural Atlas (2022) Chinese Culture. Available at: URL </a:t>
            </a:r>
            <a:r>
              <a:rPr lang="en-GB" sz="48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https://culturalatlas.sbs.com.au/chinese-culture/chinese-culture-core-concepts</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8</a:t>
            </a:r>
            <a:r>
              <a:rPr lang="en-GB" sz="4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endParaRPr lang="en-US" sz="4800" dirty="0">
              <a:latin typeface="Times New Roman" panose="02020603050405020304" pitchFamily="18" charset="0"/>
              <a:cs typeface="Times New Roman" panose="02020603050405020304" pitchFamily="18" charset="0"/>
            </a:endParaRPr>
          </a:p>
          <a:p>
            <a:pPr>
              <a:lnSpc>
                <a:spcPct val="120000"/>
              </a:lnSpc>
              <a:spcBef>
                <a:spcPts val="0"/>
              </a:spcBef>
            </a:pP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Dickson, R., Yao, D., and Hill, I., 2020. A Study on the Challenges and Opportunities Faced by Foreign Entrepreneurs in China. </a:t>
            </a:r>
            <a:r>
              <a:rPr lang="en-GB" sz="4800" i="1" dirty="0">
                <a:effectLst/>
                <a:latin typeface="Times New Roman" panose="02020603050405020304" pitchFamily="18" charset="0"/>
                <a:ea typeface="Times New Roman" panose="02020603050405020304" pitchFamily="18" charset="0"/>
                <a:cs typeface="Times New Roman" panose="02020603050405020304" pitchFamily="18" charset="0"/>
              </a:rPr>
              <a:t>Open Journal of Business and Management</a:t>
            </a: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8, 1684-1703. </a:t>
            </a:r>
          </a:p>
          <a:p>
            <a:pPr>
              <a:lnSpc>
                <a:spcPct val="120000"/>
              </a:lnSpc>
              <a:spcBef>
                <a:spcPts val="0"/>
              </a:spcBef>
            </a:pPr>
            <a:endParaRPr lang="en-GB" sz="4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nSpc>
                <a:spcPct val="120000"/>
              </a:lnSpc>
              <a:spcBef>
                <a:spcPts val="0"/>
              </a:spcBef>
              <a:buFont typeface="Arial" panose="020B0604020202020204" pitchFamily="34" charset="0"/>
              <a:buChar char="•"/>
            </a:pP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Dineen (2019) 7 ways Chinese company culture is unique. Available at: URL https://www.echinacities.com/career-advice/7-Ways-Chinese-Company-Culture-is-Unique (Accessed 8</a:t>
            </a:r>
            <a:r>
              <a:rPr lang="en-GB" sz="48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4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endParaRPr lang="en-GB" sz="4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20000"/>
              </a:lnSpc>
              <a:buNone/>
            </a:pPr>
            <a:r>
              <a:rPr lang="en-GB" sz="4800" dirty="0">
                <a:effectLst/>
                <a:latin typeface="Times New Roman" panose="02020603050405020304" pitchFamily="18" charset="0"/>
                <a:ea typeface="Times New Roman" panose="02020603050405020304" pitchFamily="18" charset="0"/>
                <a:cs typeface="Times New Roman" panose="02020603050405020304" pitchFamily="18" charset="0"/>
              </a:rPr>
              <a:t>         Doi: </a:t>
            </a:r>
            <a:r>
              <a:rPr lang="en-GB" sz="4800" u="sng" dirty="0">
                <a:solidFill>
                  <a:srgbClr val="2F5597"/>
                </a:solidFill>
                <a:effectLst/>
                <a:latin typeface="Times New Roman" panose="02020603050405020304" pitchFamily="18" charset="0"/>
                <a:ea typeface="Times New Roman" panose="02020603050405020304" pitchFamily="18" charset="0"/>
                <a:cs typeface="Times New Roman" panose="02020603050405020304" pitchFamily="18" charset="0"/>
              </a:rPr>
              <a:t>10.4236/ojbm.2020.84107.</a:t>
            </a:r>
          </a:p>
          <a:p>
            <a:pPr marL="0" indent="0">
              <a:lnSpc>
                <a:spcPct val="120000"/>
              </a:lnSpc>
              <a:buNone/>
            </a:pPr>
            <a:r>
              <a:rPr lang="en-GB" sz="4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com/search/article-detail?id=87294</a:t>
            </a:r>
            <a:endParaRPr lang="en-GB" sz="48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20000"/>
              </a:lnSpc>
              <a:spcBef>
                <a:spcPts val="0"/>
              </a:spcBef>
            </a:pP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20000"/>
              </a:lnSpc>
              <a:spcBef>
                <a:spcPts val="0"/>
              </a:spcBef>
            </a:pP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20000"/>
              </a:lnSpc>
              <a:spcAft>
                <a:spcPts val="800"/>
              </a:spcAft>
            </a:pPr>
            <a:endParaRPr lang="en-GB" sz="72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GB" sz="3000"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US" sz="1400" dirty="0"/>
          </a:p>
        </p:txBody>
      </p:sp>
    </p:spTree>
    <p:extLst>
      <p:ext uri="{BB962C8B-B14F-4D97-AF65-F5344CB8AC3E}">
        <p14:creationId xmlns:p14="http://schemas.microsoft.com/office/powerpoint/2010/main" val="4214492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0" y="980728"/>
            <a:ext cx="9144000" cy="4536505"/>
          </a:xfrm>
        </p:spPr>
        <p:txBody>
          <a:bodyPr>
            <a:normAutofit/>
          </a:bodyPr>
          <a:lstStyle/>
          <a:p>
            <a:pPr marL="0" indent="0">
              <a:lnSpc>
                <a:spcPct val="107000"/>
              </a:lnSpc>
              <a:spcAft>
                <a:spcPts val="800"/>
              </a:spcAft>
              <a:buNone/>
            </a:pP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US" sz="1400" dirty="0"/>
          </a:p>
        </p:txBody>
      </p:sp>
      <p:sp>
        <p:nvSpPr>
          <p:cNvPr id="4" name="TextBox 3">
            <a:extLst>
              <a:ext uri="{FF2B5EF4-FFF2-40B4-BE49-F238E27FC236}">
                <a16:creationId xmlns:a16="http://schemas.microsoft.com/office/drawing/2014/main" id="{E4222FE8-8344-4194-A230-4F3AF2F9CD22}"/>
              </a:ext>
            </a:extLst>
          </p:cNvPr>
          <p:cNvSpPr txBox="1"/>
          <p:nvPr/>
        </p:nvSpPr>
        <p:spPr>
          <a:xfrm>
            <a:off x="0" y="44624"/>
            <a:ext cx="9144000" cy="6152710"/>
          </a:xfrm>
          <a:prstGeom prst="rect">
            <a:avLst/>
          </a:prstGeom>
          <a:noFill/>
        </p:spPr>
        <p:txBody>
          <a:bodyPr wrap="square" rtlCol="0">
            <a:spAutoFit/>
          </a:bodyPr>
          <a:lstStyle/>
          <a:p>
            <a:pPr marL="0" indent="0">
              <a:lnSpc>
                <a:spcPct val="120000"/>
              </a:lnSpc>
              <a:buNone/>
            </a:pPr>
            <a:endParaRPr lang="en-US" sz="1200" dirty="0">
              <a:latin typeface="Times New Roman" panose="02020603050405020304" pitchFamily="18" charset="0"/>
              <a:cs typeface="Times New Roman" panose="02020603050405020304" pitchFamily="18" charset="0"/>
            </a:endParaRPr>
          </a:p>
          <a:p>
            <a:pPr marL="171450" indent="-171450">
              <a:lnSpc>
                <a:spcPct val="120000"/>
              </a:lnSpc>
              <a:buFont typeface="Arial" panose="020B0604020202020204" pitchFamily="34" charset="0"/>
              <a:buChar char="•"/>
            </a:pP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Froese, F.J., Sutherland, D., Lee, J.Y. </a:t>
            </a:r>
            <a:r>
              <a:rPr lang="en-GB" sz="12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Challenges for foreign companies in China: implications for research and practice. </a:t>
            </a:r>
            <a:r>
              <a:rPr lang="en-GB" sz="12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Asian Bus Manage</a:t>
            </a: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18,</a:t>
            </a:r>
            <a:r>
              <a:rPr lang="en-GB" sz="12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249–262 (2019).</a:t>
            </a:r>
            <a:endParaRPr lang="en-GB" sz="12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20000"/>
              </a:lnSpc>
              <a:buNone/>
            </a:pP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DOI</a:t>
            </a:r>
            <a:r>
              <a:rPr lang="en-GB" sz="1200"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u="sng"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https://doi.org/10.1057/s41291-019-00084-0</a:t>
            </a:r>
            <a:endParaRPr lang="en-GB" sz="1200" u="sng"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nSpc>
                <a:spcPct val="120000"/>
              </a:lnSpc>
              <a:spcAft>
                <a:spcPts val="8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Hamze M., M. 2020. "The Challenges Facing Expatriate Managers Working in Foreign Countries". Management and Economics Review 1:160-173. </a:t>
            </a:r>
            <a:r>
              <a:rPr lang="en-GB" sz="12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https://www.ceeol.</a:t>
            </a:r>
            <a:endPar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nSpc>
                <a:spcPct val="120000"/>
              </a:lnSpc>
              <a:spcAft>
                <a:spcPts val="800"/>
              </a:spcAft>
              <a:buFont typeface="Arial" panose="020B0604020202020204" pitchFamily="34" charset="0"/>
              <a:buChar cha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IAMCR (2019) Communicating China with the world: New dynamics in International communication. Available at: URL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https://iamcr.org/madrid2019/communicating-china-world</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9th April 2022)</a:t>
            </a:r>
          </a:p>
          <a:p>
            <a:pPr marL="171450" indent="-171450">
              <a:lnSpc>
                <a:spcPct val="120000"/>
              </a:lnSpc>
              <a:spcAft>
                <a:spcPts val="800"/>
              </a:spcAft>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HAWKSFORD, 2022. HAWKSFORD. [Online] </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https://www.hawksford.com/knowledge-hub/china-business-guides/5-essential-tips-for-uk-companies-to-do-business-in-china</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[Accessed 27 MARCH 2022].</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nSpc>
                <a:spcPct val="120000"/>
              </a:lnSpc>
              <a:spcAft>
                <a:spcPts val="8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Hofstede, G., 2007. Asian management in the 21st century. Asia pacific journal of management, 24(4), 411-420.</a:t>
            </a:r>
            <a:endParaRPr lang="en-US" sz="1200" dirty="0">
              <a:latin typeface="Times New Roman" panose="02020603050405020304" pitchFamily="18"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Huang, R. and Turner, R., 2018. International experience, universities support and graduate employability–perceptions of Chinese international students studying in UK universities. Journal of Education and Work, 31(2), pp.175-189.</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Hofstede Insights (2022) Country Comparison. 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URL </a:t>
            </a:r>
            <a:r>
              <a:rPr lang="en-GB" sz="12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https://www.hofstede-insights.com/country-comparison/china,the-uk/</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8</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p>
          <a:p>
            <a:pPr marL="171450" indent="-171450">
              <a:buFont typeface="Arial" panose="020B0604020202020204" pitchFamily="34" charset="0"/>
              <a:buChar cha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HR One (2020) Work culture in China: Strategies &amp;Tips to manage employees. Available at: URL https://www.hrone.com/blog/work-culture-china/ . (Accessed 8</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endPar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Hyun, Y., Kamioka, T. and Hosoya, R., 2020. Improving agility using big data analytics: the role of democratization culture. </a:t>
            </a:r>
            <a:r>
              <a:rPr lang="en-GB" sz="1200" i="1" dirty="0">
                <a:latin typeface="Times New Roman" panose="02020603050405020304" pitchFamily="18" charset="0"/>
                <a:cs typeface="Times New Roman" panose="02020603050405020304" pitchFamily="18" charset="0"/>
              </a:rPr>
              <a:t>Pacific Asia Journal of the Association for Information Systems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12</a:t>
            </a:r>
            <a:r>
              <a:rPr lang="en-GB" sz="1200" dirty="0">
                <a:latin typeface="Times New Roman" panose="02020603050405020304" pitchFamily="18" charset="0"/>
                <a:cs typeface="Times New Roman" panose="02020603050405020304" pitchFamily="18" charset="0"/>
              </a:rPr>
              <a:t>(2), p.2.</a:t>
            </a:r>
          </a:p>
          <a:p>
            <a:pPr marL="171450" indent="-17145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KEDL, K., 2013. The Five Biggest Challenges to Doing Business in China. [Online] </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https://www.youtube.com/watch?v=Iw7Q1LiNXig</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[Accessed 11 APRIL 2022].</a:t>
            </a:r>
          </a:p>
          <a:p>
            <a:pPr marL="171450" indent="-171450">
              <a:buFont typeface="Arial" panose="020B0604020202020204" pitchFamily="34" charset="0"/>
              <a:buChar char="•"/>
            </a:pPr>
            <a:endParaRPr lang="en-GB" sz="12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43220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6D16A6-6AE4-42E8-AD80-3A4525E3B616}"/>
              </a:ext>
            </a:extLst>
          </p:cNvPr>
          <p:cNvSpPr txBox="1"/>
          <p:nvPr/>
        </p:nvSpPr>
        <p:spPr>
          <a:xfrm>
            <a:off x="107504" y="260648"/>
            <a:ext cx="9036496" cy="5833585"/>
          </a:xfrm>
          <a:prstGeom prst="rect">
            <a:avLst/>
          </a:prstGeom>
          <a:noFill/>
        </p:spPr>
        <p:txBody>
          <a:bodyPr wrap="square">
            <a:spAutoFit/>
          </a:bodyPr>
          <a:lstStyle/>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Kristjánsdóttir, H., Guðlaugsson, Þ.Ö., Guðmundsdóttir, S. and Aðalsteinsson, G.D., 2020. Cultural and geographical distance: Effects on UK exports. </a:t>
            </a:r>
            <a:r>
              <a:rPr lang="en-GB" sz="1200" i="1" dirty="0">
                <a:latin typeface="Times New Roman" panose="02020603050405020304" pitchFamily="18" charset="0"/>
                <a:cs typeface="Times New Roman" panose="02020603050405020304" pitchFamily="18" charset="0"/>
              </a:rPr>
              <a:t>Applied Economics Letters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27</a:t>
            </a:r>
            <a:r>
              <a:rPr lang="en-GB" sz="1200" dirty="0">
                <a:latin typeface="Times New Roman" panose="02020603050405020304" pitchFamily="18" charset="0"/>
                <a:cs typeface="Times New Roman" panose="02020603050405020304" pitchFamily="18" charset="0"/>
              </a:rPr>
              <a:t>(4), pp.275-279.</a:t>
            </a:r>
          </a:p>
          <a:p>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LI, F., 2018. HARVARD BUSINESS REVIEW. [Online] </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https://hbr.org/2018/08/why-western-digital-firms-have-failed-in-china</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[Accessed 27 MARCH 2022].</a:t>
            </a:r>
          </a:p>
          <a:p>
            <a:pPr marL="171450" indent="-171450">
              <a:buFont typeface="Arial" panose="020B0604020202020204" pitchFamily="34" charset="0"/>
              <a:buChar char="•"/>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Li, X., Roberts, J., Yanni Yan, Y., and Hui Tan, H., 2016. Management of cultural differences under various forms of China–UK higher education strategic alliances, Studies in Higher Education, 41:4, 774-798, </a:t>
            </a:r>
          </a:p>
          <a:p>
            <a:pPr marL="0" indent="0">
              <a:buNone/>
            </a:pPr>
            <a:r>
              <a:rPr lang="en-GB" sz="12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DOI: </a:t>
            </a:r>
            <a:r>
              <a:rPr lang="en-GB" sz="1200" u="sng" dirty="0">
                <a:solidFill>
                  <a:srgbClr val="0070C0"/>
                </a:solidFill>
                <a:effectLst/>
                <a:latin typeface="Times New Roman" panose="02020603050405020304" pitchFamily="18" charset="0"/>
                <a:ea typeface="Times New Roman" panose="02020603050405020304" pitchFamily="18" charset="0"/>
                <a:cs typeface="Times New Roman" panose="02020603050405020304" pitchFamily="18" charset="0"/>
              </a:rPr>
              <a:t>10.1080/03075079.2014.966664.</a:t>
            </a:r>
          </a:p>
          <a:p>
            <a:pPr marL="171450" indent="-171450">
              <a:buFont typeface="Arial" panose="020B0604020202020204" pitchFamily="34" charset="0"/>
              <a:buChar char="•"/>
            </a:pPr>
            <a:endPar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Lihua (2013) China’s traditional cultural values and national identity. Available at: 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https://carnegieendowment.org/2013/11/21/china-s-traditional-cultural-values-and-national-identity-pub-53613</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9th April 2022)</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Lick, S.H.P. and Bakar, H.A., 2021. Cultural Differences in Interaction Goals between Malaysia-China Business Negotiations. </a:t>
            </a:r>
            <a:r>
              <a:rPr lang="en-GB" sz="1200" i="1" dirty="0">
                <a:latin typeface="Times New Roman" panose="02020603050405020304" pitchFamily="18" charset="0"/>
                <a:cs typeface="Times New Roman" panose="02020603050405020304" pitchFamily="18" charset="0"/>
              </a:rPr>
              <a:t>The Journal of Management Theory and Practice (JMTP)</a:t>
            </a:r>
            <a:r>
              <a:rPr lang="en-GB" sz="1200" dirty="0">
                <a:latin typeface="Times New Roman" panose="02020603050405020304" pitchFamily="18" charset="0"/>
                <a:cs typeface="Times New Roman" panose="02020603050405020304" pitchFamily="18" charset="0"/>
              </a:rPr>
              <a:t>, pp.116-121.</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14 April 2022).</a:t>
            </a:r>
          </a:p>
          <a:p>
            <a:pPr marL="171450" indent="-171450">
              <a:lnSpc>
                <a:spcPct val="107000"/>
              </a:lnSpc>
              <a:spcAft>
                <a:spcPts val="800"/>
              </a:spcAft>
              <a:buFont typeface="Arial" panose="020B0604020202020204" pitchFamily="34" charset="0"/>
              <a:buChar cha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Lu (2018) 11 customs that are unique to China. Available at: 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https://theculturetrip.com/asia/china/articles/11-customs-that-are-unique-to-china/</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9</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endParaRPr lang="en-GB" sz="1200" dirty="0">
              <a:latin typeface="Times New Roman" panose="02020603050405020304" pitchFamily="18"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DOI: </a:t>
            </a:r>
            <a:r>
              <a:rPr lang="en-US" sz="1200" u="sng" dirty="0">
                <a:solidFill>
                  <a:schemeClr val="tx2">
                    <a:lumMod val="7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10.1177/1748048515618096.</a:t>
            </a:r>
            <a:endParaRPr lang="en-US" sz="1200" dirty="0">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Wang, Y. and Warn, J., 2018. Break-out strategies of Chinese immigrant entrepreneurs in Australia. International Journal of Entrepreneurial Behavior &amp; Research.</a:t>
            </a:r>
            <a:endParaRPr lang="en-GB" sz="1200" dirty="0">
              <a:latin typeface="Times New Roman" panose="02020603050405020304" pitchFamily="18"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Wenxin, Z. and Yue, W., 2022. An Analysis on Sino-UK Cultural Differences in Education from the Perspective of Hofstede’s Cultural Dimensions Theory (A Case Study of Are Our Kids Tough Enough?). </a:t>
            </a:r>
            <a:r>
              <a:rPr lang="en-GB" sz="1200" i="1" dirty="0">
                <a:latin typeface="Times New Roman" panose="02020603050405020304" pitchFamily="18" charset="0"/>
                <a:cs typeface="Times New Roman" panose="02020603050405020304" pitchFamily="18" charset="0"/>
              </a:rPr>
              <a:t>Journal on Education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4</a:t>
            </a:r>
            <a:r>
              <a:rPr lang="en-GB" sz="1200" dirty="0">
                <a:latin typeface="Times New Roman" panose="02020603050405020304" pitchFamily="18" charset="0"/>
                <a:cs typeface="Times New Roman" panose="02020603050405020304" pitchFamily="18" charset="0"/>
              </a:rPr>
              <a:t>(2), pp.373-384.</a:t>
            </a:r>
          </a:p>
          <a:p>
            <a:pPr marL="171450" indent="-171450">
              <a:lnSpc>
                <a:spcPct val="107000"/>
              </a:lnSpc>
              <a:spcAft>
                <a:spcPts val="800"/>
              </a:spcAft>
              <a:buFont typeface="Arial" panose="020B0604020202020204" pitchFamily="34" charset="0"/>
              <a:buChar cha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Wong, D., 2019. CHINA BRIEFING. [Online] </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https://www.china-briefing.com/news/setting-up-joint-venture-china/</a:t>
            </a:r>
            <a:br>
              <a:rPr lang="en-GB" sz="1200" dirty="0">
                <a:effectLst/>
                <a:latin typeface="Times New Roman" panose="02020603050405020304" pitchFamily="18" charset="0"/>
                <a:ea typeface="Calibri" panose="020F0502020204030204" pitchFamily="34" charset="0"/>
                <a:cs typeface="Times New Roman" panose="02020603050405020304" pitchFamily="18" charset="0"/>
              </a:rPr>
            </a:b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[Accessed 27 MARCH 2022].</a:t>
            </a:r>
            <a:endParaRPr lang="en-GB" sz="1200" dirty="0">
              <a:latin typeface="Times New Roman" panose="02020603050405020304" pitchFamily="18" charset="0"/>
              <a:cs typeface="Times New Roman" panose="02020603050405020304" pitchFamily="18" charset="0"/>
            </a:endParaRPr>
          </a:p>
          <a:p>
            <a:pPr marL="0" indent="0">
              <a:lnSpc>
                <a:spcPct val="107000"/>
              </a:lnSpc>
              <a:spcAft>
                <a:spcPts val="800"/>
              </a:spcAft>
              <a:buNone/>
            </a:pPr>
            <a:endParaRPr lang="en-GB" sz="11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82090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3A842B-436B-4B6C-87FF-EE51CDF010B9}"/>
              </a:ext>
            </a:extLst>
          </p:cNvPr>
          <p:cNvSpPr txBox="1"/>
          <p:nvPr/>
        </p:nvSpPr>
        <p:spPr>
          <a:xfrm>
            <a:off x="107504" y="44624"/>
            <a:ext cx="9001000" cy="6309484"/>
          </a:xfrm>
          <a:prstGeom prst="rect">
            <a:avLst/>
          </a:prstGeom>
          <a:noFill/>
        </p:spPr>
        <p:txBody>
          <a:bodyPr wrap="square" rtlCol="0">
            <a:spAutoFit/>
          </a:bodyPr>
          <a:lstStyle/>
          <a:p>
            <a:pPr marL="171450" indent="-171450">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Luthans, F. and Doh, J.P., 2018. </a:t>
            </a:r>
            <a:r>
              <a:rPr lang="en-GB" sz="1200" i="1" dirty="0">
                <a:latin typeface="Times New Roman" panose="02020603050405020304" pitchFamily="18" charset="0"/>
                <a:cs typeface="Times New Roman" panose="02020603050405020304" pitchFamily="18" charset="0"/>
              </a:rPr>
              <a:t>International management: Culture, strategy, and behaviour</a:t>
            </a:r>
            <a:r>
              <a:rPr lang="en-GB" sz="1200" dirty="0">
                <a:latin typeface="Times New Roman" panose="02020603050405020304" pitchFamily="18" charset="0"/>
                <a:cs typeface="Times New Roman" panose="02020603050405020304" pitchFamily="18" charset="0"/>
              </a:rPr>
              <a:t>. McGraw-Hill.</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Moon, Jennifer A., 2004.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A handbook of reflective and experiential learning</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Publisher: RoutledgeFalmer. Place of publication: New York; London ;(265 p.)</a:t>
            </a:r>
          </a:p>
          <a:p>
            <a:pPr marL="0" indent="0">
              <a:lnSpc>
                <a:spcPct val="107000"/>
              </a:lnSpc>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200"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https://web-b-ebscohost-com.ezproxy.uwtsd.ac.uk/ehost/detail?sid=1824356f-bd77-470a-8e0c-fe2a08245cc5@pdc-v-  sessmgr01&amp;vid=0&amp;format=EB&amp;rid=1#AN=102749&amp;db=</a:t>
            </a:r>
            <a:r>
              <a:rPr lang="en-GB" sz="1200" u="sng"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nlebk</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0" indent="0">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28 March 2022).</a:t>
            </a:r>
          </a:p>
          <a:p>
            <a:pPr marL="0" indent="0">
              <a:buNone/>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spcAft>
                <a:spcPts val="80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Needle, D., 2010. Business in Context: An introduction to business and its environment. 5</a:t>
            </a:r>
            <a:r>
              <a:rPr lang="en-GB" sz="12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Ed, Cengage Learning.</a:t>
            </a:r>
          </a:p>
          <a:p>
            <a:pPr marL="171450" indent="-171450">
              <a:lnSpc>
                <a:spcPct val="107000"/>
              </a:lnSpc>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Orbetsova, V. and Men, J., 2016. ‘The EU and China: How do they perceive each other?’, International Communication Gazette, 78(1–2), pp. 3–8. </a:t>
            </a:r>
          </a:p>
          <a:p>
            <a:pPr marL="171450" indent="-171450">
              <a:lnSpc>
                <a:spcPct val="107000"/>
              </a:lnSpc>
              <a:buFont typeface="Arial" panose="020B0604020202020204" pitchFamily="34" charset="0"/>
              <a:buChar char="•"/>
            </a:pP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Pon Staff (2022) The importance of relationship building in China. Available at: 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https://www.pon.harvard.edu/daily/international-negotiation-daily/negotiation-in-china-the-importance-of-guanxi</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9</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p>
          <a:p>
            <a:pPr marL="171450" indent="-171450">
              <a:buFont typeface="Arial" panose="020B0604020202020204" pitchFamily="34" charset="0"/>
              <a:buChar char="•"/>
            </a:pP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Rashed, S., Nesha, A.U., &amp; Mohammad, 2016. Doing Business in and with China: The Challenges are Great, but so are the Opportunities.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Global Journal of Management and Business Research, 16</a:t>
            </a:r>
            <a:r>
              <a:rPr lang="en-GB" sz="12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https://www.semanticscholar.org/paper/Doing-Business-in-and-with-China%3A-The-Challenges-so-Rashed-       Nesha/7d12a164a46c2457414b147f323c270079c25ea5?msclkid=568c197abb8711ec8265d706fd3f2c24</a:t>
            </a:r>
            <a:endParaRPr lang="en-GB" sz="12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2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Ren (2017) International Communication Strategies of Chinese Radio and Tv networks. Available at: URL </a:t>
            </a:r>
            <a:r>
              <a:rPr lang="en-GB" sz="1200" u="sng"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https://journals.sagepub.com/doi/full/10.1177/2059436417749033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9</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p>
          <a:p>
            <a:endPar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spcAft>
                <a:spcPts val="800"/>
              </a:spcAft>
              <a:buFont typeface="Arial" panose="020B0604020202020204" pitchFamily="34" charset="0"/>
              <a:buChar char="•"/>
              <a:tabLst>
                <a:tab pos="922655" algn="l"/>
              </a:tabLs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Schwartz (2020) Your ultimate guide for business culture in China. 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https://www.xinergy.global/your-ultimate-guide-for-business-culture-in-china/</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10</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171450" indent="-171450">
              <a:spcAft>
                <a:spcPts val="800"/>
              </a:spcAft>
              <a:buFont typeface="Arial" panose="020B0604020202020204" pitchFamily="34" charset="0"/>
              <a:buChar char="•"/>
              <a:tabLst>
                <a:tab pos="922655" algn="l"/>
              </a:tabLs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Song (2021) Chinese Family values: How they affect life in China. 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https://www.chinahighlights.com/travelguide/chinese-family-values.htm</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10</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p>
          <a:p>
            <a:pPr marL="171450" indent="-171450">
              <a:spcAft>
                <a:spcPts val="800"/>
              </a:spcAft>
              <a:buFont typeface="Arial" panose="020B0604020202020204" pitchFamily="34" charset="0"/>
              <a:buChar char="•"/>
              <a:tabLst>
                <a:tab pos="922655" algn="l"/>
              </a:tabLst>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Spencer-Oatey, H., Wang, J., 2020. Establishing Professional Intercultural Relations: Chinese Perceptions of Behavioral Success in a Sino-American Exchange Visit. Journal of Intercultural Communication Research 49:6, pages 499-519.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35924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C789E3-925D-45D8-AF1F-D073D1403DE7}"/>
              </a:ext>
            </a:extLst>
          </p:cNvPr>
          <p:cNvSpPr txBox="1"/>
          <p:nvPr/>
        </p:nvSpPr>
        <p:spPr>
          <a:xfrm>
            <a:off x="71500" y="116632"/>
            <a:ext cx="9001000" cy="4380686"/>
          </a:xfrm>
          <a:prstGeom prst="rect">
            <a:avLst/>
          </a:prstGeom>
          <a:noFill/>
        </p:spPr>
        <p:txBody>
          <a:bodyPr wrap="square" rtlCol="0">
            <a:spAutoFit/>
          </a:bodyPr>
          <a:lstStyle/>
          <a:p>
            <a:pPr marL="171450" indent="-171450">
              <a:spcAft>
                <a:spcPts val="800"/>
              </a:spcAft>
              <a:buFont typeface="Arial" panose="020B0604020202020204" pitchFamily="34" charset="0"/>
              <a:buChar char="•"/>
              <a:tabLst>
                <a:tab pos="922655" algn="l"/>
              </a:tabLs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Summers (2019) Traveling in China: Business Etiquette and Culture. Available at: 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https://www.china-briefing.com/news/doing-business-china-etiquette-culture-travel/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10</a:t>
            </a:r>
            <a:r>
              <a:rPr lang="en-GB" sz="1200" baseline="30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April 2022)</a:t>
            </a: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University of Wales Trinity Saint David, 2022. </a:t>
            </a:r>
          </a:p>
          <a:p>
            <a:pPr marL="0" indent="0">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200" u="sng"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https://moodle.uwtsd.ac.uk/course/view.php?id=3816</a:t>
            </a: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spcAft>
                <a:spcPts val="800"/>
              </a:spcAft>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14 February 2022).</a:t>
            </a:r>
          </a:p>
          <a:p>
            <a:pPr marL="171450" indent="-171450">
              <a:spcAft>
                <a:spcPts val="800"/>
              </a:spcAft>
              <a:buFont typeface="Arial" panose="020B0604020202020204" pitchFamily="34" charset="0"/>
              <a:buChar char="•"/>
              <a:tabLst>
                <a:tab pos="922655" algn="l"/>
              </a:tabLs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Vericel (2015) How to adapt your communication strategy to the </a:t>
            </a:r>
            <a:r>
              <a:rPr lang="en-GB" sz="12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hinese market. Available at. 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https://www.eusmecentre.org.cn/sites/default/files/files/event/EU%20SME%20Centre%20Webinar%20-%20How%20to%20Adapt%20Your%20Communication%20Strategy%20to%20the%20Chinese%20Market.pdf</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10th April 2022)</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tabLst>
                <a:tab pos="922655" algn="l"/>
              </a:tabLst>
            </a:pP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You Tube (2021) Daisy Mandarin: The cultural difference between the UK vs China, from both Chinese and British perspective. Available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URL </a:t>
            </a:r>
            <a:r>
              <a:rPr lang="en-GB" sz="1200" u="none"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2"/>
              </a:rPr>
              <a:t>The Cultural Differences Between the UK vs China: From Both Chinese and British Perspective! - YouTube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10th April 2022)</a:t>
            </a:r>
          </a:p>
          <a:p>
            <a:pPr>
              <a:tabLst>
                <a:tab pos="922655" algn="l"/>
              </a:tabLst>
            </a:pPr>
            <a:endParaRPr lang="en-GB"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tabLst>
                <a:tab pos="922655" algn="l"/>
              </a:tabLs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Zimmermann (2017) Chinese Culture: Customs &amp; Traditions of China. Available at: URL https://www.livescience.com/28823-chinese-culture.html. (Accessed 10th April 2022)</a:t>
            </a:r>
          </a:p>
          <a:p>
            <a:pPr>
              <a:tabLst>
                <a:tab pos="922655" algn="l"/>
              </a:tabLs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tabLst>
                <a:tab pos="922655" algn="l"/>
              </a:tabLs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Yang, J. &amp; Lee, H., 2002. Identifying key factors for successful joint venture in China. EMERALD, 2(102), pp. 98-103.</a:t>
            </a:r>
          </a:p>
          <a:p>
            <a:pPr marL="171450" indent="-171450">
              <a:buFont typeface="Arial" panose="020B0604020202020204" pitchFamily="34" charset="0"/>
              <a:buChar char="•"/>
              <a:tabLst>
                <a:tab pos="922655" algn="l"/>
              </a:tabLst>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a:tabLst>
                <a:tab pos="922655" algn="l"/>
              </a:tabLst>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tabLst>
                <a:tab pos="922655" algn="l"/>
              </a:tabLst>
            </a:pP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800"/>
              </a:spcAft>
              <a:buNone/>
            </a:pP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200" dirty="0"/>
          </a:p>
        </p:txBody>
      </p:sp>
    </p:spTree>
    <p:extLst>
      <p:ext uri="{BB962C8B-B14F-4D97-AF65-F5344CB8AC3E}">
        <p14:creationId xmlns:p14="http://schemas.microsoft.com/office/powerpoint/2010/main" val="6495483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Integral</Template>
  <TotalTime>1897</TotalTime>
  <Words>4697</Words>
  <Application>Microsoft Office PowerPoint</Application>
  <PresentationFormat>On-screen Show (4:3)</PresentationFormat>
  <Paragraphs>245</Paragraphs>
  <Slides>22</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vt:lpstr>
      <vt:lpstr>Calibri</vt:lpstr>
      <vt:lpstr>Franklin Gothic Book</vt:lpstr>
      <vt:lpstr>Myriad Pro</vt:lpstr>
      <vt:lpstr>Symbol</vt:lpstr>
      <vt:lpstr>Times New Roman</vt:lpstr>
      <vt:lpstr>Wingdings 2</vt:lpstr>
      <vt:lpstr>20140311PresentationUWTSDTemplate</vt:lpstr>
      <vt:lpstr>International Business Communications (LCBB6001) Level 6 Term 1  Joint Venture in China - Group 3   </vt:lpstr>
      <vt:lpstr>PowerPoint Presentation</vt:lpstr>
      <vt:lpstr>PowerPoint Presentation</vt:lpstr>
      <vt:lpstr>PowerPoint Presentation</vt:lpstr>
      <vt:lpstr> CHINESE CULTURE </vt:lpstr>
      <vt:lpstr>CHINESE CULTURE </vt:lpstr>
      <vt:lpstr>PowerPoint Presentation</vt:lpstr>
      <vt:lpstr>PowerPoint Presentation</vt:lpstr>
      <vt:lpstr>THREE LESSONS TO CONSIDER</vt:lpstr>
      <vt:lpstr> Cultural Sensitivity in China </vt:lpstr>
      <vt:lpstr>business culture</vt:lpstr>
      <vt:lpstr>PowerPoint Presentation</vt:lpstr>
      <vt:lpstr>PowerPoint Presentation</vt:lpstr>
      <vt:lpstr>CONCLUSION</vt:lpstr>
      <vt:lpstr>RECOMMENDATIONS</vt:lpstr>
      <vt:lpstr>PowerPoint Presentation</vt:lpstr>
      <vt:lpstr>PowerPoint Presentation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Ana mariia</cp:lastModifiedBy>
  <cp:revision>105</cp:revision>
  <dcterms:created xsi:type="dcterms:W3CDTF">2015-04-14T15:21:28Z</dcterms:created>
  <dcterms:modified xsi:type="dcterms:W3CDTF">2022-04-26T21:26:47Z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