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73" r:id="rId7"/>
    <p:sldId id="261" r:id="rId8"/>
    <p:sldId id="262" r:id="rId9"/>
    <p:sldId id="263" r:id="rId10"/>
    <p:sldId id="264" r:id="rId11"/>
    <p:sldId id="265" r:id="rId12"/>
    <p:sldId id="267" r:id="rId13"/>
    <p:sldId id="274" r:id="rId14"/>
  </p:sldIdLst>
  <p:sldSz cx="14630400" cy="8229600"/>
  <p:notesSz cx="8229600" cy="14630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7878" autoAdjust="0"/>
    <p:restoredTop sz="97814" autoAdjust="0"/>
  </p:normalViewPr>
  <p:slideViewPr>
    <p:cSldViewPr snapToGrid="0" snapToObjects="1">
      <p:cViewPr>
        <p:scale>
          <a:sx n="79" d="100"/>
          <a:sy n="79" d="100"/>
        </p:scale>
        <p:origin x="-744" y="-120"/>
      </p:cViewPr>
      <p:guideLst>
        <p:guide orient="horz" pos="2592"/>
        <p:guide pos="460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565525" cy="731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660900" y="0"/>
            <a:ext cx="3567113" cy="731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95030-B7D8-4E5B-9EF1-775DC16314FD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762000" y="1096963"/>
            <a:ext cx="9753600" cy="5486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822325" y="6950075"/>
            <a:ext cx="6584950" cy="65833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3896975"/>
            <a:ext cx="3565525" cy="7302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660900" y="13896975"/>
            <a:ext cx="3567113" cy="7302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BBBDC6-EBE8-4FB2-8853-4B0B5D9CEF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8942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10" Type="http://schemas.openxmlformats.org/officeDocument/2006/relationships/image" Target="../media/image51.png"/><Relationship Id="rId4" Type="http://schemas.openxmlformats.org/officeDocument/2006/relationships/image" Target="../media/image45.png"/><Relationship Id="rId9" Type="http://schemas.openxmlformats.org/officeDocument/2006/relationships/image" Target="../media/image5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portmeirion.wales/" TargetMode="External"/><Relationship Id="rId13" Type="http://schemas.openxmlformats.org/officeDocument/2006/relationships/hyperlink" Target="https://www.visitwales.com/" TargetMode="External"/><Relationship Id="rId3" Type="http://schemas.openxmlformats.org/officeDocument/2006/relationships/image" Target="../media/image52.png"/><Relationship Id="rId7" Type="http://schemas.openxmlformats.org/officeDocument/2006/relationships/hyperlink" Target="https://www.oxfordeconomics.com/" TargetMode="External"/><Relationship Id="rId12" Type="http://schemas.openxmlformats.org/officeDocument/2006/relationships/hyperlink" Target="https://www.unwto.org/" TargetMode="External"/><Relationship Id="rId2" Type="http://schemas.openxmlformats.org/officeDocument/2006/relationships/notesSlide" Target="../notesSlides/notesSlide12.xml"/><Relationship Id="rId16" Type="http://schemas.openxmlformats.org/officeDocument/2006/relationships/hyperlink" Target="https://www.wtm.com/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iccaworld.org/" TargetMode="External"/><Relationship Id="rId11" Type="http://schemas.openxmlformats.org/officeDocument/2006/relationships/hyperlink" Target="https://www.statista.com/" TargetMode="External"/><Relationship Id="rId5" Type="http://schemas.openxmlformats.org/officeDocument/2006/relationships/hyperlink" Target="https://www.eventbrite.com/blog" TargetMode="External"/><Relationship Id="rId15" Type="http://schemas.openxmlformats.org/officeDocument/2006/relationships/hyperlink" Target="https://gov.wales/" TargetMode="External"/><Relationship Id="rId10" Type="http://schemas.openxmlformats.org/officeDocument/2006/relationships/hyperlink" Target="https://www.eryri.llyw.cymru/" TargetMode="External"/><Relationship Id="rId4" Type="http://schemas.openxmlformats.org/officeDocument/2006/relationships/hyperlink" Target="https://www.businesstourism.org.uk/" TargetMode="External"/><Relationship Id="rId9" Type="http://schemas.openxmlformats.org/officeDocument/2006/relationships/hyperlink" Target="https://www.skift.com/" TargetMode="External"/><Relationship Id="rId14" Type="http://schemas.openxmlformats.org/officeDocument/2006/relationships/hyperlink" Target="https://www.walesonline.co.uk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42763" y="664144"/>
            <a:ext cx="7469204" cy="1414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Cymru Connect: A Cultural Immersion Retreat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182881" y="3513221"/>
            <a:ext cx="7907449" cy="12031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 3-day international business retreat in Snowdonia National Park &amp; Portmeirion. Scheduled for August 2025, this event offers global networking and authentic Welsh experiences.</a:t>
            </a:r>
            <a:endParaRPr lang="en-US" sz="1750" dirty="0"/>
          </a:p>
        </p:txBody>
      </p:sp>
      <p:sp>
        <p:nvSpPr>
          <p:cNvPr id="7" name="Text 3"/>
          <p:cNvSpPr/>
          <p:nvPr/>
        </p:nvSpPr>
        <p:spPr>
          <a:xfrm>
            <a:off x="182881" y="5573027"/>
            <a:ext cx="8518358" cy="21656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hu-HU" sz="1600" b="1" dirty="0" smtClean="0">
                <a:solidFill>
                  <a:srgbClr val="4B4A4A"/>
                </a:solidFill>
                <a:latin typeface="Geist Bold" pitchFamily="34" charset="0"/>
                <a:ea typeface="Geist Bold" pitchFamily="34" charset="-122"/>
                <a:cs typeface="Geist Bold" pitchFamily="34" charset="-120"/>
              </a:rPr>
              <a:t>Model Title: </a:t>
            </a:r>
            <a:r>
              <a:rPr lang="hu-HU" sz="1600" dirty="0" smtClean="0">
                <a:solidFill>
                  <a:srgbClr val="4B4A4A"/>
                </a:solidFill>
                <a:latin typeface="Geist Bold" pitchFamily="34" charset="0"/>
                <a:ea typeface="Geist Bold" pitchFamily="34" charset="-122"/>
                <a:cs typeface="Geist Bold" pitchFamily="34" charset="-120"/>
              </a:rPr>
              <a:t>International Meetings Management for Hotel Industry – BMIH6007</a:t>
            </a:r>
          </a:p>
          <a:p>
            <a:pPr marL="0" indent="0" algn="l">
              <a:lnSpc>
                <a:spcPts val="3100"/>
              </a:lnSpc>
              <a:buNone/>
            </a:pPr>
            <a:r>
              <a:rPr lang="hu-HU" sz="1600" b="1" dirty="0" smtClean="0">
                <a:solidFill>
                  <a:srgbClr val="4B4A4A"/>
                </a:solidFill>
                <a:latin typeface="Geist Bold" pitchFamily="34" charset="0"/>
                <a:ea typeface="Geist Bold" pitchFamily="34" charset="-122"/>
                <a:cs typeface="Geist Bold" pitchFamily="34" charset="-120"/>
              </a:rPr>
              <a:t>Feasibility Plan for an International Meeting / Event</a:t>
            </a:r>
          </a:p>
          <a:p>
            <a:pPr marL="0" indent="0" algn="l">
              <a:lnSpc>
                <a:spcPts val="3100"/>
              </a:lnSpc>
              <a:buNone/>
            </a:pPr>
            <a:r>
              <a:rPr lang="hu-HU" sz="1600" b="1" dirty="0" smtClean="0">
                <a:solidFill>
                  <a:srgbClr val="4B4A4A"/>
                </a:solidFill>
                <a:latin typeface="Geist Bold" pitchFamily="34" charset="0"/>
                <a:ea typeface="Geist Bold" pitchFamily="34" charset="-122"/>
                <a:cs typeface="Geist Bold" pitchFamily="34" charset="-120"/>
              </a:rPr>
              <a:t>Lector</a:t>
            </a:r>
            <a:r>
              <a:rPr lang="en-GB" sz="1600" b="1" dirty="0" smtClean="0">
                <a:solidFill>
                  <a:srgbClr val="4B4A4A"/>
                </a:solidFill>
                <a:latin typeface="Geist Bold" pitchFamily="34" charset="0"/>
                <a:ea typeface="Geist Bold" pitchFamily="34" charset="-122"/>
                <a:cs typeface="Geist Bold" pitchFamily="34" charset="-120"/>
              </a:rPr>
              <a:t>’</a:t>
            </a:r>
            <a:r>
              <a:rPr lang="hu-HU" sz="1600" b="1" dirty="0" smtClean="0">
                <a:solidFill>
                  <a:srgbClr val="4B4A4A"/>
                </a:solidFill>
                <a:latin typeface="Geist Bold" pitchFamily="34" charset="0"/>
                <a:ea typeface="Geist Bold" pitchFamily="34" charset="-122"/>
                <a:cs typeface="Geist Bold" pitchFamily="34" charset="-120"/>
              </a:rPr>
              <a:t>s name: </a:t>
            </a:r>
            <a:r>
              <a:rPr lang="hu-HU" sz="1600" dirty="0" smtClean="0">
                <a:solidFill>
                  <a:srgbClr val="4B4A4A"/>
                </a:solidFill>
                <a:latin typeface="Geist Bold" pitchFamily="34" charset="0"/>
                <a:ea typeface="Geist Bold" pitchFamily="34" charset="-122"/>
                <a:cs typeface="Geist Bold" pitchFamily="34" charset="-120"/>
              </a:rPr>
              <a:t>Kathryn Flynn</a:t>
            </a:r>
          </a:p>
          <a:p>
            <a:pPr>
              <a:lnSpc>
                <a:spcPts val="3100"/>
              </a:lnSpc>
            </a:pPr>
            <a:r>
              <a:rPr lang="hu-HU" sz="1600" b="1" dirty="0" smtClean="0">
                <a:solidFill>
                  <a:srgbClr val="4B4A4A"/>
                </a:solidFill>
                <a:latin typeface="Geist Bold" pitchFamily="34" charset="0"/>
                <a:ea typeface="Geist Bold" pitchFamily="34" charset="-122"/>
                <a:cs typeface="Geist Bold" pitchFamily="34" charset="-120"/>
              </a:rPr>
              <a:t>Student name: </a:t>
            </a:r>
            <a:r>
              <a:rPr lang="en-US" sz="1600" dirty="0" err="1" smtClean="0">
                <a:solidFill>
                  <a:srgbClr val="4B4A4A"/>
                </a:solidFill>
                <a:latin typeface="Geist Bold" pitchFamily="34" charset="0"/>
                <a:ea typeface="Geist Bold" pitchFamily="34" charset="-122"/>
                <a:cs typeface="Geist Bold" pitchFamily="34" charset="-120"/>
              </a:rPr>
              <a:t>Aniko</a:t>
            </a:r>
            <a:r>
              <a:rPr lang="hu-HU" sz="1600" dirty="0" smtClean="0">
                <a:solidFill>
                  <a:srgbClr val="4B4A4A"/>
                </a:solidFill>
                <a:latin typeface="Geist Bold" pitchFamily="34" charset="0"/>
                <a:ea typeface="Geist Bold" pitchFamily="34" charset="-122"/>
                <a:cs typeface="Geist Bold" pitchFamily="34" charset="-120"/>
              </a:rPr>
              <a:t> Takacsne </a:t>
            </a:r>
            <a:r>
              <a:rPr lang="en-US" sz="1600" dirty="0" err="1" smtClean="0">
                <a:solidFill>
                  <a:srgbClr val="4B4A4A"/>
                </a:solidFill>
                <a:latin typeface="Geist Bold" pitchFamily="34" charset="0"/>
                <a:ea typeface="Geist Bold" pitchFamily="34" charset="-122"/>
                <a:cs typeface="Geist Bold" pitchFamily="34" charset="-120"/>
              </a:rPr>
              <a:t>Feher</a:t>
            </a:r>
            <a:r>
              <a:rPr lang="hu-HU" sz="1600" dirty="0" smtClean="0">
                <a:solidFill>
                  <a:srgbClr val="4B4A4A"/>
                </a:solidFill>
                <a:latin typeface="Geist Bold" pitchFamily="34" charset="0"/>
                <a:ea typeface="Geist Bold" pitchFamily="34" charset="-122"/>
                <a:cs typeface="Geist Bold" pitchFamily="34" charset="-120"/>
              </a:rPr>
              <a:t> – 2245369</a:t>
            </a:r>
            <a:endParaRPr lang="en-GB" sz="1600" dirty="0" smtClean="0">
              <a:solidFill>
                <a:srgbClr val="4B4A4A"/>
              </a:solidFill>
              <a:latin typeface="Geist Bold" pitchFamily="34" charset="0"/>
              <a:ea typeface="Geist Bold" pitchFamily="34" charset="-122"/>
              <a:cs typeface="Geist Bold" pitchFamily="34" charset="-120"/>
            </a:endParaRPr>
          </a:p>
          <a:p>
            <a:pPr>
              <a:lnSpc>
                <a:spcPts val="3100"/>
              </a:lnSpc>
            </a:pPr>
            <a:endParaRPr lang="en-GB" sz="1600" dirty="0">
              <a:solidFill>
                <a:srgbClr val="4B4A4A"/>
              </a:solidFill>
              <a:latin typeface="Geist Bold" pitchFamily="34" charset="0"/>
              <a:ea typeface="Geist Bold" pitchFamily="3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706523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Event Overview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6280190" y="2755463"/>
            <a:ext cx="510302" cy="510302"/>
          </a:xfrm>
          <a:prstGeom prst="roundRect">
            <a:avLst>
              <a:gd name="adj" fmla="val 40005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5260" y="2797969"/>
            <a:ext cx="340162" cy="425291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7017306" y="283333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Event Type &amp; Date</a:t>
            </a:r>
            <a:endParaRPr lang="en-US" sz="2200" dirty="0"/>
          </a:p>
        </p:txBody>
      </p:sp>
      <p:sp>
        <p:nvSpPr>
          <p:cNvPr id="7" name="Text 3"/>
          <p:cNvSpPr/>
          <p:nvPr/>
        </p:nvSpPr>
        <p:spPr>
          <a:xfrm>
            <a:off x="7017306" y="3323749"/>
            <a:ext cx="2899410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3-day International Business Retreat during the last weekend of August 2025.</a:t>
            </a:r>
            <a:endParaRPr lang="en-US" sz="1750" dirty="0"/>
          </a:p>
        </p:txBody>
      </p:sp>
      <p:sp>
        <p:nvSpPr>
          <p:cNvPr id="8" name="Shape 4"/>
          <p:cNvSpPr/>
          <p:nvPr/>
        </p:nvSpPr>
        <p:spPr>
          <a:xfrm>
            <a:off x="10200203" y="2755463"/>
            <a:ext cx="510302" cy="510302"/>
          </a:xfrm>
          <a:prstGeom prst="roundRect">
            <a:avLst>
              <a:gd name="adj" fmla="val 40005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85274" y="2797969"/>
            <a:ext cx="340162" cy="425291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10937319" y="283333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Location</a:t>
            </a:r>
            <a:endParaRPr lang="en-US" sz="2200" dirty="0"/>
          </a:p>
        </p:txBody>
      </p:sp>
      <p:sp>
        <p:nvSpPr>
          <p:cNvPr id="11" name="Text 6"/>
          <p:cNvSpPr/>
          <p:nvPr/>
        </p:nvSpPr>
        <p:spPr>
          <a:xfrm>
            <a:off x="10937319" y="3323749"/>
            <a:ext cx="2899410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Snowdonia National Park &amp; Portmeirion, Wales.</a:t>
            </a:r>
            <a:endParaRPr lang="en-US" sz="1750" dirty="0"/>
          </a:p>
        </p:txBody>
      </p:sp>
      <p:sp>
        <p:nvSpPr>
          <p:cNvPr id="12" name="Shape 7"/>
          <p:cNvSpPr/>
          <p:nvPr/>
        </p:nvSpPr>
        <p:spPr>
          <a:xfrm>
            <a:off x="6280190" y="5228987"/>
            <a:ext cx="510302" cy="510302"/>
          </a:xfrm>
          <a:prstGeom prst="roundRect">
            <a:avLst>
              <a:gd name="adj" fmla="val 40005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5260" y="5271492"/>
            <a:ext cx="340162" cy="425291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7017306" y="530685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Theme &amp; Purpose</a:t>
            </a:r>
            <a:endParaRPr lang="en-US" sz="2200" dirty="0"/>
          </a:p>
        </p:txBody>
      </p:sp>
      <p:sp>
        <p:nvSpPr>
          <p:cNvPr id="15" name="Text 9"/>
          <p:cNvSpPr/>
          <p:nvPr/>
        </p:nvSpPr>
        <p:spPr>
          <a:xfrm>
            <a:off x="7017306" y="5797271"/>
            <a:ext cx="6819423" cy="15371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850"/>
              </a:lnSpc>
              <a:buFont typeface="Arial" pitchFamily="34" charset="0"/>
              <a:buChar char="•"/>
            </a:pPr>
            <a:r>
              <a:rPr lang="hu-HU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Croeso</a:t>
            </a:r>
            <a:r>
              <a:rPr lang="en-US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(Welcome) – an exploration experience of Welsh culture, landscape &amp; hospitality </a:t>
            </a:r>
            <a:endParaRPr lang="hu-HU" sz="1750" dirty="0" smtClean="0">
              <a:solidFill>
                <a:srgbClr val="4B4A4A"/>
              </a:solidFill>
              <a:latin typeface="Geist" pitchFamily="34" charset="0"/>
              <a:ea typeface="Geist" pitchFamily="34" charset="-122"/>
              <a:cs typeface="Geist" pitchFamily="34" charset="-120"/>
            </a:endParaRPr>
          </a:p>
          <a:p>
            <a:pPr marL="285750" indent="-285750" algn="l">
              <a:lnSpc>
                <a:spcPts val="2850"/>
              </a:lnSpc>
              <a:buFont typeface="Arial" pitchFamily="34" charset="0"/>
              <a:buChar char="•"/>
            </a:pPr>
            <a:r>
              <a:rPr lang="en-US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Provide an </a:t>
            </a:r>
            <a:r>
              <a:rPr lang="hu-HU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opportunity to network globally, and showcase the Wales ecperience</a:t>
            </a:r>
            <a:endParaRPr lang="en-US" sz="17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46165" y="918210"/>
            <a:ext cx="7389019" cy="666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200"/>
              </a:lnSpc>
              <a:buNone/>
            </a:pPr>
            <a:r>
              <a:rPr lang="en-US" sz="41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Event Objectives &amp; Concept</a:t>
            </a:r>
            <a:endParaRPr lang="en-US" sz="41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165" y="1904286"/>
            <a:ext cx="1065967" cy="1569363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2131933" y="2117408"/>
            <a:ext cx="4095612" cy="3330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0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Promote </a:t>
            </a:r>
            <a:r>
              <a:rPr lang="hu-HU" sz="205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the </a:t>
            </a:r>
            <a:r>
              <a:rPr lang="en-US" sz="205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Year </a:t>
            </a:r>
            <a:r>
              <a:rPr lang="en-US" sz="20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of Croeso 2025</a:t>
            </a:r>
            <a:endParaRPr lang="en-US" sz="2050" dirty="0"/>
          </a:p>
        </p:txBody>
      </p:sp>
      <p:sp>
        <p:nvSpPr>
          <p:cNvPr id="6" name="Text 2"/>
          <p:cNvSpPr/>
          <p:nvPr/>
        </p:nvSpPr>
        <p:spPr>
          <a:xfrm>
            <a:off x="2131933" y="2578298"/>
            <a:ext cx="6265902" cy="682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Showcase the Welsh welcome campaign to international professionals.</a:t>
            </a:r>
            <a:endParaRPr lang="en-US" sz="16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165" y="3473648"/>
            <a:ext cx="1065967" cy="1279208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2131933" y="3686770"/>
            <a:ext cx="2694503" cy="3330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0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Cultural Immersion</a:t>
            </a:r>
            <a:endParaRPr lang="en-US" sz="2050" dirty="0"/>
          </a:p>
        </p:txBody>
      </p:sp>
      <p:sp>
        <p:nvSpPr>
          <p:cNvPr id="9" name="Text 4"/>
          <p:cNvSpPr/>
          <p:nvPr/>
        </p:nvSpPr>
        <p:spPr>
          <a:xfrm>
            <a:off x="2131933" y="4147661"/>
            <a:ext cx="6265902" cy="3411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Deliver authentic cultural and professional experiences.</a:t>
            </a:r>
            <a:endParaRPr lang="en-US" sz="165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6165" y="4752856"/>
            <a:ext cx="1065967" cy="1279208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2131933" y="4965978"/>
            <a:ext cx="2664976" cy="3330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0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Business Tourism</a:t>
            </a:r>
            <a:endParaRPr lang="en-US" sz="2050" dirty="0"/>
          </a:p>
        </p:txBody>
      </p:sp>
      <p:sp>
        <p:nvSpPr>
          <p:cNvPr id="12" name="Text 6"/>
          <p:cNvSpPr/>
          <p:nvPr/>
        </p:nvSpPr>
        <p:spPr>
          <a:xfrm>
            <a:off x="2131933" y="5426869"/>
            <a:ext cx="6265902" cy="3411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hu-HU" sz="16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Showcase business torusim in </a:t>
            </a:r>
            <a:r>
              <a:rPr lang="en-US" sz="16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Wales.</a:t>
            </a:r>
            <a:endParaRPr lang="en-US" sz="165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6165" y="6032063"/>
            <a:ext cx="1065967" cy="1279208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2131933" y="6245185"/>
            <a:ext cx="2769394" cy="3330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0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Community Support</a:t>
            </a:r>
            <a:endParaRPr lang="en-US" sz="2050" dirty="0"/>
          </a:p>
        </p:txBody>
      </p:sp>
      <p:sp>
        <p:nvSpPr>
          <p:cNvPr id="15" name="Text 8"/>
          <p:cNvSpPr/>
          <p:nvPr/>
        </p:nvSpPr>
        <p:spPr>
          <a:xfrm>
            <a:off x="2131933" y="6706076"/>
            <a:ext cx="6265902" cy="3411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hu-HU" sz="16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Support </a:t>
            </a:r>
            <a:r>
              <a:rPr lang="en-US" sz="16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communities </a:t>
            </a:r>
            <a:r>
              <a:rPr lang="en-US" sz="16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and suppliers.</a:t>
            </a:r>
            <a:endParaRPr lang="en-US" sz="16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89" y="1251109"/>
            <a:ext cx="9177983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Target </a:t>
            </a:r>
            <a:r>
              <a:rPr lang="en-US" sz="4450" b="1" dirty="0" smtClean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Market</a:t>
            </a:r>
            <a:r>
              <a:rPr lang="hu-HU" sz="4450" b="1" dirty="0" smtClean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 + Needs and Wants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2197418" y="286154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750"/>
              </a:lnSpc>
              <a:buNone/>
            </a:pPr>
            <a:r>
              <a:rPr lang="en-US" sz="22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Delegates</a:t>
            </a:r>
            <a:r>
              <a:rPr lang="hu-HU" sz="22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 and Ages 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3351967"/>
            <a:ext cx="4238863" cy="14702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r">
              <a:lnSpc>
                <a:spcPts val="2850"/>
              </a:lnSpc>
              <a:buFont typeface="Arial" pitchFamily="34" charset="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International entrepreneurs, digital nomads, and </a:t>
            </a:r>
            <a:r>
              <a:rPr lang="en-US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professionals</a:t>
            </a:r>
            <a:r>
              <a:rPr lang="hu-HU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.</a:t>
            </a:r>
          </a:p>
          <a:p>
            <a:pPr marL="285750" indent="-285750" algn="r">
              <a:lnSpc>
                <a:spcPts val="2850"/>
              </a:lnSpc>
              <a:buFont typeface="Arial" pitchFamily="34" charset="0"/>
              <a:buChar char="•"/>
            </a:pPr>
            <a:r>
              <a:rPr lang="en-US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25 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to 45 years old, </a:t>
            </a:r>
            <a:r>
              <a:rPr lang="hu-HU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gereally 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culturally curious</a:t>
            </a:r>
            <a:r>
              <a:rPr lang="hu-HU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, 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travelling experience.</a:t>
            </a:r>
            <a:endParaRPr lang="en-US" sz="1750" dirty="0"/>
          </a:p>
          <a:p>
            <a:pPr algn="r">
              <a:lnSpc>
                <a:spcPts val="2850"/>
              </a:lnSpc>
            </a:pPr>
            <a:endParaRPr lang="en-US" sz="17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2654" y="2539769"/>
            <a:ext cx="4564975" cy="4564975"/>
          </a:xfrm>
          <a:prstGeom prst="rect">
            <a:avLst/>
          </a:prstGeom>
        </p:spPr>
      </p:pic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4362" y="3665458"/>
            <a:ext cx="318968" cy="398621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9693881" y="3503596"/>
            <a:ext cx="2835235" cy="4908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hu-HU" sz="2200" b="1" dirty="0" smtClean="0">
                <a:solidFill>
                  <a:srgbClr val="4B4A4A"/>
                </a:solidFill>
                <a:ea typeface="Noto Serif SC Bold" pitchFamily="34" charset="-122"/>
              </a:rPr>
              <a:t>Needs and Wants 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9597628" y="4263992"/>
            <a:ext cx="4359004" cy="14624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850"/>
              </a:lnSpc>
              <a:buFont typeface="Arial" pitchFamily="34" charset="0"/>
              <a:buChar char="•"/>
            </a:pPr>
            <a:r>
              <a:rPr lang="hu-HU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Maslow: Belonging, Self-actualisation</a:t>
            </a:r>
          </a:p>
          <a:p>
            <a:pPr marL="285750" indent="-285750">
              <a:lnSpc>
                <a:spcPts val="2850"/>
              </a:lnSpc>
              <a:buFont typeface="Arial" pitchFamily="34" charset="0"/>
              <a:buChar char="•"/>
            </a:pPr>
            <a:r>
              <a:rPr lang="hu-HU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Emotional connection </a:t>
            </a:r>
            <a:r>
              <a:rPr lang="en-GB" sz="1600" dirty="0" smtClean="0"/>
              <a:t>&gt;</a:t>
            </a:r>
            <a:r>
              <a:rPr lang="hu-HU" sz="1600" dirty="0" smtClean="0"/>
              <a:t> </a:t>
            </a:r>
            <a:r>
              <a:rPr lang="hu-HU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Generic product</a:t>
            </a:r>
          </a:p>
          <a:p>
            <a:pPr marL="285750" indent="-285750">
              <a:lnSpc>
                <a:spcPts val="2850"/>
              </a:lnSpc>
              <a:buFont typeface="Arial" pitchFamily="34" charset="0"/>
              <a:buChar char="•"/>
            </a:pPr>
            <a:r>
              <a:rPr lang="hu-HU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Experience – driven pres</a:t>
            </a:r>
          </a:p>
          <a:p>
            <a:pPr marL="0" indent="0" algn="l">
              <a:lnSpc>
                <a:spcPts val="2850"/>
              </a:lnSpc>
              <a:buNone/>
            </a:pPr>
            <a:endParaRPr lang="en-US" sz="17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2653" y="2413516"/>
            <a:ext cx="4564975" cy="4564975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86713" y="3665458"/>
            <a:ext cx="318968" cy="398621"/>
          </a:xfrm>
          <a:prstGeom prst="rect">
            <a:avLst/>
          </a:prstGeom>
        </p:spPr>
      </p:pic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2653" y="2413516"/>
            <a:ext cx="4564975" cy="4564975"/>
          </a:xfrm>
          <a:prstGeom prst="rect">
            <a:avLst/>
          </a:prstGeom>
        </p:spPr>
      </p:pic>
      <p:pic>
        <p:nvPicPr>
          <p:cNvPr id="14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86713" y="5327809"/>
            <a:ext cx="318968" cy="398621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616018" y="5495568"/>
            <a:ext cx="441663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750"/>
              </a:lnSpc>
              <a:buNone/>
            </a:pPr>
            <a:r>
              <a:rPr lang="en-US" sz="22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Geography</a:t>
            </a:r>
            <a:r>
              <a:rPr lang="hu-HU" sz="22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 and Psychographics</a:t>
            </a:r>
            <a:endParaRPr lang="en-US" sz="2200" dirty="0"/>
          </a:p>
        </p:txBody>
      </p:sp>
      <p:sp>
        <p:nvSpPr>
          <p:cNvPr id="16" name="Text 8"/>
          <p:cNvSpPr/>
          <p:nvPr/>
        </p:nvSpPr>
        <p:spPr>
          <a:xfrm>
            <a:off x="471638" y="5985986"/>
            <a:ext cx="4561015" cy="15505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285750" indent="-285750" algn="r">
              <a:lnSpc>
                <a:spcPts val="2850"/>
              </a:lnSpc>
              <a:buFont typeface="Arial" pitchFamily="34" charset="0"/>
              <a:buChar char="•"/>
            </a:pPr>
            <a:r>
              <a:rPr lang="en-US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USA, Western Europe, Canada, Australia</a:t>
            </a:r>
            <a:r>
              <a:rPr lang="hu-HU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. </a:t>
            </a:r>
          </a:p>
          <a:p>
            <a:pPr marL="285750" indent="-285750" algn="r">
              <a:lnSpc>
                <a:spcPts val="2850"/>
              </a:lnSpc>
              <a:buFont typeface="Arial" pitchFamily="34" charset="0"/>
              <a:buChar char="•"/>
            </a:pPr>
            <a:r>
              <a:rPr lang="hu-HU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Authenticity sheekers, respect sustainable </a:t>
            </a:r>
          </a:p>
          <a:p>
            <a:pPr algn="r">
              <a:lnSpc>
                <a:spcPts val="2850"/>
              </a:lnSpc>
            </a:pPr>
            <a:r>
              <a:rPr lang="hu-HU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</a:t>
            </a:r>
            <a:r>
              <a:rPr lang="hu-HU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ravellers, value networking.</a:t>
            </a:r>
          </a:p>
          <a:p>
            <a:pPr algn="r">
              <a:lnSpc>
                <a:spcPts val="2850"/>
              </a:lnSpc>
            </a:pPr>
            <a:endParaRPr lang="hu-HU" sz="1750" dirty="0" smtClean="0">
              <a:solidFill>
                <a:srgbClr val="4B4A4A"/>
              </a:solidFill>
              <a:latin typeface="Geist" pitchFamily="34" charset="0"/>
              <a:ea typeface="Geist" pitchFamily="34" charset="-122"/>
              <a:cs typeface="Geist" pitchFamily="34" charset="-120"/>
            </a:endParaRPr>
          </a:p>
          <a:p>
            <a:pPr algn="r">
              <a:lnSpc>
                <a:spcPts val="2850"/>
              </a:lnSpc>
            </a:pPr>
            <a:endParaRPr lang="hu-HU" sz="1750" dirty="0" smtClean="0">
              <a:solidFill>
                <a:srgbClr val="4B4A4A"/>
              </a:solidFill>
              <a:latin typeface="Geist" pitchFamily="34" charset="0"/>
              <a:ea typeface="Geist" pitchFamily="34" charset="-122"/>
              <a:cs typeface="Geist" pitchFamily="34" charset="-120"/>
            </a:endParaRPr>
          </a:p>
          <a:p>
            <a:pPr algn="r">
              <a:lnSpc>
                <a:spcPts val="2850"/>
              </a:lnSpc>
            </a:pPr>
            <a:endParaRPr lang="en-US" sz="1750" dirty="0"/>
          </a:p>
          <a:p>
            <a:pPr marL="0" indent="0" algn="r">
              <a:lnSpc>
                <a:spcPts val="2850"/>
              </a:lnSpc>
              <a:buNone/>
            </a:pPr>
            <a:r>
              <a:rPr lang="en-US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.</a:t>
            </a:r>
            <a:endParaRPr lang="en-US" sz="1750" dirty="0"/>
          </a:p>
        </p:txBody>
      </p:sp>
      <p:pic>
        <p:nvPicPr>
          <p:cNvPr id="17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32653" y="2413516"/>
            <a:ext cx="4564975" cy="4564975"/>
          </a:xfrm>
          <a:prstGeom prst="rect">
            <a:avLst/>
          </a:prstGeom>
        </p:spPr>
      </p:pic>
      <p:pic>
        <p:nvPicPr>
          <p:cNvPr id="18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24362" y="5327809"/>
            <a:ext cx="318968" cy="3986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12919" y="900589"/>
            <a:ext cx="7974719" cy="6486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100"/>
              </a:lnSpc>
              <a:buNone/>
            </a:pPr>
            <a:r>
              <a:rPr lang="en-US" sz="36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Market Trends &amp; </a:t>
            </a:r>
            <a:r>
              <a:rPr lang="hu-HU" sz="3600" b="1" dirty="0" smtClean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Strategic Marketing</a:t>
            </a:r>
            <a:endParaRPr lang="en-US" sz="3600" dirty="0"/>
          </a:p>
        </p:txBody>
      </p:sp>
      <p:sp>
        <p:nvSpPr>
          <p:cNvPr id="4" name="Shape 1"/>
          <p:cNvSpPr/>
          <p:nvPr/>
        </p:nvSpPr>
        <p:spPr>
          <a:xfrm>
            <a:off x="6212919" y="1860590"/>
            <a:ext cx="7690961" cy="1211461"/>
          </a:xfrm>
          <a:prstGeom prst="roundRect">
            <a:avLst>
              <a:gd name="adj" fmla="val 15423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6428065" y="2075736"/>
            <a:ext cx="5709392" cy="3244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US" sz="1600" b="1" dirty="0" err="1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Bleisur</a:t>
            </a:r>
            <a:r>
              <a:rPr lang="hu-HU" sz="16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e</a:t>
            </a:r>
            <a:r>
              <a:rPr lang="en-US" sz="16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 Travel</a:t>
            </a:r>
            <a:r>
              <a:rPr lang="hu-HU" sz="16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: </a:t>
            </a:r>
            <a:r>
              <a:rPr lang="hu-HU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 rise in </a:t>
            </a:r>
            <a:r>
              <a:rPr lang="en-US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business</a:t>
            </a:r>
            <a:r>
              <a:rPr lang="hu-HU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-</a:t>
            </a:r>
            <a:r>
              <a:rPr lang="en-US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leisure</a:t>
            </a:r>
            <a:r>
              <a:rPr lang="hu-HU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(</a:t>
            </a:r>
            <a:r>
              <a:rPr lang="en-GB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“</a:t>
            </a:r>
            <a:r>
              <a:rPr lang="hu-HU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bleisure</a:t>
            </a:r>
            <a:r>
              <a:rPr lang="en-GB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”)</a:t>
            </a:r>
            <a:r>
              <a:rPr lang="en-US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travel.</a:t>
            </a:r>
            <a:endParaRPr lang="en-US" sz="1600" dirty="0"/>
          </a:p>
          <a:p>
            <a:pPr marL="0" indent="0" algn="l">
              <a:lnSpc>
                <a:spcPts val="2550"/>
              </a:lnSpc>
              <a:buNone/>
            </a:pPr>
            <a:endParaRPr lang="en-US" sz="2000" dirty="0"/>
          </a:p>
        </p:txBody>
      </p:sp>
      <p:sp>
        <p:nvSpPr>
          <p:cNvPr id="6" name="Text 3"/>
          <p:cNvSpPr/>
          <p:nvPr/>
        </p:nvSpPr>
        <p:spPr>
          <a:xfrm>
            <a:off x="6428065" y="2524720"/>
            <a:ext cx="7374562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600"/>
              </a:lnSpc>
            </a:pPr>
            <a:r>
              <a:rPr lang="en-US" sz="16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Post-COVID </a:t>
            </a:r>
            <a:r>
              <a:rPr lang="en-US" sz="16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Shift</a:t>
            </a:r>
            <a:r>
              <a:rPr lang="hu-HU" sz="16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: </a:t>
            </a:r>
            <a:r>
              <a:rPr lang="hu-HU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COVID ilness </a:t>
            </a:r>
            <a:r>
              <a:rPr lang="en-US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awareness </a:t>
            </a:r>
            <a:r>
              <a:rPr lang="hu-HU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to</a:t>
            </a:r>
            <a:r>
              <a:rPr lang="en-US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cultural retreats</a:t>
            </a:r>
            <a:r>
              <a:rPr lang="hu-HU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has accelerated.</a:t>
            </a:r>
            <a:endParaRPr lang="en-US" sz="1600" dirty="0"/>
          </a:p>
          <a:p>
            <a:pPr>
              <a:lnSpc>
                <a:spcPts val="2600"/>
              </a:lnSpc>
            </a:pPr>
            <a:endParaRPr lang="en-US" sz="1600" dirty="0"/>
          </a:p>
          <a:p>
            <a:pPr marL="0" indent="0" algn="l">
              <a:lnSpc>
                <a:spcPts val="2600"/>
              </a:lnSpc>
              <a:buNone/>
            </a:pPr>
            <a:r>
              <a:rPr lang="hu-HU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 rise in </a:t>
            </a:r>
            <a:r>
              <a:rPr lang="en-US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business</a:t>
            </a:r>
            <a:r>
              <a:rPr lang="hu-HU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-</a:t>
            </a:r>
            <a:r>
              <a:rPr lang="en-US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leisure</a:t>
            </a:r>
            <a:r>
              <a:rPr lang="hu-HU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(</a:t>
            </a:r>
            <a:r>
              <a:rPr lang="en-GB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“</a:t>
            </a:r>
            <a:r>
              <a:rPr lang="hu-HU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bleisure</a:t>
            </a:r>
            <a:r>
              <a:rPr lang="en-GB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”)</a:t>
            </a:r>
            <a:r>
              <a:rPr lang="en-US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travel.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6212919" y="3279577"/>
            <a:ext cx="7690961" cy="1211461"/>
          </a:xfrm>
          <a:prstGeom prst="roundRect">
            <a:avLst>
              <a:gd name="adj" fmla="val 15423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6428065" y="3494723"/>
            <a:ext cx="7260669" cy="3244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US" sz="16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Experiential Tourism</a:t>
            </a:r>
            <a:r>
              <a:rPr lang="hu-HU" sz="16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: </a:t>
            </a:r>
            <a:r>
              <a:rPr lang="hu-HU" sz="1600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Interest in experiential tourism and sustainable tourism </a:t>
            </a:r>
          </a:p>
          <a:p>
            <a:pPr>
              <a:lnSpc>
                <a:spcPts val="2550"/>
              </a:lnSpc>
            </a:pPr>
            <a:r>
              <a:rPr lang="hu-HU" sz="1600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h</a:t>
            </a:r>
            <a:r>
              <a:rPr lang="hu-HU" sz="1600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as also increased </a:t>
            </a:r>
            <a:endParaRPr lang="en-US" sz="1600" dirty="0" smtClean="0"/>
          </a:p>
          <a:p>
            <a:pPr marL="0" indent="0" algn="l">
              <a:lnSpc>
                <a:spcPts val="2550"/>
              </a:lnSpc>
              <a:buNone/>
            </a:pPr>
            <a:r>
              <a:rPr lang="hu-HU" sz="1600" b="1" dirty="0" smtClean="0"/>
              <a:t>Local Authenticity: </a:t>
            </a:r>
            <a:r>
              <a:rPr lang="hu-HU" sz="1600" dirty="0" smtClean="0"/>
              <a:t>International delegates actively seek out autehntic local experiences.</a:t>
            </a:r>
            <a:endParaRPr lang="en-US" sz="1600" b="1" dirty="0"/>
          </a:p>
        </p:txBody>
      </p:sp>
      <p:sp>
        <p:nvSpPr>
          <p:cNvPr id="9" name="Text 6"/>
          <p:cNvSpPr/>
          <p:nvPr/>
        </p:nvSpPr>
        <p:spPr>
          <a:xfrm>
            <a:off x="6428065" y="3943707"/>
            <a:ext cx="7260669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6212919" y="4698563"/>
            <a:ext cx="7690961" cy="2693639"/>
          </a:xfrm>
          <a:prstGeom prst="roundRect">
            <a:avLst>
              <a:gd name="adj" fmla="val 15423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</p:sp>
      <p:sp>
        <p:nvSpPr>
          <p:cNvPr id="11" name="Text 8"/>
          <p:cNvSpPr/>
          <p:nvPr/>
        </p:nvSpPr>
        <p:spPr>
          <a:xfrm>
            <a:off x="6428065" y="4913709"/>
            <a:ext cx="2802017" cy="3244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hu-HU" sz="20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Strategic Marketing: </a:t>
            </a:r>
            <a:endParaRPr lang="en-US" sz="2000" dirty="0"/>
          </a:p>
        </p:txBody>
      </p:sp>
      <p:sp>
        <p:nvSpPr>
          <p:cNvPr id="12" name="Text 9"/>
          <p:cNvSpPr/>
          <p:nvPr/>
        </p:nvSpPr>
        <p:spPr>
          <a:xfrm>
            <a:off x="6428065" y="5362693"/>
            <a:ext cx="7260669" cy="13942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285750" indent="-285750" algn="l">
              <a:lnSpc>
                <a:spcPts val="2600"/>
              </a:lnSpc>
              <a:buFont typeface="Arial" pitchFamily="34" charset="0"/>
              <a:buChar char="•"/>
            </a:pPr>
            <a:r>
              <a:rPr lang="hu-HU" sz="1600" dirty="0" smtClean="0">
                <a:solidFill>
                  <a:srgbClr val="4B4A4A"/>
                </a:solidFill>
                <a:latin typeface="Geist" pitchFamily="34" charset="0"/>
                <a:ea typeface="Geist"/>
                <a:cs typeface="Geist" pitchFamily="34" charset="-120"/>
              </a:rPr>
              <a:t>Long-term value creation</a:t>
            </a:r>
          </a:p>
          <a:p>
            <a:pPr marL="285750" indent="-285750" algn="l">
              <a:lnSpc>
                <a:spcPts val="2600"/>
              </a:lnSpc>
              <a:buFont typeface="Arial" pitchFamily="34" charset="0"/>
              <a:buChar char="•"/>
            </a:pPr>
            <a:r>
              <a:rPr lang="hu-HU" sz="1600" dirty="0" smtClean="0">
                <a:solidFill>
                  <a:srgbClr val="4B4A4A"/>
                </a:solidFill>
                <a:latin typeface="Geist" pitchFamily="34" charset="0"/>
                <a:ea typeface="Geist"/>
                <a:cs typeface="Geist" pitchFamily="34" charset="-120"/>
              </a:rPr>
              <a:t>Internal </a:t>
            </a:r>
            <a:r>
              <a:rPr lang="en-GB" sz="1600" dirty="0" smtClean="0">
                <a:solidFill>
                  <a:srgbClr val="4B4A4A"/>
                </a:solidFill>
                <a:latin typeface="Geist" pitchFamily="34" charset="0"/>
                <a:ea typeface="Geist"/>
                <a:cs typeface="Geist" pitchFamily="34" charset="-120"/>
              </a:rPr>
              <a:t>&amp; </a:t>
            </a:r>
            <a:r>
              <a:rPr lang="hu-HU" sz="1600" dirty="0" smtClean="0">
                <a:solidFill>
                  <a:srgbClr val="4B4A4A"/>
                </a:solidFill>
                <a:latin typeface="Geist" pitchFamily="34" charset="0"/>
                <a:ea typeface="Geist"/>
                <a:cs typeface="Geist" pitchFamily="34" charset="-120"/>
              </a:rPr>
              <a:t>external analysis-driven </a:t>
            </a:r>
          </a:p>
          <a:p>
            <a:pPr marL="285750" indent="-285750" algn="l">
              <a:lnSpc>
                <a:spcPts val="2600"/>
              </a:lnSpc>
              <a:buFont typeface="Arial" pitchFamily="34" charset="0"/>
              <a:buChar char="•"/>
            </a:pPr>
            <a:r>
              <a:rPr lang="hu-HU" sz="1600" dirty="0" smtClean="0">
                <a:solidFill>
                  <a:srgbClr val="4B4A4A"/>
                </a:solidFill>
                <a:latin typeface="Geist" pitchFamily="34" charset="0"/>
                <a:ea typeface="Geist"/>
                <a:cs typeface="Geist" pitchFamily="34" charset="-120"/>
              </a:rPr>
              <a:t>Aligns with Visis Wales strategy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972532" y="598289"/>
            <a:ext cx="8030766" cy="4341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400"/>
              </a:lnSpc>
              <a:buNone/>
            </a:pPr>
            <a:r>
              <a:rPr lang="en-US" sz="27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The 7Ps of Marketing Mix: Essential Elements</a:t>
            </a:r>
            <a:endParaRPr lang="en-US" sz="27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2532" y="1240750"/>
            <a:ext cx="694611" cy="833557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6875502" y="1379577"/>
            <a:ext cx="1736527" cy="2170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Product</a:t>
            </a:r>
            <a:endParaRPr lang="en-US" sz="1350" dirty="0"/>
          </a:p>
        </p:txBody>
      </p:sp>
      <p:sp>
        <p:nvSpPr>
          <p:cNvPr id="6" name="Text 2"/>
          <p:cNvSpPr/>
          <p:nvPr/>
        </p:nvSpPr>
        <p:spPr>
          <a:xfrm>
            <a:off x="6875502" y="1679972"/>
            <a:ext cx="7268766" cy="2222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0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Cultural retreat with hybrid format. Blends online and in-person experiences.</a:t>
            </a:r>
            <a:endParaRPr lang="en-US" sz="10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2532" y="2074307"/>
            <a:ext cx="694611" cy="833557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6875502" y="2213134"/>
            <a:ext cx="1736527" cy="2170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Price</a:t>
            </a:r>
            <a:endParaRPr lang="en-US" sz="1350" dirty="0"/>
          </a:p>
        </p:txBody>
      </p:sp>
      <p:sp>
        <p:nvSpPr>
          <p:cNvPr id="9" name="Text 4"/>
          <p:cNvSpPr/>
          <p:nvPr/>
        </p:nvSpPr>
        <p:spPr>
          <a:xfrm>
            <a:off x="6875502" y="2513528"/>
            <a:ext cx="7268766" cy="2222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0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£900 per person. Mid-range positioning with clear surplus targets.</a:t>
            </a:r>
            <a:endParaRPr lang="en-US" sz="105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532" y="2907863"/>
            <a:ext cx="694611" cy="833557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6875502" y="3046690"/>
            <a:ext cx="1736527" cy="2170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Place</a:t>
            </a:r>
            <a:endParaRPr lang="en-US" sz="1350" dirty="0"/>
          </a:p>
        </p:txBody>
      </p:sp>
      <p:sp>
        <p:nvSpPr>
          <p:cNvPr id="12" name="Text 6"/>
          <p:cNvSpPr/>
          <p:nvPr/>
        </p:nvSpPr>
        <p:spPr>
          <a:xfrm>
            <a:off x="6875502" y="3347085"/>
            <a:ext cx="7268766" cy="2222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0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Snowdonia, Wales. Featuring the iconic Portmeirion village as base.</a:t>
            </a:r>
            <a:endParaRPr lang="en-US" sz="105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2532" y="3741420"/>
            <a:ext cx="694611" cy="833557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6875502" y="3880247"/>
            <a:ext cx="1736527" cy="2170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Promotion</a:t>
            </a:r>
            <a:endParaRPr lang="en-US" sz="1350" dirty="0"/>
          </a:p>
        </p:txBody>
      </p:sp>
      <p:sp>
        <p:nvSpPr>
          <p:cNvPr id="15" name="Text 8"/>
          <p:cNvSpPr/>
          <p:nvPr/>
        </p:nvSpPr>
        <p:spPr>
          <a:xfrm>
            <a:off x="6875502" y="4180642"/>
            <a:ext cx="7268766" cy="2222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0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Partnership with Visit Wales. Complemented by social media and email campaigns.</a:t>
            </a:r>
            <a:endParaRPr lang="en-US" sz="1050" dirty="0"/>
          </a:p>
        </p:txBody>
      </p:sp>
      <p:pic>
        <p:nvPicPr>
          <p:cNvPr id="16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72532" y="4731187"/>
            <a:ext cx="694611" cy="833557"/>
          </a:xfrm>
          <a:prstGeom prst="rect">
            <a:avLst/>
          </a:prstGeom>
        </p:spPr>
      </p:pic>
      <p:sp>
        <p:nvSpPr>
          <p:cNvPr id="17" name="Text 9"/>
          <p:cNvSpPr/>
          <p:nvPr/>
        </p:nvSpPr>
        <p:spPr>
          <a:xfrm>
            <a:off x="6875502" y="4870013"/>
            <a:ext cx="1736527" cy="2170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People</a:t>
            </a:r>
            <a:endParaRPr lang="en-US" sz="1350" dirty="0"/>
          </a:p>
        </p:txBody>
      </p:sp>
      <p:sp>
        <p:nvSpPr>
          <p:cNvPr id="18" name="Text 10"/>
          <p:cNvSpPr/>
          <p:nvPr/>
        </p:nvSpPr>
        <p:spPr>
          <a:xfrm>
            <a:off x="6875502" y="5170408"/>
            <a:ext cx="7268766" cy="2222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0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Local cultural experts and translators. Creating authentic experiences.</a:t>
            </a:r>
            <a:endParaRPr lang="en-US" sz="1050" dirty="0"/>
          </a:p>
        </p:txBody>
      </p:sp>
      <p:pic>
        <p:nvPicPr>
          <p:cNvPr id="19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72532" y="5564743"/>
            <a:ext cx="694611" cy="833557"/>
          </a:xfrm>
          <a:prstGeom prst="rect">
            <a:avLst/>
          </a:prstGeom>
        </p:spPr>
      </p:pic>
      <p:sp>
        <p:nvSpPr>
          <p:cNvPr id="20" name="Text 11"/>
          <p:cNvSpPr/>
          <p:nvPr/>
        </p:nvSpPr>
        <p:spPr>
          <a:xfrm>
            <a:off x="6875502" y="5703570"/>
            <a:ext cx="1736527" cy="2170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Process</a:t>
            </a:r>
            <a:endParaRPr lang="en-US" sz="1350" dirty="0"/>
          </a:p>
        </p:txBody>
      </p:sp>
      <p:sp>
        <p:nvSpPr>
          <p:cNvPr id="21" name="Text 12"/>
          <p:cNvSpPr/>
          <p:nvPr/>
        </p:nvSpPr>
        <p:spPr>
          <a:xfrm>
            <a:off x="6875502" y="6003965"/>
            <a:ext cx="7268766" cy="2222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0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Streamlined booking system. Detailed agenda provided pre-arrival.</a:t>
            </a:r>
            <a:endParaRPr lang="en-US" sz="1050" dirty="0"/>
          </a:p>
        </p:txBody>
      </p:sp>
      <p:pic>
        <p:nvPicPr>
          <p:cNvPr id="22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2532" y="6398300"/>
            <a:ext cx="694611" cy="833557"/>
          </a:xfrm>
          <a:prstGeom prst="rect">
            <a:avLst/>
          </a:prstGeom>
        </p:spPr>
      </p:pic>
      <p:sp>
        <p:nvSpPr>
          <p:cNvPr id="23" name="Text 13"/>
          <p:cNvSpPr/>
          <p:nvPr/>
        </p:nvSpPr>
        <p:spPr>
          <a:xfrm>
            <a:off x="6875502" y="6537127"/>
            <a:ext cx="1736527" cy="2170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Physical Evidence</a:t>
            </a:r>
            <a:endParaRPr lang="en-US" sz="1350" dirty="0"/>
          </a:p>
        </p:txBody>
      </p:sp>
      <p:sp>
        <p:nvSpPr>
          <p:cNvPr id="24" name="Text 14"/>
          <p:cNvSpPr/>
          <p:nvPr/>
        </p:nvSpPr>
        <p:spPr>
          <a:xfrm>
            <a:off x="6875502" y="6837521"/>
            <a:ext cx="7268766" cy="2222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0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Branded welcome packs. High-quality venue photography throughout materials.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3519132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207413"/>
            <a:ext cx="6725483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Competitive Landscape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8348" y="2369820"/>
            <a:ext cx="2152055" cy="1306949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4892" y="2985849"/>
            <a:ext cx="318968" cy="398621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5357217" y="2596634"/>
            <a:ext cx="3743087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Welsh 'Croeso' Experience</a:t>
            </a:r>
            <a:endParaRPr lang="en-US" sz="2200" dirty="0"/>
          </a:p>
        </p:txBody>
      </p:sp>
      <p:sp>
        <p:nvSpPr>
          <p:cNvPr id="6" name="Text 2"/>
          <p:cNvSpPr/>
          <p:nvPr/>
        </p:nvSpPr>
        <p:spPr>
          <a:xfrm>
            <a:off x="5357217" y="3087053"/>
            <a:ext cx="616422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Unique </a:t>
            </a:r>
            <a:r>
              <a:rPr lang="en-US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Selling Point – the experience of 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business and </a:t>
            </a:r>
            <a:r>
              <a:rPr lang="en-US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culture</a:t>
            </a:r>
            <a:endParaRPr lang="en-US" sz="1750" dirty="0"/>
          </a:p>
        </p:txBody>
      </p:sp>
      <p:sp>
        <p:nvSpPr>
          <p:cNvPr id="7" name="Shape 3"/>
          <p:cNvSpPr/>
          <p:nvPr/>
        </p:nvSpPr>
        <p:spPr>
          <a:xfrm>
            <a:off x="5187077" y="3689866"/>
            <a:ext cx="8592860" cy="15240"/>
          </a:xfrm>
          <a:prstGeom prst="roundRect">
            <a:avLst>
              <a:gd name="adj" fmla="val 1339536"/>
            </a:avLst>
          </a:prstGeom>
          <a:solidFill>
            <a:srgbClr val="B7D5CA"/>
          </a:solidFill>
          <a:ln/>
        </p:spPr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2381" y="3733443"/>
            <a:ext cx="4304109" cy="1306949"/>
          </a:xfrm>
          <a:prstGeom prst="rect">
            <a:avLst/>
          </a:prstGeom>
        </p:spPr>
      </p:pic>
      <p:pic>
        <p:nvPicPr>
          <p:cNvPr id="9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4892" y="4187547"/>
            <a:ext cx="318968" cy="398621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6433304" y="396025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Competitive Events</a:t>
            </a:r>
            <a:endParaRPr lang="en-US" sz="2200" dirty="0"/>
          </a:p>
        </p:txBody>
      </p:sp>
      <p:sp>
        <p:nvSpPr>
          <p:cNvPr id="11" name="Text 5"/>
          <p:cNvSpPr/>
          <p:nvPr/>
        </p:nvSpPr>
        <p:spPr>
          <a:xfrm>
            <a:off x="6433304" y="4450675"/>
            <a:ext cx="653379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Iceland's Startup Retreat; Digital Nomad Retreats </a:t>
            </a:r>
            <a:r>
              <a:rPr lang="en-US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– Swiss 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Alps</a:t>
            </a:r>
            <a:endParaRPr lang="en-US" sz="1750" dirty="0"/>
          </a:p>
        </p:txBody>
      </p:sp>
      <p:sp>
        <p:nvSpPr>
          <p:cNvPr id="12" name="Shape 6"/>
          <p:cNvSpPr/>
          <p:nvPr/>
        </p:nvSpPr>
        <p:spPr>
          <a:xfrm>
            <a:off x="6263164" y="5053489"/>
            <a:ext cx="7516773" cy="15240"/>
          </a:xfrm>
          <a:prstGeom prst="roundRect">
            <a:avLst>
              <a:gd name="adj" fmla="val 1339536"/>
            </a:avLst>
          </a:prstGeom>
          <a:solidFill>
            <a:srgbClr val="B7D5CA"/>
          </a:solidFill>
          <a:ln/>
        </p:spPr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6294" y="5097066"/>
            <a:ext cx="6456164" cy="1306949"/>
          </a:xfrm>
          <a:prstGeom prst="rect">
            <a:avLst/>
          </a:prstGeom>
        </p:spPr>
      </p:pic>
      <p:pic>
        <p:nvPicPr>
          <p:cNvPr id="14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94773" y="5551170"/>
            <a:ext cx="318968" cy="398621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7509272" y="532388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Brand Synergies</a:t>
            </a:r>
            <a:endParaRPr lang="en-US" sz="2200" dirty="0"/>
          </a:p>
        </p:txBody>
      </p:sp>
      <p:sp>
        <p:nvSpPr>
          <p:cNvPr id="16" name="Text 8"/>
          <p:cNvSpPr/>
          <p:nvPr/>
        </p:nvSpPr>
        <p:spPr>
          <a:xfrm>
            <a:off x="7509272" y="5814298"/>
            <a:ext cx="5018127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Partnership with Visit Wales enhances credibility</a:t>
            </a:r>
            <a:endParaRPr lang="en-US" sz="1750" dirty="0"/>
          </a:p>
        </p:txBody>
      </p:sp>
      <p:sp>
        <p:nvSpPr>
          <p:cNvPr id="17" name="Text 9"/>
          <p:cNvSpPr/>
          <p:nvPr/>
        </p:nvSpPr>
        <p:spPr>
          <a:xfrm>
            <a:off x="793790" y="6659166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No comparable event in Wales </a:t>
            </a:r>
            <a:r>
              <a:rPr lang="en-US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offering 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global business and cultural immersion on this scale.</a:t>
            </a:r>
            <a:endParaRPr lang="en-US" sz="17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317188"/>
            <a:ext cx="8196262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Venue &amp; Location Feasibility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479596"/>
            <a:ext cx="4158615" cy="257020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93790" y="5333286"/>
            <a:ext cx="3646408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Snowdonia National Park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>
            <a:off x="793790" y="5823704"/>
            <a:ext cx="415861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Great for hiking and </a:t>
            </a:r>
            <a:r>
              <a:rPr lang="en-US" sz="15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scenery, historical context, </a:t>
            </a:r>
            <a:r>
              <a:rPr lang="en-US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team building.</a:t>
            </a:r>
            <a:endParaRPr lang="en-US" sz="15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5893" y="2479596"/>
            <a:ext cx="4158615" cy="2570202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235893" y="5333286"/>
            <a:ext cx="4004360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hu-HU" sz="22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Portmeirion and Venue option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5235893" y="5823703"/>
            <a:ext cx="4090987" cy="21652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850"/>
              </a:lnSpc>
              <a:buFont typeface="Arial" pitchFamily="34" charset="0"/>
              <a:buChar char="•"/>
            </a:pPr>
            <a:r>
              <a:rPr lang="en-US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Location for accommodation, a beautiful little village for casual eating </a:t>
            </a:r>
            <a:r>
              <a:rPr lang="en-GB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&amp;</a:t>
            </a:r>
            <a:r>
              <a:rPr lang="en-US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networking.</a:t>
            </a:r>
            <a:r>
              <a:rPr lang="hu-HU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</a:t>
            </a:r>
          </a:p>
          <a:p>
            <a:pPr marL="285750" indent="-285750" algn="l">
              <a:lnSpc>
                <a:spcPts val="2850"/>
              </a:lnSpc>
              <a:buFont typeface="Arial" pitchFamily="34" charset="0"/>
              <a:buChar char="•"/>
            </a:pPr>
            <a:r>
              <a:rPr lang="hu-HU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Plas Brondanw (historic home of Sir Clough Williams-Ellis)</a:t>
            </a:r>
            <a:r>
              <a:rPr lang="en-GB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; </a:t>
            </a:r>
            <a:r>
              <a:rPr lang="hu-HU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Ffestiniog Railway conference car before the train </a:t>
            </a:r>
            <a:r>
              <a:rPr lang="en-GB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&amp; </a:t>
            </a:r>
            <a:r>
              <a:rPr lang="hu-HU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can accomodate Portmeririon hotel </a:t>
            </a:r>
            <a:endParaRPr lang="en-US" sz="15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77995" y="2479596"/>
            <a:ext cx="4158615" cy="2570202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677995" y="533328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Transport Options</a:t>
            </a:r>
            <a:endParaRPr lang="en-US" sz="2200" dirty="0"/>
          </a:p>
        </p:txBody>
      </p:sp>
      <p:sp>
        <p:nvSpPr>
          <p:cNvPr id="11" name="Text 6"/>
          <p:cNvSpPr/>
          <p:nvPr/>
        </p:nvSpPr>
        <p:spPr>
          <a:xfrm>
            <a:off x="9677995" y="5823704"/>
            <a:ext cx="415861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hu-HU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You can travel by rail </a:t>
            </a:r>
            <a:r>
              <a:rPr lang="en-GB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+ </a:t>
            </a:r>
            <a:r>
              <a:rPr lang="hu-HU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shuttle transport anytime from </a:t>
            </a:r>
            <a:r>
              <a:rPr lang="en-US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Cardiff </a:t>
            </a:r>
            <a:r>
              <a:rPr lang="en-US" sz="15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and Manchester Airports </a:t>
            </a:r>
            <a:r>
              <a:rPr lang="hu-HU" sz="15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(</a:t>
            </a:r>
            <a:r>
              <a:rPr lang="en-US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30</a:t>
            </a:r>
            <a:r>
              <a:rPr lang="hu-HU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</a:t>
            </a:r>
            <a:r>
              <a:rPr lang="en-US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min transfer</a:t>
            </a:r>
            <a:r>
              <a:rPr lang="hu-HU" sz="15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time</a:t>
            </a:r>
            <a:r>
              <a:rPr lang="hu-HU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)</a:t>
            </a:r>
            <a:r>
              <a:rPr lang="en-US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.</a:t>
            </a:r>
            <a:endParaRPr lang="en-US" sz="17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07562" y="998934"/>
            <a:ext cx="8114830" cy="6438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50"/>
              </a:lnSpc>
              <a:buNone/>
            </a:pPr>
            <a:r>
              <a:rPr lang="en-US" sz="2800" b="1" dirty="0" smtClean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Operation</a:t>
            </a:r>
            <a:r>
              <a:rPr lang="hu-HU" sz="2800" b="1" dirty="0" smtClean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 </a:t>
            </a:r>
            <a:r>
              <a:rPr lang="en-GB" sz="2800" b="1" dirty="0" smtClean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&amp; Organisational Management</a:t>
            </a:r>
            <a:endParaRPr lang="en-US" sz="2800" dirty="0"/>
          </a:p>
        </p:txBody>
      </p:sp>
      <p:sp>
        <p:nvSpPr>
          <p:cNvPr id="4" name="Shape 1"/>
          <p:cNvSpPr/>
          <p:nvPr/>
        </p:nvSpPr>
        <p:spPr>
          <a:xfrm>
            <a:off x="6439257" y="1951792"/>
            <a:ext cx="22860" cy="5278874"/>
          </a:xfrm>
          <a:prstGeom prst="roundRect">
            <a:avLst>
              <a:gd name="adj" fmla="val 811236"/>
            </a:avLst>
          </a:prstGeom>
          <a:solidFill>
            <a:srgbClr val="B7D5CA"/>
          </a:solidFill>
          <a:ln/>
        </p:spPr>
      </p:sp>
      <p:sp>
        <p:nvSpPr>
          <p:cNvPr id="5" name="Shape 2"/>
          <p:cNvSpPr/>
          <p:nvPr/>
        </p:nvSpPr>
        <p:spPr>
          <a:xfrm>
            <a:off x="6648152" y="2172057"/>
            <a:ext cx="618053" cy="22860"/>
          </a:xfrm>
          <a:prstGeom prst="roundRect">
            <a:avLst>
              <a:gd name="adj" fmla="val 811236"/>
            </a:avLst>
          </a:prstGeom>
          <a:solidFill>
            <a:srgbClr val="B7D5CA"/>
          </a:solidFill>
          <a:ln/>
        </p:spPr>
      </p:sp>
      <p:sp>
        <p:nvSpPr>
          <p:cNvPr id="6" name="Shape 3"/>
          <p:cNvSpPr/>
          <p:nvPr/>
        </p:nvSpPr>
        <p:spPr>
          <a:xfrm>
            <a:off x="6207502" y="1951792"/>
            <a:ext cx="463510" cy="463510"/>
          </a:xfrm>
          <a:prstGeom prst="roundRect">
            <a:avLst>
              <a:gd name="adj" fmla="val 40010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4714" y="1990368"/>
            <a:ext cx="308967" cy="386239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7469624" y="2022515"/>
            <a:ext cx="2575560" cy="3218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Key personnel</a:t>
            </a:r>
            <a:endParaRPr lang="en-US" sz="2000" dirty="0"/>
          </a:p>
        </p:txBody>
      </p:sp>
      <p:sp>
        <p:nvSpPr>
          <p:cNvPr id="9" name="Text 5"/>
          <p:cNvSpPr/>
          <p:nvPr/>
        </p:nvSpPr>
        <p:spPr>
          <a:xfrm>
            <a:off x="7469624" y="2467928"/>
            <a:ext cx="6439614" cy="659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Event manager, cultural facilitators, </a:t>
            </a:r>
            <a:r>
              <a:rPr lang="en-US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logistics, </a:t>
            </a:r>
            <a:r>
              <a:rPr lang="en-US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interpreters &amp; translators.</a:t>
            </a:r>
            <a:endParaRPr lang="en-US" sz="1600" dirty="0"/>
          </a:p>
        </p:txBody>
      </p:sp>
      <p:sp>
        <p:nvSpPr>
          <p:cNvPr id="10" name="Shape 6"/>
          <p:cNvSpPr/>
          <p:nvPr/>
        </p:nvSpPr>
        <p:spPr>
          <a:xfrm>
            <a:off x="6636076" y="3481328"/>
            <a:ext cx="618053" cy="22860"/>
          </a:xfrm>
          <a:prstGeom prst="roundRect">
            <a:avLst>
              <a:gd name="adj" fmla="val 811236"/>
            </a:avLst>
          </a:prstGeom>
          <a:solidFill>
            <a:srgbClr val="B7D5CA"/>
          </a:solidFill>
          <a:ln/>
        </p:spPr>
      </p:sp>
      <p:sp>
        <p:nvSpPr>
          <p:cNvPr id="11" name="Shape 7"/>
          <p:cNvSpPr/>
          <p:nvPr/>
        </p:nvSpPr>
        <p:spPr>
          <a:xfrm>
            <a:off x="6172566" y="3261004"/>
            <a:ext cx="463510" cy="463510"/>
          </a:xfrm>
          <a:prstGeom prst="roundRect">
            <a:avLst>
              <a:gd name="adj" fmla="val 40010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6203" y="3299639"/>
            <a:ext cx="308967" cy="386239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7469623" y="3368842"/>
            <a:ext cx="2944911" cy="3556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Activities and Suppliers </a:t>
            </a:r>
            <a:endParaRPr lang="en-US" sz="2000" dirty="0"/>
          </a:p>
        </p:txBody>
      </p:sp>
      <p:sp>
        <p:nvSpPr>
          <p:cNvPr id="14" name="Text 9"/>
          <p:cNvSpPr/>
          <p:nvPr/>
        </p:nvSpPr>
        <p:spPr>
          <a:xfrm>
            <a:off x="7469623" y="3724514"/>
            <a:ext cx="6439615" cy="1299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550"/>
              </a:lnSpc>
              <a:buFont typeface="Arial" pitchFamily="34" charset="0"/>
              <a:buChar char="•"/>
            </a:pPr>
            <a:r>
              <a:rPr lang="hu-HU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Mini course in </a:t>
            </a:r>
            <a:r>
              <a:rPr lang="en-US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Welsh language</a:t>
            </a:r>
            <a:r>
              <a:rPr lang="hu-HU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, </a:t>
            </a:r>
            <a:r>
              <a:rPr lang="en-US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artisan </a:t>
            </a:r>
            <a:r>
              <a:rPr lang="en-US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market, team treks, keynote speakers</a:t>
            </a:r>
            <a:r>
              <a:rPr lang="en-US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. </a:t>
            </a:r>
          </a:p>
          <a:p>
            <a:pPr marL="285750" indent="-285750" algn="l">
              <a:lnSpc>
                <a:spcPts val="2550"/>
              </a:lnSpc>
              <a:buFont typeface="Arial" pitchFamily="34" charset="0"/>
              <a:buChar char="•"/>
            </a:pPr>
            <a:r>
              <a:rPr lang="en-US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Food service (local suppliers), technology service (hybrid delivery; streamed / Zoom/Webinars).</a:t>
            </a:r>
          </a:p>
          <a:p>
            <a:pPr marL="0" indent="0" algn="l">
              <a:lnSpc>
                <a:spcPts val="2550"/>
              </a:lnSpc>
              <a:buNone/>
            </a:pPr>
            <a:endParaRPr lang="en-US" sz="1600" dirty="0"/>
          </a:p>
        </p:txBody>
      </p:sp>
      <p:sp>
        <p:nvSpPr>
          <p:cNvPr id="15" name="Shape 10"/>
          <p:cNvSpPr/>
          <p:nvPr/>
        </p:nvSpPr>
        <p:spPr>
          <a:xfrm>
            <a:off x="6648152" y="5347216"/>
            <a:ext cx="618053" cy="22860"/>
          </a:xfrm>
          <a:prstGeom prst="roundRect">
            <a:avLst>
              <a:gd name="adj" fmla="val 811236"/>
            </a:avLst>
          </a:prstGeom>
          <a:solidFill>
            <a:srgbClr val="B7D5CA"/>
          </a:solidFill>
          <a:ln/>
        </p:spPr>
      </p:sp>
      <p:sp>
        <p:nvSpPr>
          <p:cNvPr id="16" name="Shape 11"/>
          <p:cNvSpPr/>
          <p:nvPr/>
        </p:nvSpPr>
        <p:spPr>
          <a:xfrm>
            <a:off x="6207502" y="5126950"/>
            <a:ext cx="463510" cy="463510"/>
          </a:xfrm>
          <a:prstGeom prst="roundRect">
            <a:avLst>
              <a:gd name="adj" fmla="val 40010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4714" y="5165527"/>
            <a:ext cx="308967" cy="386239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7469624" y="5197673"/>
            <a:ext cx="2575560" cy="3218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</a:rPr>
              <a:t>Risks</a:t>
            </a:r>
            <a:endParaRPr lang="en-US" sz="2000" dirty="0"/>
          </a:p>
        </p:txBody>
      </p:sp>
      <p:sp>
        <p:nvSpPr>
          <p:cNvPr id="19" name="Text 13"/>
          <p:cNvSpPr/>
          <p:nvPr/>
        </p:nvSpPr>
        <p:spPr>
          <a:xfrm>
            <a:off x="7469624" y="5643086"/>
            <a:ext cx="6439614" cy="3708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US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Weather, transport, health &amp; safety – </a:t>
            </a:r>
            <a:r>
              <a:rPr lang="hu-HU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we have a risk </a:t>
            </a:r>
            <a:r>
              <a:rPr lang="en-US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manage</a:t>
            </a:r>
            <a:r>
              <a:rPr lang="hu-HU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ment </a:t>
            </a:r>
            <a:r>
              <a:rPr lang="en-US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plan.</a:t>
            </a:r>
            <a:endParaRPr lang="en-US" sz="1600" dirty="0"/>
          </a:p>
          <a:p>
            <a:pPr marL="0" indent="0" algn="l">
              <a:lnSpc>
                <a:spcPts val="2550"/>
              </a:lnSpc>
              <a:buNone/>
            </a:pPr>
            <a:endParaRPr lang="en-US" sz="1600" dirty="0"/>
          </a:p>
        </p:txBody>
      </p:sp>
      <p:sp>
        <p:nvSpPr>
          <p:cNvPr id="20" name="Shape 14"/>
          <p:cNvSpPr/>
          <p:nvPr/>
        </p:nvSpPr>
        <p:spPr>
          <a:xfrm>
            <a:off x="6648152" y="6605111"/>
            <a:ext cx="618053" cy="22860"/>
          </a:xfrm>
          <a:prstGeom prst="roundRect">
            <a:avLst>
              <a:gd name="adj" fmla="val 811236"/>
            </a:avLst>
          </a:prstGeom>
          <a:solidFill>
            <a:srgbClr val="B7D5CA"/>
          </a:solidFill>
          <a:ln/>
        </p:spPr>
      </p:sp>
      <p:sp>
        <p:nvSpPr>
          <p:cNvPr id="21" name="Shape 15"/>
          <p:cNvSpPr/>
          <p:nvPr/>
        </p:nvSpPr>
        <p:spPr>
          <a:xfrm>
            <a:off x="6207502" y="6384846"/>
            <a:ext cx="463510" cy="463510"/>
          </a:xfrm>
          <a:prstGeom prst="roundRect">
            <a:avLst>
              <a:gd name="adj" fmla="val 40010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</p:sp>
      <p:pic>
        <p:nvPicPr>
          <p:cNvPr id="22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4714" y="6423422"/>
            <a:ext cx="308967" cy="386239"/>
          </a:xfrm>
          <a:prstGeom prst="rect">
            <a:avLst/>
          </a:prstGeom>
        </p:spPr>
      </p:pic>
      <p:sp>
        <p:nvSpPr>
          <p:cNvPr id="23" name="Text 16"/>
          <p:cNvSpPr/>
          <p:nvPr/>
        </p:nvSpPr>
        <p:spPr>
          <a:xfrm>
            <a:off x="7469624" y="6455569"/>
            <a:ext cx="2575560" cy="3218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</a:rPr>
              <a:t>Tasks</a:t>
            </a:r>
            <a:endParaRPr lang="en-US" sz="2000" dirty="0"/>
          </a:p>
        </p:txBody>
      </p:sp>
      <p:sp>
        <p:nvSpPr>
          <p:cNvPr id="24" name="Text 17"/>
          <p:cNvSpPr/>
          <p:nvPr/>
        </p:nvSpPr>
        <p:spPr>
          <a:xfrm>
            <a:off x="7469624" y="6900982"/>
            <a:ext cx="6439614" cy="10879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285750" indent="-285750" algn="l">
              <a:lnSpc>
                <a:spcPts val="2550"/>
              </a:lnSpc>
              <a:buFont typeface="Arial" pitchFamily="34" charset="0"/>
              <a:buChar char="•"/>
            </a:pPr>
            <a:r>
              <a:rPr lang="en-US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Scheduling, coordination, content delivery</a:t>
            </a:r>
          </a:p>
          <a:p>
            <a:pPr marL="285750" indent="-285750" algn="l">
              <a:lnSpc>
                <a:spcPts val="2550"/>
              </a:lnSpc>
              <a:buFont typeface="Arial" pitchFamily="34" charset="0"/>
              <a:buChar char="•"/>
            </a:pPr>
            <a:r>
              <a:rPr lang="en-US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</a:rPr>
              <a:t>Staff </a:t>
            </a:r>
            <a:r>
              <a:rPr lang="en-US" sz="1600" dirty="0" err="1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</a:rPr>
              <a:t>rota</a:t>
            </a:r>
            <a:r>
              <a:rPr lang="en-US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</a:rPr>
              <a:t>, venue setup</a:t>
            </a:r>
          </a:p>
          <a:p>
            <a:pPr marL="285750" indent="-285750" algn="l">
              <a:lnSpc>
                <a:spcPts val="2550"/>
              </a:lnSpc>
              <a:buFont typeface="Arial" pitchFamily="34" charset="0"/>
              <a:buChar char="•"/>
            </a:pPr>
            <a:r>
              <a:rPr lang="en-US" sz="16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</a:rPr>
              <a:t>Registration &amp; emergency planning</a:t>
            </a:r>
            <a:endParaRPr lang="en-US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2213" y="346509"/>
            <a:ext cx="7282376" cy="9047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950"/>
              </a:lnSpc>
              <a:buNone/>
            </a:pPr>
            <a:r>
              <a:rPr lang="en-US" sz="31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Financial </a:t>
            </a:r>
            <a:r>
              <a:rPr lang="en-US" sz="3150" b="1" dirty="0" smtClean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Plan</a:t>
            </a:r>
            <a:r>
              <a:rPr lang="hu-HU" sz="3150" b="1" dirty="0" smtClean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 – </a:t>
            </a:r>
            <a:r>
              <a:rPr lang="en-GB" sz="3150" b="1" dirty="0" smtClean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Budgeting Process</a:t>
            </a:r>
          </a:p>
          <a:p>
            <a:pPr marL="0" indent="0" algn="l">
              <a:lnSpc>
                <a:spcPts val="3950"/>
              </a:lnSpc>
              <a:buNone/>
            </a:pPr>
            <a:r>
              <a:rPr lang="en-GB" sz="3150" b="1" dirty="0" smtClean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Income / Expenditure &amp; Hidden Costs</a:t>
            </a:r>
            <a:r>
              <a:rPr lang="hu-HU" sz="3150" b="1" dirty="0" smtClean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 </a:t>
            </a:r>
            <a:endParaRPr lang="en-US" sz="31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859" y="1376414"/>
            <a:ext cx="6529463" cy="365649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97281" y="5032904"/>
            <a:ext cx="802746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Budget Objectives: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Forecasting, planning, control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Monitor cash flow and actual data</a:t>
            </a:r>
          </a:p>
          <a:p>
            <a:endParaRPr lang="en-GB" dirty="0"/>
          </a:p>
          <a:p>
            <a:r>
              <a:rPr lang="en-GB" b="1" dirty="0" smtClean="0"/>
              <a:t>Cost Areas: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Venue, Catering, Staffing, Promotion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AV, Admin, Design, Licensing</a:t>
            </a:r>
          </a:p>
          <a:p>
            <a:endParaRPr lang="en-GB" dirty="0"/>
          </a:p>
          <a:p>
            <a:r>
              <a:rPr lang="en-GB" b="1" dirty="0" smtClean="0"/>
              <a:t>Funding Sources</a:t>
            </a:r>
            <a:r>
              <a:rPr lang="hu-HU" b="1" dirty="0" smtClean="0"/>
              <a:t>: </a:t>
            </a:r>
            <a:endParaRPr lang="en-GB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Delegate fees: £27,000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Sponsorship: £5,000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326880" y="2059806"/>
            <a:ext cx="302233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INCOME: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Delegates: £27,000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Sponsorship: £5,000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Total:£32,000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r>
              <a:rPr lang="en-GB" b="1" dirty="0" smtClean="0"/>
              <a:t>EXPENSES: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Venue, Staff, Food: £20,000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r>
              <a:rPr lang="en-GB" b="1" dirty="0" smtClean="0"/>
              <a:t>Hidden Costs: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Technical support, overrun fees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De-rigging, VAT, registration systems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89" y="1251109"/>
            <a:ext cx="9986505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Sustainability </a:t>
            </a:r>
            <a:r>
              <a:rPr lang="en-US" sz="4450" b="1" dirty="0" smtClean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&amp; Strategic Feasibility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163630" y="2770823"/>
            <a:ext cx="4528862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750"/>
              </a:lnSpc>
              <a:buNone/>
            </a:pPr>
            <a:r>
              <a:rPr lang="en-US" sz="16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Local </a:t>
            </a:r>
            <a:r>
              <a:rPr lang="en-US" sz="16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Sourcing &amp; Continuous Improvement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539016" y="3261240"/>
            <a:ext cx="4071486" cy="18112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lnSpc>
                <a:spcPts val="2850"/>
              </a:lnSpc>
              <a:buFont typeface="Arial" pitchFamily="34" charset="0"/>
              <a:buChar char="•"/>
            </a:pPr>
            <a:r>
              <a:rPr lang="hu-HU" sz="14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Knowledge access we will be usin</a:t>
            </a:r>
            <a:r>
              <a:rPr lang="en-US" sz="14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g 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local suppliers</a:t>
            </a:r>
            <a:r>
              <a:rPr lang="en-US" sz="14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,</a:t>
            </a:r>
            <a:r>
              <a:rPr lang="hu-HU" sz="14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sourcing local </a:t>
            </a:r>
            <a:r>
              <a:rPr lang="en-US" sz="14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accommodation, and </a:t>
            </a:r>
            <a:r>
              <a:rPr lang="hu-HU" sz="14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meeting in local venues</a:t>
            </a:r>
            <a:r>
              <a:rPr lang="en-US" sz="14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.</a:t>
            </a:r>
          </a:p>
          <a:p>
            <a:pPr marL="285750" indent="-285750">
              <a:lnSpc>
                <a:spcPts val="285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Feedback loop for </a:t>
            </a:r>
            <a:r>
              <a:rPr lang="hu-HU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consistent 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learning</a:t>
            </a:r>
            <a:r>
              <a:rPr lang="hu-HU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</a:t>
            </a:r>
            <a:r>
              <a:rPr lang="en-GB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&amp; </a:t>
            </a:r>
            <a:r>
              <a:rPr lang="hu-HU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improvements to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experiences</a:t>
            </a:r>
            <a:endParaRPr lang="en-US" sz="1400" dirty="0" smtClean="0">
              <a:solidFill>
                <a:srgbClr val="4B4A4A"/>
              </a:solidFill>
              <a:latin typeface="Geist" pitchFamily="34" charset="0"/>
              <a:ea typeface="Geist" pitchFamily="34" charset="-122"/>
              <a:cs typeface="Geist" pitchFamily="34" charset="-120"/>
            </a:endParaRPr>
          </a:p>
          <a:p>
            <a:pPr marL="285750" indent="-285750">
              <a:lnSpc>
                <a:spcPts val="2850"/>
              </a:lnSpc>
              <a:buFont typeface="Arial" pitchFamily="34" charset="0"/>
              <a:buChar char="•"/>
            </a:pPr>
            <a:endParaRPr lang="en-US" sz="14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2653" y="2413516"/>
            <a:ext cx="4564975" cy="4564975"/>
          </a:xfrm>
          <a:prstGeom prst="rect">
            <a:avLst/>
          </a:prstGeom>
        </p:spPr>
      </p:pic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6731" y="3176588"/>
            <a:ext cx="339328" cy="42422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9937790" y="2952274"/>
            <a:ext cx="4528981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US" sz="16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Strategic </a:t>
            </a:r>
            <a:r>
              <a:rPr lang="en-US" sz="16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Alignment &amp; </a:t>
            </a:r>
            <a:r>
              <a:rPr lang="en-US" sz="16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Financial </a:t>
            </a:r>
            <a:r>
              <a:rPr lang="en-US" sz="16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Sustainability</a:t>
            </a:r>
            <a:endParaRPr lang="en-US" sz="1600" dirty="0"/>
          </a:p>
        </p:txBody>
      </p:sp>
      <p:sp>
        <p:nvSpPr>
          <p:cNvPr id="8" name="Text 4"/>
          <p:cNvSpPr/>
          <p:nvPr/>
        </p:nvSpPr>
        <p:spPr>
          <a:xfrm>
            <a:off x="9937790" y="3442692"/>
            <a:ext cx="3970715" cy="145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lnSpc>
                <a:spcPts val="2850"/>
              </a:lnSpc>
              <a:buFont typeface="Arial" pitchFamily="34" charset="0"/>
              <a:buChar char="•"/>
            </a:pPr>
            <a:r>
              <a:rPr lang="hu-HU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Place is linked to 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Visit Wales</a:t>
            </a:r>
            <a:r>
              <a:rPr lang="en-GB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;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Year of </a:t>
            </a:r>
            <a:r>
              <a:rPr lang="hu-HU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Croeso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2025.</a:t>
            </a:r>
            <a:r>
              <a:rPr lang="hu-HU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The event has strategic </a:t>
            </a:r>
            <a:r>
              <a:rPr lang="hu-HU" sz="14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alignment</a:t>
            </a:r>
            <a:r>
              <a:rPr lang="en-GB" sz="14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</a:t>
            </a:r>
            <a:r>
              <a:rPr lang="hu-HU" sz="14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with </a:t>
            </a:r>
            <a:r>
              <a:rPr lang="hu-HU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MICE, cultural torusim sector. </a:t>
            </a:r>
            <a:endParaRPr lang="en-GB" sz="1400" dirty="0" smtClean="0">
              <a:solidFill>
                <a:srgbClr val="4B4A4A"/>
              </a:solidFill>
              <a:latin typeface="Geist" pitchFamily="34" charset="0"/>
              <a:ea typeface="Geist" pitchFamily="34" charset="-122"/>
              <a:cs typeface="Geist" pitchFamily="34" charset="-120"/>
            </a:endParaRPr>
          </a:p>
          <a:p>
            <a:pPr marL="285750" indent="-285750">
              <a:lnSpc>
                <a:spcPts val="285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Logistical </a:t>
            </a:r>
            <a:r>
              <a:rPr lang="hu-HU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feasibility, financially sustainable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.</a:t>
            </a:r>
            <a:endParaRPr lang="en-US" sz="1400" dirty="0"/>
          </a:p>
          <a:p>
            <a:pPr marL="285750" indent="-285750">
              <a:lnSpc>
                <a:spcPts val="2850"/>
              </a:lnSpc>
              <a:buFont typeface="Arial" pitchFamily="34" charset="0"/>
              <a:buChar char="•"/>
            </a:pPr>
            <a:endParaRPr lang="en-GB" sz="1400" dirty="0" smtClean="0">
              <a:solidFill>
                <a:srgbClr val="4B4A4A"/>
              </a:solidFill>
              <a:latin typeface="Geist" pitchFamily="34" charset="0"/>
              <a:ea typeface="Geist" pitchFamily="34" charset="-122"/>
              <a:cs typeface="Geist" pitchFamily="34" charset="-120"/>
            </a:endParaRPr>
          </a:p>
          <a:p>
            <a:pPr marL="285750" indent="-285750">
              <a:lnSpc>
                <a:spcPts val="2850"/>
              </a:lnSpc>
              <a:buFont typeface="Arial" pitchFamily="34" charset="0"/>
              <a:buChar char="•"/>
            </a:pPr>
            <a:endParaRPr lang="en-US" sz="14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2653" y="2413516"/>
            <a:ext cx="4564975" cy="4564975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52604" y="3565088"/>
            <a:ext cx="339328" cy="424220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9937790" y="5404842"/>
            <a:ext cx="304990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US" sz="16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Distinctive </a:t>
            </a:r>
            <a:r>
              <a:rPr lang="en-US" sz="16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Value </a:t>
            </a:r>
          </a:p>
          <a:p>
            <a:pPr>
              <a:lnSpc>
                <a:spcPts val="2750"/>
              </a:lnSpc>
            </a:pPr>
            <a:endParaRPr lang="en-US" sz="2200" dirty="0"/>
          </a:p>
        </p:txBody>
      </p:sp>
      <p:sp>
        <p:nvSpPr>
          <p:cNvPr id="12" name="Text 6"/>
          <p:cNvSpPr/>
          <p:nvPr/>
        </p:nvSpPr>
        <p:spPr>
          <a:xfrm>
            <a:off x="9937790" y="5895260"/>
            <a:ext cx="3898821" cy="1708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lnSpc>
                <a:spcPts val="2850"/>
              </a:lnSpc>
              <a:buFont typeface="Arial" pitchFamily="34" charset="0"/>
              <a:buChar char="•"/>
            </a:pPr>
            <a:r>
              <a:rPr lang="hu-HU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Distincitve, high 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value event</a:t>
            </a:r>
            <a:r>
              <a:rPr lang="hu-HU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which invites delegates to appreciate the Welsh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welcome, culture, heritage and innovation</a:t>
            </a:r>
            <a:r>
              <a:rPr lang="en-US" sz="175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.</a:t>
            </a:r>
          </a:p>
          <a:p>
            <a:pPr marL="285750" indent="-285750">
              <a:lnSpc>
                <a:spcPts val="2850"/>
              </a:lnSpc>
              <a:buFont typeface="Arial" pitchFamily="34" charset="0"/>
              <a:buChar char="•"/>
            </a:pPr>
            <a:r>
              <a:rPr lang="en-US" sz="14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</a:rPr>
              <a:t>Surplus: £12,000 / Feasible &amp; distinctive</a:t>
            </a:r>
            <a:endParaRPr lang="en-US" sz="140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2653" y="2413516"/>
            <a:ext cx="4564975" cy="4564975"/>
          </a:xfrm>
          <a:prstGeom prst="rect">
            <a:avLst/>
          </a:prstGeom>
        </p:spPr>
      </p:pic>
      <p:pic>
        <p:nvPicPr>
          <p:cNvPr id="14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64103" y="5790962"/>
            <a:ext cx="339328" cy="424220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539016" y="5402461"/>
            <a:ext cx="4153475" cy="3567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>
              <a:lnSpc>
                <a:spcPts val="2750"/>
              </a:lnSpc>
            </a:pPr>
            <a:r>
              <a:rPr lang="en-US" sz="16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Carbon Footprint &amp;</a:t>
            </a:r>
            <a:r>
              <a:rPr lang="en-US" sz="16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Destination Visibility</a:t>
            </a:r>
            <a:endParaRPr lang="en-US" sz="1600" dirty="0"/>
          </a:p>
          <a:p>
            <a:pPr marL="0" indent="0" algn="r">
              <a:lnSpc>
                <a:spcPts val="2750"/>
              </a:lnSpc>
              <a:buNone/>
            </a:pPr>
            <a:r>
              <a:rPr lang="en-US" sz="2200" b="1" dirty="0" smtClean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  </a:t>
            </a:r>
            <a:endParaRPr lang="en-US" sz="2200" dirty="0"/>
          </a:p>
        </p:txBody>
      </p:sp>
      <p:sp>
        <p:nvSpPr>
          <p:cNvPr id="16" name="Text 8"/>
          <p:cNvSpPr/>
          <p:nvPr/>
        </p:nvSpPr>
        <p:spPr>
          <a:xfrm>
            <a:off x="539016" y="5895261"/>
            <a:ext cx="4350618" cy="17953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lnSpc>
                <a:spcPts val="2850"/>
              </a:lnSpc>
              <a:buFont typeface="Arial" pitchFamily="34" charset="0"/>
              <a:buChar char="•"/>
            </a:pPr>
            <a:r>
              <a:rPr lang="hu-HU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Minimal carbon footprint through p</a:t>
            </a:r>
            <a:r>
              <a:rPr lang="en-US" sz="1400" dirty="0" err="1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romoting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rail travel </a:t>
            </a:r>
            <a:r>
              <a:rPr lang="hu-HU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(best for nature)</a:t>
            </a:r>
            <a:r>
              <a:rPr lang="en-GB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; </a:t>
            </a:r>
            <a:r>
              <a:rPr lang="hu-HU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we will provide a carbon offset 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if requested</a:t>
            </a:r>
            <a:r>
              <a:rPr lang="en-US" sz="1400" dirty="0" smtClean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.</a:t>
            </a:r>
          </a:p>
          <a:p>
            <a:pPr marL="285750" indent="-285750">
              <a:lnSpc>
                <a:spcPts val="2850"/>
              </a:lnSpc>
              <a:buFont typeface="Arial" pitchFamily="34" charset="0"/>
              <a:buChar char="•"/>
            </a:pPr>
            <a:r>
              <a:rPr lang="hu-HU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Benefit t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o Welsh</a:t>
            </a:r>
            <a:r>
              <a:rPr lang="hu-HU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destination visibility over the long term </a:t>
            </a:r>
            <a:r>
              <a:rPr lang="en-GB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+</a:t>
            </a:r>
            <a:r>
              <a:rPr lang="hu-HU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potential future visit.</a:t>
            </a:r>
            <a:endParaRPr lang="en-US" sz="1400" dirty="0"/>
          </a:p>
          <a:p>
            <a:pPr marL="285750" indent="-285750">
              <a:lnSpc>
                <a:spcPts val="2850"/>
              </a:lnSpc>
              <a:buFont typeface="Arial" pitchFamily="34" charset="0"/>
              <a:buChar char="•"/>
            </a:pPr>
            <a:endParaRPr lang="en-US" sz="1400" dirty="0" smtClean="0">
              <a:solidFill>
                <a:srgbClr val="4B4A4A"/>
              </a:solidFill>
              <a:latin typeface="Geist" pitchFamily="34" charset="0"/>
              <a:ea typeface="Geist" pitchFamily="34" charset="-122"/>
              <a:cs typeface="Geist" pitchFamily="34" charset="-120"/>
            </a:endParaRPr>
          </a:p>
          <a:p>
            <a:pPr marL="285750" indent="-285750">
              <a:lnSpc>
                <a:spcPts val="2850"/>
              </a:lnSpc>
              <a:buFont typeface="Arial" pitchFamily="34" charset="0"/>
              <a:buChar char="•"/>
            </a:pPr>
            <a:endParaRPr lang="en-US" sz="1400" dirty="0"/>
          </a:p>
        </p:txBody>
      </p:sp>
      <p:pic>
        <p:nvPicPr>
          <p:cNvPr id="17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32653" y="2413516"/>
            <a:ext cx="4564975" cy="4564975"/>
          </a:xfrm>
          <a:prstGeom prst="rect">
            <a:avLst/>
          </a:prstGeom>
        </p:spPr>
      </p:pic>
      <p:pic>
        <p:nvPicPr>
          <p:cNvPr id="18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38230" y="5402461"/>
            <a:ext cx="339328" cy="4242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16017" y="1020278"/>
            <a:ext cx="2993457" cy="5967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References</a:t>
            </a:r>
            <a:endParaRPr lang="en-US" sz="39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7129" y="628074"/>
            <a:ext cx="8835992" cy="1663967"/>
          </a:xfrm>
          <a:prstGeom prst="rect">
            <a:avLst/>
          </a:prstGeom>
        </p:spPr>
      </p:pic>
      <p:sp>
        <p:nvSpPr>
          <p:cNvPr id="8" name="Text 1"/>
          <p:cNvSpPr/>
          <p:nvPr/>
        </p:nvSpPr>
        <p:spPr>
          <a:xfrm>
            <a:off x="695681" y="2439798"/>
            <a:ext cx="13376453" cy="5472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lvl="0"/>
            <a:r>
              <a:rPr lang="en-GB" sz="1600" b="1" dirty="0" err="1"/>
              <a:t>Bowdin</a:t>
            </a:r>
            <a:r>
              <a:rPr lang="en-GB" sz="1600" b="1" dirty="0"/>
              <a:t>, G.A.J., Allen, J., O’Toole, W., Harris, R. and McDonnell, I.</a:t>
            </a:r>
            <a:r>
              <a:rPr lang="en-GB" sz="1600" dirty="0"/>
              <a:t> (2023) </a:t>
            </a:r>
            <a:r>
              <a:rPr lang="en-GB" sz="1600" i="1" dirty="0"/>
              <a:t>Events Management</a:t>
            </a:r>
            <a:r>
              <a:rPr lang="en-GB" sz="1600" dirty="0"/>
              <a:t>. 5th </a:t>
            </a:r>
            <a:r>
              <a:rPr lang="en-GB" sz="1600" dirty="0" err="1"/>
              <a:t>edn</a:t>
            </a:r>
            <a:r>
              <a:rPr lang="en-GB" sz="1600" dirty="0"/>
              <a:t>. London: </a:t>
            </a:r>
            <a:r>
              <a:rPr lang="en-GB" sz="1600" dirty="0" err="1"/>
              <a:t>Routledge</a:t>
            </a:r>
            <a:r>
              <a:rPr lang="en-GB" sz="1600" dirty="0"/>
              <a:t>.</a:t>
            </a:r>
          </a:p>
          <a:p>
            <a:pPr lvl="0"/>
            <a:r>
              <a:rPr lang="en-GB" sz="1600" b="1" dirty="0"/>
              <a:t>BTRC</a:t>
            </a:r>
            <a:r>
              <a:rPr lang="en-GB" sz="1600" dirty="0"/>
              <a:t> (2024) </a:t>
            </a:r>
            <a:r>
              <a:rPr lang="en-GB" sz="1600" i="1" dirty="0"/>
              <a:t>Business Tourism Trends UK 2023–2024</a:t>
            </a:r>
            <a:r>
              <a:rPr lang="en-GB" sz="1600" dirty="0"/>
              <a:t>. Available at: </a:t>
            </a:r>
            <a:r>
              <a:rPr lang="en-GB" sz="1600" u="sng" dirty="0">
                <a:hlinkClick r:id="rId4"/>
              </a:rPr>
              <a:t>https://www.businesstourism.org.uk</a:t>
            </a:r>
            <a:r>
              <a:rPr lang="en-GB" sz="1600" dirty="0"/>
              <a:t> (Accessed: 5 May 2025).</a:t>
            </a:r>
          </a:p>
          <a:p>
            <a:pPr lvl="0"/>
            <a:r>
              <a:rPr lang="en-GB" sz="1600" b="1" dirty="0"/>
              <a:t>CABI</a:t>
            </a:r>
            <a:r>
              <a:rPr lang="en-GB" sz="1600" dirty="0"/>
              <a:t> (2023) </a:t>
            </a:r>
            <a:r>
              <a:rPr lang="en-GB" sz="1600" i="1" dirty="0"/>
              <a:t>Sustainable Tourism Futures</a:t>
            </a:r>
            <a:r>
              <a:rPr lang="en-GB" sz="1600" dirty="0"/>
              <a:t>. Wallingford: CABI Publishing.</a:t>
            </a:r>
          </a:p>
          <a:p>
            <a:pPr lvl="0"/>
            <a:r>
              <a:rPr lang="en-GB" sz="1600" b="1" dirty="0"/>
              <a:t>Davidson, R. and Rogers, T.</a:t>
            </a:r>
            <a:r>
              <a:rPr lang="en-GB" sz="1600" dirty="0"/>
              <a:t> (2023) </a:t>
            </a:r>
            <a:r>
              <a:rPr lang="en-GB" sz="1600" i="1" dirty="0"/>
              <a:t>Marketing Destinations and Venues for Conferences</a:t>
            </a:r>
            <a:r>
              <a:rPr lang="en-GB" sz="1600" dirty="0"/>
              <a:t>. 4th </a:t>
            </a:r>
            <a:r>
              <a:rPr lang="en-GB" sz="1600" dirty="0" err="1"/>
              <a:t>edn</a:t>
            </a:r>
            <a:r>
              <a:rPr lang="en-GB" sz="1600" dirty="0"/>
              <a:t>. London: </a:t>
            </a:r>
            <a:r>
              <a:rPr lang="en-GB" sz="1600" dirty="0" err="1"/>
              <a:t>Routledge</a:t>
            </a:r>
            <a:r>
              <a:rPr lang="en-GB" sz="1600" dirty="0"/>
              <a:t>.</a:t>
            </a:r>
          </a:p>
          <a:p>
            <a:pPr lvl="0"/>
            <a:r>
              <a:rPr lang="en-GB" sz="1600" b="1" dirty="0" err="1"/>
              <a:t>Eventbrite</a:t>
            </a:r>
            <a:r>
              <a:rPr lang="en-GB" sz="1600" dirty="0"/>
              <a:t> (2024) </a:t>
            </a:r>
            <a:r>
              <a:rPr lang="en-GB" sz="1600" i="1" dirty="0"/>
              <a:t>2024 Global Event Trends Report</a:t>
            </a:r>
            <a:r>
              <a:rPr lang="en-GB" sz="1600" dirty="0"/>
              <a:t>. Available at: </a:t>
            </a:r>
            <a:r>
              <a:rPr lang="en-GB" sz="1600" u="sng" dirty="0">
                <a:hlinkClick r:id="rId5"/>
              </a:rPr>
              <a:t>https://www.eventbrite.com/blog</a:t>
            </a:r>
            <a:r>
              <a:rPr lang="en-GB" sz="1600" dirty="0"/>
              <a:t> (Accessed: 5 May 2025).</a:t>
            </a:r>
          </a:p>
          <a:p>
            <a:pPr lvl="0"/>
            <a:r>
              <a:rPr lang="en-GB" sz="1600" b="1" dirty="0"/>
              <a:t>Haven-Tang, C. and Jones, E.</a:t>
            </a:r>
            <a:r>
              <a:rPr lang="en-GB" sz="1600" dirty="0"/>
              <a:t> (2022) ‘Cultural heritage in Welsh tourism’, </a:t>
            </a:r>
            <a:r>
              <a:rPr lang="en-GB" sz="1600" i="1" dirty="0"/>
              <a:t>Tourism Management Perspectives</a:t>
            </a:r>
            <a:r>
              <a:rPr lang="en-GB" sz="1600" dirty="0"/>
              <a:t>, 43, 100984.</a:t>
            </a:r>
          </a:p>
          <a:p>
            <a:pPr lvl="0"/>
            <a:r>
              <a:rPr lang="en-GB" sz="1600" b="1" dirty="0"/>
              <a:t>Hudson, S. and Hudson, L.</a:t>
            </a:r>
            <a:r>
              <a:rPr lang="en-GB" sz="1600" dirty="0"/>
              <a:t> (2023) </a:t>
            </a:r>
            <a:r>
              <a:rPr lang="en-GB" sz="1600" i="1" dirty="0"/>
              <a:t>Customer Experience in Hospitality and Tourism</a:t>
            </a:r>
            <a:r>
              <a:rPr lang="en-GB" sz="1600" dirty="0"/>
              <a:t>. 2nd </a:t>
            </a:r>
            <a:r>
              <a:rPr lang="en-GB" sz="1600" dirty="0" err="1"/>
              <a:t>edn</a:t>
            </a:r>
            <a:r>
              <a:rPr lang="en-GB" sz="1600" dirty="0"/>
              <a:t>. Oxford: </a:t>
            </a:r>
            <a:r>
              <a:rPr lang="en-GB" sz="1600" dirty="0" err="1"/>
              <a:t>Goodfellow</a:t>
            </a:r>
            <a:r>
              <a:rPr lang="en-GB" sz="1600" dirty="0"/>
              <a:t> Publishers.</a:t>
            </a:r>
          </a:p>
          <a:p>
            <a:pPr lvl="0"/>
            <a:r>
              <a:rPr lang="en-GB" sz="1600" b="1" dirty="0"/>
              <a:t>ICCA</a:t>
            </a:r>
            <a:r>
              <a:rPr lang="en-GB" sz="1600" dirty="0"/>
              <a:t> (2024) </a:t>
            </a:r>
            <a:r>
              <a:rPr lang="en-GB" sz="1600" i="1" dirty="0"/>
              <a:t>Global Meetings Industry Outlook</a:t>
            </a:r>
            <a:r>
              <a:rPr lang="en-GB" sz="1600" dirty="0"/>
              <a:t>. Available at: </a:t>
            </a:r>
            <a:r>
              <a:rPr lang="en-GB" sz="1600" u="sng" dirty="0">
                <a:hlinkClick r:id="rId6"/>
              </a:rPr>
              <a:t>https://www.iccaworld.org</a:t>
            </a:r>
            <a:r>
              <a:rPr lang="en-GB" sz="1600" dirty="0"/>
              <a:t> (Accessed: 5 May 2025).</a:t>
            </a:r>
          </a:p>
          <a:p>
            <a:pPr lvl="0"/>
            <a:r>
              <a:rPr lang="en-GB" sz="1600" b="1" dirty="0"/>
              <a:t>Jones, M.</a:t>
            </a:r>
            <a:r>
              <a:rPr lang="en-GB" sz="1600" dirty="0"/>
              <a:t> (2023) ‘Cultural curiosity and business travel convergence’, </a:t>
            </a:r>
            <a:r>
              <a:rPr lang="en-GB" sz="1600" i="1" dirty="0"/>
              <a:t>Journal of Business Tourism</a:t>
            </a:r>
            <a:r>
              <a:rPr lang="en-GB" sz="1600" dirty="0"/>
              <a:t>, 5(2), pp. 44–56.</a:t>
            </a:r>
          </a:p>
          <a:p>
            <a:pPr lvl="0"/>
            <a:r>
              <a:rPr lang="en-GB" sz="1600" b="1" dirty="0"/>
              <a:t>Oxford Economics</a:t>
            </a:r>
            <a:r>
              <a:rPr lang="en-GB" sz="1600" dirty="0"/>
              <a:t> (2024) </a:t>
            </a:r>
            <a:r>
              <a:rPr lang="en-GB" sz="1600" i="1" dirty="0"/>
              <a:t>UK Business Events Impact Report</a:t>
            </a:r>
            <a:r>
              <a:rPr lang="en-GB" sz="1600" dirty="0"/>
              <a:t>. Available at: </a:t>
            </a:r>
            <a:r>
              <a:rPr lang="en-GB" sz="1600" u="sng" dirty="0">
                <a:hlinkClick r:id="rId7"/>
              </a:rPr>
              <a:t>https://www.oxfordeconomics.com</a:t>
            </a:r>
            <a:r>
              <a:rPr lang="en-GB" sz="1600" dirty="0"/>
              <a:t> (Accessed: 5 May 2025).</a:t>
            </a:r>
          </a:p>
          <a:p>
            <a:pPr lvl="0"/>
            <a:r>
              <a:rPr lang="en-GB" sz="1600" b="1" dirty="0" err="1"/>
              <a:t>Portmeirion</a:t>
            </a:r>
            <a:r>
              <a:rPr lang="en-GB" sz="1600" b="1" dirty="0"/>
              <a:t> Ltd</a:t>
            </a:r>
            <a:r>
              <a:rPr lang="en-GB" sz="1600" dirty="0"/>
              <a:t> (2025) </a:t>
            </a:r>
            <a:r>
              <a:rPr lang="en-GB" sz="1600" i="1" dirty="0" err="1"/>
              <a:t>Portmeirion</a:t>
            </a:r>
            <a:r>
              <a:rPr lang="en-GB" sz="1600" i="1" dirty="0"/>
              <a:t> Venue Hire Information</a:t>
            </a:r>
            <a:r>
              <a:rPr lang="en-GB" sz="1600" dirty="0"/>
              <a:t>. Available at: </a:t>
            </a:r>
            <a:r>
              <a:rPr lang="en-GB" sz="1600" u="sng" dirty="0">
                <a:hlinkClick r:id="rId8"/>
              </a:rPr>
              <a:t>https://portmeirion.wales</a:t>
            </a:r>
            <a:r>
              <a:rPr lang="en-GB" sz="1600" dirty="0"/>
              <a:t> (Accessed: 5 May 2025).</a:t>
            </a:r>
          </a:p>
          <a:p>
            <a:pPr lvl="0"/>
            <a:r>
              <a:rPr lang="en-GB" sz="1600" b="1" dirty="0" err="1"/>
              <a:t>Skift</a:t>
            </a:r>
            <a:r>
              <a:rPr lang="en-GB" sz="1600" dirty="0"/>
              <a:t> (2024) </a:t>
            </a:r>
            <a:r>
              <a:rPr lang="en-GB" sz="1600" i="1" dirty="0"/>
              <a:t>The Future of Remote Work Retreats</a:t>
            </a:r>
            <a:r>
              <a:rPr lang="en-GB" sz="1600" dirty="0"/>
              <a:t>. Available at: </a:t>
            </a:r>
            <a:r>
              <a:rPr lang="en-GB" sz="1600" u="sng" dirty="0">
                <a:hlinkClick r:id="rId9"/>
              </a:rPr>
              <a:t>https://www.skift.com</a:t>
            </a:r>
            <a:r>
              <a:rPr lang="en-GB" sz="1600" dirty="0"/>
              <a:t> (Accessed: 5 May 2025).</a:t>
            </a:r>
          </a:p>
          <a:p>
            <a:pPr lvl="0"/>
            <a:r>
              <a:rPr lang="en-GB" sz="1600" b="1" dirty="0"/>
              <a:t>Smith, R.</a:t>
            </a:r>
            <a:r>
              <a:rPr lang="en-GB" sz="1600" dirty="0"/>
              <a:t> (2024) ‘The rise of experiential MICE events’, </a:t>
            </a:r>
            <a:r>
              <a:rPr lang="en-GB" sz="1600" i="1" dirty="0"/>
              <a:t>International Journal of Event Studies</a:t>
            </a:r>
            <a:r>
              <a:rPr lang="en-GB" sz="1600" dirty="0"/>
              <a:t>, 18(1), pp. 12–27.</a:t>
            </a:r>
          </a:p>
          <a:p>
            <a:pPr lvl="0"/>
            <a:r>
              <a:rPr lang="en-GB" sz="1600" b="1" dirty="0"/>
              <a:t>Snowdonia National Park Authority</a:t>
            </a:r>
            <a:r>
              <a:rPr lang="en-GB" sz="1600" dirty="0"/>
              <a:t> (2024) </a:t>
            </a:r>
            <a:r>
              <a:rPr lang="en-GB" sz="1600" i="1" dirty="0"/>
              <a:t>Visitor and Venue Access Information</a:t>
            </a:r>
            <a:r>
              <a:rPr lang="en-GB" sz="1600" dirty="0"/>
              <a:t>. Available at: </a:t>
            </a:r>
            <a:r>
              <a:rPr lang="en-GB" sz="1600" u="sng" dirty="0">
                <a:hlinkClick r:id="rId10"/>
              </a:rPr>
              <a:t>https://www.eryri.llyw.cymru</a:t>
            </a:r>
            <a:r>
              <a:rPr lang="en-GB" sz="1600" dirty="0"/>
              <a:t> (Accessed: 5 May 2025).</a:t>
            </a:r>
          </a:p>
          <a:p>
            <a:pPr lvl="0"/>
            <a:r>
              <a:rPr lang="en-GB" sz="1600" b="1" dirty="0" err="1"/>
              <a:t>Statista</a:t>
            </a:r>
            <a:r>
              <a:rPr lang="en-GB" sz="1600" dirty="0"/>
              <a:t> (2024) </a:t>
            </a:r>
            <a:r>
              <a:rPr lang="en-GB" sz="1600" i="1" dirty="0"/>
              <a:t>Share of </a:t>
            </a:r>
            <a:r>
              <a:rPr lang="en-GB" sz="1600" i="1" dirty="0" err="1"/>
              <a:t>Bleisure</a:t>
            </a:r>
            <a:r>
              <a:rPr lang="en-GB" sz="1600" i="1" dirty="0"/>
              <a:t> </a:t>
            </a:r>
            <a:r>
              <a:rPr lang="en-GB" sz="1600" i="1" dirty="0" err="1"/>
              <a:t>Travelers</a:t>
            </a:r>
            <a:r>
              <a:rPr lang="en-GB" sz="1600" i="1" dirty="0"/>
              <a:t> Worldwide 2022–2024</a:t>
            </a:r>
            <a:r>
              <a:rPr lang="en-GB" sz="1600" dirty="0"/>
              <a:t>. Available at: </a:t>
            </a:r>
            <a:r>
              <a:rPr lang="en-GB" sz="1600" u="sng" dirty="0">
                <a:hlinkClick r:id="rId11"/>
              </a:rPr>
              <a:t>https://www.statista.com</a:t>
            </a:r>
            <a:r>
              <a:rPr lang="en-GB" sz="1600" dirty="0"/>
              <a:t> (Accessed: 5 May 2025).</a:t>
            </a:r>
          </a:p>
          <a:p>
            <a:pPr lvl="0"/>
            <a:r>
              <a:rPr lang="en-GB" sz="1600" b="1" dirty="0"/>
              <a:t>UNWTO</a:t>
            </a:r>
            <a:r>
              <a:rPr lang="en-GB" sz="1600" dirty="0"/>
              <a:t> (2024) </a:t>
            </a:r>
            <a:r>
              <a:rPr lang="en-GB" sz="1600" i="1" dirty="0"/>
              <a:t>Cultural Tourism Trends</a:t>
            </a:r>
            <a:r>
              <a:rPr lang="en-GB" sz="1600" dirty="0"/>
              <a:t>. Available at: </a:t>
            </a:r>
            <a:r>
              <a:rPr lang="en-GB" sz="1600" u="sng" dirty="0">
                <a:hlinkClick r:id="rId12"/>
              </a:rPr>
              <a:t>https://www.unwto.org</a:t>
            </a:r>
            <a:r>
              <a:rPr lang="en-GB" sz="1600" dirty="0"/>
              <a:t> (Accessed: 5 May 2025).</a:t>
            </a:r>
          </a:p>
          <a:p>
            <a:pPr lvl="0"/>
            <a:r>
              <a:rPr lang="en-GB" sz="1600" b="1" dirty="0"/>
              <a:t>Visit Wales</a:t>
            </a:r>
            <a:r>
              <a:rPr lang="en-GB" sz="1600" dirty="0"/>
              <a:t> (2025) </a:t>
            </a:r>
            <a:r>
              <a:rPr lang="en-GB" sz="1600" i="1" dirty="0"/>
              <a:t>Year of </a:t>
            </a:r>
            <a:r>
              <a:rPr lang="en-GB" sz="1600" i="1" dirty="0" err="1"/>
              <a:t>Croeso</a:t>
            </a:r>
            <a:r>
              <a:rPr lang="en-GB" sz="1600" i="1" dirty="0"/>
              <a:t> 2025 Campaign</a:t>
            </a:r>
            <a:r>
              <a:rPr lang="en-GB" sz="1600" dirty="0"/>
              <a:t>. Available at: </a:t>
            </a:r>
            <a:r>
              <a:rPr lang="en-GB" sz="1600" u="sng" dirty="0">
                <a:hlinkClick r:id="rId13"/>
              </a:rPr>
              <a:t>https://www.visitwales.com</a:t>
            </a:r>
            <a:r>
              <a:rPr lang="en-GB" sz="1600" dirty="0"/>
              <a:t> (Accessed: 5 May 2025).</a:t>
            </a:r>
          </a:p>
          <a:p>
            <a:pPr lvl="0"/>
            <a:r>
              <a:rPr lang="en-GB" sz="1600" b="1" dirty="0"/>
              <a:t>Wales Online</a:t>
            </a:r>
            <a:r>
              <a:rPr lang="en-GB" sz="1600" dirty="0"/>
              <a:t> (2023) ‘Snowdonia voted one of UK's top destinations’, </a:t>
            </a:r>
            <a:r>
              <a:rPr lang="en-GB" sz="1600" i="1" dirty="0"/>
              <a:t>Wales Online</a:t>
            </a:r>
            <a:r>
              <a:rPr lang="en-GB" sz="1600" dirty="0"/>
              <a:t>, 12 July. Available at: </a:t>
            </a:r>
            <a:r>
              <a:rPr lang="en-GB" sz="1600" u="sng" dirty="0">
                <a:hlinkClick r:id="rId14"/>
              </a:rPr>
              <a:t>https://www.walesonline.co.uk</a:t>
            </a:r>
            <a:r>
              <a:rPr lang="en-GB" sz="1600" dirty="0"/>
              <a:t> (Accessed: 5 May 2025).</a:t>
            </a:r>
          </a:p>
          <a:p>
            <a:pPr lvl="0"/>
            <a:r>
              <a:rPr lang="en-GB" sz="1600" b="1" dirty="0"/>
              <a:t>Welsh Government</a:t>
            </a:r>
            <a:r>
              <a:rPr lang="en-GB" sz="1600" dirty="0"/>
              <a:t> (2024) </a:t>
            </a:r>
            <a:r>
              <a:rPr lang="en-GB" sz="1600" i="1" dirty="0"/>
              <a:t>Tourism Performance Summary</a:t>
            </a:r>
            <a:r>
              <a:rPr lang="en-GB" sz="1600" dirty="0"/>
              <a:t>. Available at: </a:t>
            </a:r>
            <a:r>
              <a:rPr lang="en-GB" sz="1600" u="sng" dirty="0">
                <a:hlinkClick r:id="rId15"/>
              </a:rPr>
              <a:t>https://gov.wales</a:t>
            </a:r>
            <a:r>
              <a:rPr lang="en-GB" sz="1600" dirty="0"/>
              <a:t> (Accessed: 5 May 2025).</a:t>
            </a:r>
          </a:p>
          <a:p>
            <a:pPr lvl="0"/>
            <a:r>
              <a:rPr lang="en-GB" sz="1600" b="1" dirty="0"/>
              <a:t>WTM</a:t>
            </a:r>
            <a:r>
              <a:rPr lang="en-GB" sz="1600" dirty="0"/>
              <a:t> (2024) </a:t>
            </a:r>
            <a:r>
              <a:rPr lang="en-GB" sz="1600" i="1" dirty="0" err="1"/>
              <a:t>Bleisure</a:t>
            </a:r>
            <a:r>
              <a:rPr lang="en-GB" sz="1600" i="1" dirty="0"/>
              <a:t> Travel is Booming</a:t>
            </a:r>
            <a:r>
              <a:rPr lang="en-GB" sz="1600" dirty="0"/>
              <a:t>. Available at: </a:t>
            </a:r>
            <a:r>
              <a:rPr lang="en-GB" sz="1600" u="sng" dirty="0">
                <a:hlinkClick r:id="rId16"/>
              </a:rPr>
              <a:t>https://www.wtm.com</a:t>
            </a:r>
            <a:r>
              <a:rPr lang="en-GB" sz="1600" dirty="0"/>
              <a:t> (Accessed: 5 May 2025).</a:t>
            </a:r>
          </a:p>
          <a:p>
            <a:r>
              <a:rPr lang="en-GB" sz="1600" dirty="0"/>
              <a:t> </a:t>
            </a:r>
          </a:p>
          <a:p>
            <a:endParaRPr lang="en-GB" sz="1600" dirty="0"/>
          </a:p>
          <a:p>
            <a:r>
              <a:rPr lang="en-GB" sz="1600" dirty="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6280190" y="2464832"/>
            <a:ext cx="6933605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Thank You for Listening</a:t>
            </a:r>
            <a:endParaRPr lang="en-US" sz="4450" dirty="0"/>
          </a:p>
        </p:txBody>
      </p:sp>
      <p:sp>
        <p:nvSpPr>
          <p:cNvPr id="5" name="TextBox 4"/>
          <p:cNvSpPr txBox="1"/>
          <p:nvPr/>
        </p:nvSpPr>
        <p:spPr>
          <a:xfrm>
            <a:off x="6670307" y="3907857"/>
            <a:ext cx="7517379" cy="23570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3100"/>
              </a:lnSpc>
            </a:pPr>
            <a:r>
              <a:rPr lang="hu-HU" b="1" dirty="0" smtClean="0"/>
              <a:t>AI Declarations</a:t>
            </a:r>
          </a:p>
          <a:p>
            <a:pPr>
              <a:lnSpc>
                <a:spcPts val="3100"/>
              </a:lnSpc>
            </a:pPr>
            <a:r>
              <a:rPr lang="en-GB" dirty="0" smtClean="0"/>
              <a:t>I </a:t>
            </a:r>
            <a:r>
              <a:rPr lang="en-GB" dirty="0"/>
              <a:t>confirm that I have not used any AI tools in the research and creation of this </a:t>
            </a:r>
            <a:endParaRPr lang="hu-HU" dirty="0" smtClean="0"/>
          </a:p>
          <a:p>
            <a:pPr>
              <a:lnSpc>
                <a:spcPts val="3100"/>
              </a:lnSpc>
            </a:pPr>
            <a:r>
              <a:rPr lang="en-GB" dirty="0" smtClean="0"/>
              <a:t>assignment</a:t>
            </a:r>
            <a:r>
              <a:rPr lang="en-GB" dirty="0"/>
              <a:t>. I </a:t>
            </a:r>
            <a:r>
              <a:rPr lang="en-GB" dirty="0" smtClean="0"/>
              <a:t>confirm</a:t>
            </a:r>
            <a:r>
              <a:rPr lang="hu-HU" dirty="0" smtClean="0"/>
              <a:t> </a:t>
            </a:r>
            <a:r>
              <a:rPr lang="en-GB" dirty="0" smtClean="0"/>
              <a:t>that </a:t>
            </a:r>
            <a:r>
              <a:rPr lang="en-GB" dirty="0"/>
              <a:t>I have not presented any AI generated materials as </a:t>
            </a:r>
            <a:endParaRPr lang="hu-HU" dirty="0" smtClean="0"/>
          </a:p>
          <a:p>
            <a:pPr>
              <a:lnSpc>
                <a:spcPts val="3100"/>
              </a:lnSpc>
            </a:pPr>
            <a:r>
              <a:rPr lang="en-GB" dirty="0" smtClean="0"/>
              <a:t>my </a:t>
            </a:r>
            <a:r>
              <a:rPr lang="en-GB" dirty="0"/>
              <a:t>own work. I confirm I have copies of my drafts, </a:t>
            </a:r>
            <a:r>
              <a:rPr lang="en-GB" dirty="0" smtClean="0"/>
              <a:t>notes</a:t>
            </a:r>
            <a:r>
              <a:rPr lang="en-GB" dirty="0"/>
              <a:t>, and other resources </a:t>
            </a:r>
            <a:endParaRPr lang="hu-HU" dirty="0" smtClean="0"/>
          </a:p>
          <a:p>
            <a:pPr>
              <a:lnSpc>
                <a:spcPts val="3100"/>
              </a:lnSpc>
            </a:pPr>
            <a:r>
              <a:rPr lang="en-GB" dirty="0" smtClean="0"/>
              <a:t>I </a:t>
            </a:r>
            <a:r>
              <a:rPr lang="en-GB" dirty="0"/>
              <a:t>used, which I may be asked to provide in evidence.</a:t>
            </a:r>
            <a:endParaRPr lang="en-US" dirty="0"/>
          </a:p>
          <a:p>
            <a:r>
              <a:rPr lang="hu-HU" dirty="0" smtClean="0"/>
              <a:t>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3722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639</TotalTime>
  <Words>1449</Words>
  <Application>Microsoft Office PowerPoint</Application>
  <PresentationFormat>Custom</PresentationFormat>
  <Paragraphs>175</Paragraphs>
  <Slides>13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Aniko Feher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Aniko Feher</dc:title>
  <dc:subject>Aniko Feher</dc:subject>
  <dc:creator>Aniko Feher</dc:creator>
  <cp:lastModifiedBy>Aniko Feher</cp:lastModifiedBy>
  <cp:revision>40</cp:revision>
  <dcterms:created xsi:type="dcterms:W3CDTF">2025-05-10T21:25:47Z</dcterms:created>
  <dcterms:modified xsi:type="dcterms:W3CDTF">2025-05-21T06:10:26Z</dcterms:modified>
</cp:coreProperties>
</file>