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340"/>
    <p:restoredTop sz="94650"/>
  </p:normalViewPr>
  <p:slideViewPr>
    <p:cSldViewPr snapToGrid="0">
      <p:cViewPr varScale="1">
        <p:scale>
          <a:sx n="45" d="100"/>
          <a:sy n="45" d="100"/>
        </p:scale>
        <p:origin x="184" y="18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E2DAF-D63E-4C17-9221-2E82F82B4CE5}"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7AB50A14-516B-433E-B01F-13EA2620A1A3}">
      <dgm:prSet/>
      <dgm:spPr/>
      <dgm:t>
        <a:bodyPr/>
        <a:lstStyle/>
        <a:p>
          <a:r>
            <a:rPr lang="en-US"/>
            <a:t>Terry Borton developed a model for reflective practice that is a fluid process with no beginning or end.</a:t>
          </a:r>
        </a:p>
      </dgm:t>
    </dgm:pt>
    <dgm:pt modelId="{A5F74435-0B4E-4D4A-BC08-7BA37287C7D9}" type="parTrans" cxnId="{F828D224-135E-4E4C-AD1C-82C9F6094735}">
      <dgm:prSet/>
      <dgm:spPr/>
      <dgm:t>
        <a:bodyPr/>
        <a:lstStyle/>
        <a:p>
          <a:endParaRPr lang="en-US"/>
        </a:p>
      </dgm:t>
    </dgm:pt>
    <dgm:pt modelId="{FBA4D132-58A8-427B-BB8C-A0F0ED25A922}" type="sibTrans" cxnId="{F828D224-135E-4E4C-AD1C-82C9F6094735}">
      <dgm:prSet/>
      <dgm:spPr/>
      <dgm:t>
        <a:bodyPr/>
        <a:lstStyle/>
        <a:p>
          <a:endParaRPr lang="en-US"/>
        </a:p>
      </dgm:t>
    </dgm:pt>
    <dgm:pt modelId="{C8F5C310-CC7B-490B-93FB-9E4FB3AB9C39}">
      <dgm:prSet/>
      <dgm:spPr/>
      <dgm:t>
        <a:bodyPr/>
        <a:lstStyle/>
        <a:p>
          <a:r>
            <a:rPr lang="en-US"/>
            <a:t>Borton's model of reflective practice might work for you. It involves identifying the implications for you and others in school, analyzing the situation and then taking action.</a:t>
          </a:r>
        </a:p>
      </dgm:t>
    </dgm:pt>
    <dgm:pt modelId="{7ED6F084-0B34-49D3-AC6C-44637400C647}" type="parTrans" cxnId="{7B3A04C1-AD67-4D8B-8E0A-FD3EF81989FF}">
      <dgm:prSet/>
      <dgm:spPr/>
      <dgm:t>
        <a:bodyPr/>
        <a:lstStyle/>
        <a:p>
          <a:endParaRPr lang="en-US"/>
        </a:p>
      </dgm:t>
    </dgm:pt>
    <dgm:pt modelId="{B07229F5-91BD-4E78-AD29-DBA6F7FEC7BD}" type="sibTrans" cxnId="{7B3A04C1-AD67-4D8B-8E0A-FD3EF81989FF}">
      <dgm:prSet/>
      <dgm:spPr/>
      <dgm:t>
        <a:bodyPr/>
        <a:lstStyle/>
        <a:p>
          <a:endParaRPr lang="en-US"/>
        </a:p>
      </dgm:t>
    </dgm:pt>
    <dgm:pt modelId="{62EAB654-B74E-E449-96DC-170B0E0A9DA9}" type="pres">
      <dgm:prSet presAssocID="{45CE2DAF-D63E-4C17-9221-2E82F82B4CE5}" presName="hierChild1" presStyleCnt="0">
        <dgm:presLayoutVars>
          <dgm:chPref val="1"/>
          <dgm:dir/>
          <dgm:animOne val="branch"/>
          <dgm:animLvl val="lvl"/>
          <dgm:resizeHandles/>
        </dgm:presLayoutVars>
      </dgm:prSet>
      <dgm:spPr/>
    </dgm:pt>
    <dgm:pt modelId="{857A4494-431F-E04B-967E-2F3F341CD053}" type="pres">
      <dgm:prSet presAssocID="{7AB50A14-516B-433E-B01F-13EA2620A1A3}" presName="hierRoot1" presStyleCnt="0"/>
      <dgm:spPr/>
    </dgm:pt>
    <dgm:pt modelId="{EC51DA0C-BEF5-EE4F-A811-56E58581A7A2}" type="pres">
      <dgm:prSet presAssocID="{7AB50A14-516B-433E-B01F-13EA2620A1A3}" presName="composite" presStyleCnt="0"/>
      <dgm:spPr/>
    </dgm:pt>
    <dgm:pt modelId="{62EAD01A-A158-D042-B4BA-CE177053D92E}" type="pres">
      <dgm:prSet presAssocID="{7AB50A14-516B-433E-B01F-13EA2620A1A3}" presName="background" presStyleLbl="node0" presStyleIdx="0" presStyleCnt="2"/>
      <dgm:spPr/>
    </dgm:pt>
    <dgm:pt modelId="{CA59449C-1C76-2C40-82DF-FD4547392EF8}" type="pres">
      <dgm:prSet presAssocID="{7AB50A14-516B-433E-B01F-13EA2620A1A3}" presName="text" presStyleLbl="fgAcc0" presStyleIdx="0" presStyleCnt="2">
        <dgm:presLayoutVars>
          <dgm:chPref val="3"/>
        </dgm:presLayoutVars>
      </dgm:prSet>
      <dgm:spPr/>
    </dgm:pt>
    <dgm:pt modelId="{D77B8177-1628-364B-A971-6760DDC0F51E}" type="pres">
      <dgm:prSet presAssocID="{7AB50A14-516B-433E-B01F-13EA2620A1A3}" presName="hierChild2" presStyleCnt="0"/>
      <dgm:spPr/>
    </dgm:pt>
    <dgm:pt modelId="{8EC67767-9EDA-D949-B609-FA983A413800}" type="pres">
      <dgm:prSet presAssocID="{C8F5C310-CC7B-490B-93FB-9E4FB3AB9C39}" presName="hierRoot1" presStyleCnt="0"/>
      <dgm:spPr/>
    </dgm:pt>
    <dgm:pt modelId="{0514AB2A-A4E8-2845-8DF1-3C339BE8F181}" type="pres">
      <dgm:prSet presAssocID="{C8F5C310-CC7B-490B-93FB-9E4FB3AB9C39}" presName="composite" presStyleCnt="0"/>
      <dgm:spPr/>
    </dgm:pt>
    <dgm:pt modelId="{32E0D2C9-AE45-F249-AE17-56E73A97DAE8}" type="pres">
      <dgm:prSet presAssocID="{C8F5C310-CC7B-490B-93FB-9E4FB3AB9C39}" presName="background" presStyleLbl="node0" presStyleIdx="1" presStyleCnt="2"/>
      <dgm:spPr/>
    </dgm:pt>
    <dgm:pt modelId="{020B2713-360A-C448-9135-932CFC341DB0}" type="pres">
      <dgm:prSet presAssocID="{C8F5C310-CC7B-490B-93FB-9E4FB3AB9C39}" presName="text" presStyleLbl="fgAcc0" presStyleIdx="1" presStyleCnt="2">
        <dgm:presLayoutVars>
          <dgm:chPref val="3"/>
        </dgm:presLayoutVars>
      </dgm:prSet>
      <dgm:spPr/>
    </dgm:pt>
    <dgm:pt modelId="{679D8EE1-738E-A648-9BB0-E167EC9006C5}" type="pres">
      <dgm:prSet presAssocID="{C8F5C310-CC7B-490B-93FB-9E4FB3AB9C39}" presName="hierChild2" presStyleCnt="0"/>
      <dgm:spPr/>
    </dgm:pt>
  </dgm:ptLst>
  <dgm:cxnLst>
    <dgm:cxn modelId="{F828D224-135E-4E4C-AD1C-82C9F6094735}" srcId="{45CE2DAF-D63E-4C17-9221-2E82F82B4CE5}" destId="{7AB50A14-516B-433E-B01F-13EA2620A1A3}" srcOrd="0" destOrd="0" parTransId="{A5F74435-0B4E-4D4A-BC08-7BA37287C7D9}" sibTransId="{FBA4D132-58A8-427B-BB8C-A0F0ED25A922}"/>
    <dgm:cxn modelId="{D8690546-2D1E-2642-B2CA-48D69B0D8E2F}" type="presOf" srcId="{45CE2DAF-D63E-4C17-9221-2E82F82B4CE5}" destId="{62EAB654-B74E-E449-96DC-170B0E0A9DA9}" srcOrd="0" destOrd="0" presId="urn:microsoft.com/office/officeart/2005/8/layout/hierarchy1"/>
    <dgm:cxn modelId="{791CFF7E-BC70-1143-A7B6-AC16007872FB}" type="presOf" srcId="{C8F5C310-CC7B-490B-93FB-9E4FB3AB9C39}" destId="{020B2713-360A-C448-9135-932CFC341DB0}" srcOrd="0" destOrd="0" presId="urn:microsoft.com/office/officeart/2005/8/layout/hierarchy1"/>
    <dgm:cxn modelId="{3FA54C87-108D-5C49-9A1F-8068D915B0B7}" type="presOf" srcId="{7AB50A14-516B-433E-B01F-13EA2620A1A3}" destId="{CA59449C-1C76-2C40-82DF-FD4547392EF8}" srcOrd="0" destOrd="0" presId="urn:microsoft.com/office/officeart/2005/8/layout/hierarchy1"/>
    <dgm:cxn modelId="{7B3A04C1-AD67-4D8B-8E0A-FD3EF81989FF}" srcId="{45CE2DAF-D63E-4C17-9221-2E82F82B4CE5}" destId="{C8F5C310-CC7B-490B-93FB-9E4FB3AB9C39}" srcOrd="1" destOrd="0" parTransId="{7ED6F084-0B34-49D3-AC6C-44637400C647}" sibTransId="{B07229F5-91BD-4E78-AD29-DBA6F7FEC7BD}"/>
    <dgm:cxn modelId="{963C53CA-2E34-AE48-825C-D458270652F0}" type="presParOf" srcId="{62EAB654-B74E-E449-96DC-170B0E0A9DA9}" destId="{857A4494-431F-E04B-967E-2F3F341CD053}" srcOrd="0" destOrd="0" presId="urn:microsoft.com/office/officeart/2005/8/layout/hierarchy1"/>
    <dgm:cxn modelId="{E589A7AB-66D6-B54C-824D-7AF8EB3AD0B7}" type="presParOf" srcId="{857A4494-431F-E04B-967E-2F3F341CD053}" destId="{EC51DA0C-BEF5-EE4F-A811-56E58581A7A2}" srcOrd="0" destOrd="0" presId="urn:microsoft.com/office/officeart/2005/8/layout/hierarchy1"/>
    <dgm:cxn modelId="{B6F2C8C6-C4A7-EC47-9031-E67FD1DC1869}" type="presParOf" srcId="{EC51DA0C-BEF5-EE4F-A811-56E58581A7A2}" destId="{62EAD01A-A158-D042-B4BA-CE177053D92E}" srcOrd="0" destOrd="0" presId="urn:microsoft.com/office/officeart/2005/8/layout/hierarchy1"/>
    <dgm:cxn modelId="{C097D9A3-78D1-3A44-86AB-ACAFBF8D1A2B}" type="presParOf" srcId="{EC51DA0C-BEF5-EE4F-A811-56E58581A7A2}" destId="{CA59449C-1C76-2C40-82DF-FD4547392EF8}" srcOrd="1" destOrd="0" presId="urn:microsoft.com/office/officeart/2005/8/layout/hierarchy1"/>
    <dgm:cxn modelId="{7C1A21CB-190E-D544-A198-EAEF11C61F4E}" type="presParOf" srcId="{857A4494-431F-E04B-967E-2F3F341CD053}" destId="{D77B8177-1628-364B-A971-6760DDC0F51E}" srcOrd="1" destOrd="0" presId="urn:microsoft.com/office/officeart/2005/8/layout/hierarchy1"/>
    <dgm:cxn modelId="{1AC7E71A-C19B-5B4A-B7D9-E82E60F7E172}" type="presParOf" srcId="{62EAB654-B74E-E449-96DC-170B0E0A9DA9}" destId="{8EC67767-9EDA-D949-B609-FA983A413800}" srcOrd="1" destOrd="0" presId="urn:microsoft.com/office/officeart/2005/8/layout/hierarchy1"/>
    <dgm:cxn modelId="{018E67D2-E237-4946-AB72-AB3B8F3F2052}" type="presParOf" srcId="{8EC67767-9EDA-D949-B609-FA983A413800}" destId="{0514AB2A-A4E8-2845-8DF1-3C339BE8F181}" srcOrd="0" destOrd="0" presId="urn:microsoft.com/office/officeart/2005/8/layout/hierarchy1"/>
    <dgm:cxn modelId="{CD3D32CA-26EB-3047-8B93-09C6CE5CE9FE}" type="presParOf" srcId="{0514AB2A-A4E8-2845-8DF1-3C339BE8F181}" destId="{32E0D2C9-AE45-F249-AE17-56E73A97DAE8}" srcOrd="0" destOrd="0" presId="urn:microsoft.com/office/officeart/2005/8/layout/hierarchy1"/>
    <dgm:cxn modelId="{28B4E86B-AC51-D74D-994E-9F685F7EA066}" type="presParOf" srcId="{0514AB2A-A4E8-2845-8DF1-3C339BE8F181}" destId="{020B2713-360A-C448-9135-932CFC341DB0}" srcOrd="1" destOrd="0" presId="urn:microsoft.com/office/officeart/2005/8/layout/hierarchy1"/>
    <dgm:cxn modelId="{B3E77BA4-5063-9D4B-8239-D5D4E7A49257}" type="presParOf" srcId="{8EC67767-9EDA-D949-B609-FA983A413800}" destId="{679D8EE1-738E-A648-9BB0-E167EC9006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28A755-3E48-4B2F-905B-B2BCA303419F}"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86BCA966-678D-497E-8641-750D5F2D8A03}">
      <dgm:prSet/>
      <dgm:spPr/>
      <dgm:t>
        <a:bodyPr/>
        <a:lstStyle/>
        <a:p>
          <a:r>
            <a:rPr lang="en-US"/>
            <a:t>The online student possesses unique qualities and is primarily made up of working people who are trying to better their opportunities. The online environment should be open and friendly, and the student should be open-minded about sharing life, work, and educational experiences.</a:t>
          </a:r>
        </a:p>
      </dgm:t>
    </dgm:pt>
    <dgm:pt modelId="{C5752CDE-9C53-4034-AB25-D0DB27BECCE7}" type="parTrans" cxnId="{8F850E90-6DC6-4B12-A9F5-AE83CC56D69A}">
      <dgm:prSet/>
      <dgm:spPr/>
      <dgm:t>
        <a:bodyPr/>
        <a:lstStyle/>
        <a:p>
          <a:endParaRPr lang="en-US"/>
        </a:p>
      </dgm:t>
    </dgm:pt>
    <dgm:pt modelId="{8EE0BE83-B06A-46DD-BB03-174601E42031}" type="sibTrans" cxnId="{8F850E90-6DC6-4B12-A9F5-AE83CC56D69A}">
      <dgm:prSet/>
      <dgm:spPr/>
      <dgm:t>
        <a:bodyPr/>
        <a:lstStyle/>
        <a:p>
          <a:endParaRPr lang="en-US"/>
        </a:p>
      </dgm:t>
    </dgm:pt>
    <dgm:pt modelId="{2EDF604D-1DC5-499A-B819-237A1E3709D2}">
      <dgm:prSet/>
      <dgm:spPr/>
      <dgm:t>
        <a:bodyPr/>
        <a:lstStyle/>
        <a:p>
          <a:r>
            <a:rPr lang="en-US"/>
            <a:t>Students should be able to communicate through writing, and this may require remedial efforts on the part of the student.</a:t>
          </a:r>
        </a:p>
      </dgm:t>
    </dgm:pt>
    <dgm:pt modelId="{7BB12484-E4C6-4C53-87C0-A456C49B8A95}" type="parTrans" cxnId="{FD287B6C-E2D2-4E1B-8BE8-C510F90F75B8}">
      <dgm:prSet/>
      <dgm:spPr/>
      <dgm:t>
        <a:bodyPr/>
        <a:lstStyle/>
        <a:p>
          <a:endParaRPr lang="en-US"/>
        </a:p>
      </dgm:t>
    </dgm:pt>
    <dgm:pt modelId="{6BA25383-B50E-4209-9600-714B5C6D406F}" type="sibTrans" cxnId="{FD287B6C-E2D2-4E1B-8BE8-C510F90F75B8}">
      <dgm:prSet/>
      <dgm:spPr/>
      <dgm:t>
        <a:bodyPr/>
        <a:lstStyle/>
        <a:p>
          <a:endParaRPr lang="en-US"/>
        </a:p>
      </dgm:t>
    </dgm:pt>
    <dgm:pt modelId="{31C8DD60-DCC6-4898-98AC-4BA24640E406}">
      <dgm:prSet/>
      <dgm:spPr/>
      <dgm:t>
        <a:bodyPr/>
        <a:lstStyle/>
        <a:p>
          <a:r>
            <a:rPr lang="en-US"/>
            <a:t>Online learning requires commitment on the student's part, and the instructor may have to contact the student personally to remind the student of the need to keep up.</a:t>
          </a:r>
        </a:p>
      </dgm:t>
    </dgm:pt>
    <dgm:pt modelId="{F056A0CE-B28A-4F9A-82AC-18B13FE64F18}" type="parTrans" cxnId="{19AD9E48-EE24-4798-AA56-26752E093027}">
      <dgm:prSet/>
      <dgm:spPr/>
      <dgm:t>
        <a:bodyPr/>
        <a:lstStyle/>
        <a:p>
          <a:endParaRPr lang="en-US"/>
        </a:p>
      </dgm:t>
    </dgm:pt>
    <dgm:pt modelId="{6B569C5B-657A-435E-9E2C-681D17534067}" type="sibTrans" cxnId="{19AD9E48-EE24-4798-AA56-26752E093027}">
      <dgm:prSet/>
      <dgm:spPr/>
      <dgm:t>
        <a:bodyPr/>
        <a:lstStyle/>
        <a:p>
          <a:endParaRPr lang="en-US"/>
        </a:p>
      </dgm:t>
    </dgm:pt>
    <dgm:pt modelId="{910AFB37-F5B2-4EF6-8103-722E834A1949}">
      <dgm:prSet/>
      <dgm:spPr/>
      <dgm:t>
        <a:bodyPr/>
        <a:lstStyle/>
        <a:p>
          <a:r>
            <a:rPr lang="en-US"/>
            <a:t>Many excellent instructors may not be effective online facilitators, and not all students possess the necessary qualities to perform well online. Provide a questionnaire for prospective students to fill out to assess their suitability for online learning.</a:t>
          </a:r>
        </a:p>
      </dgm:t>
    </dgm:pt>
    <dgm:pt modelId="{5F8CF60A-1D70-461A-A380-B4C0BB5F5CDD}" type="parTrans" cxnId="{BA0FCFD1-876D-4616-AD3D-4967CF6C1792}">
      <dgm:prSet/>
      <dgm:spPr/>
      <dgm:t>
        <a:bodyPr/>
        <a:lstStyle/>
        <a:p>
          <a:endParaRPr lang="en-US"/>
        </a:p>
      </dgm:t>
    </dgm:pt>
    <dgm:pt modelId="{11A36208-85EE-4D6F-9507-755589577159}" type="sibTrans" cxnId="{BA0FCFD1-876D-4616-AD3D-4967CF6C1792}">
      <dgm:prSet/>
      <dgm:spPr/>
      <dgm:t>
        <a:bodyPr/>
        <a:lstStyle/>
        <a:p>
          <a:endParaRPr lang="en-US"/>
        </a:p>
      </dgm:t>
    </dgm:pt>
    <dgm:pt modelId="{B6423FF4-98D6-9545-9367-64459CD29171}" type="pres">
      <dgm:prSet presAssocID="{9328A755-3E48-4B2F-905B-B2BCA303419F}" presName="compositeShape" presStyleCnt="0">
        <dgm:presLayoutVars>
          <dgm:chMax val="7"/>
          <dgm:dir/>
          <dgm:resizeHandles val="exact"/>
        </dgm:presLayoutVars>
      </dgm:prSet>
      <dgm:spPr/>
    </dgm:pt>
    <dgm:pt modelId="{6D62A0E3-E76A-4A47-983D-1CE909C6DC82}" type="pres">
      <dgm:prSet presAssocID="{9328A755-3E48-4B2F-905B-B2BCA303419F}" presName="wedge1" presStyleLbl="node1" presStyleIdx="0" presStyleCnt="4"/>
      <dgm:spPr/>
    </dgm:pt>
    <dgm:pt modelId="{A600583C-4DEC-304B-AD97-8B3B5D87349E}" type="pres">
      <dgm:prSet presAssocID="{9328A755-3E48-4B2F-905B-B2BCA303419F}" presName="wedge1Tx" presStyleLbl="node1" presStyleIdx="0" presStyleCnt="4">
        <dgm:presLayoutVars>
          <dgm:chMax val="0"/>
          <dgm:chPref val="0"/>
          <dgm:bulletEnabled val="1"/>
        </dgm:presLayoutVars>
      </dgm:prSet>
      <dgm:spPr/>
    </dgm:pt>
    <dgm:pt modelId="{B6005C6F-06AF-2B40-B8F7-7B28F139210B}" type="pres">
      <dgm:prSet presAssocID="{9328A755-3E48-4B2F-905B-B2BCA303419F}" presName="wedge2" presStyleLbl="node1" presStyleIdx="1" presStyleCnt="4"/>
      <dgm:spPr/>
    </dgm:pt>
    <dgm:pt modelId="{138EB22A-C8DA-8B47-B2AD-5BFDC6F79AE5}" type="pres">
      <dgm:prSet presAssocID="{9328A755-3E48-4B2F-905B-B2BCA303419F}" presName="wedge2Tx" presStyleLbl="node1" presStyleIdx="1" presStyleCnt="4">
        <dgm:presLayoutVars>
          <dgm:chMax val="0"/>
          <dgm:chPref val="0"/>
          <dgm:bulletEnabled val="1"/>
        </dgm:presLayoutVars>
      </dgm:prSet>
      <dgm:spPr/>
    </dgm:pt>
    <dgm:pt modelId="{91FABCE0-C0C6-EF45-91B0-4B0E9B51F9F4}" type="pres">
      <dgm:prSet presAssocID="{9328A755-3E48-4B2F-905B-B2BCA303419F}" presName="wedge3" presStyleLbl="node1" presStyleIdx="2" presStyleCnt="4"/>
      <dgm:spPr/>
    </dgm:pt>
    <dgm:pt modelId="{4C39AEAD-1DFE-1C45-9DBB-88E57CD9235D}" type="pres">
      <dgm:prSet presAssocID="{9328A755-3E48-4B2F-905B-B2BCA303419F}" presName="wedge3Tx" presStyleLbl="node1" presStyleIdx="2" presStyleCnt="4">
        <dgm:presLayoutVars>
          <dgm:chMax val="0"/>
          <dgm:chPref val="0"/>
          <dgm:bulletEnabled val="1"/>
        </dgm:presLayoutVars>
      </dgm:prSet>
      <dgm:spPr/>
    </dgm:pt>
    <dgm:pt modelId="{8454102E-2C08-8F48-A5D5-85D9D4FEEFC1}" type="pres">
      <dgm:prSet presAssocID="{9328A755-3E48-4B2F-905B-B2BCA303419F}" presName="wedge4" presStyleLbl="node1" presStyleIdx="3" presStyleCnt="4"/>
      <dgm:spPr/>
    </dgm:pt>
    <dgm:pt modelId="{CCB6FE29-D645-1144-B516-771AE722205B}" type="pres">
      <dgm:prSet presAssocID="{9328A755-3E48-4B2F-905B-B2BCA303419F}" presName="wedge4Tx" presStyleLbl="node1" presStyleIdx="3" presStyleCnt="4">
        <dgm:presLayoutVars>
          <dgm:chMax val="0"/>
          <dgm:chPref val="0"/>
          <dgm:bulletEnabled val="1"/>
        </dgm:presLayoutVars>
      </dgm:prSet>
      <dgm:spPr/>
    </dgm:pt>
  </dgm:ptLst>
  <dgm:cxnLst>
    <dgm:cxn modelId="{C5011E0F-5706-E344-892E-13B057ECD326}" type="presOf" srcId="{910AFB37-F5B2-4EF6-8103-722E834A1949}" destId="{8454102E-2C08-8F48-A5D5-85D9D4FEEFC1}" srcOrd="0" destOrd="0" presId="urn:microsoft.com/office/officeart/2005/8/layout/chart3"/>
    <dgm:cxn modelId="{670EF510-3BB7-1942-B547-B62F88E5981A}" type="presOf" srcId="{2EDF604D-1DC5-499A-B819-237A1E3709D2}" destId="{B6005C6F-06AF-2B40-B8F7-7B28F139210B}" srcOrd="0" destOrd="0" presId="urn:microsoft.com/office/officeart/2005/8/layout/chart3"/>
    <dgm:cxn modelId="{09EC2115-73E2-4B4E-BAED-839132A503B2}" type="presOf" srcId="{9328A755-3E48-4B2F-905B-B2BCA303419F}" destId="{B6423FF4-98D6-9545-9367-64459CD29171}" srcOrd="0" destOrd="0" presId="urn:microsoft.com/office/officeart/2005/8/layout/chart3"/>
    <dgm:cxn modelId="{F22EFD2A-D758-5B43-AD58-4F134E1AB484}" type="presOf" srcId="{31C8DD60-DCC6-4898-98AC-4BA24640E406}" destId="{4C39AEAD-1DFE-1C45-9DBB-88E57CD9235D}" srcOrd="1" destOrd="0" presId="urn:microsoft.com/office/officeart/2005/8/layout/chart3"/>
    <dgm:cxn modelId="{19AD9E48-EE24-4798-AA56-26752E093027}" srcId="{9328A755-3E48-4B2F-905B-B2BCA303419F}" destId="{31C8DD60-DCC6-4898-98AC-4BA24640E406}" srcOrd="2" destOrd="0" parTransId="{F056A0CE-B28A-4F9A-82AC-18B13FE64F18}" sibTransId="{6B569C5B-657A-435E-9E2C-681D17534067}"/>
    <dgm:cxn modelId="{FD287B6C-E2D2-4E1B-8BE8-C510F90F75B8}" srcId="{9328A755-3E48-4B2F-905B-B2BCA303419F}" destId="{2EDF604D-1DC5-499A-B819-237A1E3709D2}" srcOrd="1" destOrd="0" parTransId="{7BB12484-E4C6-4C53-87C0-A456C49B8A95}" sibTransId="{6BA25383-B50E-4209-9600-714B5C6D406F}"/>
    <dgm:cxn modelId="{0328147A-CAFF-AB4F-AF48-15B6CE8B81E6}" type="presOf" srcId="{86BCA966-678D-497E-8641-750D5F2D8A03}" destId="{A600583C-4DEC-304B-AD97-8B3B5D87349E}" srcOrd="1" destOrd="0" presId="urn:microsoft.com/office/officeart/2005/8/layout/chart3"/>
    <dgm:cxn modelId="{8F850E90-6DC6-4B12-A9F5-AE83CC56D69A}" srcId="{9328A755-3E48-4B2F-905B-B2BCA303419F}" destId="{86BCA966-678D-497E-8641-750D5F2D8A03}" srcOrd="0" destOrd="0" parTransId="{C5752CDE-9C53-4034-AB25-D0DB27BECCE7}" sibTransId="{8EE0BE83-B06A-46DD-BB03-174601E42031}"/>
    <dgm:cxn modelId="{AD732897-69AF-8F45-AF98-F703600130E6}" type="presOf" srcId="{910AFB37-F5B2-4EF6-8103-722E834A1949}" destId="{CCB6FE29-D645-1144-B516-771AE722205B}" srcOrd="1" destOrd="0" presId="urn:microsoft.com/office/officeart/2005/8/layout/chart3"/>
    <dgm:cxn modelId="{3A9462CD-7FBA-5343-A820-F900D7D374CF}" type="presOf" srcId="{86BCA966-678D-497E-8641-750D5F2D8A03}" destId="{6D62A0E3-E76A-4A47-983D-1CE909C6DC82}" srcOrd="0" destOrd="0" presId="urn:microsoft.com/office/officeart/2005/8/layout/chart3"/>
    <dgm:cxn modelId="{BA0FCFD1-876D-4616-AD3D-4967CF6C1792}" srcId="{9328A755-3E48-4B2F-905B-B2BCA303419F}" destId="{910AFB37-F5B2-4EF6-8103-722E834A1949}" srcOrd="3" destOrd="0" parTransId="{5F8CF60A-1D70-461A-A380-B4C0BB5F5CDD}" sibTransId="{11A36208-85EE-4D6F-9507-755589577159}"/>
    <dgm:cxn modelId="{F713ACE4-0F04-7847-933B-B8BA21DB87F4}" type="presOf" srcId="{31C8DD60-DCC6-4898-98AC-4BA24640E406}" destId="{91FABCE0-C0C6-EF45-91B0-4B0E9B51F9F4}" srcOrd="0" destOrd="0" presId="urn:microsoft.com/office/officeart/2005/8/layout/chart3"/>
    <dgm:cxn modelId="{EB93D7FE-F6AF-454D-AF67-363B6DA0540E}" type="presOf" srcId="{2EDF604D-1DC5-499A-B819-237A1E3709D2}" destId="{138EB22A-C8DA-8B47-B2AD-5BFDC6F79AE5}" srcOrd="1" destOrd="0" presId="urn:microsoft.com/office/officeart/2005/8/layout/chart3"/>
    <dgm:cxn modelId="{971144DA-9F52-9543-AE33-88BD52D7E2E8}" type="presParOf" srcId="{B6423FF4-98D6-9545-9367-64459CD29171}" destId="{6D62A0E3-E76A-4A47-983D-1CE909C6DC82}" srcOrd="0" destOrd="0" presId="urn:microsoft.com/office/officeart/2005/8/layout/chart3"/>
    <dgm:cxn modelId="{23A21824-049B-9A47-A381-15CB5356C769}" type="presParOf" srcId="{B6423FF4-98D6-9545-9367-64459CD29171}" destId="{A600583C-4DEC-304B-AD97-8B3B5D87349E}" srcOrd="1" destOrd="0" presId="urn:microsoft.com/office/officeart/2005/8/layout/chart3"/>
    <dgm:cxn modelId="{D3724639-B2B5-3E41-8EC0-7D041EB51867}" type="presParOf" srcId="{B6423FF4-98D6-9545-9367-64459CD29171}" destId="{B6005C6F-06AF-2B40-B8F7-7B28F139210B}" srcOrd="2" destOrd="0" presId="urn:microsoft.com/office/officeart/2005/8/layout/chart3"/>
    <dgm:cxn modelId="{131541CD-2866-4C43-A0EE-D0D1E3CFE812}" type="presParOf" srcId="{B6423FF4-98D6-9545-9367-64459CD29171}" destId="{138EB22A-C8DA-8B47-B2AD-5BFDC6F79AE5}" srcOrd="3" destOrd="0" presId="urn:microsoft.com/office/officeart/2005/8/layout/chart3"/>
    <dgm:cxn modelId="{4866D055-442A-6A45-9A9D-5C460D951859}" type="presParOf" srcId="{B6423FF4-98D6-9545-9367-64459CD29171}" destId="{91FABCE0-C0C6-EF45-91B0-4B0E9B51F9F4}" srcOrd="4" destOrd="0" presId="urn:microsoft.com/office/officeart/2005/8/layout/chart3"/>
    <dgm:cxn modelId="{FC304228-DF42-464C-9E4D-34B296C0909F}" type="presParOf" srcId="{B6423FF4-98D6-9545-9367-64459CD29171}" destId="{4C39AEAD-1DFE-1C45-9DBB-88E57CD9235D}" srcOrd="5" destOrd="0" presId="urn:microsoft.com/office/officeart/2005/8/layout/chart3"/>
    <dgm:cxn modelId="{D5F90F35-DA39-A24E-8866-9E9415950FA7}" type="presParOf" srcId="{B6423FF4-98D6-9545-9367-64459CD29171}" destId="{8454102E-2C08-8F48-A5D5-85D9D4FEEFC1}" srcOrd="6" destOrd="0" presId="urn:microsoft.com/office/officeart/2005/8/layout/chart3"/>
    <dgm:cxn modelId="{8E635877-BDB0-0947-BF94-4B0AA1A250EA}" type="presParOf" srcId="{B6423FF4-98D6-9545-9367-64459CD29171}" destId="{CCB6FE29-D645-1144-B516-771AE722205B}" srcOrd="7"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AD01A-A158-D042-B4BA-CE177053D92E}">
      <dsp:nvSpPr>
        <dsp:cNvPr id="0" name=""/>
        <dsp:cNvSpPr/>
      </dsp:nvSpPr>
      <dsp:spPr>
        <a:xfrm>
          <a:off x="831864"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A59449C-1C76-2C40-82DF-FD4547392EF8}">
      <dsp:nvSpPr>
        <dsp:cNvPr id="0" name=""/>
        <dsp:cNvSpPr/>
      </dsp:nvSpPr>
      <dsp:spPr>
        <a:xfrm>
          <a:off x="1263511"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Terry Borton developed a model for reflective practice that is a fluid process with no beginning or end.</a:t>
          </a:r>
        </a:p>
      </dsp:txBody>
      <dsp:txXfrm>
        <a:off x="1335763" y="483714"/>
        <a:ext cx="3740323" cy="2322361"/>
      </dsp:txXfrm>
    </dsp:sp>
    <dsp:sp modelId="{32E0D2C9-AE45-F249-AE17-56E73A97DAE8}">
      <dsp:nvSpPr>
        <dsp:cNvPr id="0" name=""/>
        <dsp:cNvSpPr/>
      </dsp:nvSpPr>
      <dsp:spPr>
        <a:xfrm>
          <a:off x="5579986"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20B2713-360A-C448-9135-932CFC341DB0}">
      <dsp:nvSpPr>
        <dsp:cNvPr id="0" name=""/>
        <dsp:cNvSpPr/>
      </dsp:nvSpPr>
      <dsp:spPr>
        <a:xfrm>
          <a:off x="6011633"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Borton's model of reflective practice might work for you. It involves identifying the implications for you and others in school, analyzing the situation and then taking action.</a:t>
          </a:r>
        </a:p>
      </dsp:txBody>
      <dsp:txXfrm>
        <a:off x="6083885" y="483714"/>
        <a:ext cx="3740323" cy="23223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2A0E3-E76A-4A47-983D-1CE909C6DC82}">
      <dsp:nvSpPr>
        <dsp:cNvPr id="0" name=""/>
        <dsp:cNvSpPr/>
      </dsp:nvSpPr>
      <dsp:spPr>
        <a:xfrm>
          <a:off x="519477" y="350375"/>
          <a:ext cx="4466336" cy="4466336"/>
        </a:xfrm>
        <a:prstGeom prst="pie">
          <a:avLst>
            <a:gd name="adj1" fmla="val 162000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The online student possesses unique qualities and is primarily made up of working people who are trying to better their opportunities. The online environment should be open and friendly, and the student should be open-minded about sharing life, work, and educational experiences.</a:t>
          </a:r>
        </a:p>
      </dsp:txBody>
      <dsp:txXfrm>
        <a:off x="2803689" y="1176647"/>
        <a:ext cx="1648290" cy="1329266"/>
      </dsp:txXfrm>
    </dsp:sp>
    <dsp:sp modelId="{B6005C6F-06AF-2B40-B8F7-7B28F139210B}">
      <dsp:nvSpPr>
        <dsp:cNvPr id="0" name=""/>
        <dsp:cNvSpPr/>
      </dsp:nvSpPr>
      <dsp:spPr>
        <a:xfrm>
          <a:off x="331253" y="538599"/>
          <a:ext cx="4466336" cy="4466336"/>
        </a:xfrm>
        <a:prstGeom prst="pie">
          <a:avLst>
            <a:gd name="adj1" fmla="val 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Students should be able to communicate through writing, and this may require remedial efforts on the part of the student.</a:t>
          </a:r>
        </a:p>
      </dsp:txBody>
      <dsp:txXfrm>
        <a:off x="2644177" y="2851524"/>
        <a:ext cx="1648290" cy="1329266"/>
      </dsp:txXfrm>
    </dsp:sp>
    <dsp:sp modelId="{91FABCE0-C0C6-EF45-91B0-4B0E9B51F9F4}">
      <dsp:nvSpPr>
        <dsp:cNvPr id="0" name=""/>
        <dsp:cNvSpPr/>
      </dsp:nvSpPr>
      <dsp:spPr>
        <a:xfrm>
          <a:off x="331253" y="538599"/>
          <a:ext cx="4466336" cy="4466336"/>
        </a:xfrm>
        <a:prstGeom prst="pie">
          <a:avLst>
            <a:gd name="adj1" fmla="val 5400000"/>
            <a:gd name="adj2" fmla="val 10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Online learning requires commitment on the student's part, and the instructor may have to contact the student personally to remind the student of the need to keep up.</a:t>
          </a:r>
        </a:p>
      </dsp:txBody>
      <dsp:txXfrm>
        <a:off x="836374" y="2851524"/>
        <a:ext cx="1648290" cy="1329266"/>
      </dsp:txXfrm>
    </dsp:sp>
    <dsp:sp modelId="{8454102E-2C08-8F48-A5D5-85D9D4FEEFC1}">
      <dsp:nvSpPr>
        <dsp:cNvPr id="0" name=""/>
        <dsp:cNvSpPr/>
      </dsp:nvSpPr>
      <dsp:spPr>
        <a:xfrm>
          <a:off x="331253" y="538599"/>
          <a:ext cx="4466336" cy="4466336"/>
        </a:xfrm>
        <a:prstGeom prst="pie">
          <a:avLst>
            <a:gd name="adj1" fmla="val 108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a:t>Many excellent instructors may not be effective online facilitators, and not all students possess the necessary qualities to perform well online. Provide a questionnaire for prospective students to fill out to assess their suitability for online learning.</a:t>
          </a:r>
        </a:p>
      </dsp:txBody>
      <dsp:txXfrm>
        <a:off x="836374" y="1362745"/>
        <a:ext cx="1648290" cy="132926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Friday, November 11,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90522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Friday, November 11,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33849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Friday, November 11,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3051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Friday, November 11,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32438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Friday, November 11, 2022</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20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Friday, November 11, 2022</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17669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Friday, November 11, 2022</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4316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Friday, November 11,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41716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Friday, November 11,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92430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Friday, November 11,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08405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Friday, November 11,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27356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Friday, November 11, 2022</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81026921"/>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F3A7E8-6DA9-4C2B-ACC8-475F34DAE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21CDF0-4D24-4190-9285-9016C19C1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52B9B-A6FD-936A-ACC5-1B58E717CFFD}"/>
              </a:ext>
            </a:extLst>
          </p:cNvPr>
          <p:cNvSpPr>
            <a:spLocks noGrp="1"/>
          </p:cNvSpPr>
          <p:nvPr>
            <p:ph type="ctrTitle"/>
          </p:nvPr>
        </p:nvSpPr>
        <p:spPr>
          <a:xfrm>
            <a:off x="6480000" y="1449388"/>
            <a:ext cx="5015638" cy="2075012"/>
          </a:xfrm>
        </p:spPr>
        <p:txBody>
          <a:bodyPr>
            <a:normAutofit/>
          </a:bodyPr>
          <a:lstStyle/>
          <a:p>
            <a:r>
              <a:rPr lang="en-US" dirty="0"/>
              <a:t>Learning in the digital era </a:t>
            </a:r>
          </a:p>
        </p:txBody>
      </p:sp>
      <p:sp>
        <p:nvSpPr>
          <p:cNvPr id="3" name="Subtitle 2">
            <a:extLst>
              <a:ext uri="{FF2B5EF4-FFF2-40B4-BE49-F238E27FC236}">
                <a16:creationId xmlns:a16="http://schemas.microsoft.com/office/drawing/2014/main" id="{209A5793-F125-3A68-1116-484AAD7BBF52}"/>
              </a:ext>
            </a:extLst>
          </p:cNvPr>
          <p:cNvSpPr>
            <a:spLocks noGrp="1"/>
          </p:cNvSpPr>
          <p:nvPr>
            <p:ph type="subTitle" idx="1"/>
          </p:nvPr>
        </p:nvSpPr>
        <p:spPr>
          <a:xfrm>
            <a:off x="6480000" y="3830398"/>
            <a:ext cx="5015638" cy="1219439"/>
          </a:xfrm>
        </p:spPr>
        <p:txBody>
          <a:bodyPr>
            <a:normAutofit/>
          </a:bodyPr>
          <a:lstStyle/>
          <a:p>
            <a:endParaRPr lang="en-US" dirty="0"/>
          </a:p>
        </p:txBody>
      </p:sp>
      <p:pic>
        <p:nvPicPr>
          <p:cNvPr id="4" name="Picture 3">
            <a:extLst>
              <a:ext uri="{FF2B5EF4-FFF2-40B4-BE49-F238E27FC236}">
                <a16:creationId xmlns:a16="http://schemas.microsoft.com/office/drawing/2014/main" id="{60F0B72E-DC5D-BE71-C1E9-D05CDFC2D2E5}"/>
              </a:ext>
            </a:extLst>
          </p:cNvPr>
          <p:cNvPicPr>
            <a:picLocks noChangeAspect="1"/>
          </p:cNvPicPr>
          <p:nvPr/>
        </p:nvPicPr>
        <p:blipFill rotWithShape="1">
          <a:blip r:embed="rId2"/>
          <a:srcRect l="28610" r="2522"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grpSp>
        <p:nvGrpSpPr>
          <p:cNvPr id="13" name="Group 12">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14"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19"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331524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9CF112-CE49-4CE6-991F-E4A6FCAD4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s formulae on a blackboard">
            <a:extLst>
              <a:ext uri="{FF2B5EF4-FFF2-40B4-BE49-F238E27FC236}">
                <a16:creationId xmlns:a16="http://schemas.microsoft.com/office/drawing/2014/main" id="{A481BE0E-E612-F09B-FA13-EAE0FB331E2E}"/>
              </a:ext>
            </a:extLst>
          </p:cNvPr>
          <p:cNvPicPr>
            <a:picLocks noChangeAspect="1"/>
          </p:cNvPicPr>
          <p:nvPr/>
        </p:nvPicPr>
        <p:blipFill rotWithShape="1">
          <a:blip r:embed="rId2"/>
          <a:srcRect l="31102" r="17179" b="-1"/>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FAB89AD1-D6DE-4AA6-3A27-17A2DB9DA050}"/>
              </a:ext>
            </a:extLst>
          </p:cNvPr>
          <p:cNvSpPr>
            <a:spLocks noGrp="1"/>
          </p:cNvSpPr>
          <p:nvPr>
            <p:ph type="title"/>
          </p:nvPr>
        </p:nvSpPr>
        <p:spPr>
          <a:xfrm>
            <a:off x="720000" y="619200"/>
            <a:ext cx="6923812" cy="1477328"/>
          </a:xfrm>
        </p:spPr>
        <p:txBody>
          <a:bodyPr wrap="square" anchor="ctr">
            <a:normAutofit/>
          </a:bodyPr>
          <a:lstStyle/>
          <a:p>
            <a:r>
              <a:rPr lang="en-GB">
                <a:effectLst/>
                <a:latin typeface="Arial" panose="020B0604020202020204" pitchFamily="34" charset="0"/>
                <a:ea typeface="Times New Roman" panose="02020603050405020304" pitchFamily="18" charset="0"/>
              </a:rPr>
              <a:t>“Preparing for Higher Education”</a:t>
            </a:r>
            <a:r>
              <a:rPr lang="en-GB" dirty="0">
                <a:effectLst/>
              </a:rPr>
              <a:t> </a:t>
            </a:r>
            <a:endParaRPr lang="en-US" dirty="0"/>
          </a:p>
        </p:txBody>
      </p:sp>
      <p:sp>
        <p:nvSpPr>
          <p:cNvPr id="3" name="Content Placeholder 2">
            <a:extLst>
              <a:ext uri="{FF2B5EF4-FFF2-40B4-BE49-F238E27FC236}">
                <a16:creationId xmlns:a16="http://schemas.microsoft.com/office/drawing/2014/main" id="{4A28FE40-B425-5ED7-7F5A-FF9415B7268A}"/>
              </a:ext>
            </a:extLst>
          </p:cNvPr>
          <p:cNvSpPr>
            <a:spLocks noGrp="1"/>
          </p:cNvSpPr>
          <p:nvPr>
            <p:ph idx="1"/>
          </p:nvPr>
        </p:nvSpPr>
        <p:spPr>
          <a:xfrm>
            <a:off x="719999" y="2541600"/>
            <a:ext cx="6923813" cy="3216273"/>
          </a:xfrm>
        </p:spPr>
        <p:txBody>
          <a:bodyPr>
            <a:normAutofit/>
          </a:bodyPr>
          <a:lstStyle/>
          <a:p>
            <a:pPr>
              <a:lnSpc>
                <a:spcPct val="110000"/>
              </a:lnSpc>
            </a:pPr>
            <a:r>
              <a:rPr lang="en-US" sz="1300" dirty="0"/>
              <a:t>Students can use their language skills in real-world situations while studying abroad, but they need to develop their academic skills alongside their language skills.</a:t>
            </a:r>
          </a:p>
          <a:p>
            <a:pPr>
              <a:lnSpc>
                <a:spcPct val="110000"/>
              </a:lnSpc>
            </a:pPr>
            <a:r>
              <a:rPr lang="en-US" sz="1300" dirty="0"/>
              <a:t>Students are expected to have a number of skills when they start in higher education, including academic discourse, academic text strategies, academic strategy for understanding lectures, and academic comprehension.</a:t>
            </a:r>
          </a:p>
          <a:p>
            <a:pPr>
              <a:lnSpc>
                <a:spcPct val="110000"/>
              </a:lnSpc>
            </a:pPr>
            <a:r>
              <a:rPr lang="en-US" sz="1300" dirty="0"/>
              <a:t>Making inferences is an important academic reading skill that helps students understand the text and encourages them to 'read between the lines' and look for deeper meaning. To strengthen this skill, practice making inferences without a text, then move on to short texts.</a:t>
            </a:r>
          </a:p>
          <a:p>
            <a:pPr>
              <a:lnSpc>
                <a:spcPct val="110000"/>
              </a:lnSpc>
            </a:pPr>
            <a:r>
              <a:rPr lang="en-US" sz="1300" dirty="0"/>
              <a:t>In further education, students need to be able to provide evidence from the text itself. Encourage them to not highlight large parts of text, but instead, give them a word limit.</a:t>
            </a:r>
          </a:p>
        </p:txBody>
      </p:sp>
    </p:spTree>
    <p:extLst>
      <p:ext uri="{BB962C8B-B14F-4D97-AF65-F5344CB8AC3E}">
        <p14:creationId xmlns:p14="http://schemas.microsoft.com/office/powerpoint/2010/main" val="1492864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74E3E963-7ADC-4469-A079-F78B0BC6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864DEA4-D6B8-4DEF-B1D0-6D5672FA8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61064-15DF-A49C-A269-BA2815497150}"/>
              </a:ext>
            </a:extLst>
          </p:cNvPr>
          <p:cNvSpPr>
            <a:spLocks noGrp="1"/>
          </p:cNvSpPr>
          <p:nvPr>
            <p:ph type="title"/>
          </p:nvPr>
        </p:nvSpPr>
        <p:spPr>
          <a:xfrm>
            <a:off x="6323064" y="2850764"/>
            <a:ext cx="5015638" cy="1969770"/>
          </a:xfrm>
        </p:spPr>
        <p:txBody>
          <a:bodyPr vert="horz" wrap="square" lIns="0" tIns="0" rIns="0" bIns="0" rtlCol="0" anchor="b" anchorCtr="0">
            <a:normAutofit fontScale="90000"/>
          </a:bodyPr>
          <a:lstStyle/>
          <a:p>
            <a:pPr algn="ctr">
              <a:lnSpc>
                <a:spcPct val="90000"/>
              </a:lnSpc>
            </a:pPr>
            <a:r>
              <a:rPr lang="en-US" sz="1400" spc="-100" dirty="0"/>
              <a:t>Today's classrooms focus more on learning through technology, and teachers need to keep up-to-date on modern day technologies so that their students can have every opportunity to learn. In the 21st-century classroom, teachers have to use different pedagogical approaches and various instructional methods in order to motivate students to learn. Digital multimedia is a means to achieve other goals like improving the teaching level, creating interest in classes, skills and literacy. Technology in schools protects the future of young students, because technology is a foundational piece of living in the 21st century, and more than fifty percent of all jobs require some form of degree in technology.. Technology today is giving adults ownership over their learning, and digital tools are developing new strategies of learning that are necessary to ensure success in the distance learning environment. The 21st century education system is different from the olden 19th and 20th century education system. In the 21st century, schools are supposed to embrace the ideas of collaboration, communication, creativity, and critical thinking. However, teachers are struggling with how to effectively integrate technology into their lessons while still fostering critical thinking.</a:t>
            </a:r>
          </a:p>
        </p:txBody>
      </p:sp>
      <p:sp>
        <p:nvSpPr>
          <p:cNvPr id="44" name="Oval 43">
            <a:extLst>
              <a:ext uri="{FF2B5EF4-FFF2-40B4-BE49-F238E27FC236}">
                <a16:creationId xmlns:a16="http://schemas.microsoft.com/office/drawing/2014/main" id="{0F736C68-38E7-97EA-9BE6-AA9304F1DFF4}"/>
              </a:ext>
            </a:extLst>
          </p:cNvPr>
          <p:cNvSpPr/>
          <p:nvPr/>
        </p:nvSpPr>
        <p:spPr>
          <a:xfrm>
            <a:off x="720000" y="917269"/>
            <a:ext cx="5014800" cy="5014800"/>
          </a:xfrm>
          <a:prstGeom prst="ellipse">
            <a:avLst/>
          </a:prstGeom>
          <a:solidFill>
            <a:prstClr val="ltGray"/>
          </a:solidFill>
        </p:spPr>
      </p:sp>
      <p:sp>
        <p:nvSpPr>
          <p:cNvPr id="45" name="Partial Circle 44">
            <a:extLst>
              <a:ext uri="{FF2B5EF4-FFF2-40B4-BE49-F238E27FC236}">
                <a16:creationId xmlns:a16="http://schemas.microsoft.com/office/drawing/2014/main" id="{3B291220-BF85-6813-2212-22143334DD47}"/>
              </a:ext>
            </a:extLst>
          </p:cNvPr>
          <p:cNvSpPr/>
          <p:nvPr/>
        </p:nvSpPr>
        <p:spPr>
          <a:xfrm>
            <a:off x="720000" y="917269"/>
            <a:ext cx="5014800" cy="5014800"/>
          </a:xfrm>
          <a:prstGeom prst="pie">
            <a:avLst>
              <a:gd name="adj1" fmla="val 16200000"/>
              <a:gd name="adj2" fmla="val 5400000"/>
            </a:avLst>
          </a:prstGeom>
          <a:solidFill>
            <a:schemeClr val="accent1"/>
          </a:solidFill>
        </p:spPr>
      </p:sp>
      <p:sp>
        <p:nvSpPr>
          <p:cNvPr id="46" name="Oval 45">
            <a:extLst>
              <a:ext uri="{FF2B5EF4-FFF2-40B4-BE49-F238E27FC236}">
                <a16:creationId xmlns:a16="http://schemas.microsoft.com/office/drawing/2014/main" id="{A0FF3624-7751-0732-611E-D5009401CDBF}"/>
              </a:ext>
            </a:extLst>
          </p:cNvPr>
          <p:cNvSpPr/>
          <p:nvPr/>
        </p:nvSpPr>
        <p:spPr>
          <a:xfrm>
            <a:off x="1096110" y="1293379"/>
            <a:ext cx="4262580" cy="4262580"/>
          </a:xfrm>
          <a:prstGeom prst="ellipse">
            <a:avLst/>
          </a:prstGeom>
          <a:solidFill>
            <a:prstClr val="white"/>
          </a:solidFill>
        </p:spPr>
      </p:sp>
      <p:pic>
        <p:nvPicPr>
          <p:cNvPr id="36" name="Graphic 35" descr="Classroom">
            <a:extLst>
              <a:ext uri="{FF2B5EF4-FFF2-40B4-BE49-F238E27FC236}">
                <a16:creationId xmlns:a16="http://schemas.microsoft.com/office/drawing/2014/main" id="{F2870294-D8CA-E0E6-3F27-716394EAD6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3108" y="1970377"/>
            <a:ext cx="2908584" cy="2908584"/>
          </a:xfrm>
          <a:prstGeom prst="rect">
            <a:avLst/>
          </a:prstGeom>
          <a:solidFill>
            <a:prstClr val="white"/>
          </a:solidFill>
        </p:spPr>
      </p:pic>
      <p:grpSp>
        <p:nvGrpSpPr>
          <p:cNvPr id="48" name="Group 47">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49"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0"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1"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53" name="Group 52">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54"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5"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6"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3859300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BF36CF4-B570-4699-9D6F-7929130F1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D6630-456B-0583-6540-0EF17312CCCF}"/>
              </a:ext>
            </a:extLst>
          </p:cNvPr>
          <p:cNvSpPr>
            <a:spLocks noGrp="1"/>
          </p:cNvSpPr>
          <p:nvPr>
            <p:ph type="title"/>
          </p:nvPr>
        </p:nvSpPr>
        <p:spPr>
          <a:xfrm>
            <a:off x="4561200" y="619200"/>
            <a:ext cx="6923812" cy="1477328"/>
          </a:xfrm>
        </p:spPr>
        <p:txBody>
          <a:bodyPr wrap="square" anchor="ctr">
            <a:normAutofit/>
          </a:bodyPr>
          <a:lstStyle/>
          <a:p>
            <a:r>
              <a:rPr lang="en-US" dirty="0"/>
              <a:t>Tips and tricks for preparing to go into higher education</a:t>
            </a:r>
          </a:p>
        </p:txBody>
      </p:sp>
      <p:pic>
        <p:nvPicPr>
          <p:cNvPr id="6" name="Picture 5">
            <a:extLst>
              <a:ext uri="{FF2B5EF4-FFF2-40B4-BE49-F238E27FC236}">
                <a16:creationId xmlns:a16="http://schemas.microsoft.com/office/drawing/2014/main" id="{18ECB149-E6AF-25C1-7AF9-CD5FBF3D4B59}"/>
              </a:ext>
            </a:extLst>
          </p:cNvPr>
          <p:cNvPicPr>
            <a:picLocks noChangeAspect="1"/>
          </p:cNvPicPr>
          <p:nvPr/>
        </p:nvPicPr>
        <p:blipFill rotWithShape="1">
          <a:blip r:embed="rId2"/>
          <a:srcRect t="1645" b="3692"/>
          <a:stretch/>
        </p:blipFill>
        <p:spPr>
          <a:xfrm>
            <a:off x="0" y="-34412"/>
            <a:ext cx="3628897" cy="2285990"/>
          </a:xfrm>
          <a:custGeom>
            <a:avLst/>
            <a:gdLst/>
            <a:ahLst/>
            <a:cxnLst/>
            <a:rect l="l" t="t" r="r" b="b"/>
            <a:pathLst>
              <a:path w="3628897" h="2286000">
                <a:moveTo>
                  <a:pt x="0" y="0"/>
                </a:moveTo>
                <a:lnTo>
                  <a:pt x="3628897" y="0"/>
                </a:lnTo>
                <a:lnTo>
                  <a:pt x="3539740" y="213290"/>
                </a:lnTo>
                <a:cubicBezTo>
                  <a:pt x="3336519" y="755012"/>
                  <a:pt x="3201039" y="1356926"/>
                  <a:pt x="3133299" y="2019030"/>
                </a:cubicBezTo>
                <a:lnTo>
                  <a:pt x="3113268" y="2286000"/>
                </a:lnTo>
                <a:lnTo>
                  <a:pt x="0" y="2286000"/>
                </a:lnTo>
                <a:close/>
              </a:path>
            </a:pathLst>
          </a:custGeom>
        </p:spPr>
      </p:pic>
      <p:pic>
        <p:nvPicPr>
          <p:cNvPr id="4" name="Picture 3">
            <a:extLst>
              <a:ext uri="{FF2B5EF4-FFF2-40B4-BE49-F238E27FC236}">
                <a16:creationId xmlns:a16="http://schemas.microsoft.com/office/drawing/2014/main" id="{1CF3840D-6E66-0E8E-FA0E-EEC13AA2B8E1}"/>
              </a:ext>
            </a:extLst>
          </p:cNvPr>
          <p:cNvPicPr>
            <a:picLocks noChangeAspect="1"/>
          </p:cNvPicPr>
          <p:nvPr/>
        </p:nvPicPr>
        <p:blipFill rotWithShape="1">
          <a:blip r:embed="rId3"/>
          <a:srcRect r="3" b="6701"/>
          <a:stretch/>
        </p:blipFill>
        <p:spPr>
          <a:xfrm>
            <a:off x="2" y="2286000"/>
            <a:ext cx="3241673" cy="2286000"/>
          </a:xfrm>
          <a:custGeom>
            <a:avLst/>
            <a:gdLst/>
            <a:ahLst/>
            <a:cxnLst/>
            <a:rect l="l" t="t" r="r" b="b"/>
            <a:pathLst>
              <a:path w="3241673" h="2286000">
                <a:moveTo>
                  <a:pt x="0" y="0"/>
                </a:moveTo>
                <a:lnTo>
                  <a:pt x="3113268" y="0"/>
                </a:lnTo>
                <a:lnTo>
                  <a:pt x="3095195" y="240894"/>
                </a:lnTo>
                <a:cubicBezTo>
                  <a:pt x="3086727" y="413944"/>
                  <a:pt x="3082493" y="590756"/>
                  <a:pt x="3082493" y="771329"/>
                </a:cubicBezTo>
                <a:cubicBezTo>
                  <a:pt x="3082493" y="1213552"/>
                  <a:pt x="3126732" y="1655774"/>
                  <a:pt x="3215208" y="2147746"/>
                </a:cubicBezTo>
                <a:lnTo>
                  <a:pt x="3241673" y="2286000"/>
                </a:lnTo>
                <a:lnTo>
                  <a:pt x="0" y="2286000"/>
                </a:lnTo>
                <a:close/>
              </a:path>
            </a:pathLst>
          </a:custGeom>
        </p:spPr>
      </p:pic>
      <p:pic>
        <p:nvPicPr>
          <p:cNvPr id="5" name="Picture 4">
            <a:extLst>
              <a:ext uri="{FF2B5EF4-FFF2-40B4-BE49-F238E27FC236}">
                <a16:creationId xmlns:a16="http://schemas.microsoft.com/office/drawing/2014/main" id="{06EE4970-8998-DA22-083C-BB6B59F0EA62}"/>
              </a:ext>
            </a:extLst>
          </p:cNvPr>
          <p:cNvPicPr>
            <a:picLocks noChangeAspect="1"/>
          </p:cNvPicPr>
          <p:nvPr/>
        </p:nvPicPr>
        <p:blipFill rotWithShape="1">
          <a:blip r:embed="rId4"/>
          <a:srcRect t="10326" r="-3" b="4708"/>
          <a:stretch/>
        </p:blipFill>
        <p:spPr>
          <a:xfrm>
            <a:off x="0" y="4571990"/>
            <a:ext cx="4043175" cy="2286000"/>
          </a:xfrm>
          <a:custGeom>
            <a:avLst/>
            <a:gdLst/>
            <a:ahLst/>
            <a:cxnLst/>
            <a:rect l="l" t="t" r="r" b="b"/>
            <a:pathLst>
              <a:path w="4043175" h="2286000">
                <a:moveTo>
                  <a:pt x="0" y="0"/>
                </a:moveTo>
                <a:lnTo>
                  <a:pt x="3241673" y="0"/>
                </a:lnTo>
                <a:lnTo>
                  <a:pt x="3263133" y="112108"/>
                </a:lnTo>
                <a:cubicBezTo>
                  <a:pt x="3280337" y="197097"/>
                  <a:pt x="3298770" y="283699"/>
                  <a:pt x="3318431" y="372143"/>
                </a:cubicBezTo>
                <a:cubicBezTo>
                  <a:pt x="3515048" y="1040389"/>
                  <a:pt x="3711664" y="1669328"/>
                  <a:pt x="4026248" y="2258957"/>
                </a:cubicBezTo>
                <a:lnTo>
                  <a:pt x="4043175" y="2286000"/>
                </a:lnTo>
                <a:lnTo>
                  <a:pt x="0" y="2286000"/>
                </a:lnTo>
                <a:close/>
              </a:path>
            </a:pathLst>
          </a:custGeom>
        </p:spPr>
      </p:pic>
      <p:sp>
        <p:nvSpPr>
          <p:cNvPr id="34" name="TextBox 33">
            <a:extLst>
              <a:ext uri="{FF2B5EF4-FFF2-40B4-BE49-F238E27FC236}">
                <a16:creationId xmlns:a16="http://schemas.microsoft.com/office/drawing/2014/main" id="{7B43232D-3076-9C23-2CF2-616A46828480}"/>
              </a:ext>
            </a:extLst>
          </p:cNvPr>
          <p:cNvSpPr txBox="1"/>
          <p:nvPr/>
        </p:nvSpPr>
        <p:spPr>
          <a:xfrm>
            <a:off x="4862449" y="2268482"/>
            <a:ext cx="6096000" cy="3970318"/>
          </a:xfrm>
          <a:prstGeom prst="rect">
            <a:avLst/>
          </a:prstGeom>
          <a:noFill/>
        </p:spPr>
        <p:txBody>
          <a:bodyPr wrap="square" rtlCol="0">
            <a:spAutoFit/>
          </a:bodyPr>
          <a:lstStyle/>
          <a:p>
            <a:pPr marL="285750" indent="-285750">
              <a:buFont typeface="Arial" panose="020B0604020202020204" pitchFamily="34" charset="0"/>
              <a:buChar char="•"/>
            </a:pPr>
            <a:r>
              <a:rPr lang="en-US" dirty="0"/>
              <a:t>Time management, it’s really important aspect for university students, to be able to prepare their weekly schedule in order to include, class, studying, activities, work, self-time and time with friends. </a:t>
            </a:r>
          </a:p>
          <a:p>
            <a:pPr marL="285750" indent="-285750">
              <a:buFont typeface="Arial" panose="020B0604020202020204" pitchFamily="34" charset="0"/>
              <a:buChar char="•"/>
            </a:pPr>
            <a:r>
              <a:rPr lang="en-US" dirty="0"/>
              <a:t>Stress management, good nutrition and regular exercise are suggested to get good self-care which can conclude in reducing stress and anxiety </a:t>
            </a:r>
          </a:p>
          <a:p>
            <a:pPr marL="285750" indent="-285750">
              <a:buFont typeface="Arial" panose="020B0604020202020204" pitchFamily="34" charset="0"/>
              <a:buChar char="•"/>
            </a:pPr>
            <a:r>
              <a:rPr lang="en-US" dirty="0"/>
              <a:t>Study skills,</a:t>
            </a:r>
          </a:p>
          <a:p>
            <a:pPr marL="285750" indent="-285750">
              <a:buFont typeface="Arial" panose="020B0604020202020204" pitchFamily="34" charset="0"/>
              <a:buChar char="•"/>
            </a:pPr>
            <a:r>
              <a:rPr lang="en-US" dirty="0"/>
              <a:t>Money management</a:t>
            </a:r>
          </a:p>
          <a:p>
            <a:pPr marL="285750" indent="-285750">
              <a:buFont typeface="Arial" panose="020B0604020202020204" pitchFamily="34" charset="0"/>
              <a:buChar char="•"/>
            </a:pPr>
            <a:r>
              <a:rPr lang="en-US" dirty="0"/>
              <a:t>Assertive skills</a:t>
            </a:r>
          </a:p>
          <a:p>
            <a:pPr marL="285750" indent="-285750">
              <a:buFont typeface="Arial" panose="020B0604020202020204" pitchFamily="34" charset="0"/>
              <a:buChar char="•"/>
            </a:pPr>
            <a:r>
              <a:rPr lang="en-US" dirty="0"/>
              <a:t>Well developed self-care skills</a:t>
            </a:r>
          </a:p>
          <a:p>
            <a:pPr marL="285750" indent="-285750">
              <a:buFont typeface="Arial" panose="020B0604020202020204" pitchFamily="34" charset="0"/>
              <a:buChar char="•"/>
            </a:pPr>
            <a:r>
              <a:rPr lang="en-US" dirty="0"/>
              <a:t>Keeping yourself safe and avoiding risky behaviors</a:t>
            </a:r>
          </a:p>
          <a:p>
            <a:pPr marL="285750" indent="-285750">
              <a:buFont typeface="Arial" panose="020B0604020202020204" pitchFamily="34" charset="0"/>
              <a:buChar char="•"/>
            </a:pPr>
            <a:r>
              <a:rPr lang="en-US" dirty="0"/>
              <a:t>Respecting rules and policies</a:t>
            </a:r>
          </a:p>
          <a:p>
            <a:pPr marL="285750" indent="-285750">
              <a:buFont typeface="Arial" panose="020B0604020202020204" pitchFamily="34" charset="0"/>
              <a:buChar char="•"/>
            </a:pPr>
            <a:r>
              <a:rPr lang="en-US" dirty="0"/>
              <a:t>Displaying honesty, integrity and perseverance </a:t>
            </a:r>
          </a:p>
        </p:txBody>
      </p:sp>
    </p:spTree>
    <p:extLst>
      <p:ext uri="{BB962C8B-B14F-4D97-AF65-F5344CB8AC3E}">
        <p14:creationId xmlns:p14="http://schemas.microsoft.com/office/powerpoint/2010/main" val="260654580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35243F2-87BD-4C47-8358-ACFE608D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5B33439-EC96-4835-9DF2-CFA3336E0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C2316-CD84-B823-EB30-D0804756F213}"/>
              </a:ext>
            </a:extLst>
          </p:cNvPr>
          <p:cNvSpPr>
            <a:spLocks noGrp="1"/>
          </p:cNvSpPr>
          <p:nvPr>
            <p:ph type="title"/>
          </p:nvPr>
        </p:nvSpPr>
        <p:spPr>
          <a:xfrm>
            <a:off x="720000" y="1554630"/>
            <a:ext cx="5015638" cy="1969770"/>
          </a:xfrm>
        </p:spPr>
        <p:txBody>
          <a:bodyPr vert="horz" wrap="square" lIns="0" tIns="0" rIns="0" bIns="0" rtlCol="0" anchor="b" anchorCtr="0">
            <a:normAutofit/>
          </a:bodyPr>
          <a:lstStyle/>
          <a:p>
            <a:pPr algn="ctr"/>
            <a:r>
              <a:rPr lang="en-US" sz="5600" spc="-100" dirty="0"/>
              <a:t>Becoming a digital learner </a:t>
            </a:r>
          </a:p>
        </p:txBody>
      </p:sp>
      <p:grpSp>
        <p:nvGrpSpPr>
          <p:cNvPr id="16" name="Group 15">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17"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9"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1" name="Group 20">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22"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4"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5" name="Content Placeholder 4" descr="Diagram&#10;&#10;Description automatically generated">
            <a:extLst>
              <a:ext uri="{FF2B5EF4-FFF2-40B4-BE49-F238E27FC236}">
                <a16:creationId xmlns:a16="http://schemas.microsoft.com/office/drawing/2014/main" id="{88EC2B87-A3A7-33FF-D1DE-74DE57C88FDB}"/>
              </a:ext>
            </a:extLst>
          </p:cNvPr>
          <p:cNvPicPr>
            <a:picLocks noGrp="1" noChangeAspect="1"/>
          </p:cNvPicPr>
          <p:nvPr>
            <p:ph idx="1"/>
          </p:nvPr>
        </p:nvPicPr>
        <p:blipFill>
          <a:blip r:embed="rId2"/>
          <a:stretch>
            <a:fillRect/>
          </a:stretch>
        </p:blipFill>
        <p:spPr>
          <a:xfrm>
            <a:off x="6444525" y="805974"/>
            <a:ext cx="5014800" cy="5237389"/>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3445755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F1685-A91D-4876-85DD-88812552CC6A}"/>
              </a:ext>
            </a:extLst>
          </p:cNvPr>
          <p:cNvSpPr>
            <a:spLocks noGrp="1"/>
          </p:cNvSpPr>
          <p:nvPr>
            <p:ph type="title"/>
          </p:nvPr>
        </p:nvSpPr>
        <p:spPr>
          <a:xfrm>
            <a:off x="1680006" y="619200"/>
            <a:ext cx="8831988" cy="681586"/>
          </a:xfrm>
        </p:spPr>
        <p:txBody>
          <a:bodyPr vert="horz" wrap="square" lIns="0" tIns="0" rIns="0" bIns="0" rtlCol="0" anchor="t" anchorCtr="0">
            <a:normAutofit/>
          </a:bodyPr>
          <a:lstStyle/>
          <a:p>
            <a:pPr algn="ctr">
              <a:lnSpc>
                <a:spcPct val="90000"/>
              </a:lnSpc>
            </a:pPr>
            <a:r>
              <a:rPr lang="en-US" sz="2200" b="1" i="0">
                <a:effectLst/>
              </a:rPr>
              <a:t>Borton’s Model Of Reflection</a:t>
            </a:r>
            <a:br>
              <a:rPr lang="en-US" sz="2200" b="0" i="0">
                <a:effectLst/>
              </a:rPr>
            </a:br>
            <a:endParaRPr lang="en-US" sz="2200"/>
          </a:p>
        </p:txBody>
      </p:sp>
      <p:grpSp>
        <p:nvGrpSpPr>
          <p:cNvPr id="24" name="Group 23">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25"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6"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7"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9" name="Group 28">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30"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1"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2"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34" name="Freeform: Shape 33">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4" name="TextBox 3">
            <a:extLst>
              <a:ext uri="{FF2B5EF4-FFF2-40B4-BE49-F238E27FC236}">
                <a16:creationId xmlns:a16="http://schemas.microsoft.com/office/drawing/2014/main" id="{43963629-A085-EDA2-936E-BA5AFB18CDA0}"/>
              </a:ext>
            </a:extLst>
          </p:cNvPr>
          <p:cNvSpPr txBox="1"/>
          <p:nvPr/>
        </p:nvSpPr>
        <p:spPr>
          <a:xfrm>
            <a:off x="2057400" y="2886075"/>
            <a:ext cx="184731" cy="369332"/>
          </a:xfrm>
          <a:prstGeom prst="rect">
            <a:avLst/>
          </a:prstGeom>
          <a:noFill/>
        </p:spPr>
        <p:txBody>
          <a:bodyPr wrap="none" rtlCol="0">
            <a:spAutoFit/>
          </a:bodyPr>
          <a:lstStyle/>
          <a:p>
            <a:endParaRPr lang="en-US" dirty="0"/>
          </a:p>
        </p:txBody>
      </p:sp>
      <p:graphicFrame>
        <p:nvGraphicFramePr>
          <p:cNvPr id="16" name="TextBox 4">
            <a:extLst>
              <a:ext uri="{FF2B5EF4-FFF2-40B4-BE49-F238E27FC236}">
                <a16:creationId xmlns:a16="http://schemas.microsoft.com/office/drawing/2014/main" id="{1394D774-78EB-8D49-13A5-8D5F76403BFA}"/>
              </a:ext>
            </a:extLst>
          </p:cNvPr>
          <p:cNvGraphicFramePr/>
          <p:nvPr>
            <p:extLst>
              <p:ext uri="{D42A27DB-BD31-4B8C-83A1-F6EECF244321}">
                <p14:modId xmlns:p14="http://schemas.microsoft.com/office/powerpoint/2010/main" val="2996201562"/>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1627232"/>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73AA7E-FB13-4C7C-BE86-ECAD9E590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6EC153-DED3-475F-9AE0-D69887D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8756A1B-6950-48DF-9439-2314515C3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4789061" cy="6858000"/>
          </a:xfrm>
          <a:custGeom>
            <a:avLst/>
            <a:gdLst>
              <a:gd name="connsiteX0" fmla="*/ 0 w 4789061"/>
              <a:gd name="connsiteY0" fmla="*/ 0 h 6858000"/>
              <a:gd name="connsiteX1" fmla="*/ 4248416 w 4789061"/>
              <a:gd name="connsiteY1" fmla="*/ 0 h 6858000"/>
              <a:gd name="connsiteX2" fmla="*/ 4442571 w 4789061"/>
              <a:gd name="connsiteY2" fmla="*/ 413260 h 6858000"/>
              <a:gd name="connsiteX3" fmla="*/ 4652176 w 4789061"/>
              <a:gd name="connsiteY3" fmla="*/ 4153439 h 6858000"/>
              <a:gd name="connsiteX4" fmla="*/ 3478386 w 4789061"/>
              <a:gd name="connsiteY4" fmla="*/ 6758958 h 6858000"/>
              <a:gd name="connsiteX5" fmla="*/ 3423920 w 4789061"/>
              <a:gd name="connsiteY5" fmla="*/ 6858000 h 6858000"/>
              <a:gd name="connsiteX6" fmla="*/ 0 w 478906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9061" h="6858000">
                <a:moveTo>
                  <a:pt x="0" y="0"/>
                </a:moveTo>
                <a:lnTo>
                  <a:pt x="4248416" y="0"/>
                </a:lnTo>
                <a:lnTo>
                  <a:pt x="4442571" y="413260"/>
                </a:lnTo>
                <a:cubicBezTo>
                  <a:pt x="5071387" y="1505896"/>
                  <a:pt x="4652176" y="3775219"/>
                  <a:pt x="4652176" y="4153439"/>
                </a:cubicBezTo>
                <a:cubicBezTo>
                  <a:pt x="4652176" y="5624297"/>
                  <a:pt x="3855675" y="6170615"/>
                  <a:pt x="3478386" y="6758958"/>
                </a:cubicBezTo>
                <a:lnTo>
                  <a:pt x="342392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742BDB5D-E375-A1B1-B8EB-035CDD11D1C6}"/>
              </a:ext>
            </a:extLst>
          </p:cNvPr>
          <p:cNvSpPr>
            <a:spLocks noGrp="1"/>
          </p:cNvSpPr>
          <p:nvPr>
            <p:ph type="title"/>
          </p:nvPr>
        </p:nvSpPr>
        <p:spPr>
          <a:xfrm>
            <a:off x="720000" y="619200"/>
            <a:ext cx="3095626" cy="3241599"/>
          </a:xfrm>
        </p:spPr>
        <p:txBody>
          <a:bodyPr>
            <a:normAutofit/>
          </a:bodyPr>
          <a:lstStyle/>
          <a:p>
            <a:r>
              <a:rPr lang="en-GB" b="0" i="0" dirty="0">
                <a:effectLst/>
                <a:latin typeface="+mn-lt"/>
              </a:rPr>
              <a:t>What Makes a Successful Online Student</a:t>
            </a:r>
            <a:endParaRPr lang="en-US" dirty="0">
              <a:latin typeface="+mn-lt"/>
            </a:endParaRPr>
          </a:p>
        </p:txBody>
      </p:sp>
      <p:sp>
        <p:nvSpPr>
          <p:cNvPr id="14" name="Freeform 10">
            <a:extLst>
              <a:ext uri="{FF2B5EF4-FFF2-40B4-BE49-F238E27FC236}">
                <a16:creationId xmlns:a16="http://schemas.microsoft.com/office/drawing/2014/main" id="{F85A6BBD-7399-450C-8FA5-F8AE24156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394617">
            <a:off x="2970833" y="4308884"/>
            <a:ext cx="2069886" cy="1937439"/>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16" name="TextBox 3">
            <a:extLst>
              <a:ext uri="{FF2B5EF4-FFF2-40B4-BE49-F238E27FC236}">
                <a16:creationId xmlns:a16="http://schemas.microsoft.com/office/drawing/2014/main" id="{1CFE0161-8A18-CA98-F7F6-9239CDF61EB2}"/>
              </a:ext>
            </a:extLst>
          </p:cNvPr>
          <p:cNvGraphicFramePr/>
          <p:nvPr/>
        </p:nvGraphicFramePr>
        <p:xfrm>
          <a:off x="5909733" y="1219200"/>
          <a:ext cx="5317067" cy="5355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7960915"/>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3953D46C-2FC7-2BD1-1577-D8EA2FBFEB9B}"/>
              </a:ext>
            </a:extLst>
          </p:cNvPr>
          <p:cNvSpPr>
            <a:spLocks noGrp="1"/>
          </p:cNvSpPr>
          <p:nvPr>
            <p:ph type="title"/>
          </p:nvPr>
        </p:nvSpPr>
        <p:spPr>
          <a:xfrm>
            <a:off x="4561200" y="619200"/>
            <a:ext cx="4991961" cy="1477328"/>
          </a:xfrm>
        </p:spPr>
        <p:txBody>
          <a:bodyPr vert="horz" wrap="square" lIns="0" tIns="0" rIns="0" bIns="0" rtlCol="0" anchor="ctr" anchorCtr="0">
            <a:normAutofit/>
          </a:bodyPr>
          <a:lstStyle/>
          <a:p>
            <a:r>
              <a:rPr lang="en-US" dirty="0"/>
              <a:t>References</a:t>
            </a:r>
            <a:br>
              <a:rPr lang="en-US" dirty="0"/>
            </a:br>
            <a:br>
              <a:rPr lang="en-US" dirty="0"/>
            </a:br>
            <a:endParaRPr lang="en-US" dirty="0"/>
          </a:p>
        </p:txBody>
      </p:sp>
      <p:sp>
        <p:nvSpPr>
          <p:cNvPr id="16"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9919B3F4-7A24-D352-BDDA-5D8329E3D354}"/>
              </a:ext>
            </a:extLst>
          </p:cNvPr>
          <p:cNvSpPr txBox="1"/>
          <p:nvPr/>
        </p:nvSpPr>
        <p:spPr>
          <a:xfrm>
            <a:off x="3351095" y="1771650"/>
            <a:ext cx="6200893" cy="3986223"/>
          </a:xfrm>
          <a:prstGeom prst="rect">
            <a:avLst/>
          </a:prstGeom>
        </p:spPr>
        <p:txBody>
          <a:bodyPr vert="horz" lIns="0" tIns="0" rIns="0" bIns="0" rtlCol="0">
            <a:normAutofit/>
          </a:bodyPr>
          <a:lstStyle/>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‘5 academic skills to prepare your students for higher education’ (2018) </a:t>
            </a:r>
            <a:r>
              <a:rPr lang="en-US" sz="800" i="1" spc="20">
                <a:solidFill>
                  <a:schemeClr val="tx1">
                    <a:alpha val="58000"/>
                  </a:schemeClr>
                </a:solidFill>
                <a:effectLst/>
              </a:rPr>
              <a:t>Resources for English Language Learners and Teachers | Pearson English</a:t>
            </a:r>
            <a:r>
              <a:rPr lang="en-US" sz="800" spc="20">
                <a:solidFill>
                  <a:schemeClr val="tx1">
                    <a:alpha val="58000"/>
                  </a:schemeClr>
                </a:solidFill>
                <a:effectLst/>
              </a:rPr>
              <a:t>, 22 October. Available at: https://www.english.com/blog/academic-skills-for-higher-education/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‘5 Ways to Be the Best Digital Learner – My Digital Lesson’ (no date). Available at: https://www.mydigitallesson.co.uk/onlinecourses/5-ways-to-be-the-best-digital-learner/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i="1" spc="20">
                <a:solidFill>
                  <a:schemeClr val="tx1">
                    <a:alpha val="58000"/>
                  </a:schemeClr>
                </a:solidFill>
                <a:effectLst/>
              </a:rPr>
              <a:t>Digital Learning In The 21st Century | ipl.org</a:t>
            </a:r>
            <a:r>
              <a:rPr lang="en-US" sz="800" spc="20">
                <a:solidFill>
                  <a:schemeClr val="tx1">
                    <a:alpha val="58000"/>
                  </a:schemeClr>
                </a:solidFill>
                <a:effectLst/>
              </a:rPr>
              <a:t> (no date). Available at: https://www.ipl.org/essay/Digital-Learning-In-The-21st-Century-FKKAAQH4AJP6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‘Essential Skills for College Students’ (no date) </a:t>
            </a:r>
            <a:r>
              <a:rPr lang="en-US" sz="800" i="1" spc="20">
                <a:solidFill>
                  <a:schemeClr val="tx1">
                    <a:alpha val="58000"/>
                  </a:schemeClr>
                </a:solidFill>
                <a:effectLst/>
              </a:rPr>
              <a:t>Clarke University</a:t>
            </a:r>
            <a:r>
              <a:rPr lang="en-US" sz="800" spc="20">
                <a:solidFill>
                  <a:schemeClr val="tx1">
                    <a:alpha val="58000"/>
                  </a:schemeClr>
                </a:solidFill>
                <a:effectLst/>
              </a:rPr>
              <a:t>. Available at: https://www.clarke.edu/campus-life/health-wellness/counseling/articles-advice/essential-skills-for-college-students/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spc="20">
                <a:solidFill>
                  <a:schemeClr val="tx1">
                    <a:alpha val="58000"/>
                  </a:schemeClr>
                </a:solidFill>
                <a:effectLst/>
              </a:rPr>
              <a:t>johndabell (2018) </a:t>
            </a:r>
            <a:r>
              <a:rPr lang="en-US" sz="800" i="1" spc="20">
                <a:solidFill>
                  <a:schemeClr val="tx1">
                    <a:alpha val="58000"/>
                  </a:schemeClr>
                </a:solidFill>
                <a:effectLst/>
              </a:rPr>
              <a:t>Borton’s Model Of Reflection</a:t>
            </a:r>
            <a:r>
              <a:rPr lang="en-US" sz="800" spc="20">
                <a:solidFill>
                  <a:schemeClr val="tx1">
                    <a:alpha val="58000"/>
                  </a:schemeClr>
                </a:solidFill>
                <a:effectLst/>
              </a:rPr>
              <a:t>, </a:t>
            </a:r>
            <a:r>
              <a:rPr lang="en-US" sz="800" i="1" spc="20">
                <a:solidFill>
                  <a:schemeClr val="tx1">
                    <a:alpha val="58000"/>
                  </a:schemeClr>
                </a:solidFill>
                <a:effectLst/>
              </a:rPr>
              <a:t>John Dabell</a:t>
            </a:r>
            <a:r>
              <a:rPr lang="en-US" sz="800" spc="20">
                <a:solidFill>
                  <a:schemeClr val="tx1">
                    <a:alpha val="58000"/>
                  </a:schemeClr>
                </a:solidFill>
                <a:effectLst/>
              </a:rPr>
              <a:t>. Available at: https://johndabell.com/2018/08/05/models-of-reflection/ (Accessed: 11 November 2022).</a:t>
            </a:r>
          </a:p>
          <a:p>
            <a:pPr indent="-228600">
              <a:lnSpc>
                <a:spcPct val="110000"/>
              </a:lnSpc>
              <a:spcAft>
                <a:spcPts val="600"/>
              </a:spcAft>
              <a:buClr>
                <a:schemeClr val="accent4"/>
              </a:buClr>
              <a:buFont typeface="The Hand Extrablack" panose="03070A02030502020204" pitchFamily="66" charset="0"/>
              <a:buChar char="•"/>
            </a:pPr>
            <a:r>
              <a:rPr lang="en-US" sz="800" i="1" spc="20">
                <a:solidFill>
                  <a:schemeClr val="tx1">
                    <a:alpha val="58000"/>
                  </a:schemeClr>
                </a:solidFill>
                <a:effectLst/>
              </a:rPr>
              <a:t>Learn about today’s digital learner</a:t>
            </a:r>
            <a:r>
              <a:rPr lang="en-US" sz="800" spc="20">
                <a:solidFill>
                  <a:schemeClr val="tx1">
                    <a:alpha val="58000"/>
                  </a:schemeClr>
                </a:solidFill>
                <a:effectLst/>
              </a:rPr>
              <a:t> (no date). Available at: https://www.pearson.com/content/one-dot-com/one-dot-com/us/en/higher-education/customers/institutional-leaders/digital-learner.html (Accessed: 11 November 2022).</a:t>
            </a:r>
          </a:p>
        </p:txBody>
      </p:sp>
    </p:spTree>
    <p:extLst>
      <p:ext uri="{BB962C8B-B14F-4D97-AF65-F5344CB8AC3E}">
        <p14:creationId xmlns:p14="http://schemas.microsoft.com/office/powerpoint/2010/main" val="2122076405"/>
      </p:ext>
    </p:extLst>
  </p:cSld>
  <p:clrMapOvr>
    <a:masterClrMapping/>
  </p:clrMapOvr>
</p:sld>
</file>

<file path=ppt/theme/theme1.xml><?xml version="1.0" encoding="utf-8"?>
<a:theme xmlns:a="http://schemas.openxmlformats.org/drawingml/2006/main" name="Blob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122</TotalTime>
  <Words>915</Words>
  <Application>Microsoft Macintosh PowerPoint</Application>
  <PresentationFormat>Widescreen</PresentationFormat>
  <Paragraphs>33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Rockwell Nova Light</vt:lpstr>
      <vt:lpstr>The Hand Extrablack</vt:lpstr>
      <vt:lpstr>BlobVTI</vt:lpstr>
      <vt:lpstr>Learning in the digital era </vt:lpstr>
      <vt:lpstr>“Preparing for Higher Education” </vt:lpstr>
      <vt:lpstr>Today's classrooms focus more on learning through technology, and teachers need to keep up-to-date on modern day technologies so that their students can have every opportunity to learn. In the 21st-century classroom, teachers have to use different pedagogical approaches and various instructional methods in order to motivate students to learn. Digital multimedia is a means to achieve other goals like improving the teaching level, creating interest in classes, skills and literacy. Technology in schools protects the future of young students, because technology is a foundational piece of living in the 21st century, and more than fifty percent of all jobs require some form of degree in technology.. Technology today is giving adults ownership over their learning, and digital tools are developing new strategies of learning that are necessary to ensure success in the distance learning environment. The 21st century education system is different from the olden 19th and 20th century education system. In the 21st century, schools are supposed to embrace the ideas of collaboration, communication, creativity, and critical thinking. However, teachers are struggling with how to effectively integrate technology into their lessons while still fostering critical thinking.</vt:lpstr>
      <vt:lpstr>Tips and tricks for preparing to go into higher education</vt:lpstr>
      <vt:lpstr>Becoming a digital learner </vt:lpstr>
      <vt:lpstr>Borton’s Model Of Reflection </vt:lpstr>
      <vt:lpstr>What Makes a Successful Online Student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 </dc:title>
  <dc:creator>(s) Voichita Peter</dc:creator>
  <cp:lastModifiedBy>(s) Voichita Peter</cp:lastModifiedBy>
  <cp:revision>1</cp:revision>
  <dcterms:created xsi:type="dcterms:W3CDTF">2022-11-11T12:42:30Z</dcterms:created>
  <dcterms:modified xsi:type="dcterms:W3CDTF">2022-11-11T14:45:07Z</dcterms:modified>
</cp:coreProperties>
</file>