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2"/>
  </p:notesMasterIdLst>
  <p:sldIdLst>
    <p:sldId id="256" r:id="rId2"/>
    <p:sldId id="416" r:id="rId3"/>
    <p:sldId id="441" r:id="rId4"/>
    <p:sldId id="378" r:id="rId5"/>
    <p:sldId id="426" r:id="rId6"/>
    <p:sldId id="442" r:id="rId7"/>
    <p:sldId id="457" r:id="rId8"/>
    <p:sldId id="458" r:id="rId9"/>
    <p:sldId id="459" r:id="rId10"/>
    <p:sldId id="460" r:id="rId11"/>
    <p:sldId id="461" r:id="rId12"/>
    <p:sldId id="456" r:id="rId13"/>
    <p:sldId id="443" r:id="rId14"/>
    <p:sldId id="444" r:id="rId15"/>
    <p:sldId id="445" r:id="rId16"/>
    <p:sldId id="446" r:id="rId17"/>
    <p:sldId id="447" r:id="rId18"/>
    <p:sldId id="368" r:id="rId19"/>
    <p:sldId id="448" r:id="rId20"/>
    <p:sldId id="449" r:id="rId21"/>
    <p:sldId id="450" r:id="rId22"/>
    <p:sldId id="451" r:id="rId23"/>
    <p:sldId id="463" r:id="rId24"/>
    <p:sldId id="452" r:id="rId25"/>
    <p:sldId id="454" r:id="rId26"/>
    <p:sldId id="440" r:id="rId27"/>
    <p:sldId id="455" r:id="rId28"/>
    <p:sldId id="363" r:id="rId29"/>
    <p:sldId id="462" r:id="rId30"/>
    <p:sldId id="299" r:id="rId31"/>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416"/>
            <p14:sldId id="441"/>
            <p14:sldId id="378"/>
            <p14:sldId id="426"/>
            <p14:sldId id="442"/>
            <p14:sldId id="457"/>
            <p14:sldId id="458"/>
            <p14:sldId id="459"/>
            <p14:sldId id="460"/>
            <p14:sldId id="461"/>
            <p14:sldId id="456"/>
            <p14:sldId id="443"/>
            <p14:sldId id="444"/>
            <p14:sldId id="445"/>
            <p14:sldId id="446"/>
            <p14:sldId id="447"/>
            <p14:sldId id="368"/>
            <p14:sldId id="448"/>
            <p14:sldId id="449"/>
            <p14:sldId id="450"/>
            <p14:sldId id="451"/>
            <p14:sldId id="463"/>
            <p14:sldId id="452"/>
            <p14:sldId id="454"/>
            <p14:sldId id="440"/>
            <p14:sldId id="455"/>
          </p14:sldIdLst>
        </p14:section>
        <p14:section name="Untitled Section" id="{21855404-2395-4983-A9E2-33AAC8683C98}">
          <p14:sldIdLst>
            <p14:sldId id="363"/>
            <p14:sldId id="462"/>
            <p14:sldId id="299"/>
          </p14:sldIdLst>
        </p14:section>
        <p14:section name="Untitled Section" id="{FBA9ED2F-54F1-4A74-B6C4-CF000303B1B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14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195210" y="3123344"/>
            <a:ext cx="8635708" cy="2896104"/>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r>
              <a:rPr lang="en-GB" dirty="0"/>
              <a:t>BALM 5001</a:t>
            </a:r>
            <a:br>
              <a:rPr dirty="0"/>
            </a:br>
            <a:r>
              <a:rPr dirty="0">
                <a:solidFill>
                  <a:srgbClr val="000000"/>
                </a:solidFill>
              </a:rPr>
              <a:t> </a:t>
            </a:r>
            <a:r>
              <a:rPr lang="en-GB" dirty="0"/>
              <a:t>Understanding and Engaging Stakeholders</a:t>
            </a:r>
            <a:r>
              <a:rPr lang="en-GB" sz="1800" b="1" dirty="0">
                <a:solidFill>
                  <a:srgbClr val="000000"/>
                </a:solidFill>
                <a:effectLst/>
                <a:latin typeface="Arial" panose="020B0604020202020204" pitchFamily="34" charset="0"/>
                <a:ea typeface="Arial" panose="020B0604020202020204" pitchFamily="34" charset="0"/>
              </a:rPr>
              <a:t> </a:t>
            </a:r>
            <a:endParaRPr dirty="0"/>
          </a:p>
          <a:p>
            <a:pPr defTabSz="562355">
              <a:defRPr sz="2624" b="1">
                <a:solidFill>
                  <a:schemeClr val="accent2"/>
                </a:solidFill>
                <a:effectLst>
                  <a:outerShdw blurRad="31242" dist="31242" dir="2700000" rotWithShape="0">
                    <a:srgbClr val="000000">
                      <a:alpha val="43137"/>
                    </a:srgbClr>
                  </a:outerShdw>
                </a:effectLst>
              </a:defRPr>
            </a:pPr>
            <a:r>
              <a:rPr sz="3034" dirty="0"/>
              <a:t>Week </a:t>
            </a:r>
            <a:r>
              <a:rPr lang="en-GB" sz="3034" dirty="0"/>
              <a:t>5 – </a:t>
            </a:r>
            <a:br>
              <a:rPr lang="en-GB" sz="3034" dirty="0"/>
            </a:br>
            <a:r>
              <a:rPr lang="en-US" sz="3100" b="1" dirty="0">
                <a:effectLst/>
                <a:ea typeface="Calibri" panose="020F0502020204030204" pitchFamily="34" charset="0"/>
              </a:rPr>
              <a:t>Frameworks/Theories in Stakeholder </a:t>
            </a:r>
            <a:r>
              <a:rPr lang="en-US" sz="3100" b="1" dirty="0">
                <a:ea typeface="Calibri" panose="020F0502020204030204" pitchFamily="34" charset="0"/>
              </a:rPr>
              <a:t>E</a:t>
            </a:r>
            <a:r>
              <a:rPr lang="en-US" sz="3100" b="1" dirty="0">
                <a:effectLst/>
                <a:ea typeface="Calibri" panose="020F0502020204030204" pitchFamily="34" charset="0"/>
              </a:rPr>
              <a:t>ngagement </a:t>
            </a:r>
            <a:r>
              <a:rPr lang="en-US" sz="3100" b="1">
                <a:effectLst/>
                <a:ea typeface="Calibri" panose="020F0502020204030204" pitchFamily="34" charset="0"/>
              </a:rPr>
              <a:t>and Management –Part 2</a:t>
            </a:r>
            <a:br>
              <a:rPr lang="en-GB" sz="3034" dirty="0"/>
            </a:br>
            <a:r>
              <a:rPr lang="en-GB" sz="3034" dirty="0"/>
              <a:t>Prepared by:</a:t>
            </a:r>
            <a:br>
              <a:rPr lang="en-GB" sz="3034" dirty="0"/>
            </a:br>
            <a:r>
              <a:rPr lang="en-GB" sz="3034" dirty="0"/>
              <a:t>Oluwaseun (Olu) Adegbite, PhD.</a:t>
            </a:r>
            <a:br>
              <a:rPr sz="3034"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4" y="1364751"/>
            <a:ext cx="8235016" cy="12003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600" dirty="0">
                <a:effectLst/>
                <a:latin typeface="Arial" panose="020B0604020202020204" pitchFamily="34" charset="0"/>
                <a:ea typeface="Arial" panose="020B0604020202020204" pitchFamily="34" charset="0"/>
              </a:rPr>
              <a:t>BA</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(Hons)</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Leadership</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and</a:t>
            </a:r>
            <a:r>
              <a:rPr lang="en-US" sz="3600" spc="-2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Management</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Skills</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for</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the</a:t>
            </a:r>
            <a:r>
              <a:rPr lang="en-US" sz="3600" spc="-25" dirty="0">
                <a:effectLst/>
                <a:latin typeface="Arial" panose="020B0604020202020204" pitchFamily="34" charset="0"/>
                <a:ea typeface="Arial" panose="020B0604020202020204" pitchFamily="34" charset="0"/>
              </a:rPr>
              <a:t> </a:t>
            </a:r>
            <a:r>
              <a:rPr lang="en-US" sz="3600" spc="-10" dirty="0">
                <a:effectLst/>
                <a:latin typeface="Arial" panose="020B0604020202020204" pitchFamily="34" charset="0"/>
                <a:ea typeface="Arial" panose="020B0604020202020204" pitchFamily="34" charset="0"/>
              </a:rPr>
              <a:t>Workplace</a:t>
            </a:r>
            <a:endParaRPr sz="3600" dirty="0"/>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normAutofit/>
          </a:bodyPr>
          <a:lstStyle/>
          <a:p>
            <a:r>
              <a:rPr lang="en-GB" sz="3200" dirty="0"/>
              <a:t>Stakeholder theory.</a:t>
            </a:r>
          </a:p>
          <a:p>
            <a:r>
              <a:rPr lang="en-GB" sz="3200" dirty="0"/>
              <a:t>Network analysis from stakeholder perspective.</a:t>
            </a:r>
          </a:p>
          <a:p>
            <a:r>
              <a:rPr lang="en-GB" sz="3200" dirty="0"/>
              <a:t>Resource dependent theory</a:t>
            </a:r>
          </a:p>
          <a:p>
            <a:r>
              <a:rPr lang="en-GB" sz="3200" dirty="0"/>
              <a:t>Case study activity</a:t>
            </a: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1456454" y="250298"/>
            <a:ext cx="6172201"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Last W</a:t>
            </a:r>
            <a:r>
              <a:rPr dirty="0"/>
              <a:t>eek</a:t>
            </a:r>
            <a:r>
              <a:rPr lang="en-GB" dirty="0"/>
              <a:t> (i.e., Week</a:t>
            </a:r>
            <a:r>
              <a:rPr dirty="0"/>
              <a:t> </a:t>
            </a:r>
            <a:r>
              <a:rPr lang="en-GB" dirty="0"/>
              <a:t>4), ……</a:t>
            </a:r>
            <a:endParaRPr dirty="0"/>
          </a:p>
        </p:txBody>
      </p:sp>
      <p:sp>
        <p:nvSpPr>
          <p:cNvPr id="118" name="TextBox 7"/>
          <p:cNvSpPr txBox="1"/>
          <p:nvPr/>
        </p:nvSpPr>
        <p:spPr>
          <a:xfrm>
            <a:off x="174661" y="1300158"/>
            <a:ext cx="8172159" cy="70788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4000"/>
              <a:t>We examined </a:t>
            </a:r>
            <a:r>
              <a:rPr lang="en-GB" sz="4000" dirty="0"/>
              <a:t>the followings:</a:t>
            </a:r>
            <a:endParaRPr sz="4000" dirty="0"/>
          </a:p>
        </p:txBody>
      </p:sp>
    </p:spTree>
    <p:extLst>
      <p:ext uri="{BB962C8B-B14F-4D97-AF65-F5344CB8AC3E}">
        <p14:creationId xmlns:p14="http://schemas.microsoft.com/office/powerpoint/2010/main" val="739559669"/>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normAutofit/>
          </a:bodyPr>
          <a:lstStyle/>
          <a:p>
            <a:r>
              <a:rPr lang="en-GB" sz="3200" dirty="0"/>
              <a:t>Stakeholder typology.</a:t>
            </a:r>
          </a:p>
          <a:p>
            <a:r>
              <a:rPr lang="en-GB" sz="3200" dirty="0"/>
              <a:t>Stakeholder Engagement: The</a:t>
            </a:r>
            <a:r>
              <a:rPr lang="en-GB" sz="3200" b="1" i="0" u="none" strike="noStrike" baseline="0" dirty="0"/>
              <a:t> SWANS</a:t>
            </a:r>
            <a:r>
              <a:rPr lang="en-GB" sz="3200" b="0" i="0" u="none" strike="noStrike" baseline="0" dirty="0"/>
              <a:t> </a:t>
            </a:r>
            <a:r>
              <a:rPr lang="en-GB" sz="3200" i="0" u="none" strike="noStrike" baseline="0" dirty="0"/>
              <a:t>and</a:t>
            </a:r>
            <a:r>
              <a:rPr lang="en-GB" sz="3200" b="0" i="0" u="none" strike="noStrike" baseline="0" dirty="0"/>
              <a:t> </a:t>
            </a:r>
            <a:r>
              <a:rPr lang="en-GB" sz="3200" b="1" i="0" u="none" strike="noStrike" baseline="0" dirty="0"/>
              <a:t>OWANS</a:t>
            </a:r>
            <a:r>
              <a:rPr lang="en-GB" sz="3200" b="0" i="0" u="none" strike="noStrike" baseline="0" dirty="0"/>
              <a:t> </a:t>
            </a:r>
            <a:r>
              <a:rPr lang="en-GB" sz="3200" i="0" u="none" strike="noStrike" baseline="0" dirty="0"/>
              <a:t>Approach</a:t>
            </a:r>
            <a:r>
              <a:rPr lang="en-GB" sz="3200" dirty="0"/>
              <a:t>.</a:t>
            </a:r>
            <a:endParaRPr lang="en-GB" sz="3200" b="0" i="0" u="none" strike="noStrike" baseline="0" dirty="0"/>
          </a:p>
          <a:p>
            <a:r>
              <a:rPr lang="en-GB" sz="3200" dirty="0">
                <a:solidFill>
                  <a:schemeClr val="tx1"/>
                </a:solidFill>
              </a:rPr>
              <a:t>Stakeholder Engagement: </a:t>
            </a:r>
            <a:r>
              <a:rPr lang="en-GB" sz="3200" b="1" i="0" u="none" strike="noStrike" baseline="0" dirty="0">
                <a:solidFill>
                  <a:schemeClr val="tx1"/>
                </a:solidFill>
              </a:rPr>
              <a:t>Tips for Understanding NGOs</a:t>
            </a:r>
            <a:r>
              <a:rPr lang="en-GB" sz="3200" b="1" dirty="0">
                <a:solidFill>
                  <a:schemeClr val="tx1"/>
                </a:solidFill>
              </a:rPr>
              <a:t>.</a:t>
            </a:r>
            <a:endParaRPr lang="en-GB" sz="3200" b="1" i="0" u="none" strike="noStrike" baseline="0" dirty="0">
              <a:solidFill>
                <a:schemeClr val="tx1"/>
              </a:solidFill>
            </a:endParaRPr>
          </a:p>
          <a:p>
            <a:endParaRPr lang="en-GB" sz="3200"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1456454" y="250298"/>
            <a:ext cx="6172201"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a:t>
            </a:r>
            <a:r>
              <a:rPr dirty="0"/>
              <a:t>eek</a:t>
            </a:r>
            <a:r>
              <a:rPr lang="en-GB" dirty="0"/>
              <a:t> (i.e., Week</a:t>
            </a:r>
            <a:r>
              <a:rPr dirty="0"/>
              <a:t> </a:t>
            </a:r>
            <a:r>
              <a:rPr lang="en-GB" dirty="0"/>
              <a:t>5), ……</a:t>
            </a:r>
            <a:endParaRPr dirty="0"/>
          </a:p>
        </p:txBody>
      </p:sp>
      <p:sp>
        <p:nvSpPr>
          <p:cNvPr id="118" name="TextBox 7"/>
          <p:cNvSpPr txBox="1"/>
          <p:nvPr/>
        </p:nvSpPr>
        <p:spPr>
          <a:xfrm>
            <a:off x="174661" y="1300158"/>
            <a:ext cx="8172159" cy="7078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4000" dirty="0"/>
              <a:t>We will examine the followings:</a:t>
            </a:r>
            <a:endParaRPr sz="4000" dirty="0"/>
          </a:p>
        </p:txBody>
      </p:sp>
    </p:spTree>
    <p:extLst>
      <p:ext uri="{BB962C8B-B14F-4D97-AF65-F5344CB8AC3E}">
        <p14:creationId xmlns:p14="http://schemas.microsoft.com/office/powerpoint/2010/main" val="1072730251"/>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animBg="1"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102741" y="123290"/>
            <a:ext cx="8856323" cy="657547"/>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780837"/>
            <a:ext cx="8856323" cy="4859674"/>
          </a:xfrm>
          <a:prstGeom prst="rect">
            <a:avLst/>
          </a:prstGeom>
        </p:spPr>
        <p:txBody>
          <a:bodyPr>
            <a:noAutofit/>
          </a:bodyPr>
          <a:lstStyle/>
          <a:p>
            <a:pPr marL="0" indent="0" algn="l">
              <a:buNone/>
            </a:pPr>
            <a:r>
              <a:rPr lang="en-GB" sz="1800" b="1" i="0" u="none" strike="noStrike" baseline="0" dirty="0">
                <a:solidFill>
                  <a:schemeClr val="tx1"/>
                </a:solidFill>
                <a:latin typeface="Myanmar Text" panose="020B0502040204020203" pitchFamily="34" charset="0"/>
                <a:cs typeface="Myanmar Text" panose="020B0502040204020203" pitchFamily="34" charset="0"/>
              </a:rPr>
              <a:t>Stakeholder Typology based on a Diagnostic of up to Three Attributes:</a:t>
            </a:r>
          </a:p>
          <a:p>
            <a:pPr marL="0" indent="0" algn="l">
              <a:buNone/>
            </a:pPr>
            <a:r>
              <a:rPr lang="en-GB" sz="1800" b="1" i="0" u="none" strike="noStrike" baseline="0" dirty="0">
                <a:solidFill>
                  <a:schemeClr val="tx1"/>
                </a:solidFill>
                <a:latin typeface="Myanmar Text" panose="020B0502040204020203" pitchFamily="34" charset="0"/>
                <a:cs typeface="Myanmar Text" panose="020B0502040204020203" pitchFamily="34" charset="0"/>
              </a:rPr>
              <a:t>Perceived Power, Legitimacy and Urgency (Mitchell, </a:t>
            </a:r>
            <a:r>
              <a:rPr lang="en-GB" sz="1800" b="1" i="0" u="none" strike="noStrike" baseline="0" dirty="0" err="1">
                <a:solidFill>
                  <a:schemeClr val="tx1"/>
                </a:solidFill>
                <a:latin typeface="Myanmar Text" panose="020B0502040204020203" pitchFamily="34" charset="0"/>
                <a:cs typeface="Myanmar Text" panose="020B0502040204020203" pitchFamily="34" charset="0"/>
              </a:rPr>
              <a:t>Agle</a:t>
            </a:r>
            <a:r>
              <a:rPr lang="en-GB" sz="1800" b="1" i="0" u="none" strike="noStrike" baseline="0" dirty="0">
                <a:solidFill>
                  <a:schemeClr val="tx1"/>
                </a:solidFill>
                <a:latin typeface="Myanmar Text" panose="020B0502040204020203" pitchFamily="34" charset="0"/>
                <a:cs typeface="Myanmar Text" panose="020B0502040204020203" pitchFamily="34" charset="0"/>
              </a:rPr>
              <a:t>, Wood, 1997).</a:t>
            </a:r>
          </a:p>
          <a:p>
            <a:pPr marL="0" indent="0" algn="l">
              <a:buNone/>
            </a:pPr>
            <a:endParaRPr lang="en-GB" sz="1100" b="0" i="0" u="none" strike="noStrike" baseline="0" dirty="0">
              <a:solidFill>
                <a:schemeClr val="tx1"/>
              </a:solidFill>
              <a:latin typeface="Myanmar Text" panose="020B0502040204020203" pitchFamily="34" charset="0"/>
              <a:cs typeface="Myanmar Text" panose="020B0502040204020203" pitchFamily="34" charset="0"/>
            </a:endParaRPr>
          </a:p>
        </p:txBody>
      </p:sp>
      <p:pic>
        <p:nvPicPr>
          <p:cNvPr id="2" name="Picture 1">
            <a:extLst>
              <a:ext uri="{FF2B5EF4-FFF2-40B4-BE49-F238E27FC236}">
                <a16:creationId xmlns:a16="http://schemas.microsoft.com/office/drawing/2014/main" id="{0BDDC055-3E11-551A-CB3D-F0C9A7051CF9}"/>
              </a:ext>
            </a:extLst>
          </p:cNvPr>
          <p:cNvPicPr>
            <a:picLocks noChangeAspect="1"/>
          </p:cNvPicPr>
          <p:nvPr/>
        </p:nvPicPr>
        <p:blipFill>
          <a:blip r:embed="rId2"/>
          <a:stretch>
            <a:fillRect/>
          </a:stretch>
        </p:blipFill>
        <p:spPr>
          <a:xfrm>
            <a:off x="184936" y="1458930"/>
            <a:ext cx="8774127" cy="4181582"/>
          </a:xfrm>
          <a:prstGeom prst="rect">
            <a:avLst/>
          </a:prstGeom>
        </p:spPr>
      </p:pic>
    </p:spTree>
    <p:extLst>
      <p:ext uri="{BB962C8B-B14F-4D97-AF65-F5344CB8AC3E}">
        <p14:creationId xmlns:p14="http://schemas.microsoft.com/office/powerpoint/2010/main" val="3269546255"/>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274639"/>
            <a:ext cx="8388849" cy="70140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873303"/>
            <a:ext cx="8856323" cy="4849403"/>
          </a:xfrm>
          <a:prstGeom prst="rect">
            <a:avLst/>
          </a:prstGeom>
        </p:spPr>
        <p:txBody>
          <a:bodyPr>
            <a:noAutofit/>
          </a:bodyPr>
          <a:lstStyle/>
          <a:p>
            <a:pPr algn="just">
              <a:buFont typeface="Wingdings" panose="05000000000000000000" pitchFamily="2" charset="2"/>
              <a:buChar char="§"/>
            </a:pPr>
            <a:r>
              <a:rPr lang="en-GB" b="0" i="0" u="none" strike="noStrike" baseline="0" dirty="0"/>
              <a:t>Mitchell suggests that a stakeholder group has </a:t>
            </a:r>
            <a:r>
              <a:rPr lang="en-GB" b="1" i="1" u="none" strike="noStrike" baseline="0" dirty="0"/>
              <a:t>power</a:t>
            </a:r>
            <a:r>
              <a:rPr lang="en-GB" b="0" i="0" u="none" strike="noStrike" baseline="0" dirty="0"/>
              <a:t> when it</a:t>
            </a:r>
          </a:p>
          <a:p>
            <a:pPr marL="0" indent="0" algn="just">
              <a:buNone/>
            </a:pPr>
            <a:r>
              <a:rPr lang="en-GB" b="0" i="0" u="none" strike="noStrike" baseline="0" dirty="0"/>
              <a:t>   can impose its will on the firm, especially through the control</a:t>
            </a:r>
          </a:p>
          <a:p>
            <a:pPr marL="0" indent="0" algn="just">
              <a:buNone/>
            </a:pPr>
            <a:r>
              <a:rPr lang="en-GB" dirty="0"/>
              <a:t>  </a:t>
            </a:r>
            <a:r>
              <a:rPr lang="en-GB" b="0" i="0" u="none" strike="noStrike" baseline="0" dirty="0"/>
              <a:t> of resources;</a:t>
            </a:r>
          </a:p>
          <a:p>
            <a:pPr algn="just">
              <a:buFont typeface="Wingdings" panose="05000000000000000000" pitchFamily="2" charset="2"/>
              <a:buChar char="§"/>
            </a:pPr>
            <a:endParaRPr lang="en-GB" b="0" i="0" u="none" strike="noStrike" baseline="0" dirty="0"/>
          </a:p>
          <a:p>
            <a:pPr algn="just">
              <a:buFont typeface="Wingdings" panose="05000000000000000000" pitchFamily="2" charset="2"/>
              <a:buChar char="§"/>
            </a:pPr>
            <a:r>
              <a:rPr lang="en-GB" dirty="0"/>
              <a:t>W</a:t>
            </a:r>
            <a:r>
              <a:rPr lang="en-GB" b="0" i="0" u="none" strike="noStrike" baseline="0" dirty="0"/>
              <a:t>hile </a:t>
            </a:r>
            <a:r>
              <a:rPr lang="en-GB" b="1" i="1" u="none" strike="noStrike" baseline="0" dirty="0"/>
              <a:t>legitimacy</a:t>
            </a:r>
            <a:r>
              <a:rPr lang="en-GB" b="0" i="0" u="none" strike="noStrike" baseline="0" dirty="0"/>
              <a:t> implies that a stakeholder group reflects the prevailing opinions and beliefs of society;</a:t>
            </a:r>
          </a:p>
          <a:p>
            <a:pPr algn="just">
              <a:buFont typeface="Wingdings" panose="05000000000000000000" pitchFamily="2" charset="2"/>
              <a:buChar char="§"/>
            </a:pPr>
            <a:endParaRPr lang="en-GB" b="0" i="0" u="none" strike="noStrike" baseline="0" dirty="0"/>
          </a:p>
          <a:p>
            <a:pPr algn="just">
              <a:buFont typeface="Wingdings" panose="05000000000000000000" pitchFamily="2" charset="2"/>
              <a:buChar char="§"/>
            </a:pPr>
            <a:r>
              <a:rPr lang="en-GB" b="1" i="1" u="none" strike="noStrike" baseline="0" dirty="0"/>
              <a:t>Urgency</a:t>
            </a:r>
            <a:r>
              <a:rPr lang="en-GB" b="0" i="0" u="none" strike="noStrike" baseline="0" dirty="0"/>
              <a:t> is characterised as stakeholder sensitivity to the response time of managers. This classification can help to assess with whom an organisation should interact, e.g., those with power may have an enhanced capacity to disrupt and therefore capture public attention.</a:t>
            </a:r>
          </a:p>
        </p:txBody>
      </p:sp>
    </p:spTree>
    <p:extLst>
      <p:ext uri="{BB962C8B-B14F-4D97-AF65-F5344CB8AC3E}">
        <p14:creationId xmlns:p14="http://schemas.microsoft.com/office/powerpoint/2010/main" val="3729420759"/>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1"/>
            <a:ext cx="8388849" cy="69111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48856" y="595423"/>
            <a:ext cx="8810208" cy="5127283"/>
          </a:xfrm>
          <a:prstGeom prst="rect">
            <a:avLst/>
          </a:prstGeom>
        </p:spPr>
        <p:txBody>
          <a:bodyPr>
            <a:noAutofit/>
          </a:bodyPr>
          <a:lstStyle/>
          <a:p>
            <a:pPr marL="0" indent="0" algn="just">
              <a:buNone/>
            </a:pPr>
            <a:r>
              <a:rPr lang="en-GB" b="1" dirty="0"/>
              <a:t>Dormant stakeholders </a:t>
            </a:r>
            <a:r>
              <a:rPr lang="en-GB" sz="2300" dirty="0"/>
              <a:t>have the power to impose their views on the organisation but lack the legitimacy or urgency to do so, so their power remains unused (e.g., laid off staff and Top Management Team).</a:t>
            </a:r>
          </a:p>
          <a:p>
            <a:pPr marL="0" indent="0" algn="just">
              <a:buNone/>
            </a:pPr>
            <a:endParaRPr lang="en-GB" b="0" i="0" u="none" strike="noStrike" baseline="0" dirty="0"/>
          </a:p>
          <a:p>
            <a:pPr marL="0" indent="0" algn="just">
              <a:buNone/>
            </a:pPr>
            <a:r>
              <a:rPr lang="en-GB" b="1" dirty="0"/>
              <a:t>Discretionary stakeholders </a:t>
            </a:r>
            <a:r>
              <a:rPr lang="en-GB" sz="2300" dirty="0"/>
              <a:t>possess legitimacy, but lack the power and urgent claim to influence the organisation (e.g., Academics, and Media).</a:t>
            </a:r>
            <a:endParaRPr lang="en-GB" sz="2300" b="0" i="0" u="none" strike="noStrike" baseline="0" dirty="0"/>
          </a:p>
          <a:p>
            <a:pPr marL="0" indent="0" algn="just">
              <a:buNone/>
            </a:pPr>
            <a:endParaRPr lang="en-GB" dirty="0"/>
          </a:p>
          <a:p>
            <a:pPr marL="0" indent="0" algn="just">
              <a:buNone/>
            </a:pPr>
            <a:r>
              <a:rPr lang="en-GB" b="1" dirty="0"/>
              <a:t>Demanding stakeholders </a:t>
            </a:r>
            <a:r>
              <a:rPr lang="en-GB" sz="2300" dirty="0"/>
              <a:t>are those with urgent claims but lack the power and legitimacy to attract the attention of managers or decision-makers (e.g., clients making last minutes changes outside the project scope).</a:t>
            </a:r>
            <a:endParaRPr lang="en-GB" sz="2300" b="0" i="0" u="none" strike="noStrike" baseline="0" dirty="0"/>
          </a:p>
        </p:txBody>
      </p:sp>
    </p:spTree>
    <p:extLst>
      <p:ext uri="{BB962C8B-B14F-4D97-AF65-F5344CB8AC3E}">
        <p14:creationId xmlns:p14="http://schemas.microsoft.com/office/powerpoint/2010/main" val="3871744165"/>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274639"/>
            <a:ext cx="8388849" cy="70140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873303"/>
            <a:ext cx="8856323" cy="4849403"/>
          </a:xfrm>
          <a:prstGeom prst="rect">
            <a:avLst/>
          </a:prstGeom>
        </p:spPr>
        <p:txBody>
          <a:bodyPr>
            <a:noAutofit/>
          </a:bodyPr>
          <a:lstStyle/>
          <a:p>
            <a:pPr marL="0" indent="0" algn="just">
              <a:buNone/>
            </a:pPr>
            <a:r>
              <a:rPr lang="en-GB" sz="3600" dirty="0"/>
              <a:t>These three </a:t>
            </a:r>
            <a:r>
              <a:rPr lang="en-GB" sz="3600" b="1" dirty="0"/>
              <a:t>(dormant stakeholders, discretionary, demanding stakeholders) </a:t>
            </a:r>
            <a:r>
              <a:rPr lang="en-GB" sz="3600" dirty="0"/>
              <a:t>are called </a:t>
            </a:r>
            <a:r>
              <a:rPr lang="en-GB" sz="3600" b="1" dirty="0"/>
              <a:t>Latent stakeholders.</a:t>
            </a:r>
          </a:p>
          <a:p>
            <a:pPr marL="0" indent="0" algn="just">
              <a:buNone/>
            </a:pPr>
            <a:endParaRPr lang="en-GB" sz="3600" dirty="0"/>
          </a:p>
          <a:p>
            <a:pPr marL="0" indent="0" algn="just">
              <a:buNone/>
            </a:pPr>
            <a:r>
              <a:rPr lang="en-GB" sz="3600" b="1" dirty="0"/>
              <a:t>Latent stakeholders </a:t>
            </a:r>
            <a:r>
              <a:rPr lang="en-GB" sz="3600" dirty="0"/>
              <a:t>possess only one of the three key attributes and do not have strong influence on the organisation.</a:t>
            </a:r>
            <a:endParaRPr lang="en-GB" sz="3600" i="0" u="none" strike="noStrike" baseline="0" dirty="0"/>
          </a:p>
        </p:txBody>
      </p:sp>
    </p:spTree>
    <p:extLst>
      <p:ext uri="{BB962C8B-B14F-4D97-AF65-F5344CB8AC3E}">
        <p14:creationId xmlns:p14="http://schemas.microsoft.com/office/powerpoint/2010/main" val="1093066052"/>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274639"/>
            <a:ext cx="8388849" cy="70140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873303"/>
            <a:ext cx="8856323" cy="4849403"/>
          </a:xfrm>
          <a:prstGeom prst="rect">
            <a:avLst/>
          </a:prstGeom>
        </p:spPr>
        <p:txBody>
          <a:bodyPr>
            <a:noAutofit/>
          </a:bodyPr>
          <a:lstStyle/>
          <a:p>
            <a:pPr marL="0" indent="0" algn="just">
              <a:buNone/>
            </a:pPr>
            <a:r>
              <a:rPr lang="en-GB" sz="2800" b="1" dirty="0"/>
              <a:t>Expectant stakeholders </a:t>
            </a:r>
            <a:r>
              <a:rPr lang="en-GB" sz="2800" dirty="0"/>
              <a:t>possess two of the three key attributes and require increased responsiveness from the organisation toward their interests or views. </a:t>
            </a:r>
          </a:p>
          <a:p>
            <a:pPr marL="0" indent="0" algn="just">
              <a:buNone/>
            </a:pPr>
            <a:endParaRPr lang="en-GB" sz="2800" dirty="0"/>
          </a:p>
          <a:p>
            <a:pPr marL="0" indent="0" algn="just">
              <a:buNone/>
            </a:pPr>
            <a:r>
              <a:rPr lang="en-GB" sz="2800" dirty="0"/>
              <a:t>It is possible for latent stakeholders to acquire one of the remaining attributes and become part of the expectant stakeholder category.</a:t>
            </a:r>
          </a:p>
          <a:p>
            <a:pPr marL="0" indent="0" algn="just">
              <a:buNone/>
            </a:pPr>
            <a:endParaRPr lang="en-GB" sz="2800" i="0" u="none" strike="noStrike" baseline="0" dirty="0"/>
          </a:p>
          <a:p>
            <a:pPr marL="0" indent="0" algn="just">
              <a:buNone/>
            </a:pPr>
            <a:r>
              <a:rPr lang="en-GB" sz="2800" dirty="0"/>
              <a:t>Three classes of stakeholder make up this category:</a:t>
            </a:r>
            <a:endParaRPr lang="en-GB" sz="2800" i="0" u="none" strike="noStrike" baseline="0" dirty="0"/>
          </a:p>
        </p:txBody>
      </p:sp>
    </p:spTree>
    <p:extLst>
      <p:ext uri="{BB962C8B-B14F-4D97-AF65-F5344CB8AC3E}">
        <p14:creationId xmlns:p14="http://schemas.microsoft.com/office/powerpoint/2010/main" val="900199366"/>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0"/>
            <a:ext cx="8388849" cy="701749"/>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95693" y="435935"/>
            <a:ext cx="8863371" cy="5286772"/>
          </a:xfrm>
          <a:prstGeom prst="rect">
            <a:avLst/>
          </a:prstGeom>
        </p:spPr>
        <p:txBody>
          <a:bodyPr>
            <a:noAutofit/>
          </a:bodyPr>
          <a:lstStyle/>
          <a:p>
            <a:pPr marL="0" indent="0" algn="just">
              <a:buNone/>
            </a:pPr>
            <a:r>
              <a:rPr lang="en-GB" sz="2500" b="1" dirty="0"/>
              <a:t>Dominant stakeholders </a:t>
            </a:r>
            <a:r>
              <a:rPr lang="en-GB" sz="2300" dirty="0"/>
              <a:t>are both powerful and legitimate, and typically have views that matter to managers (e.g., professionals such as accountants and solicitors; local/neighbourhood residents). </a:t>
            </a:r>
          </a:p>
          <a:p>
            <a:pPr marL="0" indent="0" algn="just">
              <a:buNone/>
            </a:pPr>
            <a:endParaRPr lang="en-GB" sz="2500" dirty="0"/>
          </a:p>
          <a:p>
            <a:pPr marL="0" indent="0" algn="just">
              <a:buNone/>
            </a:pPr>
            <a:r>
              <a:rPr lang="en-GB" sz="2500" b="1" dirty="0"/>
              <a:t>Dangerous stakeholders </a:t>
            </a:r>
            <a:r>
              <a:rPr lang="en-GB" sz="2300" dirty="0"/>
              <a:t>have the power and urgency but lack legitimacy, and are in a position to have a negative impact on the organisation (e.g., terrorists, kidnappers, hackers – some recently hacked organisation are  </a:t>
            </a:r>
            <a:r>
              <a:rPr lang="en-GB" sz="2000" i="0" dirty="0">
                <a:solidFill>
                  <a:schemeClr val="tx1"/>
                </a:solidFill>
                <a:effectLst/>
              </a:rPr>
              <a:t>Optus, NI Police, Medibank, </a:t>
            </a:r>
            <a:r>
              <a:rPr lang="en-GB" sz="2000" dirty="0">
                <a:solidFill>
                  <a:schemeClr val="tx1"/>
                </a:solidFill>
              </a:rPr>
              <a:t>and</a:t>
            </a:r>
            <a:r>
              <a:rPr lang="en-GB" sz="2000" i="0" dirty="0">
                <a:solidFill>
                  <a:schemeClr val="tx1"/>
                </a:solidFill>
                <a:effectLst/>
              </a:rPr>
              <a:t> Ticketmaster</a:t>
            </a:r>
            <a:r>
              <a:rPr lang="en-GB" sz="2000" dirty="0">
                <a:solidFill>
                  <a:schemeClr val="tx1"/>
                </a:solidFill>
              </a:rPr>
              <a:t>). </a:t>
            </a:r>
          </a:p>
          <a:p>
            <a:pPr marL="0" indent="0" algn="just">
              <a:buNone/>
            </a:pPr>
            <a:endParaRPr lang="en-GB" sz="2500" b="1" dirty="0"/>
          </a:p>
          <a:p>
            <a:pPr marL="0" indent="0" algn="just">
              <a:buNone/>
            </a:pPr>
            <a:r>
              <a:rPr lang="en-GB" sz="2500" b="1" dirty="0"/>
              <a:t>Dependent stakeholders </a:t>
            </a:r>
            <a:r>
              <a:rPr lang="en-GB" sz="2250" dirty="0"/>
              <a:t>have urgent claims and legitimate views but often rely on other stakeholders to carry out their will to compensate for a lack of power to influence the organisation (e.g., protesters protesting plan by a company to demolish history building for more environmentally friendly building).</a:t>
            </a:r>
            <a:endParaRPr lang="en-GB" sz="2250" i="0" u="none" strike="noStrike" baseline="0" dirty="0"/>
          </a:p>
        </p:txBody>
      </p:sp>
    </p:spTree>
    <p:extLst>
      <p:ext uri="{BB962C8B-B14F-4D97-AF65-F5344CB8AC3E}">
        <p14:creationId xmlns:p14="http://schemas.microsoft.com/office/powerpoint/2010/main" val="3692859744"/>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274639"/>
            <a:ext cx="8388849" cy="70140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873303"/>
            <a:ext cx="8856323" cy="4849403"/>
          </a:xfrm>
          <a:prstGeom prst="rect">
            <a:avLst/>
          </a:prstGeom>
        </p:spPr>
        <p:txBody>
          <a:bodyPr>
            <a:noAutofit/>
          </a:bodyPr>
          <a:lstStyle/>
          <a:p>
            <a:pPr marL="0" indent="0" algn="just">
              <a:buNone/>
            </a:pPr>
            <a:r>
              <a:rPr lang="en-GB" sz="3200" b="1" dirty="0"/>
              <a:t>Definitive stakeholders </a:t>
            </a:r>
          </a:p>
          <a:p>
            <a:pPr marL="0" indent="0" algn="just">
              <a:buNone/>
            </a:pPr>
            <a:r>
              <a:rPr lang="en-GB" b="1" dirty="0"/>
              <a:t>Definitive stakeholders </a:t>
            </a:r>
            <a:r>
              <a:rPr lang="en-GB" dirty="0"/>
              <a:t>are a class and category unto themselves. They possess all three attributes and should be given the most attention. Change team leaders must engage this group and maintain strong relationships during the project. </a:t>
            </a:r>
          </a:p>
          <a:p>
            <a:pPr marL="0" indent="0" algn="just">
              <a:buNone/>
            </a:pPr>
            <a:endParaRPr lang="en-GB" dirty="0"/>
          </a:p>
          <a:p>
            <a:pPr marL="0" indent="0" algn="just">
              <a:buNone/>
            </a:pPr>
            <a:r>
              <a:rPr lang="en-GB" b="1" dirty="0"/>
              <a:t>Definitive stakeholders </a:t>
            </a:r>
            <a:r>
              <a:rPr lang="en-GB" dirty="0"/>
              <a:t>should have the opportunity to provide input to major decisions and feedback on current progress. These stakeholders may differ depending on the nature of the change and can evolve between project phases</a:t>
            </a:r>
            <a:endParaRPr lang="en-GB" i="0" u="none" strike="noStrike" baseline="0" dirty="0"/>
          </a:p>
        </p:txBody>
      </p:sp>
    </p:spTree>
    <p:extLst>
      <p:ext uri="{BB962C8B-B14F-4D97-AF65-F5344CB8AC3E}">
        <p14:creationId xmlns:p14="http://schemas.microsoft.com/office/powerpoint/2010/main" val="3474554537"/>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274639"/>
            <a:ext cx="8388849" cy="70140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873303"/>
            <a:ext cx="8856323" cy="4849403"/>
          </a:xfrm>
          <a:prstGeom prst="rect">
            <a:avLst/>
          </a:prstGeom>
        </p:spPr>
        <p:txBody>
          <a:bodyPr>
            <a:noAutofit/>
          </a:bodyPr>
          <a:lstStyle/>
          <a:p>
            <a:pPr marL="0" indent="0" algn="just">
              <a:buNone/>
            </a:pPr>
            <a:r>
              <a:rPr lang="en-GB" sz="2800" dirty="0"/>
              <a:t>This model assumes that groups or individuals not falling within these three categories are non-stakeholders and are of least concern during a change project. </a:t>
            </a:r>
          </a:p>
          <a:p>
            <a:pPr marL="0" indent="0" algn="just">
              <a:buNone/>
            </a:pPr>
            <a:endParaRPr lang="en-GB" sz="2800" dirty="0"/>
          </a:p>
          <a:p>
            <a:pPr marL="0" indent="0" algn="just">
              <a:buNone/>
            </a:pPr>
            <a:r>
              <a:rPr lang="en-GB" sz="2800" dirty="0"/>
              <a:t>Remember that the stakeholder environment is often dynamic so put appropriate strategies in place to address any changes in stakeholder priorities.</a:t>
            </a:r>
            <a:endParaRPr lang="en-GB" sz="2800" i="0" u="none" strike="noStrike" baseline="0" dirty="0"/>
          </a:p>
        </p:txBody>
      </p:sp>
    </p:spTree>
    <p:extLst>
      <p:ext uri="{BB962C8B-B14F-4D97-AF65-F5344CB8AC3E}">
        <p14:creationId xmlns:p14="http://schemas.microsoft.com/office/powerpoint/2010/main" val="3451829326"/>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274639"/>
            <a:ext cx="8388849" cy="70140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873303"/>
            <a:ext cx="8856323" cy="4849403"/>
          </a:xfrm>
          <a:prstGeom prst="rect">
            <a:avLst/>
          </a:prstGeom>
        </p:spPr>
        <p:txBody>
          <a:bodyPr>
            <a:noAutofit/>
          </a:bodyPr>
          <a:lstStyle/>
          <a:p>
            <a:pPr marL="0" indent="0" algn="just">
              <a:buNone/>
            </a:pPr>
            <a:r>
              <a:rPr lang="en-GB" b="0" i="0" u="none" strike="noStrike" baseline="0" dirty="0"/>
              <a:t>Prioritisation in such segment is usually according to a predetermined set of characteristics; most models utilise two of the three dimensions listed below (or all three), defining discrete groups and prioritising these for differentiated attention and</a:t>
            </a:r>
          </a:p>
          <a:p>
            <a:pPr marL="0" indent="0" algn="just">
              <a:buNone/>
            </a:pPr>
            <a:r>
              <a:rPr lang="en-GB" b="0" i="0" u="none" strike="noStrike" baseline="0" dirty="0"/>
              <a:t>according to the level of stakeholders’:</a:t>
            </a:r>
          </a:p>
          <a:p>
            <a:pPr algn="just">
              <a:buFont typeface="Wingdings" panose="05000000000000000000" pitchFamily="2" charset="2"/>
              <a:buChar char="Ø"/>
            </a:pPr>
            <a:r>
              <a:rPr lang="en-GB" sz="2000" b="1" i="0" u="none" strike="noStrike" baseline="0" dirty="0">
                <a:solidFill>
                  <a:srgbClr val="000000"/>
                </a:solidFill>
              </a:rPr>
              <a:t>Interest: </a:t>
            </a:r>
            <a:r>
              <a:rPr lang="en-GB" sz="2000" b="0" i="0" u="none" strike="noStrike" baseline="0" dirty="0">
                <a:solidFill>
                  <a:srgbClr val="000000"/>
                </a:solidFill>
              </a:rPr>
              <a:t>i.e., the degree to which stakeholders are motivated by and mobilise around an issue.</a:t>
            </a:r>
          </a:p>
          <a:p>
            <a:pPr algn="just">
              <a:buFont typeface="Wingdings" panose="05000000000000000000" pitchFamily="2" charset="2"/>
              <a:buChar char="Ø"/>
            </a:pPr>
            <a:endParaRPr lang="en-GB" sz="2000" dirty="0">
              <a:solidFill>
                <a:srgbClr val="0008C0"/>
              </a:solidFill>
            </a:endParaRPr>
          </a:p>
          <a:p>
            <a:pPr algn="just">
              <a:buFont typeface="Wingdings" panose="05000000000000000000" pitchFamily="2" charset="2"/>
              <a:buChar char="Ø"/>
            </a:pPr>
            <a:r>
              <a:rPr lang="en-GB" sz="2000" b="1" i="0" u="none" strike="noStrike" baseline="0" dirty="0">
                <a:solidFill>
                  <a:srgbClr val="000000"/>
                </a:solidFill>
              </a:rPr>
              <a:t>Influence: </a:t>
            </a:r>
            <a:r>
              <a:rPr lang="en-GB" sz="2000" b="0" i="0" u="none" strike="noStrike" baseline="0" dirty="0">
                <a:solidFill>
                  <a:srgbClr val="000000"/>
                </a:solidFill>
              </a:rPr>
              <a:t>i.e., the ability of stakeholders to galvanise public interest and receptivity of the public to an issue.</a:t>
            </a:r>
          </a:p>
          <a:p>
            <a:pPr algn="just">
              <a:buFont typeface="Wingdings" panose="05000000000000000000" pitchFamily="2" charset="2"/>
              <a:buChar char="Ø"/>
            </a:pPr>
            <a:endParaRPr lang="en-GB" sz="2000" b="0" i="0" u="none" strike="noStrike" baseline="0" dirty="0">
              <a:solidFill>
                <a:srgbClr val="000000"/>
              </a:solidFill>
            </a:endParaRPr>
          </a:p>
          <a:p>
            <a:pPr algn="just">
              <a:buFont typeface="Wingdings" panose="05000000000000000000" pitchFamily="2" charset="2"/>
              <a:buChar char="Ø"/>
            </a:pPr>
            <a:r>
              <a:rPr lang="en-GB" sz="2000" b="1" i="0" u="none" strike="noStrike" baseline="0" dirty="0">
                <a:solidFill>
                  <a:srgbClr val="000000"/>
                </a:solidFill>
              </a:rPr>
              <a:t>Salience: </a:t>
            </a:r>
            <a:r>
              <a:rPr lang="en-GB" sz="2000" b="0" i="0" u="none" strike="noStrike" baseline="0" dirty="0">
                <a:solidFill>
                  <a:srgbClr val="000000"/>
                </a:solidFill>
              </a:rPr>
              <a:t>i.e., the degree to which organisations feel that an issue, and a stakeholder’s stance on an issue, is of importance or relevance to them</a:t>
            </a:r>
            <a:endParaRPr lang="en-GB" sz="2000" b="0" i="0" u="none" strike="noStrike" baseline="0" dirty="0"/>
          </a:p>
        </p:txBody>
      </p:sp>
    </p:spTree>
    <p:extLst>
      <p:ext uri="{BB962C8B-B14F-4D97-AF65-F5344CB8AC3E}">
        <p14:creationId xmlns:p14="http://schemas.microsoft.com/office/powerpoint/2010/main" val="2263122293"/>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7"/>
            <a:ext cx="8388849" cy="780836"/>
          </a:xfrm>
          <a:prstGeom prst="rect">
            <a:avLst/>
          </a:prstGeom>
        </p:spPr>
        <p:txBody>
          <a:bodyPr>
            <a:noAutofit/>
          </a:bodyPr>
          <a:lstStyle>
            <a:lvl1pPr>
              <a:defRPr b="1"/>
            </a:lvl1pPr>
          </a:lstStyle>
          <a:p>
            <a:r>
              <a:rPr lang="en-GB" sz="2800" dirty="0"/>
              <a:t>Stakeholder Engagement: The</a:t>
            </a:r>
            <a:r>
              <a:rPr lang="en-GB" sz="2800" b="1" i="0" u="none" strike="noStrike" baseline="0" dirty="0"/>
              <a:t> SWANS</a:t>
            </a:r>
            <a:r>
              <a:rPr lang="en-GB" sz="2800" b="0" i="0" u="none" strike="noStrike" baseline="0" dirty="0"/>
              <a:t> </a:t>
            </a:r>
            <a:r>
              <a:rPr lang="en-GB" sz="2800" i="0" u="none" strike="noStrike" baseline="0" dirty="0"/>
              <a:t>and</a:t>
            </a:r>
            <a:r>
              <a:rPr lang="en-GB" sz="2800" b="0" i="0" u="none" strike="noStrike" baseline="0" dirty="0"/>
              <a:t> </a:t>
            </a:r>
            <a:r>
              <a:rPr lang="en-GB" sz="2800" b="1" i="0" u="none" strike="noStrike" baseline="0" dirty="0"/>
              <a:t>OWANS</a:t>
            </a:r>
            <a:r>
              <a:rPr lang="en-GB" sz="2800" b="0" i="0" u="none" strike="noStrike" baseline="0" dirty="0"/>
              <a:t> </a:t>
            </a:r>
            <a:r>
              <a:rPr lang="en-GB" sz="2800" i="0" u="none" strike="noStrike" baseline="0" dirty="0"/>
              <a:t>Approach</a:t>
            </a:r>
            <a:r>
              <a:rPr lang="en-GB" sz="2800" b="0" i="0" u="none" strike="noStrike" baseline="0" dirty="0"/>
              <a:t> </a:t>
            </a:r>
            <a:endParaRPr sz="2800" dirty="0"/>
          </a:p>
        </p:txBody>
      </p:sp>
      <p:sp>
        <p:nvSpPr>
          <p:cNvPr id="131" name="= current or medium to long-term challenges a business faces…"/>
          <p:cNvSpPr txBox="1">
            <a:spLocks noGrp="1"/>
          </p:cNvSpPr>
          <p:nvPr>
            <p:ph type="body" idx="1"/>
          </p:nvPr>
        </p:nvSpPr>
        <p:spPr>
          <a:xfrm>
            <a:off x="102741" y="873303"/>
            <a:ext cx="8856323" cy="4849403"/>
          </a:xfrm>
          <a:prstGeom prst="rect">
            <a:avLst/>
          </a:prstGeom>
        </p:spPr>
        <p:txBody>
          <a:bodyPr>
            <a:noAutofit/>
          </a:bodyPr>
          <a:lstStyle/>
          <a:p>
            <a:pPr marL="0" indent="0" algn="just">
              <a:buNone/>
            </a:pPr>
            <a:r>
              <a:rPr lang="en-GB" sz="2300" b="0" i="0" u="none" strike="noStrike" baseline="0" dirty="0"/>
              <a:t>Because stakeholders are not homogenous, taking the analysis a step further provides significant additional critical information regarding their </a:t>
            </a:r>
            <a:r>
              <a:rPr lang="en-GB" sz="2300" b="1" i="0" u="none" strike="noStrike" baseline="0" dirty="0"/>
              <a:t>‘wants’ </a:t>
            </a:r>
            <a:r>
              <a:rPr lang="en-GB" sz="2300" b="0" i="0" u="none" strike="noStrike" baseline="0" dirty="0"/>
              <a:t>and </a:t>
            </a:r>
            <a:r>
              <a:rPr lang="en-GB" sz="2300" b="1" i="0" u="none" strike="noStrike" baseline="0" dirty="0"/>
              <a:t>‘needs’ </a:t>
            </a:r>
            <a:r>
              <a:rPr lang="en-GB" sz="2300" b="0" i="0" u="none" strike="noStrike" baseline="0" dirty="0"/>
              <a:t>in relation to the organisation.</a:t>
            </a:r>
          </a:p>
          <a:p>
            <a:pPr marL="0" indent="0" algn="just">
              <a:buNone/>
            </a:pPr>
            <a:endParaRPr lang="en-GB" sz="2300" b="0" i="0" u="none" strike="noStrike" baseline="0" dirty="0"/>
          </a:p>
          <a:p>
            <a:pPr marL="0" indent="0" algn="just">
              <a:buNone/>
            </a:pPr>
            <a:r>
              <a:rPr lang="en-GB" sz="2300" b="0" i="0" u="none" strike="noStrike" baseline="0" dirty="0"/>
              <a:t>The </a:t>
            </a:r>
            <a:r>
              <a:rPr lang="en-GB" sz="2300" b="1" i="0" u="none" strike="noStrike" baseline="0" dirty="0"/>
              <a:t>SWANS</a:t>
            </a:r>
            <a:r>
              <a:rPr lang="en-GB" sz="2300" b="0" i="0" u="none" strike="noStrike" baseline="0" dirty="0"/>
              <a:t> and </a:t>
            </a:r>
            <a:r>
              <a:rPr lang="en-GB" sz="2300" b="1" i="0" u="none" strike="noStrike" baseline="0" dirty="0"/>
              <a:t>OWANS</a:t>
            </a:r>
            <a:r>
              <a:rPr lang="en-GB" sz="2300" b="0" i="0" u="none" strike="noStrike" baseline="0" dirty="0"/>
              <a:t> approach of Neely (Prof. Andy Neely of Cranfield School of Management - Chairman of the Centre for Business Performance) provides a mechanism to elicit this</a:t>
            </a:r>
          </a:p>
          <a:p>
            <a:pPr marL="0" indent="0" algn="just">
              <a:buNone/>
            </a:pPr>
            <a:r>
              <a:rPr lang="en-GB" sz="2300" b="0" i="0" u="none" strike="noStrike" baseline="0" dirty="0"/>
              <a:t>information. </a:t>
            </a:r>
          </a:p>
          <a:p>
            <a:pPr marL="0" indent="0" algn="just">
              <a:buNone/>
            </a:pPr>
            <a:endParaRPr lang="en-GB" sz="2300" b="0" i="0" u="none" strike="noStrike" baseline="0" dirty="0"/>
          </a:p>
          <a:p>
            <a:pPr marL="0" indent="0" algn="just">
              <a:buNone/>
            </a:pPr>
            <a:r>
              <a:rPr lang="en-GB" sz="2300" b="1" i="0" u="none" strike="noStrike" baseline="0" dirty="0"/>
              <a:t>SWANS</a:t>
            </a:r>
            <a:r>
              <a:rPr lang="en-GB" sz="2300" b="0" i="0" u="none" strike="noStrike" baseline="0" dirty="0"/>
              <a:t> (</a:t>
            </a:r>
            <a:r>
              <a:rPr lang="en-GB" sz="2300" b="1" i="0" u="none" strike="noStrike" baseline="0" dirty="0"/>
              <a:t>stakeholder wants and needs</a:t>
            </a:r>
            <a:r>
              <a:rPr lang="en-GB" sz="2300" b="0" i="0" u="none" strike="noStrike" baseline="0" dirty="0"/>
              <a:t>) is shown in the left column of the diagram on the </a:t>
            </a:r>
            <a:r>
              <a:rPr lang="en-GB" sz="2300" dirty="0"/>
              <a:t>next slide</a:t>
            </a:r>
            <a:r>
              <a:rPr lang="en-GB" sz="2300" b="0" i="0" u="none" strike="noStrike" baseline="0" dirty="0"/>
              <a:t> and OWANS (</a:t>
            </a:r>
            <a:r>
              <a:rPr lang="en-GB" sz="2300" b="1" i="0" u="none" strike="noStrike" baseline="0" dirty="0"/>
              <a:t>organisation’s wants and needs from stakeholders</a:t>
            </a:r>
            <a:r>
              <a:rPr lang="en-GB" sz="2300" b="0" i="0" u="none" strike="noStrike" baseline="0" dirty="0"/>
              <a:t>) in the right.</a:t>
            </a:r>
          </a:p>
        </p:txBody>
      </p:sp>
    </p:spTree>
    <p:extLst>
      <p:ext uri="{BB962C8B-B14F-4D97-AF65-F5344CB8AC3E}">
        <p14:creationId xmlns:p14="http://schemas.microsoft.com/office/powerpoint/2010/main" val="2227259344"/>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7"/>
            <a:ext cx="8388849" cy="780836"/>
          </a:xfrm>
          <a:prstGeom prst="rect">
            <a:avLst/>
          </a:prstGeom>
        </p:spPr>
        <p:txBody>
          <a:bodyPr>
            <a:noAutofit/>
          </a:bodyPr>
          <a:lstStyle>
            <a:lvl1pPr>
              <a:defRPr b="1"/>
            </a:lvl1pPr>
          </a:lstStyle>
          <a:p>
            <a:r>
              <a:rPr lang="en-GB" sz="2800" dirty="0"/>
              <a:t>Stakeholder Engagement: The</a:t>
            </a:r>
            <a:r>
              <a:rPr lang="en-GB" sz="2800" b="1" i="0" u="none" strike="noStrike" baseline="0" dirty="0"/>
              <a:t> SWANS</a:t>
            </a:r>
            <a:r>
              <a:rPr lang="en-GB" sz="2800" b="0" i="0" u="none" strike="noStrike" baseline="0" dirty="0"/>
              <a:t> </a:t>
            </a:r>
            <a:r>
              <a:rPr lang="en-GB" sz="2800" i="0" u="none" strike="noStrike" baseline="0" dirty="0"/>
              <a:t>and</a:t>
            </a:r>
            <a:r>
              <a:rPr lang="en-GB" sz="2800" b="0" i="0" u="none" strike="noStrike" baseline="0" dirty="0"/>
              <a:t> </a:t>
            </a:r>
            <a:r>
              <a:rPr lang="en-GB" sz="2800" b="1" i="0" u="none" strike="noStrike" baseline="0" dirty="0"/>
              <a:t>OWANS</a:t>
            </a:r>
            <a:r>
              <a:rPr lang="en-GB" sz="2800" b="0" i="0" u="none" strike="noStrike" baseline="0" dirty="0"/>
              <a:t> </a:t>
            </a:r>
            <a:r>
              <a:rPr lang="en-GB" sz="2800" i="0" u="none" strike="noStrike" baseline="0" dirty="0"/>
              <a:t>Approach</a:t>
            </a:r>
            <a:r>
              <a:rPr lang="en-GB" sz="2800" b="0" i="0" u="none" strike="noStrike" baseline="0" dirty="0"/>
              <a:t> </a:t>
            </a:r>
            <a:endParaRPr sz="2800" dirty="0"/>
          </a:p>
        </p:txBody>
      </p:sp>
      <p:sp>
        <p:nvSpPr>
          <p:cNvPr id="131" name="= current or medium to long-term challenges a business faces…"/>
          <p:cNvSpPr txBox="1">
            <a:spLocks noGrp="1"/>
          </p:cNvSpPr>
          <p:nvPr>
            <p:ph type="body" idx="1"/>
          </p:nvPr>
        </p:nvSpPr>
        <p:spPr>
          <a:xfrm>
            <a:off x="102741" y="873303"/>
            <a:ext cx="8856323" cy="4849403"/>
          </a:xfrm>
          <a:prstGeom prst="rect">
            <a:avLst/>
          </a:prstGeom>
        </p:spPr>
        <p:txBody>
          <a:bodyPr>
            <a:noAutofit/>
          </a:bodyPr>
          <a:lstStyle/>
          <a:p>
            <a:pPr marL="0" indent="0" algn="just">
              <a:buNone/>
            </a:pPr>
            <a:endParaRPr lang="en-GB" sz="2300" b="0" i="0" u="none" strike="noStrike" baseline="0" dirty="0"/>
          </a:p>
        </p:txBody>
      </p:sp>
      <p:pic>
        <p:nvPicPr>
          <p:cNvPr id="2" name="Picture 1" descr="A diagram of a company&#10;&#10;Description automatically generated">
            <a:extLst>
              <a:ext uri="{FF2B5EF4-FFF2-40B4-BE49-F238E27FC236}">
                <a16:creationId xmlns:a16="http://schemas.microsoft.com/office/drawing/2014/main" id="{511CAF9C-C99D-ED8F-45C1-D0B2D00BBF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6" y="986319"/>
            <a:ext cx="8774128" cy="4411181"/>
          </a:xfrm>
          <a:prstGeom prst="rect">
            <a:avLst/>
          </a:prstGeom>
        </p:spPr>
      </p:pic>
    </p:spTree>
    <p:extLst>
      <p:ext uri="{BB962C8B-B14F-4D97-AF65-F5344CB8AC3E}">
        <p14:creationId xmlns:p14="http://schemas.microsoft.com/office/powerpoint/2010/main" val="2776831329"/>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6"/>
            <a:ext cx="8388849" cy="976045"/>
          </a:xfrm>
          <a:prstGeom prst="rect">
            <a:avLst/>
          </a:prstGeom>
        </p:spPr>
        <p:txBody>
          <a:bodyPr>
            <a:normAutofit fontScale="90000"/>
          </a:bodyPr>
          <a:lstStyle>
            <a:lvl1pPr>
              <a:defRPr b="1"/>
            </a:lvl1pPr>
          </a:lstStyle>
          <a:p>
            <a:r>
              <a:rPr lang="en-GB" sz="3600" dirty="0"/>
              <a:t>Stakeholder Engagement: The</a:t>
            </a:r>
            <a:r>
              <a:rPr lang="en-GB" sz="3600" b="1" i="0" u="none" strike="noStrike" baseline="0" dirty="0"/>
              <a:t> SWANS</a:t>
            </a:r>
            <a:r>
              <a:rPr lang="en-GB" sz="3600" b="0" i="0" u="none" strike="noStrike" baseline="0" dirty="0"/>
              <a:t> </a:t>
            </a:r>
            <a:r>
              <a:rPr lang="en-GB" sz="3600" i="0" u="none" strike="noStrike" baseline="0" dirty="0"/>
              <a:t>and</a:t>
            </a:r>
            <a:r>
              <a:rPr lang="en-GB" sz="3600" b="0" i="0" u="none" strike="noStrike" baseline="0" dirty="0"/>
              <a:t> </a:t>
            </a:r>
            <a:r>
              <a:rPr lang="en-GB" sz="3600" b="1" i="0" u="none" strike="noStrike" baseline="0" dirty="0"/>
              <a:t>OWANS</a:t>
            </a:r>
            <a:r>
              <a:rPr lang="en-GB" sz="3600" b="0" i="0" u="none" strike="noStrike" baseline="0" dirty="0"/>
              <a:t> </a:t>
            </a:r>
            <a:r>
              <a:rPr lang="en-GB" sz="3600" i="0" u="none" strike="noStrike" baseline="0" dirty="0"/>
              <a:t>Approach</a:t>
            </a:r>
            <a:r>
              <a:rPr lang="en-GB" sz="3600" b="0" dirty="0"/>
              <a:t>.</a:t>
            </a:r>
            <a:endParaRPr sz="3600" dirty="0"/>
          </a:p>
        </p:txBody>
      </p:sp>
      <p:sp>
        <p:nvSpPr>
          <p:cNvPr id="131" name="= current or medium to long-term challenges a business faces…"/>
          <p:cNvSpPr txBox="1">
            <a:spLocks noGrp="1"/>
          </p:cNvSpPr>
          <p:nvPr>
            <p:ph type="body" idx="1"/>
          </p:nvPr>
        </p:nvSpPr>
        <p:spPr>
          <a:xfrm>
            <a:off x="102741" y="1068512"/>
            <a:ext cx="8856323" cy="4654194"/>
          </a:xfrm>
          <a:prstGeom prst="rect">
            <a:avLst/>
          </a:prstGeom>
        </p:spPr>
        <p:txBody>
          <a:bodyPr>
            <a:noAutofit/>
          </a:bodyPr>
          <a:lstStyle/>
          <a:p>
            <a:pPr marL="0" indent="0" algn="just">
              <a:buNone/>
            </a:pPr>
            <a:r>
              <a:rPr lang="en-GB" sz="2800" b="1" i="0" u="none" strike="noStrike" baseline="0" dirty="0"/>
              <a:t>SWANS</a:t>
            </a:r>
            <a:r>
              <a:rPr lang="en-GB" sz="2800" b="0" i="0" u="none" strike="noStrike" baseline="0" dirty="0"/>
              <a:t> and </a:t>
            </a:r>
            <a:r>
              <a:rPr lang="en-GB" sz="2800" b="1" i="0" u="none" strike="noStrike" baseline="0" dirty="0"/>
              <a:t>OWANS</a:t>
            </a:r>
            <a:r>
              <a:rPr lang="en-GB" sz="2800" b="0" i="0" u="none" strike="noStrike" baseline="0" dirty="0"/>
              <a:t> </a:t>
            </a:r>
            <a:r>
              <a:rPr lang="en-GB" sz="2800" dirty="0"/>
              <a:t>A</a:t>
            </a:r>
            <a:r>
              <a:rPr lang="en-GB" sz="2800" b="0" i="0" u="none" strike="noStrike" baseline="0" dirty="0"/>
              <a:t>pproach.</a:t>
            </a:r>
          </a:p>
          <a:p>
            <a:pPr marL="0" indent="0" algn="l">
              <a:buNone/>
            </a:pPr>
            <a:r>
              <a:rPr lang="en-GB" sz="2800" b="0" i="0" u="none" strike="noStrike" baseline="0" dirty="0"/>
              <a:t>Identifying SWANS and OWANS can help shape your organisational processes – strategies, processes, and capabilities – to deliver these SWANS and OWANS, as described further in next slide.</a:t>
            </a:r>
          </a:p>
        </p:txBody>
      </p:sp>
    </p:spTree>
    <p:extLst>
      <p:ext uri="{BB962C8B-B14F-4D97-AF65-F5344CB8AC3E}">
        <p14:creationId xmlns:p14="http://schemas.microsoft.com/office/powerpoint/2010/main" val="2283917296"/>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7"/>
            <a:ext cx="8388849" cy="678095"/>
          </a:xfrm>
          <a:prstGeom prst="rect">
            <a:avLst/>
          </a:prstGeom>
        </p:spPr>
        <p:txBody>
          <a:bodyPr>
            <a:normAutofit fontScale="90000"/>
          </a:bodyPr>
          <a:lstStyle>
            <a:lvl1pPr>
              <a:defRPr b="1"/>
            </a:lvl1pPr>
          </a:lstStyle>
          <a:p>
            <a:r>
              <a:rPr lang="en-GB" sz="3600" dirty="0"/>
              <a:t>Stakeholder Engagement: The</a:t>
            </a:r>
            <a:r>
              <a:rPr lang="en-GB" sz="3600" b="1" i="0" u="none" strike="noStrike" baseline="0" dirty="0"/>
              <a:t> SWANS</a:t>
            </a:r>
            <a:r>
              <a:rPr lang="en-GB" sz="3600" b="0" i="0" u="none" strike="noStrike" baseline="0" dirty="0"/>
              <a:t> </a:t>
            </a:r>
            <a:r>
              <a:rPr lang="en-GB" sz="3600" i="0" u="none" strike="noStrike" baseline="0" dirty="0"/>
              <a:t>and</a:t>
            </a:r>
            <a:r>
              <a:rPr lang="en-GB" sz="3600" b="0" i="0" u="none" strike="noStrike" baseline="0" dirty="0"/>
              <a:t> </a:t>
            </a:r>
            <a:r>
              <a:rPr lang="en-GB" sz="3600" b="1" i="0" u="none" strike="noStrike" baseline="0" dirty="0"/>
              <a:t>OWANS</a:t>
            </a:r>
            <a:r>
              <a:rPr lang="en-GB" sz="3600" b="0" i="0" u="none" strike="noStrike" baseline="0" dirty="0"/>
              <a:t> </a:t>
            </a:r>
            <a:r>
              <a:rPr lang="en-GB" sz="3600" i="0" u="none" strike="noStrike" baseline="0" dirty="0"/>
              <a:t>Approach</a:t>
            </a:r>
            <a:r>
              <a:rPr lang="en-GB" sz="3600" b="0" i="0" u="none" strike="noStrike" baseline="0" dirty="0"/>
              <a:t> </a:t>
            </a:r>
            <a:endParaRPr sz="3600" dirty="0"/>
          </a:p>
        </p:txBody>
      </p:sp>
      <p:sp>
        <p:nvSpPr>
          <p:cNvPr id="131" name="= current or medium to long-term challenges a business faces…"/>
          <p:cNvSpPr txBox="1">
            <a:spLocks noGrp="1"/>
          </p:cNvSpPr>
          <p:nvPr>
            <p:ph type="body" idx="1"/>
          </p:nvPr>
        </p:nvSpPr>
        <p:spPr>
          <a:xfrm>
            <a:off x="102741" y="873303"/>
            <a:ext cx="8856323" cy="4849403"/>
          </a:xfrm>
          <a:prstGeom prst="rect">
            <a:avLst/>
          </a:prstGeom>
        </p:spPr>
        <p:txBody>
          <a:bodyPr>
            <a:noAutofit/>
          </a:bodyPr>
          <a:lstStyle/>
          <a:p>
            <a:pPr marL="0" indent="0" algn="just">
              <a:buNone/>
            </a:pPr>
            <a:r>
              <a:rPr lang="en-GB" sz="2800" b="1" i="0" u="none" strike="noStrike" baseline="0" dirty="0"/>
              <a:t>SWANS</a:t>
            </a:r>
            <a:r>
              <a:rPr lang="en-GB" sz="2800" b="0" i="0" u="none" strike="noStrike" baseline="0" dirty="0"/>
              <a:t> and </a:t>
            </a:r>
            <a:r>
              <a:rPr lang="en-GB" sz="2800" b="1" i="0" u="none" strike="noStrike" baseline="0" dirty="0"/>
              <a:t>OWANS</a:t>
            </a:r>
            <a:r>
              <a:rPr lang="en-GB" sz="2800" b="0" i="0" u="none" strike="noStrike" baseline="0" dirty="0"/>
              <a:t> </a:t>
            </a:r>
            <a:r>
              <a:rPr lang="en-GB" sz="2800" dirty="0"/>
              <a:t>A</a:t>
            </a:r>
            <a:r>
              <a:rPr lang="en-GB" sz="2800" b="0" i="0" u="none" strike="noStrike" baseline="0" dirty="0"/>
              <a:t>pproach.</a:t>
            </a:r>
          </a:p>
          <a:p>
            <a:pPr marL="0" indent="0" algn="just">
              <a:buNone/>
            </a:pPr>
            <a:endParaRPr lang="en-GB" sz="2800" b="0" i="0" u="none" strike="noStrike" baseline="0" dirty="0"/>
          </a:p>
        </p:txBody>
      </p:sp>
      <p:pic>
        <p:nvPicPr>
          <p:cNvPr id="2" name="Picture 1" descr="A screenshot of a computer&#10;&#10;Description automatically generated">
            <a:extLst>
              <a:ext uri="{FF2B5EF4-FFF2-40B4-BE49-F238E27FC236}">
                <a16:creationId xmlns:a16="http://schemas.microsoft.com/office/drawing/2014/main" id="{5AD77A71-4247-3D8B-60B1-6483523935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7" y="1325366"/>
            <a:ext cx="8630290" cy="4376792"/>
          </a:xfrm>
          <a:prstGeom prst="rect">
            <a:avLst/>
          </a:prstGeom>
        </p:spPr>
      </p:pic>
    </p:spTree>
    <p:extLst>
      <p:ext uri="{BB962C8B-B14F-4D97-AF65-F5344CB8AC3E}">
        <p14:creationId xmlns:p14="http://schemas.microsoft.com/office/powerpoint/2010/main" val="1065693860"/>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6"/>
            <a:ext cx="8388849" cy="934949"/>
          </a:xfrm>
          <a:prstGeom prst="rect">
            <a:avLst/>
          </a:prstGeom>
        </p:spPr>
        <p:txBody>
          <a:bodyPr>
            <a:normAutofit fontScale="90000"/>
          </a:bodyPr>
          <a:lstStyle>
            <a:lvl1pPr>
              <a:defRPr b="1"/>
            </a:lvl1pPr>
          </a:lstStyle>
          <a:p>
            <a:r>
              <a:rPr lang="en-GB" sz="3600" dirty="0"/>
              <a:t>Stakeholder Engagement: The</a:t>
            </a:r>
            <a:r>
              <a:rPr lang="en-GB" sz="3600" b="1" i="0" u="none" strike="noStrike" baseline="0" dirty="0"/>
              <a:t> SWANS</a:t>
            </a:r>
            <a:r>
              <a:rPr lang="en-GB" sz="3600" b="0" i="0" u="none" strike="noStrike" baseline="0" dirty="0"/>
              <a:t> </a:t>
            </a:r>
            <a:r>
              <a:rPr lang="en-GB" sz="3600" i="0" u="none" strike="noStrike" baseline="0" dirty="0"/>
              <a:t>and</a:t>
            </a:r>
            <a:r>
              <a:rPr lang="en-GB" sz="3600" b="0" i="0" u="none" strike="noStrike" baseline="0" dirty="0"/>
              <a:t> </a:t>
            </a:r>
            <a:r>
              <a:rPr lang="en-GB" sz="3600" b="1" i="0" u="none" strike="noStrike" baseline="0" dirty="0"/>
              <a:t>OWANS</a:t>
            </a:r>
            <a:r>
              <a:rPr lang="en-GB" sz="3600" b="0" i="0" u="none" strike="noStrike" baseline="0" dirty="0"/>
              <a:t> </a:t>
            </a:r>
            <a:r>
              <a:rPr lang="en-GB" sz="3600" i="0" u="none" strike="noStrike" baseline="0" dirty="0"/>
              <a:t>Approach</a:t>
            </a:r>
            <a:r>
              <a:rPr lang="en-GB" sz="3600" b="0" i="0" u="none" strike="noStrike" baseline="0" dirty="0"/>
              <a:t> </a:t>
            </a:r>
            <a:endParaRPr sz="3600" dirty="0"/>
          </a:p>
        </p:txBody>
      </p:sp>
      <p:sp>
        <p:nvSpPr>
          <p:cNvPr id="131" name="= current or medium to long-term challenges a business faces…"/>
          <p:cNvSpPr txBox="1">
            <a:spLocks noGrp="1"/>
          </p:cNvSpPr>
          <p:nvPr>
            <p:ph type="body" idx="1"/>
          </p:nvPr>
        </p:nvSpPr>
        <p:spPr>
          <a:xfrm>
            <a:off x="102741" y="1119883"/>
            <a:ext cx="8856323" cy="4602823"/>
          </a:xfrm>
          <a:prstGeom prst="rect">
            <a:avLst/>
          </a:prstGeom>
        </p:spPr>
        <p:txBody>
          <a:bodyPr>
            <a:noAutofit/>
          </a:bodyPr>
          <a:lstStyle/>
          <a:p>
            <a:pPr algn="just">
              <a:buFont typeface="Wingdings" panose="05000000000000000000" pitchFamily="2" charset="2"/>
              <a:buChar char="§"/>
            </a:pPr>
            <a:r>
              <a:rPr lang="en-GB" b="0" i="0" u="none" strike="noStrike" baseline="0" dirty="0"/>
              <a:t>After making an initial assessment of which of your stakeholders may represent a priority for your organisation, you should make strenuous efforts to ‘get under the skin’ of those priority stakeholders to understand their thinking and decision making processes: </a:t>
            </a:r>
          </a:p>
          <a:p>
            <a:pPr algn="just">
              <a:buFont typeface="Wingdings" panose="05000000000000000000" pitchFamily="2" charset="2"/>
              <a:buChar char="ü"/>
            </a:pPr>
            <a:r>
              <a:rPr lang="en-GB" dirty="0"/>
              <a:t>W</a:t>
            </a:r>
            <a:r>
              <a:rPr lang="en-GB" b="0" i="0" u="none" strike="noStrike" baseline="0" dirty="0"/>
              <a:t>hat motivates them; </a:t>
            </a:r>
          </a:p>
          <a:p>
            <a:pPr algn="just">
              <a:buFont typeface="Wingdings" panose="05000000000000000000" pitchFamily="2" charset="2"/>
              <a:buChar char="ü"/>
            </a:pPr>
            <a:r>
              <a:rPr lang="en-GB" dirty="0"/>
              <a:t>W</a:t>
            </a:r>
            <a:r>
              <a:rPr lang="en-GB" b="0" i="0" u="none" strike="noStrike" baseline="0" dirty="0"/>
              <a:t>hat objectives they seek; </a:t>
            </a:r>
          </a:p>
          <a:p>
            <a:pPr algn="just">
              <a:buFont typeface="Wingdings" panose="05000000000000000000" pitchFamily="2" charset="2"/>
              <a:buChar char="ü"/>
            </a:pPr>
            <a:r>
              <a:rPr lang="en-GB" dirty="0"/>
              <a:t>W</a:t>
            </a:r>
            <a:r>
              <a:rPr lang="en-GB" b="0" i="0" u="none" strike="noStrike" baseline="0" dirty="0"/>
              <a:t>hat are their expectations of the company; and, </a:t>
            </a:r>
          </a:p>
          <a:p>
            <a:pPr algn="just">
              <a:buFont typeface="Wingdings" panose="05000000000000000000" pitchFamily="2" charset="2"/>
              <a:buChar char="ü"/>
            </a:pPr>
            <a:r>
              <a:rPr lang="en-GB" dirty="0"/>
              <a:t>W</a:t>
            </a:r>
            <a:r>
              <a:rPr lang="en-GB" b="0" i="0" u="none" strike="noStrike" baseline="0" dirty="0"/>
              <a:t>hy and how their vision and interpretation of issues are influenced by their history, culture, ways of working and relations with others.</a:t>
            </a:r>
          </a:p>
        </p:txBody>
      </p:sp>
    </p:spTree>
    <p:extLst>
      <p:ext uri="{BB962C8B-B14F-4D97-AF65-F5344CB8AC3E}">
        <p14:creationId xmlns:p14="http://schemas.microsoft.com/office/powerpoint/2010/main" val="4233607189"/>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246580" y="274638"/>
            <a:ext cx="8558373" cy="1143001"/>
          </a:xfrm>
          <a:prstGeom prst="rect">
            <a:avLst/>
          </a:prstGeom>
        </p:spPr>
        <p:txBody>
          <a:bodyPr>
            <a:normAutofit/>
          </a:bodyPr>
          <a:lstStyle>
            <a:lvl1pPr>
              <a:defRPr b="1"/>
            </a:lvl1pPr>
          </a:lstStyle>
          <a:p>
            <a:r>
              <a:rPr lang="en-GB" sz="4800" b="1" u="none" strike="noStrike" baseline="0" dirty="0"/>
              <a:t>Break!</a:t>
            </a:r>
            <a:endParaRPr sz="4800" dirty="0">
              <a:solidFill>
                <a:srgbClr val="FF0000"/>
              </a:solidFill>
            </a:endParaRPr>
          </a:p>
        </p:txBody>
      </p:sp>
      <p:sp>
        <p:nvSpPr>
          <p:cNvPr id="197" name="Double-click to edit"/>
          <p:cNvSpPr txBox="1">
            <a:spLocks noGrp="1"/>
          </p:cNvSpPr>
          <p:nvPr>
            <p:ph type="body" idx="1"/>
          </p:nvPr>
        </p:nvSpPr>
        <p:spPr>
          <a:xfrm>
            <a:off x="246580" y="1253448"/>
            <a:ext cx="8440220" cy="4263786"/>
          </a:xfrm>
          <a:prstGeom prst="rect">
            <a:avLst/>
          </a:prstGeom>
        </p:spPr>
        <p:txBody>
          <a:bodyPr>
            <a:normAutofit/>
          </a:bodyPr>
          <a:lstStyle/>
          <a:p>
            <a:pPr marL="0" indent="0" algn="ctr">
              <a:buNone/>
            </a:pPr>
            <a:endParaRPr lang="en-GB" sz="4400" b="1" dirty="0"/>
          </a:p>
          <a:p>
            <a:pPr marL="0" indent="0" algn="ctr">
              <a:buNone/>
            </a:pPr>
            <a:endParaRPr lang="en-GB" sz="4400" b="1" dirty="0"/>
          </a:p>
          <a:p>
            <a:pPr marL="0" indent="0" algn="ctr">
              <a:buNone/>
            </a:pPr>
            <a:r>
              <a:rPr lang="en-GB" sz="4400" b="1" dirty="0"/>
              <a:t>Break Time!</a:t>
            </a:r>
            <a:endParaRPr lang="en-GB" sz="4400" b="1" dirty="0">
              <a:solidFill>
                <a:srgbClr val="FF0000"/>
              </a:solidFill>
            </a:endParaRPr>
          </a:p>
        </p:txBody>
      </p:sp>
    </p:spTree>
    <p:extLst>
      <p:ext uri="{BB962C8B-B14F-4D97-AF65-F5344CB8AC3E}">
        <p14:creationId xmlns:p14="http://schemas.microsoft.com/office/powerpoint/2010/main" val="99282061"/>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7"/>
            <a:ext cx="8388849" cy="708917"/>
          </a:xfrm>
          <a:prstGeom prst="rect">
            <a:avLst/>
          </a:prstGeom>
        </p:spPr>
        <p:txBody>
          <a:bodyPr>
            <a:normAutofit/>
          </a:bodyPr>
          <a:lstStyle>
            <a:lvl1pPr>
              <a:defRPr b="1"/>
            </a:lvl1pPr>
          </a:lstStyle>
          <a:p>
            <a:r>
              <a:rPr lang="en-GB" sz="3600" dirty="0"/>
              <a:t>Stakeholder Engagement</a:t>
            </a:r>
            <a:endParaRPr sz="3600" dirty="0"/>
          </a:p>
        </p:txBody>
      </p:sp>
      <p:sp>
        <p:nvSpPr>
          <p:cNvPr id="131" name="= current or medium to long-term challenges a business faces…"/>
          <p:cNvSpPr txBox="1">
            <a:spLocks noGrp="1"/>
          </p:cNvSpPr>
          <p:nvPr>
            <p:ph type="body" idx="1"/>
          </p:nvPr>
        </p:nvSpPr>
        <p:spPr>
          <a:xfrm>
            <a:off x="102741" y="698643"/>
            <a:ext cx="8856323" cy="5024063"/>
          </a:xfrm>
          <a:prstGeom prst="rect">
            <a:avLst/>
          </a:prstGeom>
        </p:spPr>
        <p:txBody>
          <a:bodyPr>
            <a:noAutofit/>
          </a:bodyPr>
          <a:lstStyle/>
          <a:p>
            <a:pPr algn="just">
              <a:buFont typeface="Wingdings" panose="05000000000000000000" pitchFamily="2" charset="2"/>
              <a:buChar char="§"/>
            </a:pPr>
            <a:r>
              <a:rPr lang="en-GB" sz="2800" b="0" i="0" u="none" strike="noStrike" baseline="0" dirty="0"/>
              <a:t>Understanding and appreciating these elements, and others, will make your likelihood of successfully engaging with them at a later stage much greater. </a:t>
            </a:r>
          </a:p>
          <a:p>
            <a:pPr algn="just">
              <a:buFont typeface="Wingdings" panose="05000000000000000000" pitchFamily="2" charset="2"/>
              <a:buChar char="§"/>
            </a:pPr>
            <a:endParaRPr lang="en-GB" sz="2800" b="0" i="0" u="none" strike="noStrike" baseline="0" dirty="0"/>
          </a:p>
          <a:p>
            <a:pPr algn="just">
              <a:buFont typeface="Wingdings" panose="05000000000000000000" pitchFamily="2" charset="2"/>
              <a:buChar char="§"/>
            </a:pPr>
            <a:r>
              <a:rPr lang="en-GB" sz="2800" b="0" i="0" u="none" strike="noStrike" baseline="0" dirty="0"/>
              <a:t>Some tips on how to better understand NGOs and their motivations ahead of engagement have provided in the next slide.</a:t>
            </a:r>
          </a:p>
        </p:txBody>
      </p:sp>
    </p:spTree>
    <p:extLst>
      <p:ext uri="{BB962C8B-B14F-4D97-AF65-F5344CB8AC3E}">
        <p14:creationId xmlns:p14="http://schemas.microsoft.com/office/powerpoint/2010/main" val="2160999992"/>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7"/>
            <a:ext cx="8388849" cy="78083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698643"/>
            <a:ext cx="8856323" cy="5024063"/>
          </a:xfrm>
          <a:prstGeom prst="rect">
            <a:avLst/>
          </a:prstGeom>
        </p:spPr>
        <p:txBody>
          <a:bodyPr>
            <a:noAutofit/>
          </a:bodyPr>
          <a:lstStyle/>
          <a:p>
            <a:pPr marL="0" indent="0" algn="just">
              <a:buNone/>
            </a:pPr>
            <a:r>
              <a:rPr lang="en-GB" sz="2800" b="1" i="0" u="none" strike="noStrike" baseline="0" dirty="0">
                <a:solidFill>
                  <a:srgbClr val="0008C0"/>
                </a:solidFill>
              </a:rPr>
              <a:t>Tips for Understanding NGOs</a:t>
            </a:r>
          </a:p>
          <a:p>
            <a:pPr marL="457200" indent="-457200" algn="just">
              <a:buFont typeface="+mj-lt"/>
              <a:buAutoNum type="arabicPeriod"/>
            </a:pPr>
            <a:r>
              <a:rPr lang="en-GB" sz="2300" b="0" i="0" u="none" strike="noStrike" baseline="0" dirty="0">
                <a:solidFill>
                  <a:srgbClr val="000000"/>
                </a:solidFill>
              </a:rPr>
              <a:t>Do your homework and find out about the mandate of the NGO and what it regards as its ‘bottom line’ – it is unlikely to be financial.</a:t>
            </a:r>
          </a:p>
          <a:p>
            <a:pPr marL="457200" indent="-457200" algn="just">
              <a:buFont typeface="+mj-lt"/>
              <a:buAutoNum type="arabicPeriod"/>
            </a:pPr>
            <a:endParaRPr lang="en-GB" sz="2300" dirty="0">
              <a:solidFill>
                <a:srgbClr val="0008C0"/>
              </a:solidFill>
            </a:endParaRPr>
          </a:p>
          <a:p>
            <a:pPr marL="457200" indent="-457200" algn="just">
              <a:buFont typeface="+mj-lt"/>
              <a:buAutoNum type="arabicPeriod"/>
            </a:pPr>
            <a:r>
              <a:rPr lang="en-GB" sz="2300" b="0" i="0" u="none" strike="noStrike" baseline="0" dirty="0">
                <a:solidFill>
                  <a:srgbClr val="000000"/>
                </a:solidFill>
              </a:rPr>
              <a:t>Respect differences between NGOs by not lumping them all together in the same room for a consultation exercise – NGOs are proud and competitive too. There are different types of NGOs operating on different principles, such as service delivery, campaigning, research, membership etc. These will require an organisation to establish and maintain different types of relationships</a:t>
            </a:r>
            <a:r>
              <a:rPr lang="en-GB" b="0" i="0" u="none" strike="noStrike" baseline="0" dirty="0">
                <a:solidFill>
                  <a:srgbClr val="000000"/>
                </a:solidFill>
              </a:rPr>
              <a:t>.</a:t>
            </a:r>
            <a:endParaRPr lang="en-GB" b="0" i="0" u="none" strike="noStrike" baseline="0" dirty="0"/>
          </a:p>
        </p:txBody>
      </p:sp>
    </p:spTree>
    <p:extLst>
      <p:ext uri="{BB962C8B-B14F-4D97-AF65-F5344CB8AC3E}">
        <p14:creationId xmlns:p14="http://schemas.microsoft.com/office/powerpoint/2010/main" val="1812500279"/>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7"/>
            <a:ext cx="8388849" cy="78083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698643"/>
            <a:ext cx="8856323" cy="5024063"/>
          </a:xfrm>
          <a:prstGeom prst="rect">
            <a:avLst/>
          </a:prstGeom>
        </p:spPr>
        <p:txBody>
          <a:bodyPr>
            <a:noAutofit/>
          </a:bodyPr>
          <a:lstStyle/>
          <a:p>
            <a:pPr marL="0" indent="0" algn="just">
              <a:buNone/>
            </a:pPr>
            <a:r>
              <a:rPr lang="en-GB" sz="2800" b="1" i="0" u="none" strike="noStrike" baseline="0" dirty="0">
                <a:solidFill>
                  <a:srgbClr val="0008C0"/>
                </a:solidFill>
              </a:rPr>
              <a:t>Tips for Understanding NGOs</a:t>
            </a:r>
          </a:p>
          <a:p>
            <a:pPr marL="0" indent="0" algn="just">
              <a:buNone/>
            </a:pPr>
            <a:r>
              <a:rPr lang="en-GB" b="0" i="0" u="none" strike="noStrike" baseline="0" dirty="0">
                <a:solidFill>
                  <a:srgbClr val="000000"/>
                </a:solidFill>
              </a:rPr>
              <a:t>3. International NGOs may have shared common goals between their national counterparts, but national offices are not necessarily clones of one another, unlike national offices of some multinational companies, so be prepared for different approaches and attitudes.</a:t>
            </a:r>
          </a:p>
          <a:p>
            <a:pPr marL="0" indent="0" algn="just">
              <a:buNone/>
            </a:pPr>
            <a:endParaRPr lang="en-GB" dirty="0">
              <a:solidFill>
                <a:srgbClr val="0008C0"/>
              </a:solidFill>
            </a:endParaRPr>
          </a:p>
          <a:p>
            <a:pPr marL="0" indent="0" algn="just">
              <a:buNone/>
            </a:pPr>
            <a:r>
              <a:rPr lang="en-GB" b="0" i="0" u="none" strike="noStrike" baseline="0" dirty="0">
                <a:solidFill>
                  <a:srgbClr val="000000"/>
                </a:solidFill>
              </a:rPr>
              <a:t>4. Don’t make the mistake of thinking that you are the only company that is the target of the NGO’s campaigning efforts, or that the NGO hasn’t other programmes and projects that may have nothing to do with business.</a:t>
            </a:r>
            <a:endParaRPr lang="en-GB" b="0" i="0" u="none" strike="noStrike" baseline="0" dirty="0">
              <a:solidFill>
                <a:srgbClr val="0008C0"/>
              </a:solidFill>
            </a:endParaRPr>
          </a:p>
        </p:txBody>
      </p:sp>
    </p:spTree>
    <p:extLst>
      <p:ext uri="{BB962C8B-B14F-4D97-AF65-F5344CB8AC3E}">
        <p14:creationId xmlns:p14="http://schemas.microsoft.com/office/powerpoint/2010/main" val="2277283060"/>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7"/>
            <a:ext cx="8388849" cy="78083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698643"/>
            <a:ext cx="8856323" cy="5024063"/>
          </a:xfrm>
          <a:prstGeom prst="rect">
            <a:avLst/>
          </a:prstGeom>
        </p:spPr>
        <p:txBody>
          <a:bodyPr>
            <a:noAutofit/>
          </a:bodyPr>
          <a:lstStyle/>
          <a:p>
            <a:pPr marL="0" indent="0" algn="just">
              <a:buNone/>
            </a:pPr>
            <a:r>
              <a:rPr lang="en-GB" sz="2800" b="1" i="0" u="none" strike="noStrike" baseline="0" dirty="0">
                <a:solidFill>
                  <a:srgbClr val="0008C0"/>
                </a:solidFill>
              </a:rPr>
              <a:t>Tips for Understanding NGOs</a:t>
            </a:r>
          </a:p>
          <a:p>
            <a:pPr marL="0" indent="0" algn="just">
              <a:buNone/>
            </a:pPr>
            <a:r>
              <a:rPr lang="en-GB" b="0" i="0" u="none" strike="noStrike" baseline="0" dirty="0"/>
              <a:t>5. There are several companies as there are stakeholders in any given sector. Company managers with a stakeholder engagement brief exist to engage stakeholders, but NGOs (and other related stakeholders) are often not part of the brief. Such brief,  needs reviewing. Likewise</a:t>
            </a:r>
            <a:r>
              <a:rPr lang="en-GB" dirty="0"/>
              <a:t>, they in turn, </a:t>
            </a:r>
            <a:r>
              <a:rPr lang="en-GB" b="0" i="0" u="none" strike="noStrike" baseline="0" dirty="0"/>
              <a:t>have their own work priorities and the success of XYZ plc’s project or business may be far down that list. Just because a stakeholder is important to you, doesn’t mean that you are necessarily important to them.</a:t>
            </a:r>
          </a:p>
          <a:p>
            <a:pPr marL="0" indent="0" algn="just">
              <a:buNone/>
            </a:pPr>
            <a:endParaRPr lang="en-GB" dirty="0">
              <a:solidFill>
                <a:srgbClr val="0008C0"/>
              </a:solidFill>
            </a:endParaRPr>
          </a:p>
        </p:txBody>
      </p:sp>
    </p:spTree>
    <p:extLst>
      <p:ext uri="{BB962C8B-B14F-4D97-AF65-F5344CB8AC3E}">
        <p14:creationId xmlns:p14="http://schemas.microsoft.com/office/powerpoint/2010/main" val="794542532"/>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7"/>
            <a:ext cx="8388849" cy="78083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698643"/>
            <a:ext cx="8856323" cy="5024063"/>
          </a:xfrm>
          <a:prstGeom prst="rect">
            <a:avLst/>
          </a:prstGeom>
        </p:spPr>
        <p:txBody>
          <a:bodyPr>
            <a:noAutofit/>
          </a:bodyPr>
          <a:lstStyle/>
          <a:p>
            <a:pPr marL="0" indent="0" algn="just">
              <a:buNone/>
            </a:pPr>
            <a:r>
              <a:rPr lang="en-GB" sz="2800" b="1" i="0" u="none" strike="noStrike" baseline="0" dirty="0">
                <a:solidFill>
                  <a:srgbClr val="0008C0"/>
                </a:solidFill>
              </a:rPr>
              <a:t>Tips for Understanding NGOs</a:t>
            </a:r>
          </a:p>
          <a:p>
            <a:pPr marL="0" indent="0" algn="just">
              <a:buNone/>
            </a:pPr>
            <a:r>
              <a:rPr lang="en-GB" sz="2800" b="0" i="0" u="none" strike="noStrike" baseline="0" dirty="0"/>
              <a:t>6. Respect the NGO’s ways of working and its cultural norms (e.g. some may take decisions through consensus) — but don’t stereotype those norms.</a:t>
            </a:r>
          </a:p>
          <a:p>
            <a:pPr marL="0" indent="0" algn="just">
              <a:buNone/>
            </a:pPr>
            <a:endParaRPr lang="en-GB" sz="2800" dirty="0">
              <a:solidFill>
                <a:srgbClr val="0008C0"/>
              </a:solidFill>
            </a:endParaRPr>
          </a:p>
          <a:p>
            <a:pPr marL="0" indent="0" algn="just">
              <a:buNone/>
            </a:pPr>
            <a:endParaRPr lang="en-GB" sz="2800" b="1" i="0" u="none" strike="noStrike" baseline="0" dirty="0">
              <a:solidFill>
                <a:srgbClr val="0008C0"/>
              </a:solidFill>
            </a:endParaRPr>
          </a:p>
          <a:p>
            <a:pPr marL="0" indent="0" algn="just">
              <a:buNone/>
            </a:pPr>
            <a:endParaRPr lang="en-GB" sz="2800" b="1" dirty="0">
              <a:solidFill>
                <a:srgbClr val="0008C0"/>
              </a:solidFill>
            </a:endParaRPr>
          </a:p>
          <a:p>
            <a:pPr marL="0" indent="0" algn="just">
              <a:buNone/>
            </a:pPr>
            <a:r>
              <a:rPr lang="en-GB" sz="2800" b="0" i="0" u="none" strike="noStrike" baseline="0" dirty="0">
                <a:solidFill>
                  <a:srgbClr val="000000"/>
                </a:solidFill>
              </a:rPr>
              <a:t>7. Respect the NGO’s time – they will be alienated if you only provide information already publicly available on the company’s website.</a:t>
            </a:r>
          </a:p>
          <a:p>
            <a:pPr marL="0" indent="0" algn="just">
              <a:buNone/>
            </a:pPr>
            <a:endParaRPr lang="en-GB" b="1" i="0" u="none" strike="noStrike" baseline="0" dirty="0">
              <a:solidFill>
                <a:srgbClr val="0008C0"/>
              </a:solidFill>
            </a:endParaRPr>
          </a:p>
        </p:txBody>
      </p:sp>
    </p:spTree>
    <p:extLst>
      <p:ext uri="{BB962C8B-B14F-4D97-AF65-F5344CB8AC3E}">
        <p14:creationId xmlns:p14="http://schemas.microsoft.com/office/powerpoint/2010/main" val="1826554221"/>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7"/>
            <a:ext cx="8388849" cy="780836"/>
          </a:xfrm>
          <a:prstGeom prst="rect">
            <a:avLst/>
          </a:prstGeom>
        </p:spPr>
        <p:txBody>
          <a:bodyPr>
            <a:normAutofit/>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698643"/>
            <a:ext cx="8856323" cy="5024063"/>
          </a:xfrm>
          <a:prstGeom prst="rect">
            <a:avLst/>
          </a:prstGeom>
        </p:spPr>
        <p:txBody>
          <a:bodyPr>
            <a:noAutofit/>
          </a:bodyPr>
          <a:lstStyle/>
          <a:p>
            <a:pPr marL="0" indent="0" algn="just">
              <a:buNone/>
            </a:pPr>
            <a:r>
              <a:rPr lang="en-GB" sz="2800" b="1" i="0" u="none" strike="noStrike" baseline="0" dirty="0">
                <a:solidFill>
                  <a:srgbClr val="0008C0"/>
                </a:solidFill>
              </a:rPr>
              <a:t>Tips for Understanding NGOs</a:t>
            </a:r>
          </a:p>
          <a:p>
            <a:pPr marL="0" indent="0" algn="just">
              <a:buNone/>
            </a:pPr>
            <a:endParaRPr lang="en-GB" sz="2800" dirty="0">
              <a:solidFill>
                <a:srgbClr val="0008C0"/>
              </a:solidFill>
            </a:endParaRPr>
          </a:p>
          <a:p>
            <a:pPr marL="0" indent="0" algn="just">
              <a:buNone/>
            </a:pPr>
            <a:r>
              <a:rPr lang="en-GB" sz="2800" b="0" i="0" u="none" strike="noStrike" baseline="0" dirty="0">
                <a:solidFill>
                  <a:srgbClr val="000000"/>
                </a:solidFill>
              </a:rPr>
              <a:t>8. Appreciate that NGOs have severe financial constraints compared with business, and so don’t judge NGOs by the same standards (e.g., in terms of presentation) as you do other businesses.</a:t>
            </a:r>
          </a:p>
          <a:p>
            <a:pPr marL="0" indent="0" algn="just">
              <a:buNone/>
            </a:pPr>
            <a:endParaRPr lang="en-GB" sz="2800" dirty="0"/>
          </a:p>
          <a:p>
            <a:pPr marL="0" indent="0" algn="just">
              <a:buNone/>
            </a:pPr>
            <a:r>
              <a:rPr lang="en-GB" sz="2800" b="0" i="0" u="none" strike="noStrike" baseline="0" dirty="0"/>
              <a:t>9. Remember that cash does not necessarily have the same power as it does when buying products or services from other companies.</a:t>
            </a:r>
            <a:endParaRPr lang="en-GB" sz="2800" b="1" i="0" u="none" strike="noStrike" baseline="0" dirty="0">
              <a:solidFill>
                <a:srgbClr val="0008C0"/>
              </a:solidFill>
            </a:endParaRPr>
          </a:p>
          <a:p>
            <a:pPr marL="0" indent="0" algn="just">
              <a:buNone/>
            </a:pPr>
            <a:endParaRPr lang="en-GB" sz="2800" b="1" i="0" u="none" strike="noStrike" baseline="0" dirty="0">
              <a:solidFill>
                <a:srgbClr val="0008C0"/>
              </a:solidFill>
            </a:endParaRPr>
          </a:p>
        </p:txBody>
      </p:sp>
    </p:spTree>
    <p:extLst>
      <p:ext uri="{BB962C8B-B14F-4D97-AF65-F5344CB8AC3E}">
        <p14:creationId xmlns:p14="http://schemas.microsoft.com/office/powerpoint/2010/main" val="1905180434"/>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297950" y="92467"/>
            <a:ext cx="8388849" cy="606175"/>
          </a:xfrm>
          <a:prstGeom prst="rect">
            <a:avLst/>
          </a:prstGeom>
        </p:spPr>
        <p:txBody>
          <a:bodyPr>
            <a:normAutofit fontScale="90000"/>
          </a:bodyPr>
          <a:lstStyle>
            <a:lvl1pPr>
              <a:defRPr b="1"/>
            </a:lvl1pPr>
          </a:lstStyle>
          <a:p>
            <a:r>
              <a:rPr lang="en-GB" sz="3600" dirty="0"/>
              <a:t>Stakeholder Typology</a:t>
            </a:r>
            <a:endParaRPr sz="3600" dirty="0"/>
          </a:p>
        </p:txBody>
      </p:sp>
      <p:sp>
        <p:nvSpPr>
          <p:cNvPr id="131" name="= current or medium to long-term challenges a business faces…"/>
          <p:cNvSpPr txBox="1">
            <a:spLocks noGrp="1"/>
          </p:cNvSpPr>
          <p:nvPr>
            <p:ph type="body" idx="1"/>
          </p:nvPr>
        </p:nvSpPr>
        <p:spPr>
          <a:xfrm>
            <a:off x="102741" y="698643"/>
            <a:ext cx="8856323" cy="5024063"/>
          </a:xfrm>
          <a:prstGeom prst="rect">
            <a:avLst/>
          </a:prstGeom>
        </p:spPr>
        <p:txBody>
          <a:bodyPr>
            <a:noAutofit/>
          </a:bodyPr>
          <a:lstStyle/>
          <a:p>
            <a:pPr marL="0" indent="0" algn="just">
              <a:buNone/>
            </a:pPr>
            <a:endParaRPr lang="en-GB" sz="2800" b="1" i="0" u="none" strike="noStrike" baseline="0" dirty="0">
              <a:solidFill>
                <a:srgbClr val="0008C0"/>
              </a:solidFill>
            </a:endParaRPr>
          </a:p>
        </p:txBody>
      </p:sp>
      <p:pic>
        <p:nvPicPr>
          <p:cNvPr id="2" name="Picture 1" descr="A close-up of a document&#10;&#10;Description automatically generated">
            <a:extLst>
              <a:ext uri="{FF2B5EF4-FFF2-40B4-BE49-F238E27FC236}">
                <a16:creationId xmlns:a16="http://schemas.microsoft.com/office/drawing/2014/main" id="{35FE971A-845E-F3F9-A39B-838F7288A9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98644"/>
            <a:ext cx="9041259" cy="5157626"/>
          </a:xfrm>
          <a:prstGeom prst="rect">
            <a:avLst/>
          </a:prstGeom>
        </p:spPr>
      </p:pic>
    </p:spTree>
    <p:extLst>
      <p:ext uri="{BB962C8B-B14F-4D97-AF65-F5344CB8AC3E}">
        <p14:creationId xmlns:p14="http://schemas.microsoft.com/office/powerpoint/2010/main" val="3552755680"/>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503434" y="205483"/>
            <a:ext cx="8183366" cy="595901"/>
          </a:xfrm>
          <a:prstGeom prst="rect">
            <a:avLst/>
          </a:prstGeom>
        </p:spPr>
        <p:txBody>
          <a:bodyPr>
            <a:normAutofit fontScale="90000"/>
          </a:bodyPr>
          <a:lstStyle>
            <a:lvl1pPr>
              <a:defRPr b="1"/>
            </a:lvl1pPr>
          </a:lstStyle>
          <a:p>
            <a:pPr marL="0" indent="0">
              <a:buNone/>
            </a:pPr>
            <a:r>
              <a:rPr lang="en-GB" sz="4000" b="1" kern="100" dirty="0">
                <a:effectLst/>
                <a:ea typeface="Calibri" panose="020F0502020204030204" pitchFamily="34" charset="0"/>
                <a:cs typeface="Times New Roman" panose="02020603050405020304" pitchFamily="18" charset="0"/>
              </a:rPr>
              <a:t>Questions:</a:t>
            </a:r>
          </a:p>
        </p:txBody>
      </p:sp>
      <p:sp>
        <p:nvSpPr>
          <p:cNvPr id="131" name="= current or medium to long-term challenges a business faces…"/>
          <p:cNvSpPr txBox="1">
            <a:spLocks noGrp="1"/>
          </p:cNvSpPr>
          <p:nvPr>
            <p:ph type="body" idx="1"/>
          </p:nvPr>
        </p:nvSpPr>
        <p:spPr>
          <a:xfrm>
            <a:off x="102741" y="976045"/>
            <a:ext cx="8856323" cy="4541189"/>
          </a:xfrm>
          <a:prstGeom prst="rect">
            <a:avLst/>
          </a:prstGeom>
        </p:spPr>
        <p:txBody>
          <a:bodyPr>
            <a:normAutofit fontScale="25000" lnSpcReduction="20000"/>
          </a:bodyPr>
          <a:lstStyle/>
          <a:p>
            <a:pPr marL="0" indent="0" algn="just">
              <a:buNone/>
            </a:pPr>
            <a:r>
              <a:rPr lang="en-GB" sz="12800" b="1" kern="100" dirty="0">
                <a:effectLst/>
                <a:ea typeface="Calibri" panose="020F0502020204030204" pitchFamily="34" charset="0"/>
                <a:cs typeface="Times New Roman" panose="02020603050405020304" pitchFamily="18" charset="0"/>
              </a:rPr>
              <a:t>Based on your understanding of stakeholder engagement: </a:t>
            </a:r>
          </a:p>
          <a:p>
            <a:pPr marL="742950" indent="-742950" algn="just">
              <a:buFont typeface="+mj-lt"/>
              <a:buAutoNum type="arabicPeriod"/>
            </a:pPr>
            <a:endParaRPr lang="en-GB" sz="3600" b="1" kern="100" dirty="0">
              <a:effectLst/>
              <a:ea typeface="Calibri" panose="020F0502020204030204" pitchFamily="34" charset="0"/>
              <a:cs typeface="Times New Roman" panose="02020603050405020304" pitchFamily="18" charset="0"/>
            </a:endParaRPr>
          </a:p>
          <a:p>
            <a:pPr marL="742950" indent="-742950" algn="just">
              <a:buFont typeface="+mj-lt"/>
              <a:buAutoNum type="arabicPeriod"/>
            </a:pPr>
            <a:r>
              <a:rPr lang="en-GB" sz="8600" b="1" kern="100" dirty="0">
                <a:effectLst/>
                <a:ea typeface="Calibri" panose="020F0502020204030204" pitchFamily="34" charset="0"/>
                <a:cs typeface="Myanmar Text" panose="020B0502040204020203" pitchFamily="34" charset="0"/>
              </a:rPr>
              <a:t>Do you think the company is taking the right approach in identifying, mapping and selecting a personality in partnering with NGO of interest to the company. </a:t>
            </a:r>
          </a:p>
          <a:p>
            <a:pPr marL="742950" indent="-742950" algn="just">
              <a:buFont typeface="+mj-lt"/>
              <a:buAutoNum type="arabicPeriod"/>
            </a:pPr>
            <a:endParaRPr lang="en-GB" sz="8600" b="1" kern="100" dirty="0">
              <a:effectLst/>
              <a:ea typeface="Calibri" panose="020F0502020204030204" pitchFamily="34" charset="0"/>
              <a:cs typeface="Myanmar Text" panose="020B0502040204020203" pitchFamily="34" charset="0"/>
            </a:endParaRPr>
          </a:p>
          <a:p>
            <a:pPr marL="742950" indent="-742950" algn="just">
              <a:buFont typeface="+mj-lt"/>
              <a:buAutoNum type="arabicPeriod"/>
            </a:pPr>
            <a:r>
              <a:rPr lang="en-GB" sz="8600" b="1" kern="100" dirty="0">
                <a:effectLst/>
                <a:ea typeface="Calibri" panose="020F0502020204030204" pitchFamily="34" charset="0"/>
                <a:cs typeface="Myanmar Text" panose="020B0502040204020203" pitchFamily="34" charset="0"/>
              </a:rPr>
              <a:t>In your view, do you think this approach of selecting the relevant NGO in stakeholder engagement would help the company in managing expectations of different human rights organisations. </a:t>
            </a:r>
          </a:p>
          <a:p>
            <a:pPr marL="742950" indent="-742950" algn="just">
              <a:buFont typeface="+mj-lt"/>
              <a:buAutoNum type="arabicPeriod"/>
            </a:pPr>
            <a:endParaRPr lang="en-GB" sz="8600" b="1" kern="100" dirty="0">
              <a:effectLst/>
              <a:ea typeface="Calibri" panose="020F0502020204030204" pitchFamily="34" charset="0"/>
              <a:cs typeface="Myanmar Text" panose="020B0502040204020203" pitchFamily="34" charset="0"/>
            </a:endParaRPr>
          </a:p>
          <a:p>
            <a:pPr marL="742950" indent="-742950" algn="just">
              <a:buFont typeface="+mj-lt"/>
              <a:buAutoNum type="arabicPeriod"/>
            </a:pPr>
            <a:r>
              <a:rPr lang="en-GB" sz="8600" b="1" kern="0" dirty="0">
                <a:solidFill>
                  <a:srgbClr val="0008C0"/>
                </a:solidFill>
                <a:effectLst/>
                <a:ea typeface="Calibri" panose="020F0502020204030204" pitchFamily="34" charset="0"/>
                <a:cs typeface="Myanmar Text" panose="020B0502040204020203" pitchFamily="34" charset="0"/>
              </a:rPr>
              <a:t>Would you classify this stakeholder as definitive stakeholder type? State your reason(s) for selecting your (yes/no) answer</a:t>
            </a:r>
            <a:endParaRPr lang="en-GB" sz="8600" b="1" kern="100" dirty="0">
              <a:effectLst/>
              <a:ea typeface="Calibri" panose="020F0502020204030204" pitchFamily="34" charset="0"/>
              <a:cs typeface="Myanmar Text" panose="020B0502040204020203" pitchFamily="34" charset="0"/>
            </a:endParaRPr>
          </a:p>
          <a:p>
            <a:pPr marL="0" indent="0" algn="just">
              <a:buNone/>
            </a:pPr>
            <a:endParaRPr lang="en-GB" sz="2800" b="1" kern="100" dirty="0">
              <a:effectLst/>
              <a:ea typeface="Calibri" panose="020F0502020204030204" pitchFamily="34" charset="0"/>
              <a:cs typeface="Times New Roman" panose="02020603050405020304" pitchFamily="18" charset="0"/>
            </a:endParaRPr>
          </a:p>
          <a:p>
            <a:pPr marL="0" indent="0" algn="just">
              <a:buNone/>
            </a:pPr>
            <a:endParaRPr lang="en-GB" sz="9600" b="1" kern="100" dirty="0">
              <a:effectLst/>
              <a:ea typeface="Calibri" panose="020F0502020204030204" pitchFamily="34" charset="0"/>
              <a:cs typeface="Times New Roman" panose="02020603050405020304" pitchFamily="18" charset="0"/>
            </a:endParaRPr>
          </a:p>
          <a:p>
            <a:pPr marL="0" indent="0" algn="just">
              <a:buNone/>
            </a:pPr>
            <a:r>
              <a:rPr lang="en-GB" sz="9600" b="1" kern="100" dirty="0">
                <a:solidFill>
                  <a:srgbClr val="FF0000"/>
                </a:solidFill>
                <a:ea typeface="Calibri" panose="020F0502020204030204" pitchFamily="34" charset="0"/>
                <a:cs typeface="Times New Roman" panose="02020603050405020304" pitchFamily="18" charset="0"/>
              </a:rPr>
              <a:t>(30 minutes exercise).</a:t>
            </a:r>
            <a:endParaRPr lang="en-GB" sz="9600" kern="100" dirty="0">
              <a:solidFill>
                <a:srgbClr val="FF0000"/>
              </a:solidFill>
              <a:effectLst/>
              <a:ea typeface="Calibri" panose="020F0502020204030204" pitchFamily="34" charset="0"/>
              <a:cs typeface="Times New Roman" panose="02020603050405020304" pitchFamily="18" charset="0"/>
            </a:endParaRP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39860778"/>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503434" y="205483"/>
            <a:ext cx="8183366" cy="770562"/>
          </a:xfrm>
          <a:prstGeom prst="rect">
            <a:avLst/>
          </a:prstGeom>
        </p:spPr>
        <p:txBody>
          <a:bodyPr>
            <a:normAutofit/>
          </a:bodyPr>
          <a:lstStyle>
            <a:lvl1pPr>
              <a:defRPr b="1"/>
            </a:lvl1pPr>
          </a:lstStyle>
          <a:p>
            <a:pPr marL="0" indent="0">
              <a:buNone/>
            </a:pPr>
            <a:r>
              <a:rPr lang="en-GB" sz="4000" b="1" kern="100" dirty="0">
                <a:effectLst/>
                <a:ea typeface="Calibri" panose="020F0502020204030204" pitchFamily="34" charset="0"/>
                <a:cs typeface="Times New Roman" panose="02020603050405020304" pitchFamily="18" charset="0"/>
              </a:rPr>
              <a:t>Class Activity:</a:t>
            </a:r>
          </a:p>
        </p:txBody>
      </p:sp>
      <p:sp>
        <p:nvSpPr>
          <p:cNvPr id="131" name="= current or medium to long-term challenges a business faces…"/>
          <p:cNvSpPr txBox="1">
            <a:spLocks noGrp="1"/>
          </p:cNvSpPr>
          <p:nvPr>
            <p:ph type="body" idx="1"/>
          </p:nvPr>
        </p:nvSpPr>
        <p:spPr>
          <a:xfrm>
            <a:off x="102741" y="873303"/>
            <a:ext cx="8856323" cy="4643931"/>
          </a:xfrm>
          <a:prstGeom prst="rect">
            <a:avLst/>
          </a:prstGeom>
        </p:spPr>
        <p:txBody>
          <a:bodyPr>
            <a:normAutofit fontScale="77500" lnSpcReduction="20000"/>
          </a:bodyPr>
          <a:lstStyle/>
          <a:p>
            <a:pPr marL="0" indent="0" algn="just">
              <a:buNone/>
            </a:pPr>
            <a:r>
              <a:rPr lang="en-GB" sz="3600" b="1" kern="100" dirty="0">
                <a:ea typeface="Calibri" panose="020F0502020204030204" pitchFamily="34" charset="0"/>
                <a:cs typeface="Times New Roman" panose="02020603050405020304" pitchFamily="18" charset="0"/>
              </a:rPr>
              <a:t>Select </a:t>
            </a:r>
            <a:r>
              <a:rPr lang="en-GB" sz="3600" b="1" kern="100" dirty="0">
                <a:effectLst/>
                <a:ea typeface="Calibri" panose="020F0502020204030204" pitchFamily="34" charset="0"/>
                <a:cs typeface="Times New Roman" panose="02020603050405020304" pitchFamily="18" charset="0"/>
              </a:rPr>
              <a:t>one multinational corporation (MNC) of your choice (e.g., P&amp;G, Coca cola, Nestle, Unilever, Cargill), research on how the MNC is engaging NGO in its business operations.</a:t>
            </a:r>
          </a:p>
          <a:p>
            <a:pPr marL="0" indent="0" algn="just">
              <a:buNone/>
            </a:pPr>
            <a:endParaRPr lang="en-GB" sz="3600" b="1" kern="100" dirty="0">
              <a:ea typeface="Calibri" panose="020F0502020204030204" pitchFamily="34" charset="0"/>
              <a:cs typeface="Times New Roman" panose="02020603050405020304" pitchFamily="18" charset="0"/>
            </a:endParaRPr>
          </a:p>
          <a:p>
            <a:pPr marL="0" indent="0" algn="just">
              <a:buNone/>
            </a:pPr>
            <a:r>
              <a:rPr lang="en-GB" sz="3600" b="1" kern="100" dirty="0">
                <a:effectLst/>
                <a:ea typeface="Calibri" panose="020F0502020204030204" pitchFamily="34" charset="0"/>
                <a:cs typeface="Times New Roman" panose="02020603050405020304" pitchFamily="18" charset="0"/>
              </a:rPr>
              <a:t>In your view, is the MNC doing enough in their stakeholder engagement and state the reasons for your answer.</a:t>
            </a:r>
          </a:p>
          <a:p>
            <a:pPr marL="0" indent="0" algn="just">
              <a:buNone/>
            </a:pPr>
            <a:endParaRPr lang="en-GB" sz="3600" b="1" kern="100" dirty="0">
              <a:effectLst/>
              <a:ea typeface="Calibri" panose="020F0502020204030204" pitchFamily="34" charset="0"/>
              <a:cs typeface="Times New Roman" panose="02020603050405020304" pitchFamily="18" charset="0"/>
            </a:endParaRPr>
          </a:p>
          <a:p>
            <a:pPr marL="0" indent="0" algn="just">
              <a:buNone/>
            </a:pPr>
            <a:r>
              <a:rPr lang="en-GB" sz="3600" b="1" kern="100" dirty="0">
                <a:effectLst/>
                <a:ea typeface="Calibri" panose="020F0502020204030204" pitchFamily="34" charset="0"/>
                <a:cs typeface="Times New Roman" panose="02020603050405020304" pitchFamily="18" charset="0"/>
              </a:rPr>
              <a:t>Discuss your answers with your lecturer. </a:t>
            </a:r>
          </a:p>
          <a:p>
            <a:pPr algn="just">
              <a:buFont typeface="Wingdings" panose="05000000000000000000" pitchFamily="2" charset="2"/>
              <a:buChar char="§"/>
            </a:pPr>
            <a:endParaRPr lang="en-GB" sz="2800" b="1" kern="100" dirty="0">
              <a:effectLst/>
              <a:ea typeface="Calibri" panose="020F0502020204030204" pitchFamily="34" charset="0"/>
              <a:cs typeface="Times New Roman" panose="02020603050405020304" pitchFamily="18" charset="0"/>
            </a:endParaRPr>
          </a:p>
          <a:p>
            <a:pPr marL="0" indent="0" algn="just">
              <a:buNone/>
            </a:pPr>
            <a:r>
              <a:rPr lang="en-GB" sz="2800" b="1" kern="100" dirty="0">
                <a:solidFill>
                  <a:srgbClr val="FF0000"/>
                </a:solidFill>
                <a:ea typeface="Calibri" panose="020F0502020204030204" pitchFamily="34" charset="0"/>
                <a:cs typeface="Times New Roman" panose="02020603050405020304" pitchFamily="18" charset="0"/>
              </a:rPr>
              <a:t>(30 minutes exercise).</a:t>
            </a:r>
            <a:endParaRPr lang="en-GB" sz="2800" kern="100" dirty="0">
              <a:solidFill>
                <a:srgbClr val="FF0000"/>
              </a:solidFill>
              <a:effectLst/>
              <a:ea typeface="Calibri" panose="020F0502020204030204" pitchFamily="34" charset="0"/>
              <a:cs typeface="Times New Roman" panose="02020603050405020304" pitchFamily="18" charset="0"/>
            </a:endParaRP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83765689"/>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rPr dirty="0"/>
              <a:t>Summary</a:t>
            </a:r>
            <a:r>
              <a:rPr lang="en-GB" dirty="0"/>
              <a:t>…Today we have examined…</a:t>
            </a:r>
            <a:endParaRPr dirty="0"/>
          </a:p>
        </p:txBody>
      </p:sp>
      <p:sp>
        <p:nvSpPr>
          <p:cNvPr id="278" name="Got to know each other…"/>
          <p:cNvSpPr txBox="1">
            <a:spLocks noGrp="1"/>
          </p:cNvSpPr>
          <p:nvPr>
            <p:ph type="body" idx="1"/>
          </p:nvPr>
        </p:nvSpPr>
        <p:spPr>
          <a:xfrm>
            <a:off x="457200" y="1243174"/>
            <a:ext cx="8229600" cy="4274060"/>
          </a:xfrm>
          <a:prstGeom prst="rect">
            <a:avLst/>
          </a:prstGeom>
        </p:spPr>
        <p:txBody>
          <a:bodyPr>
            <a:normAutofit/>
          </a:bodyPr>
          <a:lstStyle/>
          <a:p>
            <a:endParaRPr lang="en-GB" sz="2800" dirty="0"/>
          </a:p>
          <a:p>
            <a:r>
              <a:rPr lang="en-GB" sz="3200" dirty="0"/>
              <a:t>Stakeholder typology.</a:t>
            </a:r>
          </a:p>
          <a:p>
            <a:r>
              <a:rPr lang="en-GB" sz="3200" dirty="0"/>
              <a:t>Stakeholder Engagement: The</a:t>
            </a:r>
            <a:r>
              <a:rPr lang="en-GB" sz="3200" b="1" i="0" u="none" strike="noStrike" baseline="0" dirty="0"/>
              <a:t> SWANS</a:t>
            </a:r>
            <a:r>
              <a:rPr lang="en-GB" sz="3200" b="0" i="0" u="none" strike="noStrike" baseline="0" dirty="0"/>
              <a:t> </a:t>
            </a:r>
            <a:r>
              <a:rPr lang="en-GB" sz="3200" i="0" u="none" strike="noStrike" baseline="0" dirty="0"/>
              <a:t>and</a:t>
            </a:r>
            <a:r>
              <a:rPr lang="en-GB" sz="3200" b="0" i="0" u="none" strike="noStrike" baseline="0" dirty="0"/>
              <a:t> </a:t>
            </a:r>
            <a:r>
              <a:rPr lang="en-GB" sz="3200" b="1" i="0" u="none" strike="noStrike" baseline="0" dirty="0"/>
              <a:t>OWANS</a:t>
            </a:r>
            <a:r>
              <a:rPr lang="en-GB" sz="3200" b="0" i="0" u="none" strike="noStrike" baseline="0" dirty="0"/>
              <a:t> </a:t>
            </a:r>
            <a:r>
              <a:rPr lang="en-GB" sz="3200" i="0" u="none" strike="noStrike" baseline="0" dirty="0"/>
              <a:t>Approach</a:t>
            </a:r>
            <a:r>
              <a:rPr lang="en-GB" sz="3200" b="0" i="0" u="none" strike="noStrike" baseline="0" dirty="0"/>
              <a:t> </a:t>
            </a:r>
          </a:p>
          <a:p>
            <a:r>
              <a:rPr lang="en-GB" sz="3200" dirty="0">
                <a:solidFill>
                  <a:schemeClr val="tx1"/>
                </a:solidFill>
              </a:rPr>
              <a:t>Stakeholder Engagement: </a:t>
            </a:r>
            <a:r>
              <a:rPr lang="en-GB" sz="3200" b="1" i="0" u="none" strike="noStrike" baseline="0" dirty="0">
                <a:solidFill>
                  <a:schemeClr val="tx1"/>
                </a:solidFill>
              </a:rPr>
              <a:t>Tips for Understanding NGOs</a:t>
            </a:r>
          </a:p>
        </p:txBody>
      </p:sp>
    </p:spTree>
    <p:extLst>
      <p:ext uri="{BB962C8B-B14F-4D97-AF65-F5344CB8AC3E}">
        <p14:creationId xmlns:p14="http://schemas.microsoft.com/office/powerpoint/2010/main" val="3489585717"/>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rPr lang="en-GB" dirty="0">
                <a:solidFill>
                  <a:srgbClr val="C00000"/>
                </a:solidFill>
              </a:rPr>
              <a:t>Next…</a:t>
            </a:r>
            <a:endParaRPr dirty="0">
              <a:solidFill>
                <a:srgbClr val="C00000"/>
              </a:solidFill>
            </a:endParaRPr>
          </a:p>
        </p:txBody>
      </p:sp>
      <p:sp>
        <p:nvSpPr>
          <p:cNvPr id="278" name="Got to know each other…"/>
          <p:cNvSpPr txBox="1">
            <a:spLocks noGrp="1"/>
          </p:cNvSpPr>
          <p:nvPr>
            <p:ph type="body" idx="1"/>
          </p:nvPr>
        </p:nvSpPr>
        <p:spPr>
          <a:xfrm>
            <a:off x="457200" y="1243174"/>
            <a:ext cx="8229600" cy="4274060"/>
          </a:xfrm>
          <a:prstGeom prst="rect">
            <a:avLst/>
          </a:prstGeom>
        </p:spPr>
        <p:txBody>
          <a:bodyPr>
            <a:normAutofit/>
          </a:bodyPr>
          <a:lstStyle/>
          <a:p>
            <a:endParaRPr lang="en-GB" sz="2800" dirty="0"/>
          </a:p>
          <a:p>
            <a:r>
              <a:rPr lang="en-GB" sz="3200" b="1" dirty="0"/>
              <a:t>Use the remainder of the session to work on your assignment.</a:t>
            </a:r>
          </a:p>
          <a:p>
            <a:endParaRPr lang="en-GB" sz="3200" dirty="0"/>
          </a:p>
          <a:p>
            <a:r>
              <a:rPr lang="en-GB" sz="3200" b="1" i="0" u="none" strike="noStrike" baseline="0" dirty="0">
                <a:solidFill>
                  <a:schemeClr val="tx1"/>
                </a:solidFill>
              </a:rPr>
              <a:t>You may also </a:t>
            </a:r>
            <a:r>
              <a:rPr lang="en-GB" sz="3200" b="1" dirty="0">
                <a:solidFill>
                  <a:schemeClr val="tx1"/>
                </a:solidFill>
              </a:rPr>
              <a:t>discuss your draft work with your lecturer. </a:t>
            </a:r>
            <a:endParaRPr lang="en-GB" sz="3200" b="1" i="0" u="none" strike="noStrike" baseline="0" dirty="0">
              <a:solidFill>
                <a:schemeClr val="tx1"/>
              </a:solidFill>
            </a:endParaRPr>
          </a:p>
        </p:txBody>
      </p:sp>
    </p:spTree>
    <p:extLst>
      <p:ext uri="{BB962C8B-B14F-4D97-AF65-F5344CB8AC3E}">
        <p14:creationId xmlns:p14="http://schemas.microsoft.com/office/powerpoint/2010/main" val="952514689"/>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457200" y="71920"/>
            <a:ext cx="8229600" cy="544530"/>
          </a:xfrm>
          <a:prstGeom prst="rect">
            <a:avLst/>
          </a:prstGeom>
        </p:spPr>
        <p:txBody>
          <a:bodyPr>
            <a:normAutofit fontScale="90000"/>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71919" y="616450"/>
            <a:ext cx="8928243" cy="5147352"/>
          </a:xfrm>
          <a:prstGeom prst="rect">
            <a:avLst/>
          </a:prstGeom>
        </p:spPr>
        <p:txBody>
          <a:bodyPr>
            <a:normAutofit fontScale="25000" lnSpcReduction="20000"/>
          </a:bodyPr>
          <a:lstStyle/>
          <a:p>
            <a:pPr algn="just">
              <a:lnSpc>
                <a:spcPct val="107000"/>
              </a:lnSpc>
              <a:spcAft>
                <a:spcPts val="800"/>
              </a:spcAft>
            </a:pPr>
            <a:r>
              <a:rPr lang="en-GB" sz="9200" kern="0" dirty="0">
                <a:effectLst/>
                <a:ea typeface="Calibri" panose="020F0502020204030204" pitchFamily="34" charset="0"/>
                <a:cs typeface="Times New Roman" panose="02020603050405020304" pitchFamily="18" charset="0"/>
              </a:rPr>
              <a:t>Mitchell, R. K., </a:t>
            </a:r>
            <a:r>
              <a:rPr lang="en-GB" sz="9200" kern="0" dirty="0" err="1">
                <a:effectLst/>
                <a:ea typeface="Calibri" panose="020F0502020204030204" pitchFamily="34" charset="0"/>
                <a:cs typeface="Times New Roman" panose="02020603050405020304" pitchFamily="18" charset="0"/>
              </a:rPr>
              <a:t>Agle</a:t>
            </a:r>
            <a:r>
              <a:rPr lang="en-GB" sz="9200" kern="0" dirty="0">
                <a:effectLst/>
                <a:ea typeface="Calibri" panose="020F0502020204030204" pitchFamily="34" charset="0"/>
                <a:cs typeface="Times New Roman" panose="02020603050405020304" pitchFamily="18" charset="0"/>
              </a:rPr>
              <a:t>, B. R., &amp; Wood, D. J. (1997). Toward a Theory of Stakeholder Identification and Salience: Defining the Principle Of Who And What Really Counts. Academy of Management Review, 22(4), 853–886. </a:t>
            </a:r>
            <a:endParaRPr lang="en-GB" sz="92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9200" kern="0" dirty="0">
                <a:effectLst/>
                <a:ea typeface="Calibri" panose="020F0502020204030204" pitchFamily="34" charset="0"/>
                <a:cs typeface="Times New Roman" panose="02020603050405020304" pitchFamily="18" charset="0"/>
              </a:rPr>
              <a:t>Neil J., (2009) - Stakeholder Engagement - A Road Map to Meaningful Engagement, Doughty Centre, Cranfield School of Management</a:t>
            </a:r>
            <a:endParaRPr lang="en-GB" sz="92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9200" kern="0">
                <a:effectLst/>
                <a:ea typeface="Calibri" panose="020F0502020204030204" pitchFamily="34" charset="0"/>
                <a:cs typeface="Times New Roman" panose="02020603050405020304" pitchFamily="18" charset="0"/>
              </a:rPr>
              <a:t>Pfeffer</a:t>
            </a:r>
            <a:r>
              <a:rPr lang="en-GB" sz="9200" kern="0" dirty="0">
                <a:effectLst/>
                <a:ea typeface="Calibri" panose="020F0502020204030204" pitchFamily="34" charset="0"/>
                <a:cs typeface="Times New Roman" panose="02020603050405020304" pitchFamily="18" charset="0"/>
              </a:rPr>
              <a:t>, J., &amp; </a:t>
            </a:r>
            <a:r>
              <a:rPr lang="en-GB" sz="9200" kern="0" dirty="0" err="1">
                <a:effectLst/>
                <a:ea typeface="Calibri" panose="020F0502020204030204" pitchFamily="34" charset="0"/>
                <a:cs typeface="Times New Roman" panose="02020603050405020304" pitchFamily="18" charset="0"/>
              </a:rPr>
              <a:t>Salancik</a:t>
            </a:r>
            <a:r>
              <a:rPr lang="en-GB" sz="9200" kern="0" dirty="0">
                <a:effectLst/>
                <a:ea typeface="Calibri" panose="020F0502020204030204" pitchFamily="34" charset="0"/>
                <a:cs typeface="Times New Roman" panose="02020603050405020304" pitchFamily="18" charset="0"/>
              </a:rPr>
              <a:t>, G. R. (1978). The External Control of Organization: A Resource Dependence Perspective. New York: Harper and Row.</a:t>
            </a:r>
          </a:p>
          <a:p>
            <a:pPr algn="just">
              <a:lnSpc>
                <a:spcPct val="107000"/>
              </a:lnSpc>
              <a:spcAft>
                <a:spcPts val="800"/>
              </a:spcAft>
            </a:pPr>
            <a:r>
              <a:rPr lang="en-GB" sz="9200" kern="0" dirty="0">
                <a:effectLst/>
                <a:ea typeface="Calibri" panose="020F0502020204030204" pitchFamily="34" charset="0"/>
                <a:cs typeface="Times New Roman" panose="02020603050405020304" pitchFamily="18" charset="0"/>
              </a:rPr>
              <a:t>Rowley, T. J. (1997). "Moving Beyond Dyadic Ties: A Network Theory of Stakeholder Influences." Academy of Management Review </a:t>
            </a:r>
            <a:r>
              <a:rPr lang="en-GB" sz="9200" b="1" kern="0" dirty="0">
                <a:effectLst/>
                <a:ea typeface="Calibri" panose="020F0502020204030204" pitchFamily="34" charset="0"/>
                <a:cs typeface="Times New Roman" panose="02020603050405020304" pitchFamily="18" charset="0"/>
              </a:rPr>
              <a:t>22</a:t>
            </a:r>
            <a:r>
              <a:rPr lang="en-GB" sz="9200" kern="0" dirty="0">
                <a:effectLst/>
                <a:ea typeface="Calibri" panose="020F0502020204030204" pitchFamily="34" charset="0"/>
                <a:cs typeface="Times New Roman" panose="02020603050405020304" pitchFamily="18" charset="0"/>
              </a:rPr>
              <a:t>(4): 887-910.</a:t>
            </a:r>
          </a:p>
          <a:p>
            <a:pPr>
              <a:lnSpc>
                <a:spcPct val="107000"/>
              </a:lnSpc>
              <a:spcAft>
                <a:spcPts val="800"/>
              </a:spcAft>
            </a:pPr>
            <a:r>
              <a:rPr lang="en-GB" sz="1800" kern="0" dirty="0">
                <a:effectLst/>
                <a:latin typeface="TimesNewRomanPSMT"/>
                <a:ea typeface="Calibri" panose="020F0502020204030204" pitchFamily="34" charset="0"/>
                <a:cs typeface="TimesNewRomanPSMT"/>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7033</TotalTime>
  <Words>1933</Words>
  <Application>Microsoft Office PowerPoint</Application>
  <PresentationFormat>On-screen Show (4:3)</PresentationFormat>
  <Paragraphs>155</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Myanmar Text</vt:lpstr>
      <vt:lpstr>Myriad Pro</vt:lpstr>
      <vt:lpstr>TimesNewRomanPSMT</vt:lpstr>
      <vt:lpstr>Wingdings</vt:lpstr>
      <vt:lpstr>20140311PresentationUWTSDTemplate</vt:lpstr>
      <vt:lpstr>  BALM 5001  Understanding and Engaging Stakeholders  Week 5 –  Frameworks/Theories in Stakeholder Engagement and Management –Part 2 Prepared by: Oluwaseun (Olu) Adegbite, PhD.    </vt:lpstr>
      <vt:lpstr>Last Week (i.e., Week 4), ……</vt:lpstr>
      <vt:lpstr>This Week (i.e., Week 5), ……</vt:lpstr>
      <vt:lpstr>Stakeholder Typology</vt:lpstr>
      <vt:lpstr>Stakeholder Typology</vt:lpstr>
      <vt:lpstr>Stakeholder Typology</vt:lpstr>
      <vt:lpstr>Stakeholder Typology</vt:lpstr>
      <vt:lpstr>Stakeholder Typology</vt:lpstr>
      <vt:lpstr>Stakeholder Typology</vt:lpstr>
      <vt:lpstr>Stakeholder Typology</vt:lpstr>
      <vt:lpstr>Stakeholder Typology</vt:lpstr>
      <vt:lpstr>Stakeholder Typology</vt:lpstr>
      <vt:lpstr>Stakeholder Engagement: The SWANS and OWANS Approach </vt:lpstr>
      <vt:lpstr>Stakeholder Engagement: The SWANS and OWANS Approach </vt:lpstr>
      <vt:lpstr>Stakeholder Engagement: The SWANS and OWANS Approach.</vt:lpstr>
      <vt:lpstr>Stakeholder Engagement: The SWANS and OWANS Approach </vt:lpstr>
      <vt:lpstr>Stakeholder Engagement: The SWANS and OWANS Approach </vt:lpstr>
      <vt:lpstr>Break!</vt:lpstr>
      <vt:lpstr>Stakeholder Engagement</vt:lpstr>
      <vt:lpstr>Stakeholder Typology</vt:lpstr>
      <vt:lpstr>Stakeholder Typology</vt:lpstr>
      <vt:lpstr>Stakeholder Typology</vt:lpstr>
      <vt:lpstr>Stakeholder Typology</vt:lpstr>
      <vt:lpstr>Stakeholder Typology</vt:lpstr>
      <vt:lpstr>Stakeholder Typology</vt:lpstr>
      <vt:lpstr>Questions:</vt:lpstr>
      <vt:lpstr>Class Activity:</vt:lpstr>
      <vt:lpstr>Summary…Today we have examined…</vt:lpstr>
      <vt:lpstr>Next…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Adegbite, Oluwaseun</cp:lastModifiedBy>
  <cp:revision>303</cp:revision>
  <dcterms:modified xsi:type="dcterms:W3CDTF">2024-10-09T23:16:12Z</dcterms:modified>
</cp:coreProperties>
</file>