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DM Serif Display" pitchFamily="2" charset="0"/>
      <p:regular r:id="rId13"/>
    </p:embeddedFont>
    <p:embeddedFont>
      <p:font typeface="Open Sauce" panose="020B0604020202020204" charset="0"/>
      <p:regular r:id="rId14"/>
    </p:embeddedFont>
    <p:embeddedFont>
      <p:font typeface="Open Sauce Bold" panose="020B0604020202020204" charset="0"/>
      <p:regular r:id="rId15"/>
    </p:embeddedFont>
    <p:embeddedFont>
      <p:font typeface="Open Sauce Semi-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3" d="100"/>
          <a:sy n="53" d="100"/>
        </p:scale>
        <p:origin x="802" y="62"/>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pn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pn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p:spPr>
        <p:txBody>
          <a:bodyPr/>
          <a:lstStyle/>
          <a:p>
            <a:endParaRPr lang="en-GB"/>
          </a:p>
        </p:txBody>
      </p:sp>
      <p:sp>
        <p:nvSpPr>
          <p:cNvPr id="3" name="TextBox 3"/>
          <p:cNvSpPr txBox="1"/>
          <p:nvPr/>
        </p:nvSpPr>
        <p:spPr>
          <a:xfrm>
            <a:off x="3577213" y="1745071"/>
            <a:ext cx="11133575" cy="3989025"/>
          </a:xfrm>
          <a:prstGeom prst="rect">
            <a:avLst/>
          </a:prstGeom>
        </p:spPr>
        <p:txBody>
          <a:bodyPr lIns="0" tIns="0" rIns="0" bIns="0" rtlCol="0" anchor="t">
            <a:spAutoFit/>
          </a:bodyPr>
          <a:lstStyle/>
          <a:p>
            <a:pPr algn="ctr">
              <a:lnSpc>
                <a:spcPts val="7982"/>
              </a:lnSpc>
            </a:pPr>
            <a:r>
              <a:rPr lang="en-US" sz="5701">
                <a:solidFill>
                  <a:srgbClr val="000000"/>
                </a:solidFill>
                <a:latin typeface="DM Serif Display"/>
                <a:ea typeface="DM Serif Display"/>
                <a:cs typeface="DM Serif Display"/>
                <a:sym typeface="DM Serif Display"/>
              </a:rPr>
              <a:t>Empowering Ageing: Meeting the Care and Support Needs of Older People in the UK</a:t>
            </a:r>
          </a:p>
          <a:p>
            <a:pPr algn="ctr">
              <a:lnSpc>
                <a:spcPts val="7982"/>
              </a:lnSpc>
            </a:pPr>
            <a:endParaRPr lang="en-US" sz="5701">
              <a:solidFill>
                <a:srgbClr val="000000"/>
              </a:solidFill>
              <a:latin typeface="DM Serif Display"/>
              <a:ea typeface="DM Serif Display"/>
              <a:cs typeface="DM Serif Display"/>
              <a:sym typeface="DM Serif Display"/>
            </a:endParaRPr>
          </a:p>
        </p:txBody>
      </p:sp>
      <p:sp>
        <p:nvSpPr>
          <p:cNvPr id="4" name="TextBox 4"/>
          <p:cNvSpPr txBox="1"/>
          <p:nvPr/>
        </p:nvSpPr>
        <p:spPr>
          <a:xfrm>
            <a:off x="4180543" y="5328331"/>
            <a:ext cx="9926914" cy="3013902"/>
          </a:xfrm>
          <a:prstGeom prst="rect">
            <a:avLst/>
          </a:prstGeom>
        </p:spPr>
        <p:txBody>
          <a:bodyPr lIns="0" tIns="0" rIns="0" bIns="0" rtlCol="0" anchor="t">
            <a:spAutoFit/>
          </a:bodyPr>
          <a:lstStyle/>
          <a:p>
            <a:pPr algn="ctr">
              <a:lnSpc>
                <a:spcPts val="3359"/>
              </a:lnSpc>
            </a:pPr>
            <a:r>
              <a:rPr lang="en-US" sz="2400" b="1" spc="240" dirty="0">
                <a:solidFill>
                  <a:srgbClr val="000000"/>
                </a:solidFill>
                <a:latin typeface="Open Sauce Semi-Bold"/>
                <a:ea typeface="Open Sauce Semi-Bold"/>
                <a:cs typeface="Open Sauce Semi-Bold"/>
                <a:sym typeface="Open Sauce Semi-Bold"/>
              </a:rPr>
              <a:t>SUBTITLE:</a:t>
            </a:r>
            <a:r>
              <a:rPr lang="en-US" sz="2400" spc="240" dirty="0">
                <a:solidFill>
                  <a:srgbClr val="000000"/>
                </a:solidFill>
                <a:latin typeface="Open Sauce"/>
                <a:ea typeface="Open Sauce"/>
                <a:cs typeface="Open Sauce"/>
                <a:sym typeface="Open Sauce"/>
              </a:rPr>
              <a:t> Component 1 Individual Presentation</a:t>
            </a:r>
          </a:p>
          <a:p>
            <a:pPr algn="ctr">
              <a:lnSpc>
                <a:spcPts val="3359"/>
              </a:lnSpc>
            </a:pPr>
            <a:endParaRPr lang="en-US" sz="2400" spc="240" dirty="0">
              <a:solidFill>
                <a:srgbClr val="000000"/>
              </a:solidFill>
              <a:latin typeface="Open Sauce"/>
              <a:ea typeface="Open Sauce"/>
              <a:cs typeface="Open Sauce"/>
              <a:sym typeface="Open Sauce"/>
            </a:endParaRPr>
          </a:p>
          <a:p>
            <a:pPr algn="ctr">
              <a:lnSpc>
                <a:spcPts val="3359"/>
              </a:lnSpc>
            </a:pPr>
            <a:r>
              <a:rPr lang="en-US" sz="2400" b="1" spc="240" dirty="0">
                <a:solidFill>
                  <a:srgbClr val="000000"/>
                </a:solidFill>
                <a:latin typeface="Open Sauce Semi-Bold"/>
                <a:ea typeface="Open Sauce Semi-Bold"/>
                <a:cs typeface="Open Sauce Semi-Bold"/>
                <a:sym typeface="Open Sauce Semi-Bold"/>
              </a:rPr>
              <a:t>Name: Sonia Tariq</a:t>
            </a:r>
          </a:p>
          <a:p>
            <a:pPr algn="ctr">
              <a:lnSpc>
                <a:spcPts val="3359"/>
              </a:lnSpc>
            </a:pPr>
            <a:r>
              <a:rPr lang="en-US" sz="2400" b="1" spc="240" dirty="0">
                <a:solidFill>
                  <a:srgbClr val="000000"/>
                </a:solidFill>
                <a:latin typeface="Open Sauce Semi-Bold"/>
                <a:ea typeface="Open Sauce Semi-Bold"/>
                <a:cs typeface="Open Sauce Semi-Bold"/>
                <a:sym typeface="Open Sauce Semi-Bold"/>
              </a:rPr>
              <a:t>Course Name/Code: BMHP6027</a:t>
            </a:r>
          </a:p>
          <a:p>
            <a:pPr algn="ctr">
              <a:lnSpc>
                <a:spcPts val="3359"/>
              </a:lnSpc>
            </a:pPr>
            <a:r>
              <a:rPr lang="en-US" sz="2400" b="1" spc="240" dirty="0">
                <a:solidFill>
                  <a:srgbClr val="000000"/>
                </a:solidFill>
                <a:latin typeface="Open Sauce Semi-Bold"/>
                <a:ea typeface="Open Sauce Semi-Bold"/>
                <a:cs typeface="Open Sauce Semi-Bold"/>
                <a:sym typeface="Open Sauce Semi-Bold"/>
              </a:rPr>
              <a:t>Student num: 2208954</a:t>
            </a:r>
          </a:p>
          <a:p>
            <a:pPr algn="ctr">
              <a:lnSpc>
                <a:spcPts val="3359"/>
              </a:lnSpc>
            </a:pPr>
            <a:r>
              <a:rPr lang="en-US" sz="2400" b="1" spc="240" dirty="0">
                <a:solidFill>
                  <a:srgbClr val="000000"/>
                </a:solidFill>
                <a:latin typeface="Open Sauce Semi-Bold"/>
                <a:ea typeface="Open Sauce Semi-Bold"/>
                <a:cs typeface="Open Sauce Semi-Bold"/>
                <a:sym typeface="Open Sauce Semi-Bold"/>
              </a:rPr>
              <a:t> </a:t>
            </a:r>
          </a:p>
          <a:p>
            <a:pPr algn="ctr">
              <a:lnSpc>
                <a:spcPts val="3359"/>
              </a:lnSpc>
              <a:spcBef>
                <a:spcPct val="0"/>
              </a:spcBef>
            </a:pPr>
            <a:endParaRPr lang="en-US" sz="2400" b="1" spc="240" dirty="0">
              <a:solidFill>
                <a:srgbClr val="000000"/>
              </a:solidFill>
              <a:latin typeface="Open Sauce Semi-Bold"/>
              <a:ea typeface="Open Sauce Semi-Bold"/>
              <a:cs typeface="Open Sauce Semi-Bold"/>
              <a:sym typeface="Open Sauce Semi-Bold"/>
            </a:endParaRPr>
          </a:p>
        </p:txBody>
      </p:sp>
      <p:pic>
        <p:nvPicPr>
          <p:cNvPr id="66" name="Video 65">
            <a:hlinkClick r:id="" action="ppaction://media"/>
            <a:extLst>
              <a:ext uri="{FF2B5EF4-FFF2-40B4-BE49-F238E27FC236}">
                <a16:creationId xmlns:a16="http://schemas.microsoft.com/office/drawing/2014/main" id="{3A520447-2144-A8DB-FBEC-D0FAF6240D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000"/>
    </mc:Choice>
    <mc:Fallback xmlns="">
      <p:transition spd="slow" advTm="7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6"/>
                </p:tgtEl>
              </p:cMediaNode>
            </p:video>
            <p:seq concurrent="1" nextAc="seek">
              <p:cTn id="8" restart="whenNotActive" fill="hold" evtFilter="cancelBubble" nodeType="interactiveSeq">
                <p:stCondLst>
                  <p:cond evt="onClick" delay="0">
                    <p:tgtEl>
                      <p:spTgt spid="6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6"/>
                                        </p:tgtEl>
                                      </p:cBhvr>
                                    </p:cmd>
                                  </p:childTnLst>
                                </p:cTn>
                              </p:par>
                            </p:childTnLst>
                          </p:cTn>
                        </p:par>
                      </p:childTnLst>
                    </p:cTn>
                  </p:par>
                </p:childTnLst>
              </p:cTn>
              <p:nextCondLst>
                <p:cond evt="onClick" delay="0">
                  <p:tgtEl>
                    <p:spTgt spid="6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166399" y="1233825"/>
            <a:ext cx="3822789"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Agenda</a:t>
            </a:r>
          </a:p>
        </p:txBody>
      </p:sp>
      <p:sp>
        <p:nvSpPr>
          <p:cNvPr id="4" name="AutoShape 4"/>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5" name="TextBox 5"/>
          <p:cNvSpPr txBox="1"/>
          <p:nvPr/>
        </p:nvSpPr>
        <p:spPr>
          <a:xfrm>
            <a:off x="1504866" y="2935605"/>
            <a:ext cx="11782736" cy="4311015"/>
          </a:xfrm>
          <a:prstGeom prst="rect">
            <a:avLst/>
          </a:prstGeom>
        </p:spPr>
        <p:txBody>
          <a:bodyPr lIns="0" tIns="0" rIns="0" bIns="0" rtlCol="0" anchor="t">
            <a:spAutoFit/>
          </a:bodyPr>
          <a:lstStyle/>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Introduction: The Ageing UK Population</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Critical Evaluation of Care, Empowerment &amp; Support Needs</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Effectiveness of Current Approaches &amp; Interventions</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Key Challenges to Independence</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Recommendations for Improvement</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Conclusion</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References</a:t>
            </a:r>
          </a:p>
          <a:p>
            <a:pPr algn="l">
              <a:lnSpc>
                <a:spcPts val="4319"/>
              </a:lnSpc>
            </a:pPr>
            <a:endParaRPr lang="en-US" sz="2699" b="1">
              <a:solidFill>
                <a:srgbClr val="000000"/>
              </a:solidFill>
              <a:latin typeface="Open Sauce Bold"/>
              <a:ea typeface="Open Sauce Bold"/>
              <a:cs typeface="Open Sauce Bold"/>
              <a:sym typeface="Open Sauce Bold"/>
            </a:endParaRPr>
          </a:p>
        </p:txBody>
      </p:sp>
      <p:pic>
        <p:nvPicPr>
          <p:cNvPr id="14" name="Video 13">
            <a:hlinkClick r:id="" action="ppaction://media"/>
            <a:extLst>
              <a:ext uri="{FF2B5EF4-FFF2-40B4-BE49-F238E27FC236}">
                <a16:creationId xmlns:a16="http://schemas.microsoft.com/office/drawing/2014/main" id="{F6A1214C-97C3-A85B-4DF8-E73AF8FAE1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135"/>
    </mc:Choice>
    <mc:Fallback xmlns="">
      <p:transition spd="slow" advTm="56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AutoShape 3"/>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4" name="Freeform 4"/>
          <p:cNvSpPr/>
          <p:nvPr/>
        </p:nvSpPr>
        <p:spPr>
          <a:xfrm>
            <a:off x="11470972" y="3660210"/>
            <a:ext cx="5650629" cy="2966580"/>
          </a:xfrm>
          <a:custGeom>
            <a:avLst/>
            <a:gdLst/>
            <a:ahLst/>
            <a:cxnLst/>
            <a:rect l="l" t="t" r="r" b="b"/>
            <a:pathLst>
              <a:path w="5650629" h="2966580">
                <a:moveTo>
                  <a:pt x="0" y="0"/>
                </a:moveTo>
                <a:lnTo>
                  <a:pt x="5650629" y="0"/>
                </a:lnTo>
                <a:lnTo>
                  <a:pt x="5650629" y="2966580"/>
                </a:lnTo>
                <a:lnTo>
                  <a:pt x="0" y="2966580"/>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683187" y="3409632"/>
            <a:ext cx="9756219" cy="5396865"/>
          </a:xfrm>
          <a:prstGeom prst="rect">
            <a:avLst/>
          </a:prstGeom>
        </p:spPr>
        <p:txBody>
          <a:bodyPr lIns="0" tIns="0" rIns="0" bIns="0" rtlCol="0" anchor="t">
            <a:spAutoFit/>
          </a:bodyPr>
          <a:lstStyle/>
          <a:p>
            <a:pPr marL="582930" lvl="1" indent="-291465" algn="just">
              <a:lnSpc>
                <a:spcPts val="4320"/>
              </a:lnSpc>
              <a:buFont typeface="Arial"/>
              <a:buChar char="•"/>
            </a:pPr>
            <a:r>
              <a:rPr lang="en-US" sz="2700" b="1">
                <a:solidFill>
                  <a:srgbClr val="000000"/>
                </a:solidFill>
                <a:latin typeface="Open Sauce Semi-Bold"/>
                <a:ea typeface="Open Sauce Semi-Bold"/>
                <a:cs typeface="Open Sauce Semi-Bold"/>
                <a:sym typeface="Open Sauce Semi-Bold"/>
              </a:rPr>
              <a:t>Key Statistic 1:</a:t>
            </a:r>
            <a:r>
              <a:rPr lang="en-US" sz="2700">
                <a:solidFill>
                  <a:srgbClr val="000000"/>
                </a:solidFill>
                <a:latin typeface="Open Sauce"/>
                <a:ea typeface="Open Sauce"/>
                <a:cs typeface="Open Sauce"/>
                <a:sym typeface="Open Sauce"/>
              </a:rPr>
              <a:t> By 2043, it is projected that nearly </a:t>
            </a:r>
            <a:r>
              <a:rPr lang="en-US" sz="2700" b="1">
                <a:solidFill>
                  <a:srgbClr val="000000"/>
                </a:solidFill>
                <a:latin typeface="Open Sauce Semi-Bold"/>
                <a:ea typeface="Open Sauce Semi-Bold"/>
                <a:cs typeface="Open Sauce Semi-Bold"/>
                <a:sym typeface="Open Sauce Semi-Bold"/>
              </a:rPr>
              <a:t>one in four</a:t>
            </a:r>
            <a:r>
              <a:rPr lang="en-US" sz="2700">
                <a:solidFill>
                  <a:srgbClr val="000000"/>
                </a:solidFill>
                <a:latin typeface="Open Sauce"/>
                <a:ea typeface="Open Sauce"/>
                <a:cs typeface="Open Sauce"/>
                <a:sym typeface="Open Sauce"/>
              </a:rPr>
              <a:t> people in the UK will be aged 65 or over (ONS.Gov UK, 2023).</a:t>
            </a:r>
          </a:p>
          <a:p>
            <a:pPr marL="582930" lvl="1" indent="-291465" algn="just">
              <a:lnSpc>
                <a:spcPts val="4320"/>
              </a:lnSpc>
              <a:buFont typeface="Arial"/>
              <a:buChar char="•"/>
            </a:pPr>
            <a:r>
              <a:rPr lang="en-US" sz="2700" b="1">
                <a:solidFill>
                  <a:srgbClr val="000000"/>
                </a:solidFill>
                <a:latin typeface="Open Sauce Semi-Bold"/>
                <a:ea typeface="Open Sauce Semi-Bold"/>
                <a:cs typeface="Open Sauce Semi-Bold"/>
                <a:sym typeface="Open Sauce Semi-Bold"/>
              </a:rPr>
              <a:t>Key Statistic 2:</a:t>
            </a:r>
            <a:r>
              <a:rPr lang="en-US" sz="2700">
                <a:solidFill>
                  <a:srgbClr val="000000"/>
                </a:solidFill>
                <a:latin typeface="Open Sauce"/>
                <a:ea typeface="Open Sauce"/>
                <a:cs typeface="Open Sauce"/>
                <a:sym typeface="Open Sauce"/>
              </a:rPr>
              <a:t> The number of people aged 85 and over is set to double to </a:t>
            </a:r>
            <a:r>
              <a:rPr lang="en-US" sz="2700" b="1">
                <a:solidFill>
                  <a:srgbClr val="000000"/>
                </a:solidFill>
                <a:latin typeface="Open Sauce Semi-Bold"/>
                <a:ea typeface="Open Sauce Semi-Bold"/>
                <a:cs typeface="Open Sauce Semi-Bold"/>
                <a:sym typeface="Open Sauce Semi-Bold"/>
              </a:rPr>
              <a:t>2.6 million</a:t>
            </a:r>
            <a:r>
              <a:rPr lang="en-US" sz="2700">
                <a:solidFill>
                  <a:srgbClr val="000000"/>
                </a:solidFill>
                <a:latin typeface="Open Sauce"/>
                <a:ea typeface="Open Sauce"/>
                <a:cs typeface="Open Sauce"/>
                <a:sym typeface="Open Sauce"/>
              </a:rPr>
              <a:t> over the next 25 years (The Health Foundation, 2023).</a:t>
            </a:r>
          </a:p>
          <a:p>
            <a:pPr marL="582930" lvl="1" indent="-291465" algn="just">
              <a:lnSpc>
                <a:spcPts val="4320"/>
              </a:lnSpc>
              <a:buFont typeface="Arial"/>
              <a:buChar char="•"/>
            </a:pPr>
            <a:r>
              <a:rPr lang="en-US" sz="2700" b="1">
                <a:solidFill>
                  <a:srgbClr val="000000"/>
                </a:solidFill>
                <a:latin typeface="Open Sauce Semi-Bold"/>
                <a:ea typeface="Open Sauce Semi-Bold"/>
                <a:cs typeface="Open Sauce Semi-Bold"/>
                <a:sym typeface="Open Sauce Semi-Bold"/>
              </a:rPr>
              <a:t>Central Argument:</a:t>
            </a:r>
            <a:r>
              <a:rPr lang="en-US" sz="2700">
                <a:solidFill>
                  <a:srgbClr val="000000"/>
                </a:solidFill>
                <a:latin typeface="Open Sauce"/>
                <a:ea typeface="Open Sauce"/>
                <a:cs typeface="Open Sauce"/>
                <a:sym typeface="Open Sauce"/>
              </a:rPr>
              <a:t> This demographic shift is not a crisis, but an imperative to re-evaluate how we support, empower, and value older people in our society.</a:t>
            </a:r>
          </a:p>
          <a:p>
            <a:pPr marL="0" lvl="0" indent="0" algn="just">
              <a:lnSpc>
                <a:spcPts val="4320"/>
              </a:lnSpc>
            </a:pPr>
            <a:endParaRPr lang="en-US" sz="2700">
              <a:solidFill>
                <a:srgbClr val="000000"/>
              </a:solidFill>
              <a:latin typeface="Open Sauce"/>
              <a:ea typeface="Open Sauce"/>
              <a:cs typeface="Open Sauce"/>
              <a:sym typeface="Open Sauce"/>
            </a:endParaRPr>
          </a:p>
        </p:txBody>
      </p:sp>
      <p:sp>
        <p:nvSpPr>
          <p:cNvPr id="6" name="TextBox 6"/>
          <p:cNvSpPr txBox="1"/>
          <p:nvPr/>
        </p:nvSpPr>
        <p:spPr>
          <a:xfrm>
            <a:off x="1166399" y="1233825"/>
            <a:ext cx="6810392"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Introduction</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1" name="Video 10">
            <a:hlinkClick r:id="" action="ppaction://media"/>
            <a:extLst>
              <a:ext uri="{FF2B5EF4-FFF2-40B4-BE49-F238E27FC236}">
                <a16:creationId xmlns:a16="http://schemas.microsoft.com/office/drawing/2014/main" id="{1E5675E2-FA23-76B3-259F-57FD862DBFA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2872"/>
    </mc:Choice>
    <mc:Fallback xmlns="">
      <p:transition spd="slow" advTm="82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AutoShape 3"/>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4" name="Freeform 4"/>
          <p:cNvSpPr/>
          <p:nvPr/>
        </p:nvSpPr>
        <p:spPr>
          <a:xfrm>
            <a:off x="11319431" y="2652960"/>
            <a:ext cx="6968569" cy="6193316"/>
          </a:xfrm>
          <a:custGeom>
            <a:avLst/>
            <a:gdLst/>
            <a:ahLst/>
            <a:cxnLst/>
            <a:rect l="l" t="t" r="r" b="b"/>
            <a:pathLst>
              <a:path w="6968569" h="6193316">
                <a:moveTo>
                  <a:pt x="0" y="0"/>
                </a:moveTo>
                <a:lnTo>
                  <a:pt x="6968569" y="0"/>
                </a:lnTo>
                <a:lnTo>
                  <a:pt x="6968569" y="6193316"/>
                </a:lnTo>
                <a:lnTo>
                  <a:pt x="0" y="6193316"/>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1028700" y="2475230"/>
            <a:ext cx="9185759" cy="7811770"/>
          </a:xfrm>
          <a:prstGeom prst="rect">
            <a:avLst/>
          </a:prstGeom>
        </p:spPr>
        <p:txBody>
          <a:bodyPr lIns="0" tIns="0" rIns="0" bIns="0" rtlCol="0" anchor="t">
            <a:spAutoFit/>
          </a:bodyPr>
          <a:lstStyle/>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Care Needs:</a:t>
            </a:r>
            <a:r>
              <a:rPr lang="en-US" sz="2600">
                <a:solidFill>
                  <a:srgbClr val="000000"/>
                </a:solidFill>
                <a:latin typeface="Open Sauce"/>
                <a:ea typeface="Open Sauce"/>
                <a:cs typeface="Open Sauce"/>
                <a:sym typeface="Open Sauce"/>
              </a:rPr>
              <a:t> Physical health management, personal care, medication support, mobility (CHAVDAROVSKA, 2023).</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Support Needs:</a:t>
            </a:r>
            <a:r>
              <a:rPr lang="en-US" sz="2600">
                <a:solidFill>
                  <a:srgbClr val="000000"/>
                </a:solidFill>
                <a:latin typeface="Open Sauce"/>
                <a:ea typeface="Open Sauce"/>
                <a:cs typeface="Open Sauce"/>
                <a:sym typeface="Open Sauce"/>
              </a:rPr>
              <a:t> Social connection, emotional well-being, access to information, transportation (Beuoy et al., 2025).</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Empowerment Needs (The Key Differentiator):</a:t>
            </a:r>
          </a:p>
          <a:p>
            <a:pPr marL="1122681" lvl="2" indent="-374227"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Functional Ability:</a:t>
            </a:r>
            <a:r>
              <a:rPr lang="en-US" sz="2600">
                <a:solidFill>
                  <a:srgbClr val="000000"/>
                </a:solidFill>
                <a:latin typeface="Open Sauce"/>
                <a:ea typeface="Open Sauce"/>
                <a:cs typeface="Open Sauce"/>
                <a:sym typeface="Open Sauce"/>
              </a:rPr>
              <a:t> The health-related attributes that enable people to be and to do what they have reason to value (World Health Organisation, 2020).</a:t>
            </a:r>
          </a:p>
          <a:p>
            <a:pPr marL="1122681" lvl="2" indent="-374227"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Independence &amp; Autonomy:</a:t>
            </a:r>
            <a:r>
              <a:rPr lang="en-US" sz="2600">
                <a:solidFill>
                  <a:srgbClr val="000000"/>
                </a:solidFill>
                <a:latin typeface="Open Sauce"/>
                <a:ea typeface="Open Sauce"/>
                <a:cs typeface="Open Sauce"/>
                <a:sym typeface="Open Sauce"/>
              </a:rPr>
              <a:t> The ability to make one's own choices and control daily life.</a:t>
            </a:r>
          </a:p>
          <a:p>
            <a:pPr marL="1122681" lvl="2" indent="-374227"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Freedom &amp; Choice:</a:t>
            </a:r>
            <a:r>
              <a:rPr lang="en-US" sz="2600">
                <a:solidFill>
                  <a:srgbClr val="000000"/>
                </a:solidFill>
                <a:latin typeface="Open Sauce"/>
                <a:ea typeface="Open Sauce"/>
                <a:cs typeface="Open Sauce"/>
                <a:sym typeface="Open Sauce"/>
              </a:rPr>
              <a:t> Over where to live, how to live, and what care to receive.</a:t>
            </a:r>
          </a:p>
          <a:p>
            <a:pPr marL="0" lvl="0" indent="0" algn="just">
              <a:lnSpc>
                <a:spcPts val="4160"/>
              </a:lnSpc>
            </a:pPr>
            <a:endParaRPr lang="en-US" sz="2600">
              <a:solidFill>
                <a:srgbClr val="000000"/>
              </a:solidFill>
              <a:latin typeface="Open Sauce"/>
              <a:ea typeface="Open Sauce"/>
              <a:cs typeface="Open Sauce"/>
              <a:sym typeface="Open Sauce"/>
            </a:endParaRPr>
          </a:p>
        </p:txBody>
      </p:sp>
      <p:sp>
        <p:nvSpPr>
          <p:cNvPr id="6" name="TextBox 6"/>
          <p:cNvSpPr txBox="1"/>
          <p:nvPr/>
        </p:nvSpPr>
        <p:spPr>
          <a:xfrm>
            <a:off x="1166399" y="1233825"/>
            <a:ext cx="1213879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Critical Evaluation of Needs:</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1" name="Video 10">
            <a:hlinkClick r:id="" action="ppaction://media"/>
            <a:extLst>
              <a:ext uri="{FF2B5EF4-FFF2-40B4-BE49-F238E27FC236}">
                <a16:creationId xmlns:a16="http://schemas.microsoft.com/office/drawing/2014/main" id="{E5A62452-838E-B1CC-AA6D-6A83ECF760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0415"/>
    </mc:Choice>
    <mc:Fallback xmlns="">
      <p:transition spd="slow" advTm="100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028700" y="2940050"/>
            <a:ext cx="11880242" cy="6240145"/>
          </a:xfrm>
          <a:prstGeom prst="rect">
            <a:avLst/>
          </a:prstGeom>
        </p:spPr>
        <p:txBody>
          <a:bodyPr lIns="0" tIns="0" rIns="0" bIns="0" rtlCol="0" anchor="t">
            <a:spAutoFit/>
          </a:bodyPr>
          <a:lstStyle/>
          <a:p>
            <a:pPr algn="just">
              <a:lnSpc>
                <a:spcPts val="4160"/>
              </a:lnSpc>
            </a:pPr>
            <a:r>
              <a:rPr lang="en-US" sz="2600" b="1">
                <a:solidFill>
                  <a:srgbClr val="000000"/>
                </a:solidFill>
                <a:latin typeface="Open Sauce Semi-Bold"/>
                <a:ea typeface="Open Sauce Semi-Bold"/>
                <a:cs typeface="Open Sauce Semi-Bold"/>
                <a:sym typeface="Open Sauce Semi-Bold"/>
              </a:rPr>
              <a:t>Key Policy: The Care Act 2014 (Gov.UK, 2014)</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Strengths:</a:t>
            </a:r>
            <a:r>
              <a:rPr lang="en-US" sz="2600">
                <a:solidFill>
                  <a:srgbClr val="000000"/>
                </a:solidFill>
                <a:latin typeface="Open Sauce"/>
                <a:ea typeface="Open Sauce"/>
                <a:cs typeface="Open Sauce"/>
                <a:sym typeface="Open Sauce"/>
              </a:rPr>
              <a:t> Person-centred assessments, focus on 'wellbeing', and the principle of prevention.</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Weaknesses:</a:t>
            </a:r>
            <a:r>
              <a:rPr lang="en-US" sz="2600">
                <a:solidFill>
                  <a:srgbClr val="000000"/>
                </a:solidFill>
                <a:latin typeface="Open Sauce"/>
                <a:ea typeface="Open Sauce"/>
                <a:cs typeface="Open Sauce"/>
                <a:sym typeface="Open Sauce"/>
              </a:rPr>
              <a:t> Chronic underfunding, a postcode lottery of provision, and stringent eligibility criteria (Graley, May and McCoy, 2011).</a:t>
            </a:r>
          </a:p>
          <a:p>
            <a:pPr algn="just">
              <a:lnSpc>
                <a:spcPts val="4160"/>
              </a:lnSpc>
            </a:pPr>
            <a:r>
              <a:rPr lang="en-US" sz="2600" b="1">
                <a:solidFill>
                  <a:srgbClr val="000000"/>
                </a:solidFill>
                <a:latin typeface="Open Sauce Semi-Bold"/>
                <a:ea typeface="Open Sauce Semi-Bold"/>
                <a:cs typeface="Open Sauce Semi-Bold"/>
                <a:sym typeface="Open Sauce Semi-Bold"/>
              </a:rPr>
              <a:t>Theoretical Framework:</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Person-Centred Care (Kitwood, 1997):</a:t>
            </a:r>
            <a:r>
              <a:rPr lang="en-US" sz="2600">
                <a:solidFill>
                  <a:srgbClr val="000000"/>
                </a:solidFill>
                <a:latin typeface="Open Sauce"/>
                <a:ea typeface="Open Sauce"/>
                <a:cs typeface="Open Sauce"/>
                <a:sym typeface="Open Sauce"/>
              </a:rPr>
              <a:t> Valuing the whole person, including their history and preferences. A gold standard, but difficult to implement consistently (Kelly et al., 2023).</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The Social Model of Disability:</a:t>
            </a:r>
            <a:r>
              <a:rPr lang="en-US" sz="2600">
                <a:solidFill>
                  <a:srgbClr val="000000"/>
                </a:solidFill>
                <a:latin typeface="Open Sauce"/>
                <a:ea typeface="Open Sauce"/>
                <a:cs typeface="Open Sauce"/>
                <a:sym typeface="Open Sauce"/>
              </a:rPr>
              <a:t> Highlights that barriers in society, not just individual impairments, disable people. Highly relevant to creating enabling environments for older people (McCourt, 2015).</a:t>
            </a:r>
          </a:p>
        </p:txBody>
      </p:sp>
      <p:sp>
        <p:nvSpPr>
          <p:cNvPr id="4" name="AutoShape 4"/>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5" name="Freeform 5"/>
          <p:cNvSpPr/>
          <p:nvPr/>
        </p:nvSpPr>
        <p:spPr>
          <a:xfrm>
            <a:off x="13111321" y="4704592"/>
            <a:ext cx="4570085" cy="3457935"/>
          </a:xfrm>
          <a:custGeom>
            <a:avLst/>
            <a:gdLst/>
            <a:ahLst/>
            <a:cxnLst/>
            <a:rect l="l" t="t" r="r" b="b"/>
            <a:pathLst>
              <a:path w="4570085" h="3457935">
                <a:moveTo>
                  <a:pt x="0" y="0"/>
                </a:moveTo>
                <a:lnTo>
                  <a:pt x="4570085" y="0"/>
                </a:lnTo>
                <a:lnTo>
                  <a:pt x="4570085" y="3457935"/>
                </a:lnTo>
                <a:lnTo>
                  <a:pt x="0" y="3457935"/>
                </a:lnTo>
                <a:lnTo>
                  <a:pt x="0" y="0"/>
                </a:lnTo>
                <a:close/>
              </a:path>
            </a:pathLst>
          </a:custGeom>
          <a:blipFill>
            <a:blip r:embed="rId5"/>
            <a:stretch>
              <a:fillRect b="-4408"/>
            </a:stretch>
          </a:blipFill>
        </p:spPr>
        <p:txBody>
          <a:bodyPr/>
          <a:lstStyle/>
          <a:p>
            <a:endParaRPr lang="en-GB"/>
          </a:p>
        </p:txBody>
      </p:sp>
      <p:sp>
        <p:nvSpPr>
          <p:cNvPr id="6" name="TextBox 6"/>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Effectiveness of Approaches: Policy &amp; Theory</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1" name="Video 10">
            <a:hlinkClick r:id="" action="ppaction://media"/>
            <a:extLst>
              <a:ext uri="{FF2B5EF4-FFF2-40B4-BE49-F238E27FC236}">
                <a16:creationId xmlns:a16="http://schemas.microsoft.com/office/drawing/2014/main" id="{4FEA14B7-9510-61DC-9841-8868552265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462"/>
    </mc:Choice>
    <mc:Fallback xmlns="">
      <p:transition spd="slow" advTm="95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166399" y="2085042"/>
            <a:ext cx="14992248" cy="8045450"/>
          </a:xfrm>
          <a:prstGeom prst="rect">
            <a:avLst/>
          </a:prstGeom>
        </p:spPr>
        <p:txBody>
          <a:bodyPr lIns="0" tIns="0" rIns="0" bIns="0" rtlCol="0" anchor="t">
            <a:spAutoFit/>
          </a:bodyPr>
          <a:lstStyle/>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Re-ablement Services</a:t>
            </a:r>
            <a:r>
              <a:rPr lang="en-US" sz="2500">
                <a:solidFill>
                  <a:srgbClr val="000000"/>
                </a:solidFill>
                <a:latin typeface="Open Sauce"/>
                <a:ea typeface="Open Sauce"/>
                <a:cs typeface="Open Sauce"/>
                <a:sym typeface="Open Sauce"/>
              </a:rPr>
              <a:t>: It has been shown that goal-driven interventions that are short-term and focused on restoring functional ability and independence are very effective and cost-effective, but the magnitude of their effect is determined by the funding and resources (Beresford et al., 2019).</a:t>
            </a:r>
          </a:p>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Direct Payments and Personal Budgets:</a:t>
            </a:r>
            <a:r>
              <a:rPr lang="en-US" sz="2500">
                <a:solidFill>
                  <a:srgbClr val="000000"/>
                </a:solidFill>
                <a:latin typeface="Open Sauce"/>
                <a:ea typeface="Open Sauce"/>
                <a:cs typeface="Open Sauce"/>
                <a:sym typeface="Open Sauce"/>
              </a:rPr>
              <a:t> These systems provide individuals with control over their care by providing them with financial management over their care which supports autonomy. But still, they are not always followed in an effective and efficient manner (Martinez and Pritchard, 2019).</a:t>
            </a:r>
          </a:p>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Technology-Enhanced Care (TEC):</a:t>
            </a:r>
            <a:r>
              <a:rPr lang="en-US" sz="2500">
                <a:solidFill>
                  <a:srgbClr val="000000"/>
                </a:solidFill>
                <a:latin typeface="Open Sauce"/>
                <a:ea typeface="Open Sauce"/>
                <a:cs typeface="Open Sauce"/>
                <a:sym typeface="Open Sauce"/>
              </a:rPr>
              <a:t> Telehealth and telecare present immense opportunities to safety and distance care. The notable exception is that technology is to augment and not substitute human contact to ensure that human beings are not further alienated (Shulver, Killington and Crotty, 2016).</a:t>
            </a:r>
          </a:p>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The Marketised Care System:</a:t>
            </a:r>
            <a:r>
              <a:rPr lang="en-US" sz="2500">
                <a:solidFill>
                  <a:srgbClr val="000000"/>
                </a:solidFill>
                <a:latin typeface="Open Sauce"/>
                <a:ea typeface="Open Sauce"/>
                <a:cs typeface="Open Sauce"/>
                <a:sym typeface="Open Sauce"/>
              </a:rPr>
              <a:t> Competitive and cost-driven markets of care may negatively impact the quality of services and staff retention, destabilising the relationship in person-centred care (Pirhonen et al., 2020).</a:t>
            </a:r>
          </a:p>
          <a:p>
            <a:pPr algn="just">
              <a:lnSpc>
                <a:spcPts val="4000"/>
              </a:lnSpc>
            </a:pPr>
            <a:endParaRPr lang="en-US" sz="2500">
              <a:solidFill>
                <a:srgbClr val="000000"/>
              </a:solidFill>
              <a:latin typeface="Open Sauce"/>
              <a:ea typeface="Open Sauce"/>
              <a:cs typeface="Open Sauce"/>
              <a:sym typeface="Open Sauce"/>
            </a:endParaRPr>
          </a:p>
        </p:txBody>
      </p:sp>
      <p:sp>
        <p:nvSpPr>
          <p:cNvPr id="4" name="TextBox 4"/>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Present Interventions</a:t>
            </a:r>
          </a:p>
        </p:txBody>
      </p:sp>
      <p:sp>
        <p:nvSpPr>
          <p:cNvPr id="5" name="TextBox 5"/>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sp>
        <p:nvSpPr>
          <p:cNvPr id="6" name="AutoShape 6"/>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pic>
        <p:nvPicPr>
          <p:cNvPr id="17" name="Video 16">
            <a:hlinkClick r:id="" action="ppaction://media"/>
            <a:extLst>
              <a:ext uri="{FF2B5EF4-FFF2-40B4-BE49-F238E27FC236}">
                <a16:creationId xmlns:a16="http://schemas.microsoft.com/office/drawing/2014/main" id="{FFE47B65-DFED-303A-AD66-2416E09CED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7762"/>
    </mc:Choice>
    <mc:Fallback xmlns="">
      <p:transition spd="slow" advTm="97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028700" y="2997517"/>
            <a:ext cx="11253154" cy="6240145"/>
          </a:xfrm>
          <a:prstGeom prst="rect">
            <a:avLst/>
          </a:prstGeom>
        </p:spPr>
        <p:txBody>
          <a:bodyPr lIns="0" tIns="0" rIns="0" bIns="0" rtlCol="0" anchor="t">
            <a:spAutoFit/>
          </a:bodyPr>
          <a:lstStyle/>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Financial Barriers: </a:t>
            </a:r>
            <a:r>
              <a:rPr lang="en-US" sz="2600">
                <a:solidFill>
                  <a:srgbClr val="000000"/>
                </a:solidFill>
                <a:latin typeface="Open Sauce"/>
                <a:ea typeface="Open Sauce"/>
                <a:cs typeface="Open Sauce"/>
                <a:sym typeface="Open Sauce"/>
              </a:rPr>
              <a:t>The resource drain of the high personal cost of care drains savings and assets leaving anxiety and making options scarce.</a:t>
            </a:r>
          </a:p>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Social Isolation &amp; Loneliness:</a:t>
            </a:r>
            <a:r>
              <a:rPr lang="en-US" sz="2600">
                <a:solidFill>
                  <a:srgbClr val="000000"/>
                </a:solidFill>
                <a:latin typeface="Open Sauce"/>
                <a:ea typeface="Open Sauce"/>
                <a:cs typeface="Open Sauce"/>
                <a:sym typeface="Open Sauce"/>
              </a:rPr>
              <a:t> A silent epidemic with extreme consequences on the physical and mental health, directly lowering functional capacity (De Hert et al., 2011).</a:t>
            </a:r>
          </a:p>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Ageism/Societal Attitudes:</a:t>
            </a:r>
            <a:r>
              <a:rPr lang="en-US" sz="2600">
                <a:solidFill>
                  <a:srgbClr val="000000"/>
                </a:solidFill>
                <a:latin typeface="Open Sauce"/>
                <a:ea typeface="Open Sauce"/>
                <a:cs typeface="Open Sauce"/>
                <a:sym typeface="Open Sauce"/>
              </a:rPr>
              <a:t> Prejudiced negative stereotypes, which lower self-confidence and cause older individuals to be undermined or dismissed when making decisions regarding their lives (Kang and Kim, 2022).</a:t>
            </a:r>
          </a:p>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Physical and Environmental Obstacles: </a:t>
            </a:r>
            <a:r>
              <a:rPr lang="en-US" sz="2600">
                <a:solidFill>
                  <a:srgbClr val="000000"/>
                </a:solidFill>
                <a:latin typeface="Open Sauce"/>
                <a:ea typeface="Open Sauce"/>
                <a:cs typeface="Open Sauce"/>
                <a:sym typeface="Open Sauce"/>
              </a:rPr>
              <a:t>Unavailable houses, lack of good transportation, and walkable neighborhoods.</a:t>
            </a:r>
          </a:p>
        </p:txBody>
      </p:sp>
      <p:sp>
        <p:nvSpPr>
          <p:cNvPr id="4" name="AutoShape 4"/>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5" name="Freeform 5"/>
          <p:cNvSpPr/>
          <p:nvPr/>
        </p:nvSpPr>
        <p:spPr>
          <a:xfrm>
            <a:off x="12650772" y="4080607"/>
            <a:ext cx="5491182" cy="4159692"/>
          </a:xfrm>
          <a:custGeom>
            <a:avLst/>
            <a:gdLst/>
            <a:ahLst/>
            <a:cxnLst/>
            <a:rect l="l" t="t" r="r" b="b"/>
            <a:pathLst>
              <a:path w="5491182" h="4159692">
                <a:moveTo>
                  <a:pt x="0" y="0"/>
                </a:moveTo>
                <a:lnTo>
                  <a:pt x="5491182" y="0"/>
                </a:lnTo>
                <a:lnTo>
                  <a:pt x="5491182" y="4159691"/>
                </a:lnTo>
                <a:lnTo>
                  <a:pt x="0" y="4159691"/>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Challenges to Independence</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4" name="Video 13">
            <a:hlinkClick r:id="" action="ppaction://media"/>
            <a:extLst>
              <a:ext uri="{FF2B5EF4-FFF2-40B4-BE49-F238E27FC236}">
                <a16:creationId xmlns:a16="http://schemas.microsoft.com/office/drawing/2014/main" id="{99364923-73F2-333A-5788-BDBBBF768D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9752"/>
    </mc:Choice>
    <mc:Fallback xmlns="">
      <p:transition spd="slow" advTm="99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253670" y="2336674"/>
            <a:ext cx="15780659" cy="7950326"/>
          </a:xfrm>
          <a:prstGeom prst="rect">
            <a:avLst/>
          </a:prstGeom>
        </p:spPr>
        <p:txBody>
          <a:bodyPr lIns="0" tIns="0" rIns="0" bIns="0" rtlCol="0" anchor="t">
            <a:spAutoFit/>
          </a:bodyPr>
          <a:lstStyle/>
          <a:p>
            <a:pPr algn="l">
              <a:lnSpc>
                <a:spcPts val="4209"/>
              </a:lnSpc>
            </a:pPr>
            <a:r>
              <a:rPr lang="en-US" sz="2300" b="1">
                <a:solidFill>
                  <a:srgbClr val="000000"/>
                </a:solidFill>
                <a:latin typeface="Open Sauce Bold"/>
                <a:ea typeface="Open Sauce Bold"/>
                <a:cs typeface="Open Sauce Bold"/>
                <a:sym typeface="Open Sauce Bold"/>
              </a:rPr>
              <a:t>1. Combine Health, Social Care and Communities Assets:</a:t>
            </a:r>
          </a:p>
          <a:p>
            <a:pPr algn="l">
              <a:lnSpc>
                <a:spcPts val="4209"/>
              </a:lnSpc>
            </a:pPr>
            <a:r>
              <a:rPr lang="en-US" sz="2300">
                <a:solidFill>
                  <a:srgbClr val="000000"/>
                </a:solidFill>
                <a:latin typeface="Open Sauce"/>
                <a:ea typeface="Open Sauce"/>
                <a:cs typeface="Open Sauce"/>
                <a:sym typeface="Open Sauce"/>
              </a:rPr>
              <a:t>Introduce Community Hubs, which co-locate GPs, social workers, cafes and activity groups, to achieve connection and smooth support.</a:t>
            </a:r>
          </a:p>
          <a:p>
            <a:pPr algn="l">
              <a:lnSpc>
                <a:spcPts val="4209"/>
              </a:lnSpc>
            </a:pPr>
            <a:r>
              <a:rPr lang="en-US" sz="2300" b="1">
                <a:solidFill>
                  <a:srgbClr val="000000"/>
                </a:solidFill>
                <a:latin typeface="Open Sauce Bold"/>
                <a:ea typeface="Open Sauce Bold"/>
                <a:cs typeface="Open Sauce Bold"/>
                <a:sym typeface="Open Sauce Bold"/>
              </a:rPr>
              <a:t>2. Co-Production in Service Design: Mandate.</a:t>
            </a:r>
          </a:p>
          <a:p>
            <a:pPr algn="l">
              <a:lnSpc>
                <a:spcPts val="4209"/>
              </a:lnSpc>
            </a:pPr>
            <a:r>
              <a:rPr lang="en-US" sz="2300">
                <a:solidFill>
                  <a:srgbClr val="000000"/>
                </a:solidFill>
                <a:latin typeface="Open Sauce"/>
                <a:ea typeface="Open Sauce"/>
                <a:cs typeface="Open Sauce"/>
                <a:sym typeface="Open Sauce"/>
              </a:rPr>
              <a:t>"Nothing About Us, Without Us." Engage the elderly in designing the services they utilize, delivering, and evaluating them actively.</a:t>
            </a:r>
          </a:p>
          <a:p>
            <a:pPr algn="l">
              <a:lnSpc>
                <a:spcPts val="4209"/>
              </a:lnSpc>
            </a:pPr>
            <a:r>
              <a:rPr lang="en-US" sz="2300" b="1">
                <a:solidFill>
                  <a:srgbClr val="000000"/>
                </a:solidFill>
                <a:latin typeface="Open Sauce Bold"/>
                <a:ea typeface="Open Sauce Bold"/>
                <a:cs typeface="Open Sauce Bold"/>
                <a:sym typeface="Open Sauce Bold"/>
              </a:rPr>
              <a:t>3. Value the Social Care Workforce &amp; Upskill:</a:t>
            </a:r>
          </a:p>
          <a:p>
            <a:pPr algn="l">
              <a:lnSpc>
                <a:spcPts val="4209"/>
              </a:lnSpc>
            </a:pPr>
            <a:r>
              <a:rPr lang="en-US" sz="2300">
                <a:solidFill>
                  <a:srgbClr val="000000"/>
                </a:solidFill>
                <a:latin typeface="Open Sauce"/>
                <a:ea typeface="Open Sauce"/>
                <a:cs typeface="Open Sauce"/>
                <a:sym typeface="Open Sauce"/>
              </a:rPr>
              <a:t>Invest in empowerment and communication training. Enhance remuneration and working conditions to understand that care work is a skilled profession.</a:t>
            </a:r>
          </a:p>
          <a:p>
            <a:pPr algn="l">
              <a:lnSpc>
                <a:spcPts val="4209"/>
              </a:lnSpc>
            </a:pPr>
            <a:r>
              <a:rPr lang="en-US" sz="2300" b="1">
                <a:solidFill>
                  <a:srgbClr val="000000"/>
                </a:solidFill>
                <a:latin typeface="Open Sauce Bold"/>
                <a:ea typeface="Open Sauce Bold"/>
                <a:cs typeface="Open Sauce Bold"/>
                <a:sym typeface="Open Sauce Bold"/>
              </a:rPr>
              <a:t>4. An Ageing national digital inclusion strategy:</a:t>
            </a:r>
          </a:p>
          <a:p>
            <a:pPr algn="l">
              <a:lnSpc>
                <a:spcPts val="4209"/>
              </a:lnSpc>
            </a:pPr>
            <a:r>
              <a:rPr lang="en-US" sz="2300">
                <a:solidFill>
                  <a:srgbClr val="000000"/>
                </a:solidFill>
                <a:latin typeface="Open Sauce"/>
                <a:ea typeface="Open Sauce"/>
                <a:cs typeface="Open Sauce"/>
                <a:sym typeface="Open Sauce"/>
              </a:rPr>
              <a:t>Train and make it accessible to make technology not a new boundary to the connection.</a:t>
            </a:r>
          </a:p>
          <a:p>
            <a:pPr algn="l">
              <a:lnSpc>
                <a:spcPts val="4209"/>
              </a:lnSpc>
            </a:pPr>
            <a:r>
              <a:rPr lang="en-US" sz="2300" b="1">
                <a:solidFill>
                  <a:srgbClr val="000000"/>
                </a:solidFill>
                <a:latin typeface="Open Sauce Bold"/>
                <a:ea typeface="Open Sauce Bold"/>
                <a:cs typeface="Open Sauce Bold"/>
                <a:sym typeface="Open Sauce Bold"/>
              </a:rPr>
              <a:t>5. Movement of Shifts towards Prevention and Re-ablement:</a:t>
            </a:r>
          </a:p>
          <a:p>
            <a:pPr algn="l">
              <a:lnSpc>
                <a:spcPts val="4209"/>
              </a:lnSpc>
            </a:pPr>
            <a:r>
              <a:rPr lang="en-US" sz="2300">
                <a:solidFill>
                  <a:srgbClr val="000000"/>
                </a:solidFill>
                <a:latin typeface="Open Sauce"/>
                <a:ea typeface="Open Sauce"/>
                <a:cs typeface="Open Sauce"/>
                <a:sym typeface="Open Sauce"/>
              </a:rPr>
              <a:t>Shaft much of the money that is used in crisis intervention to community-based, preventative services that preserve functional ability.</a:t>
            </a:r>
          </a:p>
          <a:p>
            <a:pPr algn="l">
              <a:lnSpc>
                <a:spcPts val="4209"/>
              </a:lnSpc>
            </a:pPr>
            <a:endParaRPr lang="en-US" sz="2300">
              <a:solidFill>
                <a:srgbClr val="000000"/>
              </a:solidFill>
              <a:latin typeface="Open Sauce"/>
              <a:ea typeface="Open Sauce"/>
              <a:cs typeface="Open Sauce"/>
              <a:sym typeface="Open Sauce"/>
            </a:endParaRPr>
          </a:p>
        </p:txBody>
      </p:sp>
      <p:sp>
        <p:nvSpPr>
          <p:cNvPr id="4" name="TextBox 4"/>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Recommendations for Improvement</a:t>
            </a:r>
          </a:p>
        </p:txBody>
      </p:sp>
      <p:sp>
        <p:nvSpPr>
          <p:cNvPr id="5" name="TextBox 5"/>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sp>
        <p:nvSpPr>
          <p:cNvPr id="6" name="AutoShape 6"/>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pic>
        <p:nvPicPr>
          <p:cNvPr id="9" name="Video 8">
            <a:hlinkClick r:id="" action="ppaction://media"/>
            <a:extLst>
              <a:ext uri="{FF2B5EF4-FFF2-40B4-BE49-F238E27FC236}">
                <a16:creationId xmlns:a16="http://schemas.microsoft.com/office/drawing/2014/main" id="{5C90D584-7BA3-8C3A-C84C-69E082ECA36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904"/>
    </mc:Choice>
    <mc:Fallback xmlns="">
      <p:transition spd="slow" advTm="95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AutoShape 3"/>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grpSp>
        <p:nvGrpSpPr>
          <p:cNvPr id="4" name="Group 4"/>
          <p:cNvGrpSpPr/>
          <p:nvPr/>
        </p:nvGrpSpPr>
        <p:grpSpPr>
          <a:xfrm>
            <a:off x="2164718" y="3491019"/>
            <a:ext cx="14451364" cy="6381756"/>
            <a:chOff x="0" y="0"/>
            <a:chExt cx="12908357" cy="5700361"/>
          </a:xfrm>
        </p:grpSpPr>
        <p:sp>
          <p:nvSpPr>
            <p:cNvPr id="5" name="Freeform 5"/>
            <p:cNvSpPr/>
            <p:nvPr/>
          </p:nvSpPr>
          <p:spPr>
            <a:xfrm>
              <a:off x="0" y="0"/>
              <a:ext cx="12908358" cy="5700361"/>
            </a:xfrm>
            <a:custGeom>
              <a:avLst/>
              <a:gdLst/>
              <a:ahLst/>
              <a:cxnLst/>
              <a:rect l="l" t="t" r="r" b="b"/>
              <a:pathLst>
                <a:path w="12908358" h="5700361">
                  <a:moveTo>
                    <a:pt x="7997" y="0"/>
                  </a:moveTo>
                  <a:lnTo>
                    <a:pt x="12900361" y="0"/>
                  </a:lnTo>
                  <a:cubicBezTo>
                    <a:pt x="12902482" y="0"/>
                    <a:pt x="12904516" y="843"/>
                    <a:pt x="12906015" y="2342"/>
                  </a:cubicBezTo>
                  <a:cubicBezTo>
                    <a:pt x="12907515" y="3842"/>
                    <a:pt x="12908358" y="5876"/>
                    <a:pt x="12908358" y="7997"/>
                  </a:cubicBezTo>
                  <a:lnTo>
                    <a:pt x="12908358" y="5692364"/>
                  </a:lnTo>
                  <a:cubicBezTo>
                    <a:pt x="12908358" y="5694485"/>
                    <a:pt x="12907515" y="5696519"/>
                    <a:pt x="12906015" y="5698018"/>
                  </a:cubicBezTo>
                  <a:cubicBezTo>
                    <a:pt x="12904516" y="5699518"/>
                    <a:pt x="12902482" y="5700361"/>
                    <a:pt x="12900361" y="5700361"/>
                  </a:cubicBezTo>
                  <a:lnTo>
                    <a:pt x="7997" y="5700361"/>
                  </a:lnTo>
                  <a:cubicBezTo>
                    <a:pt x="3580" y="5700361"/>
                    <a:pt x="0" y="5696780"/>
                    <a:pt x="0" y="5692364"/>
                  </a:cubicBezTo>
                  <a:lnTo>
                    <a:pt x="0" y="7997"/>
                  </a:lnTo>
                  <a:cubicBezTo>
                    <a:pt x="0" y="5876"/>
                    <a:pt x="843" y="3842"/>
                    <a:pt x="2342" y="2342"/>
                  </a:cubicBezTo>
                  <a:cubicBezTo>
                    <a:pt x="3842" y="843"/>
                    <a:pt x="5876" y="0"/>
                    <a:pt x="7997" y="0"/>
                  </a:cubicBezTo>
                  <a:close/>
                </a:path>
              </a:pathLst>
            </a:custGeom>
            <a:solidFill>
              <a:srgbClr val="FFFFFF">
                <a:alpha val="49804"/>
              </a:srgbClr>
            </a:solidFill>
            <a:ln w="28575" cap="sq">
              <a:solidFill>
                <a:srgbClr val="000000">
                  <a:alpha val="49804"/>
                </a:srgbClr>
              </a:solidFill>
              <a:prstDash val="solid"/>
              <a:miter/>
            </a:ln>
          </p:spPr>
          <p:txBody>
            <a:bodyPr/>
            <a:lstStyle/>
            <a:p>
              <a:endParaRPr lang="en-GB"/>
            </a:p>
          </p:txBody>
        </p:sp>
        <p:sp>
          <p:nvSpPr>
            <p:cNvPr id="6" name="TextBox 6"/>
            <p:cNvSpPr txBox="1"/>
            <p:nvPr/>
          </p:nvSpPr>
          <p:spPr>
            <a:xfrm>
              <a:off x="0" y="-47625"/>
              <a:ext cx="12908357" cy="5747986"/>
            </a:xfrm>
            <a:prstGeom prst="rect">
              <a:avLst/>
            </a:prstGeom>
          </p:spPr>
          <p:txBody>
            <a:bodyPr lIns="50800" tIns="50800" rIns="50800" bIns="50800" rtlCol="0" anchor="ctr"/>
            <a:lstStyle/>
            <a:p>
              <a:pPr algn="ctr">
                <a:lnSpc>
                  <a:spcPts val="3359"/>
                </a:lnSpc>
              </a:pPr>
              <a:endParaRPr/>
            </a:p>
          </p:txBody>
        </p:sp>
      </p:grpSp>
      <p:sp>
        <p:nvSpPr>
          <p:cNvPr id="7" name="TextBox 7"/>
          <p:cNvSpPr txBox="1"/>
          <p:nvPr/>
        </p:nvSpPr>
        <p:spPr>
          <a:xfrm>
            <a:off x="1166399" y="1233825"/>
            <a:ext cx="6040391"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Conclusion</a:t>
            </a:r>
          </a:p>
        </p:txBody>
      </p:sp>
      <p:sp>
        <p:nvSpPr>
          <p:cNvPr id="8" name="TextBox 8"/>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4</a:t>
            </a:r>
          </a:p>
        </p:txBody>
      </p:sp>
      <p:sp>
        <p:nvSpPr>
          <p:cNvPr id="9" name="TextBox 9"/>
          <p:cNvSpPr txBox="1"/>
          <p:nvPr/>
        </p:nvSpPr>
        <p:spPr>
          <a:xfrm>
            <a:off x="2771515" y="3846625"/>
            <a:ext cx="13142125" cy="5016500"/>
          </a:xfrm>
          <a:prstGeom prst="rect">
            <a:avLst/>
          </a:prstGeom>
        </p:spPr>
        <p:txBody>
          <a:bodyPr lIns="0" tIns="0" rIns="0" bIns="0" rtlCol="0" anchor="t">
            <a:spAutoFit/>
          </a:bodyPr>
          <a:lstStyle/>
          <a:p>
            <a:pPr algn="l">
              <a:lnSpc>
                <a:spcPts val="4000"/>
              </a:lnSpc>
            </a:pPr>
            <a:r>
              <a:rPr lang="en-US" sz="2500" b="1">
                <a:solidFill>
                  <a:srgbClr val="000000"/>
                </a:solidFill>
                <a:latin typeface="Open Sauce Bold"/>
                <a:ea typeface="Open Sauce Bold"/>
                <a:cs typeface="Open Sauce Bold"/>
                <a:sym typeface="Open Sauce Bold"/>
              </a:rPr>
              <a:t>Summary of Key Points:</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Older people have holistic needs, and care is equally important as empowerment.</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The existing policy is strong from the theoretical perspective but weak from the implementation issue.</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Issues are complex, financial, social, attitudinal and environmental.</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The future is in integration, co-production, a treasured human resource and a preventive model.</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The empowerment of old people is not an expense but an investment in a world that all persons are able to have dignified, independent and satisfying life irrespective of the age.</a:t>
            </a:r>
          </a:p>
        </p:txBody>
      </p:sp>
      <p:pic>
        <p:nvPicPr>
          <p:cNvPr id="40" name="Video 39">
            <a:hlinkClick r:id="" action="ppaction://media"/>
            <a:extLst>
              <a:ext uri="{FF2B5EF4-FFF2-40B4-BE49-F238E27FC236}">
                <a16:creationId xmlns:a16="http://schemas.microsoft.com/office/drawing/2014/main" id="{0F9C0EA2-BF2E-0045-2974-951DC8F265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7375"/>
    </mc:Choice>
    <mc:Fallback xmlns="">
      <p:transition spd="slow" advTm="107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0"/>
                </p:tgtEl>
              </p:cMediaNode>
            </p:video>
            <p:seq concurrent="1" nextAc="seek">
              <p:cTn id="8" restart="whenNotActive" fill="hold" evtFilter="cancelBubble" nodeType="interactiveSeq">
                <p:stCondLst>
                  <p:cond evt="onClick" delay="0">
                    <p:tgtEl>
                      <p:spTgt spid="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0"/>
                                        </p:tgtEl>
                                      </p:cBhvr>
                                    </p:cmd>
                                  </p:childTnLst>
                                </p:cTn>
                              </p:par>
                            </p:childTnLst>
                          </p:cTn>
                        </p:par>
                      </p:childTnLst>
                    </p:cTn>
                  </p:par>
                </p:childTnLst>
              </p:cTn>
              <p:nextCondLst>
                <p:cond evt="onClick" delay="0">
                  <p:tgtEl>
                    <p:spTgt spid="4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5</a:t>
            </a:r>
          </a:p>
        </p:txBody>
      </p:sp>
      <p:sp>
        <p:nvSpPr>
          <p:cNvPr id="4" name="TextBox 4"/>
          <p:cNvSpPr txBox="1"/>
          <p:nvPr/>
        </p:nvSpPr>
        <p:spPr>
          <a:xfrm>
            <a:off x="690193" y="793116"/>
            <a:ext cx="16907614" cy="8634094"/>
          </a:xfrm>
          <a:prstGeom prst="rect">
            <a:avLst/>
          </a:prstGeom>
        </p:spPr>
        <p:txBody>
          <a:bodyPr lIns="0" tIns="0" rIns="0" bIns="0" rtlCol="0" anchor="t">
            <a:spAutoFit/>
          </a:bodyPr>
          <a:lstStyle/>
          <a:p>
            <a:pPr algn="l">
              <a:lnSpc>
                <a:spcPts val="2880"/>
              </a:lnSpc>
            </a:pPr>
            <a:r>
              <a:rPr lang="en-US" sz="1800" b="1">
                <a:solidFill>
                  <a:srgbClr val="000000"/>
                </a:solidFill>
                <a:latin typeface="Open Sauce Bold"/>
                <a:ea typeface="Open Sauce Bold"/>
                <a:cs typeface="Open Sauce Bold"/>
                <a:sym typeface="Open Sauce Bold"/>
              </a:rPr>
              <a:t>Reference list</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Beresford, B., Mann, R., Parker, G., Kanaan, M., Faria, R., Parvaneh Rabiee, Weatherly, H., Clarke, S., Mayhew, E., Duarte, A., Laver-Fawcett, A. and Aspinal, F. (2019). Introduction: Reablement services for people at risk of needing social care: the MoRe mixed-methods evaluation. [online] Nih.gov. Available at: https://www.ncbi.nlm.nih.gov/books/NBK540369/ [Accessed 1 May 2025].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Beuoy, A., Hall, J.P., Kurth, N.K. and Goddard, K.S. (2025). The moderating effects of perceived transportation access on health and social connectedness for people with disabilities. Journal of Transport &amp; Health, [online] 44, p.102165. doi:https://doi.org/10.1016/j.jth.2025.102165.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CHAVDAROVSKA, N. (2023). What Is Personal Care and Why Is It Important? [online] nurselinecs.co.uk. Available at: https://nurselinecs.co.uk/personal-care/what-is-personal-care-and-why-is-it-important/.</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De Hert, M., Correll, C.U., Bobes, J., Cetkovich-Bakmas, M., Cohen, D., Asai, I., Detraux, J., Gautam, S., Moller, H.-J., Ndetei, D.M., Newcomer, J.W., Uwakwe, R. and Leucht, S. (2011). Physical Illness in Patients with Severe mental disorders. I. Prevalence, impact of medications and disparities in health care. World Psychiatry, [online] 10(1), pp.52–77. doi:https://doi.org/10.1002/j.2051-5545.2011.tb00014.x.</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Gov.UK (2014). Care Act 2014. [online] Legislation.gov.uk. Available at: https://www.legislation.gov.uk/ukpga/2014/23/contents.</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Graley, C.E., May, K.F. and McCoy, D.C. (2011). Postcode Lotteries in Public Health - the NHS Health Checks Programme in North West London. BMC Public Health, [online] 11(1). doi:https://doi.org/10.1186/1471-2458-11-738.</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Kang, H. and Kim, H. (2022). Ageism and Psychological Well-Being among Older Adults: a Systematic Review. Gerontology and Geriatric Medicine, [online] 8(8). doi:https://doi.org/10.1177/23337214221087023.</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Kelly, L., Ahessy, B., Richardson, I. and Moss, H. (2023). Aligning Kitwood’s Model of Person-Centered Dementia Care with Music Therapy Practice. Music Therapy Perspectives, [online] 41(2), pp.198–206. doi:https://doi.org/10.1093/mtp/miad015.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Martinez, C. and Pritchard, J. (2019). Proceed with caution What makes personal budgets work? [online] Available at: https://dera.ioe.ac.uk/id/eprint/34205/1/Personal%20Budgets_AW_4_0.pdf [Accessed 22 Oct. 2025].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McCourt, D. (2015). The Social Model of Disability. [online] Inclusion London. Available at: https://www.inclusionlondon.org.uk/about-us/disability-in-london/social-model/the-social-model-of-disability-and-the-cultural-model-of-deafness/.</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ONS.Gov UK (2023). Profile of the older population living in England and Wales in 2021 and changes since 2011. [online] www.ons.gov.uk. Available at: https://www.ons.gov.uk/peoplepopulationandcommunity/birthsdeathsandmarriages/ageing/articles/profileoftheolderpopulationlivinginenglandandwalesin2021andchangessince2011/2023-04-03.</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Pirhonen, L., Gyllensten, H., Olofsson, E.H., Fors, A., Ali, L., Ekman, I. and Bolin, K. (2020). The cost-effectiveness of person-centred care provided to patients with chronic heart failure and/or chronic obstructive pulmonary disease. Health Policy OPEN, 1(1), p.100005. doi:https://doi.org/10.1016/j.hpopen.2020.100005.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Shulver, W., Killington, M. and Crotty, M. (2016). ‘Massive potential’ or ‘safety risk’? Health worker views on telehealth in the care of older people and implications for successful normalization. BMC Medical Informatics and Decision Making, 16(1). doi:https://doi.org/10.1186/s12911-016-0373-5.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The Health Foundation (2023). Our ageing population. [online] The Health Foundation. Available at: https://www.health.org.uk/reports-and-analysis/reports/our-ageing-population.</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World Health Organisation (2020). Healthy ageing and functional ability. [online] World Health Organisation. Available at: https://www.who.int/news-room/questions-and-answers/item/healthy-ageing-and-functional-ability.</a:t>
            </a:r>
          </a:p>
        </p:txBody>
      </p:sp>
      <p:pic>
        <p:nvPicPr>
          <p:cNvPr id="11" name="Video 10">
            <a:hlinkClick r:id="" action="ppaction://media"/>
            <a:extLst>
              <a:ext uri="{FF2B5EF4-FFF2-40B4-BE49-F238E27FC236}">
                <a16:creationId xmlns:a16="http://schemas.microsoft.com/office/drawing/2014/main" id="{E90113E4-0912-C4BB-35C2-D615E66219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6438"/>
    </mc:Choice>
    <mc:Fallback xmlns="">
      <p:transition spd="slow" advTm="36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50000"/>
            </a:blip>
            <a:stretch>
              <a:fillRect/>
            </a:stretch>
          </a:blipFill>
        </p:spPr>
        <p:txBody>
          <a:bodyPr/>
          <a:lstStyle/>
          <a:p>
            <a:endParaRPr lang="en-GB"/>
          </a:p>
        </p:txBody>
      </p:sp>
      <p:sp>
        <p:nvSpPr>
          <p:cNvPr id="3" name="TextBox 3"/>
          <p:cNvSpPr txBox="1"/>
          <p:nvPr/>
        </p:nvSpPr>
        <p:spPr>
          <a:xfrm>
            <a:off x="4485814" y="2762204"/>
            <a:ext cx="9316373" cy="2453640"/>
          </a:xfrm>
          <a:prstGeom prst="rect">
            <a:avLst/>
          </a:prstGeom>
        </p:spPr>
        <p:txBody>
          <a:bodyPr lIns="0" tIns="0" rIns="0" bIns="0" rtlCol="0" anchor="t">
            <a:spAutoFit/>
          </a:bodyPr>
          <a:lstStyle/>
          <a:p>
            <a:pPr algn="ctr">
              <a:lnSpc>
                <a:spcPts val="20160"/>
              </a:lnSpc>
            </a:pPr>
            <a:r>
              <a:rPr lang="en-US" sz="14400">
                <a:solidFill>
                  <a:srgbClr val="000000"/>
                </a:solidFill>
                <a:latin typeface="DM Serif Display"/>
                <a:ea typeface="DM Serif Display"/>
                <a:cs typeface="DM Serif Display"/>
                <a:sym typeface="DM Serif Display"/>
              </a:rPr>
              <a:t>The End</a:t>
            </a:r>
          </a:p>
        </p:txBody>
      </p:sp>
      <p:sp>
        <p:nvSpPr>
          <p:cNvPr id="4" name="TextBox 4"/>
          <p:cNvSpPr txBox="1"/>
          <p:nvPr/>
        </p:nvSpPr>
        <p:spPr>
          <a:xfrm>
            <a:off x="4180543" y="5328331"/>
            <a:ext cx="9926914" cy="405765"/>
          </a:xfrm>
          <a:prstGeom prst="rect">
            <a:avLst/>
          </a:prstGeom>
        </p:spPr>
        <p:txBody>
          <a:bodyPr lIns="0" tIns="0" rIns="0" bIns="0" rtlCol="0" anchor="t">
            <a:spAutoFit/>
          </a:bodyPr>
          <a:lstStyle/>
          <a:p>
            <a:pPr algn="ctr">
              <a:lnSpc>
                <a:spcPts val="3359"/>
              </a:lnSpc>
              <a:spcBef>
                <a:spcPct val="0"/>
              </a:spcBef>
            </a:pPr>
            <a:r>
              <a:rPr lang="en-US" sz="2400" spc="240">
                <a:solidFill>
                  <a:srgbClr val="000000"/>
                </a:solidFill>
                <a:latin typeface="Open Sauce"/>
                <a:ea typeface="Open Sauce"/>
                <a:cs typeface="Open Sauce"/>
                <a:sym typeface="Open Sauce"/>
              </a:rPr>
              <a:t>THANK YOU FOR LISTENING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247</TotalTime>
  <Words>1875</Words>
  <Application>Microsoft Office PowerPoint</Application>
  <PresentationFormat>Custom</PresentationFormat>
  <Paragraphs>87</Paragraphs>
  <Slides>11</Slides>
  <Notes>0</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Open Sauce</vt:lpstr>
      <vt:lpstr>Open Sauce Bold</vt:lpstr>
      <vt:lpstr>Open Sauce Semi-Bold</vt:lpstr>
      <vt:lpstr>DM Serif Display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 TASK PPT</dc:title>
  <dc:creator>HRH</dc:creator>
  <cp:lastModifiedBy>Sonia Tariq (2208954)</cp:lastModifiedBy>
  <cp:revision>3</cp:revision>
  <dcterms:created xsi:type="dcterms:W3CDTF">2006-08-16T00:00:00Z</dcterms:created>
  <dcterms:modified xsi:type="dcterms:W3CDTF">2025-10-23T20:17:35Z</dcterms:modified>
  <dc:identifier>DAG2gc8y4t0</dc:identifier>
</cp:coreProperties>
</file>