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75" r:id="rId4"/>
    <p:sldId id="276" r:id="rId5"/>
    <p:sldId id="277" r:id="rId6"/>
    <p:sldId id="278" r:id="rId7"/>
    <p:sldId id="279"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300" r:id="rId26"/>
    <p:sldId id="297" r:id="rId27"/>
    <p:sldId id="298" r:id="rId28"/>
    <p:sldId id="29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7EC959-8E85-42B2-ACC5-86B65CF8A8BC}" type="datetimeFigureOut">
              <a:rPr lang="en-GB" smtClean="0"/>
              <a:t>21/09/2022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8C720-4EF0-4434-86BC-F2F9D20453E3}" type="slidenum">
              <a:rPr lang="en-GB" smtClean="0"/>
              <a:t>‹#›</a:t>
            </a:fld>
            <a:endParaRPr lang="en-GB"/>
          </a:p>
        </p:txBody>
      </p:sp>
    </p:spTree>
    <p:extLst>
      <p:ext uri="{BB962C8B-B14F-4D97-AF65-F5344CB8AC3E}">
        <p14:creationId xmlns:p14="http://schemas.microsoft.com/office/powerpoint/2010/main" val="1840487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165BFD-530B-40BA-B5F7-4006B24A0709}" type="slidenum">
              <a:rPr lang="en-US" altLang="en-US"/>
              <a:pPr>
                <a:spcBef>
                  <a:spcPct val="0"/>
                </a:spcBef>
              </a:pPr>
              <a:t>3</a:t>
            </a:fld>
            <a:endParaRPr lang="en-US" altLang="en-US"/>
          </a:p>
        </p:txBody>
      </p:sp>
    </p:spTree>
    <p:extLst>
      <p:ext uri="{BB962C8B-B14F-4D97-AF65-F5344CB8AC3E}">
        <p14:creationId xmlns:p14="http://schemas.microsoft.com/office/powerpoint/2010/main" val="2053887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403CE8-B19E-478D-817C-266963631D24}" type="slidenum">
              <a:rPr lang="en-US" altLang="en-US"/>
              <a:pPr>
                <a:spcBef>
                  <a:spcPct val="0"/>
                </a:spcBef>
              </a:pPr>
              <a:t>11</a:t>
            </a:fld>
            <a:endParaRPr lang="en-US" altLang="en-US"/>
          </a:p>
        </p:txBody>
      </p:sp>
    </p:spTree>
    <p:extLst>
      <p:ext uri="{BB962C8B-B14F-4D97-AF65-F5344CB8AC3E}">
        <p14:creationId xmlns:p14="http://schemas.microsoft.com/office/powerpoint/2010/main" val="1974395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FF75968-4E8A-4E55-96F3-85A2A0A58C3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83B089-6F0F-4FD3-BA99-A2F104D6D7FC}" type="slidenum">
              <a:rPr lang="en-GB" altLang="en-US"/>
              <a:pPr/>
              <a:t>14</a:t>
            </a:fld>
            <a:endParaRPr lang="en-GB" altLang="en-US"/>
          </a:p>
        </p:txBody>
      </p:sp>
      <p:sp>
        <p:nvSpPr>
          <p:cNvPr id="27651" name="Rectangle 2">
            <a:extLst>
              <a:ext uri="{FF2B5EF4-FFF2-40B4-BE49-F238E27FC236}">
                <a16:creationId xmlns:a16="http://schemas.microsoft.com/office/drawing/2014/main" id="{84A689A1-D8FA-48AA-9FEB-72F1158CD730}"/>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B91471B6-665A-4EB7-8344-51CE518E6C8E}"/>
              </a:ext>
            </a:extLst>
          </p:cNvPr>
          <p:cNvSpPr>
            <a:spLocks noGrp="1" noChangeArrowheads="1"/>
          </p:cNvSpPr>
          <p:nvPr>
            <p:ph type="body" idx="1"/>
          </p:nvPr>
        </p:nvSpPr>
        <p:spPr>
          <a:noFill/>
        </p:spPr>
        <p:txBody>
          <a:bodyPr/>
          <a:lstStyle/>
          <a:p>
            <a:pPr eaLnBrk="1" hangingPunct="1"/>
            <a:r>
              <a:rPr lang="en-GB" altLang="en-US"/>
              <a:t>Benjamin Bloom, identified three domains of educational activities: </a:t>
            </a:r>
          </a:p>
          <a:p>
            <a:pPr eaLnBrk="1" hangingPunct="1"/>
            <a:r>
              <a:rPr lang="en-GB" altLang="en-US" b="1"/>
              <a:t>Cognitive</a:t>
            </a:r>
            <a:r>
              <a:rPr lang="en-GB" altLang="en-US"/>
              <a:t>: mental skills (</a:t>
            </a:r>
            <a:r>
              <a:rPr lang="en-GB" altLang="en-US" i="1"/>
              <a:t>Knowledge</a:t>
            </a:r>
            <a:r>
              <a:rPr lang="en-GB" altLang="en-US"/>
              <a:t>) </a:t>
            </a:r>
          </a:p>
          <a:p>
            <a:pPr eaLnBrk="1" hangingPunct="1"/>
            <a:r>
              <a:rPr lang="en-GB" altLang="en-US" b="1"/>
              <a:t>Affective</a:t>
            </a:r>
            <a:r>
              <a:rPr lang="en-GB" altLang="en-US"/>
              <a:t>: growth in feelings or emotional areas (</a:t>
            </a:r>
            <a:r>
              <a:rPr lang="en-GB" altLang="en-US" i="1"/>
              <a:t>Attitude</a:t>
            </a:r>
            <a:r>
              <a:rPr lang="en-GB" altLang="en-US"/>
              <a:t>) </a:t>
            </a:r>
          </a:p>
          <a:p>
            <a:pPr eaLnBrk="1" hangingPunct="1"/>
            <a:r>
              <a:rPr lang="en-GB" altLang="en-US" b="1"/>
              <a:t>Psychomotor</a:t>
            </a:r>
            <a:r>
              <a:rPr lang="en-GB" altLang="en-US"/>
              <a:t>: manual or physical skills (</a:t>
            </a:r>
            <a:r>
              <a:rPr lang="en-GB" altLang="en-US" i="1"/>
              <a:t>Skills</a:t>
            </a:r>
            <a:r>
              <a:rPr lang="en-GB" altLang="en-US"/>
              <a:t>) </a:t>
            </a:r>
          </a:p>
        </p:txBody>
      </p:sp>
    </p:spTree>
    <p:extLst>
      <p:ext uri="{BB962C8B-B14F-4D97-AF65-F5344CB8AC3E}">
        <p14:creationId xmlns:p14="http://schemas.microsoft.com/office/powerpoint/2010/main" val="2681648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15</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309446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16</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84765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17</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64292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18</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650401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19</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97505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20</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604567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21</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090919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21/09/2022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2626" y="609600"/>
            <a:ext cx="8080375"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2625"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5025" y="1981200"/>
            <a:ext cx="3810000" cy="4114800"/>
          </a:xfrm>
        </p:spPr>
        <p:txBody>
          <a:bodyPr/>
          <a:lstStyle/>
          <a:p>
            <a:pPr lvl="0"/>
            <a:endParaRPr lang="en-GB" noProof="0"/>
          </a:p>
        </p:txBody>
      </p:sp>
      <p:sp>
        <p:nvSpPr>
          <p:cNvPr id="5" name="Date Placeholder 4"/>
          <p:cNvSpPr>
            <a:spLocks noGrp="1"/>
          </p:cNvSpPr>
          <p:nvPr>
            <p:ph type="dt" sz="half" idx="10"/>
          </p:nvPr>
        </p:nvSpPr>
        <p:spPr>
          <a:xfrm>
            <a:off x="7215188" y="6442075"/>
            <a:ext cx="1905000" cy="3810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682625" y="6365875"/>
            <a:ext cx="42672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7199313" y="6148388"/>
            <a:ext cx="1905000" cy="381000"/>
          </a:xfrm>
        </p:spPr>
        <p:txBody>
          <a:bodyPr/>
          <a:lstStyle>
            <a:lvl2pPr lvl="1" eaLnBrk="1" hangingPunct="1">
              <a:defRPr smtClean="0"/>
            </a:lvl2pPr>
          </a:lstStyle>
          <a:p>
            <a:pPr lvl="1">
              <a:defRPr/>
            </a:pPr>
            <a:fld id="{B1759052-BB40-414A-9728-5308AB429A30}" type="slidenum">
              <a:rPr lang="en-US" altLang="en-US"/>
              <a:pPr lvl="1">
                <a:defRPr/>
              </a:pPr>
              <a:t>‹#›</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18276477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21/09/2022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mailto:dsgold01@louisville.edu"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323528" y="5366385"/>
            <a:ext cx="8496944" cy="830997"/>
          </a:xfrm>
          <a:prstGeom prst="rect">
            <a:avLst/>
          </a:prstGeom>
          <a:noFill/>
        </p:spPr>
        <p:txBody>
          <a:bodyPr wrap="square" rtlCol="0">
            <a:spAutoFit/>
          </a:bodyPr>
          <a:lstStyle/>
          <a:p>
            <a:r>
              <a:rPr lang="en-GB" sz="2400" b="1" dirty="0"/>
              <a:t>Theme 7: Applying Critical Thinking to Issues of Diversity and Difference (Part 2)</a:t>
            </a:r>
          </a:p>
        </p:txBody>
      </p:sp>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6708" y="3095002"/>
            <a:ext cx="2320245" cy="1388076"/>
          </a:xfrm>
          <a:prstGeom prst="rect">
            <a:avLst/>
          </a:prstGeom>
        </p:spPr>
      </p:pic>
      <p:pic>
        <p:nvPicPr>
          <p:cNvPr id="3" name="Picture 2"/>
          <p:cNvPicPr>
            <a:picLocks noChangeAspect="1"/>
          </p:cNvPicPr>
          <p:nvPr/>
        </p:nvPicPr>
        <p:blipFill>
          <a:blip r:embed="rId3"/>
          <a:stretch>
            <a:fillRect/>
          </a:stretch>
        </p:blipFill>
        <p:spPr>
          <a:xfrm>
            <a:off x="6724878" y="2203991"/>
            <a:ext cx="1958939" cy="1303585"/>
          </a:xfrm>
          <a:prstGeom prst="rect">
            <a:avLst/>
          </a:prstGeom>
        </p:spPr>
      </p:pic>
      <p:pic>
        <p:nvPicPr>
          <p:cNvPr id="11" name="Picture 10"/>
          <p:cNvPicPr>
            <a:picLocks noChangeAspect="1"/>
          </p:cNvPicPr>
          <p:nvPr/>
        </p:nvPicPr>
        <p:blipFill>
          <a:blip r:embed="rId4"/>
          <a:stretch>
            <a:fillRect/>
          </a:stretch>
        </p:blipFill>
        <p:spPr>
          <a:xfrm>
            <a:off x="5641208" y="554022"/>
            <a:ext cx="1461984" cy="972884"/>
          </a:xfrm>
          <a:prstGeom prst="rect">
            <a:avLst/>
          </a:prstGeom>
        </p:spPr>
      </p:pic>
      <p:pic>
        <p:nvPicPr>
          <p:cNvPr id="12" name="Picture 11"/>
          <p:cNvPicPr>
            <a:picLocks noChangeAspect="1"/>
          </p:cNvPicPr>
          <p:nvPr/>
        </p:nvPicPr>
        <p:blipFill>
          <a:blip r:embed="rId5"/>
          <a:stretch>
            <a:fillRect/>
          </a:stretch>
        </p:blipFill>
        <p:spPr>
          <a:xfrm>
            <a:off x="2718839" y="1969360"/>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The Learning Outcomes for this Module</a:t>
            </a:r>
          </a:p>
        </p:txBody>
      </p:sp>
      <p:sp>
        <p:nvSpPr>
          <p:cNvPr id="3" name="TextBox 2"/>
          <p:cNvSpPr txBox="1"/>
          <p:nvPr/>
        </p:nvSpPr>
        <p:spPr>
          <a:xfrm>
            <a:off x="405880" y="1484784"/>
            <a:ext cx="8280920"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u="sng" dirty="0"/>
              <a:t>critically</a:t>
            </a:r>
            <a:r>
              <a:rPr lang="en-GB" sz="2400" dirty="0"/>
              <a:t> understand the key influences on the social (re)production of individual and group identities and how gender and sexual diversity, class, poverty, ethnicity, disability, sexual orientation, race and age represented in our society;</a:t>
            </a:r>
          </a:p>
          <a:p>
            <a:pPr marL="342900" indent="-342900">
              <a:spcBef>
                <a:spcPts val="600"/>
              </a:spcBef>
              <a:spcAft>
                <a:spcPts val="600"/>
              </a:spcAft>
              <a:buFont typeface="Arial" panose="020B0604020202020204" pitchFamily="34" charset="0"/>
              <a:buChar char="•"/>
            </a:pPr>
            <a:r>
              <a:rPr lang="en-GB" sz="2400" u="sng" dirty="0"/>
              <a:t>critically</a:t>
            </a:r>
            <a:r>
              <a:rPr lang="en-GB" sz="2400" dirty="0"/>
              <a:t> reflect upon individual representations of identity in the media and society and the politics of recognition;</a:t>
            </a:r>
          </a:p>
          <a:p>
            <a:pPr marL="342900" indent="-342900">
              <a:spcBef>
                <a:spcPts val="600"/>
              </a:spcBef>
              <a:spcAft>
                <a:spcPts val="600"/>
              </a:spcAft>
              <a:buFont typeface="Arial" panose="020B0604020202020204" pitchFamily="34" charset="0"/>
              <a:buChar char="•"/>
            </a:pPr>
            <a:r>
              <a:rPr lang="en-GB" sz="2400" u="sng" dirty="0"/>
              <a:t>critically</a:t>
            </a:r>
            <a:r>
              <a:rPr lang="en-GB" sz="2400" dirty="0"/>
              <a:t> engage with theories of difference and how these assist the study of conflict and inequality in society.</a:t>
            </a:r>
          </a:p>
          <a:p>
            <a:pPr marL="342900" indent="-342900">
              <a:spcBef>
                <a:spcPts val="600"/>
              </a:spcBef>
              <a:spcAft>
                <a:spcPts val="600"/>
              </a:spcAft>
              <a:buFont typeface="Arial" panose="020B0604020202020204" pitchFamily="34" charset="0"/>
              <a:buChar char="•"/>
            </a:pPr>
            <a:endParaRPr lang="en-GB" sz="2400" dirty="0"/>
          </a:p>
        </p:txBody>
      </p:sp>
      <p:sp>
        <p:nvSpPr>
          <p:cNvPr id="4" name="TextBox 3"/>
          <p:cNvSpPr txBox="1"/>
          <p:nvPr/>
        </p:nvSpPr>
        <p:spPr>
          <a:xfrm>
            <a:off x="909936" y="5085184"/>
            <a:ext cx="7776864" cy="954107"/>
          </a:xfrm>
          <a:prstGeom prst="rect">
            <a:avLst/>
          </a:prstGeom>
          <a:noFill/>
        </p:spPr>
        <p:txBody>
          <a:bodyPr wrap="square" rtlCol="0">
            <a:spAutoFit/>
          </a:bodyPr>
          <a:lstStyle/>
          <a:p>
            <a:pPr algn="ctr"/>
            <a:r>
              <a:rPr lang="en-GB" sz="2800" i="1" dirty="0"/>
              <a:t>All three Learning Outcomes therefore relate to Critical Thinking skills</a:t>
            </a:r>
          </a:p>
        </p:txBody>
      </p:sp>
    </p:spTree>
    <p:extLst>
      <p:ext uri="{BB962C8B-B14F-4D97-AF65-F5344CB8AC3E}">
        <p14:creationId xmlns:p14="http://schemas.microsoft.com/office/powerpoint/2010/main" val="105759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ChangeArrowheads="1"/>
          </p:cNvSpPr>
          <p:nvPr/>
        </p:nvSpPr>
        <p:spPr bwMode="auto">
          <a:xfrm>
            <a:off x="228600" y="1126322"/>
            <a:ext cx="880789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i="1" dirty="0">
                <a:latin typeface="Arial" panose="020B0604020202020204" pitchFamily="34" charset="0"/>
              </a:rPr>
              <a:t>"Study without reflection is a waste of time; reflection without study is dangerous."</a:t>
            </a:r>
            <a:endParaRPr lang="en-US" altLang="en-US" i="1" dirty="0">
              <a:solidFill>
                <a:schemeClr val="accent2"/>
              </a:solidFill>
              <a:latin typeface="Arial" panose="020B0604020202020204" pitchFamily="34" charset="0"/>
            </a:endParaRPr>
          </a:p>
        </p:txBody>
      </p:sp>
      <p:sp>
        <p:nvSpPr>
          <p:cNvPr id="5124" name="Rectangle 9"/>
          <p:cNvSpPr>
            <a:spLocks noGrp="1" noChangeArrowheads="1"/>
          </p:cNvSpPr>
          <p:nvPr>
            <p:ph type="title"/>
          </p:nvPr>
        </p:nvSpPr>
        <p:spPr>
          <a:xfrm>
            <a:off x="228600" y="116632"/>
            <a:ext cx="8077200" cy="885826"/>
          </a:xfrm>
        </p:spPr>
        <p:txBody>
          <a:bodyPr>
            <a:normAutofit fontScale="90000"/>
          </a:bodyPr>
          <a:lstStyle/>
          <a:p>
            <a:pPr eaLnBrk="1" hangingPunct="1"/>
            <a:br>
              <a:rPr lang="en-US" altLang="en-US" b="1" dirty="0"/>
            </a:br>
            <a:r>
              <a:rPr lang="en-US" altLang="en-US" b="1" dirty="0"/>
              <a:t>Critical Thinking - What is it? </a:t>
            </a:r>
            <a:br>
              <a:rPr lang="en-US" altLang="en-US" b="1" dirty="0"/>
            </a:br>
            <a:endParaRPr lang="en-US" altLang="en-US" b="1" dirty="0"/>
          </a:p>
        </p:txBody>
      </p:sp>
      <p:sp>
        <p:nvSpPr>
          <p:cNvPr id="2" name="TextBox 1"/>
          <p:cNvSpPr txBox="1"/>
          <p:nvPr/>
        </p:nvSpPr>
        <p:spPr>
          <a:xfrm>
            <a:off x="7524328" y="2226268"/>
            <a:ext cx="1224136" cy="369332"/>
          </a:xfrm>
          <a:prstGeom prst="rect">
            <a:avLst/>
          </a:prstGeom>
          <a:noFill/>
        </p:spPr>
        <p:txBody>
          <a:bodyPr wrap="square" rtlCol="0">
            <a:spAutoFit/>
          </a:bodyPr>
          <a:lstStyle/>
          <a:p>
            <a:r>
              <a:rPr lang="en-US" altLang="en-US" i="1" dirty="0">
                <a:latin typeface="Arial" panose="020B0604020202020204" pitchFamily="34" charset="0"/>
              </a:rPr>
              <a:t>Confucius</a:t>
            </a:r>
            <a:endParaRPr lang="en-GB" dirty="0"/>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225688" y="4581128"/>
            <a:ext cx="2813720" cy="1874641"/>
          </a:xfrm>
          <a:prstGeom prst="rect">
            <a:avLst/>
          </a:prstGeom>
        </p:spPr>
      </p:pic>
      <p:sp>
        <p:nvSpPr>
          <p:cNvPr id="4" name="Cloud Callout 3"/>
          <p:cNvSpPr/>
          <p:nvPr/>
        </p:nvSpPr>
        <p:spPr>
          <a:xfrm>
            <a:off x="6300192" y="3356993"/>
            <a:ext cx="1584176" cy="1234766"/>
          </a:xfrm>
          <a:prstGeom prst="cloudCallout">
            <a:avLst>
              <a:gd name="adj1" fmla="val -99714"/>
              <a:gd name="adj2" fmla="val 48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My thoughts are my own.</a:t>
            </a:r>
          </a:p>
        </p:txBody>
      </p:sp>
      <p:sp>
        <p:nvSpPr>
          <p:cNvPr id="10" name="Cloud Callout 9"/>
          <p:cNvSpPr/>
          <p:nvPr/>
        </p:nvSpPr>
        <p:spPr>
          <a:xfrm>
            <a:off x="4112704" y="2420888"/>
            <a:ext cx="1683432" cy="1404283"/>
          </a:xfrm>
          <a:prstGeom prst="cloudCallout">
            <a:avLst>
              <a:gd name="adj1" fmla="val -1909"/>
              <a:gd name="adj2" fmla="val 1202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think the same as her.</a:t>
            </a:r>
          </a:p>
        </p:txBody>
      </p:sp>
      <p:sp>
        <p:nvSpPr>
          <p:cNvPr id="11" name="Cloud Callout 10"/>
          <p:cNvSpPr/>
          <p:nvPr/>
        </p:nvSpPr>
        <p:spPr>
          <a:xfrm>
            <a:off x="2123728" y="2708920"/>
            <a:ext cx="1728192" cy="1420486"/>
          </a:xfrm>
          <a:prstGeom prst="cloudCallout">
            <a:avLst>
              <a:gd name="adj1" fmla="val 78819"/>
              <a:gd name="adj2" fmla="val 1098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all think the same way</a:t>
            </a:r>
          </a:p>
        </p:txBody>
      </p:sp>
      <p:sp>
        <p:nvSpPr>
          <p:cNvPr id="12" name="Cloud Callout 11"/>
          <p:cNvSpPr/>
          <p:nvPr/>
        </p:nvSpPr>
        <p:spPr>
          <a:xfrm>
            <a:off x="395536" y="3501008"/>
            <a:ext cx="1692188" cy="1378782"/>
          </a:xfrm>
          <a:prstGeom prst="cloudCallout">
            <a:avLst>
              <a:gd name="adj1" fmla="val 150091"/>
              <a:gd name="adj2" fmla="val 508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all agree so we must be right</a:t>
            </a:r>
          </a:p>
        </p:txBody>
      </p:sp>
    </p:spTree>
    <p:extLst>
      <p:ext uri="{BB962C8B-B14F-4D97-AF65-F5344CB8AC3E}">
        <p14:creationId xmlns:p14="http://schemas.microsoft.com/office/powerpoint/2010/main" val="338553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2" grpId="0"/>
      <p:bldP spid="4" grpId="0" animBg="1"/>
      <p:bldP spid="10" grpId="0" animBg="1"/>
      <p:bldP spid="11"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8600" y="152400"/>
            <a:ext cx="8458200" cy="1524000"/>
          </a:xfrm>
        </p:spPr>
        <p:txBody>
          <a:bodyPr/>
          <a:lstStyle/>
          <a:p>
            <a:pPr algn="l" eaLnBrk="1" hangingPunct="1"/>
            <a:r>
              <a:rPr lang="en-US" altLang="en-US" sz="3600" dirty="0">
                <a:solidFill>
                  <a:schemeClr val="tx1"/>
                </a:solidFill>
                <a:cs typeface="Times New Roman" panose="02020603050405020304" pitchFamily="18" charset="0"/>
              </a:rPr>
              <a:t>Critical thinking begins when you question </a:t>
            </a:r>
            <a:r>
              <a:rPr lang="en-US" altLang="en-US" sz="3600" dirty="0">
                <a:cs typeface="Times New Roman" panose="02020603050405020304" pitchFamily="18" charset="0"/>
              </a:rPr>
              <a:t>beyond ‘face value’</a:t>
            </a:r>
            <a:r>
              <a:rPr lang="en-US" altLang="en-US" sz="3600" dirty="0">
                <a:solidFill>
                  <a:schemeClr val="tx1"/>
                </a:solidFill>
                <a:cs typeface="Times New Roman" panose="02020603050405020304" pitchFamily="18" charset="0"/>
              </a:rPr>
              <a:t>.</a:t>
            </a:r>
          </a:p>
        </p:txBody>
      </p:sp>
      <p:sp>
        <p:nvSpPr>
          <p:cNvPr id="7171" name="Text Box 3"/>
          <p:cNvSpPr txBox="1">
            <a:spLocks noChangeArrowheads="1"/>
          </p:cNvSpPr>
          <p:nvPr/>
        </p:nvSpPr>
        <p:spPr bwMode="auto">
          <a:xfrm>
            <a:off x="827584" y="2354014"/>
            <a:ext cx="8153400"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how something happens,</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why it happens, and further;</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what will happen if something changes. </a:t>
            </a:r>
          </a:p>
        </p:txBody>
      </p:sp>
      <p:sp>
        <p:nvSpPr>
          <p:cNvPr id="2" name="TextBox 1"/>
          <p:cNvSpPr txBox="1"/>
          <p:nvPr/>
        </p:nvSpPr>
        <p:spPr>
          <a:xfrm>
            <a:off x="503805" y="1676400"/>
            <a:ext cx="7308555" cy="523220"/>
          </a:xfrm>
          <a:prstGeom prst="rect">
            <a:avLst/>
          </a:prstGeom>
          <a:noFill/>
        </p:spPr>
        <p:txBody>
          <a:bodyPr wrap="square" rtlCol="0">
            <a:spAutoFit/>
          </a:bodyPr>
          <a:lstStyle/>
          <a:p>
            <a:r>
              <a:rPr lang="en-GB" sz="2800" dirty="0"/>
              <a:t>A critical thinker wants to know…….</a:t>
            </a:r>
          </a:p>
        </p:txBody>
      </p:sp>
      <p:sp>
        <p:nvSpPr>
          <p:cNvPr id="3" name="TextBox 2"/>
          <p:cNvSpPr txBox="1"/>
          <p:nvPr/>
        </p:nvSpPr>
        <p:spPr>
          <a:xfrm>
            <a:off x="228600" y="4509120"/>
            <a:ext cx="8752384" cy="1384995"/>
          </a:xfrm>
          <a:prstGeom prst="rect">
            <a:avLst/>
          </a:prstGeom>
          <a:noFill/>
        </p:spPr>
        <p:txBody>
          <a:bodyPr wrap="square" rtlCol="0">
            <a:spAutoFit/>
          </a:bodyPr>
          <a:lstStyle/>
          <a:p>
            <a:pPr algn="ctr"/>
            <a:r>
              <a:rPr lang="en-GB" sz="2800" dirty="0"/>
              <a:t>Critical thinking therefore requires a conscious level of processing, analysis, the creation and evaluation of possible outcomes, and reflection. </a:t>
            </a:r>
          </a:p>
        </p:txBody>
      </p:sp>
    </p:spTree>
    <p:extLst>
      <p:ext uri="{BB962C8B-B14F-4D97-AF65-F5344CB8AC3E}">
        <p14:creationId xmlns:p14="http://schemas.microsoft.com/office/powerpoint/2010/main" val="1865361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5233" y="332656"/>
            <a:ext cx="7719392" cy="743744"/>
          </a:xfrm>
        </p:spPr>
        <p:txBody>
          <a:bodyPr>
            <a:normAutofit fontScale="90000"/>
          </a:bodyPr>
          <a:lstStyle/>
          <a:p>
            <a:pPr eaLnBrk="1" hangingPunct="1"/>
            <a:r>
              <a:rPr lang="en-US" altLang="en-US" sz="4000" b="1" dirty="0">
                <a:solidFill>
                  <a:schemeClr val="tx1"/>
                </a:solidFill>
                <a:cs typeface="Times New Roman" panose="02020603050405020304" pitchFamily="18" charset="0"/>
              </a:rPr>
              <a:t>If you are a critical thinker, you think.</a:t>
            </a:r>
          </a:p>
        </p:txBody>
      </p:sp>
      <p:sp>
        <p:nvSpPr>
          <p:cNvPr id="46083" name="Text Box 3"/>
          <p:cNvSpPr txBox="1">
            <a:spLocks noChangeArrowheads="1"/>
          </p:cNvSpPr>
          <p:nvPr/>
        </p:nvSpPr>
        <p:spPr bwMode="auto">
          <a:xfrm>
            <a:off x="847076" y="2642563"/>
            <a:ext cx="8305800" cy="3570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You are willing to examine your beliefs, assumptions, and opinions and weigh them against facts. </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You are willing to evaluate the generalizations and stereotypes you have created, </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and are open to change, if necessary.</a:t>
            </a:r>
          </a:p>
          <a:p>
            <a:pPr eaLnBrk="1" hangingPunct="1">
              <a:spcBef>
                <a:spcPts val="600"/>
              </a:spcBef>
              <a:spcAft>
                <a:spcPts val="600"/>
              </a:spcAft>
              <a:buFontTx/>
              <a:buNone/>
            </a:pPr>
            <a:endParaRPr lang="en-US" altLang="en-US" sz="2800" dirty="0">
              <a:latin typeface="Arial" panose="020B0604020202020204" pitchFamily="34" charset="0"/>
            </a:endParaRPr>
          </a:p>
        </p:txBody>
      </p:sp>
      <p:sp>
        <p:nvSpPr>
          <p:cNvPr id="46085" name="Text Box 5"/>
          <p:cNvSpPr txBox="1">
            <a:spLocks noChangeArrowheads="1"/>
          </p:cNvSpPr>
          <p:nvPr/>
        </p:nvSpPr>
        <p:spPr bwMode="auto">
          <a:xfrm>
            <a:off x="691821" y="1076400"/>
            <a:ext cx="362310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dirty="0">
                <a:latin typeface="Arial" panose="020B0604020202020204" pitchFamily="34" charset="0"/>
              </a:rPr>
              <a:t>No surprise Sherlock!</a:t>
            </a:r>
          </a:p>
        </p:txBody>
      </p:sp>
      <p:sp>
        <p:nvSpPr>
          <p:cNvPr id="7" name="Text Box 5"/>
          <p:cNvSpPr txBox="1">
            <a:spLocks noChangeArrowheads="1"/>
          </p:cNvSpPr>
          <p:nvPr/>
        </p:nvSpPr>
        <p:spPr bwMode="auto">
          <a:xfrm>
            <a:off x="691821" y="1681644"/>
            <a:ext cx="742004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dirty="0">
                <a:latin typeface="Arial" panose="020B0604020202020204" pitchFamily="34" charset="0"/>
              </a:rPr>
              <a:t>However, the way that you think is important;</a:t>
            </a:r>
          </a:p>
        </p:txBody>
      </p:sp>
    </p:spTree>
    <p:extLst>
      <p:ext uri="{BB962C8B-B14F-4D97-AF65-F5344CB8AC3E}">
        <p14:creationId xmlns:p14="http://schemas.microsoft.com/office/powerpoint/2010/main" val="1429415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608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608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60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autoUpdateAnimBg="0"/>
      <p:bldP spid="46085" grpId="0"/>
      <p:bldP spid="7"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1520" y="260648"/>
            <a:ext cx="7416824" cy="792088"/>
          </a:xfrm>
        </p:spPr>
        <p:txBody>
          <a:bodyPr>
            <a:normAutofit/>
          </a:bodyPr>
          <a:lstStyle/>
          <a:p>
            <a:pPr algn="l" eaLnBrk="1" hangingPunct="1"/>
            <a:r>
              <a:rPr lang="en-US" altLang="en-US" sz="3200" b="1" dirty="0">
                <a:solidFill>
                  <a:schemeClr val="tx1"/>
                </a:solidFill>
                <a:cs typeface="Times New Roman" panose="02020603050405020304" pitchFamily="18" charset="0"/>
              </a:rPr>
              <a:t>Critical thinkers listen </a:t>
            </a:r>
            <a:r>
              <a:rPr lang="en-US" altLang="en-US" sz="3200" b="1" u="sng" dirty="0">
                <a:solidFill>
                  <a:schemeClr val="tx1"/>
                </a:solidFill>
                <a:cs typeface="Times New Roman" panose="02020603050405020304" pitchFamily="18" charset="0"/>
              </a:rPr>
              <a:t>carefully</a:t>
            </a:r>
            <a:r>
              <a:rPr lang="en-US" altLang="en-US" sz="3200" b="1" dirty="0">
                <a:solidFill>
                  <a:schemeClr val="tx1"/>
                </a:solidFill>
                <a:cs typeface="Times New Roman" panose="02020603050405020304" pitchFamily="18" charset="0"/>
              </a:rPr>
              <a:t>.</a:t>
            </a:r>
          </a:p>
        </p:txBody>
      </p:sp>
      <p:sp>
        <p:nvSpPr>
          <p:cNvPr id="9219" name="Text Box 3"/>
          <p:cNvSpPr txBox="1">
            <a:spLocks noChangeArrowheads="1"/>
          </p:cNvSpPr>
          <p:nvPr/>
        </p:nvSpPr>
        <p:spPr bwMode="auto">
          <a:xfrm>
            <a:off x="539552" y="1484784"/>
            <a:ext cx="7696200"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If you are a critical thinker, you listen carefully to what others are saying and are able to give feedback. </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You are able to suspend judgment until all the facts have been gathered and considered.</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You are listening for what is implied as well as what is said</a:t>
            </a:r>
          </a:p>
        </p:txBody>
      </p:sp>
      <p:sp>
        <p:nvSpPr>
          <p:cNvPr id="2" name="TextBox 1"/>
          <p:cNvSpPr txBox="1"/>
          <p:nvPr/>
        </p:nvSpPr>
        <p:spPr>
          <a:xfrm>
            <a:off x="2411760" y="5517232"/>
            <a:ext cx="5472608" cy="646331"/>
          </a:xfrm>
          <a:prstGeom prst="rect">
            <a:avLst/>
          </a:prstGeom>
          <a:noFill/>
        </p:spPr>
        <p:txBody>
          <a:bodyPr wrap="square" rtlCol="0">
            <a:spAutoFit/>
          </a:bodyPr>
          <a:lstStyle/>
          <a:p>
            <a:r>
              <a:rPr lang="en-GB" dirty="0"/>
              <a:t>Can you think of an example where what someone says and the way they say it do not match?</a:t>
            </a:r>
          </a:p>
        </p:txBody>
      </p:sp>
      <p:pic>
        <p:nvPicPr>
          <p:cNvPr id="5" name="Picture 4" descr="Icon&#10;&#10;Description automatically generated">
            <a:extLst>
              <a:ext uri="{FF2B5EF4-FFF2-40B4-BE49-F238E27FC236}">
                <a16:creationId xmlns:a16="http://schemas.microsoft.com/office/drawing/2014/main" id="{26BE5AE8-99C1-9EA3-F1F9-CAC21DA62F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0352" y="5517232"/>
            <a:ext cx="638801" cy="638801"/>
          </a:xfrm>
          <a:prstGeom prst="rect">
            <a:avLst/>
          </a:prstGeom>
        </p:spPr>
      </p:pic>
    </p:spTree>
    <p:extLst>
      <p:ext uri="{BB962C8B-B14F-4D97-AF65-F5344CB8AC3E}">
        <p14:creationId xmlns:p14="http://schemas.microsoft.com/office/powerpoint/2010/main" val="218513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7544" y="0"/>
            <a:ext cx="7630616" cy="1143000"/>
          </a:xfrm>
        </p:spPr>
        <p:txBody>
          <a:bodyPr>
            <a:normAutofit/>
          </a:bodyPr>
          <a:lstStyle/>
          <a:p>
            <a:pPr algn="l" eaLnBrk="1" hangingPunct="1"/>
            <a:r>
              <a:rPr lang="en-US" altLang="en-US" sz="3200" b="1" dirty="0">
                <a:solidFill>
                  <a:schemeClr val="tx1"/>
                </a:solidFill>
                <a:cs typeface="Times New Roman" panose="02020603050405020304" pitchFamily="18" charset="0"/>
              </a:rPr>
              <a:t>Critical thinkers look for evidence….</a:t>
            </a:r>
          </a:p>
        </p:txBody>
      </p:sp>
      <p:sp>
        <p:nvSpPr>
          <p:cNvPr id="10243" name="Text Box 3"/>
          <p:cNvSpPr txBox="1">
            <a:spLocks noChangeArrowheads="1"/>
          </p:cNvSpPr>
          <p:nvPr/>
        </p:nvSpPr>
        <p:spPr bwMode="auto">
          <a:xfrm>
            <a:off x="875035" y="1340768"/>
            <a:ext cx="7223125" cy="400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If you are a critical thinker, you look for evidence to support your hypotheses. </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But you also look for evidence that contradicts your assumptions and beliefs</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You examine problems closely and are able to reject information that is incorrect or irrelevant.</a:t>
            </a:r>
          </a:p>
          <a:p>
            <a:pPr marL="457200" indent="-457200">
              <a:spcBef>
                <a:spcPts val="600"/>
              </a:spcBef>
              <a:spcAft>
                <a:spcPts val="600"/>
              </a:spcAft>
            </a:pPr>
            <a:r>
              <a:rPr lang="en-US" altLang="en-US" sz="2800" dirty="0">
                <a:latin typeface="Arial" panose="020B0604020202020204" pitchFamily="34" charset="0"/>
                <a:cs typeface="Times New Roman" panose="02020603050405020304" pitchFamily="18" charset="0"/>
              </a:rPr>
              <a:t>You look for facts behind the sound bites. </a:t>
            </a:r>
          </a:p>
        </p:txBody>
      </p:sp>
    </p:spTree>
    <p:extLst>
      <p:ext uri="{BB962C8B-B14F-4D97-AF65-F5344CB8AC3E}">
        <p14:creationId xmlns:p14="http://schemas.microsoft.com/office/powerpoint/2010/main" val="237302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8600" y="152400"/>
            <a:ext cx="8915400" cy="1600200"/>
          </a:xfrm>
        </p:spPr>
        <p:txBody>
          <a:bodyPr>
            <a:normAutofit/>
          </a:bodyPr>
          <a:lstStyle/>
          <a:p>
            <a:pPr algn="l" eaLnBrk="1" hangingPunct="1"/>
            <a:r>
              <a:rPr lang="en-US" altLang="en-US" sz="3200" b="1" dirty="0">
                <a:solidFill>
                  <a:schemeClr val="tx1"/>
                </a:solidFill>
                <a:cs typeface="Times New Roman" panose="02020603050405020304" pitchFamily="18" charset="0"/>
              </a:rPr>
              <a:t>Therefore…t</a:t>
            </a:r>
            <a:r>
              <a:rPr lang="en-US" altLang="en-US" sz="3200" b="1" dirty="0">
                <a:solidFill>
                  <a:srgbClr val="000000"/>
                </a:solidFill>
                <a:cs typeface="Times New Roman" panose="02020603050405020304" pitchFamily="18" charset="0"/>
              </a:rPr>
              <a:t>hrough experience, as a critical thinker, you will:</a:t>
            </a:r>
          </a:p>
        </p:txBody>
      </p:sp>
      <p:sp>
        <p:nvSpPr>
          <p:cNvPr id="11267" name="Text Box 3"/>
          <p:cNvSpPr txBox="1">
            <a:spLocks noChangeArrowheads="1"/>
          </p:cNvSpPr>
          <p:nvPr/>
        </p:nvSpPr>
        <p:spPr bwMode="auto">
          <a:xfrm>
            <a:off x="259171" y="1700808"/>
            <a:ext cx="8231188" cy="3508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342900" indent="-342900">
              <a:spcBef>
                <a:spcPts val="600"/>
              </a:spcBef>
              <a:spcAft>
                <a:spcPts val="600"/>
              </a:spcAft>
            </a:pPr>
            <a:r>
              <a:rPr lang="en-US" altLang="en-US" sz="2400" dirty="0">
                <a:solidFill>
                  <a:srgbClr val="000000"/>
                </a:solidFill>
                <a:latin typeface="Arial" panose="020B0604020202020204" pitchFamily="34" charset="0"/>
                <a:cs typeface="Times New Roman" panose="02020603050405020304" pitchFamily="18" charset="0"/>
              </a:rPr>
              <a:t>identify information that is being put forth as an argument and break it down to its basic components for evaluation.</a:t>
            </a:r>
          </a:p>
          <a:p>
            <a:pPr marL="342900" indent="-342900">
              <a:spcBef>
                <a:spcPts val="600"/>
              </a:spcBef>
              <a:spcAft>
                <a:spcPts val="600"/>
              </a:spcAft>
            </a:pPr>
            <a:r>
              <a:rPr lang="en-US" altLang="en-US" sz="2400" dirty="0">
                <a:solidFill>
                  <a:srgbClr val="000000"/>
                </a:solidFill>
                <a:latin typeface="Arial" panose="020B0604020202020204" pitchFamily="34" charset="0"/>
                <a:cs typeface="Times New Roman" panose="02020603050405020304" pitchFamily="18" charset="0"/>
              </a:rPr>
              <a:t>construct alternative interpretations.be willing to explore diverse perspectives.</a:t>
            </a:r>
          </a:p>
          <a:p>
            <a:pPr marL="342900" indent="-342900">
              <a:spcBef>
                <a:spcPts val="600"/>
              </a:spcBef>
              <a:spcAft>
                <a:spcPts val="600"/>
              </a:spcAft>
            </a:pPr>
            <a:r>
              <a:rPr lang="en-US" altLang="en-US" sz="2400" dirty="0">
                <a:solidFill>
                  <a:srgbClr val="000000"/>
                </a:solidFill>
                <a:latin typeface="Arial" panose="020B0604020202020204" pitchFamily="34" charset="0"/>
                <a:cs typeface="Times New Roman" panose="02020603050405020304" pitchFamily="18" charset="0"/>
              </a:rPr>
              <a:t>be willing to change personal assumptions when presented with valid information.</a:t>
            </a:r>
          </a:p>
          <a:p>
            <a:pPr marL="342900" indent="-342900">
              <a:spcBef>
                <a:spcPts val="600"/>
              </a:spcBef>
              <a:spcAft>
                <a:spcPts val="600"/>
              </a:spcAft>
            </a:pPr>
            <a:r>
              <a:rPr lang="en-US" altLang="en-US" sz="2400" dirty="0">
                <a:solidFill>
                  <a:srgbClr val="000000"/>
                </a:solidFill>
                <a:latin typeface="Arial" panose="020B0604020202020204" pitchFamily="34" charset="0"/>
                <a:cs typeface="Times New Roman" panose="02020603050405020304" pitchFamily="18" charset="0"/>
              </a:rPr>
              <a:t>be willing to ask difficult questions and the ability to receptive to opposing viewpoints.</a:t>
            </a:r>
            <a:endParaRPr lang="en-US" altLang="en-US" sz="2400" dirty="0">
              <a:latin typeface="Arial" panose="020B0604020202020204" pitchFamily="34" charset="0"/>
            </a:endParaRPr>
          </a:p>
        </p:txBody>
      </p:sp>
    </p:spTree>
    <p:extLst>
      <p:ext uri="{BB962C8B-B14F-4D97-AF65-F5344CB8AC3E}">
        <p14:creationId xmlns:p14="http://schemas.microsoft.com/office/powerpoint/2010/main" val="138984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7544" y="260648"/>
            <a:ext cx="7772400" cy="666751"/>
          </a:xfrm>
        </p:spPr>
        <p:txBody>
          <a:bodyPr>
            <a:normAutofit/>
          </a:bodyPr>
          <a:lstStyle/>
          <a:p>
            <a:pPr algn="l" eaLnBrk="1" hangingPunct="1"/>
            <a:r>
              <a:rPr lang="en-US" altLang="en-US" sz="3200" b="1" dirty="0">
                <a:solidFill>
                  <a:srgbClr val="000000"/>
                </a:solidFill>
                <a:cs typeface="Times New Roman" panose="02020603050405020304" pitchFamily="18" charset="0"/>
              </a:rPr>
              <a:t>Critical thinkers are curious.</a:t>
            </a:r>
          </a:p>
        </p:txBody>
      </p:sp>
      <p:sp>
        <p:nvSpPr>
          <p:cNvPr id="47107" name="Text Box 3"/>
          <p:cNvSpPr txBox="1">
            <a:spLocks noChangeArrowheads="1"/>
          </p:cNvSpPr>
          <p:nvPr/>
        </p:nvSpPr>
        <p:spPr bwMode="auto">
          <a:xfrm>
            <a:off x="827584" y="1484784"/>
            <a:ext cx="7920880" cy="4001095"/>
          </a:xfrm>
          <a:prstGeom prst="rect">
            <a:avLst/>
          </a:prstGeom>
          <a:noFill/>
          <a:ln w="9525">
            <a:noFill/>
            <a:miter lim="800000"/>
            <a:headEnd/>
            <a:tailEnd/>
          </a:ln>
          <a:effectLst/>
        </p:spPr>
        <p:txBody>
          <a:bodyPr wrap="square">
            <a:spAutoFit/>
          </a:bodyPr>
          <a:lstStyle/>
          <a:p>
            <a:pPr marL="457200" indent="-457200" eaLnBrk="1" hangingPunct="1">
              <a:spcBef>
                <a:spcPts val="600"/>
              </a:spcBef>
              <a:spcAft>
                <a:spcPts val="600"/>
              </a:spcAft>
              <a:buFont typeface="Arial" panose="020B0604020202020204" pitchFamily="34" charset="0"/>
              <a:buChar char="•"/>
              <a:defRPr/>
            </a:pPr>
            <a:r>
              <a:rPr lang="en-US" sz="2800" dirty="0">
                <a:solidFill>
                  <a:srgbClr val="000000"/>
                </a:solidFill>
                <a:latin typeface="+mj-lt"/>
                <a:cs typeface="Times New Roman" pitchFamily="18" charset="0"/>
              </a:rPr>
              <a:t>They are interested in knowing all there is about a topic. </a:t>
            </a:r>
          </a:p>
          <a:p>
            <a:pPr marL="457200" indent="-457200" eaLnBrk="1" hangingPunct="1">
              <a:spcBef>
                <a:spcPts val="600"/>
              </a:spcBef>
              <a:spcAft>
                <a:spcPts val="600"/>
              </a:spcAft>
              <a:buFont typeface="Arial" panose="020B0604020202020204" pitchFamily="34" charset="0"/>
              <a:buChar char="•"/>
              <a:defRPr/>
            </a:pPr>
            <a:r>
              <a:rPr lang="en-US" sz="2800" dirty="0">
                <a:solidFill>
                  <a:srgbClr val="000000"/>
                </a:solidFill>
                <a:latin typeface="+mj-lt"/>
                <a:cs typeface="Times New Roman" pitchFamily="18" charset="0"/>
              </a:rPr>
              <a:t>They look for new and better ways to do everything. </a:t>
            </a:r>
          </a:p>
          <a:p>
            <a:pPr marL="457200" indent="-457200" eaLnBrk="1" hangingPunct="1">
              <a:spcBef>
                <a:spcPts val="600"/>
              </a:spcBef>
              <a:spcAft>
                <a:spcPts val="600"/>
              </a:spcAft>
              <a:buFont typeface="Arial" panose="020B0604020202020204" pitchFamily="34" charset="0"/>
              <a:buChar char="•"/>
              <a:defRPr/>
            </a:pPr>
            <a:r>
              <a:rPr lang="en-US" sz="2800" dirty="0">
                <a:solidFill>
                  <a:srgbClr val="000000"/>
                </a:solidFill>
                <a:latin typeface="+mj-lt"/>
                <a:cs typeface="Times New Roman" pitchFamily="18" charset="0"/>
              </a:rPr>
              <a:t>They are not the person who will settle for  “…because that is the way we have always done it.” </a:t>
            </a:r>
          </a:p>
          <a:p>
            <a:pPr eaLnBrk="1" hangingPunct="1">
              <a:spcBef>
                <a:spcPts val="600"/>
              </a:spcBef>
              <a:spcAft>
                <a:spcPts val="600"/>
              </a:spcAft>
              <a:defRPr/>
            </a:pPr>
            <a:endParaRPr lang="en-US" sz="2800" dirty="0">
              <a:latin typeface="Arial" charset="0"/>
            </a:endParaRPr>
          </a:p>
        </p:txBody>
      </p:sp>
    </p:spTree>
    <p:extLst>
      <p:ext uri="{BB962C8B-B14F-4D97-AF65-F5344CB8AC3E}">
        <p14:creationId xmlns:p14="http://schemas.microsoft.com/office/powerpoint/2010/main" val="3495014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11560" y="116632"/>
            <a:ext cx="8080375" cy="685800"/>
          </a:xfrm>
        </p:spPr>
        <p:txBody>
          <a:bodyPr>
            <a:normAutofit/>
          </a:bodyPr>
          <a:lstStyle/>
          <a:p>
            <a:pPr eaLnBrk="1" hangingPunct="1">
              <a:defRPr/>
            </a:pPr>
            <a:r>
              <a:rPr lang="en-US" sz="3600" b="1" dirty="0">
                <a:latin typeface="Arial" panose="020B0604020202020204" pitchFamily="34" charset="0"/>
                <a:cs typeface="Arial" panose="020B0604020202020204" pitchFamily="34" charset="0"/>
              </a:rPr>
              <a:t>Definitions</a:t>
            </a:r>
          </a:p>
        </p:txBody>
      </p:sp>
      <p:sp>
        <p:nvSpPr>
          <p:cNvPr id="37891" name="Rectangle 3"/>
          <p:cNvSpPr>
            <a:spLocks noGrp="1" noChangeArrowheads="1"/>
          </p:cNvSpPr>
          <p:nvPr>
            <p:ph type="body" sz="half" idx="1"/>
          </p:nvPr>
        </p:nvSpPr>
        <p:spPr>
          <a:xfrm>
            <a:off x="251520" y="1052736"/>
            <a:ext cx="8568952" cy="648072"/>
          </a:xfrm>
        </p:spPr>
        <p:txBody>
          <a:bodyPr/>
          <a:lstStyle/>
          <a:p>
            <a:pPr lvl="1" eaLnBrk="1" hangingPunct="1">
              <a:buFontTx/>
              <a:buNone/>
              <a:defRPr/>
            </a:pPr>
            <a:r>
              <a:rPr lang="en-US" b="1" dirty="0">
                <a:latin typeface="+mj-lt"/>
              </a:rPr>
              <a:t>Critical thinking is . . .</a:t>
            </a:r>
          </a:p>
        </p:txBody>
      </p:sp>
      <p:sp>
        <p:nvSpPr>
          <p:cNvPr id="2" name="TextBox 1"/>
          <p:cNvSpPr txBox="1"/>
          <p:nvPr/>
        </p:nvSpPr>
        <p:spPr>
          <a:xfrm>
            <a:off x="1115616" y="1844824"/>
            <a:ext cx="7344816"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t>Thinking “outside” the box</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Divergent thinking</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Forming logical inferences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Limitless thinking</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Higher level thinking involving. . </a:t>
            </a: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2998822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00200" y="-1143000"/>
            <a:ext cx="7010400" cy="2133600"/>
          </a:xfrm>
        </p:spPr>
        <p:txBody>
          <a:bodyPr/>
          <a:lstStyle/>
          <a:p>
            <a:pPr eaLnBrk="1" hangingPunct="1"/>
            <a:br>
              <a:rPr lang="en-US" altLang="en-US"/>
            </a:br>
            <a:endParaRPr lang="en-US" altLang="en-US"/>
          </a:p>
        </p:txBody>
      </p:sp>
      <p:sp>
        <p:nvSpPr>
          <p:cNvPr id="2" name="Content Placeholder 1"/>
          <p:cNvSpPr>
            <a:spLocks noGrp="1"/>
          </p:cNvSpPr>
          <p:nvPr>
            <p:ph idx="1"/>
          </p:nvPr>
        </p:nvSpPr>
        <p:spPr>
          <a:xfrm>
            <a:off x="3131840" y="1412776"/>
            <a:ext cx="4483968" cy="3960440"/>
          </a:xfrm>
        </p:spPr>
        <p:txBody>
          <a:bodyPr>
            <a:noAutofit/>
          </a:bodyPr>
          <a:lstStyle/>
          <a:p>
            <a:r>
              <a:rPr lang="en-GB" sz="2800" dirty="0"/>
              <a:t>Evaluating</a:t>
            </a:r>
          </a:p>
          <a:p>
            <a:r>
              <a:rPr lang="en-GB" sz="2800" dirty="0"/>
              <a:t>Analysing</a:t>
            </a:r>
          </a:p>
          <a:p>
            <a:r>
              <a:rPr lang="en-GB" sz="2800" dirty="0"/>
              <a:t>Synthesizing</a:t>
            </a:r>
          </a:p>
          <a:p>
            <a:r>
              <a:rPr lang="en-GB" sz="2800" dirty="0"/>
              <a:t>Forming opinions</a:t>
            </a:r>
          </a:p>
          <a:p>
            <a:r>
              <a:rPr lang="en-GB" sz="2800" dirty="0"/>
              <a:t>Assessing</a:t>
            </a:r>
          </a:p>
          <a:p>
            <a:r>
              <a:rPr lang="en-GB" sz="2800" dirty="0"/>
              <a:t>Rating</a:t>
            </a:r>
          </a:p>
          <a:p>
            <a:r>
              <a:rPr lang="en-GB" sz="2800" dirty="0"/>
              <a:t>Making inferences</a:t>
            </a:r>
          </a:p>
          <a:p>
            <a:r>
              <a:rPr lang="en-GB" sz="2800" dirty="0"/>
              <a:t>Drawing conclusions</a:t>
            </a:r>
          </a:p>
          <a:p>
            <a:r>
              <a:rPr lang="en-GB" sz="2800" dirty="0"/>
              <a:t>Critiquing	</a:t>
            </a:r>
          </a:p>
          <a:p>
            <a:pPr marL="0" indent="0">
              <a:buNone/>
            </a:pPr>
            <a:endParaRPr lang="en-GB" sz="2800" dirty="0"/>
          </a:p>
        </p:txBody>
      </p:sp>
      <p:sp>
        <p:nvSpPr>
          <p:cNvPr id="3" name="TextBox 2"/>
          <p:cNvSpPr txBox="1"/>
          <p:nvPr/>
        </p:nvSpPr>
        <p:spPr>
          <a:xfrm>
            <a:off x="395536" y="332656"/>
            <a:ext cx="7992888" cy="646331"/>
          </a:xfrm>
          <a:prstGeom prst="rect">
            <a:avLst/>
          </a:prstGeom>
          <a:noFill/>
        </p:spPr>
        <p:txBody>
          <a:bodyPr wrap="square" rtlCol="0">
            <a:spAutoFit/>
          </a:bodyPr>
          <a:lstStyle/>
          <a:p>
            <a:pPr algn="ctr"/>
            <a:r>
              <a:rPr lang="en-GB" sz="3600" b="1" dirty="0"/>
              <a:t>Higher Level Thinking Involves</a:t>
            </a:r>
          </a:p>
        </p:txBody>
      </p:sp>
    </p:spTree>
    <p:extLst>
      <p:ext uri="{BB962C8B-B14F-4D97-AF65-F5344CB8AC3E}">
        <p14:creationId xmlns:p14="http://schemas.microsoft.com/office/powerpoint/2010/main" val="23853002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50106"/>
          </a:xfrm>
        </p:spPr>
        <p:txBody>
          <a:bodyPr>
            <a:normAutofit/>
          </a:bodyPr>
          <a:lstStyle/>
          <a:p>
            <a:r>
              <a:rPr lang="en-GB" sz="3600" b="1" dirty="0"/>
              <a:t>And now for the Theory bit……</a:t>
            </a:r>
          </a:p>
        </p:txBody>
      </p:sp>
      <p:sp>
        <p:nvSpPr>
          <p:cNvPr id="3" name="TextBox 2"/>
          <p:cNvSpPr txBox="1"/>
          <p:nvPr/>
        </p:nvSpPr>
        <p:spPr>
          <a:xfrm>
            <a:off x="369876" y="1988840"/>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Educational psychologist Benjamin Bloom created a ‘taxonomy’ of learning objectives in 1956.</a:t>
            </a:r>
          </a:p>
        </p:txBody>
      </p:sp>
      <p:sp>
        <p:nvSpPr>
          <p:cNvPr id="4" name="TextBox 3"/>
          <p:cNvSpPr txBox="1"/>
          <p:nvPr/>
        </p:nvSpPr>
        <p:spPr>
          <a:xfrm>
            <a:off x="369876" y="3140968"/>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can also be thought of as a hierarchical classification of the levels of thinking  </a:t>
            </a:r>
          </a:p>
        </p:txBody>
      </p:sp>
      <p:sp>
        <p:nvSpPr>
          <p:cNvPr id="5" name="TextBox 4"/>
          <p:cNvSpPr txBox="1"/>
          <p:nvPr/>
        </p:nvSpPr>
        <p:spPr>
          <a:xfrm>
            <a:off x="1547664" y="1196752"/>
            <a:ext cx="5832648" cy="523220"/>
          </a:xfrm>
          <a:prstGeom prst="rect">
            <a:avLst/>
          </a:prstGeom>
          <a:noFill/>
        </p:spPr>
        <p:txBody>
          <a:bodyPr wrap="square" rtlCol="0">
            <a:spAutoFit/>
          </a:bodyPr>
          <a:lstStyle/>
          <a:p>
            <a:pPr algn="ctr"/>
            <a:r>
              <a:rPr lang="en-GB" sz="2800" b="1" dirty="0"/>
              <a:t>Bloom’s Taxonomy</a:t>
            </a:r>
          </a:p>
        </p:txBody>
      </p:sp>
      <p:sp>
        <p:nvSpPr>
          <p:cNvPr id="6" name="TextBox 5"/>
          <p:cNvSpPr txBox="1"/>
          <p:nvPr/>
        </p:nvSpPr>
        <p:spPr>
          <a:xfrm>
            <a:off x="369876" y="4365104"/>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i="1" dirty="0"/>
              <a:t>Thanks very much Ken, but what does that actually mean?</a:t>
            </a:r>
          </a:p>
        </p:txBody>
      </p:sp>
    </p:spTree>
    <p:extLst>
      <p:ext uri="{BB962C8B-B14F-4D97-AF65-F5344CB8AC3E}">
        <p14:creationId xmlns:p14="http://schemas.microsoft.com/office/powerpoint/2010/main" val="349362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31640" y="60295"/>
            <a:ext cx="5832648" cy="646331"/>
          </a:xfrm>
          <a:prstGeom prst="rect">
            <a:avLst/>
          </a:prstGeom>
          <a:noFill/>
        </p:spPr>
        <p:txBody>
          <a:bodyPr wrap="square" rtlCol="0">
            <a:spAutoFit/>
          </a:bodyPr>
          <a:lstStyle/>
          <a:p>
            <a:pPr algn="ctr"/>
            <a:r>
              <a:rPr lang="en-GB" sz="3600" b="1" dirty="0"/>
              <a:t>Bloom’s Taxonomy</a:t>
            </a:r>
          </a:p>
        </p:txBody>
      </p:sp>
      <p:sp>
        <p:nvSpPr>
          <p:cNvPr id="8" name="TextBox 7"/>
          <p:cNvSpPr txBox="1"/>
          <p:nvPr/>
        </p:nvSpPr>
        <p:spPr>
          <a:xfrm>
            <a:off x="107504" y="908720"/>
            <a:ext cx="8928992" cy="507831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A hierarchy is a sequential organization, it is much loved by psychologists and social scientists</a:t>
            </a:r>
          </a:p>
          <a:p>
            <a:pPr marL="285750" indent="-285750">
              <a:spcBef>
                <a:spcPts val="600"/>
              </a:spcBef>
              <a:spcAft>
                <a:spcPts val="600"/>
              </a:spcAft>
              <a:buFont typeface="Arial" panose="020B0604020202020204" pitchFamily="34" charset="0"/>
              <a:buChar char="•"/>
            </a:pPr>
            <a:r>
              <a:rPr lang="en-GB" sz="2200" dirty="0"/>
              <a:t>Can you think of another hierarchy that we have discussed in other Modules?</a:t>
            </a:r>
          </a:p>
          <a:p>
            <a:pPr marL="285750" indent="-285750">
              <a:spcBef>
                <a:spcPts val="600"/>
              </a:spcBef>
              <a:spcAft>
                <a:spcPts val="600"/>
              </a:spcAft>
              <a:buFont typeface="Arial" panose="020B0604020202020204" pitchFamily="34" charset="0"/>
              <a:buChar char="•"/>
            </a:pPr>
            <a:r>
              <a:rPr lang="en-GB" sz="2200" dirty="0"/>
              <a:t>Bloom’s hierarchy progresses upward from simple learning/thinking to complex learning/thinking</a:t>
            </a:r>
          </a:p>
          <a:p>
            <a:pPr marL="285750" indent="-285750">
              <a:spcBef>
                <a:spcPts val="600"/>
              </a:spcBef>
              <a:spcAft>
                <a:spcPts val="600"/>
              </a:spcAft>
              <a:buFont typeface="Arial" panose="020B0604020202020204" pitchFamily="34" charset="0"/>
              <a:buChar char="•"/>
            </a:pPr>
            <a:r>
              <a:rPr lang="en-GB" sz="2200" dirty="0"/>
              <a:t>Each level builds upon the preceding level(s) – hence sequential </a:t>
            </a:r>
          </a:p>
          <a:p>
            <a:pPr marL="285750" indent="-285750">
              <a:spcBef>
                <a:spcPts val="600"/>
              </a:spcBef>
              <a:spcAft>
                <a:spcPts val="600"/>
              </a:spcAft>
              <a:buFont typeface="Arial" panose="020B0604020202020204" pitchFamily="34" charset="0"/>
              <a:buChar char="•"/>
            </a:pPr>
            <a:r>
              <a:rPr lang="en-GB" sz="2200" dirty="0"/>
              <a:t>An appropriate concept map of Bloom’s Taxonomy is pyramidal in shape, beginning at the base with knowledge and progressing upward</a:t>
            </a:r>
          </a:p>
          <a:p>
            <a:pPr marL="285750" indent="-285750">
              <a:spcBef>
                <a:spcPts val="600"/>
              </a:spcBef>
              <a:spcAft>
                <a:spcPts val="600"/>
              </a:spcAft>
              <a:buFont typeface="Arial" panose="020B0604020202020204" pitchFamily="34" charset="0"/>
              <a:buChar char="•"/>
            </a:pPr>
            <a:r>
              <a:rPr lang="en-GB" sz="2200" dirty="0"/>
              <a:t>At the highest levels there is no 1 “right” answer</a:t>
            </a:r>
          </a:p>
          <a:p>
            <a:pPr marL="285750" indent="-285750">
              <a:spcBef>
                <a:spcPts val="600"/>
              </a:spcBef>
              <a:spcAft>
                <a:spcPts val="600"/>
              </a:spcAft>
              <a:buFont typeface="Arial" panose="020B0604020202020204" pitchFamily="34" charset="0"/>
              <a:buChar char="•"/>
            </a:pPr>
            <a:r>
              <a:rPr lang="en-GB" sz="2200" dirty="0"/>
              <a:t>We will look at Bloom’s Taxonomy in another Module but will look at the Cognitive Domain briefly here.</a:t>
            </a:r>
          </a:p>
        </p:txBody>
      </p:sp>
    </p:spTree>
    <p:extLst>
      <p:ext uri="{BB962C8B-B14F-4D97-AF65-F5344CB8AC3E}">
        <p14:creationId xmlns:p14="http://schemas.microsoft.com/office/powerpoint/2010/main" val="373199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4B2F363-35B9-4D9C-BCD4-62ADFD2BC1FD}"/>
              </a:ext>
            </a:extLst>
          </p:cNvPr>
          <p:cNvSpPr>
            <a:spLocks noGrp="1" noChangeArrowheads="1"/>
          </p:cNvSpPr>
          <p:nvPr>
            <p:ph type="title"/>
          </p:nvPr>
        </p:nvSpPr>
        <p:spPr>
          <a:xfrm>
            <a:off x="445030" y="107340"/>
            <a:ext cx="8229600" cy="576064"/>
          </a:xfrm>
        </p:spPr>
        <p:txBody>
          <a:bodyPr>
            <a:normAutofit fontScale="90000"/>
          </a:bodyPr>
          <a:lstStyle/>
          <a:p>
            <a:pPr eaLnBrk="1" hangingPunct="1"/>
            <a:r>
              <a:rPr lang="en-GB" altLang="en-US" sz="4000" dirty="0"/>
              <a:t>Learning Theories: Domains of Learning</a:t>
            </a:r>
          </a:p>
        </p:txBody>
      </p:sp>
      <p:sp>
        <p:nvSpPr>
          <p:cNvPr id="70659" name="Rectangle 3">
            <a:extLst>
              <a:ext uri="{FF2B5EF4-FFF2-40B4-BE49-F238E27FC236}">
                <a16:creationId xmlns:a16="http://schemas.microsoft.com/office/drawing/2014/main" id="{50492318-E505-4FA1-948A-B1B69E77E3E2}"/>
              </a:ext>
            </a:extLst>
          </p:cNvPr>
          <p:cNvSpPr>
            <a:spLocks noGrp="1" noChangeArrowheads="1"/>
          </p:cNvSpPr>
          <p:nvPr>
            <p:ph type="body" idx="1"/>
          </p:nvPr>
        </p:nvSpPr>
        <p:spPr>
          <a:xfrm>
            <a:off x="445030" y="1988840"/>
            <a:ext cx="8229600" cy="2520280"/>
          </a:xfrm>
        </p:spPr>
        <p:txBody>
          <a:bodyPr>
            <a:noAutofit/>
          </a:bodyPr>
          <a:lstStyle/>
          <a:p>
            <a:pPr eaLnBrk="1" hangingPunct="1">
              <a:spcBef>
                <a:spcPts val="1200"/>
              </a:spcBef>
              <a:spcAft>
                <a:spcPts val="1200"/>
              </a:spcAft>
            </a:pPr>
            <a:r>
              <a:rPr lang="en-GB" altLang="en-US" sz="2800" dirty="0"/>
              <a:t>Bloom's Taxonomy:</a:t>
            </a:r>
          </a:p>
          <a:p>
            <a:pPr eaLnBrk="1" hangingPunct="1">
              <a:spcBef>
                <a:spcPts val="1200"/>
              </a:spcBef>
              <a:spcAft>
                <a:spcPts val="1200"/>
              </a:spcAft>
            </a:pPr>
            <a:r>
              <a:rPr lang="en-GB" altLang="en-US" sz="2800" dirty="0"/>
              <a:t>1.Cognitive Domain – knowledge based</a:t>
            </a:r>
          </a:p>
          <a:p>
            <a:pPr eaLnBrk="1" hangingPunct="1">
              <a:spcBef>
                <a:spcPts val="1200"/>
              </a:spcBef>
              <a:spcAft>
                <a:spcPts val="1200"/>
              </a:spcAft>
            </a:pPr>
            <a:r>
              <a:rPr lang="en-GB" altLang="en-US" sz="2800" dirty="0"/>
              <a:t>2. Psychomotor domain – skills based</a:t>
            </a:r>
          </a:p>
          <a:p>
            <a:pPr eaLnBrk="1" hangingPunct="1">
              <a:spcBef>
                <a:spcPts val="1200"/>
              </a:spcBef>
              <a:spcAft>
                <a:spcPts val="1200"/>
              </a:spcAft>
            </a:pPr>
            <a:r>
              <a:rPr lang="en-GB" altLang="en-US" sz="2800" dirty="0"/>
              <a:t>3. Affective domain – attitudes, feelings</a:t>
            </a:r>
          </a:p>
        </p:txBody>
      </p:sp>
      <p:sp>
        <p:nvSpPr>
          <p:cNvPr id="2" name="TextBox 1">
            <a:extLst>
              <a:ext uri="{FF2B5EF4-FFF2-40B4-BE49-F238E27FC236}">
                <a16:creationId xmlns:a16="http://schemas.microsoft.com/office/drawing/2014/main" id="{C4FD22EF-463B-404B-AFDB-165CC3B1B9F3}"/>
              </a:ext>
            </a:extLst>
          </p:cNvPr>
          <p:cNvSpPr txBox="1"/>
          <p:nvPr/>
        </p:nvSpPr>
        <p:spPr>
          <a:xfrm>
            <a:off x="7018446" y="6143074"/>
            <a:ext cx="1656184" cy="369332"/>
          </a:xfrm>
          <a:prstGeom prst="rect">
            <a:avLst/>
          </a:prstGeom>
          <a:noFill/>
        </p:spPr>
        <p:txBody>
          <a:bodyPr wrap="square" rtlCol="0">
            <a:spAutoFit/>
          </a:bodyPr>
          <a:lstStyle/>
          <a:p>
            <a:r>
              <a:rPr lang="en-GB" dirty="0"/>
              <a:t>(Bloom, 1994)</a:t>
            </a:r>
          </a:p>
        </p:txBody>
      </p:sp>
      <p:sp>
        <p:nvSpPr>
          <p:cNvPr id="3" name="TextBox 2">
            <a:extLst>
              <a:ext uri="{FF2B5EF4-FFF2-40B4-BE49-F238E27FC236}">
                <a16:creationId xmlns:a16="http://schemas.microsoft.com/office/drawing/2014/main" id="{9B7EF7CE-BB46-4615-AE21-138BB73426D4}"/>
              </a:ext>
            </a:extLst>
          </p:cNvPr>
          <p:cNvSpPr txBox="1"/>
          <p:nvPr/>
        </p:nvSpPr>
        <p:spPr>
          <a:xfrm>
            <a:off x="445030" y="4917276"/>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Each of these domains has levels of learning which become progressively more sophisticated</a:t>
            </a:r>
          </a:p>
        </p:txBody>
      </p:sp>
      <p:sp>
        <p:nvSpPr>
          <p:cNvPr id="4" name="TextBox 3">
            <a:extLst>
              <a:ext uri="{FF2B5EF4-FFF2-40B4-BE49-F238E27FC236}">
                <a16:creationId xmlns:a16="http://schemas.microsoft.com/office/drawing/2014/main" id="{A0D18F39-B158-4F5A-B56E-312C404FF8BB}"/>
              </a:ext>
            </a:extLst>
          </p:cNvPr>
          <p:cNvSpPr txBox="1"/>
          <p:nvPr/>
        </p:nvSpPr>
        <p:spPr>
          <a:xfrm>
            <a:off x="107504" y="836712"/>
            <a:ext cx="8856984" cy="954107"/>
          </a:xfrm>
          <a:prstGeom prst="rect">
            <a:avLst/>
          </a:prstGeom>
          <a:noFill/>
        </p:spPr>
        <p:txBody>
          <a:bodyPr wrap="square" rtlCol="0">
            <a:spAutoFit/>
          </a:bodyPr>
          <a:lstStyle/>
          <a:p>
            <a:r>
              <a:rPr lang="en-GB" sz="2800" b="1" dirty="0"/>
              <a:t>In order to be an effective reflective practioner (as well as an effective student) one needs know how one learns, e.g.</a:t>
            </a:r>
          </a:p>
        </p:txBody>
      </p:sp>
    </p:spTree>
    <p:extLst>
      <p:ext uri="{BB962C8B-B14F-4D97-AF65-F5344CB8AC3E}">
        <p14:creationId xmlns:p14="http://schemas.microsoft.com/office/powerpoint/2010/main" val="319961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P spid="2" grpId="0"/>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3528" y="5368284"/>
            <a:ext cx="3456384"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Knowledge</a:t>
            </a:r>
          </a:p>
        </p:txBody>
      </p:sp>
      <p:sp>
        <p:nvSpPr>
          <p:cNvPr id="7" name="Rectangle: Rounded Corners 6">
            <a:extLst>
              <a:ext uri="{FF2B5EF4-FFF2-40B4-BE49-F238E27FC236}">
                <a16:creationId xmlns:a16="http://schemas.microsoft.com/office/drawing/2014/main" id="{61B46A01-FC14-4678-B759-D9C027A18FFA}"/>
              </a:ext>
            </a:extLst>
          </p:cNvPr>
          <p:cNvSpPr/>
          <p:nvPr/>
        </p:nvSpPr>
        <p:spPr>
          <a:xfrm>
            <a:off x="1259632" y="4464585"/>
            <a:ext cx="3600400" cy="703422"/>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Understanding / </a:t>
            </a:r>
          </a:p>
          <a:p>
            <a:pPr algn="ctr"/>
            <a:r>
              <a:rPr lang="en-GB" sz="2400" dirty="0"/>
              <a:t>Comprehension</a:t>
            </a:r>
          </a:p>
        </p:txBody>
      </p:sp>
      <p:sp>
        <p:nvSpPr>
          <p:cNvPr id="8" name="Rectangle: Rounded Corners 7">
            <a:extLst>
              <a:ext uri="{FF2B5EF4-FFF2-40B4-BE49-F238E27FC236}">
                <a16:creationId xmlns:a16="http://schemas.microsoft.com/office/drawing/2014/main" id="{1C012E7F-F39A-43C6-B883-75816F28321C}"/>
              </a:ext>
            </a:extLst>
          </p:cNvPr>
          <p:cNvSpPr/>
          <p:nvPr/>
        </p:nvSpPr>
        <p:spPr>
          <a:xfrm>
            <a:off x="2483768" y="3560886"/>
            <a:ext cx="3456384"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Application</a:t>
            </a:r>
          </a:p>
        </p:txBody>
      </p:sp>
      <p:sp>
        <p:nvSpPr>
          <p:cNvPr id="9" name="Rectangle: Rounded Corners 8">
            <a:extLst>
              <a:ext uri="{FF2B5EF4-FFF2-40B4-BE49-F238E27FC236}">
                <a16:creationId xmlns:a16="http://schemas.microsoft.com/office/drawing/2014/main" id="{ECF7B9E3-2B4E-4543-80D5-3B8978322F50}"/>
              </a:ext>
            </a:extLst>
          </p:cNvPr>
          <p:cNvSpPr/>
          <p:nvPr/>
        </p:nvSpPr>
        <p:spPr>
          <a:xfrm>
            <a:off x="3580656" y="2789283"/>
            <a:ext cx="3456384"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Analysis</a:t>
            </a:r>
          </a:p>
        </p:txBody>
      </p:sp>
      <p:sp>
        <p:nvSpPr>
          <p:cNvPr id="10" name="Rectangle: Rounded Corners 9">
            <a:extLst>
              <a:ext uri="{FF2B5EF4-FFF2-40B4-BE49-F238E27FC236}">
                <a16:creationId xmlns:a16="http://schemas.microsoft.com/office/drawing/2014/main" id="{925F60E0-ADC6-42D2-B605-1E2A7562C811}"/>
              </a:ext>
            </a:extLst>
          </p:cNvPr>
          <p:cNvSpPr/>
          <p:nvPr/>
        </p:nvSpPr>
        <p:spPr>
          <a:xfrm>
            <a:off x="4572000" y="1868732"/>
            <a:ext cx="3456384"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Evaluation</a:t>
            </a:r>
          </a:p>
        </p:txBody>
      </p:sp>
      <p:sp>
        <p:nvSpPr>
          <p:cNvPr id="11" name="Rectangle: Rounded Corners 10">
            <a:extLst>
              <a:ext uri="{FF2B5EF4-FFF2-40B4-BE49-F238E27FC236}">
                <a16:creationId xmlns:a16="http://schemas.microsoft.com/office/drawing/2014/main" id="{35D05ED4-F22B-4507-98E7-7C8D54B1FD0B}"/>
              </a:ext>
            </a:extLst>
          </p:cNvPr>
          <p:cNvSpPr/>
          <p:nvPr/>
        </p:nvSpPr>
        <p:spPr>
          <a:xfrm>
            <a:off x="5436096" y="965033"/>
            <a:ext cx="3456384" cy="77809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6. Creation /</a:t>
            </a:r>
          </a:p>
          <a:p>
            <a:pPr algn="ctr"/>
            <a:r>
              <a:rPr lang="en-GB" sz="2400" dirty="0"/>
              <a:t>Synthesis</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232380"/>
            <a:ext cx="4536504" cy="369332"/>
          </a:xfrm>
          <a:prstGeom prst="rect">
            <a:avLst/>
          </a:prstGeom>
          <a:noFill/>
        </p:spPr>
        <p:txBody>
          <a:bodyPr wrap="square" rtlCol="0">
            <a:spAutoFit/>
          </a:bodyPr>
          <a:lstStyle/>
          <a:p>
            <a:r>
              <a:rPr lang="en-GB" dirty="0"/>
              <a:t>Based on (Anderson and Krathwohl, 2001)</a:t>
            </a:r>
          </a:p>
        </p:txBody>
      </p:sp>
    </p:spTree>
    <p:extLst>
      <p:ext uri="{BB962C8B-B14F-4D97-AF65-F5344CB8AC3E}">
        <p14:creationId xmlns:p14="http://schemas.microsoft.com/office/powerpoint/2010/main" val="3761515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0" grpId="0" animBg="1"/>
      <p:bldP spid="11" grpId="0" animBg="1"/>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Knowledge</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Recognising, learning and remembering facts without necessarily understanding their full meaning. </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796851"/>
            <a:ext cx="7560840" cy="830997"/>
          </a:xfrm>
          <a:prstGeom prst="rect">
            <a:avLst/>
          </a:prstGeom>
          <a:noFill/>
        </p:spPr>
        <p:txBody>
          <a:bodyPr wrap="square" rtlCol="0">
            <a:spAutoFit/>
          </a:bodyPr>
          <a:lstStyle/>
          <a:p>
            <a:r>
              <a:rPr lang="en-GB" sz="2400" dirty="0"/>
              <a:t>e.g. terminology, names, lists, models, sequences, classifications, methodology, theories, structures  etc.</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151620" y="4949836"/>
            <a:ext cx="6840760" cy="830997"/>
          </a:xfrm>
          <a:prstGeom prst="rect">
            <a:avLst/>
          </a:prstGeom>
          <a:noFill/>
        </p:spPr>
        <p:txBody>
          <a:bodyPr wrap="square" rtlCol="0">
            <a:spAutoFit/>
          </a:bodyPr>
          <a:lstStyle/>
          <a:p>
            <a:pPr algn="ctr"/>
            <a:r>
              <a:rPr lang="en-GB" sz="2400" i="1" dirty="0"/>
              <a:t>Example: List the levels in Maslow’s Hierarchy of needs in the correct order</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783515"/>
            <a:ext cx="7560840" cy="830997"/>
          </a:xfrm>
          <a:prstGeom prst="rect">
            <a:avLst/>
          </a:prstGeom>
          <a:noFill/>
        </p:spPr>
        <p:txBody>
          <a:bodyPr wrap="square" rtlCol="0">
            <a:spAutoFit/>
          </a:bodyPr>
          <a:lstStyle/>
          <a:p>
            <a:r>
              <a:rPr lang="en-GB" sz="2400" dirty="0"/>
              <a:t>Typical verbs: define, duplicate, list, memorize, repeat, reproduce</a:t>
            </a:r>
          </a:p>
        </p:txBody>
      </p:sp>
    </p:spTree>
    <p:extLst>
      <p:ext uri="{BB962C8B-B14F-4D97-AF65-F5344CB8AC3E}">
        <p14:creationId xmlns:p14="http://schemas.microsoft.com/office/powerpoint/2010/main" val="363049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40330" y="1844824"/>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Demonstrating an understanding of ideas and facts</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564904"/>
            <a:ext cx="7560840" cy="830997"/>
          </a:xfrm>
          <a:prstGeom prst="rect">
            <a:avLst/>
          </a:prstGeom>
          <a:noFill/>
        </p:spPr>
        <p:txBody>
          <a:bodyPr wrap="square" rtlCol="0">
            <a:spAutoFit/>
          </a:bodyPr>
          <a:lstStyle/>
          <a:p>
            <a:r>
              <a:rPr lang="en-GB" sz="2400" dirty="0"/>
              <a:t>e.g. organising data, making comparisons, interpreting information, giving descriptions, and stating the main ideas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686235"/>
            <a:ext cx="6840760" cy="830997"/>
          </a:xfrm>
          <a:prstGeom prst="rect">
            <a:avLst/>
          </a:prstGeom>
          <a:noFill/>
        </p:spPr>
        <p:txBody>
          <a:bodyPr wrap="square" rtlCol="0">
            <a:spAutoFit/>
          </a:bodyPr>
          <a:lstStyle/>
          <a:p>
            <a:pPr algn="ctr"/>
            <a:r>
              <a:rPr lang="en-GB" sz="2400" i="1" dirty="0"/>
              <a:t>Example: Discuss the differences between a Private Sector and a Third Sector organisation?</a:t>
            </a:r>
          </a:p>
        </p:txBody>
      </p:sp>
      <p:sp>
        <p:nvSpPr>
          <p:cNvPr id="15" name="Rectangle: Rounded Corners 14">
            <a:extLst>
              <a:ext uri="{FF2B5EF4-FFF2-40B4-BE49-F238E27FC236}">
                <a16:creationId xmlns:a16="http://schemas.microsoft.com/office/drawing/2014/main" id="{1C9B5F0F-7425-445D-B2EF-5B5BDAEB49C5}"/>
              </a:ext>
            </a:extLst>
          </p:cNvPr>
          <p:cNvSpPr/>
          <p:nvPr/>
        </p:nvSpPr>
        <p:spPr>
          <a:xfrm>
            <a:off x="3308682" y="778099"/>
            <a:ext cx="2448272" cy="916062"/>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Understanding / Comprehension</a:t>
            </a:r>
          </a:p>
        </p:txBody>
      </p:sp>
      <p:sp>
        <p:nvSpPr>
          <p:cNvPr id="21" name="TextBox 20">
            <a:extLst>
              <a:ext uri="{FF2B5EF4-FFF2-40B4-BE49-F238E27FC236}">
                <a16:creationId xmlns:a16="http://schemas.microsoft.com/office/drawing/2014/main" id="{2CEFA6CB-F005-4012-8809-81ED7414F742}"/>
              </a:ext>
            </a:extLst>
          </p:cNvPr>
          <p:cNvSpPr txBox="1"/>
          <p:nvPr/>
        </p:nvSpPr>
        <p:spPr>
          <a:xfrm>
            <a:off x="1298915" y="3622246"/>
            <a:ext cx="7560840" cy="830997"/>
          </a:xfrm>
          <a:prstGeom prst="rect">
            <a:avLst/>
          </a:prstGeom>
          <a:noFill/>
        </p:spPr>
        <p:txBody>
          <a:bodyPr wrap="square" rtlCol="0">
            <a:spAutoFit/>
          </a:bodyPr>
          <a:lstStyle/>
          <a:p>
            <a:r>
              <a:rPr lang="en-GB" sz="2400" dirty="0"/>
              <a:t>Typical verbs: explain, paraphrase, discuss, classify, exemplify</a:t>
            </a:r>
          </a:p>
        </p:txBody>
      </p:sp>
    </p:spTree>
    <p:extLst>
      <p:ext uri="{BB962C8B-B14F-4D97-AF65-F5344CB8AC3E}">
        <p14:creationId xmlns:p14="http://schemas.microsoft.com/office/powerpoint/2010/main" val="687678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15" grpId="0" animBg="1"/>
      <p:bldP spid="2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1877923"/>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Using prior knowledge to solve problems; using knowledge in a new way or situation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identifying connections, recognising patterns, using known techniques and rules in new situations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686235"/>
            <a:ext cx="6840760" cy="1200329"/>
          </a:xfrm>
          <a:prstGeom prst="rect">
            <a:avLst/>
          </a:prstGeom>
          <a:noFill/>
        </p:spPr>
        <p:txBody>
          <a:bodyPr wrap="square" rtlCol="0">
            <a:spAutoFit/>
          </a:bodyPr>
          <a:lstStyle/>
          <a:p>
            <a:pPr algn="ctr"/>
            <a:r>
              <a:rPr lang="en-GB" sz="2400" i="1" dirty="0"/>
              <a:t>Example: Demonstrate how the Social Services and Wellbeing (Wales) Act 2014 has changed practice in Policing?</a:t>
            </a:r>
          </a:p>
        </p:txBody>
      </p:sp>
      <p:sp>
        <p:nvSpPr>
          <p:cNvPr id="8" name="Rectangle: Rounded Corners 7">
            <a:extLst>
              <a:ext uri="{FF2B5EF4-FFF2-40B4-BE49-F238E27FC236}">
                <a16:creationId xmlns:a16="http://schemas.microsoft.com/office/drawing/2014/main" id="{239D8170-3301-4B9E-9751-7E53B0973494}"/>
              </a:ext>
            </a:extLst>
          </p:cNvPr>
          <p:cNvSpPr/>
          <p:nvPr/>
        </p:nvSpPr>
        <p:spPr>
          <a:xfrm>
            <a:off x="3308682" y="1052736"/>
            <a:ext cx="2448272"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Application</a:t>
            </a:r>
          </a:p>
        </p:txBody>
      </p:sp>
      <p:sp>
        <p:nvSpPr>
          <p:cNvPr id="9" name="TextBox 8">
            <a:extLst>
              <a:ext uri="{FF2B5EF4-FFF2-40B4-BE49-F238E27FC236}">
                <a16:creationId xmlns:a16="http://schemas.microsoft.com/office/drawing/2014/main" id="{2013DA66-C840-4D3B-AC33-418F5506B83E}"/>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interpret, solve, demonstrate, discover. illustrate</a:t>
            </a:r>
          </a:p>
        </p:txBody>
      </p:sp>
    </p:spTree>
    <p:extLst>
      <p:ext uri="{BB962C8B-B14F-4D97-AF65-F5344CB8AC3E}">
        <p14:creationId xmlns:p14="http://schemas.microsoft.com/office/powerpoint/2010/main" val="98991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8" grpId="0" animBg="1"/>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1772816"/>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Distinguishing between different elements of a topic, how they relate to each other and to the overall structure</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making connections between ideas, analysis of elements, analysis of relationships, analysis of organization</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830251"/>
            <a:ext cx="6840760" cy="830997"/>
          </a:xfrm>
          <a:prstGeom prst="rect">
            <a:avLst/>
          </a:prstGeom>
          <a:noFill/>
        </p:spPr>
        <p:txBody>
          <a:bodyPr wrap="square" rtlCol="0">
            <a:spAutoFit/>
          </a:bodyPr>
          <a:lstStyle/>
          <a:p>
            <a:pPr algn="ctr"/>
            <a:r>
              <a:rPr lang="en-GB" sz="2400" i="1" dirty="0"/>
              <a:t>Example: What distinguishes the roles of ‘dependent’ and ‘independent’ advocate?</a:t>
            </a:r>
          </a:p>
        </p:txBody>
      </p:sp>
      <p:sp>
        <p:nvSpPr>
          <p:cNvPr id="9" name="Rectangle: Rounded Corners 8">
            <a:extLst>
              <a:ext uri="{FF2B5EF4-FFF2-40B4-BE49-F238E27FC236}">
                <a16:creationId xmlns:a16="http://schemas.microsoft.com/office/drawing/2014/main" id="{7290010D-CB9E-4249-9756-0D4ADED863C8}"/>
              </a:ext>
            </a:extLst>
          </p:cNvPr>
          <p:cNvSpPr/>
          <p:nvPr/>
        </p:nvSpPr>
        <p:spPr>
          <a:xfrm>
            <a:off x="3347864" y="908720"/>
            <a:ext cx="2448272"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Analysis</a:t>
            </a:r>
          </a:p>
        </p:txBody>
      </p:sp>
      <p:sp>
        <p:nvSpPr>
          <p:cNvPr id="10" name="TextBox 9">
            <a:extLst>
              <a:ext uri="{FF2B5EF4-FFF2-40B4-BE49-F238E27FC236}">
                <a16:creationId xmlns:a16="http://schemas.microsoft.com/office/drawing/2014/main" id="{121BE1A0-4461-4E66-8CF9-1BDBC4324517}"/>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differentiate, contrast, distinguish, examine, relate</a:t>
            </a:r>
          </a:p>
        </p:txBody>
      </p:sp>
    </p:spTree>
    <p:extLst>
      <p:ext uri="{BB962C8B-B14F-4D97-AF65-F5344CB8AC3E}">
        <p14:creationId xmlns:p14="http://schemas.microsoft.com/office/powerpoint/2010/main" val="1099117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9" grpId="0" animBg="1"/>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1772816"/>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Justifying a stance, decision or conclusion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evaluating the quality of work based on set criteria, judging the validity if ideas or arguments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830251"/>
            <a:ext cx="6840760" cy="830997"/>
          </a:xfrm>
          <a:prstGeom prst="rect">
            <a:avLst/>
          </a:prstGeom>
          <a:noFill/>
        </p:spPr>
        <p:txBody>
          <a:bodyPr wrap="square" rtlCol="0">
            <a:spAutoFit/>
          </a:bodyPr>
          <a:lstStyle/>
          <a:p>
            <a:pPr algn="ctr"/>
            <a:r>
              <a:rPr lang="en-GB" sz="2400" i="1" dirty="0"/>
              <a:t>Example: Critically evaluate the effectiveness of a housing policy for a Local Authority of your choice.</a:t>
            </a:r>
          </a:p>
        </p:txBody>
      </p:sp>
      <p:sp>
        <p:nvSpPr>
          <p:cNvPr id="10" name="TextBox 9">
            <a:extLst>
              <a:ext uri="{FF2B5EF4-FFF2-40B4-BE49-F238E27FC236}">
                <a16:creationId xmlns:a16="http://schemas.microsoft.com/office/drawing/2014/main" id="{121BE1A0-4461-4E66-8CF9-1BDBC4324517}"/>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appraise, argue, defend, select, support, critique</a:t>
            </a:r>
          </a:p>
        </p:txBody>
      </p:sp>
      <p:sp>
        <p:nvSpPr>
          <p:cNvPr id="11" name="Rectangle: Rounded Corners 10">
            <a:extLst>
              <a:ext uri="{FF2B5EF4-FFF2-40B4-BE49-F238E27FC236}">
                <a16:creationId xmlns:a16="http://schemas.microsoft.com/office/drawing/2014/main" id="{B92287F1-ED8B-41EA-BF9C-78B89C11084F}"/>
              </a:ext>
            </a:extLst>
          </p:cNvPr>
          <p:cNvSpPr/>
          <p:nvPr/>
        </p:nvSpPr>
        <p:spPr>
          <a:xfrm>
            <a:off x="3351143" y="968297"/>
            <a:ext cx="2444993"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Evaluation</a:t>
            </a:r>
          </a:p>
        </p:txBody>
      </p:sp>
    </p:spTree>
    <p:extLst>
      <p:ext uri="{BB962C8B-B14F-4D97-AF65-F5344CB8AC3E}">
        <p14:creationId xmlns:p14="http://schemas.microsoft.com/office/powerpoint/2010/main" val="142197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10" grpId="0"/>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2103239"/>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Producing new or original work, ideas or research</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combining ideas to make a new theory, generating new ideas, undertaking original research</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830251"/>
            <a:ext cx="6840760" cy="1200329"/>
          </a:xfrm>
          <a:prstGeom prst="rect">
            <a:avLst/>
          </a:prstGeom>
          <a:noFill/>
        </p:spPr>
        <p:txBody>
          <a:bodyPr wrap="square" rtlCol="0">
            <a:spAutoFit/>
          </a:bodyPr>
          <a:lstStyle/>
          <a:p>
            <a:pPr algn="ctr"/>
            <a:r>
              <a:rPr lang="en-GB" sz="2400" i="1" dirty="0"/>
              <a:t>Example: Is there a causal connection between expulsion from school and involvement in the criminal justice system?</a:t>
            </a:r>
          </a:p>
        </p:txBody>
      </p:sp>
      <p:sp>
        <p:nvSpPr>
          <p:cNvPr id="10" name="TextBox 9">
            <a:extLst>
              <a:ext uri="{FF2B5EF4-FFF2-40B4-BE49-F238E27FC236}">
                <a16:creationId xmlns:a16="http://schemas.microsoft.com/office/drawing/2014/main" id="{121BE1A0-4461-4E66-8CF9-1BDBC4324517}"/>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design, construct, create, conjecture, develop, formulate, investigate</a:t>
            </a:r>
          </a:p>
        </p:txBody>
      </p:sp>
      <p:sp>
        <p:nvSpPr>
          <p:cNvPr id="9" name="Rectangle: Rounded Corners 8">
            <a:extLst>
              <a:ext uri="{FF2B5EF4-FFF2-40B4-BE49-F238E27FC236}">
                <a16:creationId xmlns:a16="http://schemas.microsoft.com/office/drawing/2014/main" id="{75381C17-AAAD-46DF-9FA1-C31A029A404F}"/>
              </a:ext>
            </a:extLst>
          </p:cNvPr>
          <p:cNvSpPr/>
          <p:nvPr/>
        </p:nvSpPr>
        <p:spPr>
          <a:xfrm>
            <a:off x="2771801" y="831358"/>
            <a:ext cx="3600398" cy="51648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6. Creation / Synthesis</a:t>
            </a:r>
          </a:p>
        </p:txBody>
      </p:sp>
      <p:sp>
        <p:nvSpPr>
          <p:cNvPr id="2" name="TextBox 1">
            <a:extLst>
              <a:ext uri="{FF2B5EF4-FFF2-40B4-BE49-F238E27FC236}">
                <a16:creationId xmlns:a16="http://schemas.microsoft.com/office/drawing/2014/main" id="{BE183A36-FFBC-4709-9EC2-F3731383B714}"/>
              </a:ext>
            </a:extLst>
          </p:cNvPr>
          <p:cNvSpPr txBox="1"/>
          <p:nvPr/>
        </p:nvSpPr>
        <p:spPr>
          <a:xfrm>
            <a:off x="1298915" y="1484784"/>
            <a:ext cx="6441437" cy="369332"/>
          </a:xfrm>
          <a:prstGeom prst="rect">
            <a:avLst/>
          </a:prstGeom>
          <a:noFill/>
        </p:spPr>
        <p:txBody>
          <a:bodyPr wrap="square" rtlCol="0">
            <a:spAutoFit/>
          </a:bodyPr>
          <a:lstStyle/>
          <a:p>
            <a:pPr algn="ctr"/>
            <a:r>
              <a:rPr lang="en-GB" b="1" dirty="0"/>
              <a:t>N.B. This is a more recent adaptation of Bloom’s original</a:t>
            </a:r>
          </a:p>
        </p:txBody>
      </p:sp>
    </p:spTree>
    <p:extLst>
      <p:ext uri="{BB962C8B-B14F-4D97-AF65-F5344CB8AC3E}">
        <p14:creationId xmlns:p14="http://schemas.microsoft.com/office/powerpoint/2010/main" val="3393792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10" grpId="0"/>
      <p:bldP spid="9" grpId="0" animBg="1"/>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030C-DB76-496B-BB82-64D15A053D15}"/>
              </a:ext>
            </a:extLst>
          </p:cNvPr>
          <p:cNvSpPr>
            <a:spLocks noGrp="1"/>
          </p:cNvSpPr>
          <p:nvPr>
            <p:ph type="title"/>
          </p:nvPr>
        </p:nvSpPr>
        <p:spPr/>
        <p:txBody>
          <a:bodyPr>
            <a:normAutofit/>
          </a:bodyPr>
          <a:lstStyle/>
          <a:p>
            <a:r>
              <a:rPr lang="en-GB" sz="3600" b="1" dirty="0"/>
              <a:t>Bloom’s Taxonomy</a:t>
            </a:r>
          </a:p>
        </p:txBody>
      </p:sp>
      <p:sp>
        <p:nvSpPr>
          <p:cNvPr id="3" name="TextBox 2">
            <a:extLst>
              <a:ext uri="{FF2B5EF4-FFF2-40B4-BE49-F238E27FC236}">
                <a16:creationId xmlns:a16="http://schemas.microsoft.com/office/drawing/2014/main" id="{B54F475B-7CF0-48A5-970F-8901DF3E51BE}"/>
              </a:ext>
            </a:extLst>
          </p:cNvPr>
          <p:cNvSpPr txBox="1"/>
          <p:nvPr/>
        </p:nvSpPr>
        <p:spPr>
          <a:xfrm>
            <a:off x="1187624" y="2636912"/>
            <a:ext cx="6624736" cy="1015663"/>
          </a:xfrm>
          <a:prstGeom prst="rect">
            <a:avLst/>
          </a:prstGeom>
          <a:noFill/>
        </p:spPr>
        <p:txBody>
          <a:bodyPr wrap="square" rtlCol="0">
            <a:spAutoFit/>
          </a:bodyPr>
          <a:lstStyle/>
          <a:p>
            <a:pPr algn="ctr"/>
            <a:r>
              <a:rPr lang="en-GB" sz="6000" i="1" dirty="0"/>
              <a:t>Quiz Time!!!!!!</a:t>
            </a:r>
          </a:p>
        </p:txBody>
      </p:sp>
    </p:spTree>
    <p:extLst>
      <p:ext uri="{BB962C8B-B14F-4D97-AF65-F5344CB8AC3E}">
        <p14:creationId xmlns:p14="http://schemas.microsoft.com/office/powerpoint/2010/main" val="317243773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3"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25463" y="116632"/>
            <a:ext cx="8229600" cy="891952"/>
          </a:xfrm>
        </p:spPr>
        <p:txBody>
          <a:bodyPr>
            <a:normAutofit fontScale="90000"/>
          </a:bodyPr>
          <a:lstStyle/>
          <a:p>
            <a:pPr eaLnBrk="1" hangingPunct="1">
              <a:defRPr/>
            </a:pPr>
            <a:r>
              <a:rPr lang="en-US" sz="4000" b="1" dirty="0"/>
              <a:t>How Can One Become a Critical Thinker?</a:t>
            </a:r>
          </a:p>
        </p:txBody>
      </p:sp>
      <p:sp>
        <p:nvSpPr>
          <p:cNvPr id="2" name="TextBox 1"/>
          <p:cNvSpPr txBox="1"/>
          <p:nvPr/>
        </p:nvSpPr>
        <p:spPr>
          <a:xfrm>
            <a:off x="554384" y="1143310"/>
            <a:ext cx="3672408" cy="5078313"/>
          </a:xfrm>
          <a:prstGeom prst="rect">
            <a:avLst/>
          </a:prstGeom>
          <a:noFill/>
        </p:spPr>
        <p:txBody>
          <a:bodyPr wrap="square" rtlCol="0">
            <a:spAutoFit/>
          </a:bodyPr>
          <a:lstStyle/>
          <a:p>
            <a:pPr marL="285750" indent="-285750">
              <a:buFont typeface="Arial" panose="020B0604020202020204" pitchFamily="34" charset="0"/>
              <a:buChar char="•"/>
            </a:pPr>
            <a:r>
              <a:rPr lang="en-GB" dirty="0"/>
              <a:t>By asking pertinent questions (of self as well as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assessing statements and arguments;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developing a sense of observation and curiosity;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becoming interested in finding new solutions;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examining beliefs, assumptions, and opinions and weighing them against truth.</a:t>
            </a:r>
          </a:p>
          <a:p>
            <a:pPr marL="285750" indent="-285750">
              <a:buFont typeface="Arial" panose="020B0604020202020204" pitchFamily="34" charset="0"/>
              <a:buChar char="•"/>
            </a:pPr>
            <a:r>
              <a:rPr lang="en-GB" dirty="0"/>
              <a:t>By developing a “thinker’s vocabulary”.</a:t>
            </a:r>
          </a:p>
          <a:p>
            <a:pPr marL="285750" indent="-285750">
              <a:buFont typeface="Arial" panose="020B0604020202020204" pitchFamily="34" charset="0"/>
              <a:buChar char="•"/>
            </a:pPr>
            <a:endParaRPr lang="en-GB" dirty="0"/>
          </a:p>
        </p:txBody>
      </p:sp>
      <p:sp>
        <p:nvSpPr>
          <p:cNvPr id="3" name="TextBox 2"/>
          <p:cNvSpPr txBox="1"/>
          <p:nvPr/>
        </p:nvSpPr>
        <p:spPr>
          <a:xfrm>
            <a:off x="4640263" y="1143310"/>
            <a:ext cx="4036193" cy="4801314"/>
          </a:xfrm>
          <a:prstGeom prst="rect">
            <a:avLst/>
          </a:prstGeom>
          <a:noFill/>
        </p:spPr>
        <p:txBody>
          <a:bodyPr wrap="square" rtlCol="0">
            <a:spAutoFit/>
          </a:bodyPr>
          <a:lstStyle/>
          <a:p>
            <a:pPr marL="285750" indent="-285750">
              <a:buFont typeface="Arial" panose="020B0604020202020204" pitchFamily="34" charset="0"/>
              <a:buChar char="•"/>
            </a:pPr>
            <a:r>
              <a:rPr lang="en-GB" dirty="0"/>
              <a:t>By listening carefully to others, thinking about what they say, and giving feedback;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observing with an open mind;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making assertions based on sound logic and solid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sharing ideas with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becoming an open-minded listener and reader;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engaging in active reading and active listening!</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616728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080375" cy="762000"/>
          </a:xfrm>
        </p:spPr>
        <p:txBody>
          <a:bodyPr>
            <a:normAutofit/>
          </a:bodyPr>
          <a:lstStyle/>
          <a:p>
            <a:pPr eaLnBrk="1" hangingPunct="1">
              <a:defRPr/>
            </a:pPr>
            <a:r>
              <a:rPr lang="en-US" sz="3600" b="1" dirty="0">
                <a:latin typeface="Arial" panose="020B0604020202020204" pitchFamily="34" charset="0"/>
                <a:cs typeface="Arial" panose="020B0604020202020204" pitchFamily="34" charset="0"/>
              </a:rPr>
              <a:t>Final Words</a:t>
            </a:r>
          </a:p>
        </p:txBody>
      </p:sp>
      <p:sp>
        <p:nvSpPr>
          <p:cNvPr id="3" name="TextBox 2"/>
          <p:cNvSpPr txBox="1"/>
          <p:nvPr/>
        </p:nvSpPr>
        <p:spPr>
          <a:xfrm>
            <a:off x="378483" y="1484784"/>
            <a:ext cx="8142039"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Critical thinking is “higher level” thinking</a:t>
            </a:r>
          </a:p>
          <a:p>
            <a:pPr marL="457200" indent="-457200">
              <a:spcBef>
                <a:spcPts val="600"/>
              </a:spcBef>
              <a:spcAft>
                <a:spcPts val="600"/>
              </a:spcAft>
              <a:buFont typeface="Arial" panose="020B0604020202020204" pitchFamily="34" charset="0"/>
              <a:buChar char="•"/>
            </a:pPr>
            <a:r>
              <a:rPr lang="en-GB" sz="2800" dirty="0"/>
              <a:t>It often requires us to think “outside the box”</a:t>
            </a:r>
          </a:p>
          <a:p>
            <a:pPr marL="457200" indent="-457200">
              <a:spcBef>
                <a:spcPts val="600"/>
              </a:spcBef>
              <a:spcAft>
                <a:spcPts val="600"/>
              </a:spcAft>
              <a:buFont typeface="Arial" panose="020B0604020202020204" pitchFamily="34" charset="0"/>
              <a:buChar char="•"/>
            </a:pPr>
            <a:r>
              <a:rPr lang="en-GB" sz="2800" dirty="0"/>
              <a:t>Many occupations/careers require critical thinking</a:t>
            </a:r>
          </a:p>
          <a:p>
            <a:pPr marL="457200" indent="-457200">
              <a:spcBef>
                <a:spcPts val="600"/>
              </a:spcBef>
              <a:spcAft>
                <a:spcPts val="600"/>
              </a:spcAft>
              <a:buFont typeface="Arial" panose="020B0604020202020204" pitchFamily="34" charset="0"/>
              <a:buChar char="•"/>
            </a:pPr>
            <a:r>
              <a:rPr lang="en-GB" sz="2800" dirty="0"/>
              <a:t>The things we enjoy in everyday society are the result of critical thinking</a:t>
            </a:r>
          </a:p>
          <a:p>
            <a:pPr marL="457200" indent="-457200">
              <a:spcBef>
                <a:spcPts val="600"/>
              </a:spcBef>
              <a:spcAft>
                <a:spcPts val="600"/>
              </a:spcAft>
              <a:buFont typeface="Arial" panose="020B0604020202020204" pitchFamily="34" charset="0"/>
              <a:buChar char="•"/>
            </a:pPr>
            <a:r>
              <a:rPr lang="en-GB" sz="2800" dirty="0"/>
              <a:t>By adopting certain habits and behaviours we can learn to think critically.</a:t>
            </a:r>
          </a:p>
          <a:p>
            <a:pPr marL="457200" indent="-4572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273588945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080375" cy="762000"/>
          </a:xfrm>
        </p:spPr>
        <p:txBody>
          <a:bodyPr>
            <a:normAutofit/>
          </a:bodyPr>
          <a:lstStyle/>
          <a:p>
            <a:pPr eaLnBrk="1" hangingPunct="1">
              <a:defRPr/>
            </a:pPr>
            <a:r>
              <a:rPr lang="en-US" sz="3600" b="1" dirty="0">
                <a:latin typeface="Arial" panose="020B0604020202020204" pitchFamily="34" charset="0"/>
                <a:cs typeface="Arial" panose="020B0604020202020204" pitchFamily="34" charset="0"/>
              </a:rPr>
              <a:t>Final Words</a:t>
            </a:r>
          </a:p>
        </p:txBody>
      </p:sp>
      <p:sp>
        <p:nvSpPr>
          <p:cNvPr id="3" name="TextBox 2"/>
          <p:cNvSpPr txBox="1"/>
          <p:nvPr/>
        </p:nvSpPr>
        <p:spPr>
          <a:xfrm>
            <a:off x="378483" y="1484784"/>
            <a:ext cx="8142039" cy="45858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Question our values and norms that we have acquired though socialisation and from out habitus</a:t>
            </a:r>
          </a:p>
          <a:p>
            <a:pPr marL="457200" indent="-457200">
              <a:spcBef>
                <a:spcPts val="600"/>
              </a:spcBef>
              <a:spcAft>
                <a:spcPts val="600"/>
              </a:spcAft>
              <a:buFont typeface="Arial" panose="020B0604020202020204" pitchFamily="34" charset="0"/>
              <a:buChar char="•"/>
            </a:pPr>
            <a:r>
              <a:rPr lang="en-GB" sz="2800" dirty="0"/>
              <a:t>Challenge stereotypical thinking in ourselves and others</a:t>
            </a:r>
          </a:p>
          <a:p>
            <a:pPr marL="457200" indent="-457200">
              <a:spcBef>
                <a:spcPts val="600"/>
              </a:spcBef>
              <a:spcAft>
                <a:spcPts val="600"/>
              </a:spcAft>
              <a:buFont typeface="Arial" panose="020B0604020202020204" pitchFamily="34" charset="0"/>
              <a:buChar char="•"/>
            </a:pPr>
            <a:r>
              <a:rPr lang="en-GB" sz="2800" dirty="0"/>
              <a:t>Question whether the way that things are being done is the best way or the only way</a:t>
            </a:r>
          </a:p>
          <a:p>
            <a:pPr marL="457200" indent="-457200">
              <a:spcBef>
                <a:spcPts val="600"/>
              </a:spcBef>
              <a:spcAft>
                <a:spcPts val="600"/>
              </a:spcAft>
              <a:buFont typeface="Arial" panose="020B0604020202020204" pitchFamily="34" charset="0"/>
              <a:buChar char="•"/>
            </a:pPr>
            <a:r>
              <a:rPr lang="en-GB" sz="2800" dirty="0"/>
              <a:t>Recognise that we can change the way we think about things that we have ‘taken for granted’</a:t>
            </a:r>
          </a:p>
          <a:p>
            <a:pPr marL="457200" indent="-457200">
              <a:spcBef>
                <a:spcPts val="600"/>
              </a:spcBef>
              <a:spcAft>
                <a:spcPts val="600"/>
              </a:spcAft>
              <a:buFont typeface="Arial" panose="020B0604020202020204" pitchFamily="34" charset="0"/>
              <a:buChar char="•"/>
            </a:pPr>
            <a:endParaRPr lang="en-GB" sz="2800" dirty="0"/>
          </a:p>
        </p:txBody>
      </p:sp>
      <p:sp>
        <p:nvSpPr>
          <p:cNvPr id="2" name="TextBox 1"/>
          <p:cNvSpPr txBox="1"/>
          <p:nvPr/>
        </p:nvSpPr>
        <p:spPr>
          <a:xfrm>
            <a:off x="179512" y="836712"/>
            <a:ext cx="4968552" cy="461665"/>
          </a:xfrm>
          <a:prstGeom prst="rect">
            <a:avLst/>
          </a:prstGeom>
          <a:noFill/>
        </p:spPr>
        <p:txBody>
          <a:bodyPr wrap="square" rtlCol="0">
            <a:spAutoFit/>
          </a:bodyPr>
          <a:lstStyle/>
          <a:p>
            <a:r>
              <a:rPr lang="en-GB" sz="2400" b="1" dirty="0"/>
              <a:t>Critical Thinking Allows us to:</a:t>
            </a:r>
          </a:p>
        </p:txBody>
      </p:sp>
    </p:spTree>
    <p:extLst>
      <p:ext uri="{BB962C8B-B14F-4D97-AF65-F5344CB8AC3E}">
        <p14:creationId xmlns:p14="http://schemas.microsoft.com/office/powerpoint/2010/main" val="291635497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778098"/>
          </a:xfrm>
        </p:spPr>
        <p:txBody>
          <a:bodyPr/>
          <a:lstStyle/>
          <a:p>
            <a:pPr eaLnBrk="1" hangingPunct="1"/>
            <a:r>
              <a:rPr lang="en-GB" altLang="en-US" b="1" dirty="0"/>
              <a:t>Everyone thinks…</a:t>
            </a:r>
          </a:p>
        </p:txBody>
      </p:sp>
      <p:sp>
        <p:nvSpPr>
          <p:cNvPr id="22531" name="Content Placeholder 2"/>
          <p:cNvSpPr>
            <a:spLocks noGrp="1"/>
          </p:cNvSpPr>
          <p:nvPr>
            <p:ph idx="1"/>
          </p:nvPr>
        </p:nvSpPr>
        <p:spPr>
          <a:xfrm>
            <a:off x="457200" y="1600201"/>
            <a:ext cx="8229600" cy="2764904"/>
          </a:xfrm>
        </p:spPr>
        <p:txBody>
          <a:bodyPr/>
          <a:lstStyle/>
          <a:p>
            <a:pPr marL="0" indent="0" algn="ctr">
              <a:lnSpc>
                <a:spcPct val="90000"/>
              </a:lnSpc>
              <a:buNone/>
              <a:defRPr/>
            </a:pPr>
            <a:r>
              <a:rPr lang="en-US" dirty="0"/>
              <a:t>“Everyone thinks.</a:t>
            </a:r>
            <a:r>
              <a:rPr lang="th-TH" dirty="0"/>
              <a:t>  </a:t>
            </a:r>
            <a:r>
              <a:rPr lang="en-US" dirty="0"/>
              <a:t>It is in our nature to do so.</a:t>
            </a:r>
            <a:r>
              <a:rPr lang="th-TH" dirty="0"/>
              <a:t>  </a:t>
            </a:r>
            <a:r>
              <a:rPr lang="en-US" dirty="0"/>
              <a:t>But so much of our thinking, left to itself, is biased, distorted, partial, uninformed, or downright prejudiced.</a:t>
            </a:r>
            <a:r>
              <a:rPr lang="th-TH" dirty="0"/>
              <a:t>  </a:t>
            </a:r>
            <a:r>
              <a:rPr lang="en-US" dirty="0"/>
              <a:t>Yet the quality of our life and that of what we produce depends on the quality of our thought.” </a:t>
            </a:r>
          </a:p>
        </p:txBody>
      </p:sp>
      <p:sp>
        <p:nvSpPr>
          <p:cNvPr id="2" name="TextBox 1"/>
          <p:cNvSpPr txBox="1"/>
          <p:nvPr/>
        </p:nvSpPr>
        <p:spPr>
          <a:xfrm>
            <a:off x="4716016" y="4519115"/>
            <a:ext cx="3456384" cy="369332"/>
          </a:xfrm>
          <a:prstGeom prst="rect">
            <a:avLst/>
          </a:prstGeom>
          <a:noFill/>
        </p:spPr>
        <p:txBody>
          <a:bodyPr wrap="square" rtlCol="0">
            <a:spAutoFit/>
          </a:bodyPr>
          <a:lstStyle/>
          <a:p>
            <a:pPr algn="r"/>
            <a:r>
              <a:rPr lang="en-US" dirty="0"/>
              <a:t>Richard Paul </a:t>
            </a:r>
          </a:p>
        </p:txBody>
      </p:sp>
    </p:spTree>
    <p:extLst>
      <p:ext uri="{BB962C8B-B14F-4D97-AF65-F5344CB8AC3E}">
        <p14:creationId xmlns:p14="http://schemas.microsoft.com/office/powerpoint/2010/main" val="30896305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762000" y="381000"/>
            <a:ext cx="7848600" cy="609600"/>
          </a:xfrm>
        </p:spPr>
        <p:txBody>
          <a:bodyPr>
            <a:normAutofit fontScale="90000"/>
          </a:bodyPr>
          <a:lstStyle/>
          <a:p>
            <a:pPr eaLnBrk="1" hangingPunct="1">
              <a:defRPr/>
            </a:pPr>
            <a:r>
              <a:rPr lang="en-US" sz="5400" dirty="0"/>
              <a:t>R E S O U R C E S</a:t>
            </a:r>
            <a:endParaRPr lang="en-US" sz="4000" dirty="0"/>
          </a:p>
        </p:txBody>
      </p:sp>
      <p:sp>
        <p:nvSpPr>
          <p:cNvPr id="45059" name="Rectangle 3"/>
          <p:cNvSpPr>
            <a:spLocks noGrp="1" noChangeArrowheads="1"/>
          </p:cNvSpPr>
          <p:nvPr>
            <p:ph idx="1"/>
          </p:nvPr>
        </p:nvSpPr>
        <p:spPr>
          <a:xfrm>
            <a:off x="609600" y="1219200"/>
            <a:ext cx="8229600" cy="5105400"/>
          </a:xfrm>
        </p:spPr>
        <p:txBody>
          <a:bodyPr>
            <a:noAutofit/>
          </a:bodyPr>
          <a:lstStyle/>
          <a:p>
            <a:pPr eaLnBrk="1" hangingPunct="1">
              <a:buFont typeface="Wingdings" pitchFamily="2" charset="2"/>
              <a:buNone/>
              <a:defRPr/>
            </a:pPr>
            <a:endParaRPr lang="en-US" sz="1400" dirty="0">
              <a:latin typeface="+mj-lt"/>
            </a:endParaRPr>
          </a:p>
          <a:p>
            <a:pPr eaLnBrk="1" hangingPunct="1">
              <a:buFont typeface="Wingdings" pitchFamily="2" charset="2"/>
              <a:buNone/>
              <a:defRPr/>
            </a:pPr>
            <a:r>
              <a:rPr lang="en-US" sz="1400" dirty="0">
                <a:latin typeface="+mj-lt"/>
              </a:rPr>
              <a:t>This </a:t>
            </a:r>
            <a:r>
              <a:rPr lang="en-US" sz="1400" dirty="0" err="1">
                <a:latin typeface="+mj-lt"/>
              </a:rPr>
              <a:t>Powerpoint</a:t>
            </a:r>
            <a:r>
              <a:rPr lang="en-US" sz="1400" dirty="0">
                <a:latin typeface="+mj-lt"/>
              </a:rPr>
              <a:t> has been adapted from:</a:t>
            </a:r>
          </a:p>
          <a:p>
            <a:pPr eaLnBrk="1" hangingPunct="1">
              <a:buFont typeface="Wingdings" pitchFamily="2" charset="2"/>
              <a:buNone/>
              <a:defRPr/>
            </a:pPr>
            <a:r>
              <a:rPr lang="en-US" sz="1400" dirty="0">
                <a:latin typeface="+mj-lt"/>
              </a:rPr>
              <a:t> Reach resources for academic achievement: contact Dorothy S. Golden, Seminar Coordinator, REACH at </a:t>
            </a:r>
            <a:r>
              <a:rPr lang="en-US" sz="1400" dirty="0">
                <a:latin typeface="+mj-lt"/>
                <a:hlinkClick r:id="rId2"/>
              </a:rPr>
              <a:t>dsgold01@louisville.edu</a:t>
            </a:r>
            <a:endParaRPr lang="en-US" sz="1400" dirty="0">
              <a:latin typeface="+mj-lt"/>
            </a:endParaRPr>
          </a:p>
          <a:p>
            <a:pPr eaLnBrk="1" hangingPunct="1">
              <a:buFont typeface="Wingdings" pitchFamily="2" charset="2"/>
              <a:buNone/>
              <a:defRPr/>
            </a:pPr>
            <a:r>
              <a:rPr lang="en-US" sz="1400" dirty="0" err="1">
                <a:latin typeface="+mj-lt"/>
              </a:rPr>
              <a:t>Halvorsen</a:t>
            </a:r>
            <a:r>
              <a:rPr lang="en-US" sz="1400" dirty="0">
                <a:latin typeface="+mj-lt"/>
              </a:rPr>
              <a:t> encouraging critical thought in the EFL classroom.ppt</a:t>
            </a:r>
          </a:p>
          <a:p>
            <a:pPr eaLnBrk="1" hangingPunct="1">
              <a:buFont typeface="Wingdings" pitchFamily="2" charset="2"/>
              <a:buNone/>
              <a:defRPr/>
            </a:pPr>
            <a:r>
              <a:rPr lang="en-US" sz="1400" dirty="0" err="1">
                <a:latin typeface="+mj-lt"/>
              </a:rPr>
              <a:t>Nist</a:t>
            </a:r>
            <a:r>
              <a:rPr lang="en-US" sz="1400" dirty="0">
                <a:latin typeface="+mj-lt"/>
              </a:rPr>
              <a:t>, Sherrie L. and William Diehl.</a:t>
            </a:r>
            <a:r>
              <a:rPr lang="en-US" sz="1400" i="1" dirty="0">
                <a:latin typeface="+mj-lt"/>
              </a:rPr>
              <a:t> Developing Textbook Thinking, 5</a:t>
            </a:r>
            <a:r>
              <a:rPr lang="en-US" sz="1400" i="1" baseline="30000" dirty="0">
                <a:latin typeface="+mj-lt"/>
              </a:rPr>
              <a:t>th</a:t>
            </a:r>
            <a:r>
              <a:rPr lang="en-US" sz="1400" i="1" dirty="0">
                <a:latin typeface="+mj-lt"/>
              </a:rPr>
              <a:t> ed.</a:t>
            </a:r>
            <a:r>
              <a:rPr lang="en-US" sz="1400" dirty="0">
                <a:latin typeface="+mj-lt"/>
              </a:rPr>
              <a:t> Boston: Houghton Mifflin Co., 2002.</a:t>
            </a:r>
          </a:p>
          <a:p>
            <a:pPr eaLnBrk="1" hangingPunct="1">
              <a:buFont typeface="Wingdings" pitchFamily="2" charset="2"/>
              <a:buNone/>
              <a:defRPr/>
            </a:pPr>
            <a:r>
              <a:rPr lang="en-US" sz="1400" dirty="0">
                <a:latin typeface="+mj-lt"/>
              </a:rPr>
              <a:t>Ruggiero, Vincent Ryan.</a:t>
            </a:r>
            <a:r>
              <a:rPr lang="en-US" sz="1400" i="1" dirty="0">
                <a:latin typeface="+mj-lt"/>
              </a:rPr>
              <a:t> Becoming a Critical Thinker, 3</a:t>
            </a:r>
            <a:r>
              <a:rPr lang="en-US" sz="1400" i="1" baseline="30000" dirty="0">
                <a:latin typeface="+mj-lt"/>
              </a:rPr>
              <a:t>rd</a:t>
            </a:r>
            <a:r>
              <a:rPr lang="en-US" sz="1400" i="1" dirty="0">
                <a:latin typeface="+mj-lt"/>
              </a:rPr>
              <a:t> ed. </a:t>
            </a:r>
            <a:r>
              <a:rPr lang="en-US" sz="1400" dirty="0">
                <a:latin typeface="+mj-lt"/>
              </a:rPr>
              <a:t>Boston: Houghton Mifflin Co., 1999.</a:t>
            </a:r>
          </a:p>
          <a:p>
            <a:pPr eaLnBrk="1" hangingPunct="1">
              <a:buFont typeface="Wingdings" pitchFamily="2" charset="2"/>
              <a:buNone/>
              <a:defRPr/>
            </a:pPr>
            <a:r>
              <a:rPr lang="en-US" sz="1400" dirty="0">
                <a:latin typeface="+mj-lt"/>
              </a:rPr>
              <a:t>Spears, Deanne Milan. </a:t>
            </a:r>
            <a:r>
              <a:rPr lang="en-US" sz="1400" i="1" dirty="0">
                <a:latin typeface="+mj-lt"/>
              </a:rPr>
              <a:t>Developing Critical Reading Skills, 5</a:t>
            </a:r>
            <a:r>
              <a:rPr lang="en-US" sz="1400" i="1" baseline="30000" dirty="0">
                <a:latin typeface="+mj-lt"/>
              </a:rPr>
              <a:t>th</a:t>
            </a:r>
            <a:r>
              <a:rPr lang="en-US" sz="1400" i="1" dirty="0">
                <a:latin typeface="+mj-lt"/>
              </a:rPr>
              <a:t> ed. </a:t>
            </a:r>
            <a:r>
              <a:rPr lang="en-US" sz="1400" dirty="0">
                <a:latin typeface="+mj-lt"/>
              </a:rPr>
              <a:t>Boston: McGraw-Hill College, 1999.</a:t>
            </a:r>
          </a:p>
          <a:p>
            <a:pPr eaLnBrk="1" hangingPunct="1">
              <a:buFont typeface="Wingdings" pitchFamily="2" charset="2"/>
              <a:buNone/>
              <a:defRPr/>
            </a:pPr>
            <a:r>
              <a:rPr lang="en-US" sz="1400" dirty="0">
                <a:latin typeface="+mj-lt"/>
              </a:rPr>
              <a:t>www.kcmetro.cc.mo.us/longview/ctac/definitions.htm</a:t>
            </a:r>
          </a:p>
          <a:p>
            <a:pPr eaLnBrk="1" hangingPunct="1">
              <a:buFont typeface="Wingdings" pitchFamily="2" charset="2"/>
              <a:buNone/>
              <a:defRPr/>
            </a:pPr>
            <a:r>
              <a:rPr lang="en-US" sz="1400" dirty="0">
                <a:latin typeface="+mj-lt"/>
              </a:rPr>
              <a:t>www.criticalthinking.org</a:t>
            </a:r>
          </a:p>
          <a:p>
            <a:pPr eaLnBrk="1" hangingPunct="1">
              <a:buFont typeface="Wingdings" pitchFamily="2" charset="2"/>
              <a:buNone/>
              <a:defRPr/>
            </a:pPr>
            <a:r>
              <a:rPr lang="en-US" sz="1400" dirty="0">
                <a:latin typeface="+mj-lt"/>
              </a:rPr>
              <a:t>www.chiron.valdosta.edu/whuitt/col/cogsys/critthnk.html</a:t>
            </a:r>
          </a:p>
          <a:p>
            <a:pPr eaLnBrk="1" hangingPunct="1">
              <a:buFont typeface="Wingdings" pitchFamily="2" charset="2"/>
              <a:buNone/>
              <a:defRPr/>
            </a:pPr>
            <a:r>
              <a:rPr lang="en-US" sz="1400" dirty="0">
                <a:latin typeface="+mj-lt"/>
              </a:rPr>
              <a:t>www.calpress.com/critical.html</a:t>
            </a:r>
          </a:p>
          <a:p>
            <a:pPr eaLnBrk="1" hangingPunct="1">
              <a:buFont typeface="Wingdings" pitchFamily="2" charset="2"/>
              <a:buNone/>
              <a:defRPr/>
            </a:pPr>
            <a:r>
              <a:rPr lang="en-US" sz="1400" dirty="0">
                <a:latin typeface="+mj-lt"/>
              </a:rPr>
              <a:t>www.coping.org/write/percept/intro.htm </a:t>
            </a:r>
          </a:p>
          <a:p>
            <a:pPr eaLnBrk="1" hangingPunct="1">
              <a:buFont typeface="Wingdings" pitchFamily="2" charset="2"/>
              <a:buNone/>
              <a:defRPr/>
            </a:pPr>
            <a:r>
              <a:rPr lang="en-US" sz="1400" dirty="0">
                <a:latin typeface="+mj-lt"/>
              </a:rPr>
              <a:t>www.utexas.edu/student/utlc/handouts/1414.html</a:t>
            </a:r>
          </a:p>
          <a:p>
            <a:pPr eaLnBrk="1" hangingPunct="1">
              <a:buFont typeface="Wingdings" pitchFamily="2" charset="2"/>
              <a:buNone/>
              <a:defRPr/>
            </a:pPr>
            <a:r>
              <a:rPr lang="en-US" sz="1400" dirty="0">
                <a:latin typeface="+mj-lt"/>
              </a:rPr>
              <a:t>www.coun.uvic.ca/learn/crit.html</a:t>
            </a:r>
          </a:p>
          <a:p>
            <a:pPr eaLnBrk="1" hangingPunct="1">
              <a:buFont typeface="Wingdings" pitchFamily="2" charset="2"/>
              <a:buNone/>
              <a:defRPr/>
            </a:pPr>
            <a:r>
              <a:rPr lang="en-US" sz="1400" dirty="0">
                <a:latin typeface="+mj-lt"/>
              </a:rPr>
              <a:t>For additional information about critical thinking development and other topics included in the on-line modules, please contact Dorothy S. Golden, Seminar Coordinator, REACH at dsgold01@louisville.edu, (502) 852-2320, or (502) 852-6706.</a:t>
            </a:r>
          </a:p>
        </p:txBody>
      </p:sp>
      <p:sp>
        <p:nvSpPr>
          <p:cNvPr id="2867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000289D0-53FC-4349-A358-836976E2885C}" type="slidenum">
              <a:rPr lang="en-US" altLang="en-US" sz="1400"/>
              <a:pPr>
                <a:spcBef>
                  <a:spcPct val="0"/>
                </a:spcBef>
                <a:buFontTx/>
                <a:buNone/>
              </a:pPr>
              <a:t>27</a:t>
            </a:fld>
            <a:endParaRPr lang="en-US" altLang="en-US" sz="1400"/>
          </a:p>
        </p:txBody>
      </p:sp>
    </p:spTree>
    <p:extLst>
      <p:ext uri="{BB962C8B-B14F-4D97-AF65-F5344CB8AC3E}">
        <p14:creationId xmlns:p14="http://schemas.microsoft.com/office/powerpoint/2010/main" val="2953872520"/>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a:t>References</a:t>
            </a:r>
          </a:p>
        </p:txBody>
      </p:sp>
      <p:sp>
        <p:nvSpPr>
          <p:cNvPr id="3" name="TextBox 2"/>
          <p:cNvSpPr txBox="1"/>
          <p:nvPr/>
        </p:nvSpPr>
        <p:spPr>
          <a:xfrm>
            <a:off x="539552" y="1052736"/>
            <a:ext cx="7992888" cy="1754326"/>
          </a:xfrm>
          <a:prstGeom prst="rect">
            <a:avLst/>
          </a:prstGeom>
          <a:noFill/>
        </p:spPr>
        <p:txBody>
          <a:bodyPr wrap="square" rtlCol="0">
            <a:spAutoFit/>
          </a:bodyPr>
          <a:lstStyle/>
          <a:p>
            <a:r>
              <a:rPr lang="en-GB" dirty="0"/>
              <a:t>Cottrell, S. (2013) </a:t>
            </a:r>
            <a:r>
              <a:rPr lang="en-GB" i="1" dirty="0"/>
              <a:t>The Study Skills </a:t>
            </a:r>
            <a:r>
              <a:rPr lang="en-GB" i="1" dirty="0" err="1"/>
              <a:t>HandbookI</a:t>
            </a:r>
            <a:r>
              <a:rPr lang="en-GB" i="1" dirty="0"/>
              <a:t> Basingstoke: Palgrave Macmillan</a:t>
            </a:r>
          </a:p>
          <a:p>
            <a:endParaRPr lang="en-GB" dirty="0"/>
          </a:p>
          <a:p>
            <a:r>
              <a:rPr lang="en-GB" dirty="0"/>
              <a:t>Lynch, C.L. &amp; Wolcott, S.K. (2001) </a:t>
            </a:r>
            <a:r>
              <a:rPr lang="en-GB" i="1" dirty="0"/>
              <a:t>Helping Your Students Develop Critical Thinking Skills </a:t>
            </a:r>
            <a:r>
              <a:rPr lang="en-GB" dirty="0"/>
              <a:t>The IDEA </a:t>
            </a:r>
            <a:r>
              <a:rPr lang="en-GB" dirty="0" err="1"/>
              <a:t>Center</a:t>
            </a:r>
            <a:r>
              <a:rPr lang="en-GB" dirty="0"/>
              <a:t> </a:t>
            </a:r>
          </a:p>
          <a:p>
            <a:endParaRPr lang="en-GB" dirty="0"/>
          </a:p>
          <a:p>
            <a:endParaRPr lang="en-GB" dirty="0"/>
          </a:p>
        </p:txBody>
      </p:sp>
    </p:spTree>
    <p:extLst>
      <p:ext uri="{BB962C8B-B14F-4D97-AF65-F5344CB8AC3E}">
        <p14:creationId xmlns:p14="http://schemas.microsoft.com/office/powerpoint/2010/main" val="297320112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260</TotalTime>
  <Words>1989</Words>
  <Application>Microsoft Office PowerPoint</Application>
  <PresentationFormat>On-screen Show (4:3)</PresentationFormat>
  <Paragraphs>215</Paragraphs>
  <Slides>28</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Times New Roman</vt:lpstr>
      <vt:lpstr>Wingdings</vt:lpstr>
      <vt:lpstr>UWTSD blue background</vt:lpstr>
      <vt:lpstr>PowerPoint Presentation</vt:lpstr>
      <vt:lpstr>The Learning Outcomes for this Module</vt:lpstr>
      <vt:lpstr> Critical Thinking - What is it?  </vt:lpstr>
      <vt:lpstr>Critical thinking begins when you question beyond ‘face value’.</vt:lpstr>
      <vt:lpstr>If you are a critical thinker, you think.</vt:lpstr>
      <vt:lpstr>Critical thinkers listen carefully.</vt:lpstr>
      <vt:lpstr>Critical thinkers look for evidence….</vt:lpstr>
      <vt:lpstr>Therefore…through experience, as a critical thinker, you will:</vt:lpstr>
      <vt:lpstr>Critical thinkers are curious.</vt:lpstr>
      <vt:lpstr>Definitions</vt:lpstr>
      <vt:lpstr> </vt:lpstr>
      <vt:lpstr>And now for the Theory bit……</vt:lpstr>
      <vt:lpstr>PowerPoint Presentation</vt:lpstr>
      <vt:lpstr>Learning Theories: Domains of Learning</vt:lpstr>
      <vt:lpstr>Cognitive domain</vt:lpstr>
      <vt:lpstr>Cognitive domain</vt:lpstr>
      <vt:lpstr>Cognitive domain</vt:lpstr>
      <vt:lpstr>Cognitive domain</vt:lpstr>
      <vt:lpstr>Cognitive domain</vt:lpstr>
      <vt:lpstr>Cognitive domain</vt:lpstr>
      <vt:lpstr>Cognitive domain</vt:lpstr>
      <vt:lpstr>Bloom’s Taxonomy</vt:lpstr>
      <vt:lpstr>How Can One Become a Critical Thinker?</vt:lpstr>
      <vt:lpstr>Final Words</vt:lpstr>
      <vt:lpstr>Final Words</vt:lpstr>
      <vt:lpstr>Everyone thinks…</vt:lpstr>
      <vt:lpstr>R E S O U R C E 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16</cp:revision>
  <dcterms:created xsi:type="dcterms:W3CDTF">2021-02-09T14:04:40Z</dcterms:created>
  <dcterms:modified xsi:type="dcterms:W3CDTF">2022-09-21T14:57:16Z</dcterms:modified>
</cp:coreProperties>
</file>