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0"/>
  </p:notesMasterIdLst>
  <p:sldIdLst>
    <p:sldId id="256" r:id="rId2"/>
    <p:sldId id="274" r:id="rId3"/>
    <p:sldId id="275" r:id="rId4"/>
    <p:sldId id="276" r:id="rId5"/>
    <p:sldId id="277" r:id="rId6"/>
    <p:sldId id="305" r:id="rId7"/>
    <p:sldId id="278" r:id="rId8"/>
    <p:sldId id="279" r:id="rId9"/>
    <p:sldId id="280" r:id="rId10"/>
    <p:sldId id="281" r:id="rId11"/>
    <p:sldId id="282" r:id="rId12"/>
    <p:sldId id="283" r:id="rId13"/>
    <p:sldId id="284" r:id="rId14"/>
    <p:sldId id="285" r:id="rId15"/>
    <p:sldId id="286" r:id="rId16"/>
    <p:sldId id="287" r:id="rId17"/>
    <p:sldId id="272" r:id="rId18"/>
    <p:sldId id="27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EB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195" autoAdjust="0"/>
  </p:normalViewPr>
  <p:slideViewPr>
    <p:cSldViewPr snapToGrid="0">
      <p:cViewPr varScale="1">
        <p:scale>
          <a:sx n="73" d="100"/>
          <a:sy n="73" d="100"/>
        </p:scale>
        <p:origin x="774" y="78"/>
      </p:cViewPr>
      <p:guideLst/>
    </p:cSldViewPr>
  </p:slideViewPr>
  <p:notesTextViewPr>
    <p:cViewPr>
      <p:scale>
        <a:sx n="1" d="1"/>
        <a:sy n="1" d="1"/>
      </p:scale>
      <p:origin x="0" y="0"/>
    </p:cViewPr>
  </p:notesTextViewPr>
  <p:sorterViewPr>
    <p:cViewPr>
      <p:scale>
        <a:sx n="100" d="100"/>
        <a:sy n="100" d="100"/>
      </p:scale>
      <p:origin x="0" y="-169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BFC9CA-FAF6-44AA-9667-C8D3F3CB5DFE}" type="datetimeFigureOut">
              <a:rPr lang="en-GB" smtClean="0"/>
              <a:t>18/10/2018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a:t>
            </a:fld>
            <a:endParaRPr lang="en-GB"/>
          </a:p>
        </p:txBody>
      </p:sp>
    </p:spTree>
    <p:extLst>
      <p:ext uri="{BB962C8B-B14F-4D97-AF65-F5344CB8AC3E}">
        <p14:creationId xmlns:p14="http://schemas.microsoft.com/office/powerpoint/2010/main" val="1464819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18/10/2018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18/10/2018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18/10/2018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18/10/2018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18/10/2018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18/10/2018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18/10/2018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18/10/2018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18/10/2018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18/10/2018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18/10/2018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18/10/2018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bbc.co.uk/news/uk-northern-ireland-36711845"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S2hesuHm2Z4" TargetMode="Externa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0ADFFC45-3DC9-4433-926F-043E879D9D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xmlns="" id="{B5F26A87-0610-435F-AA13-BD658385C9D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a16="http://schemas.microsoft.com/office/drawing/2014/main" xmlns="" id="{E6321436-5AAD-4FB6-BB0D-316D4540E82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xmlns="" id="{94B0BD33-3D46-4F43-947A-825DFEF6106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xmlns="" id="{92E26C27-E1F5-47DC-9F83-469D196C55D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xmlns="" id="{95F944E7-2B4E-4AE2-B4DB-846FF8AE0B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xmlns="" id="{FF14952D-390F-46CC-B302-73DDD9C4160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xmlns="" id="{867CDE55-B22A-40D0-882A-9452919EEC2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xmlns="" id="{8C409231-C942-4808-B529-DAC32A7DB00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02402" y="1282701"/>
            <a:ext cx="5270993" cy="4307148"/>
          </a:xfrm>
        </p:spPr>
        <p:txBody>
          <a:bodyPr anchor="ctr">
            <a:normAutofit/>
          </a:bodyPr>
          <a:lstStyle/>
          <a:p>
            <a:pPr algn="l"/>
            <a:r>
              <a:rPr lang="en-GB" dirty="0" smtClean="0"/>
              <a:t>Equality Law</a:t>
            </a:r>
            <a:endParaRPr lang="en-GB" dirty="0"/>
          </a:p>
        </p:txBody>
      </p:sp>
      <p:sp>
        <p:nvSpPr>
          <p:cNvPr id="21" name="Freeform: Shape 20">
            <a:extLst>
              <a:ext uri="{FF2B5EF4-FFF2-40B4-BE49-F238E27FC236}">
                <a16:creationId xmlns:a16="http://schemas.microsoft.com/office/drawing/2014/main" xmlns="" id="{69370F01-B8C9-4CE4-824C-92B2792E6E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8229600" y="5589850"/>
            <a:ext cx="3946525" cy="1224956"/>
          </a:xfrm>
        </p:spPr>
        <p:txBody>
          <a:bodyPr anchor="b">
            <a:normAutofit/>
          </a:bodyPr>
          <a:lstStyle/>
          <a:p>
            <a:pPr algn="ctr"/>
            <a:r>
              <a:rPr lang="en-GB" sz="3600" dirty="0" err="1">
                <a:solidFill>
                  <a:schemeClr val="bg1"/>
                </a:solidFill>
              </a:rPr>
              <a:t>Brayne</a:t>
            </a:r>
            <a:r>
              <a:rPr lang="en-GB" sz="3600" dirty="0">
                <a:solidFill>
                  <a:schemeClr val="bg1"/>
                </a:solidFill>
              </a:rPr>
              <a:t> and </a:t>
            </a:r>
            <a:r>
              <a:rPr lang="en-GB" sz="3600" dirty="0" err="1">
                <a:solidFill>
                  <a:schemeClr val="bg1"/>
                </a:solidFill>
              </a:rPr>
              <a:t>Carr</a:t>
            </a:r>
            <a:r>
              <a:rPr lang="en-GB" sz="3600" dirty="0">
                <a:solidFill>
                  <a:schemeClr val="bg1"/>
                </a:solidFill>
              </a:rPr>
              <a:t> (2013: 95-110)</a:t>
            </a:r>
          </a:p>
        </p:txBody>
      </p:sp>
      <p:pic>
        <p:nvPicPr>
          <p:cNvPr id="1026" name="Picture 2" descr="Image result for uwtsd logo">
            <a:extLst>
              <a:ext uri="{FF2B5EF4-FFF2-40B4-BE49-F238E27FC236}">
                <a16:creationId xmlns:a16="http://schemas.microsoft.com/office/drawing/2014/main" xmlns="" id="{7CC71A0F-38C3-4E91-B49F-7707C4943E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9598" y="149376"/>
            <a:ext cx="3810000" cy="176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21325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624078" indent="-514350">
              <a:buFont typeface="+mj-lt"/>
              <a:buAutoNum type="arabicPeriod"/>
            </a:pPr>
            <a:r>
              <a:rPr lang="en-GB" dirty="0" smtClean="0"/>
              <a:t>Introduction to the Equality Act 2010</a:t>
            </a:r>
          </a:p>
          <a:p>
            <a:pPr marL="624078" indent="-514350">
              <a:buFont typeface="+mj-lt"/>
              <a:buAutoNum type="arabicPeriod"/>
            </a:pPr>
            <a:endParaRPr lang="en-GB" dirty="0" smtClean="0"/>
          </a:p>
          <a:p>
            <a:pPr marL="624078" indent="-514350">
              <a:buFont typeface="+mj-lt"/>
              <a:buAutoNum type="arabicPeriod"/>
            </a:pPr>
            <a:r>
              <a:rPr lang="en-GB" dirty="0" smtClean="0"/>
              <a:t>Understand the prevention of discrimination on grounds of race, sex, age, and disability discrimination, religious belief, and gender reassignment</a:t>
            </a:r>
          </a:p>
          <a:p>
            <a:pPr marL="624078" indent="-514350">
              <a:buFont typeface="+mj-lt"/>
              <a:buAutoNum type="arabicPeriod"/>
            </a:pPr>
            <a:endParaRPr lang="en-GB" dirty="0" smtClean="0"/>
          </a:p>
          <a:p>
            <a:pPr marL="624078" indent="-514350">
              <a:buFont typeface="+mj-lt"/>
              <a:buAutoNum type="arabicPeriod"/>
            </a:pPr>
            <a:r>
              <a:rPr lang="en-GB" dirty="0" smtClean="0"/>
              <a:t>Understand the duty on public authorities to promote equality</a:t>
            </a:r>
            <a:endParaRPr lang="en-GB" dirty="0"/>
          </a:p>
        </p:txBody>
      </p:sp>
      <p:sp>
        <p:nvSpPr>
          <p:cNvPr id="2" name="Title 1"/>
          <p:cNvSpPr>
            <a:spLocks noGrp="1"/>
          </p:cNvSpPr>
          <p:nvPr>
            <p:ph type="title"/>
          </p:nvPr>
        </p:nvSpPr>
        <p:spPr/>
        <p:txBody>
          <a:bodyPr/>
          <a:lstStyle/>
          <a:p>
            <a:r>
              <a:rPr lang="en-GB" dirty="0" smtClean="0"/>
              <a:t>Objectives</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2</a:t>
            </a:fld>
            <a:endParaRPr lang="en-US"/>
          </a:p>
        </p:txBody>
      </p:sp>
    </p:spTree>
    <p:extLst>
      <p:ext uri="{BB962C8B-B14F-4D97-AF65-F5344CB8AC3E}">
        <p14:creationId xmlns:p14="http://schemas.microsoft.com/office/powerpoint/2010/main" val="3988762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smtClean="0"/>
              <a:t>We all have different needs:</a:t>
            </a:r>
          </a:p>
          <a:p>
            <a:endParaRPr lang="en-GB" dirty="0" smtClean="0"/>
          </a:p>
          <a:p>
            <a:r>
              <a:rPr lang="en-GB" dirty="0" smtClean="0"/>
              <a:t>Children have less autonomy than adults</a:t>
            </a:r>
          </a:p>
          <a:p>
            <a:endParaRPr lang="en-GB" dirty="0" smtClean="0"/>
          </a:p>
          <a:p>
            <a:r>
              <a:rPr lang="en-GB" dirty="0" smtClean="0"/>
              <a:t>Pregnant woman may need protection for certain workplace demands</a:t>
            </a:r>
          </a:p>
          <a:p>
            <a:endParaRPr lang="en-GB" dirty="0" smtClean="0"/>
          </a:p>
          <a:p>
            <a:r>
              <a:rPr lang="en-GB" dirty="0" smtClean="0"/>
              <a:t>A blind person may be given allowances where others would not</a:t>
            </a:r>
            <a:endParaRPr lang="en-GB" dirty="0"/>
          </a:p>
        </p:txBody>
      </p:sp>
      <p:sp>
        <p:nvSpPr>
          <p:cNvPr id="2" name="Title 1"/>
          <p:cNvSpPr>
            <a:spLocks noGrp="1"/>
          </p:cNvSpPr>
          <p:nvPr>
            <p:ph type="title"/>
          </p:nvPr>
        </p:nvSpPr>
        <p:spPr/>
        <p:txBody>
          <a:bodyPr/>
          <a:lstStyle/>
          <a:p>
            <a:r>
              <a:rPr lang="en-GB" dirty="0" smtClean="0"/>
              <a:t>Equality?</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3</a:t>
            </a:fld>
            <a:endParaRPr lang="en-US"/>
          </a:p>
        </p:txBody>
      </p:sp>
    </p:spTree>
    <p:extLst>
      <p:ext uri="{BB962C8B-B14F-4D97-AF65-F5344CB8AC3E}">
        <p14:creationId xmlns:p14="http://schemas.microsoft.com/office/powerpoint/2010/main" val="515968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Unequal treatment for particular, identifiable, justifiable purpose [96]</a:t>
            </a:r>
          </a:p>
          <a:p>
            <a:endParaRPr lang="en-GB" dirty="0" smtClean="0"/>
          </a:p>
          <a:p>
            <a:r>
              <a:rPr lang="en-GB" dirty="0" smtClean="0"/>
              <a:t>Restricted for achieving a purpose</a:t>
            </a:r>
          </a:p>
          <a:p>
            <a:endParaRPr lang="en-GB" dirty="0" smtClean="0"/>
          </a:p>
          <a:p>
            <a:r>
              <a:rPr lang="en-GB" dirty="0" smtClean="0"/>
              <a:t>Discrimination is demanded to place people on a par with others and enabling them to live fulfilled lives</a:t>
            </a:r>
            <a:endParaRPr lang="en-GB" dirty="0"/>
          </a:p>
        </p:txBody>
      </p:sp>
      <p:sp>
        <p:nvSpPr>
          <p:cNvPr id="2" name="Title 1"/>
          <p:cNvSpPr>
            <a:spLocks noGrp="1"/>
          </p:cNvSpPr>
          <p:nvPr>
            <p:ph type="title"/>
          </p:nvPr>
        </p:nvSpPr>
        <p:spPr/>
        <p:txBody>
          <a:bodyPr/>
          <a:lstStyle/>
          <a:p>
            <a:r>
              <a:rPr lang="en-GB" dirty="0" smtClean="0"/>
              <a:t>Unequal Treatment</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4</a:t>
            </a:fld>
            <a:endParaRPr lang="en-US"/>
          </a:p>
        </p:txBody>
      </p:sp>
    </p:spTree>
    <p:extLst>
      <p:ext uri="{BB962C8B-B14F-4D97-AF65-F5344CB8AC3E}">
        <p14:creationId xmlns:p14="http://schemas.microsoft.com/office/powerpoint/2010/main" val="948825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Many differences between people have no relevance to how they should be treated</a:t>
            </a:r>
          </a:p>
          <a:p>
            <a:endParaRPr lang="en-GB" dirty="0" smtClean="0"/>
          </a:p>
          <a:p>
            <a:r>
              <a:rPr lang="en-GB" dirty="0" smtClean="0"/>
              <a:t>Gender, faith, skin colour, sexual orientation, age etc.</a:t>
            </a:r>
          </a:p>
          <a:p>
            <a:endParaRPr lang="en-GB" dirty="0" smtClean="0"/>
          </a:p>
          <a:p>
            <a:r>
              <a:rPr lang="en-GB" dirty="0" smtClean="0"/>
              <a:t>Positive discrimination sometimes occurs to address imbalances e.g. female MPs</a:t>
            </a:r>
            <a:endParaRPr lang="en-GB" dirty="0"/>
          </a:p>
        </p:txBody>
      </p:sp>
      <p:sp>
        <p:nvSpPr>
          <p:cNvPr id="2" name="Title 1"/>
          <p:cNvSpPr>
            <a:spLocks noGrp="1"/>
          </p:cNvSpPr>
          <p:nvPr>
            <p:ph type="title"/>
          </p:nvPr>
        </p:nvSpPr>
        <p:spPr/>
        <p:txBody>
          <a:bodyPr/>
          <a:lstStyle/>
          <a:p>
            <a:r>
              <a:rPr lang="en-GB" dirty="0" smtClean="0"/>
              <a:t>Equal treatment</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5</a:t>
            </a:fld>
            <a:endParaRPr lang="en-US"/>
          </a:p>
        </p:txBody>
      </p:sp>
    </p:spTree>
    <p:extLst>
      <p:ext uri="{BB962C8B-B14F-4D97-AF65-F5344CB8AC3E}">
        <p14:creationId xmlns:p14="http://schemas.microsoft.com/office/powerpoint/2010/main" val="3383124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6</a:t>
            </a:fld>
            <a:endParaRPr lang="en-GB"/>
          </a:p>
        </p:txBody>
      </p:sp>
      <p:pic>
        <p:nvPicPr>
          <p:cNvPr id="6" name="Content Placeholder 5"/>
          <p:cNvPicPr>
            <a:picLocks noGrp="1" noChangeAspect="1"/>
          </p:cNvPicPr>
          <p:nvPr>
            <p:ph idx="1"/>
          </p:nvPr>
        </p:nvPicPr>
        <p:blipFill rotWithShape="1">
          <a:blip r:embed="rId2"/>
          <a:srcRect l="31500" t="40635" r="32572" b="14666"/>
          <a:stretch/>
        </p:blipFill>
        <p:spPr>
          <a:xfrm>
            <a:off x="565018" y="311752"/>
            <a:ext cx="8708984" cy="6094735"/>
          </a:xfrm>
          <a:prstGeom prst="rect">
            <a:avLst/>
          </a:prstGeom>
        </p:spPr>
      </p:pic>
      <p:sp>
        <p:nvSpPr>
          <p:cNvPr id="7" name="Rectangle 6"/>
          <p:cNvSpPr/>
          <p:nvPr/>
        </p:nvSpPr>
        <p:spPr>
          <a:xfrm>
            <a:off x="3526972" y="337879"/>
            <a:ext cx="2856411" cy="379869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6435009" y="329170"/>
            <a:ext cx="2856411" cy="379869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p:cNvSpPr/>
          <p:nvPr/>
        </p:nvSpPr>
        <p:spPr>
          <a:xfrm>
            <a:off x="3535680" y="4188823"/>
            <a:ext cx="2856411" cy="21596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6447759" y="4188823"/>
            <a:ext cx="2856411" cy="21596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629662" y="4188823"/>
            <a:ext cx="2856411" cy="21596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614403" y="346588"/>
            <a:ext cx="2856411" cy="379869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34196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12"/>
                                        </p:tgtEl>
                                      </p:cBhvr>
                                    </p:animEffect>
                                    <p:set>
                                      <p:cBhvr>
                                        <p:cTn id="7" dur="1" fill="hold">
                                          <p:stCondLst>
                                            <p:cond delay="499"/>
                                          </p:stCondLst>
                                        </p:cTn>
                                        <p:tgtEl>
                                          <p:spTgt spid="1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11"/>
                                        </p:tgtEl>
                                      </p:cBhvr>
                                    </p:animEffect>
                                    <p:set>
                                      <p:cBhvr>
                                        <p:cTn id="12" dur="1" fill="hold">
                                          <p:stCondLst>
                                            <p:cond delay="499"/>
                                          </p:stCondLst>
                                        </p:cTn>
                                        <p:tgtEl>
                                          <p:spTgt spid="11"/>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7"/>
                                        </p:tgtEl>
                                      </p:cBhvr>
                                    </p:animEffect>
                                    <p:set>
                                      <p:cBhvr>
                                        <p:cTn id="17" dur="1" fill="hold">
                                          <p:stCondLst>
                                            <p:cond delay="499"/>
                                          </p:stCondLst>
                                        </p:cTn>
                                        <p:tgtEl>
                                          <p:spTgt spid="7"/>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9"/>
                                        </p:tgtEl>
                                      </p:cBhvr>
                                    </p:animEffect>
                                    <p:set>
                                      <p:cBhvr>
                                        <p:cTn id="22" dur="1" fill="hold">
                                          <p:stCondLst>
                                            <p:cond delay="499"/>
                                          </p:stCondLst>
                                        </p:cTn>
                                        <p:tgtEl>
                                          <p:spTgt spid="9"/>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8"/>
                                        </p:tgtEl>
                                      </p:cBhvr>
                                    </p:animEffect>
                                    <p:set>
                                      <p:cBhvr>
                                        <p:cTn id="27" dur="1" fill="hold">
                                          <p:stCondLst>
                                            <p:cond delay="499"/>
                                          </p:stCondLst>
                                        </p:cTn>
                                        <p:tgtEl>
                                          <p:spTgt spid="8"/>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10"/>
                                        </p:tgtEl>
                                      </p:cBhvr>
                                    </p:animEffect>
                                    <p:set>
                                      <p:cBhvr>
                                        <p:cTn id="32"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Created under the Equalities Act 2006 out of the merger of the:</a:t>
            </a:r>
          </a:p>
          <a:p>
            <a:endParaRPr lang="en-GB" dirty="0" smtClean="0"/>
          </a:p>
          <a:p>
            <a:r>
              <a:rPr lang="en-GB" dirty="0" smtClean="0"/>
              <a:t>Equal Opportunities Commission</a:t>
            </a:r>
          </a:p>
          <a:p>
            <a:r>
              <a:rPr lang="en-GB" dirty="0" smtClean="0"/>
              <a:t>Commission for Race Equality</a:t>
            </a:r>
          </a:p>
          <a:p>
            <a:r>
              <a:rPr lang="en-GB" dirty="0" smtClean="0"/>
              <a:t>Disability Rights Commission</a:t>
            </a:r>
          </a:p>
          <a:p>
            <a:endParaRPr lang="en-GB" dirty="0" smtClean="0"/>
          </a:p>
          <a:p>
            <a:pPr>
              <a:buNone/>
            </a:pPr>
            <a:endParaRPr lang="en-GB" dirty="0"/>
          </a:p>
        </p:txBody>
      </p:sp>
      <p:sp>
        <p:nvSpPr>
          <p:cNvPr id="3" name="Title 2"/>
          <p:cNvSpPr>
            <a:spLocks noGrp="1"/>
          </p:cNvSpPr>
          <p:nvPr>
            <p:ph type="title"/>
          </p:nvPr>
        </p:nvSpPr>
        <p:spPr/>
        <p:txBody>
          <a:bodyPr>
            <a:normAutofit/>
          </a:bodyPr>
          <a:lstStyle/>
          <a:p>
            <a:r>
              <a:rPr lang="en-GB" sz="3200" dirty="0"/>
              <a:t>Equality and Human Rights Commission</a:t>
            </a:r>
          </a:p>
        </p:txBody>
      </p:sp>
      <p:sp>
        <p:nvSpPr>
          <p:cNvPr id="4" name="Slide Number Placeholder 3"/>
          <p:cNvSpPr>
            <a:spLocks noGrp="1"/>
          </p:cNvSpPr>
          <p:nvPr>
            <p:ph type="sldNum" sz="quarter" idx="12"/>
          </p:nvPr>
        </p:nvSpPr>
        <p:spPr/>
        <p:txBody>
          <a:bodyPr/>
          <a:lstStyle/>
          <a:p>
            <a:fld id="{B6F15528-21DE-4FAA-801E-634DDDAF4B2B}" type="slidenum">
              <a:rPr lang="en-US" smtClean="0"/>
              <a:pPr/>
              <a:t>7</a:t>
            </a:fld>
            <a:endParaRPr lang="en-US"/>
          </a:p>
        </p:txBody>
      </p:sp>
    </p:spTree>
    <p:extLst>
      <p:ext uri="{BB962C8B-B14F-4D97-AF65-F5344CB8AC3E}">
        <p14:creationId xmlns:p14="http://schemas.microsoft.com/office/powerpoint/2010/main" val="627810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800" dirty="0"/>
              <a:t>Came into force 1 October 2010, as a legal framework to protect individuals from discriminatory and unfair treatment</a:t>
            </a:r>
          </a:p>
          <a:p>
            <a:endParaRPr lang="en-GB" sz="2800" dirty="0"/>
          </a:p>
          <a:p>
            <a:r>
              <a:rPr lang="en-GB" sz="2800" dirty="0"/>
              <a:t>Brings together over 116 separate pieces of legislation into one Act, simplifying and strengthening the law</a:t>
            </a:r>
          </a:p>
          <a:p>
            <a:endParaRPr lang="en-GB" dirty="0" smtClean="0"/>
          </a:p>
          <a:p>
            <a:endParaRPr lang="en-GB" dirty="0"/>
          </a:p>
        </p:txBody>
      </p:sp>
      <p:sp>
        <p:nvSpPr>
          <p:cNvPr id="3" name="Title 2"/>
          <p:cNvSpPr>
            <a:spLocks noGrp="1"/>
          </p:cNvSpPr>
          <p:nvPr>
            <p:ph type="title"/>
          </p:nvPr>
        </p:nvSpPr>
        <p:spPr/>
        <p:txBody>
          <a:bodyPr/>
          <a:lstStyle/>
          <a:p>
            <a:r>
              <a:rPr lang="en-GB" dirty="0" smtClean="0"/>
              <a:t>The Equality Act 2010</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8</a:t>
            </a:fld>
            <a:endParaRPr lang="en-US"/>
          </a:p>
        </p:txBody>
      </p:sp>
    </p:spTree>
    <p:extLst>
      <p:ext uri="{BB962C8B-B14F-4D97-AF65-F5344CB8AC3E}">
        <p14:creationId xmlns:p14="http://schemas.microsoft.com/office/powerpoint/2010/main" val="1598835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sz="2800" dirty="0"/>
              <a:t>Main legislation merged are the:</a:t>
            </a:r>
          </a:p>
          <a:p>
            <a:r>
              <a:rPr lang="en-GB" sz="2800" dirty="0"/>
              <a:t>Equal Pay Act 1970</a:t>
            </a:r>
          </a:p>
          <a:p>
            <a:r>
              <a:rPr lang="en-GB" sz="2800" dirty="0"/>
              <a:t>Sex Discrimination Act 1975</a:t>
            </a:r>
          </a:p>
          <a:p>
            <a:r>
              <a:rPr lang="en-GB" sz="2800" dirty="0"/>
              <a:t>Race Relations Act 1976</a:t>
            </a:r>
          </a:p>
          <a:p>
            <a:r>
              <a:rPr lang="en-GB" sz="2800" dirty="0"/>
              <a:t>Disability Discrimination Act 1995</a:t>
            </a:r>
          </a:p>
          <a:p>
            <a:r>
              <a:rPr lang="en-GB" sz="2800" dirty="0"/>
              <a:t>Employment Equality (Religion or Belief) Regulations 2003</a:t>
            </a:r>
          </a:p>
          <a:p>
            <a:r>
              <a:rPr lang="en-GB" sz="2800" dirty="0"/>
              <a:t>Employment Equality (Sexual Orientation) Regulations 2003</a:t>
            </a:r>
          </a:p>
          <a:p>
            <a:r>
              <a:rPr lang="en-GB" sz="2800" dirty="0"/>
              <a:t>Employment Equality (Age) Regulations 2003</a:t>
            </a:r>
          </a:p>
          <a:p>
            <a:r>
              <a:rPr lang="en-GB" sz="2800" dirty="0"/>
              <a:t>Equality Act 2006, Part 2</a:t>
            </a:r>
          </a:p>
          <a:p>
            <a:r>
              <a:rPr lang="en-GB" sz="2800" dirty="0"/>
              <a:t>Equality Act (Sexual Orientation) Regulations 2007</a:t>
            </a:r>
          </a:p>
          <a:p>
            <a:pPr>
              <a:buNone/>
            </a:pPr>
            <a:endParaRPr lang="en-GB" dirty="0" smtClean="0"/>
          </a:p>
          <a:p>
            <a:endParaRPr lang="en-GB" dirty="0"/>
          </a:p>
        </p:txBody>
      </p:sp>
      <p:sp>
        <p:nvSpPr>
          <p:cNvPr id="3" name="Title 2"/>
          <p:cNvSpPr>
            <a:spLocks noGrp="1"/>
          </p:cNvSpPr>
          <p:nvPr>
            <p:ph type="title"/>
          </p:nvPr>
        </p:nvSpPr>
        <p:spPr/>
        <p:txBody>
          <a:bodyPr/>
          <a:lstStyle/>
          <a:p>
            <a:r>
              <a:rPr lang="en-GB" dirty="0" smtClean="0"/>
              <a:t>The Equality Act 2010</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9</a:t>
            </a:fld>
            <a:endParaRPr lang="en-US"/>
          </a:p>
        </p:txBody>
      </p:sp>
    </p:spTree>
    <p:extLst>
      <p:ext uri="{BB962C8B-B14F-4D97-AF65-F5344CB8AC3E}">
        <p14:creationId xmlns:p14="http://schemas.microsoft.com/office/powerpoint/2010/main" val="2823837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 calcmode="lin" valueType="num">
                                      <p:cBhvr additive="base">
                                        <p:cTn id="3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
                                            <p:txEl>
                                              <p:pRg st="6" end="6"/>
                                            </p:txEl>
                                          </p:spTgt>
                                        </p:tgtEl>
                                        <p:attrNameLst>
                                          <p:attrName>style.visibility</p:attrName>
                                        </p:attrNameLst>
                                      </p:cBhvr>
                                      <p:to>
                                        <p:strVal val="visible"/>
                                      </p:to>
                                    </p:set>
                                    <p:anim calcmode="lin" valueType="num">
                                      <p:cBhvr additive="base">
                                        <p:cTn id="4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
                                            <p:txEl>
                                              <p:pRg st="7" end="7"/>
                                            </p:txEl>
                                          </p:spTgt>
                                        </p:tgtEl>
                                        <p:attrNameLst>
                                          <p:attrName>style.visibility</p:attrName>
                                        </p:attrNameLst>
                                      </p:cBhvr>
                                      <p:to>
                                        <p:strVal val="visible"/>
                                      </p:to>
                                    </p:set>
                                    <p:anim calcmode="lin" valueType="num">
                                      <p:cBhvr additive="base">
                                        <p:cTn id="4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
                                            <p:txEl>
                                              <p:pRg st="8" end="8"/>
                                            </p:txEl>
                                          </p:spTgt>
                                        </p:tgtEl>
                                        <p:attrNameLst>
                                          <p:attrName>style.visibility</p:attrName>
                                        </p:attrNameLst>
                                      </p:cBhvr>
                                      <p:to>
                                        <p:strVal val="visible"/>
                                      </p:to>
                                    </p:set>
                                    <p:anim calcmode="lin" valueType="num">
                                      <p:cBhvr additive="base">
                                        <p:cTn id="5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2">
                                            <p:txEl>
                                              <p:pRg st="9" end="9"/>
                                            </p:txEl>
                                          </p:spTgt>
                                        </p:tgtEl>
                                        <p:attrNameLst>
                                          <p:attrName>style.visibility</p:attrName>
                                        </p:attrNameLst>
                                      </p:cBhvr>
                                      <p:to>
                                        <p:strVal val="visible"/>
                                      </p:to>
                                    </p:set>
                                    <p:anim calcmode="lin" valueType="num">
                                      <p:cBhvr additive="base">
                                        <p:cTn id="61"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624078" indent="-514350">
              <a:buFont typeface="+mj-lt"/>
              <a:buAutoNum type="alphaUcPeriod"/>
            </a:pPr>
            <a:r>
              <a:rPr lang="en-GB" dirty="0" smtClean="0"/>
              <a:t>Prohibiting certain types of conduct towards individuals who have certain characteristics protected by the legislation</a:t>
            </a:r>
          </a:p>
          <a:p>
            <a:pPr marL="624078" indent="-514350">
              <a:buFont typeface="+mj-lt"/>
              <a:buAutoNum type="alphaUcPeriod"/>
            </a:pPr>
            <a:r>
              <a:rPr lang="en-GB" dirty="0" smtClean="0"/>
              <a:t>Requiring public bodies to consider how their policies, programmes and service delivery will affect people with the protected characteristics</a:t>
            </a:r>
          </a:p>
          <a:p>
            <a:pPr marL="624078" indent="-514350">
              <a:buFont typeface="+mj-lt"/>
              <a:buAutoNum type="alphaUcPeriod"/>
            </a:pPr>
            <a:r>
              <a:rPr lang="en-GB" dirty="0" smtClean="0"/>
              <a:t>In limited circumstances enabling positive action to support inclusion of individuals with protected characteristics</a:t>
            </a:r>
            <a:endParaRPr lang="en-GB" dirty="0"/>
          </a:p>
        </p:txBody>
      </p:sp>
      <p:sp>
        <p:nvSpPr>
          <p:cNvPr id="3" name="Title 2"/>
          <p:cNvSpPr>
            <a:spLocks noGrp="1"/>
          </p:cNvSpPr>
          <p:nvPr>
            <p:ph type="title"/>
          </p:nvPr>
        </p:nvSpPr>
        <p:spPr/>
        <p:txBody>
          <a:bodyPr/>
          <a:lstStyle/>
          <a:p>
            <a:r>
              <a:rPr lang="en-GB" dirty="0" smtClean="0"/>
              <a:t>How it works:</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10</a:t>
            </a:fld>
            <a:endParaRPr lang="en-US"/>
          </a:p>
        </p:txBody>
      </p:sp>
    </p:spTree>
    <p:extLst>
      <p:ext uri="{BB962C8B-B14F-4D97-AF65-F5344CB8AC3E}">
        <p14:creationId xmlns:p14="http://schemas.microsoft.com/office/powerpoint/2010/main" val="844262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81200" y="1219201"/>
            <a:ext cx="8318500" cy="4788091"/>
          </a:xfrm>
        </p:spPr>
        <p:txBody>
          <a:bodyPr>
            <a:noAutofit/>
          </a:bodyPr>
          <a:lstStyle/>
          <a:p>
            <a:pPr marL="624078" indent="-514350">
              <a:buFont typeface="+mj-lt"/>
              <a:buAutoNum type="arabicPeriod"/>
            </a:pPr>
            <a:r>
              <a:rPr lang="en-GB" sz="3200" dirty="0"/>
              <a:t>Age</a:t>
            </a:r>
          </a:p>
          <a:p>
            <a:pPr marL="624078" indent="-514350">
              <a:buFont typeface="+mj-lt"/>
              <a:buAutoNum type="arabicPeriod"/>
            </a:pPr>
            <a:r>
              <a:rPr lang="en-GB" sz="3200" dirty="0"/>
              <a:t>Disability</a:t>
            </a:r>
          </a:p>
          <a:p>
            <a:pPr marL="624078" indent="-514350">
              <a:buFont typeface="+mj-lt"/>
              <a:buAutoNum type="arabicPeriod"/>
            </a:pPr>
            <a:r>
              <a:rPr lang="en-GB" sz="3200" dirty="0"/>
              <a:t>Gender reassignment</a:t>
            </a:r>
          </a:p>
          <a:p>
            <a:pPr marL="624078" indent="-514350">
              <a:buFont typeface="+mj-lt"/>
              <a:buAutoNum type="arabicPeriod"/>
            </a:pPr>
            <a:r>
              <a:rPr lang="en-GB" sz="3200" dirty="0"/>
              <a:t>Marriage and civil partnership</a:t>
            </a:r>
          </a:p>
          <a:p>
            <a:pPr marL="624078" indent="-514350">
              <a:buFont typeface="+mj-lt"/>
              <a:buAutoNum type="arabicPeriod"/>
            </a:pPr>
            <a:r>
              <a:rPr lang="en-GB" sz="3200" dirty="0"/>
              <a:t>Pregnancy and maternity</a:t>
            </a:r>
          </a:p>
          <a:p>
            <a:pPr marL="624078" indent="-514350">
              <a:buFont typeface="+mj-lt"/>
              <a:buAutoNum type="arabicPeriod"/>
            </a:pPr>
            <a:r>
              <a:rPr lang="en-GB" sz="3200" dirty="0"/>
              <a:t>Race</a:t>
            </a:r>
          </a:p>
          <a:p>
            <a:pPr marL="624078" indent="-514350">
              <a:buFont typeface="+mj-lt"/>
              <a:buAutoNum type="arabicPeriod"/>
            </a:pPr>
            <a:r>
              <a:rPr lang="en-GB" sz="3200" dirty="0"/>
              <a:t>Religion and belief</a:t>
            </a:r>
          </a:p>
          <a:p>
            <a:pPr marL="624078" indent="-514350">
              <a:buFont typeface="+mj-lt"/>
              <a:buAutoNum type="arabicPeriod"/>
            </a:pPr>
            <a:r>
              <a:rPr lang="en-GB" sz="3200" dirty="0"/>
              <a:t>Sex</a:t>
            </a:r>
          </a:p>
          <a:p>
            <a:pPr marL="624078" indent="-514350">
              <a:buFont typeface="+mj-lt"/>
              <a:buAutoNum type="arabicPeriod"/>
            </a:pPr>
            <a:r>
              <a:rPr lang="en-GB" sz="3200" dirty="0"/>
              <a:t>Sexual orientation</a:t>
            </a:r>
          </a:p>
        </p:txBody>
      </p:sp>
      <p:sp>
        <p:nvSpPr>
          <p:cNvPr id="3" name="Title 2"/>
          <p:cNvSpPr>
            <a:spLocks noGrp="1"/>
          </p:cNvSpPr>
          <p:nvPr>
            <p:ph type="title"/>
          </p:nvPr>
        </p:nvSpPr>
        <p:spPr/>
        <p:txBody>
          <a:bodyPr/>
          <a:lstStyle/>
          <a:p>
            <a:r>
              <a:rPr lang="en-GB" dirty="0" smtClean="0"/>
              <a:t>‘Protected Characteristics’ (s.4)</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11</a:t>
            </a:fld>
            <a:endParaRPr lang="en-US"/>
          </a:p>
        </p:txBody>
      </p:sp>
    </p:spTree>
    <p:extLst>
      <p:ext uri="{BB962C8B-B14F-4D97-AF65-F5344CB8AC3E}">
        <p14:creationId xmlns:p14="http://schemas.microsoft.com/office/powerpoint/2010/main" val="552479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6F15528-21DE-4FAA-801E-634DDDAF4B2B}" type="slidenum">
              <a:rPr lang="en-US" smtClean="0"/>
              <a:pPr/>
              <a:t>12</a:t>
            </a:fld>
            <a:endParaRPr lang="en-US"/>
          </a:p>
        </p:txBody>
      </p:sp>
      <p:pic>
        <p:nvPicPr>
          <p:cNvPr id="5" name="Picture 2" descr="http://www.bridgingthegap.scot.nhs.uk/media/1144/ProtectedChartacters_jpeg_500x37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228600"/>
            <a:ext cx="8229600" cy="617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57135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marL="109728" indent="0">
              <a:buNone/>
            </a:pPr>
            <a:r>
              <a:rPr lang="en-GB" sz="3500" b="1" dirty="0"/>
              <a:t>Direct discrimination</a:t>
            </a:r>
          </a:p>
          <a:p>
            <a:r>
              <a:rPr lang="en-GB" dirty="0" smtClean="0"/>
              <a:t>Less favourable treatment on grounds of their gender, marital status, race, disability, age</a:t>
            </a:r>
          </a:p>
          <a:p>
            <a:pPr marL="109728" indent="0">
              <a:buNone/>
            </a:pPr>
            <a:endParaRPr lang="en-GB" dirty="0"/>
          </a:p>
          <a:p>
            <a:pPr marL="109728" indent="0">
              <a:buNone/>
            </a:pPr>
            <a:r>
              <a:rPr lang="en-GB" dirty="0" smtClean="0"/>
              <a:t>Examples:</a:t>
            </a:r>
          </a:p>
          <a:p>
            <a:pPr marL="109728" indent="0">
              <a:buNone/>
            </a:pPr>
            <a:r>
              <a:rPr lang="en-GB" sz="2600" dirty="0"/>
              <a:t>Very offensive graffiti on a tenant’s property. If the landlord is usually attentive but ignores the request to remove it this could be seen as directly discrimination against the tenant</a:t>
            </a:r>
          </a:p>
          <a:p>
            <a:pPr marL="109728" indent="0">
              <a:buNone/>
            </a:pPr>
            <a:endParaRPr lang="en-GB" sz="2600" dirty="0"/>
          </a:p>
          <a:p>
            <a:pPr marL="109728" indent="0">
              <a:buNone/>
            </a:pPr>
            <a:r>
              <a:rPr lang="en-GB" sz="2600" dirty="0"/>
              <a:t>Social services refuse to employ a social worker because she is deaf</a:t>
            </a:r>
          </a:p>
        </p:txBody>
      </p:sp>
      <p:sp>
        <p:nvSpPr>
          <p:cNvPr id="3" name="Title 2"/>
          <p:cNvSpPr>
            <a:spLocks noGrp="1"/>
          </p:cNvSpPr>
          <p:nvPr>
            <p:ph type="title"/>
          </p:nvPr>
        </p:nvSpPr>
        <p:spPr/>
        <p:txBody>
          <a:bodyPr/>
          <a:lstStyle/>
          <a:p>
            <a:r>
              <a:rPr lang="en-GB" dirty="0" smtClean="0"/>
              <a:t>Prohibited Conduct</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13</a:t>
            </a:fld>
            <a:endParaRPr lang="en-US"/>
          </a:p>
        </p:txBody>
      </p:sp>
    </p:spTree>
    <p:extLst>
      <p:ext uri="{BB962C8B-B14F-4D97-AF65-F5344CB8AC3E}">
        <p14:creationId xmlns:p14="http://schemas.microsoft.com/office/powerpoint/2010/main" val="1390696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6F15528-21DE-4FAA-801E-634DDDAF4B2B}" type="slidenum">
              <a:rPr lang="en-US" smtClean="0"/>
              <a:pPr/>
              <a:t>14</a:t>
            </a:fld>
            <a:endParaRPr lang="en-US"/>
          </a:p>
        </p:txBody>
      </p:sp>
      <p:pic>
        <p:nvPicPr>
          <p:cNvPr id="5" name="Picture 4">
            <a:hlinkClick r:id="rId2"/>
          </p:cNvPr>
          <p:cNvPicPr>
            <a:picLocks noChangeAspect="1"/>
          </p:cNvPicPr>
          <p:nvPr/>
        </p:nvPicPr>
        <p:blipFill>
          <a:blip r:embed="rId3"/>
          <a:stretch>
            <a:fillRect/>
          </a:stretch>
        </p:blipFill>
        <p:spPr>
          <a:xfrm>
            <a:off x="1752601" y="442573"/>
            <a:ext cx="5101079" cy="5943600"/>
          </a:xfrm>
          <a:prstGeom prst="rect">
            <a:avLst/>
          </a:prstGeom>
        </p:spPr>
      </p:pic>
      <p:sp>
        <p:nvSpPr>
          <p:cNvPr id="6" name="Rectangle 5"/>
          <p:cNvSpPr/>
          <p:nvPr/>
        </p:nvSpPr>
        <p:spPr>
          <a:xfrm>
            <a:off x="7141029" y="442574"/>
            <a:ext cx="3374232" cy="6186309"/>
          </a:xfrm>
          <a:prstGeom prst="rect">
            <a:avLst/>
          </a:prstGeom>
        </p:spPr>
        <p:txBody>
          <a:bodyPr wrap="square">
            <a:spAutoFit/>
          </a:bodyPr>
          <a:lstStyle/>
          <a:p>
            <a:r>
              <a:rPr lang="en-GB" dirty="0"/>
              <a:t>They claimed they were regularly treated less favourably by two male co-workers and were subjected to abuse.</a:t>
            </a:r>
          </a:p>
          <a:p>
            <a:endParaRPr lang="en-GB" dirty="0"/>
          </a:p>
          <a:p>
            <a:r>
              <a:rPr lang="en-GB" dirty="0"/>
              <a:t>The institute paid £25,000 to Ms Daly and £22,500 to Ms Lewis</a:t>
            </a:r>
          </a:p>
          <a:p>
            <a:endParaRPr lang="en-GB" dirty="0"/>
          </a:p>
          <a:p>
            <a:r>
              <a:rPr lang="en-GB" dirty="0"/>
              <a:t>The women, who worked as assistant scientific officers, alleged that a senior officer frequently described the only male assistant officer as "the top dog" and said female staff were below him, in spite of the fact they were all at the same grade</a:t>
            </a:r>
          </a:p>
          <a:p>
            <a:endParaRPr lang="en-GB" dirty="0"/>
          </a:p>
          <a:p>
            <a:r>
              <a:rPr lang="en-GB" dirty="0"/>
              <a:t>Made ill through their experiences</a:t>
            </a:r>
          </a:p>
        </p:txBody>
      </p:sp>
    </p:spTree>
    <p:extLst>
      <p:ext uri="{BB962C8B-B14F-4D97-AF65-F5344CB8AC3E}">
        <p14:creationId xmlns:p14="http://schemas.microsoft.com/office/powerpoint/2010/main" val="344439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81200" y="1295401"/>
            <a:ext cx="8534400" cy="4711891"/>
          </a:xfrm>
        </p:spPr>
        <p:txBody>
          <a:bodyPr>
            <a:normAutofit/>
          </a:bodyPr>
          <a:lstStyle/>
          <a:p>
            <a:pPr marL="109728" indent="0">
              <a:buNone/>
            </a:pPr>
            <a:r>
              <a:rPr lang="en-GB" sz="3500" b="1" dirty="0"/>
              <a:t>Indirect discrimination</a:t>
            </a:r>
          </a:p>
          <a:p>
            <a:pPr marL="109728" indent="0">
              <a:buNone/>
            </a:pPr>
            <a:r>
              <a:rPr lang="en-GB" sz="2800" dirty="0"/>
              <a:t>Occurs when a condition is applied to all employees but in practice the proportion of one group able to comply is considerable smaller than other groups, and the employer cannot show the requirement is objectively justifiable.</a:t>
            </a:r>
          </a:p>
          <a:p>
            <a:pPr marL="109728" indent="0">
              <a:buNone/>
            </a:pPr>
            <a:r>
              <a:rPr lang="en-GB" sz="2800" dirty="0"/>
              <a:t>Example:</a:t>
            </a:r>
          </a:p>
          <a:p>
            <a:pPr marL="109728" indent="0">
              <a:buNone/>
            </a:pPr>
            <a:r>
              <a:rPr lang="en-GB" sz="2800" dirty="0"/>
              <a:t>Restricting graduate employment to recent graduates thereby excluding older graduates</a:t>
            </a:r>
          </a:p>
          <a:p>
            <a:pPr marL="109728" indent="0">
              <a:buNone/>
            </a:pPr>
            <a:endParaRPr lang="en-GB" sz="3500" b="1" dirty="0"/>
          </a:p>
        </p:txBody>
      </p:sp>
      <p:sp>
        <p:nvSpPr>
          <p:cNvPr id="3" name="Title 2"/>
          <p:cNvSpPr>
            <a:spLocks noGrp="1"/>
          </p:cNvSpPr>
          <p:nvPr>
            <p:ph type="title"/>
          </p:nvPr>
        </p:nvSpPr>
        <p:spPr/>
        <p:txBody>
          <a:bodyPr/>
          <a:lstStyle/>
          <a:p>
            <a:r>
              <a:rPr lang="en-GB" dirty="0" smtClean="0"/>
              <a:t>Prohibited Conduct</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15</a:t>
            </a:fld>
            <a:endParaRPr lang="en-US"/>
          </a:p>
        </p:txBody>
      </p:sp>
    </p:spTree>
    <p:extLst>
      <p:ext uri="{BB962C8B-B14F-4D97-AF65-F5344CB8AC3E}">
        <p14:creationId xmlns:p14="http://schemas.microsoft.com/office/powerpoint/2010/main" val="1063943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6F15528-21DE-4FAA-801E-634DDDAF4B2B}" type="slidenum">
              <a:rPr lang="en-US" smtClean="0"/>
              <a:pPr/>
              <a:t>16</a:t>
            </a:fld>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95063" y="350452"/>
            <a:ext cx="5791199" cy="6204080"/>
          </a:xfrm>
          <a:prstGeom prst="rect">
            <a:avLst/>
          </a:prstGeom>
        </p:spPr>
      </p:pic>
      <p:sp>
        <p:nvSpPr>
          <p:cNvPr id="2" name="Rectangle 1"/>
          <p:cNvSpPr/>
          <p:nvPr/>
        </p:nvSpPr>
        <p:spPr>
          <a:xfrm>
            <a:off x="1428207" y="3244334"/>
            <a:ext cx="2778034" cy="923330"/>
          </a:xfrm>
          <a:prstGeom prst="rect">
            <a:avLst/>
          </a:prstGeom>
        </p:spPr>
        <p:txBody>
          <a:bodyPr wrap="square">
            <a:spAutoFit/>
          </a:bodyPr>
          <a:lstStyle/>
          <a:p>
            <a:r>
              <a:rPr lang="en-GB" dirty="0">
                <a:hlinkClick r:id="rId3"/>
              </a:rPr>
              <a:t>https://</a:t>
            </a:r>
            <a:r>
              <a:rPr lang="en-GB" dirty="0" smtClean="0">
                <a:hlinkClick r:id="rId3"/>
              </a:rPr>
              <a:t>www.youtube.com/watch?v=S2hesuHm2Z4</a:t>
            </a:r>
            <a:r>
              <a:rPr lang="en-GB" dirty="0" smtClean="0"/>
              <a:t> </a:t>
            </a:r>
            <a:endParaRPr lang="en-GB" dirty="0"/>
          </a:p>
        </p:txBody>
      </p:sp>
    </p:spTree>
    <p:extLst>
      <p:ext uri="{BB962C8B-B14F-4D97-AF65-F5344CB8AC3E}">
        <p14:creationId xmlns:p14="http://schemas.microsoft.com/office/powerpoint/2010/main" val="3201099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ED2F1B8-FB77-43C4-982F-FBA717EA0A50}"/>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xmlns="" id="{9087BE55-EA1E-4FF9-9940-BDDCFC351B51}"/>
              </a:ext>
            </a:extLst>
          </p:cNvPr>
          <p:cNvSpPr>
            <a:spLocks noGrp="1"/>
          </p:cNvSpPr>
          <p:nvPr>
            <p:ph idx="1"/>
          </p:nvPr>
        </p:nvSpPr>
        <p:spPr/>
        <p:txBody>
          <a:bodyPr/>
          <a:lstStyle/>
          <a:p>
            <a:r>
              <a:rPr lang="en-GB" dirty="0"/>
              <a:t>Crown Copyright (2010), </a:t>
            </a:r>
            <a:r>
              <a:rPr lang="en-GB" u="sng" dirty="0"/>
              <a:t>Equality Act</a:t>
            </a:r>
            <a:r>
              <a:rPr lang="en-GB" dirty="0"/>
              <a:t>, The Stationery Office (Her Majesty’s Stationery Office); London.</a:t>
            </a:r>
          </a:p>
          <a:p>
            <a:endParaRPr lang="en-GB" dirty="0"/>
          </a:p>
        </p:txBody>
      </p:sp>
      <p:sp>
        <p:nvSpPr>
          <p:cNvPr id="4" name="Slide Number Placeholder 3">
            <a:extLst>
              <a:ext uri="{FF2B5EF4-FFF2-40B4-BE49-F238E27FC236}">
                <a16:creationId xmlns:a16="http://schemas.microsoft.com/office/drawing/2014/main" xmlns="" id="{029716F8-9A36-4AFD-BB1A-C3ABB29C8484}"/>
              </a:ext>
            </a:extLst>
          </p:cNvPr>
          <p:cNvSpPr>
            <a:spLocks noGrp="1"/>
          </p:cNvSpPr>
          <p:nvPr>
            <p:ph type="sldNum" sz="quarter" idx="12"/>
          </p:nvPr>
        </p:nvSpPr>
        <p:spPr/>
        <p:txBody>
          <a:bodyPr/>
          <a:lstStyle/>
          <a:p>
            <a:fld id="{5DFEDB64-84C3-4240-BCBA-134AE1D9082C}" type="slidenum">
              <a:rPr lang="en-GB" smtClean="0"/>
              <a:t>17</a:t>
            </a:fld>
            <a:endParaRPr lang="en-GB"/>
          </a:p>
        </p:txBody>
      </p:sp>
    </p:spTree>
    <p:extLst>
      <p:ext uri="{BB962C8B-B14F-4D97-AF65-F5344CB8AC3E}">
        <p14:creationId xmlns:p14="http://schemas.microsoft.com/office/powerpoint/2010/main" val="32478306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xmlns="" id="{548CE539-7463-4421-AADE-805096726F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a16="http://schemas.microsoft.com/office/drawing/2014/main" xmlns="" id="{C7088133-3566-422A-AB07-8B768473F502}"/>
              </a:ext>
            </a:extLst>
          </p:cNvPr>
          <p:cNvSpPr>
            <a:spLocks noGrp="1"/>
          </p:cNvSpPr>
          <p:nvPr>
            <p:ph type="subTitle" idx="1"/>
          </p:nvPr>
        </p:nvSpPr>
        <p:spPr>
          <a:xfrm>
            <a:off x="1674795" y="5659655"/>
            <a:ext cx="7599205" cy="611896"/>
          </a:xfrm>
        </p:spPr>
        <p:txBody>
          <a:bodyPr>
            <a:normAutofit/>
          </a:bodyPr>
          <a:lstStyle/>
          <a:p>
            <a:pPr algn="ctr"/>
            <a:r>
              <a:rPr lang="en-GB" dirty="0"/>
              <a:t>C.Newton-Evans@UWTSD.ac.uk</a:t>
            </a:r>
          </a:p>
        </p:txBody>
      </p:sp>
    </p:spTree>
    <p:extLst>
      <p:ext uri="{BB962C8B-B14F-4D97-AF65-F5344CB8AC3E}">
        <p14:creationId xmlns:p14="http://schemas.microsoft.com/office/powerpoint/2010/main" val="1897846411"/>
      </p:ext>
    </p:extLst>
  </p:cSld>
  <p:clrMapOvr>
    <a:masterClrMapping/>
  </p:clrMapOvr>
</p:sld>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103</TotalTime>
  <Words>619</Words>
  <Application>Microsoft Office PowerPoint</Application>
  <PresentationFormat>Widescreen</PresentationFormat>
  <Paragraphs>105</Paragraphs>
  <Slides>18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Trebuchet MS</vt:lpstr>
      <vt:lpstr>Wingdings 3</vt:lpstr>
      <vt:lpstr>Facet</vt:lpstr>
      <vt:lpstr>Equality Law</vt:lpstr>
      <vt:lpstr>Objectives</vt:lpstr>
      <vt:lpstr>Equality?</vt:lpstr>
      <vt:lpstr>Unequal Treatment</vt:lpstr>
      <vt:lpstr>Equal treatment</vt:lpstr>
      <vt:lpstr>PowerPoint Presentation</vt:lpstr>
      <vt:lpstr>Equality and Human Rights Commission</vt:lpstr>
      <vt:lpstr>The Equality Act 2010</vt:lpstr>
      <vt:lpstr>The Equality Act 2010</vt:lpstr>
      <vt:lpstr>How it works:</vt:lpstr>
      <vt:lpstr>‘Protected Characteristics’ (s.4)</vt:lpstr>
      <vt:lpstr>PowerPoint Presentation</vt:lpstr>
      <vt:lpstr>Prohibited Conduct</vt:lpstr>
      <vt:lpstr>PowerPoint Presentation</vt:lpstr>
      <vt:lpstr>Prohibited Conduct</vt:lpstr>
      <vt:lpstr>PowerPoint Presentation</vt:lpstr>
      <vt:lpstr>References </vt:lpstr>
      <vt:lpstr>Any Questions?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Sameness &amp; Difference</dc:title>
  <dc:creator>Cairn Newton-Evans</dc:creator>
  <cp:lastModifiedBy>Cairn Newton-Evans</cp:lastModifiedBy>
  <cp:revision>10</cp:revision>
  <dcterms:created xsi:type="dcterms:W3CDTF">2018-09-27T15:42:22Z</dcterms:created>
  <dcterms:modified xsi:type="dcterms:W3CDTF">2018-10-18T13:47:55Z</dcterms:modified>
</cp:coreProperties>
</file>