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5.xml" ContentType="application/vnd.openxmlformats-officedocument.theme+xml"/>
  <Override PartName="/ppt/slideLayouts/slideLayout34.xml" ContentType="application/vnd.openxmlformats-officedocument.presentationml.slideLayout+xml"/>
  <Override PartName="/ppt/theme/theme6.xml" ContentType="application/vnd.openxmlformats-officedocument.theme+xml"/>
  <Override PartName="/ppt/slideLayouts/slideLayout35.xml" ContentType="application/vnd.openxmlformats-officedocument.presentationml.slideLayout+xml"/>
  <Override PartName="/ppt/theme/theme7.xml" ContentType="application/vnd.openxmlformats-officedocument.theme+xml"/>
  <Override PartName="/ppt/slideLayouts/slideLayout36.xml" ContentType="application/vnd.openxmlformats-officedocument.presentationml.slideLayout+xml"/>
  <Override PartName="/ppt/theme/theme8.xml" ContentType="application/vnd.openxmlformats-officedocument.theme+xml"/>
  <Override PartName="/ppt/slideLayouts/slideLayout37.xml" ContentType="application/vnd.openxmlformats-officedocument.presentationml.slideLayout+xml"/>
  <Override PartName="/ppt/theme/theme9.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0.xml" ContentType="application/vnd.openxmlformats-officedocument.theme+xml"/>
  <Override PartName="/ppt/slideLayouts/slideLayout40.xml" ContentType="application/vnd.openxmlformats-officedocument.presentationml.slideLayout+xml"/>
  <Override PartName="/ppt/theme/theme11.xml" ContentType="application/vnd.openxmlformats-officedocument.theme+xml"/>
  <Override PartName="/ppt/slideLayouts/slideLayout41.xml" ContentType="application/vnd.openxmlformats-officedocument.presentationml.slideLayout+xml"/>
  <Override PartName="/ppt/theme/theme12.xml" ContentType="application/vnd.openxmlformats-officedocument.theme+xml"/>
  <Override PartName="/ppt/slideLayouts/slideLayout42.xml" ContentType="application/vnd.openxmlformats-officedocument.presentationml.slideLayout+xml"/>
  <Override PartName="/ppt/theme/theme1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4.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6.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7.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18.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19.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6" r:id="rId2"/>
    <p:sldMasterId id="2147483671" r:id="rId3"/>
    <p:sldMasterId id="2147483683" r:id="rId4"/>
    <p:sldMasterId id="2147483695" r:id="rId5"/>
    <p:sldMasterId id="2147483698" r:id="rId6"/>
    <p:sldMasterId id="2147483700" r:id="rId7"/>
    <p:sldMasterId id="2147483702" r:id="rId8"/>
    <p:sldMasterId id="2147483704" r:id="rId9"/>
    <p:sldMasterId id="2147483706" r:id="rId10"/>
    <p:sldMasterId id="2147483709" r:id="rId11"/>
    <p:sldMasterId id="2147483711" r:id="rId12"/>
    <p:sldMasterId id="2147483713" r:id="rId13"/>
    <p:sldMasterId id="2147483715" r:id="rId14"/>
    <p:sldMasterId id="2147483727" r:id="rId15"/>
    <p:sldMasterId id="2147483732" r:id="rId16"/>
    <p:sldMasterId id="2147483736" r:id="rId17"/>
    <p:sldMasterId id="2147483740" r:id="rId18"/>
    <p:sldMasterId id="2147483752" r:id="rId19"/>
    <p:sldMasterId id="2147483764" r:id="rId20"/>
  </p:sldMasterIdLst>
  <p:notesMasterIdLst>
    <p:notesMasterId r:id="rId57"/>
  </p:notesMasterIdLst>
  <p:sldIdLst>
    <p:sldId id="256" r:id="rId21"/>
    <p:sldId id="287" r:id="rId22"/>
    <p:sldId id="319" r:id="rId23"/>
    <p:sldId id="263" r:id="rId24"/>
    <p:sldId id="435" r:id="rId25"/>
    <p:sldId id="423" r:id="rId26"/>
    <p:sldId id="425" r:id="rId27"/>
    <p:sldId id="426" r:id="rId28"/>
    <p:sldId id="427" r:id="rId29"/>
    <p:sldId id="321" r:id="rId30"/>
    <p:sldId id="320" r:id="rId31"/>
    <p:sldId id="322" r:id="rId32"/>
    <p:sldId id="323" r:id="rId33"/>
    <p:sldId id="419" r:id="rId34"/>
    <p:sldId id="436" r:id="rId35"/>
    <p:sldId id="434" r:id="rId36"/>
    <p:sldId id="257" r:id="rId37"/>
    <p:sldId id="259" r:id="rId38"/>
    <p:sldId id="260" r:id="rId39"/>
    <p:sldId id="261" r:id="rId40"/>
    <p:sldId id="264" r:id="rId41"/>
    <p:sldId id="431" r:id="rId42"/>
    <p:sldId id="266" r:id="rId43"/>
    <p:sldId id="267" r:id="rId44"/>
    <p:sldId id="268" r:id="rId45"/>
    <p:sldId id="270" r:id="rId46"/>
    <p:sldId id="437" r:id="rId47"/>
    <p:sldId id="271" r:id="rId48"/>
    <p:sldId id="276" r:id="rId49"/>
    <p:sldId id="277" r:id="rId50"/>
    <p:sldId id="278" r:id="rId51"/>
    <p:sldId id="281" r:id="rId52"/>
    <p:sldId id="282" r:id="rId53"/>
    <p:sldId id="433" r:id="rId54"/>
    <p:sldId id="294" r:id="rId55"/>
    <p:sldId id="293" r:id="rId56"/>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B577AB-D7D1-4450-99F6-F234C2798610}" v="42" dt="2024-01-18T12:56:57.523"/>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862" autoAdjust="0"/>
  </p:normalViewPr>
  <p:slideViewPr>
    <p:cSldViewPr>
      <p:cViewPr varScale="1">
        <p:scale>
          <a:sx n="43" d="100"/>
          <a:sy n="43" d="100"/>
        </p:scale>
        <p:origin x="1073" y="27"/>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slide" Target="slides/slide30.xml"/><Relationship Id="rId55" Type="http://schemas.openxmlformats.org/officeDocument/2006/relationships/slide" Target="slides/slide35.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9.xml"/><Relationship Id="rId11" Type="http://schemas.openxmlformats.org/officeDocument/2006/relationships/slideMaster" Target="slideMasters/slideMaster11.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tableStyles" Target="tableStyles.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8" Type="http://schemas.openxmlformats.org/officeDocument/2006/relationships/slideMaster" Target="slideMasters/slideMaster8.xml"/><Relationship Id="rId51" Type="http://schemas.openxmlformats.org/officeDocument/2006/relationships/slide" Target="slides/slide3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viewProps" Target="viewProps.xml"/><Relationship Id="rId20" Type="http://schemas.openxmlformats.org/officeDocument/2006/relationships/slideMaster" Target="slideMasters/slideMaster20.xml"/><Relationship Id="rId41" Type="http://schemas.openxmlformats.org/officeDocument/2006/relationships/slide" Target="slides/slide21.xml"/><Relationship Id="rId54" Type="http://schemas.openxmlformats.org/officeDocument/2006/relationships/slide" Target="slides/slide34.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notesMaster" Target="notesMasters/notesMaster1.xml"/><Relationship Id="rId10" Type="http://schemas.openxmlformats.org/officeDocument/2006/relationships/slideMaster" Target="slideMasters/slideMaster10.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s>
</file>

<file path=ppt/diagrams/_rels/data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9AF940-9238-4BC0-ADD3-205609F0BB9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485348E-07FA-41F2-9D97-EBE090706C32}">
      <dgm:prSet/>
      <dgm:spPr/>
      <dgm:t>
        <a:bodyPr/>
        <a:lstStyle/>
        <a:p>
          <a:pPr>
            <a:lnSpc>
              <a:spcPct val="100000"/>
            </a:lnSpc>
          </a:pPr>
          <a:r>
            <a:rPr lang="en-US" dirty="0"/>
            <a:t>"A set of information held in a computer" - Oxford English Dictionary</a:t>
          </a:r>
        </a:p>
      </dgm:t>
      <dgm:extLst>
        <a:ext uri="{E40237B7-FDA0-4F09-8148-C483321AD2D9}">
          <dgm14:cNvPr xmlns:dgm14="http://schemas.microsoft.com/office/drawing/2010/diagram" id="0" name="" descr="&quot;A set of information held in a computer&quot; - Oxford English Dictionary&#10;"/>
        </a:ext>
      </dgm:extLst>
    </dgm:pt>
    <dgm:pt modelId="{EF2B0252-FEB2-4617-9A24-4416DF85A9A8}" type="parTrans" cxnId="{33696955-35CB-40BE-8BBE-F08F85F34DE5}">
      <dgm:prSet/>
      <dgm:spPr/>
      <dgm:t>
        <a:bodyPr/>
        <a:lstStyle/>
        <a:p>
          <a:endParaRPr lang="en-US"/>
        </a:p>
      </dgm:t>
    </dgm:pt>
    <dgm:pt modelId="{4BB2C5C7-3F26-48F7-A5F6-59D5AC903EA8}" type="sibTrans" cxnId="{33696955-35CB-40BE-8BBE-F08F85F34DE5}">
      <dgm:prSet/>
      <dgm:spPr/>
      <dgm:t>
        <a:bodyPr/>
        <a:lstStyle/>
        <a:p>
          <a:endParaRPr lang="en-US"/>
        </a:p>
      </dgm:t>
    </dgm:pt>
    <dgm:pt modelId="{2F233A64-89F0-4726-857E-35A8DF4A0E32}">
      <dgm:prSet/>
      <dgm:spPr/>
      <dgm:t>
        <a:bodyPr/>
        <a:lstStyle/>
        <a:p>
          <a:pPr>
            <a:lnSpc>
              <a:spcPct val="100000"/>
            </a:lnSpc>
          </a:pPr>
          <a:r>
            <a:rPr lang="en-US" dirty="0"/>
            <a:t>“One or more large structured sets of persistent data, usually associated with software to update and query the data” - Free On-Line Dictionary of Computing</a:t>
          </a:r>
        </a:p>
      </dgm:t>
      <dgm:extLst>
        <a:ext uri="{E40237B7-FDA0-4F09-8148-C483321AD2D9}">
          <dgm14:cNvPr xmlns:dgm14="http://schemas.microsoft.com/office/drawing/2010/diagram" id="0" name="" descr="•“One or more large structured sets of persistent data, usually associated with software to update and query the data” - Free On-Line Dictionary of Computing&#10;"/>
        </a:ext>
      </dgm:extLst>
    </dgm:pt>
    <dgm:pt modelId="{6B9E26CD-2412-42BA-844E-945FCDE081C9}" type="parTrans" cxnId="{F9B6E5E5-62ED-46B5-BE0F-0CCC534F6039}">
      <dgm:prSet/>
      <dgm:spPr/>
      <dgm:t>
        <a:bodyPr/>
        <a:lstStyle/>
        <a:p>
          <a:endParaRPr lang="en-US"/>
        </a:p>
      </dgm:t>
    </dgm:pt>
    <dgm:pt modelId="{E572D431-62FA-49C2-AC54-ADA60D0ECD24}" type="sibTrans" cxnId="{F9B6E5E5-62ED-46B5-BE0F-0CCC534F6039}">
      <dgm:prSet/>
      <dgm:spPr/>
      <dgm:t>
        <a:bodyPr/>
        <a:lstStyle/>
        <a:p>
          <a:endParaRPr lang="en-US"/>
        </a:p>
      </dgm:t>
    </dgm:pt>
    <dgm:pt modelId="{6C769DE3-A944-2D45-B2C2-1327EA8F34B1}">
      <dgm:prSet/>
      <dgm:spPr/>
      <dgm:t>
        <a:bodyPr/>
        <a:lstStyle/>
        <a:p>
          <a:pPr>
            <a:lnSpc>
              <a:spcPct val="100000"/>
            </a:lnSpc>
          </a:pPr>
          <a:r>
            <a:rPr lang="en-GB" b="0" i="0"/>
            <a:t>A database is a structured collection of data that is organized in a way to make it easily accessible, manageable, and updateable. It is designed to efficiently store, retrieve, and manage vast amounts of information in a systematic and structured manner. Databases are a fundamental part of modern computing and play a critical role in various applications and systems.</a:t>
          </a:r>
          <a:endParaRPr lang="en-GB" dirty="0"/>
        </a:p>
      </dgm:t>
    </dgm:pt>
    <dgm:pt modelId="{D14CE37F-7312-D64E-A3E8-72873C8DC66B}" type="parTrans" cxnId="{FE58F9FD-123C-084E-BB23-B26C5F916B44}">
      <dgm:prSet/>
      <dgm:spPr/>
      <dgm:t>
        <a:bodyPr/>
        <a:lstStyle/>
        <a:p>
          <a:endParaRPr lang="en-GB"/>
        </a:p>
      </dgm:t>
    </dgm:pt>
    <dgm:pt modelId="{4EA072B3-69CC-7146-A756-E2E928888E7C}" type="sibTrans" cxnId="{FE58F9FD-123C-084E-BB23-B26C5F916B44}">
      <dgm:prSet/>
      <dgm:spPr/>
      <dgm:t>
        <a:bodyPr/>
        <a:lstStyle/>
        <a:p>
          <a:endParaRPr lang="en-GB"/>
        </a:p>
      </dgm:t>
    </dgm:pt>
    <dgm:pt modelId="{4AACF5B5-AF62-4042-B80B-B2690E5C2880}" type="pres">
      <dgm:prSet presAssocID="{5D9AF940-9238-4BC0-ADD3-205609F0BB9D}" presName="root" presStyleCnt="0">
        <dgm:presLayoutVars>
          <dgm:dir/>
          <dgm:resizeHandles val="exact"/>
        </dgm:presLayoutVars>
      </dgm:prSet>
      <dgm:spPr/>
    </dgm:pt>
    <dgm:pt modelId="{1FFD3986-D8B1-4BA2-9B5F-DBDECB94375F}" type="pres">
      <dgm:prSet presAssocID="{B485348E-07FA-41F2-9D97-EBE090706C32}" presName="compNode" presStyleCnt="0"/>
      <dgm:spPr/>
    </dgm:pt>
    <dgm:pt modelId="{639B8219-4A9E-428D-A208-E442323E12DC}" type="pres">
      <dgm:prSet presAssocID="{B485348E-07FA-41F2-9D97-EBE090706C32}" presName="bgRect" presStyleLbl="bgShp" presStyleIdx="0" presStyleCnt="3"/>
      <dgm:spPr/>
    </dgm:pt>
    <dgm:pt modelId="{D51E3021-8D32-45BE-8458-CA96094E95F1}" type="pres">
      <dgm:prSet presAssocID="{B485348E-07FA-41F2-9D97-EBE090706C3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F38FA37-6CFD-4FFE-AA06-F76332E92F3D}" type="pres">
      <dgm:prSet presAssocID="{B485348E-07FA-41F2-9D97-EBE090706C32}" presName="spaceRect" presStyleCnt="0"/>
      <dgm:spPr/>
    </dgm:pt>
    <dgm:pt modelId="{4D98BE37-8D7C-432B-95D3-E84FFFABCF11}" type="pres">
      <dgm:prSet presAssocID="{B485348E-07FA-41F2-9D97-EBE090706C32}" presName="parTx" presStyleLbl="revTx" presStyleIdx="0" presStyleCnt="3">
        <dgm:presLayoutVars>
          <dgm:chMax val="0"/>
          <dgm:chPref val="0"/>
        </dgm:presLayoutVars>
      </dgm:prSet>
      <dgm:spPr/>
    </dgm:pt>
    <dgm:pt modelId="{3BE38734-7988-48CB-A663-481AE6316CEB}" type="pres">
      <dgm:prSet presAssocID="{4BB2C5C7-3F26-48F7-A5F6-59D5AC903EA8}" presName="sibTrans" presStyleCnt="0"/>
      <dgm:spPr/>
    </dgm:pt>
    <dgm:pt modelId="{EFD9F1A6-00E7-4B5B-AC32-BA39D15B93B4}" type="pres">
      <dgm:prSet presAssocID="{2F233A64-89F0-4726-857E-35A8DF4A0E32}" presName="compNode" presStyleCnt="0"/>
      <dgm:spPr/>
    </dgm:pt>
    <dgm:pt modelId="{ABDC40C4-191A-4676-B286-CAE662FAF0AE}" type="pres">
      <dgm:prSet presAssocID="{2F233A64-89F0-4726-857E-35A8DF4A0E32}" presName="bgRect" presStyleLbl="bgShp" presStyleIdx="1" presStyleCnt="3"/>
      <dgm:spPr/>
    </dgm:pt>
    <dgm:pt modelId="{DB09C37C-723E-4A2E-B4D3-FBBE1B4DFB9F}" type="pres">
      <dgm:prSet presAssocID="{2F233A64-89F0-4726-857E-35A8DF4A0E3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C1D7823F-CF03-4801-9897-FCAA9C79E666}" type="pres">
      <dgm:prSet presAssocID="{2F233A64-89F0-4726-857E-35A8DF4A0E32}" presName="spaceRect" presStyleCnt="0"/>
      <dgm:spPr/>
    </dgm:pt>
    <dgm:pt modelId="{DC39F01C-7765-4BE4-88A3-68EFAC2E771B}" type="pres">
      <dgm:prSet presAssocID="{2F233A64-89F0-4726-857E-35A8DF4A0E32}" presName="parTx" presStyleLbl="revTx" presStyleIdx="1" presStyleCnt="3">
        <dgm:presLayoutVars>
          <dgm:chMax val="0"/>
          <dgm:chPref val="0"/>
        </dgm:presLayoutVars>
      </dgm:prSet>
      <dgm:spPr/>
    </dgm:pt>
    <dgm:pt modelId="{4AE08071-A18F-A141-805D-AE73F5FB4687}" type="pres">
      <dgm:prSet presAssocID="{E572D431-62FA-49C2-AC54-ADA60D0ECD24}" presName="sibTrans" presStyleCnt="0"/>
      <dgm:spPr/>
    </dgm:pt>
    <dgm:pt modelId="{792975FE-B774-804F-98EE-46234E15F620}" type="pres">
      <dgm:prSet presAssocID="{6C769DE3-A944-2D45-B2C2-1327EA8F34B1}" presName="compNode" presStyleCnt="0"/>
      <dgm:spPr/>
    </dgm:pt>
    <dgm:pt modelId="{E4682E0F-37D9-5E4F-A308-2E24563AFFD6}" type="pres">
      <dgm:prSet presAssocID="{6C769DE3-A944-2D45-B2C2-1327EA8F34B1}" presName="bgRect" presStyleLbl="bgShp" presStyleIdx="2" presStyleCnt="3"/>
      <dgm:spPr/>
    </dgm:pt>
    <dgm:pt modelId="{C13DFD7C-0FF0-6945-B504-F56C204030D7}" type="pres">
      <dgm:prSet presAssocID="{6C769DE3-A944-2D45-B2C2-1327EA8F34B1}" presName="iconRect" presStyleLbl="node1" presStyleIdx="2" presStyleCnt="3"/>
      <dgm:spPr/>
    </dgm:pt>
    <dgm:pt modelId="{A3E75325-0A05-DF4B-8460-1011CF2B4998}" type="pres">
      <dgm:prSet presAssocID="{6C769DE3-A944-2D45-B2C2-1327EA8F34B1}" presName="spaceRect" presStyleCnt="0"/>
      <dgm:spPr/>
    </dgm:pt>
    <dgm:pt modelId="{3D70E20C-E5EA-B04F-A2B0-AD9F91C32A18}" type="pres">
      <dgm:prSet presAssocID="{6C769DE3-A944-2D45-B2C2-1327EA8F34B1}" presName="parTx" presStyleLbl="revTx" presStyleIdx="2" presStyleCnt="3">
        <dgm:presLayoutVars>
          <dgm:chMax val="0"/>
          <dgm:chPref val="0"/>
        </dgm:presLayoutVars>
      </dgm:prSet>
      <dgm:spPr/>
    </dgm:pt>
  </dgm:ptLst>
  <dgm:cxnLst>
    <dgm:cxn modelId="{CA907901-D56B-41BC-8F82-742DAD2C434E}" type="presOf" srcId="{5D9AF940-9238-4BC0-ADD3-205609F0BB9D}" destId="{4AACF5B5-AF62-4042-B80B-B2690E5C2880}" srcOrd="0" destOrd="0" presId="urn:microsoft.com/office/officeart/2018/2/layout/IconVerticalSolidList"/>
    <dgm:cxn modelId="{AF009610-9FB5-47EC-9A48-DC4CED9CC05B}" type="presOf" srcId="{2F233A64-89F0-4726-857E-35A8DF4A0E32}" destId="{DC39F01C-7765-4BE4-88A3-68EFAC2E771B}" srcOrd="0" destOrd="0" presId="urn:microsoft.com/office/officeart/2018/2/layout/IconVerticalSolidList"/>
    <dgm:cxn modelId="{5B835573-C4FD-4F9F-BAD9-4A8BCCE75B17}" type="presOf" srcId="{B485348E-07FA-41F2-9D97-EBE090706C32}" destId="{4D98BE37-8D7C-432B-95D3-E84FFFABCF11}" srcOrd="0" destOrd="0" presId="urn:microsoft.com/office/officeart/2018/2/layout/IconVerticalSolidList"/>
    <dgm:cxn modelId="{33696955-35CB-40BE-8BBE-F08F85F34DE5}" srcId="{5D9AF940-9238-4BC0-ADD3-205609F0BB9D}" destId="{B485348E-07FA-41F2-9D97-EBE090706C32}" srcOrd="0" destOrd="0" parTransId="{EF2B0252-FEB2-4617-9A24-4416DF85A9A8}" sibTransId="{4BB2C5C7-3F26-48F7-A5F6-59D5AC903EA8}"/>
    <dgm:cxn modelId="{344191A3-D62D-0240-AE50-BF9FB027BB11}" type="presOf" srcId="{6C769DE3-A944-2D45-B2C2-1327EA8F34B1}" destId="{3D70E20C-E5EA-B04F-A2B0-AD9F91C32A18}" srcOrd="0" destOrd="0" presId="urn:microsoft.com/office/officeart/2018/2/layout/IconVerticalSolidList"/>
    <dgm:cxn modelId="{F9B6E5E5-62ED-46B5-BE0F-0CCC534F6039}" srcId="{5D9AF940-9238-4BC0-ADD3-205609F0BB9D}" destId="{2F233A64-89F0-4726-857E-35A8DF4A0E32}" srcOrd="1" destOrd="0" parTransId="{6B9E26CD-2412-42BA-844E-945FCDE081C9}" sibTransId="{E572D431-62FA-49C2-AC54-ADA60D0ECD24}"/>
    <dgm:cxn modelId="{FE58F9FD-123C-084E-BB23-B26C5F916B44}" srcId="{5D9AF940-9238-4BC0-ADD3-205609F0BB9D}" destId="{6C769DE3-A944-2D45-B2C2-1327EA8F34B1}" srcOrd="2" destOrd="0" parTransId="{D14CE37F-7312-D64E-A3E8-72873C8DC66B}" sibTransId="{4EA072B3-69CC-7146-A756-E2E928888E7C}"/>
    <dgm:cxn modelId="{C5B200E7-5CC1-4B91-B08E-E314B0CC377A}" type="presParOf" srcId="{4AACF5B5-AF62-4042-B80B-B2690E5C2880}" destId="{1FFD3986-D8B1-4BA2-9B5F-DBDECB94375F}" srcOrd="0" destOrd="0" presId="urn:microsoft.com/office/officeart/2018/2/layout/IconVerticalSolidList"/>
    <dgm:cxn modelId="{4BBCA43A-B877-48E4-A233-E6D38D20A12C}" type="presParOf" srcId="{1FFD3986-D8B1-4BA2-9B5F-DBDECB94375F}" destId="{639B8219-4A9E-428D-A208-E442323E12DC}" srcOrd="0" destOrd="0" presId="urn:microsoft.com/office/officeart/2018/2/layout/IconVerticalSolidList"/>
    <dgm:cxn modelId="{F61D3D3E-EED6-4E7B-B5C0-9A78046191EF}" type="presParOf" srcId="{1FFD3986-D8B1-4BA2-9B5F-DBDECB94375F}" destId="{D51E3021-8D32-45BE-8458-CA96094E95F1}" srcOrd="1" destOrd="0" presId="urn:microsoft.com/office/officeart/2018/2/layout/IconVerticalSolidList"/>
    <dgm:cxn modelId="{2CA094A7-D4A2-431B-B7AC-790845FE2732}" type="presParOf" srcId="{1FFD3986-D8B1-4BA2-9B5F-DBDECB94375F}" destId="{1F38FA37-6CFD-4FFE-AA06-F76332E92F3D}" srcOrd="2" destOrd="0" presId="urn:microsoft.com/office/officeart/2018/2/layout/IconVerticalSolidList"/>
    <dgm:cxn modelId="{C226B9FF-09CF-458D-A5DA-835383553160}" type="presParOf" srcId="{1FFD3986-D8B1-4BA2-9B5F-DBDECB94375F}" destId="{4D98BE37-8D7C-432B-95D3-E84FFFABCF11}" srcOrd="3" destOrd="0" presId="urn:microsoft.com/office/officeart/2018/2/layout/IconVerticalSolidList"/>
    <dgm:cxn modelId="{21258F7F-1FBF-4B36-AE21-6303E574031C}" type="presParOf" srcId="{4AACF5B5-AF62-4042-B80B-B2690E5C2880}" destId="{3BE38734-7988-48CB-A663-481AE6316CEB}" srcOrd="1" destOrd="0" presId="urn:microsoft.com/office/officeart/2018/2/layout/IconVerticalSolidList"/>
    <dgm:cxn modelId="{56595762-3272-4D33-8686-075D04FF8DB4}" type="presParOf" srcId="{4AACF5B5-AF62-4042-B80B-B2690E5C2880}" destId="{EFD9F1A6-00E7-4B5B-AC32-BA39D15B93B4}" srcOrd="2" destOrd="0" presId="urn:microsoft.com/office/officeart/2018/2/layout/IconVerticalSolidList"/>
    <dgm:cxn modelId="{6FEFA829-0973-4F45-8748-1069AA12BF97}" type="presParOf" srcId="{EFD9F1A6-00E7-4B5B-AC32-BA39D15B93B4}" destId="{ABDC40C4-191A-4676-B286-CAE662FAF0AE}" srcOrd="0" destOrd="0" presId="urn:microsoft.com/office/officeart/2018/2/layout/IconVerticalSolidList"/>
    <dgm:cxn modelId="{00458D34-745F-45B4-8D75-B24CD048EF74}" type="presParOf" srcId="{EFD9F1A6-00E7-4B5B-AC32-BA39D15B93B4}" destId="{DB09C37C-723E-4A2E-B4D3-FBBE1B4DFB9F}" srcOrd="1" destOrd="0" presId="urn:microsoft.com/office/officeart/2018/2/layout/IconVerticalSolidList"/>
    <dgm:cxn modelId="{6E6A0F5E-69E7-4F41-B268-0945565CAEDA}" type="presParOf" srcId="{EFD9F1A6-00E7-4B5B-AC32-BA39D15B93B4}" destId="{C1D7823F-CF03-4801-9897-FCAA9C79E666}" srcOrd="2" destOrd="0" presId="urn:microsoft.com/office/officeart/2018/2/layout/IconVerticalSolidList"/>
    <dgm:cxn modelId="{2D078A61-3039-4916-AD48-219B77BEFBA1}" type="presParOf" srcId="{EFD9F1A6-00E7-4B5B-AC32-BA39D15B93B4}" destId="{DC39F01C-7765-4BE4-88A3-68EFAC2E771B}" srcOrd="3" destOrd="0" presId="urn:microsoft.com/office/officeart/2018/2/layout/IconVerticalSolidList"/>
    <dgm:cxn modelId="{F810FEED-78D1-4249-AC92-5CE4A8A41A3A}" type="presParOf" srcId="{4AACF5B5-AF62-4042-B80B-B2690E5C2880}" destId="{4AE08071-A18F-A141-805D-AE73F5FB4687}" srcOrd="3" destOrd="0" presId="urn:microsoft.com/office/officeart/2018/2/layout/IconVerticalSolidList"/>
    <dgm:cxn modelId="{86AA9282-1CC3-F54F-9D89-E6F57E97AB6D}" type="presParOf" srcId="{4AACF5B5-AF62-4042-B80B-B2690E5C2880}" destId="{792975FE-B774-804F-98EE-46234E15F620}" srcOrd="4" destOrd="0" presId="urn:microsoft.com/office/officeart/2018/2/layout/IconVerticalSolidList"/>
    <dgm:cxn modelId="{9FF9EC94-097B-E94C-997A-D66DD25EAE39}" type="presParOf" srcId="{792975FE-B774-804F-98EE-46234E15F620}" destId="{E4682E0F-37D9-5E4F-A308-2E24563AFFD6}" srcOrd="0" destOrd="0" presId="urn:microsoft.com/office/officeart/2018/2/layout/IconVerticalSolidList"/>
    <dgm:cxn modelId="{2D5C54B7-8E07-0A4E-8A32-118C9F0B69DE}" type="presParOf" srcId="{792975FE-B774-804F-98EE-46234E15F620}" destId="{C13DFD7C-0FF0-6945-B504-F56C204030D7}" srcOrd="1" destOrd="0" presId="urn:microsoft.com/office/officeart/2018/2/layout/IconVerticalSolidList"/>
    <dgm:cxn modelId="{98F7A6C2-1199-4F4E-81EE-F112E02E59DA}" type="presParOf" srcId="{792975FE-B774-804F-98EE-46234E15F620}" destId="{A3E75325-0A05-DF4B-8460-1011CF2B4998}" srcOrd="2" destOrd="0" presId="urn:microsoft.com/office/officeart/2018/2/layout/IconVerticalSolidList"/>
    <dgm:cxn modelId="{9D404E86-E4EB-B749-9C6D-696784460AD6}" type="presParOf" srcId="{792975FE-B774-804F-98EE-46234E15F620}" destId="{3D70E20C-E5EA-B04F-A2B0-AD9F91C32A1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B8219-4A9E-428D-A208-E442323E12DC}">
      <dsp:nvSpPr>
        <dsp:cNvPr id="0" name=""/>
        <dsp:cNvSpPr/>
      </dsp:nvSpPr>
      <dsp:spPr>
        <a:xfrm>
          <a:off x="0" y="4045"/>
          <a:ext cx="7991270" cy="127559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1E3021-8D32-45BE-8458-CA96094E95F1}">
      <dsp:nvSpPr>
        <dsp:cNvPr id="0" name=""/>
        <dsp:cNvSpPr/>
      </dsp:nvSpPr>
      <dsp:spPr>
        <a:xfrm>
          <a:off x="385868" y="291054"/>
          <a:ext cx="702264" cy="7015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98BE37-8D7C-432B-95D3-E84FFFABCF11}">
      <dsp:nvSpPr>
        <dsp:cNvPr id="0" name=""/>
        <dsp:cNvSpPr/>
      </dsp:nvSpPr>
      <dsp:spPr>
        <a:xfrm>
          <a:off x="1474000" y="4045"/>
          <a:ext cx="6459518" cy="1276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33" tIns="135133" rIns="135133" bIns="135133" numCol="1" spcCol="1270" anchor="ctr" anchorCtr="0">
          <a:noAutofit/>
        </a:bodyPr>
        <a:lstStyle/>
        <a:p>
          <a:pPr marL="0" lvl="0" indent="0" algn="l" defTabSz="622300">
            <a:lnSpc>
              <a:spcPct val="100000"/>
            </a:lnSpc>
            <a:spcBef>
              <a:spcPct val="0"/>
            </a:spcBef>
            <a:spcAft>
              <a:spcPct val="35000"/>
            </a:spcAft>
            <a:buNone/>
          </a:pPr>
          <a:r>
            <a:rPr lang="en-US" sz="1400" kern="1200" dirty="0"/>
            <a:t>"A set of information held in a computer" - Oxford English Dictionary</a:t>
          </a:r>
        </a:p>
      </dsp:txBody>
      <dsp:txXfrm>
        <a:off x="1474000" y="4045"/>
        <a:ext cx="6459518" cy="1276844"/>
      </dsp:txXfrm>
    </dsp:sp>
    <dsp:sp modelId="{ABDC40C4-191A-4676-B286-CAE662FAF0AE}">
      <dsp:nvSpPr>
        <dsp:cNvPr id="0" name=""/>
        <dsp:cNvSpPr/>
      </dsp:nvSpPr>
      <dsp:spPr>
        <a:xfrm>
          <a:off x="0" y="1590427"/>
          <a:ext cx="7991270" cy="127559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09C37C-723E-4A2E-B4D3-FBBE1B4DFB9F}">
      <dsp:nvSpPr>
        <dsp:cNvPr id="0" name=""/>
        <dsp:cNvSpPr/>
      </dsp:nvSpPr>
      <dsp:spPr>
        <a:xfrm>
          <a:off x="385868" y="1877437"/>
          <a:ext cx="702264" cy="7015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39F01C-7765-4BE4-88A3-68EFAC2E771B}">
      <dsp:nvSpPr>
        <dsp:cNvPr id="0" name=""/>
        <dsp:cNvSpPr/>
      </dsp:nvSpPr>
      <dsp:spPr>
        <a:xfrm>
          <a:off x="1474000" y="1590427"/>
          <a:ext cx="6459518" cy="1276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33" tIns="135133" rIns="135133" bIns="135133" numCol="1" spcCol="1270" anchor="ctr" anchorCtr="0">
          <a:noAutofit/>
        </a:bodyPr>
        <a:lstStyle/>
        <a:p>
          <a:pPr marL="0" lvl="0" indent="0" algn="l" defTabSz="622300">
            <a:lnSpc>
              <a:spcPct val="100000"/>
            </a:lnSpc>
            <a:spcBef>
              <a:spcPct val="0"/>
            </a:spcBef>
            <a:spcAft>
              <a:spcPct val="35000"/>
            </a:spcAft>
            <a:buNone/>
          </a:pPr>
          <a:r>
            <a:rPr lang="en-US" sz="1400" kern="1200" dirty="0"/>
            <a:t>“One or more large structured sets of persistent data, usually associated with software to update and query the data” - Free On-Line Dictionary of Computing</a:t>
          </a:r>
        </a:p>
      </dsp:txBody>
      <dsp:txXfrm>
        <a:off x="1474000" y="1590427"/>
        <a:ext cx="6459518" cy="1276844"/>
      </dsp:txXfrm>
    </dsp:sp>
    <dsp:sp modelId="{E4682E0F-37D9-5E4F-A308-2E24563AFFD6}">
      <dsp:nvSpPr>
        <dsp:cNvPr id="0" name=""/>
        <dsp:cNvSpPr/>
      </dsp:nvSpPr>
      <dsp:spPr>
        <a:xfrm>
          <a:off x="0" y="3176810"/>
          <a:ext cx="7991270" cy="127559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DFD7C-0FF0-6945-B504-F56C204030D7}">
      <dsp:nvSpPr>
        <dsp:cNvPr id="0" name=""/>
        <dsp:cNvSpPr/>
      </dsp:nvSpPr>
      <dsp:spPr>
        <a:xfrm>
          <a:off x="386245" y="3463819"/>
          <a:ext cx="702264" cy="70157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70E20C-E5EA-B04F-A2B0-AD9F91C32A18}">
      <dsp:nvSpPr>
        <dsp:cNvPr id="0" name=""/>
        <dsp:cNvSpPr/>
      </dsp:nvSpPr>
      <dsp:spPr>
        <a:xfrm>
          <a:off x="1474755" y="3176810"/>
          <a:ext cx="6459518" cy="1276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33" tIns="135133" rIns="135133" bIns="135133" numCol="1" spcCol="1270" anchor="ctr" anchorCtr="0">
          <a:noAutofit/>
        </a:bodyPr>
        <a:lstStyle/>
        <a:p>
          <a:pPr marL="0" lvl="0" indent="0" algn="l" defTabSz="622300">
            <a:lnSpc>
              <a:spcPct val="100000"/>
            </a:lnSpc>
            <a:spcBef>
              <a:spcPct val="0"/>
            </a:spcBef>
            <a:spcAft>
              <a:spcPct val="35000"/>
            </a:spcAft>
            <a:buNone/>
          </a:pPr>
          <a:r>
            <a:rPr lang="en-GB" sz="1400" b="0" i="0" kern="1200"/>
            <a:t>A database is a structured collection of data that is organized in a way to make it easily accessible, manageable, and updateable. It is designed to efficiently store, retrieve, and manage vast amounts of information in a systematic and structured manner. Databases are a fundamental part of modern computing and play a critical role in various applications and systems.</a:t>
          </a:r>
          <a:endParaRPr lang="en-GB" sz="1400" kern="1200" dirty="0"/>
        </a:p>
      </dsp:txBody>
      <dsp:txXfrm>
        <a:off x="1474755" y="3176810"/>
        <a:ext cx="6459518" cy="127684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A6C9E990-282E-42AC-968B-1CC46763D166}" type="datetimeFigureOut">
              <a:rPr lang="en-GB" smtClean="0"/>
              <a:t>11/06/2024</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CDF901BF-D382-4BFF-9C43-A16D185F744D}" type="slidenum">
              <a:rPr lang="en-GB" smtClean="0"/>
              <a:t>‹#›</a:t>
            </a:fld>
            <a:endParaRPr lang="en-GB"/>
          </a:p>
        </p:txBody>
      </p:sp>
    </p:spTree>
    <p:extLst>
      <p:ext uri="{BB962C8B-B14F-4D97-AF65-F5344CB8AC3E}">
        <p14:creationId xmlns:p14="http://schemas.microsoft.com/office/powerpoint/2010/main" val="4178452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A clear understanding of what a database is and its various components helps individuals comprehend the concept of data management more effectively.</a:t>
            </a:r>
          </a:p>
          <a:p>
            <a:endParaRPr lang="en-GB" b="0" i="0" dirty="0">
              <a:solidFill>
                <a:srgbClr val="374151"/>
              </a:solidFill>
              <a:effectLst/>
              <a:latin typeface="Söhne"/>
            </a:endParaRPr>
          </a:p>
          <a:p>
            <a:r>
              <a:rPr lang="en-GB" b="0" i="0" dirty="0">
                <a:solidFill>
                  <a:srgbClr val="374151"/>
                </a:solidFill>
                <a:effectLst/>
                <a:latin typeface="Söhne"/>
              </a:rPr>
              <a:t>Knowing different definitions allows you to communicate with others in various fields, such as database administrators, developers, business analysts, and stakeholders, who may have different perspectives on what constitutes a database.</a:t>
            </a:r>
            <a:endParaRPr lang="en-GB" dirty="0"/>
          </a:p>
        </p:txBody>
      </p:sp>
      <p:sp>
        <p:nvSpPr>
          <p:cNvPr id="4" name="Slide Number Placeholder 3"/>
          <p:cNvSpPr>
            <a:spLocks noGrp="1"/>
          </p:cNvSpPr>
          <p:nvPr>
            <p:ph type="sldNum" sz="quarter" idx="5"/>
          </p:nvPr>
        </p:nvSpPr>
        <p:spPr/>
        <p:txBody>
          <a:bodyPr/>
          <a:lstStyle/>
          <a:p>
            <a:fld id="{CDF901BF-D382-4BFF-9C43-A16D185F744D}" type="slidenum">
              <a:rPr lang="en-GB" smtClean="0"/>
              <a:t>3</a:t>
            </a:fld>
            <a:endParaRPr lang="en-GB"/>
          </a:p>
        </p:txBody>
      </p:sp>
    </p:spTree>
    <p:extLst>
      <p:ext uri="{BB962C8B-B14F-4D97-AF65-F5344CB8AC3E}">
        <p14:creationId xmlns:p14="http://schemas.microsoft.com/office/powerpoint/2010/main" val="2738462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latin typeface="Google Sans"/>
              </a:rPr>
              <a:t>Your grocery store, bank, restaurant, online shopping sites, hospital, </a:t>
            </a:r>
            <a:r>
              <a:rPr lang="en-GB" b="0" i="0" dirty="0" err="1">
                <a:solidFill>
                  <a:srgbClr val="040C28"/>
                </a:solidFill>
                <a:effectLst/>
                <a:latin typeface="Google Sans"/>
              </a:rPr>
              <a:t>favorite</a:t>
            </a:r>
            <a:r>
              <a:rPr lang="en-GB" b="0" i="0" dirty="0">
                <a:solidFill>
                  <a:srgbClr val="040C28"/>
                </a:solidFill>
                <a:effectLst/>
                <a:latin typeface="Google Sans"/>
              </a:rPr>
              <a:t> clothing store and mobile service provider</a:t>
            </a:r>
            <a:r>
              <a:rPr lang="en-GB" b="0" i="0" dirty="0">
                <a:solidFill>
                  <a:srgbClr val="202124"/>
                </a:solidFill>
                <a:effectLst/>
                <a:latin typeface="Google Sans"/>
              </a:rPr>
              <a:t>, for instance all use databases to keep track of customer, inventory, employee and accounting information.</a:t>
            </a:r>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4</a:t>
            </a:fld>
            <a:endParaRPr lang="en-GB"/>
          </a:p>
        </p:txBody>
      </p:sp>
    </p:spTree>
    <p:extLst>
      <p:ext uri="{BB962C8B-B14F-4D97-AF65-F5344CB8AC3E}">
        <p14:creationId xmlns:p14="http://schemas.microsoft.com/office/powerpoint/2010/main" val="3513972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of the most common types of databases:</a:t>
            </a:r>
          </a:p>
          <a:p>
            <a:pPr>
              <a:buFont typeface="+mj-lt"/>
              <a:buNone/>
            </a:pPr>
            <a:r>
              <a:rPr lang="en-GB" b="1" dirty="0"/>
              <a:t>NoSQL Databases</a:t>
            </a:r>
            <a:r>
              <a:rPr lang="en-GB" dirty="0"/>
              <a:t>:</a:t>
            </a:r>
          </a:p>
          <a:p>
            <a:pPr marL="742950" lvl="1" indent="-285750">
              <a:buFont typeface="+mj-lt"/>
              <a:buAutoNum type="arabicPeriod"/>
            </a:pPr>
            <a:r>
              <a:rPr lang="en-GB" b="1" dirty="0"/>
              <a:t>Description</a:t>
            </a:r>
            <a:r>
              <a:rPr lang="en-GB" dirty="0"/>
              <a:t>: Designed for unstructured data and can store a wide variety of data types. They provide flexibility and scalability.</a:t>
            </a:r>
          </a:p>
          <a:p>
            <a:pPr marL="742950" lvl="1" indent="-285750">
              <a:buFont typeface="+mj-lt"/>
              <a:buAutoNum type="arabicPeriod"/>
            </a:pPr>
            <a:r>
              <a:rPr lang="en-GB" b="1" dirty="0"/>
              <a:t>Types</a:t>
            </a:r>
            <a:r>
              <a:rPr lang="en-GB" dirty="0"/>
              <a:t>:</a:t>
            </a:r>
          </a:p>
          <a:p>
            <a:pPr marL="1143000" lvl="2" indent="-228600">
              <a:buFont typeface="+mj-lt"/>
              <a:buAutoNum type="arabicPeriod"/>
            </a:pPr>
            <a:r>
              <a:rPr lang="en-GB" b="1" dirty="0"/>
              <a:t>Document-Oriented</a:t>
            </a:r>
            <a:r>
              <a:rPr lang="en-GB" dirty="0"/>
              <a:t>: Store data as JSON-like documents. Examples: MongoDB, CouchDB.</a:t>
            </a:r>
          </a:p>
          <a:p>
            <a:pPr marL="1143000" lvl="2" indent="-228600">
              <a:buFont typeface="+mj-lt"/>
              <a:buAutoNum type="arabicPeriod"/>
            </a:pPr>
            <a:r>
              <a:rPr lang="en-GB" b="1" dirty="0"/>
              <a:t>Key-Value Stores</a:t>
            </a:r>
            <a:r>
              <a:rPr lang="en-GB" dirty="0"/>
              <a:t>: Store data as key-value pairs. Examples: Redis, Amazon DynamoDB.</a:t>
            </a:r>
          </a:p>
          <a:p>
            <a:pPr marL="1143000" lvl="2" indent="-228600">
              <a:buFont typeface="+mj-lt"/>
              <a:buAutoNum type="arabicPeriod"/>
            </a:pPr>
            <a:r>
              <a:rPr lang="en-GB" b="1" dirty="0"/>
              <a:t>Column-Family Stores</a:t>
            </a:r>
            <a:r>
              <a:rPr lang="en-GB" dirty="0"/>
              <a:t>: Store data in columns rather than rows. Examples: Apache Cassandra, HBase.</a:t>
            </a:r>
          </a:p>
          <a:p>
            <a:pPr marL="1143000" lvl="2" indent="-228600">
              <a:buFont typeface="+mj-lt"/>
              <a:buAutoNum type="arabicPeriod"/>
            </a:pPr>
            <a:r>
              <a:rPr lang="en-GB" b="1" dirty="0"/>
              <a:t>Graph Databases</a:t>
            </a:r>
            <a:r>
              <a:rPr lang="en-GB" dirty="0"/>
              <a:t>: Store data in graph structures with nodes, edges, and properties. Examples: Neo4j, </a:t>
            </a:r>
            <a:r>
              <a:rPr lang="en-GB" dirty="0" err="1"/>
              <a:t>ArangoDB</a:t>
            </a:r>
            <a:r>
              <a:rPr lang="en-GB" dirty="0"/>
              <a:t>.</a:t>
            </a:r>
          </a:p>
          <a:p>
            <a:pPr>
              <a:buFont typeface="+mj-lt"/>
              <a:buAutoNum type="arabicPeriod"/>
            </a:pPr>
            <a:r>
              <a:rPr lang="en-GB" b="1" dirty="0"/>
              <a:t>Object-Oriented Databases</a:t>
            </a:r>
            <a:r>
              <a:rPr lang="en-GB" dirty="0"/>
              <a:t>:</a:t>
            </a:r>
          </a:p>
          <a:p>
            <a:pPr marL="742950" lvl="1" indent="-285750">
              <a:buFont typeface="+mj-lt"/>
              <a:buAutoNum type="arabicPeriod"/>
            </a:pPr>
            <a:r>
              <a:rPr lang="en-GB" b="1" dirty="0"/>
              <a:t>Description</a:t>
            </a:r>
            <a:r>
              <a:rPr lang="en-GB" dirty="0"/>
              <a:t>: Store data as objects, similar to object-oriented programming languages.</a:t>
            </a:r>
          </a:p>
          <a:p>
            <a:pPr marL="742950" lvl="1" indent="-285750">
              <a:buFont typeface="+mj-lt"/>
              <a:buAutoNum type="arabicPeriod"/>
            </a:pPr>
            <a:r>
              <a:rPr lang="en-GB" b="1" dirty="0"/>
              <a:t>Examples</a:t>
            </a:r>
            <a:r>
              <a:rPr lang="en-GB" dirty="0"/>
              <a:t>: </a:t>
            </a:r>
            <a:r>
              <a:rPr lang="en-GB" dirty="0" err="1"/>
              <a:t>ObjectDB</a:t>
            </a:r>
            <a:r>
              <a:rPr lang="en-GB" dirty="0"/>
              <a:t>, db4o.</a:t>
            </a:r>
          </a:p>
          <a:p>
            <a:pPr>
              <a:buFont typeface="+mj-lt"/>
              <a:buAutoNum type="arabicPeriod"/>
            </a:pPr>
            <a:r>
              <a:rPr lang="en-GB" b="1" dirty="0"/>
              <a:t>NewSQL Databases</a:t>
            </a:r>
            <a:r>
              <a:rPr lang="en-GB" dirty="0"/>
              <a:t>:</a:t>
            </a:r>
          </a:p>
          <a:p>
            <a:pPr marL="742950" lvl="1" indent="-285750">
              <a:buFont typeface="+mj-lt"/>
              <a:buAutoNum type="arabicPeriod"/>
            </a:pPr>
            <a:r>
              <a:rPr lang="en-GB" b="1" dirty="0"/>
              <a:t>Description</a:t>
            </a:r>
            <a:r>
              <a:rPr lang="en-GB" dirty="0"/>
              <a:t>: Combine the scalability of NoSQL systems with the ACID (Atomicity, Consistency, Isolation, Durability) guarantees of traditional relational databases.</a:t>
            </a:r>
          </a:p>
          <a:p>
            <a:pPr marL="742950" lvl="1" indent="-285750">
              <a:buFont typeface="+mj-lt"/>
              <a:buAutoNum type="arabicPeriod"/>
            </a:pPr>
            <a:r>
              <a:rPr lang="en-GB" b="1" dirty="0"/>
              <a:t>Examples</a:t>
            </a:r>
            <a:r>
              <a:rPr lang="en-GB" dirty="0"/>
              <a:t>: Google Spanner, </a:t>
            </a:r>
            <a:r>
              <a:rPr lang="en-GB" dirty="0" err="1"/>
              <a:t>CockroachDB</a:t>
            </a:r>
            <a:r>
              <a:rPr lang="en-GB" dirty="0"/>
              <a:t>, </a:t>
            </a:r>
            <a:r>
              <a:rPr lang="en-GB" dirty="0" err="1"/>
              <a:t>VoltDB</a:t>
            </a:r>
            <a:r>
              <a:rPr lang="en-GB" dirty="0"/>
              <a:t>.</a:t>
            </a:r>
          </a:p>
          <a:p>
            <a:pPr>
              <a:buFont typeface="+mj-lt"/>
              <a:buAutoNum type="arabicPeriod"/>
            </a:pPr>
            <a:r>
              <a:rPr lang="en-GB" b="1" dirty="0"/>
              <a:t>Time-Series Databases</a:t>
            </a:r>
            <a:r>
              <a:rPr lang="en-GB" dirty="0"/>
              <a:t>:</a:t>
            </a:r>
          </a:p>
          <a:p>
            <a:pPr marL="742950" lvl="1" indent="-285750">
              <a:buFont typeface="+mj-lt"/>
              <a:buAutoNum type="arabicPeriod"/>
            </a:pPr>
            <a:r>
              <a:rPr lang="en-GB" b="1" dirty="0"/>
              <a:t>Description</a:t>
            </a:r>
            <a:r>
              <a:rPr lang="en-GB" dirty="0"/>
              <a:t>: Optimized for storing and querying time-stamped data, often used for monitoring and IoT applications.</a:t>
            </a:r>
          </a:p>
          <a:p>
            <a:pPr marL="742950" lvl="1" indent="-285750">
              <a:buFont typeface="+mj-lt"/>
              <a:buAutoNum type="arabicPeriod"/>
            </a:pPr>
            <a:r>
              <a:rPr lang="en-GB" b="1" dirty="0"/>
              <a:t>Examples</a:t>
            </a:r>
            <a:r>
              <a:rPr lang="en-GB" dirty="0"/>
              <a:t>: </a:t>
            </a:r>
            <a:r>
              <a:rPr lang="en-GB" dirty="0" err="1"/>
              <a:t>InfluxDB</a:t>
            </a:r>
            <a:r>
              <a:rPr lang="en-GB" dirty="0"/>
              <a:t>, </a:t>
            </a:r>
            <a:r>
              <a:rPr lang="en-GB" dirty="0" err="1"/>
              <a:t>TimescaleDB</a:t>
            </a:r>
            <a:r>
              <a:rPr lang="en-GB" dirty="0"/>
              <a:t>.</a:t>
            </a:r>
          </a:p>
          <a:p>
            <a:pPr>
              <a:buFont typeface="+mj-lt"/>
              <a:buAutoNum type="arabicPeriod"/>
            </a:pPr>
            <a:r>
              <a:rPr lang="en-GB" b="1" dirty="0"/>
              <a:t>Graph Databases</a:t>
            </a:r>
            <a:r>
              <a:rPr lang="en-GB" dirty="0"/>
              <a:t>:</a:t>
            </a:r>
          </a:p>
          <a:p>
            <a:pPr marL="742950" lvl="1" indent="-285750">
              <a:buFont typeface="+mj-lt"/>
              <a:buAutoNum type="arabicPeriod"/>
            </a:pPr>
            <a:r>
              <a:rPr lang="en-GB" b="1" dirty="0"/>
              <a:t>Description</a:t>
            </a:r>
            <a:r>
              <a:rPr lang="en-GB" dirty="0"/>
              <a:t>: Designed to store and navigate relationships between complex interconnected data.</a:t>
            </a:r>
          </a:p>
          <a:p>
            <a:pPr marL="742950" lvl="1" indent="-285750">
              <a:buFont typeface="+mj-lt"/>
              <a:buAutoNum type="arabicPeriod"/>
            </a:pPr>
            <a:r>
              <a:rPr lang="en-GB" b="1" dirty="0"/>
              <a:t>Examples</a:t>
            </a:r>
            <a:r>
              <a:rPr lang="en-GB" dirty="0"/>
              <a:t>: Neo4j, Amazon Neptune.</a:t>
            </a:r>
          </a:p>
          <a:p>
            <a:pPr>
              <a:buFont typeface="+mj-lt"/>
              <a:buAutoNum type="arabicPeriod"/>
            </a:pPr>
            <a:r>
              <a:rPr lang="en-GB" b="1" dirty="0" err="1"/>
              <a:t>Multimodel</a:t>
            </a:r>
            <a:r>
              <a:rPr lang="en-GB" b="1" dirty="0"/>
              <a:t> Databases</a:t>
            </a:r>
            <a:r>
              <a:rPr lang="en-GB" dirty="0"/>
              <a:t>:</a:t>
            </a:r>
          </a:p>
          <a:p>
            <a:pPr marL="742950" lvl="1" indent="-285750">
              <a:buFont typeface="+mj-lt"/>
              <a:buAutoNum type="arabicPeriod"/>
            </a:pPr>
            <a:r>
              <a:rPr lang="en-GB" b="1" dirty="0"/>
              <a:t>Description</a:t>
            </a:r>
            <a:r>
              <a:rPr lang="en-GB" dirty="0"/>
              <a:t>: Support multiple data models (e.g., document, graph, key-value) within a single database engine.</a:t>
            </a:r>
          </a:p>
          <a:p>
            <a:pPr marL="742950" lvl="1" indent="-285750">
              <a:buFont typeface="+mj-lt"/>
              <a:buAutoNum type="arabicPeriod"/>
            </a:pPr>
            <a:r>
              <a:rPr lang="en-GB" b="1" dirty="0"/>
              <a:t>Examples</a:t>
            </a:r>
            <a:r>
              <a:rPr lang="en-GB" dirty="0"/>
              <a:t>: </a:t>
            </a:r>
            <a:r>
              <a:rPr lang="en-GB" dirty="0" err="1"/>
              <a:t>ArangoDB</a:t>
            </a:r>
            <a:r>
              <a:rPr lang="en-GB" dirty="0"/>
              <a:t>, </a:t>
            </a:r>
            <a:r>
              <a:rPr lang="en-GB" dirty="0" err="1"/>
              <a:t>OrientDB</a:t>
            </a:r>
            <a:r>
              <a:rPr lang="en-GB" dirty="0"/>
              <a:t>.</a:t>
            </a:r>
          </a:p>
          <a:p>
            <a:pPr>
              <a:buFont typeface="+mj-lt"/>
              <a:buAutoNum type="arabicPeriod"/>
            </a:pPr>
            <a:r>
              <a:rPr lang="en-GB" b="1" dirty="0"/>
              <a:t>Columnar Databases</a:t>
            </a:r>
            <a:r>
              <a:rPr lang="en-GB" dirty="0"/>
              <a:t>:</a:t>
            </a:r>
          </a:p>
          <a:p>
            <a:pPr marL="742950" lvl="1" indent="-285750">
              <a:buFont typeface="+mj-lt"/>
              <a:buAutoNum type="arabicPeriod"/>
            </a:pPr>
            <a:r>
              <a:rPr lang="en-GB" b="1" dirty="0"/>
              <a:t>Description</a:t>
            </a:r>
            <a:r>
              <a:rPr lang="en-GB" dirty="0"/>
              <a:t>: Store data in columns rather than rows, optimizing read and write operations for large datasets.</a:t>
            </a:r>
          </a:p>
          <a:p>
            <a:pPr marL="742950" lvl="1" indent="-285750">
              <a:buFont typeface="+mj-lt"/>
              <a:buAutoNum type="arabicPeriod"/>
            </a:pPr>
            <a:r>
              <a:rPr lang="en-GB" b="1" dirty="0"/>
              <a:t>Examples</a:t>
            </a:r>
            <a:r>
              <a:rPr lang="en-GB" dirty="0"/>
              <a:t>: Apache HBase, Google Bigtable.</a:t>
            </a:r>
          </a:p>
          <a:p>
            <a:pPr>
              <a:buFont typeface="+mj-lt"/>
              <a:buAutoNum type="arabicPeriod"/>
            </a:pPr>
            <a:r>
              <a:rPr lang="en-GB" b="1" dirty="0"/>
              <a:t>Distributed Databases</a:t>
            </a:r>
            <a:r>
              <a:rPr lang="en-GB" dirty="0"/>
              <a:t>:</a:t>
            </a:r>
          </a:p>
          <a:p>
            <a:pPr marL="742950" lvl="1" indent="-285750">
              <a:buFont typeface="+mj-lt"/>
              <a:buAutoNum type="arabicPeriod"/>
            </a:pPr>
            <a:r>
              <a:rPr lang="en-GB" b="1" dirty="0"/>
              <a:t>Description</a:t>
            </a:r>
            <a:r>
              <a:rPr lang="en-GB" dirty="0"/>
              <a:t>: Spread data across multiple physical locations (nodes) but appear as a single database to users.</a:t>
            </a:r>
          </a:p>
          <a:p>
            <a:pPr marL="742950" lvl="1" indent="-285750">
              <a:buFont typeface="+mj-lt"/>
              <a:buAutoNum type="arabicPeriod"/>
            </a:pPr>
            <a:r>
              <a:rPr lang="en-GB" b="1" dirty="0"/>
              <a:t>Examples</a:t>
            </a:r>
            <a:r>
              <a:rPr lang="en-GB" dirty="0"/>
              <a:t>: Amazon DynamoDB, Apache Cassandra.</a:t>
            </a:r>
          </a:p>
          <a:p>
            <a:pPr>
              <a:buFont typeface="+mj-lt"/>
              <a:buAutoNum type="arabicPeriod"/>
            </a:pPr>
            <a:r>
              <a:rPr lang="en-GB" b="1" dirty="0"/>
              <a:t>Cloud Databases</a:t>
            </a:r>
            <a:r>
              <a:rPr lang="en-GB" dirty="0"/>
              <a:t>:</a:t>
            </a:r>
          </a:p>
          <a:p>
            <a:pPr marL="742950" lvl="1" indent="-285750">
              <a:buFont typeface="+mj-lt"/>
              <a:buAutoNum type="arabicPeriod"/>
            </a:pPr>
            <a:r>
              <a:rPr lang="en-GB" b="1" dirty="0"/>
              <a:t>Description</a:t>
            </a:r>
            <a:r>
              <a:rPr lang="en-GB" dirty="0"/>
              <a:t>: Hosted on cloud computing platforms, offering scalability and managed services.</a:t>
            </a:r>
          </a:p>
          <a:p>
            <a:pPr marL="742950" lvl="1" indent="-285750">
              <a:buFont typeface="+mj-lt"/>
              <a:buAutoNum type="arabicPeriod"/>
            </a:pPr>
            <a:r>
              <a:rPr lang="en-GB" b="1" dirty="0"/>
              <a:t>Examples</a:t>
            </a:r>
            <a:r>
              <a:rPr lang="en-GB" dirty="0"/>
              <a:t>: Amazon RDS, Google Cloud Spanner, Microsoft Azure SQL Database.</a:t>
            </a:r>
          </a:p>
          <a:p>
            <a:r>
              <a:rPr lang="en-GB" dirty="0"/>
              <a:t>Each type of database has its strengths and is suited to specific types of applications and workloads. Choosing the right database depends on factors like the nature of the data, scalability requirements, and specific use cases.</a:t>
            </a:r>
          </a:p>
          <a:p>
            <a:endParaRPr lang="en-GB" dirty="0"/>
          </a:p>
        </p:txBody>
      </p:sp>
      <p:sp>
        <p:nvSpPr>
          <p:cNvPr id="4" name="Slide Number Placeholder 3"/>
          <p:cNvSpPr>
            <a:spLocks noGrp="1"/>
          </p:cNvSpPr>
          <p:nvPr>
            <p:ph type="sldNum" sz="quarter" idx="5"/>
          </p:nvPr>
        </p:nvSpPr>
        <p:spPr/>
        <p:txBody>
          <a:bodyPr/>
          <a:lstStyle/>
          <a:p>
            <a:fld id="{CDF901BF-D382-4BFF-9C43-A16D185F744D}" type="slidenum">
              <a:rPr lang="en-GB" smtClean="0"/>
              <a:t>6</a:t>
            </a:fld>
            <a:endParaRPr lang="en-GB"/>
          </a:p>
        </p:txBody>
      </p:sp>
    </p:spTree>
    <p:extLst>
      <p:ext uri="{BB962C8B-B14F-4D97-AF65-F5344CB8AC3E}">
        <p14:creationId xmlns:p14="http://schemas.microsoft.com/office/powerpoint/2010/main" val="2848319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Söhne"/>
              </a:rPr>
              <a:t>used when scalability, flexibility, and fast data access are crucial.</a:t>
            </a:r>
            <a:endParaRPr lang="en-GB" dirty="0"/>
          </a:p>
        </p:txBody>
      </p:sp>
      <p:sp>
        <p:nvSpPr>
          <p:cNvPr id="4" name="Slide Number Placeholder 3"/>
          <p:cNvSpPr>
            <a:spLocks noGrp="1"/>
          </p:cNvSpPr>
          <p:nvPr>
            <p:ph type="sldNum" sz="quarter" idx="5"/>
          </p:nvPr>
        </p:nvSpPr>
        <p:spPr/>
        <p:txBody>
          <a:bodyPr/>
          <a:lstStyle/>
          <a:p>
            <a:fld id="{CDF901BF-D382-4BFF-9C43-A16D185F744D}" type="slidenum">
              <a:rPr lang="en-GB" smtClean="0"/>
              <a:t>8</a:t>
            </a:fld>
            <a:endParaRPr lang="en-GB"/>
          </a:p>
        </p:txBody>
      </p:sp>
    </p:spTree>
    <p:extLst>
      <p:ext uri="{BB962C8B-B14F-4D97-AF65-F5344CB8AC3E}">
        <p14:creationId xmlns:p14="http://schemas.microsoft.com/office/powerpoint/2010/main" val="367386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CDF901BF-D382-4BFF-9C43-A16D185F744D}" type="slidenum">
              <a:rPr lang="en-GB" smtClean="0"/>
              <a:t>10</a:t>
            </a:fld>
            <a:endParaRPr lang="en-GB"/>
          </a:p>
        </p:txBody>
      </p:sp>
    </p:spTree>
    <p:extLst>
      <p:ext uri="{BB962C8B-B14F-4D97-AF65-F5344CB8AC3E}">
        <p14:creationId xmlns:p14="http://schemas.microsoft.com/office/powerpoint/2010/main" val="814444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28403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DDL: Data Definition Language, which deals with database schemas and descriptions, of how the data should reside in the database.</a:t>
            </a:r>
          </a:p>
          <a:p>
            <a:endParaRPr lang="en-GB" dirty="0"/>
          </a:p>
          <a:p>
            <a:r>
              <a:rPr lang="en-GB" dirty="0"/>
              <a:t>CREATE – to create database and its objects like (table, index, views, store procedure, function and triggers).</a:t>
            </a:r>
          </a:p>
          <a:p>
            <a:r>
              <a:rPr lang="en-GB" dirty="0"/>
              <a:t>ALTER – alters the structure of the existing database.</a:t>
            </a:r>
          </a:p>
          <a:p>
            <a:r>
              <a:rPr lang="en-GB" dirty="0"/>
              <a:t>DROP – delete objects from the database.</a:t>
            </a:r>
          </a:p>
          <a:p>
            <a:r>
              <a:rPr lang="en-GB" dirty="0"/>
              <a:t>TRUNCATE – remove all records from a table; also, all spaces allocated for the records are removed.</a:t>
            </a:r>
          </a:p>
          <a:p>
            <a:r>
              <a:rPr lang="en-GB" dirty="0"/>
              <a:t>COMMENT – add comments to the data dictionary.</a:t>
            </a:r>
          </a:p>
          <a:p>
            <a:r>
              <a:rPr lang="en-GB" dirty="0"/>
              <a:t>RENAME – rename an object.</a:t>
            </a:r>
          </a:p>
          <a:p>
            <a:r>
              <a:rPr lang="en-GB" dirty="0"/>
              <a:t>DML</a:t>
            </a:r>
          </a:p>
          <a:p>
            <a:endParaRPr lang="en-GB" dirty="0"/>
          </a:p>
          <a:p>
            <a:r>
              <a:rPr lang="en-GB" dirty="0"/>
              <a:t>DML is short name of Data Manipulation Language which deals with data manipulation, and includes most common SQL statements such SELECT, INSERT, UPDATE, DELETE etc, and it is used to store, modify, retrieve, delete and update data in database.</a:t>
            </a:r>
          </a:p>
          <a:p>
            <a:endParaRPr lang="en-GB" dirty="0"/>
          </a:p>
          <a:p>
            <a:r>
              <a:rPr lang="en-GB" dirty="0"/>
              <a:t>SELECT – retrieve data from one or more tables.</a:t>
            </a:r>
          </a:p>
          <a:p>
            <a:r>
              <a:rPr lang="en-GB" dirty="0"/>
              <a:t>INSERT – insert data into a table.</a:t>
            </a:r>
          </a:p>
          <a:p>
            <a:r>
              <a:rPr lang="en-GB" dirty="0"/>
              <a:t>UPDATE – updates existing data within a table.</a:t>
            </a:r>
          </a:p>
          <a:p>
            <a:r>
              <a:rPr lang="en-GB" dirty="0"/>
              <a:t>DELETE – delete all records from a table.</a:t>
            </a:r>
          </a:p>
          <a:p>
            <a:r>
              <a:rPr lang="en-GB" dirty="0"/>
              <a:t>MERGE – UPSERT operation (insert or update)</a:t>
            </a:r>
          </a:p>
          <a:p>
            <a:r>
              <a:rPr lang="en-GB" dirty="0"/>
              <a:t>CALL – call a PL/SQL or Java subprogram.</a:t>
            </a:r>
          </a:p>
          <a:p>
            <a:r>
              <a:rPr lang="en-GB" dirty="0"/>
              <a:t>EXPLAIN PLAN – interpretation of the data access path.</a:t>
            </a:r>
          </a:p>
          <a:p>
            <a:r>
              <a:rPr lang="en-GB" dirty="0"/>
              <a:t>LOCK TABLE – concurrency control.</a:t>
            </a:r>
          </a:p>
          <a:p>
            <a:r>
              <a:rPr lang="en-GB" dirty="0"/>
              <a:t>DCL</a:t>
            </a:r>
          </a:p>
          <a:p>
            <a:endParaRPr lang="en-GB" dirty="0"/>
          </a:p>
          <a:p>
            <a:r>
              <a:rPr lang="en-GB" dirty="0"/>
              <a:t>DCL is short name of Data Control Language which includes commands such as GRANT, and mostly concerned with rights, permissions and other controls of the database system.</a:t>
            </a:r>
          </a:p>
          <a:p>
            <a:endParaRPr lang="en-GB" dirty="0"/>
          </a:p>
          <a:p>
            <a:r>
              <a:rPr lang="en-GB" dirty="0"/>
              <a:t>GRANT – allow users access privileges to database.</a:t>
            </a:r>
          </a:p>
          <a:p>
            <a:r>
              <a:rPr lang="en-GB" dirty="0"/>
              <a:t>REVOKE – withdraw users access privileges given by using the GRANT command.</a:t>
            </a:r>
          </a:p>
          <a:p>
            <a:r>
              <a:rPr lang="en-GB" dirty="0"/>
              <a:t>TCL</a:t>
            </a:r>
          </a:p>
          <a:p>
            <a:endParaRPr lang="en-GB" dirty="0"/>
          </a:p>
          <a:p>
            <a:r>
              <a:rPr lang="en-GB" dirty="0"/>
              <a:t>TCL is short name of Transaction Control Language which deals with transaction within a database.</a:t>
            </a:r>
          </a:p>
          <a:p>
            <a:endParaRPr lang="en-GB" dirty="0"/>
          </a:p>
          <a:p>
            <a:r>
              <a:rPr lang="en-GB" dirty="0"/>
              <a:t>COMMIT – commits a transaction.</a:t>
            </a:r>
          </a:p>
          <a:p>
            <a:r>
              <a:rPr lang="en-GB" dirty="0"/>
              <a:t>ROLLBACK – rollback a transaction in case of any error occurs.</a:t>
            </a:r>
          </a:p>
          <a:p>
            <a:r>
              <a:rPr lang="en-GB" dirty="0"/>
              <a:t>SAVEPOINT – a point inside a transaction that allows rollback state to what it was at the time of the </a:t>
            </a:r>
            <a:r>
              <a:rPr lang="en-GB" dirty="0" err="1"/>
              <a:t>savepoint</a:t>
            </a:r>
            <a:r>
              <a:rPr lang="en-GB" dirty="0"/>
              <a:t>.</a:t>
            </a:r>
          </a:p>
          <a:p>
            <a:r>
              <a:rPr lang="en-GB" dirty="0"/>
              <a:t>SET TRANSACTION – specify characteristics for the transaction.</a:t>
            </a:r>
          </a:p>
        </p:txBody>
      </p:sp>
      <p:sp>
        <p:nvSpPr>
          <p:cNvPr id="4" name="Slide Number Placeholder 3"/>
          <p:cNvSpPr>
            <a:spLocks noGrp="1"/>
          </p:cNvSpPr>
          <p:nvPr>
            <p:ph type="sldNum" sz="quarter" idx="5"/>
          </p:nvPr>
        </p:nvSpPr>
        <p:spPr/>
        <p:txBody>
          <a:bodyPr/>
          <a:lstStyle/>
          <a:p>
            <a:fld id="{CDF901BF-D382-4BFF-9C43-A16D185F744D}" type="slidenum">
              <a:rPr lang="en-GB" smtClean="0"/>
              <a:t>15</a:t>
            </a:fld>
            <a:endParaRPr lang="en-GB"/>
          </a:p>
        </p:txBody>
      </p:sp>
    </p:spTree>
    <p:extLst>
      <p:ext uri="{BB962C8B-B14F-4D97-AF65-F5344CB8AC3E}">
        <p14:creationId xmlns:p14="http://schemas.microsoft.com/office/powerpoint/2010/main" val="24326782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level architecture is also called three schema architecture</a:t>
            </a:r>
          </a:p>
        </p:txBody>
      </p:sp>
      <p:sp>
        <p:nvSpPr>
          <p:cNvPr id="4" name="Slide Number Placeholder 3"/>
          <p:cNvSpPr>
            <a:spLocks noGrp="1"/>
          </p:cNvSpPr>
          <p:nvPr>
            <p:ph type="sldNum" sz="quarter" idx="5"/>
          </p:nvPr>
        </p:nvSpPr>
        <p:spPr/>
        <p:txBody>
          <a:bodyPr/>
          <a:lstStyle/>
          <a:p>
            <a:fld id="{CDF901BF-D382-4BFF-9C43-A16D185F744D}" type="slidenum">
              <a:rPr lang="en-GB" smtClean="0"/>
              <a:t>17</a:t>
            </a:fld>
            <a:endParaRPr lang="en-GB"/>
          </a:p>
        </p:txBody>
      </p:sp>
    </p:spTree>
    <p:extLst>
      <p:ext uri="{BB962C8B-B14F-4D97-AF65-F5344CB8AC3E}">
        <p14:creationId xmlns:p14="http://schemas.microsoft.com/office/powerpoint/2010/main" val="1333579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20.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0.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6/11/2024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6/11/2024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6/11/2024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6/11/2024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6/11/2024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782707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6/11/2024</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148185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1D8BD707-D9CF-40AE-B4C6-C98DA3205C09}" type="datetimeFigureOut">
              <a:rPr lang="en-US" smtClean="0"/>
              <a:t>6/11/2024</a:t>
            </a:fld>
            <a:endParaRPr lang="en-US"/>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512099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6/11/2024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12428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0404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992993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199373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59054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09744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39896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089930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63812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52594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836825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69962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11/06/2024</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4406277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11/06/2024</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3923083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11/06/2024</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7557635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11/06/2024</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0176355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11/06/2024</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6172637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11/06/2024</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42808121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11/06/2024</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1915244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11/06/2024</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9511018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11/06/2024</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54123831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11/06/2024</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11707914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11/06/2024</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618602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651865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B9D0E7B6-945D-4046-ADF7-A7DD6A8C9EDD}" type="datetimeFigureOut">
              <a:rPr lang="en-GB" smtClean="0"/>
              <a:t>11/06/2024</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AA2F34FF-4C85-4DDA-B17A-59B4C0589485}" type="slidenum">
              <a:rPr lang="en-GB" smtClean="0"/>
              <a:t>‹#›</a:t>
            </a:fld>
            <a:endParaRPr lang="en-GB"/>
          </a:p>
        </p:txBody>
      </p:sp>
    </p:spTree>
    <p:extLst>
      <p:ext uri="{BB962C8B-B14F-4D97-AF65-F5344CB8AC3E}">
        <p14:creationId xmlns:p14="http://schemas.microsoft.com/office/powerpoint/2010/main" val="200239276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694203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769975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6289061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240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18525654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7222317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85822060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6011016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664009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1137114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705774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130956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2490544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575917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537017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1349648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8486880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1072473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511738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6/11/2024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2455988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0743300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7826094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830119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3669062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12758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4254837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7220709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690998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60896573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609750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6/11/2024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6956883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6/11/2024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3121560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6/11/2024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0700279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6/11/2024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5497397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6/11/2024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7408728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6/11/2024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833099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6/11/2024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3225370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6/11/2024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0382477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6/11/2024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2695615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6/11/2024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5320275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6/11/2024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1224455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6/11/2024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1355518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6/11/2024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1940437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6/11/2024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8924188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6/11/2024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8313204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6/11/2024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1836912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6/11/2024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2563008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6/11/2024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8459307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6/11/2024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3824440"/>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6/11/2024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5213221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6/11/2024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07962175"/>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6/11/2024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53431949"/>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40864525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0541912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62002746"/>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04369913"/>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0395689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3222012"/>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091920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0267472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3.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image" Target="../media/image3.png"/><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theme" Target="../theme/theme4.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33.xml"/><Relationship Id="rId1" Type="http://schemas.openxmlformats.org/officeDocument/2006/relationships/slideLayout" Target="../slideLayouts/slideLayout32.xml"/><Relationship Id="rId4" Type="http://schemas.openxmlformats.org/officeDocument/2006/relationships/image" Target="../media/image4.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6.xml"/><Relationship Id="rId1" Type="http://schemas.openxmlformats.org/officeDocument/2006/relationships/slideLayout" Target="../slideLayouts/slideLayout34.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7.xml"/><Relationship Id="rId1" Type="http://schemas.openxmlformats.org/officeDocument/2006/relationships/slideLayout" Target="../slideLayouts/slideLayout35.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8.xml"/><Relationship Id="rId1" Type="http://schemas.openxmlformats.org/officeDocument/2006/relationships/slideLayout" Target="../slideLayouts/slideLayout36.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9.xml"/><Relationship Id="rId1" Type="http://schemas.openxmlformats.org/officeDocument/2006/relationships/slideLayout" Target="../slideLayouts/slideLayout37.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39.xml"/><Relationship Id="rId1" Type="http://schemas.openxmlformats.org/officeDocument/2006/relationships/slideLayout" Target="../slideLayouts/slideLayout38.xml"/><Relationship Id="rId4" Type="http://schemas.openxmlformats.org/officeDocument/2006/relationships/image" Target="../media/image9.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1.xml"/><Relationship Id="rId1" Type="http://schemas.openxmlformats.org/officeDocument/2006/relationships/slideLayout" Target="../slideLayouts/slideLayout40.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2.xml"/><Relationship Id="rId1" Type="http://schemas.openxmlformats.org/officeDocument/2006/relationships/slideLayout" Target="../slideLayouts/slideLayout41.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3.xml"/><Relationship Id="rId1" Type="http://schemas.openxmlformats.org/officeDocument/2006/relationships/slideLayout" Target="../slideLayouts/slideLayout42.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3.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56.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image" Target="../media/image13.png"/><Relationship Id="rId5" Type="http://schemas.openxmlformats.org/officeDocument/2006/relationships/theme" Target="../theme/theme15.xml"/><Relationship Id="rId4" Type="http://schemas.openxmlformats.org/officeDocument/2006/relationships/slideLayout" Target="../slideLayouts/slideLayout5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60.xml"/><Relationship Id="rId2" Type="http://schemas.openxmlformats.org/officeDocument/2006/relationships/slideLayout" Target="../slideLayouts/slideLayout59.xml"/><Relationship Id="rId1" Type="http://schemas.openxmlformats.org/officeDocument/2006/relationships/slideLayout" Target="../slideLayouts/slideLayout58.xml"/><Relationship Id="rId5" Type="http://schemas.openxmlformats.org/officeDocument/2006/relationships/image" Target="../media/image14.png"/><Relationship Id="rId4"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slideLayout" Target="../slideLayouts/slideLayout63.xml"/><Relationship Id="rId2" Type="http://schemas.openxmlformats.org/officeDocument/2006/relationships/slideLayout" Target="../slideLayouts/slideLayout62.xml"/><Relationship Id="rId1" Type="http://schemas.openxmlformats.org/officeDocument/2006/relationships/slideLayout" Target="../slideLayouts/slideLayout61.xml"/><Relationship Id="rId5" Type="http://schemas.openxmlformats.org/officeDocument/2006/relationships/image" Target="../media/image15.png"/><Relationship Id="rId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image" Target="../media/image16.png"/><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theme" Target="../theme/theme18.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82.xml"/><Relationship Id="rId13" Type="http://schemas.openxmlformats.org/officeDocument/2006/relationships/image" Target="../media/image17.png"/><Relationship Id="rId3" Type="http://schemas.openxmlformats.org/officeDocument/2006/relationships/slideLayout" Target="../slideLayouts/slideLayout77.xml"/><Relationship Id="rId7" Type="http://schemas.openxmlformats.org/officeDocument/2006/relationships/slideLayout" Target="../slideLayouts/slideLayout81.xml"/><Relationship Id="rId12" Type="http://schemas.openxmlformats.org/officeDocument/2006/relationships/theme" Target="../theme/theme19.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slideLayout" Target="../slideLayouts/slideLayout85.xml"/><Relationship Id="rId5" Type="http://schemas.openxmlformats.org/officeDocument/2006/relationships/slideLayout" Target="../slideLayouts/slideLayout79.xml"/><Relationship Id="rId10" Type="http://schemas.openxmlformats.org/officeDocument/2006/relationships/slideLayout" Target="../slideLayouts/slideLayout84.xml"/><Relationship Id="rId4" Type="http://schemas.openxmlformats.org/officeDocument/2006/relationships/slideLayout" Target="../slideLayouts/slideLayout78.xml"/><Relationship Id="rId9" Type="http://schemas.openxmlformats.org/officeDocument/2006/relationships/slideLayout" Target="../slideLayouts/slideLayout83.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93.xml"/><Relationship Id="rId3" Type="http://schemas.openxmlformats.org/officeDocument/2006/relationships/slideLayout" Target="../slideLayouts/slideLayout88.xml"/><Relationship Id="rId7" Type="http://schemas.openxmlformats.org/officeDocument/2006/relationships/slideLayout" Target="../slideLayouts/slideLayout92.xml"/><Relationship Id="rId2" Type="http://schemas.openxmlformats.org/officeDocument/2006/relationships/slideLayout" Target="../slideLayouts/slideLayout87.xml"/><Relationship Id="rId1" Type="http://schemas.openxmlformats.org/officeDocument/2006/relationships/slideLayout" Target="../slideLayouts/slideLayout86.xml"/><Relationship Id="rId6" Type="http://schemas.openxmlformats.org/officeDocument/2006/relationships/slideLayout" Target="../slideLayouts/slideLayout91.xml"/><Relationship Id="rId5" Type="http://schemas.openxmlformats.org/officeDocument/2006/relationships/slideLayout" Target="../slideLayouts/slideLayout90.xml"/><Relationship Id="rId4" Type="http://schemas.openxmlformats.org/officeDocument/2006/relationships/slideLayout" Target="../slideLayouts/slideLayout89.xml"/><Relationship Id="rId9" Type="http://schemas.openxmlformats.org/officeDocument/2006/relationships/theme" Target="../theme/theme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6000750"/>
            <a:ext cx="12191999" cy="857249"/>
          </a:xfrm>
          <a:prstGeom prst="rect">
            <a:avLst/>
          </a:prstGeom>
        </p:spPr>
      </p:pic>
      <p:sp>
        <p:nvSpPr>
          <p:cNvPr id="2" name="Holder 2"/>
          <p:cNvSpPr>
            <a:spLocks noGrp="1"/>
          </p:cNvSpPr>
          <p:nvPr>
            <p:ph type="title"/>
          </p:nvPr>
        </p:nvSpPr>
        <p:spPr>
          <a:xfrm>
            <a:off x="916939" y="296038"/>
            <a:ext cx="8270240" cy="696594"/>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a:xfrm>
            <a:off x="916939" y="1220819"/>
            <a:ext cx="10358120" cy="4798060"/>
          </a:xfrm>
          <a:prstGeom prst="rect">
            <a:avLst/>
          </a:prstGeom>
        </p:spPr>
        <p:txBody>
          <a:bodyPr wrap="square" lIns="0" tIns="0" rIns="0" bIns="0">
            <a:spAutoFit/>
          </a:bodyPr>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6/11/2024</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6"/>
          <a:stretch>
            <a:fillRect/>
          </a:stretch>
        </p:blipFill>
        <p:spPr>
          <a:xfrm>
            <a:off x="0" y="12111"/>
            <a:ext cx="12192000" cy="6858000"/>
          </a:xfrm>
          <a:prstGeom prst="rect">
            <a:avLst/>
          </a:prstGeom>
        </p:spPr>
      </p:pic>
    </p:spTree>
    <p:extLst>
      <p:ext uri="{BB962C8B-B14F-4D97-AF65-F5344CB8AC3E}">
        <p14:creationId xmlns:p14="http://schemas.microsoft.com/office/powerpoint/2010/main" val="1069702051"/>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72008013"/>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698228198"/>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403055827"/>
      </p:ext>
    </p:extLst>
  </p:cSld>
  <p:clrMap bg1="lt1" tx1="dk1" bg2="lt2" tx2="dk2" accent1="accent1" accent2="accent2" accent3="accent3" accent4="accent4" accent5="accent5" accent6="accent6" hlink="hlink" folHlink="folHlink"/>
  <p:sldLayoutIdLst>
    <p:sldLayoutId id="2147483696" r:id="rId1"/>
    <p:sldLayoutId id="214748369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50919068"/>
      </p:ext>
    </p:extLst>
  </p:cSld>
  <p:clrMap bg1="lt1" tx1="dk1" bg2="lt2" tx2="dk2" accent1="accent1" accent2="accent2" accent3="accent3" accent4="accent4" accent5="accent5" accent6="accent6" hlink="hlink" folHlink="folHlink"/>
  <p:sldLayoutIdLst>
    <p:sldLayoutId id="214748369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41329566"/>
      </p:ext>
    </p:extLst>
  </p:cSld>
  <p:clrMap bg1="lt1" tx1="dk1" bg2="lt2" tx2="dk2" accent1="accent1" accent2="accent2" accent3="accent3" accent4="accent4" accent5="accent5" accent6="accent6" hlink="hlink" folHlink="folHlink"/>
  <p:sldLayoutIdLst>
    <p:sldLayoutId id="214748370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90648092"/>
      </p:ext>
    </p:extLst>
  </p:cSld>
  <p:clrMap bg1="lt1" tx1="dk1" bg2="lt2" tx2="dk2" accent1="accent1" accent2="accent2" accent3="accent3" accent4="accent4" accent5="accent5" accent6="accent6" hlink="hlink" folHlink="folHlink"/>
  <p:sldLayoutIdLst>
    <p:sldLayoutId id="214748370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55366270"/>
      </p:ext>
    </p:extLst>
  </p:cSld>
  <p:clrMap bg1="lt1" tx1="dk1" bg2="lt2" tx2="dk2" accent1="accent1" accent2="accent2" accent3="accent3" accent4="accent4" accent5="accent5" accent6="accent6" hlink="hlink" folHlink="folHlink"/>
  <p:sldLayoutIdLst>
    <p:sldLayoutId id="214748370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170483585"/>
      </p:ext>
    </p:extLst>
  </p:cSld>
  <p:clrMap bg1="lt1" tx1="dk1" bg2="lt2" tx2="dk2" accent1="accent1" accent2="accent2" accent3="accent3" accent4="accent4" accent5="accent5" accent6="accent6" hlink="hlink" folHlink="folHlink"/>
  <p:sldLayoutIdLst>
    <p:sldLayoutId id="2147483707"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79550529"/>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44192643"/>
      </p:ext>
    </p:extLst>
  </p:cSld>
  <p:clrMap bg1="lt1" tx1="dk1" bg2="lt2" tx2="dk2" accent1="accent1" accent2="accent2" accent3="accent3" accent4="accent4" accent5="accent5" accent6="accent6" hlink="hlink" folHlink="folHlink"/>
  <p:sldLayoutIdLst>
    <p:sldLayoutId id="214748371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09928208"/>
      </p:ext>
    </p:extLst>
  </p:cSld>
  <p:clrMap bg1="lt1" tx1="dk1" bg2="lt2" tx2="dk2" accent1="accent1" accent2="accent2" accent3="accent3" accent4="accent4" accent5="accent5" accent6="accent6" hlink="hlink" folHlink="folHlink"/>
  <p:sldLayoutIdLst>
    <p:sldLayoutId id="21474837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99190913"/>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293402037"/>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85957777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627155934"/>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921729491"/>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438460652"/>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9224865"/>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2.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mailto:riddle@email.c" TargetMode="External"/><Relationship Id="rId2" Type="http://schemas.openxmlformats.org/officeDocument/2006/relationships/hyperlink" Target="mailto:carl@email.com" TargetMode="External"/><Relationship Id="rId1" Type="http://schemas.openxmlformats.org/officeDocument/2006/relationships/slideLayout" Target="../slideLayouts/slideLayout2.xml"/><Relationship Id="rId5" Type="http://schemas.openxmlformats.org/officeDocument/2006/relationships/hyperlink" Target="mailto:john@email.co" TargetMode="External"/><Relationship Id="rId4" Type="http://schemas.openxmlformats.org/officeDocument/2006/relationships/hyperlink" Target="mailto:mark@email.co"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mailto:riddle@email.c" TargetMode="External"/><Relationship Id="rId2" Type="http://schemas.openxmlformats.org/officeDocument/2006/relationships/hyperlink" Target="mailto:carl@email.com" TargetMode="External"/><Relationship Id="rId1" Type="http://schemas.openxmlformats.org/officeDocument/2006/relationships/slideLayout" Target="../slideLayouts/slideLayout2.xml"/><Relationship Id="rId5" Type="http://schemas.openxmlformats.org/officeDocument/2006/relationships/hyperlink" Target="mailto:john@email.co" TargetMode="External"/><Relationship Id="rId4" Type="http://schemas.openxmlformats.org/officeDocument/2006/relationships/hyperlink" Target="mailto:mark@email.co"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95370" y="1665414"/>
            <a:ext cx="5998210" cy="2618024"/>
          </a:xfrm>
          <a:prstGeom prst="rect">
            <a:avLst/>
          </a:prstGeom>
        </p:spPr>
        <p:txBody>
          <a:bodyPr vert="horz" wrap="square" lIns="0" tIns="116205" rIns="0" bIns="0" rtlCol="0">
            <a:spAutoFit/>
          </a:bodyPr>
          <a:lstStyle/>
          <a:p>
            <a:pPr marL="1579245" marR="5080" indent="-1567180">
              <a:lnSpc>
                <a:spcPts val="6480"/>
              </a:lnSpc>
              <a:spcBef>
                <a:spcPts val="915"/>
              </a:spcBef>
            </a:pPr>
            <a:r>
              <a:rPr sz="6000" dirty="0">
                <a:solidFill>
                  <a:schemeClr val="bg1"/>
                </a:solidFill>
                <a:latin typeface="Britannic Bold" panose="020B0903060703020204" pitchFamily="34" charset="0"/>
              </a:rPr>
              <a:t>Review</a:t>
            </a:r>
            <a:r>
              <a:rPr sz="6000" spc="-125" dirty="0">
                <a:solidFill>
                  <a:schemeClr val="bg1"/>
                </a:solidFill>
                <a:latin typeface="Britannic Bold" panose="020B0903060703020204" pitchFamily="34" charset="0"/>
              </a:rPr>
              <a:t> </a:t>
            </a:r>
            <a:r>
              <a:rPr sz="6000" dirty="0">
                <a:solidFill>
                  <a:schemeClr val="bg1"/>
                </a:solidFill>
                <a:latin typeface="Britannic Bold" panose="020B0903060703020204" pitchFamily="34" charset="0"/>
              </a:rPr>
              <a:t>of</a:t>
            </a:r>
            <a:r>
              <a:rPr sz="6000" spc="-100" dirty="0">
                <a:solidFill>
                  <a:schemeClr val="bg1"/>
                </a:solidFill>
                <a:latin typeface="Britannic Bold" panose="020B0903060703020204" pitchFamily="34" charset="0"/>
              </a:rPr>
              <a:t> </a:t>
            </a:r>
            <a:r>
              <a:rPr sz="6000" spc="-30" dirty="0">
                <a:solidFill>
                  <a:schemeClr val="bg1"/>
                </a:solidFill>
                <a:latin typeface="Britannic Bold" panose="020B0903060703020204" pitchFamily="34" charset="0"/>
              </a:rPr>
              <a:t>Database </a:t>
            </a:r>
            <a:r>
              <a:rPr sz="6000" spc="-10" dirty="0">
                <a:solidFill>
                  <a:schemeClr val="bg1"/>
                </a:solidFill>
                <a:latin typeface="Britannic Bold" panose="020B0903060703020204" pitchFamily="34" charset="0"/>
              </a:rPr>
              <a:t>Concepts</a:t>
            </a:r>
            <a:endParaRPr sz="6000" dirty="0">
              <a:solidFill>
                <a:schemeClr val="bg1"/>
              </a:solidFill>
              <a:latin typeface="Britannic Bold" panose="020B0903060703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6D54D3F-3FEB-3499-DCC9-8B651F3F01B6}"/>
              </a:ext>
            </a:extLst>
          </p:cNvPr>
          <p:cNvSpPr>
            <a:spLocks noGrp="1"/>
          </p:cNvSpPr>
          <p:nvPr>
            <p:ph type="title"/>
          </p:nvPr>
        </p:nvSpPr>
        <p:spPr/>
        <p:txBody>
          <a:bodyPr/>
          <a:lstStyle/>
          <a:p>
            <a:pPr algn="l"/>
            <a:r>
              <a:rPr lang="en-GB" dirty="0">
                <a:latin typeface="Bahnschrift SemiBold" panose="020B0502040204020203" pitchFamily="34" charset="0"/>
              </a:rPr>
              <a:t>Learning Objectives</a:t>
            </a:r>
          </a:p>
        </p:txBody>
      </p:sp>
      <p:sp>
        <p:nvSpPr>
          <p:cNvPr id="4" name="Text Placeholder 3">
            <a:extLst>
              <a:ext uri="{FF2B5EF4-FFF2-40B4-BE49-F238E27FC236}">
                <a16:creationId xmlns:a16="http://schemas.microsoft.com/office/drawing/2014/main" id="{418F8AA9-723F-5A6F-E2A2-A96448642422}"/>
              </a:ext>
            </a:extLst>
          </p:cNvPr>
          <p:cNvSpPr>
            <a:spLocks noGrp="1"/>
          </p:cNvSpPr>
          <p:nvPr>
            <p:ph type="body" idx="1"/>
          </p:nvPr>
        </p:nvSpPr>
        <p:spPr>
          <a:xfrm>
            <a:off x="916940" y="2209800"/>
            <a:ext cx="10817860" cy="1205073"/>
          </a:xfrm>
        </p:spPr>
        <p:txBody>
          <a:bodyPr/>
          <a:lstStyle/>
          <a:p>
            <a:pPr marL="457200" indent="-457200">
              <a:lnSpc>
                <a:spcPct val="150000"/>
              </a:lnSpc>
              <a:buFont typeface="Arial" panose="020B0604020202020204" pitchFamily="34" charset="0"/>
              <a:buChar char="•"/>
            </a:pPr>
            <a:r>
              <a:rPr lang="en-GB" dirty="0">
                <a:latin typeface="Bahnschrift" panose="020B0502040204020203" pitchFamily="34" charset="0"/>
              </a:rPr>
              <a:t>Difference between Database and Database Management System</a:t>
            </a:r>
          </a:p>
          <a:p>
            <a:pPr marL="457200" indent="-457200">
              <a:lnSpc>
                <a:spcPct val="150000"/>
              </a:lnSpc>
              <a:buFont typeface="Arial" panose="020B0604020202020204" pitchFamily="34" charset="0"/>
              <a:buChar char="•"/>
            </a:pPr>
            <a:r>
              <a:rPr lang="en-GB">
                <a:latin typeface="Bahnschrift" panose="020B0502040204020203" pitchFamily="34" charset="0"/>
              </a:rPr>
              <a:t>Database Components</a:t>
            </a:r>
            <a:endParaRPr lang="en-GB" dirty="0">
              <a:latin typeface="Bahnschrift" panose="020B0502040204020203" pitchFamily="34" charset="0"/>
            </a:endParaRPr>
          </a:p>
        </p:txBody>
      </p:sp>
    </p:spTree>
    <p:extLst>
      <p:ext uri="{BB962C8B-B14F-4D97-AF65-F5344CB8AC3E}">
        <p14:creationId xmlns:p14="http://schemas.microsoft.com/office/powerpoint/2010/main" val="3019236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Database – What is it?</a:t>
            </a:r>
          </a:p>
        </p:txBody>
      </p:sp>
      <p:graphicFrame>
        <p:nvGraphicFramePr>
          <p:cNvPr id="5" name="Content Placeholder 2" descr="&quot;A set of information held in a computer&quot; - Oxford English Dictionary&#10;">
            <a:extLst>
              <a:ext uri="{FF2B5EF4-FFF2-40B4-BE49-F238E27FC236}">
                <a16:creationId xmlns:a16="http://schemas.microsoft.com/office/drawing/2014/main" id="{E9BA49CD-EF6D-64F9-2E4F-59827D46CAC7}"/>
              </a:ext>
            </a:extLst>
          </p:cNvPr>
          <p:cNvGraphicFramePr>
            <a:graphicFrameLocks/>
          </p:cNvGraphicFramePr>
          <p:nvPr>
            <p:extLst>
              <p:ext uri="{D42A27DB-BD31-4B8C-83A1-F6EECF244321}">
                <p14:modId xmlns:p14="http://schemas.microsoft.com/office/powerpoint/2010/main" val="3093805786"/>
              </p:ext>
            </p:extLst>
          </p:nvPr>
        </p:nvGraphicFramePr>
        <p:xfrm>
          <a:off x="2100365" y="1143000"/>
          <a:ext cx="7991270" cy="4457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ChatGPT - Wikipedia">
            <a:extLst>
              <a:ext uri="{FF2B5EF4-FFF2-40B4-BE49-F238E27FC236}">
                <a16:creationId xmlns:a16="http://schemas.microsoft.com/office/drawing/2014/main" id="{8E1669AA-57F6-AB90-0C0C-90BB8A528B0C}"/>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438400" y="4572000"/>
            <a:ext cx="796280" cy="796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4403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Database Management Systems?</a:t>
            </a:r>
          </a:p>
        </p:txBody>
      </p:sp>
      <p:sp>
        <p:nvSpPr>
          <p:cNvPr id="3" name="Content Placeholder 2"/>
          <p:cNvSpPr>
            <a:spLocks noGrp="1"/>
          </p:cNvSpPr>
          <p:nvPr>
            <p:ph sz="quarter" idx="1"/>
          </p:nvPr>
        </p:nvSpPr>
        <p:spPr/>
        <p:txBody>
          <a:bodyPr>
            <a:normAutofit/>
          </a:bodyPr>
          <a:lstStyle/>
          <a:p>
            <a:pPr marL="457200" indent="-457200">
              <a:buFont typeface="Arial" panose="020B0604020202020204" pitchFamily="34" charset="0"/>
              <a:buChar char="•"/>
            </a:pPr>
            <a:r>
              <a:rPr lang="en-GB" dirty="0"/>
              <a:t>Data is used everywhere.</a:t>
            </a:r>
          </a:p>
          <a:p>
            <a:endParaRPr lang="en-GB" dirty="0"/>
          </a:p>
          <a:p>
            <a:endParaRPr lang="en-GB" dirty="0"/>
          </a:p>
          <a:p>
            <a:endParaRPr lang="en-GB" dirty="0"/>
          </a:p>
          <a:p>
            <a:endParaRPr lang="en-GB" dirty="0"/>
          </a:p>
          <a:p>
            <a:pPr lvl="1"/>
            <a:endParaRPr lang="en-GB" dirty="0"/>
          </a:p>
          <a:p>
            <a:pPr lvl="1"/>
            <a:endParaRPr lang="en-GB" dirty="0"/>
          </a:p>
          <a:p>
            <a:pPr lvl="1"/>
            <a:endParaRPr lang="en-GB" dirty="0"/>
          </a:p>
          <a:p>
            <a:pPr lvl="1"/>
            <a:r>
              <a:rPr lang="en-GB" dirty="0"/>
              <a:t>Personal Data</a:t>
            </a:r>
          </a:p>
          <a:p>
            <a:pPr lvl="1"/>
            <a:r>
              <a:rPr lang="en-GB" dirty="0"/>
              <a:t>Product Data</a:t>
            </a:r>
          </a:p>
          <a:p>
            <a:pPr lvl="1"/>
            <a:r>
              <a:rPr lang="en-GB" dirty="0"/>
              <a:t>Media Data, etc.</a:t>
            </a:r>
          </a:p>
          <a:p>
            <a:endParaRPr lang="en-GB" b="1" i="1" dirty="0"/>
          </a:p>
          <a:p>
            <a:pPr marL="457200" indent="-457200">
              <a:buFont typeface="Arial" panose="020B0604020202020204" pitchFamily="34" charset="0"/>
              <a:buChar char="•"/>
            </a:pPr>
            <a:r>
              <a:rPr lang="en-GB" b="1" i="1" dirty="0"/>
              <a:t>It needs to be stored somewhere!</a:t>
            </a:r>
          </a:p>
          <a:p>
            <a:endParaRPr lang="en-GB" dirty="0"/>
          </a:p>
        </p:txBody>
      </p:sp>
      <p:grpSp>
        <p:nvGrpSpPr>
          <p:cNvPr id="20" name="Group 19"/>
          <p:cNvGrpSpPr/>
          <p:nvPr/>
        </p:nvGrpSpPr>
        <p:grpSpPr>
          <a:xfrm>
            <a:off x="2567609" y="2112868"/>
            <a:ext cx="7322927" cy="1848069"/>
            <a:chOff x="1043608" y="2112867"/>
            <a:chExt cx="7322927" cy="1848069"/>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608" y="2132856"/>
              <a:ext cx="2047875" cy="771525"/>
            </a:xfrm>
            <a:prstGeom prst="rect">
              <a:avLst/>
            </a:prstGeom>
          </p:spPr>
        </p:pic>
        <p:pic>
          <p:nvPicPr>
            <p:cNvPr id="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5856" y="2195561"/>
              <a:ext cx="2286000"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40152" y="2204864"/>
              <a:ext cx="1257300" cy="381000"/>
            </a:xfrm>
            <a:prstGeom prst="rect">
              <a:avLst/>
            </a:prstGeom>
            <a:solidFill>
              <a:schemeClr val="tx1"/>
            </a:solidFill>
            <a:ln w="38100">
              <a:solidFill>
                <a:schemeClr val="tx1"/>
              </a:solidFill>
            </a:ln>
          </p:spPr>
        </p:pic>
        <p:pic>
          <p:nvPicPr>
            <p:cNvPr id="7" name="Picture 6"/>
            <p:cNvPicPr>
              <a:picLocks noChangeAspect="1"/>
            </p:cNvPicPr>
            <p:nvPr/>
          </p:nvPicPr>
          <p:blipFill>
            <a:blip r:embed="rId6"/>
            <a:stretch>
              <a:fillRect/>
            </a:stretch>
          </p:blipFill>
          <p:spPr>
            <a:xfrm>
              <a:off x="1043608" y="3186931"/>
              <a:ext cx="952500" cy="771525"/>
            </a:xfrm>
            <a:prstGeom prst="rect">
              <a:avLst/>
            </a:prstGeom>
          </p:spPr>
        </p:pic>
        <p:pic>
          <p:nvPicPr>
            <p:cNvPr id="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14741" y="3355029"/>
              <a:ext cx="971550" cy="481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69772" y="3490961"/>
              <a:ext cx="804863" cy="225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11"/>
            <p:cNvPicPr>
              <a:picLocks noChangeAspect="1"/>
            </p:cNvPicPr>
            <p:nvPr/>
          </p:nvPicPr>
          <p:blipFill>
            <a:blip r:embed="rId9"/>
            <a:stretch>
              <a:fillRect/>
            </a:stretch>
          </p:blipFill>
          <p:spPr>
            <a:xfrm>
              <a:off x="3648635" y="2743646"/>
              <a:ext cx="1524000" cy="762000"/>
            </a:xfrm>
            <a:prstGeom prst="rect">
              <a:avLst/>
            </a:prstGeom>
          </p:spPr>
        </p:pic>
        <p:pic>
          <p:nvPicPr>
            <p:cNvPr id="13" name="Picture 12"/>
            <p:cNvPicPr>
              <a:picLocks noChangeAspect="1"/>
            </p:cNvPicPr>
            <p:nvPr/>
          </p:nvPicPr>
          <p:blipFill>
            <a:blip r:embed="rId10"/>
            <a:stretch>
              <a:fillRect/>
            </a:stretch>
          </p:blipFill>
          <p:spPr>
            <a:xfrm>
              <a:off x="7480710" y="3186931"/>
              <a:ext cx="885825" cy="771525"/>
            </a:xfrm>
            <a:prstGeom prst="rect">
              <a:avLst/>
            </a:prstGeom>
          </p:spPr>
        </p:pic>
        <p:pic>
          <p:nvPicPr>
            <p:cNvPr id="8" name="Picture 7"/>
            <p:cNvPicPr>
              <a:picLocks noChangeAspect="1"/>
            </p:cNvPicPr>
            <p:nvPr/>
          </p:nvPicPr>
          <p:blipFill>
            <a:blip r:embed="rId11"/>
            <a:stretch>
              <a:fillRect/>
            </a:stretch>
          </p:blipFill>
          <p:spPr>
            <a:xfrm>
              <a:off x="2427068" y="3379984"/>
              <a:ext cx="1780952" cy="580952"/>
            </a:xfrm>
            <a:prstGeom prst="rect">
              <a:avLst/>
            </a:prstGeom>
          </p:spPr>
        </p:pic>
        <p:pic>
          <p:nvPicPr>
            <p:cNvPr id="15" name="Picture 14"/>
            <p:cNvPicPr>
              <a:picLocks noChangeAspect="1"/>
            </p:cNvPicPr>
            <p:nvPr/>
          </p:nvPicPr>
          <p:blipFill>
            <a:blip r:embed="rId12"/>
            <a:stretch>
              <a:fillRect/>
            </a:stretch>
          </p:blipFill>
          <p:spPr>
            <a:xfrm>
              <a:off x="5871863" y="2789718"/>
              <a:ext cx="1364847" cy="276499"/>
            </a:xfrm>
            <a:prstGeom prst="rect">
              <a:avLst/>
            </a:prstGeom>
          </p:spPr>
        </p:pic>
        <p:pic>
          <p:nvPicPr>
            <p:cNvPr id="17" name="Picture 16"/>
            <p:cNvPicPr>
              <a:picLocks noChangeAspect="1"/>
            </p:cNvPicPr>
            <p:nvPr/>
          </p:nvPicPr>
          <p:blipFill>
            <a:blip r:embed="rId13"/>
            <a:stretch>
              <a:fillRect/>
            </a:stretch>
          </p:blipFill>
          <p:spPr>
            <a:xfrm>
              <a:off x="7527970" y="2112867"/>
              <a:ext cx="791303" cy="945994"/>
            </a:xfrm>
            <a:prstGeom prst="rect">
              <a:avLst/>
            </a:prstGeom>
          </p:spPr>
        </p:pic>
      </p:grpSp>
    </p:spTree>
    <p:extLst>
      <p:ext uri="{BB962C8B-B14F-4D97-AF65-F5344CB8AC3E}">
        <p14:creationId xmlns:p14="http://schemas.microsoft.com/office/powerpoint/2010/main" val="3388433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8" end="8"/>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46CA6-4121-C9A3-8D43-62761E59DBF8}"/>
              </a:ext>
            </a:extLst>
          </p:cNvPr>
          <p:cNvSpPr>
            <a:spLocks noGrp="1"/>
          </p:cNvSpPr>
          <p:nvPr>
            <p:ph type="title"/>
          </p:nvPr>
        </p:nvSpPr>
        <p:spPr>
          <a:xfrm>
            <a:off x="916939" y="296038"/>
            <a:ext cx="8270240" cy="1354217"/>
          </a:xfrm>
        </p:spPr>
        <p:txBody>
          <a:bodyPr/>
          <a:lstStyle/>
          <a:p>
            <a:r>
              <a:rPr lang="en-GB" dirty="0"/>
              <a:t>Database management system (DBMS):</a:t>
            </a:r>
          </a:p>
        </p:txBody>
      </p:sp>
      <p:sp>
        <p:nvSpPr>
          <p:cNvPr id="3" name="Text Placeholder 2">
            <a:extLst>
              <a:ext uri="{FF2B5EF4-FFF2-40B4-BE49-F238E27FC236}">
                <a16:creationId xmlns:a16="http://schemas.microsoft.com/office/drawing/2014/main" id="{B06BECFA-8B05-6F09-EC5D-EA94D17C374F}"/>
              </a:ext>
            </a:extLst>
          </p:cNvPr>
          <p:cNvSpPr>
            <a:spLocks noGrp="1"/>
          </p:cNvSpPr>
          <p:nvPr>
            <p:ph type="body" idx="1"/>
          </p:nvPr>
        </p:nvSpPr>
        <p:spPr>
          <a:xfrm>
            <a:off x="888036" y="2057400"/>
            <a:ext cx="10358120" cy="1723549"/>
          </a:xfrm>
        </p:spPr>
        <p:txBody>
          <a:bodyPr/>
          <a:lstStyle/>
          <a:p>
            <a:r>
              <a:rPr lang="en-GB" dirty="0"/>
              <a:t>a set of computer programs for allowing large amounts of information to be put into a computer and for organizing it so that it can be searched, examined, or printed easily and quickly - Cambridge dictionary</a:t>
            </a:r>
          </a:p>
        </p:txBody>
      </p:sp>
    </p:spTree>
    <p:extLst>
      <p:ext uri="{BB962C8B-B14F-4D97-AF65-F5344CB8AC3E}">
        <p14:creationId xmlns:p14="http://schemas.microsoft.com/office/powerpoint/2010/main" val="4192144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94A499-D668-1740-32D9-8F911F391C48}"/>
              </a:ext>
            </a:extLst>
          </p:cNvPr>
          <p:cNvSpPr>
            <a:spLocks noGrp="1"/>
          </p:cNvSpPr>
          <p:nvPr>
            <p:ph type="title"/>
          </p:nvPr>
        </p:nvSpPr>
        <p:spPr/>
        <p:txBody>
          <a:bodyPr/>
          <a:lstStyle/>
          <a:p>
            <a:r>
              <a:rPr lang="en-GB" dirty="0"/>
              <a:t>Types of DBMS</a:t>
            </a:r>
          </a:p>
        </p:txBody>
      </p:sp>
      <p:sp>
        <p:nvSpPr>
          <p:cNvPr id="6" name="Text Placeholder 5">
            <a:extLst>
              <a:ext uri="{FF2B5EF4-FFF2-40B4-BE49-F238E27FC236}">
                <a16:creationId xmlns:a16="http://schemas.microsoft.com/office/drawing/2014/main" id="{EC2B9A00-82BF-51D1-83CD-D54BBA0E955F}"/>
              </a:ext>
            </a:extLst>
          </p:cNvPr>
          <p:cNvSpPr>
            <a:spLocks noGrp="1"/>
          </p:cNvSpPr>
          <p:nvPr>
            <p:ph type="body" idx="1"/>
          </p:nvPr>
        </p:nvSpPr>
        <p:spPr>
          <a:xfrm>
            <a:off x="890143" y="1600200"/>
            <a:ext cx="10358120" cy="3447098"/>
          </a:xfrm>
        </p:spPr>
        <p:txBody>
          <a:bodyPr/>
          <a:lstStyle/>
          <a:p>
            <a:r>
              <a:rPr lang="en-GB" dirty="0"/>
              <a:t>Distinct types of database management systems </a:t>
            </a:r>
          </a:p>
          <a:p>
            <a:endParaRPr lang="en-GB" dirty="0"/>
          </a:p>
          <a:p>
            <a:pPr marL="457200" indent="-457200">
              <a:buFont typeface="Arial" panose="020B0604020202020204" pitchFamily="34" charset="0"/>
              <a:buChar char="•"/>
            </a:pPr>
            <a:r>
              <a:rPr lang="en-GB" dirty="0"/>
              <a:t>Relational Databases:</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NoSQL (Not Only SQL) Databases</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NewSQL Databases</a:t>
            </a:r>
          </a:p>
          <a:p>
            <a:endParaRPr lang="en-GB" dirty="0"/>
          </a:p>
        </p:txBody>
      </p:sp>
    </p:spTree>
    <p:extLst>
      <p:ext uri="{BB962C8B-B14F-4D97-AF65-F5344CB8AC3E}">
        <p14:creationId xmlns:p14="http://schemas.microsoft.com/office/powerpoint/2010/main" val="3564940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94A499-D668-1740-32D9-8F911F391C48}"/>
              </a:ext>
            </a:extLst>
          </p:cNvPr>
          <p:cNvSpPr>
            <a:spLocks noGrp="1"/>
          </p:cNvSpPr>
          <p:nvPr>
            <p:ph type="title"/>
          </p:nvPr>
        </p:nvSpPr>
        <p:spPr>
          <a:xfrm>
            <a:off x="916938" y="296038"/>
            <a:ext cx="10132061" cy="1354217"/>
          </a:xfrm>
        </p:spPr>
        <p:txBody>
          <a:bodyPr/>
          <a:lstStyle/>
          <a:p>
            <a:r>
              <a:rPr lang="en-GB" b="1" dirty="0"/>
              <a:t>Relational Databases</a:t>
            </a:r>
            <a:br>
              <a:rPr lang="en-GB" b="1" dirty="0"/>
            </a:br>
            <a:endParaRPr lang="en-GB" dirty="0"/>
          </a:p>
        </p:txBody>
      </p:sp>
      <p:sp>
        <p:nvSpPr>
          <p:cNvPr id="6" name="Text Placeholder 5">
            <a:extLst>
              <a:ext uri="{FF2B5EF4-FFF2-40B4-BE49-F238E27FC236}">
                <a16:creationId xmlns:a16="http://schemas.microsoft.com/office/drawing/2014/main" id="{EC2B9A00-82BF-51D1-83CD-D54BBA0E955F}"/>
              </a:ext>
            </a:extLst>
          </p:cNvPr>
          <p:cNvSpPr>
            <a:spLocks noGrp="1"/>
          </p:cNvSpPr>
          <p:nvPr>
            <p:ph type="body" idx="1"/>
          </p:nvPr>
        </p:nvSpPr>
        <p:spPr>
          <a:xfrm>
            <a:off x="916939" y="1220819"/>
            <a:ext cx="10358120" cy="4985980"/>
          </a:xfrm>
        </p:spPr>
        <p:txBody>
          <a:bodyPr/>
          <a:lstStyle/>
          <a:p>
            <a:r>
              <a:rPr lang="en-GB" sz="3600" dirty="0"/>
              <a:t>Organise data into tables (rows and columns) and use Structured Query Language (SQL) for data manipulation.</a:t>
            </a:r>
          </a:p>
          <a:p>
            <a:endParaRPr lang="en-GB" sz="3600" dirty="0"/>
          </a:p>
          <a:p>
            <a:r>
              <a:rPr lang="en-GB" sz="3600" dirty="0"/>
              <a:t>Examples: MySQL, PostgreSQL, Oracle Database, Microsoft SQL Server.</a:t>
            </a:r>
          </a:p>
          <a:p>
            <a:endParaRPr lang="en-GB" sz="3600" dirty="0"/>
          </a:p>
          <a:p>
            <a:endParaRPr lang="en-GB" sz="3600" dirty="0"/>
          </a:p>
          <a:p>
            <a:endParaRPr lang="en-GB" sz="3600" dirty="0"/>
          </a:p>
        </p:txBody>
      </p:sp>
    </p:spTree>
    <p:extLst>
      <p:ext uri="{BB962C8B-B14F-4D97-AF65-F5344CB8AC3E}">
        <p14:creationId xmlns:p14="http://schemas.microsoft.com/office/powerpoint/2010/main" val="2268780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94A499-D668-1740-32D9-8F911F391C48}"/>
              </a:ext>
            </a:extLst>
          </p:cNvPr>
          <p:cNvSpPr>
            <a:spLocks noGrp="1"/>
          </p:cNvSpPr>
          <p:nvPr>
            <p:ph type="title"/>
          </p:nvPr>
        </p:nvSpPr>
        <p:spPr>
          <a:xfrm>
            <a:off x="1066800" y="550783"/>
            <a:ext cx="8270240" cy="1354217"/>
          </a:xfrm>
        </p:spPr>
        <p:txBody>
          <a:bodyPr/>
          <a:lstStyle/>
          <a:p>
            <a:pPr algn="ctr"/>
            <a:r>
              <a:rPr lang="en-GB" b="1" dirty="0"/>
              <a:t>NoSQL (Not Only SQL) Databases</a:t>
            </a:r>
            <a:br>
              <a:rPr lang="en-GB" b="1" dirty="0"/>
            </a:br>
            <a:endParaRPr lang="en-GB" dirty="0"/>
          </a:p>
        </p:txBody>
      </p:sp>
      <p:sp>
        <p:nvSpPr>
          <p:cNvPr id="6" name="Text Placeholder 5">
            <a:extLst>
              <a:ext uri="{FF2B5EF4-FFF2-40B4-BE49-F238E27FC236}">
                <a16:creationId xmlns:a16="http://schemas.microsoft.com/office/drawing/2014/main" id="{EC2B9A00-82BF-51D1-83CD-D54BBA0E955F}"/>
              </a:ext>
            </a:extLst>
          </p:cNvPr>
          <p:cNvSpPr>
            <a:spLocks noGrp="1"/>
          </p:cNvSpPr>
          <p:nvPr>
            <p:ph type="body" idx="1"/>
          </p:nvPr>
        </p:nvSpPr>
        <p:spPr>
          <a:xfrm>
            <a:off x="609600" y="1981200"/>
            <a:ext cx="10358120" cy="4308872"/>
          </a:xfrm>
        </p:spPr>
        <p:txBody>
          <a:bodyPr/>
          <a:lstStyle/>
          <a:p>
            <a:r>
              <a:rPr lang="en-GB" b="0" i="0" dirty="0">
                <a:solidFill>
                  <a:srgbClr val="374151"/>
                </a:solidFill>
                <a:effectLst/>
                <a:latin typeface="Söhne"/>
              </a:rPr>
              <a:t>	</a:t>
            </a:r>
            <a:r>
              <a:rPr lang="en-GB" b="0" i="0" dirty="0">
                <a:effectLst/>
                <a:latin typeface="Söhne"/>
              </a:rPr>
              <a:t>- NoSQL databases are non-relational databases designed for handling unstructured or semi-structured data.</a:t>
            </a:r>
          </a:p>
          <a:p>
            <a:endParaRPr lang="en-GB" b="0" i="0" dirty="0">
              <a:effectLst/>
              <a:latin typeface="Söhne"/>
            </a:endParaRPr>
          </a:p>
          <a:p>
            <a:r>
              <a:rPr lang="en-GB" dirty="0">
                <a:latin typeface="Söhne"/>
              </a:rPr>
              <a:t>	- </a:t>
            </a:r>
            <a:r>
              <a:rPr lang="en-GB" b="0" i="0" dirty="0">
                <a:effectLst/>
                <a:latin typeface="Söhne"/>
              </a:rPr>
              <a:t>NoSQL databases can handle large volumes of data and are suitable for distributed and high-velocity data environments</a:t>
            </a:r>
            <a:r>
              <a:rPr lang="en-GB" b="0" i="0" dirty="0">
                <a:solidFill>
                  <a:srgbClr val="374151"/>
                </a:solidFill>
                <a:effectLst/>
                <a:latin typeface="Söhne"/>
              </a:rPr>
              <a:t>.</a:t>
            </a:r>
          </a:p>
          <a:p>
            <a:endParaRPr lang="en-GB" dirty="0">
              <a:solidFill>
                <a:srgbClr val="374151"/>
              </a:solidFill>
              <a:latin typeface="Söhne"/>
            </a:endParaRPr>
          </a:p>
          <a:p>
            <a:r>
              <a:rPr lang="en-GB" dirty="0">
                <a:solidFill>
                  <a:srgbClr val="374151"/>
                </a:solidFill>
                <a:latin typeface="Söhne"/>
              </a:rPr>
              <a:t>	- </a:t>
            </a:r>
            <a:r>
              <a:rPr lang="en-GB" b="0" i="0" dirty="0">
                <a:solidFill>
                  <a:srgbClr val="374151"/>
                </a:solidFill>
                <a:effectLst/>
                <a:latin typeface="Söhne"/>
              </a:rPr>
              <a:t>NoSQL databases are particularly popular for web applications and big data projects.</a:t>
            </a:r>
            <a:endParaRPr lang="en-GB" dirty="0"/>
          </a:p>
          <a:p>
            <a:endParaRPr lang="en-GB" dirty="0"/>
          </a:p>
          <a:p>
            <a:r>
              <a:rPr lang="en-GB" dirty="0"/>
              <a:t>	</a:t>
            </a:r>
          </a:p>
        </p:txBody>
      </p:sp>
    </p:spTree>
    <p:extLst>
      <p:ext uri="{BB962C8B-B14F-4D97-AF65-F5344CB8AC3E}">
        <p14:creationId xmlns:p14="http://schemas.microsoft.com/office/powerpoint/2010/main" val="3236619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94A499-D668-1740-32D9-8F911F391C48}"/>
              </a:ext>
            </a:extLst>
          </p:cNvPr>
          <p:cNvSpPr>
            <a:spLocks noGrp="1"/>
          </p:cNvSpPr>
          <p:nvPr>
            <p:ph type="title"/>
          </p:nvPr>
        </p:nvSpPr>
        <p:spPr>
          <a:xfrm>
            <a:off x="916939" y="296039"/>
            <a:ext cx="8270240" cy="618362"/>
          </a:xfrm>
        </p:spPr>
        <p:txBody>
          <a:bodyPr/>
          <a:lstStyle/>
          <a:p>
            <a:pPr algn="ctr"/>
            <a:r>
              <a:rPr lang="en-GB" b="1" dirty="0"/>
              <a:t>NewSQL Databases:</a:t>
            </a:r>
            <a:br>
              <a:rPr lang="en-GB" b="1" dirty="0"/>
            </a:br>
            <a:endParaRPr lang="en-GB" b="1" dirty="0"/>
          </a:p>
        </p:txBody>
      </p:sp>
      <p:sp>
        <p:nvSpPr>
          <p:cNvPr id="6" name="Text Placeholder 5">
            <a:extLst>
              <a:ext uri="{FF2B5EF4-FFF2-40B4-BE49-F238E27FC236}">
                <a16:creationId xmlns:a16="http://schemas.microsoft.com/office/drawing/2014/main" id="{EC2B9A00-82BF-51D1-83CD-D54BBA0E955F}"/>
              </a:ext>
            </a:extLst>
          </p:cNvPr>
          <p:cNvSpPr>
            <a:spLocks noGrp="1"/>
          </p:cNvSpPr>
          <p:nvPr>
            <p:ph type="body" idx="1"/>
          </p:nvPr>
        </p:nvSpPr>
        <p:spPr>
          <a:xfrm>
            <a:off x="916939" y="1220819"/>
            <a:ext cx="10358120" cy="5170646"/>
          </a:xfrm>
        </p:spPr>
        <p:txBody>
          <a:bodyPr/>
          <a:lstStyle/>
          <a:p>
            <a:endParaRPr lang="en-GB" dirty="0"/>
          </a:p>
          <a:p>
            <a:r>
              <a:rPr lang="en-GB" dirty="0"/>
              <a:t>	-NewSQL databases are a relatively recent category of databases that aim to combine the best of both worlds from SQL and NoSQL databases.</a:t>
            </a:r>
          </a:p>
          <a:p>
            <a:r>
              <a:rPr lang="en-GB" dirty="0"/>
              <a:t>	- designed to offer the scalability and high availability of NoSQL databases while maintaining ACID (Atomicity, Consistency, Isolation, Durability) compliance.</a:t>
            </a:r>
          </a:p>
          <a:p>
            <a:endParaRPr lang="en-GB" dirty="0"/>
          </a:p>
          <a:p>
            <a:r>
              <a:rPr lang="en-GB" dirty="0"/>
              <a:t>	- used in applications like financial systems and e-commerce platforms. </a:t>
            </a:r>
          </a:p>
          <a:p>
            <a:endParaRPr lang="en-GB" dirty="0"/>
          </a:p>
          <a:p>
            <a:endParaRPr lang="en-GB" dirty="0"/>
          </a:p>
        </p:txBody>
      </p:sp>
    </p:spTree>
    <p:extLst>
      <p:ext uri="{BB962C8B-B14F-4D97-AF65-F5344CB8AC3E}">
        <p14:creationId xmlns:p14="http://schemas.microsoft.com/office/powerpoint/2010/main" val="3347473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76D29-EE45-EF33-9D81-0983DC124C5B}"/>
              </a:ext>
            </a:extLst>
          </p:cNvPr>
          <p:cNvSpPr>
            <a:spLocks noGrp="1"/>
          </p:cNvSpPr>
          <p:nvPr>
            <p:ph type="title"/>
          </p:nvPr>
        </p:nvSpPr>
        <p:spPr>
          <a:xfrm>
            <a:off x="916938" y="296038"/>
            <a:ext cx="9598661" cy="677108"/>
          </a:xfrm>
        </p:spPr>
        <p:txBody>
          <a:bodyPr/>
          <a:lstStyle/>
          <a:p>
            <a:r>
              <a:rPr lang="en-GB" b="1" dirty="0"/>
              <a:t>How to choose a DB</a:t>
            </a:r>
          </a:p>
        </p:txBody>
      </p:sp>
      <p:sp>
        <p:nvSpPr>
          <p:cNvPr id="3" name="Text Placeholder 2">
            <a:extLst>
              <a:ext uri="{FF2B5EF4-FFF2-40B4-BE49-F238E27FC236}">
                <a16:creationId xmlns:a16="http://schemas.microsoft.com/office/drawing/2014/main" id="{2D113235-64FA-C4F1-D7EC-07C8D9285BBF}"/>
              </a:ext>
            </a:extLst>
          </p:cNvPr>
          <p:cNvSpPr>
            <a:spLocks noGrp="1"/>
          </p:cNvSpPr>
          <p:nvPr>
            <p:ph type="body" idx="1"/>
          </p:nvPr>
        </p:nvSpPr>
        <p:spPr>
          <a:xfrm>
            <a:off x="381000" y="990600"/>
            <a:ext cx="11658600" cy="5103833"/>
          </a:xfrm>
        </p:spPr>
        <p:txBody>
          <a:bodyPr/>
          <a:lstStyle/>
          <a:p>
            <a:pPr marL="457200" indent="-457200">
              <a:lnSpc>
                <a:spcPct val="150000"/>
              </a:lnSpc>
              <a:buFont typeface="Arial" panose="020B0604020202020204" pitchFamily="34" charset="0"/>
              <a:buChar char="•"/>
            </a:pPr>
            <a:r>
              <a:rPr lang="en-GB" dirty="0"/>
              <a:t>Data model Alignment:	- SQL database: relational</a:t>
            </a:r>
          </a:p>
          <a:p>
            <a:pPr marL="457200" indent="-457200">
              <a:lnSpc>
                <a:spcPct val="150000"/>
              </a:lnSpc>
              <a:buFont typeface="Arial" panose="020B0604020202020204" pitchFamily="34" charset="0"/>
              <a:buChar char="•"/>
            </a:pPr>
            <a:r>
              <a:rPr lang="en-GB" dirty="0"/>
              <a:t>Scalability: when expected to handle massive volume of data</a:t>
            </a:r>
          </a:p>
          <a:p>
            <a:pPr>
              <a:lnSpc>
                <a:spcPct val="150000"/>
              </a:lnSpc>
            </a:pPr>
            <a:r>
              <a:rPr lang="en-GB" dirty="0"/>
              <a:t>		- Experience rapid growth		</a:t>
            </a:r>
          </a:p>
          <a:p>
            <a:pPr marL="457200" indent="-457200">
              <a:lnSpc>
                <a:spcPct val="150000"/>
              </a:lnSpc>
              <a:buFont typeface="Arial" panose="020B0604020202020204" pitchFamily="34" charset="0"/>
              <a:buChar char="•"/>
            </a:pPr>
            <a:r>
              <a:rPr lang="en-GB" dirty="0"/>
              <a:t>Performance: SQL DB can handle complex queries and transactions</a:t>
            </a:r>
          </a:p>
          <a:p>
            <a:pPr>
              <a:lnSpc>
                <a:spcPct val="150000"/>
              </a:lnSpc>
            </a:pPr>
            <a:r>
              <a:rPr lang="en-GB" dirty="0"/>
              <a:t>		- suitable for applications requiring high data integrity&amp; consistency</a:t>
            </a:r>
          </a:p>
          <a:p>
            <a:pPr marL="457200" indent="-457200">
              <a:lnSpc>
                <a:spcPct val="150000"/>
              </a:lnSpc>
              <a:buFont typeface="Arial" panose="020B0604020202020204" pitchFamily="34" charset="0"/>
              <a:buChar char="•"/>
            </a:pPr>
            <a:r>
              <a:rPr lang="en-GB" dirty="0"/>
              <a:t>Development Speed-</a:t>
            </a:r>
          </a:p>
          <a:p>
            <a:pPr marL="457200" indent="-457200">
              <a:lnSpc>
                <a:spcPct val="150000"/>
              </a:lnSpc>
              <a:buFont typeface="Arial" panose="020B0604020202020204" pitchFamily="34" charset="0"/>
              <a:buChar char="•"/>
            </a:pPr>
            <a:r>
              <a:rPr lang="en-GB" dirty="0"/>
              <a:t>Cost: initial licensing and infrastructure costs, ongoing maintenance and scaling</a:t>
            </a:r>
          </a:p>
        </p:txBody>
      </p:sp>
    </p:spTree>
    <p:extLst>
      <p:ext uri="{BB962C8B-B14F-4D97-AF65-F5344CB8AC3E}">
        <p14:creationId xmlns:p14="http://schemas.microsoft.com/office/powerpoint/2010/main" val="1263441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E849C62E-73E4-4166-933A-789EDF94F1FC}"/>
              </a:ext>
            </a:extLst>
          </p:cNvPr>
          <p:cNvSpPr>
            <a:spLocks noGrp="1"/>
          </p:cNvSpPr>
          <p:nvPr>
            <p:ph type="body" idx="1"/>
          </p:nvPr>
        </p:nvSpPr>
        <p:spPr>
          <a:xfrm>
            <a:off x="1219200" y="1828800"/>
            <a:ext cx="10358120" cy="2154436"/>
          </a:xfrm>
        </p:spPr>
        <p:txBody>
          <a:bodyPr/>
          <a:lstStyle/>
          <a:p>
            <a:r>
              <a:rPr lang="en-GB" dirty="0"/>
              <a:t>Do you think the choice of a database system can significantly impact the success of a software project? Why or why not?</a:t>
            </a:r>
          </a:p>
          <a:p>
            <a:endParaRPr lang="en-GB" dirty="0"/>
          </a:p>
          <a:p>
            <a:r>
              <a:rPr lang="en-GB" dirty="0"/>
              <a:t>Have you ever wondered about the differences between SQL and NoSQL databases and when to use each one in a project?</a:t>
            </a:r>
          </a:p>
        </p:txBody>
      </p:sp>
      <p:sp>
        <p:nvSpPr>
          <p:cNvPr id="2" name="Title 1">
            <a:extLst>
              <a:ext uri="{FF2B5EF4-FFF2-40B4-BE49-F238E27FC236}">
                <a16:creationId xmlns:a16="http://schemas.microsoft.com/office/drawing/2014/main" id="{F72AECCE-DCF1-FE86-9505-8F6E19652131}"/>
              </a:ext>
            </a:extLst>
          </p:cNvPr>
          <p:cNvSpPr>
            <a:spLocks noGrp="1"/>
          </p:cNvSpPr>
          <p:nvPr>
            <p:ph type="title"/>
          </p:nvPr>
        </p:nvSpPr>
        <p:spPr>
          <a:xfrm>
            <a:off x="916938" y="296038"/>
            <a:ext cx="9598661" cy="677108"/>
          </a:xfrm>
        </p:spPr>
        <p:txBody>
          <a:bodyPr/>
          <a:lstStyle/>
          <a:p>
            <a:r>
              <a:rPr lang="en-GB" b="1" dirty="0"/>
              <a:t>Questions to think about</a:t>
            </a:r>
          </a:p>
        </p:txBody>
      </p:sp>
    </p:spTree>
    <p:extLst>
      <p:ext uri="{BB962C8B-B14F-4D97-AF65-F5344CB8AC3E}">
        <p14:creationId xmlns:p14="http://schemas.microsoft.com/office/powerpoint/2010/main" val="3402448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D4EA5-489D-7C0F-AC26-DF78C942698F}"/>
              </a:ext>
            </a:extLst>
          </p:cNvPr>
          <p:cNvSpPr>
            <a:spLocks noGrp="1"/>
          </p:cNvSpPr>
          <p:nvPr>
            <p:ph type="title"/>
          </p:nvPr>
        </p:nvSpPr>
        <p:spPr>
          <a:xfrm>
            <a:off x="916938" y="296038"/>
            <a:ext cx="10741661" cy="1354217"/>
          </a:xfrm>
        </p:spPr>
        <p:txBody>
          <a:bodyPr/>
          <a:lstStyle/>
          <a:p>
            <a:r>
              <a:rPr lang="en-GB" dirty="0"/>
              <a:t>Differences between SQL and NoSQL databases</a:t>
            </a:r>
          </a:p>
        </p:txBody>
      </p:sp>
      <p:sp>
        <p:nvSpPr>
          <p:cNvPr id="3" name="Text Placeholder 2">
            <a:extLst>
              <a:ext uri="{FF2B5EF4-FFF2-40B4-BE49-F238E27FC236}">
                <a16:creationId xmlns:a16="http://schemas.microsoft.com/office/drawing/2014/main" id="{C7FF7FDD-84DC-DFC0-C318-4D6B0DD4D3D5}"/>
              </a:ext>
            </a:extLst>
          </p:cNvPr>
          <p:cNvSpPr>
            <a:spLocks noGrp="1"/>
          </p:cNvSpPr>
          <p:nvPr>
            <p:ph type="body" idx="1"/>
          </p:nvPr>
        </p:nvSpPr>
        <p:spPr>
          <a:xfrm>
            <a:off x="916939" y="1220819"/>
            <a:ext cx="10358120" cy="3877985"/>
          </a:xfrm>
        </p:spPr>
        <p:txBody>
          <a:bodyPr/>
          <a:lstStyle/>
          <a:p>
            <a:r>
              <a:rPr lang="en-GB" sz="2800" b="1" dirty="0">
                <a:effectLst/>
                <a:latin typeface="Calibri" panose="020F0502020204030204" pitchFamily="34" charset="0"/>
                <a:ea typeface="DengXian" panose="02010600030101010101" pitchFamily="2" charset="-122"/>
                <a:cs typeface="Arial" panose="020B0604020202020204" pitchFamily="34" charset="0"/>
              </a:rPr>
              <a:t>SQL Databases:</a:t>
            </a:r>
            <a:r>
              <a:rPr lang="en-GB" sz="2800" dirty="0">
                <a:effectLst/>
                <a:latin typeface="Calibri" panose="020F0502020204030204" pitchFamily="34" charset="0"/>
                <a:ea typeface="DengXian" panose="02010600030101010101" pitchFamily="2" charset="-122"/>
                <a:cs typeface="Arial" panose="020B0604020202020204" pitchFamily="34" charset="0"/>
              </a:rPr>
              <a:t> </a:t>
            </a:r>
          </a:p>
          <a:p>
            <a:r>
              <a:rPr lang="en-GB" sz="2800" dirty="0">
                <a:effectLst/>
                <a:latin typeface="Calibri" panose="020F0502020204030204" pitchFamily="34" charset="0"/>
                <a:ea typeface="DengXian" panose="02010600030101010101" pitchFamily="2" charset="-122"/>
                <a:cs typeface="Arial" panose="020B0604020202020204" pitchFamily="34" charset="0"/>
              </a:rPr>
              <a:t>These are like organized, structured filing cabinets for your data.</a:t>
            </a:r>
          </a:p>
          <a:p>
            <a:r>
              <a:rPr lang="en-GB" sz="2800" dirty="0">
                <a:effectLst/>
                <a:latin typeface="Calibri" panose="020F0502020204030204" pitchFamily="34" charset="0"/>
                <a:ea typeface="DengXian" panose="02010600030101010101" pitchFamily="2" charset="-122"/>
                <a:cs typeface="Arial" panose="020B0604020202020204" pitchFamily="34" charset="0"/>
              </a:rPr>
              <a:t>They're great when you have a clear plan for your data.</a:t>
            </a:r>
          </a:p>
          <a:p>
            <a:r>
              <a:rPr lang="en-GB" dirty="0">
                <a:latin typeface="Calibri" panose="020F0502020204030204" pitchFamily="34" charset="0"/>
                <a:ea typeface="DengXian" panose="02010600030101010101" pitchFamily="2" charset="-122"/>
                <a:cs typeface="Arial" panose="020B0604020202020204" pitchFamily="34" charset="0"/>
              </a:rPr>
              <a:t>E.g. bank accounts or airline reservations</a:t>
            </a:r>
          </a:p>
          <a:p>
            <a:r>
              <a:rPr lang="en-GB" b="1" dirty="0"/>
              <a:t>NoSQL Databases: </a:t>
            </a:r>
          </a:p>
          <a:p>
            <a:r>
              <a:rPr lang="en-GB" dirty="0"/>
              <a:t>These are like flexible, fast-moving drawers for your data. </a:t>
            </a:r>
          </a:p>
          <a:p>
            <a:r>
              <a:rPr lang="en-GB" dirty="0"/>
              <a:t>They're perfect when you have lots of data coming in from all directions.</a:t>
            </a:r>
          </a:p>
          <a:p>
            <a:r>
              <a:rPr lang="en-GB" dirty="0"/>
              <a:t>E.g. Social media apps or big e-commerce websites</a:t>
            </a:r>
          </a:p>
        </p:txBody>
      </p:sp>
    </p:spTree>
    <p:extLst>
      <p:ext uri="{BB962C8B-B14F-4D97-AF65-F5344CB8AC3E}">
        <p14:creationId xmlns:p14="http://schemas.microsoft.com/office/powerpoint/2010/main" val="1385275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AF397-2E98-E51D-A80A-BB5BBA2F264E}"/>
              </a:ext>
            </a:extLst>
          </p:cNvPr>
          <p:cNvSpPr>
            <a:spLocks noGrp="1"/>
          </p:cNvSpPr>
          <p:nvPr>
            <p:ph type="title"/>
          </p:nvPr>
        </p:nvSpPr>
        <p:spPr/>
        <p:txBody>
          <a:bodyPr/>
          <a:lstStyle/>
          <a:p>
            <a:r>
              <a:rPr lang="en-GB" dirty="0"/>
              <a:t>NewSQL databases</a:t>
            </a:r>
          </a:p>
        </p:txBody>
      </p:sp>
      <p:sp>
        <p:nvSpPr>
          <p:cNvPr id="3" name="Text Placeholder 2">
            <a:extLst>
              <a:ext uri="{FF2B5EF4-FFF2-40B4-BE49-F238E27FC236}">
                <a16:creationId xmlns:a16="http://schemas.microsoft.com/office/drawing/2014/main" id="{1A2AF56D-F0BD-0755-3F4E-2B1122C16C12}"/>
              </a:ext>
            </a:extLst>
          </p:cNvPr>
          <p:cNvSpPr>
            <a:spLocks noGrp="1"/>
          </p:cNvSpPr>
          <p:nvPr>
            <p:ph type="body" idx="1"/>
          </p:nvPr>
        </p:nvSpPr>
        <p:spPr>
          <a:xfrm>
            <a:off x="916939" y="1220819"/>
            <a:ext cx="10358120" cy="4739759"/>
          </a:xfrm>
        </p:spPr>
        <p:txBody>
          <a:bodyPr/>
          <a:lstStyle/>
          <a:p>
            <a:r>
              <a:rPr lang="en-GB" dirty="0"/>
              <a:t>Example:</a:t>
            </a:r>
            <a:r>
              <a:rPr lang="en-GB" sz="1800" b="1" dirty="0">
                <a:effectLst/>
                <a:latin typeface="Calibri" panose="020F0502020204030204" pitchFamily="34" charset="0"/>
                <a:ea typeface="DengXian" panose="02010600030101010101" pitchFamily="2" charset="-122"/>
                <a:cs typeface="Arial" panose="020B0604020202020204" pitchFamily="34" charset="0"/>
              </a:rPr>
              <a:t> E-commerce Platform:</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r>
              <a:rPr lang="en-GB" dirty="0"/>
              <a:t>Imagine you're building an e-commerce platform, and you want to choose a database system to handle your product catalog, customer orders, and inventory management. Here's how a NewSQL database might come into play:</a:t>
            </a:r>
          </a:p>
          <a:p>
            <a:pPr marL="457200" indent="-457200">
              <a:buFont typeface="Arial" panose="020B0604020202020204" pitchFamily="34" charset="0"/>
              <a:buChar char="•"/>
            </a:pPr>
            <a:r>
              <a:rPr lang="en-GB" dirty="0"/>
              <a:t>Data Integrity</a:t>
            </a:r>
          </a:p>
          <a:p>
            <a:pPr marL="457200" indent="-457200">
              <a:buFont typeface="Arial" panose="020B0604020202020204" pitchFamily="34" charset="0"/>
              <a:buChar char="•"/>
            </a:pPr>
            <a:r>
              <a:rPr lang="en-GB" dirty="0"/>
              <a:t>Scalability</a:t>
            </a:r>
          </a:p>
          <a:p>
            <a:pPr marL="457200" indent="-457200">
              <a:buFont typeface="Arial" panose="020B0604020202020204" pitchFamily="34" charset="0"/>
              <a:buChar char="•"/>
            </a:pPr>
            <a:r>
              <a:rPr lang="en-GB" sz="2800" dirty="0">
                <a:effectLst/>
                <a:latin typeface="Calibri" panose="020F0502020204030204" pitchFamily="34" charset="0"/>
                <a:ea typeface="DengXian" panose="02010600030101010101" pitchFamily="2" charset="-122"/>
                <a:cs typeface="Arial" panose="020B0604020202020204" pitchFamily="34" charset="0"/>
              </a:rPr>
              <a:t>Transaction Support</a:t>
            </a:r>
          </a:p>
          <a:p>
            <a:pPr marL="457200" indent="-457200">
              <a:buFont typeface="Arial" panose="020B0604020202020204" pitchFamily="34" charset="0"/>
              <a:buChar char="•"/>
            </a:pPr>
            <a:r>
              <a:rPr lang="en-GB" sz="2800" dirty="0">
                <a:effectLst/>
                <a:latin typeface="Calibri" panose="020F0502020204030204" pitchFamily="34" charset="0"/>
                <a:ea typeface="DengXian" panose="02010600030101010101" pitchFamily="2" charset="-122"/>
                <a:cs typeface="Arial" panose="020B0604020202020204" pitchFamily="34" charset="0"/>
              </a:rPr>
              <a:t>Structured Data</a:t>
            </a:r>
          </a:p>
          <a:p>
            <a:pPr marL="457200" indent="-457200">
              <a:buFont typeface="Arial" panose="020B0604020202020204" pitchFamily="34" charset="0"/>
              <a:buChar char="•"/>
            </a:pPr>
            <a:r>
              <a:rPr lang="en-GB" dirty="0"/>
              <a:t>SQL Compatibility</a:t>
            </a:r>
          </a:p>
          <a:p>
            <a:r>
              <a:rPr lang="en-GB" b="1" dirty="0"/>
              <a:t>		</a:t>
            </a:r>
            <a:endParaRPr lang="en-GB" dirty="0"/>
          </a:p>
        </p:txBody>
      </p:sp>
    </p:spTree>
    <p:extLst>
      <p:ext uri="{BB962C8B-B14F-4D97-AF65-F5344CB8AC3E}">
        <p14:creationId xmlns:p14="http://schemas.microsoft.com/office/powerpoint/2010/main" val="6162767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5" name="Content Placeholder 4">
            <a:extLst>
              <a:ext uri="{FF2B5EF4-FFF2-40B4-BE49-F238E27FC236}">
                <a16:creationId xmlns:a16="http://schemas.microsoft.com/office/drawing/2014/main" id="{A0C59F25-A399-5201-E059-13C6BA320D43}"/>
              </a:ext>
            </a:extLst>
          </p:cNvPr>
          <p:cNvSpPr>
            <a:spLocks noGrp="1"/>
          </p:cNvSpPr>
          <p:nvPr>
            <p:ph sz="quarter" idx="1"/>
          </p:nvPr>
        </p:nvSpPr>
        <p:spPr>
          <a:xfrm>
            <a:off x="1631504" y="2348880"/>
            <a:ext cx="3763692" cy="1292662"/>
          </a:xfrm>
        </p:spPr>
        <p:txBody>
          <a:bodyPr/>
          <a:lstStyle/>
          <a:p>
            <a:r>
              <a:rPr lang="en-US" dirty="0"/>
              <a:t>Describe the functionalities of the database components</a:t>
            </a:r>
          </a:p>
        </p:txBody>
      </p:sp>
      <p:pic>
        <p:nvPicPr>
          <p:cNvPr id="6" name="Picture 4">
            <a:extLst>
              <a:ext uri="{FF2B5EF4-FFF2-40B4-BE49-F238E27FC236}">
                <a16:creationId xmlns:a16="http://schemas.microsoft.com/office/drawing/2014/main" id="{04FBD2DD-946C-0501-0E24-B8C246CE69B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38800" y="533400"/>
            <a:ext cx="5165300" cy="48307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3526791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9D2A1DE-F499-6594-7C06-7BF1271EF999}"/>
              </a:ext>
            </a:extLst>
          </p:cNvPr>
          <p:cNvPicPr>
            <a:picLocks noChangeAspect="1"/>
          </p:cNvPicPr>
          <p:nvPr/>
        </p:nvPicPr>
        <p:blipFill>
          <a:blip r:embed="rId3"/>
          <a:stretch>
            <a:fillRect/>
          </a:stretch>
        </p:blipFill>
        <p:spPr>
          <a:xfrm>
            <a:off x="1752600" y="152400"/>
            <a:ext cx="8258175" cy="5686425"/>
          </a:xfrm>
          <a:prstGeom prst="rect">
            <a:avLst/>
          </a:prstGeom>
        </p:spPr>
      </p:pic>
    </p:spTree>
    <p:extLst>
      <p:ext uri="{BB962C8B-B14F-4D97-AF65-F5344CB8AC3E}">
        <p14:creationId xmlns:p14="http://schemas.microsoft.com/office/powerpoint/2010/main" val="2633051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35DFC-7E19-27E8-5CB1-149DE08E909B}"/>
              </a:ext>
            </a:extLst>
          </p:cNvPr>
          <p:cNvSpPr>
            <a:spLocks noGrp="1"/>
          </p:cNvSpPr>
          <p:nvPr>
            <p:ph type="title"/>
          </p:nvPr>
        </p:nvSpPr>
        <p:spPr>
          <a:xfrm>
            <a:off x="1295400" y="2667000"/>
            <a:ext cx="9751061" cy="677108"/>
          </a:xfrm>
        </p:spPr>
        <p:txBody>
          <a:bodyPr/>
          <a:lstStyle/>
          <a:p>
            <a:r>
              <a:rPr lang="en-GB" b="1" dirty="0"/>
              <a:t>Overview of Relational Database Concepts</a:t>
            </a:r>
          </a:p>
        </p:txBody>
      </p:sp>
    </p:spTree>
    <p:extLst>
      <p:ext uri="{BB962C8B-B14F-4D97-AF65-F5344CB8AC3E}">
        <p14:creationId xmlns:p14="http://schemas.microsoft.com/office/powerpoint/2010/main" val="8175447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z="3300" spc="-10" dirty="0"/>
              <a:t>Recap:</a:t>
            </a:r>
            <a:endParaRPr sz="3300"/>
          </a:p>
        </p:txBody>
      </p:sp>
      <p:pic>
        <p:nvPicPr>
          <p:cNvPr id="3" name="object 3"/>
          <p:cNvPicPr/>
          <p:nvPr/>
        </p:nvPicPr>
        <p:blipFill>
          <a:blip r:embed="rId3" cstate="print"/>
          <a:stretch>
            <a:fillRect/>
          </a:stretch>
        </p:blipFill>
        <p:spPr>
          <a:xfrm>
            <a:off x="3715935" y="880057"/>
            <a:ext cx="7733175" cy="5027780"/>
          </a:xfrm>
          <a:prstGeom prst="rect">
            <a:avLst/>
          </a:prstGeom>
        </p:spPr>
      </p:pic>
      <p:sp>
        <p:nvSpPr>
          <p:cNvPr id="4" name="object 4"/>
          <p:cNvSpPr txBox="1"/>
          <p:nvPr/>
        </p:nvSpPr>
        <p:spPr>
          <a:xfrm>
            <a:off x="230665" y="3442207"/>
            <a:ext cx="2975610" cy="751488"/>
          </a:xfrm>
          <a:prstGeom prst="rect">
            <a:avLst/>
          </a:prstGeom>
        </p:spPr>
        <p:txBody>
          <a:bodyPr vert="horz" wrap="square" lIns="0" tIns="12700" rIns="0" bIns="0" rtlCol="0">
            <a:spAutoFit/>
          </a:bodyPr>
          <a:lstStyle/>
          <a:p>
            <a:pPr marL="12700" marR="5080">
              <a:lnSpc>
                <a:spcPct val="100000"/>
              </a:lnSpc>
              <a:spcBef>
                <a:spcPts val="100"/>
              </a:spcBef>
            </a:pPr>
            <a:r>
              <a:rPr sz="2400" dirty="0">
                <a:latin typeface="Calibri"/>
                <a:cs typeface="Calibri"/>
              </a:rPr>
              <a:t>Three</a:t>
            </a:r>
            <a:r>
              <a:rPr sz="2400" spc="-75" dirty="0">
                <a:latin typeface="Calibri"/>
                <a:cs typeface="Calibri"/>
              </a:rPr>
              <a:t> </a:t>
            </a:r>
            <a:r>
              <a:rPr lang="en-GB" sz="2400" spc="-75" dirty="0">
                <a:latin typeface="Calibri"/>
                <a:cs typeface="Calibri"/>
              </a:rPr>
              <a:t>Level </a:t>
            </a:r>
            <a:r>
              <a:rPr sz="2400" spc="-10" dirty="0">
                <a:latin typeface="Calibri"/>
                <a:cs typeface="Calibri"/>
              </a:rPr>
              <a:t>Architecture</a:t>
            </a:r>
            <a:endParaRPr sz="2400" dirty="0">
              <a:latin typeface="Calibri"/>
              <a:cs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6939" y="294514"/>
            <a:ext cx="8924290" cy="696595"/>
          </a:xfrm>
          <a:prstGeom prst="rect">
            <a:avLst/>
          </a:prstGeom>
        </p:spPr>
        <p:txBody>
          <a:bodyPr vert="horz" wrap="square" lIns="0" tIns="12700" rIns="0" bIns="0" rtlCol="0">
            <a:spAutoFit/>
          </a:bodyPr>
          <a:lstStyle/>
          <a:p>
            <a:pPr marL="12700">
              <a:lnSpc>
                <a:spcPct val="100000"/>
              </a:lnSpc>
              <a:spcBef>
                <a:spcPts val="100"/>
              </a:spcBef>
            </a:pPr>
            <a:r>
              <a:rPr b="1" spc="-20" dirty="0">
                <a:latin typeface="Calibri"/>
                <a:cs typeface="Calibri"/>
              </a:rPr>
              <a:t>Entity-</a:t>
            </a:r>
            <a:r>
              <a:rPr b="1" dirty="0">
                <a:latin typeface="Calibri"/>
                <a:cs typeface="Calibri"/>
              </a:rPr>
              <a:t>Relationship</a:t>
            </a:r>
            <a:r>
              <a:rPr b="1" spc="-100" dirty="0">
                <a:latin typeface="Calibri"/>
                <a:cs typeface="Calibri"/>
              </a:rPr>
              <a:t> </a:t>
            </a:r>
            <a:r>
              <a:rPr b="1" dirty="0">
                <a:latin typeface="Calibri"/>
                <a:cs typeface="Calibri"/>
              </a:rPr>
              <a:t>Model</a:t>
            </a:r>
            <a:r>
              <a:rPr b="1" spc="-75" dirty="0">
                <a:latin typeface="Calibri"/>
                <a:cs typeface="Calibri"/>
              </a:rPr>
              <a:t> </a:t>
            </a:r>
            <a:r>
              <a:rPr b="1" dirty="0">
                <a:latin typeface="Calibri"/>
                <a:cs typeface="Calibri"/>
              </a:rPr>
              <a:t>(ER</a:t>
            </a:r>
            <a:r>
              <a:rPr b="1" spc="-50" dirty="0">
                <a:latin typeface="Calibri"/>
                <a:cs typeface="Calibri"/>
              </a:rPr>
              <a:t> </a:t>
            </a:r>
            <a:r>
              <a:rPr b="1" spc="-10" dirty="0">
                <a:latin typeface="Calibri"/>
                <a:cs typeface="Calibri"/>
              </a:rPr>
              <a:t>Model):</a:t>
            </a:r>
          </a:p>
        </p:txBody>
      </p:sp>
      <p:sp>
        <p:nvSpPr>
          <p:cNvPr id="3" name="object 3"/>
          <p:cNvSpPr txBox="1"/>
          <p:nvPr/>
        </p:nvSpPr>
        <p:spPr>
          <a:xfrm>
            <a:off x="916939" y="1318100"/>
            <a:ext cx="10337165" cy="4423410"/>
          </a:xfrm>
          <a:prstGeom prst="rect">
            <a:avLst/>
          </a:prstGeom>
        </p:spPr>
        <p:txBody>
          <a:bodyPr vert="horz" wrap="square" lIns="0" tIns="59690" rIns="0" bIns="0" rtlCol="0">
            <a:spAutoFit/>
          </a:bodyPr>
          <a:lstStyle/>
          <a:p>
            <a:pPr marL="240029" marR="134620" indent="-227329">
              <a:lnSpc>
                <a:spcPts val="3030"/>
              </a:lnSpc>
              <a:spcBef>
                <a:spcPts val="470"/>
              </a:spcBef>
              <a:buFont typeface="Arial"/>
              <a:buChar char="•"/>
              <a:tabLst>
                <a:tab pos="241300" algn="l"/>
              </a:tabLst>
            </a:pPr>
            <a:r>
              <a:rPr sz="2800" dirty="0">
                <a:latin typeface="Calibri"/>
                <a:cs typeface="Calibri"/>
              </a:rPr>
              <a:t>The</a:t>
            </a:r>
            <a:r>
              <a:rPr sz="2800" spc="-55" dirty="0">
                <a:latin typeface="Calibri"/>
                <a:cs typeface="Calibri"/>
              </a:rPr>
              <a:t> </a:t>
            </a:r>
            <a:r>
              <a:rPr sz="2800" dirty="0">
                <a:latin typeface="Calibri"/>
                <a:cs typeface="Calibri"/>
              </a:rPr>
              <a:t>ER</a:t>
            </a:r>
            <a:r>
              <a:rPr sz="2800" spc="-50" dirty="0">
                <a:latin typeface="Calibri"/>
                <a:cs typeface="Calibri"/>
              </a:rPr>
              <a:t> </a:t>
            </a:r>
            <a:r>
              <a:rPr sz="2800" dirty="0">
                <a:latin typeface="Calibri"/>
                <a:cs typeface="Calibri"/>
              </a:rPr>
              <a:t>model</a:t>
            </a:r>
            <a:r>
              <a:rPr sz="2800" spc="-50" dirty="0">
                <a:latin typeface="Calibri"/>
                <a:cs typeface="Calibri"/>
              </a:rPr>
              <a:t> </a:t>
            </a:r>
            <a:r>
              <a:rPr sz="2800" dirty="0">
                <a:latin typeface="Calibri"/>
                <a:cs typeface="Calibri"/>
              </a:rPr>
              <a:t>is</a:t>
            </a:r>
            <a:r>
              <a:rPr sz="2800" spc="-45" dirty="0">
                <a:latin typeface="Calibri"/>
                <a:cs typeface="Calibri"/>
              </a:rPr>
              <a:t> </a:t>
            </a:r>
            <a:r>
              <a:rPr sz="2800" dirty="0">
                <a:latin typeface="Calibri"/>
                <a:cs typeface="Calibri"/>
              </a:rPr>
              <a:t>a</a:t>
            </a:r>
            <a:r>
              <a:rPr sz="2800" spc="-50" dirty="0">
                <a:latin typeface="Calibri"/>
                <a:cs typeface="Calibri"/>
              </a:rPr>
              <a:t> </a:t>
            </a:r>
            <a:r>
              <a:rPr sz="2800" dirty="0">
                <a:latin typeface="Calibri"/>
                <a:cs typeface="Calibri"/>
              </a:rPr>
              <a:t>conceptual</a:t>
            </a:r>
            <a:r>
              <a:rPr sz="2800" spc="-35" dirty="0">
                <a:latin typeface="Calibri"/>
                <a:cs typeface="Calibri"/>
              </a:rPr>
              <a:t> </a:t>
            </a:r>
            <a:r>
              <a:rPr sz="2800" dirty="0">
                <a:latin typeface="Calibri"/>
                <a:cs typeface="Calibri"/>
              </a:rPr>
              <a:t>and</a:t>
            </a:r>
            <a:r>
              <a:rPr sz="2800" spc="-50" dirty="0">
                <a:latin typeface="Calibri"/>
                <a:cs typeface="Calibri"/>
              </a:rPr>
              <a:t> </a:t>
            </a:r>
            <a:r>
              <a:rPr sz="2800" spc="-10" dirty="0">
                <a:latin typeface="Calibri"/>
                <a:cs typeface="Calibri"/>
              </a:rPr>
              <a:t>abstract</a:t>
            </a:r>
            <a:r>
              <a:rPr sz="2800" spc="-30" dirty="0">
                <a:latin typeface="Calibri"/>
                <a:cs typeface="Calibri"/>
              </a:rPr>
              <a:t> </a:t>
            </a:r>
            <a:r>
              <a:rPr sz="2800" spc="-10" dirty="0">
                <a:latin typeface="Calibri"/>
                <a:cs typeface="Calibri"/>
              </a:rPr>
              <a:t>representation</a:t>
            </a:r>
            <a:r>
              <a:rPr sz="2800" spc="-35" dirty="0">
                <a:latin typeface="Calibri"/>
                <a:cs typeface="Calibri"/>
              </a:rPr>
              <a:t> </a:t>
            </a:r>
            <a:r>
              <a:rPr sz="2800" dirty="0">
                <a:latin typeface="Calibri"/>
                <a:cs typeface="Calibri"/>
              </a:rPr>
              <a:t>of</a:t>
            </a:r>
            <a:r>
              <a:rPr sz="2800" spc="-55" dirty="0">
                <a:latin typeface="Calibri"/>
                <a:cs typeface="Calibri"/>
              </a:rPr>
              <a:t> </a:t>
            </a:r>
            <a:r>
              <a:rPr sz="2800" dirty="0">
                <a:latin typeface="Calibri"/>
                <a:cs typeface="Calibri"/>
              </a:rPr>
              <a:t>the</a:t>
            </a:r>
            <a:r>
              <a:rPr sz="2800" spc="-40" dirty="0">
                <a:latin typeface="Calibri"/>
                <a:cs typeface="Calibri"/>
              </a:rPr>
              <a:t> </a:t>
            </a:r>
            <a:r>
              <a:rPr sz="2800" spc="-20" dirty="0">
                <a:latin typeface="Calibri"/>
                <a:cs typeface="Calibri"/>
              </a:rPr>
              <a:t>data 	</a:t>
            </a:r>
            <a:r>
              <a:rPr sz="2800" dirty="0">
                <a:latin typeface="Calibri"/>
                <a:cs typeface="Calibri"/>
              </a:rPr>
              <a:t>structure</a:t>
            </a:r>
            <a:r>
              <a:rPr sz="2800" spc="-60" dirty="0">
                <a:latin typeface="Calibri"/>
                <a:cs typeface="Calibri"/>
              </a:rPr>
              <a:t> </a:t>
            </a:r>
            <a:r>
              <a:rPr sz="2800" dirty="0">
                <a:latin typeface="Calibri"/>
                <a:cs typeface="Calibri"/>
              </a:rPr>
              <a:t>within</a:t>
            </a:r>
            <a:r>
              <a:rPr sz="2800" spc="-70" dirty="0">
                <a:latin typeface="Calibri"/>
                <a:cs typeface="Calibri"/>
              </a:rPr>
              <a:t> </a:t>
            </a:r>
            <a:r>
              <a:rPr sz="2800" dirty="0">
                <a:latin typeface="Calibri"/>
                <a:cs typeface="Calibri"/>
              </a:rPr>
              <a:t>a</a:t>
            </a:r>
            <a:r>
              <a:rPr sz="2800" spc="-85" dirty="0">
                <a:latin typeface="Calibri"/>
                <a:cs typeface="Calibri"/>
              </a:rPr>
              <a:t> </a:t>
            </a:r>
            <a:r>
              <a:rPr sz="2800" spc="-10" dirty="0">
                <a:latin typeface="Calibri"/>
                <a:cs typeface="Calibri"/>
              </a:rPr>
              <a:t>database.</a:t>
            </a:r>
            <a:endParaRPr sz="2800">
              <a:latin typeface="Calibri"/>
              <a:cs typeface="Calibri"/>
            </a:endParaRPr>
          </a:p>
          <a:p>
            <a:pPr marL="240029" marR="5080" indent="-227329">
              <a:lnSpc>
                <a:spcPts val="3030"/>
              </a:lnSpc>
              <a:spcBef>
                <a:spcPts val="994"/>
              </a:spcBef>
              <a:buFont typeface="Arial"/>
              <a:buChar char="•"/>
              <a:tabLst>
                <a:tab pos="241300" algn="l"/>
              </a:tabLst>
            </a:pPr>
            <a:r>
              <a:rPr sz="2800" dirty="0">
                <a:latin typeface="Calibri"/>
                <a:cs typeface="Calibri"/>
              </a:rPr>
              <a:t>The</a:t>
            </a:r>
            <a:r>
              <a:rPr sz="2800" spc="-65" dirty="0">
                <a:latin typeface="Calibri"/>
                <a:cs typeface="Calibri"/>
              </a:rPr>
              <a:t> </a:t>
            </a:r>
            <a:r>
              <a:rPr sz="2800" dirty="0">
                <a:latin typeface="Calibri"/>
                <a:cs typeface="Calibri"/>
              </a:rPr>
              <a:t>ER</a:t>
            </a:r>
            <a:r>
              <a:rPr sz="2800" spc="-60" dirty="0">
                <a:latin typeface="Calibri"/>
                <a:cs typeface="Calibri"/>
              </a:rPr>
              <a:t> </a:t>
            </a:r>
            <a:r>
              <a:rPr sz="2800" dirty="0">
                <a:latin typeface="Calibri"/>
                <a:cs typeface="Calibri"/>
              </a:rPr>
              <a:t>model</a:t>
            </a:r>
            <a:r>
              <a:rPr sz="2800" spc="-55" dirty="0">
                <a:latin typeface="Calibri"/>
                <a:cs typeface="Calibri"/>
              </a:rPr>
              <a:t> </a:t>
            </a:r>
            <a:r>
              <a:rPr sz="2800" dirty="0">
                <a:latin typeface="Calibri"/>
                <a:cs typeface="Calibri"/>
              </a:rPr>
              <a:t>is</a:t>
            </a:r>
            <a:r>
              <a:rPr sz="2800" spc="-55" dirty="0">
                <a:latin typeface="Calibri"/>
                <a:cs typeface="Calibri"/>
              </a:rPr>
              <a:t> </a:t>
            </a:r>
            <a:r>
              <a:rPr sz="2800" dirty="0">
                <a:latin typeface="Calibri"/>
                <a:cs typeface="Calibri"/>
              </a:rPr>
              <a:t>usually</a:t>
            </a:r>
            <a:r>
              <a:rPr sz="2800" spc="-35" dirty="0">
                <a:latin typeface="Calibri"/>
                <a:cs typeface="Calibri"/>
              </a:rPr>
              <a:t> </a:t>
            </a:r>
            <a:r>
              <a:rPr sz="2800" spc="-10" dirty="0">
                <a:latin typeface="Calibri"/>
                <a:cs typeface="Calibri"/>
              </a:rPr>
              <a:t>documented</a:t>
            </a:r>
            <a:r>
              <a:rPr sz="2800" spc="-45" dirty="0">
                <a:latin typeface="Calibri"/>
                <a:cs typeface="Calibri"/>
              </a:rPr>
              <a:t> </a:t>
            </a:r>
            <a:r>
              <a:rPr sz="2800" dirty="0">
                <a:latin typeface="Calibri"/>
                <a:cs typeface="Calibri"/>
              </a:rPr>
              <a:t>using</a:t>
            </a:r>
            <a:r>
              <a:rPr sz="2800" spc="-30" dirty="0">
                <a:latin typeface="Calibri"/>
                <a:cs typeface="Calibri"/>
              </a:rPr>
              <a:t> </a:t>
            </a:r>
            <a:r>
              <a:rPr sz="2800" dirty="0">
                <a:latin typeface="Calibri"/>
                <a:cs typeface="Calibri"/>
              </a:rPr>
              <a:t>natural</a:t>
            </a:r>
            <a:r>
              <a:rPr sz="2800" spc="-55" dirty="0">
                <a:latin typeface="Calibri"/>
                <a:cs typeface="Calibri"/>
              </a:rPr>
              <a:t> </a:t>
            </a:r>
            <a:r>
              <a:rPr sz="2800" dirty="0">
                <a:latin typeface="Calibri"/>
                <a:cs typeface="Calibri"/>
              </a:rPr>
              <a:t>language,</a:t>
            </a:r>
            <a:r>
              <a:rPr sz="2800" spc="-65" dirty="0">
                <a:latin typeface="Calibri"/>
                <a:cs typeface="Calibri"/>
              </a:rPr>
              <a:t> </a:t>
            </a:r>
            <a:r>
              <a:rPr sz="2800" dirty="0">
                <a:latin typeface="Calibri"/>
                <a:cs typeface="Calibri"/>
              </a:rPr>
              <a:t>text,</a:t>
            </a:r>
            <a:r>
              <a:rPr sz="2800" spc="-60" dirty="0">
                <a:latin typeface="Calibri"/>
                <a:cs typeface="Calibri"/>
              </a:rPr>
              <a:t> </a:t>
            </a:r>
            <a:r>
              <a:rPr sz="2800" dirty="0">
                <a:latin typeface="Calibri"/>
                <a:cs typeface="Calibri"/>
              </a:rPr>
              <a:t>or</a:t>
            </a:r>
            <a:r>
              <a:rPr sz="2800" spc="-70" dirty="0">
                <a:latin typeface="Calibri"/>
                <a:cs typeface="Calibri"/>
              </a:rPr>
              <a:t> </a:t>
            </a:r>
            <a:r>
              <a:rPr sz="2800" spc="-50" dirty="0">
                <a:latin typeface="Calibri"/>
                <a:cs typeface="Calibri"/>
              </a:rPr>
              <a:t>a 	</a:t>
            </a:r>
            <a:r>
              <a:rPr sz="2800" dirty="0">
                <a:latin typeface="Calibri"/>
                <a:cs typeface="Calibri"/>
              </a:rPr>
              <a:t>combination</a:t>
            </a:r>
            <a:r>
              <a:rPr sz="2800" spc="-60" dirty="0">
                <a:latin typeface="Calibri"/>
                <a:cs typeface="Calibri"/>
              </a:rPr>
              <a:t> </a:t>
            </a:r>
            <a:r>
              <a:rPr sz="2800" dirty="0">
                <a:latin typeface="Calibri"/>
                <a:cs typeface="Calibri"/>
              </a:rPr>
              <a:t>of</a:t>
            </a:r>
            <a:r>
              <a:rPr sz="2800" spc="-80" dirty="0">
                <a:latin typeface="Calibri"/>
                <a:cs typeface="Calibri"/>
              </a:rPr>
              <a:t> </a:t>
            </a:r>
            <a:r>
              <a:rPr sz="2800" dirty="0">
                <a:latin typeface="Calibri"/>
                <a:cs typeface="Calibri"/>
              </a:rPr>
              <a:t>text</a:t>
            </a:r>
            <a:r>
              <a:rPr sz="2800" spc="-95" dirty="0">
                <a:latin typeface="Calibri"/>
                <a:cs typeface="Calibri"/>
              </a:rPr>
              <a:t> </a:t>
            </a:r>
            <a:r>
              <a:rPr sz="2800" dirty="0">
                <a:latin typeface="Calibri"/>
                <a:cs typeface="Calibri"/>
              </a:rPr>
              <a:t>and</a:t>
            </a:r>
            <a:r>
              <a:rPr sz="2800" spc="-65" dirty="0">
                <a:latin typeface="Calibri"/>
                <a:cs typeface="Calibri"/>
              </a:rPr>
              <a:t> </a:t>
            </a:r>
            <a:r>
              <a:rPr sz="2800" spc="-10" dirty="0">
                <a:latin typeface="Calibri"/>
                <a:cs typeface="Calibri"/>
              </a:rPr>
              <a:t>diagrams</a:t>
            </a:r>
            <a:endParaRPr sz="2800">
              <a:latin typeface="Calibri"/>
              <a:cs typeface="Calibri"/>
            </a:endParaRPr>
          </a:p>
          <a:p>
            <a:pPr marL="240029" indent="-227329">
              <a:lnSpc>
                <a:spcPct val="100000"/>
              </a:lnSpc>
              <a:spcBef>
                <a:spcPts val="610"/>
              </a:spcBef>
              <a:buFont typeface="Arial"/>
              <a:buChar char="•"/>
              <a:tabLst>
                <a:tab pos="240029" algn="l"/>
              </a:tabLst>
            </a:pPr>
            <a:r>
              <a:rPr sz="2800" spc="-10" dirty="0">
                <a:latin typeface="Calibri"/>
                <a:cs typeface="Calibri"/>
              </a:rPr>
              <a:t>Example:</a:t>
            </a:r>
            <a:endParaRPr sz="2800">
              <a:latin typeface="Calibri"/>
              <a:cs typeface="Calibri"/>
            </a:endParaRPr>
          </a:p>
          <a:p>
            <a:pPr marL="1155065" lvl="1" indent="-228600">
              <a:lnSpc>
                <a:spcPct val="100000"/>
              </a:lnSpc>
              <a:spcBef>
                <a:spcPts val="305"/>
              </a:spcBef>
              <a:buFont typeface="Arial"/>
              <a:buChar char="•"/>
              <a:tabLst>
                <a:tab pos="1155065" algn="l"/>
              </a:tabLst>
            </a:pPr>
            <a:r>
              <a:rPr sz="2000" dirty="0">
                <a:latin typeface="Calibri"/>
                <a:cs typeface="Calibri"/>
              </a:rPr>
              <a:t>Customer</a:t>
            </a:r>
            <a:r>
              <a:rPr sz="2000" spc="-80" dirty="0">
                <a:latin typeface="Calibri"/>
                <a:cs typeface="Calibri"/>
              </a:rPr>
              <a:t> </a:t>
            </a:r>
            <a:r>
              <a:rPr sz="2000" dirty="0">
                <a:latin typeface="Calibri"/>
                <a:cs typeface="Calibri"/>
              </a:rPr>
              <a:t>entity</a:t>
            </a:r>
            <a:r>
              <a:rPr sz="2000" spc="-70" dirty="0">
                <a:latin typeface="Calibri"/>
                <a:cs typeface="Calibri"/>
              </a:rPr>
              <a:t> </a:t>
            </a:r>
            <a:r>
              <a:rPr sz="2000" dirty="0">
                <a:latin typeface="Calibri"/>
                <a:cs typeface="Calibri"/>
              </a:rPr>
              <a:t>has</a:t>
            </a:r>
            <a:r>
              <a:rPr sz="2000" spc="-80" dirty="0">
                <a:latin typeface="Calibri"/>
                <a:cs typeface="Calibri"/>
              </a:rPr>
              <a:t> </a:t>
            </a:r>
            <a:r>
              <a:rPr sz="2000" spc="-10" dirty="0">
                <a:latin typeface="Calibri"/>
                <a:cs typeface="Calibri"/>
              </a:rPr>
              <a:t>attributes:</a:t>
            </a:r>
            <a:r>
              <a:rPr sz="2000" spc="-65" dirty="0">
                <a:latin typeface="Calibri"/>
                <a:cs typeface="Calibri"/>
              </a:rPr>
              <a:t> </a:t>
            </a:r>
            <a:r>
              <a:rPr sz="2000" dirty="0">
                <a:latin typeface="Calibri"/>
                <a:cs typeface="Calibri"/>
              </a:rPr>
              <a:t>CustomerID</a:t>
            </a:r>
            <a:r>
              <a:rPr sz="2000" spc="-70" dirty="0">
                <a:latin typeface="Calibri"/>
                <a:cs typeface="Calibri"/>
              </a:rPr>
              <a:t> </a:t>
            </a:r>
            <a:r>
              <a:rPr sz="2000" dirty="0">
                <a:latin typeface="Calibri"/>
                <a:cs typeface="Calibri"/>
              </a:rPr>
              <a:t>(Primary</a:t>
            </a:r>
            <a:r>
              <a:rPr sz="2000" spc="-75" dirty="0">
                <a:latin typeface="Calibri"/>
                <a:cs typeface="Calibri"/>
              </a:rPr>
              <a:t> </a:t>
            </a:r>
            <a:r>
              <a:rPr sz="2000" dirty="0">
                <a:latin typeface="Calibri"/>
                <a:cs typeface="Calibri"/>
              </a:rPr>
              <a:t>Key),</a:t>
            </a:r>
            <a:r>
              <a:rPr sz="2000" spc="-95" dirty="0">
                <a:latin typeface="Calibri"/>
                <a:cs typeface="Calibri"/>
              </a:rPr>
              <a:t> </a:t>
            </a:r>
            <a:r>
              <a:rPr sz="2000" dirty="0">
                <a:latin typeface="Calibri"/>
                <a:cs typeface="Calibri"/>
              </a:rPr>
              <a:t>FirstName,</a:t>
            </a:r>
            <a:r>
              <a:rPr sz="2000" spc="-50" dirty="0">
                <a:latin typeface="Calibri"/>
                <a:cs typeface="Calibri"/>
              </a:rPr>
              <a:t> </a:t>
            </a:r>
            <a:r>
              <a:rPr sz="2000" dirty="0">
                <a:latin typeface="Calibri"/>
                <a:cs typeface="Calibri"/>
              </a:rPr>
              <a:t>LastName,</a:t>
            </a:r>
            <a:r>
              <a:rPr sz="2000" spc="-70" dirty="0">
                <a:latin typeface="Calibri"/>
                <a:cs typeface="Calibri"/>
              </a:rPr>
              <a:t> </a:t>
            </a:r>
            <a:r>
              <a:rPr sz="2000" spc="-10" dirty="0">
                <a:latin typeface="Calibri"/>
                <a:cs typeface="Calibri"/>
              </a:rPr>
              <a:t>Email.</a:t>
            </a:r>
            <a:endParaRPr sz="2000">
              <a:latin typeface="Calibri"/>
              <a:cs typeface="Calibri"/>
            </a:endParaRPr>
          </a:p>
          <a:p>
            <a:pPr marL="1155065" marR="1737360" lvl="1" indent="-228600">
              <a:lnSpc>
                <a:spcPts val="2160"/>
              </a:lnSpc>
              <a:spcBef>
                <a:spcPts val="540"/>
              </a:spcBef>
              <a:buFont typeface="Arial"/>
              <a:buChar char="•"/>
              <a:tabLst>
                <a:tab pos="1155065" algn="l"/>
              </a:tabLst>
            </a:pPr>
            <a:r>
              <a:rPr sz="2000" spc="-10" dirty="0">
                <a:latin typeface="Calibri"/>
                <a:cs typeface="Calibri"/>
              </a:rPr>
              <a:t>Product</a:t>
            </a:r>
            <a:r>
              <a:rPr sz="2000" spc="-60" dirty="0">
                <a:latin typeface="Calibri"/>
                <a:cs typeface="Calibri"/>
              </a:rPr>
              <a:t> </a:t>
            </a:r>
            <a:r>
              <a:rPr sz="2000" dirty="0">
                <a:latin typeface="Calibri"/>
                <a:cs typeface="Calibri"/>
              </a:rPr>
              <a:t>entity</a:t>
            </a:r>
            <a:r>
              <a:rPr sz="2000" spc="-40" dirty="0">
                <a:latin typeface="Calibri"/>
                <a:cs typeface="Calibri"/>
              </a:rPr>
              <a:t> </a:t>
            </a:r>
            <a:r>
              <a:rPr sz="2000" dirty="0">
                <a:latin typeface="Calibri"/>
                <a:cs typeface="Calibri"/>
              </a:rPr>
              <a:t>has</a:t>
            </a:r>
            <a:r>
              <a:rPr sz="2000" spc="-50" dirty="0">
                <a:latin typeface="Calibri"/>
                <a:cs typeface="Calibri"/>
              </a:rPr>
              <a:t> </a:t>
            </a:r>
            <a:r>
              <a:rPr sz="2000" spc="-10" dirty="0">
                <a:latin typeface="Calibri"/>
                <a:cs typeface="Calibri"/>
              </a:rPr>
              <a:t>attributes:</a:t>
            </a:r>
            <a:r>
              <a:rPr sz="2000" spc="-35" dirty="0">
                <a:latin typeface="Calibri"/>
                <a:cs typeface="Calibri"/>
              </a:rPr>
              <a:t> </a:t>
            </a:r>
            <a:r>
              <a:rPr sz="2000" dirty="0">
                <a:latin typeface="Calibri"/>
                <a:cs typeface="Calibri"/>
              </a:rPr>
              <a:t>ProductID</a:t>
            </a:r>
            <a:r>
              <a:rPr sz="2000" spc="-65" dirty="0">
                <a:latin typeface="Calibri"/>
                <a:cs typeface="Calibri"/>
              </a:rPr>
              <a:t> </a:t>
            </a:r>
            <a:r>
              <a:rPr sz="2000" dirty="0">
                <a:latin typeface="Calibri"/>
                <a:cs typeface="Calibri"/>
              </a:rPr>
              <a:t>(Primary</a:t>
            </a:r>
            <a:r>
              <a:rPr sz="2000" spc="-30" dirty="0">
                <a:latin typeface="Calibri"/>
                <a:cs typeface="Calibri"/>
              </a:rPr>
              <a:t> </a:t>
            </a:r>
            <a:r>
              <a:rPr sz="2000" dirty="0">
                <a:latin typeface="Calibri"/>
                <a:cs typeface="Calibri"/>
              </a:rPr>
              <a:t>Key),</a:t>
            </a:r>
            <a:r>
              <a:rPr sz="2000" spc="-65" dirty="0">
                <a:latin typeface="Calibri"/>
                <a:cs typeface="Calibri"/>
              </a:rPr>
              <a:t> </a:t>
            </a:r>
            <a:r>
              <a:rPr sz="2000" dirty="0">
                <a:latin typeface="Calibri"/>
                <a:cs typeface="Calibri"/>
              </a:rPr>
              <a:t>Name,</a:t>
            </a:r>
            <a:r>
              <a:rPr sz="2000" spc="-50" dirty="0">
                <a:latin typeface="Calibri"/>
                <a:cs typeface="Calibri"/>
              </a:rPr>
              <a:t> </a:t>
            </a:r>
            <a:r>
              <a:rPr sz="2000" dirty="0">
                <a:latin typeface="Calibri"/>
                <a:cs typeface="Calibri"/>
              </a:rPr>
              <a:t>Price,</a:t>
            </a:r>
            <a:r>
              <a:rPr sz="2000" spc="-35" dirty="0">
                <a:latin typeface="Calibri"/>
                <a:cs typeface="Calibri"/>
              </a:rPr>
              <a:t> </a:t>
            </a:r>
            <a:r>
              <a:rPr sz="2000" spc="-25" dirty="0">
                <a:latin typeface="Calibri"/>
                <a:cs typeface="Calibri"/>
              </a:rPr>
              <a:t>and </a:t>
            </a:r>
            <a:r>
              <a:rPr sz="2000" spc="-10" dirty="0">
                <a:latin typeface="Calibri"/>
                <a:cs typeface="Calibri"/>
              </a:rPr>
              <a:t>QuantityInStock.</a:t>
            </a:r>
            <a:endParaRPr sz="2000">
              <a:latin typeface="Calibri"/>
              <a:cs typeface="Calibri"/>
            </a:endParaRPr>
          </a:p>
          <a:p>
            <a:pPr marL="1155065" marR="158750" lvl="1" indent="-228600">
              <a:lnSpc>
                <a:spcPts val="2160"/>
              </a:lnSpc>
              <a:spcBef>
                <a:spcPts val="500"/>
              </a:spcBef>
              <a:buFont typeface="Arial"/>
              <a:buChar char="•"/>
              <a:tabLst>
                <a:tab pos="1155065" algn="l"/>
              </a:tabLst>
            </a:pPr>
            <a:r>
              <a:rPr sz="2000" dirty="0">
                <a:latin typeface="Calibri"/>
                <a:cs typeface="Calibri"/>
              </a:rPr>
              <a:t>The</a:t>
            </a:r>
            <a:r>
              <a:rPr sz="2000" spc="-40" dirty="0">
                <a:latin typeface="Calibri"/>
                <a:cs typeface="Calibri"/>
              </a:rPr>
              <a:t> </a:t>
            </a:r>
            <a:r>
              <a:rPr sz="2000" spc="-10" dirty="0">
                <a:latin typeface="Calibri"/>
                <a:cs typeface="Calibri"/>
              </a:rPr>
              <a:t>Customer</a:t>
            </a:r>
            <a:r>
              <a:rPr sz="2000" spc="-35" dirty="0">
                <a:latin typeface="Calibri"/>
                <a:cs typeface="Calibri"/>
              </a:rPr>
              <a:t> </a:t>
            </a:r>
            <a:r>
              <a:rPr sz="2000" dirty="0">
                <a:latin typeface="Calibri"/>
                <a:cs typeface="Calibri"/>
              </a:rPr>
              <a:t>entity</a:t>
            </a:r>
            <a:r>
              <a:rPr sz="2000" spc="-35" dirty="0">
                <a:latin typeface="Calibri"/>
                <a:cs typeface="Calibri"/>
              </a:rPr>
              <a:t> </a:t>
            </a:r>
            <a:r>
              <a:rPr sz="2000" dirty="0">
                <a:latin typeface="Calibri"/>
                <a:cs typeface="Calibri"/>
              </a:rPr>
              <a:t>has</a:t>
            </a:r>
            <a:r>
              <a:rPr sz="2000" spc="-35" dirty="0">
                <a:latin typeface="Calibri"/>
                <a:cs typeface="Calibri"/>
              </a:rPr>
              <a:t> </a:t>
            </a:r>
            <a:r>
              <a:rPr sz="2000" dirty="0">
                <a:latin typeface="Calibri"/>
                <a:cs typeface="Calibri"/>
              </a:rPr>
              <a:t>a</a:t>
            </a:r>
            <a:r>
              <a:rPr sz="2000" spc="-45" dirty="0">
                <a:latin typeface="Calibri"/>
                <a:cs typeface="Calibri"/>
              </a:rPr>
              <a:t> </a:t>
            </a:r>
            <a:r>
              <a:rPr sz="2000" dirty="0">
                <a:latin typeface="Calibri"/>
                <a:cs typeface="Calibri"/>
              </a:rPr>
              <a:t>FirstName</a:t>
            </a:r>
            <a:r>
              <a:rPr sz="2000" spc="-15" dirty="0">
                <a:latin typeface="Calibri"/>
                <a:cs typeface="Calibri"/>
              </a:rPr>
              <a:t> </a:t>
            </a:r>
            <a:r>
              <a:rPr sz="2000" spc="-10" dirty="0">
                <a:latin typeface="Calibri"/>
                <a:cs typeface="Calibri"/>
              </a:rPr>
              <a:t>attribute</a:t>
            </a:r>
            <a:r>
              <a:rPr sz="2000" spc="-25" dirty="0">
                <a:latin typeface="Calibri"/>
                <a:cs typeface="Calibri"/>
              </a:rPr>
              <a:t> </a:t>
            </a:r>
            <a:r>
              <a:rPr sz="2000" dirty="0">
                <a:latin typeface="Calibri"/>
                <a:cs typeface="Calibri"/>
              </a:rPr>
              <a:t>of</a:t>
            </a:r>
            <a:r>
              <a:rPr sz="2000" spc="-45" dirty="0">
                <a:latin typeface="Calibri"/>
                <a:cs typeface="Calibri"/>
              </a:rPr>
              <a:t> </a:t>
            </a:r>
            <a:r>
              <a:rPr sz="2000" dirty="0">
                <a:latin typeface="Calibri"/>
                <a:cs typeface="Calibri"/>
              </a:rPr>
              <a:t>data</a:t>
            </a:r>
            <a:r>
              <a:rPr sz="2000" spc="-40" dirty="0">
                <a:latin typeface="Calibri"/>
                <a:cs typeface="Calibri"/>
              </a:rPr>
              <a:t> </a:t>
            </a:r>
            <a:r>
              <a:rPr sz="2000" dirty="0">
                <a:latin typeface="Calibri"/>
                <a:cs typeface="Calibri"/>
              </a:rPr>
              <a:t>type</a:t>
            </a:r>
            <a:r>
              <a:rPr sz="2000" spc="-45" dirty="0">
                <a:latin typeface="Calibri"/>
                <a:cs typeface="Calibri"/>
              </a:rPr>
              <a:t> </a:t>
            </a:r>
            <a:r>
              <a:rPr sz="2000" spc="-30" dirty="0">
                <a:latin typeface="Calibri"/>
                <a:cs typeface="Calibri"/>
              </a:rPr>
              <a:t>Text,</a:t>
            </a:r>
            <a:r>
              <a:rPr sz="2000" spc="-20" dirty="0">
                <a:latin typeface="Calibri"/>
                <a:cs typeface="Calibri"/>
              </a:rPr>
              <a:t> </a:t>
            </a:r>
            <a:r>
              <a:rPr sz="2000" dirty="0">
                <a:latin typeface="Calibri"/>
                <a:cs typeface="Calibri"/>
              </a:rPr>
              <a:t>and</a:t>
            </a:r>
            <a:r>
              <a:rPr sz="2000" spc="-45" dirty="0">
                <a:latin typeface="Calibri"/>
                <a:cs typeface="Calibri"/>
              </a:rPr>
              <a:t> </a:t>
            </a:r>
            <a:r>
              <a:rPr sz="2000" dirty="0">
                <a:latin typeface="Calibri"/>
                <a:cs typeface="Calibri"/>
              </a:rPr>
              <a:t>it</a:t>
            </a:r>
            <a:r>
              <a:rPr sz="2000" spc="-30" dirty="0">
                <a:latin typeface="Calibri"/>
                <a:cs typeface="Calibri"/>
              </a:rPr>
              <a:t> </a:t>
            </a:r>
            <a:r>
              <a:rPr sz="2000" dirty="0">
                <a:latin typeface="Calibri"/>
                <a:cs typeface="Calibri"/>
              </a:rPr>
              <a:t>is</a:t>
            </a:r>
            <a:r>
              <a:rPr sz="2000" spc="-25" dirty="0">
                <a:latin typeface="Calibri"/>
                <a:cs typeface="Calibri"/>
              </a:rPr>
              <a:t> </a:t>
            </a:r>
            <a:r>
              <a:rPr sz="2000" spc="-10" dirty="0">
                <a:latin typeface="Calibri"/>
                <a:cs typeface="Calibri"/>
              </a:rPr>
              <a:t>required</a:t>
            </a:r>
            <a:r>
              <a:rPr sz="2000" spc="-45" dirty="0">
                <a:latin typeface="Calibri"/>
                <a:cs typeface="Calibri"/>
              </a:rPr>
              <a:t> </a:t>
            </a:r>
            <a:r>
              <a:rPr sz="2000" spc="-20" dirty="0">
                <a:latin typeface="Calibri"/>
                <a:cs typeface="Calibri"/>
              </a:rPr>
              <a:t>(NOT </a:t>
            </a:r>
            <a:r>
              <a:rPr sz="2000" spc="-10" dirty="0">
                <a:latin typeface="Calibri"/>
                <a:cs typeface="Calibri"/>
              </a:rPr>
              <a:t>NULL).</a:t>
            </a:r>
            <a:endParaRPr sz="2000">
              <a:latin typeface="Calibri"/>
              <a:cs typeface="Calibri"/>
            </a:endParaRPr>
          </a:p>
          <a:p>
            <a:pPr marL="1155065" marR="254000" lvl="1" indent="-228600">
              <a:lnSpc>
                <a:spcPts val="2160"/>
              </a:lnSpc>
              <a:spcBef>
                <a:spcPts val="495"/>
              </a:spcBef>
              <a:buFont typeface="Arial"/>
              <a:buChar char="•"/>
              <a:tabLst>
                <a:tab pos="1155065" algn="l"/>
              </a:tabLst>
            </a:pPr>
            <a:r>
              <a:rPr sz="2000" dirty="0">
                <a:latin typeface="Calibri"/>
                <a:cs typeface="Calibri"/>
              </a:rPr>
              <a:t>A</a:t>
            </a:r>
            <a:r>
              <a:rPr sz="2000" spc="-50" dirty="0">
                <a:latin typeface="Calibri"/>
                <a:cs typeface="Calibri"/>
              </a:rPr>
              <a:t> </a:t>
            </a:r>
            <a:r>
              <a:rPr sz="2000" spc="-10" dirty="0">
                <a:latin typeface="Calibri"/>
                <a:cs typeface="Calibri"/>
              </a:rPr>
              <a:t>one-to-</a:t>
            </a:r>
            <a:r>
              <a:rPr sz="2000" dirty="0">
                <a:latin typeface="Calibri"/>
                <a:cs typeface="Calibri"/>
              </a:rPr>
              <a:t>many</a:t>
            </a:r>
            <a:r>
              <a:rPr sz="2000" spc="-65" dirty="0">
                <a:latin typeface="Calibri"/>
                <a:cs typeface="Calibri"/>
              </a:rPr>
              <a:t> </a:t>
            </a:r>
            <a:r>
              <a:rPr sz="2000" spc="-10" dirty="0">
                <a:latin typeface="Calibri"/>
                <a:cs typeface="Calibri"/>
              </a:rPr>
              <a:t>relationship</a:t>
            </a:r>
            <a:r>
              <a:rPr sz="2000" spc="-15" dirty="0">
                <a:latin typeface="Calibri"/>
                <a:cs typeface="Calibri"/>
              </a:rPr>
              <a:t> </a:t>
            </a:r>
            <a:r>
              <a:rPr sz="2000" dirty="0">
                <a:latin typeface="Calibri"/>
                <a:cs typeface="Calibri"/>
              </a:rPr>
              <a:t>exists</a:t>
            </a:r>
            <a:r>
              <a:rPr sz="2000" spc="-30" dirty="0">
                <a:latin typeface="Calibri"/>
                <a:cs typeface="Calibri"/>
              </a:rPr>
              <a:t> </a:t>
            </a:r>
            <a:r>
              <a:rPr sz="2000" dirty="0">
                <a:latin typeface="Calibri"/>
                <a:cs typeface="Calibri"/>
              </a:rPr>
              <a:t>between</a:t>
            </a:r>
            <a:r>
              <a:rPr sz="2000" spc="-50" dirty="0">
                <a:latin typeface="Calibri"/>
                <a:cs typeface="Calibri"/>
              </a:rPr>
              <a:t> </a:t>
            </a:r>
            <a:r>
              <a:rPr sz="2000" spc="-10" dirty="0">
                <a:latin typeface="Calibri"/>
                <a:cs typeface="Calibri"/>
              </a:rPr>
              <a:t>Customer</a:t>
            </a:r>
            <a:r>
              <a:rPr sz="2000" spc="-45" dirty="0">
                <a:latin typeface="Calibri"/>
                <a:cs typeface="Calibri"/>
              </a:rPr>
              <a:t> </a:t>
            </a:r>
            <a:r>
              <a:rPr sz="2000" dirty="0">
                <a:latin typeface="Calibri"/>
                <a:cs typeface="Calibri"/>
              </a:rPr>
              <a:t>and</a:t>
            </a:r>
            <a:r>
              <a:rPr sz="2000" spc="-50" dirty="0">
                <a:latin typeface="Calibri"/>
                <a:cs typeface="Calibri"/>
              </a:rPr>
              <a:t> </a:t>
            </a:r>
            <a:r>
              <a:rPr sz="2000" spc="-25" dirty="0">
                <a:latin typeface="Calibri"/>
                <a:cs typeface="Calibri"/>
              </a:rPr>
              <a:t>Order,</a:t>
            </a:r>
            <a:r>
              <a:rPr sz="2000" spc="-45" dirty="0">
                <a:latin typeface="Calibri"/>
                <a:cs typeface="Calibri"/>
              </a:rPr>
              <a:t> </a:t>
            </a:r>
            <a:r>
              <a:rPr sz="2000" dirty="0">
                <a:latin typeface="Calibri"/>
                <a:cs typeface="Calibri"/>
              </a:rPr>
              <a:t>where</a:t>
            </a:r>
            <a:r>
              <a:rPr sz="2000" spc="-55" dirty="0">
                <a:latin typeface="Calibri"/>
                <a:cs typeface="Calibri"/>
              </a:rPr>
              <a:t> </a:t>
            </a:r>
            <a:r>
              <a:rPr sz="2000" dirty="0">
                <a:latin typeface="Calibri"/>
                <a:cs typeface="Calibri"/>
              </a:rPr>
              <a:t>each</a:t>
            </a:r>
            <a:r>
              <a:rPr sz="2000" spc="-40" dirty="0">
                <a:latin typeface="Calibri"/>
                <a:cs typeface="Calibri"/>
              </a:rPr>
              <a:t> </a:t>
            </a:r>
            <a:r>
              <a:rPr sz="2000" spc="-10" dirty="0">
                <a:latin typeface="Calibri"/>
                <a:cs typeface="Calibri"/>
              </a:rPr>
              <a:t>customer </a:t>
            </a:r>
            <a:r>
              <a:rPr sz="2000" dirty="0">
                <a:latin typeface="Calibri"/>
                <a:cs typeface="Calibri"/>
              </a:rPr>
              <a:t>can</a:t>
            </a:r>
            <a:r>
              <a:rPr sz="2000" spc="-40" dirty="0">
                <a:latin typeface="Calibri"/>
                <a:cs typeface="Calibri"/>
              </a:rPr>
              <a:t> </a:t>
            </a:r>
            <a:r>
              <a:rPr sz="2000" dirty="0">
                <a:latin typeface="Calibri"/>
                <a:cs typeface="Calibri"/>
              </a:rPr>
              <a:t>place</a:t>
            </a:r>
            <a:r>
              <a:rPr sz="2000" spc="-35" dirty="0">
                <a:latin typeface="Calibri"/>
                <a:cs typeface="Calibri"/>
              </a:rPr>
              <a:t> </a:t>
            </a:r>
            <a:r>
              <a:rPr sz="2000" dirty="0">
                <a:latin typeface="Calibri"/>
                <a:cs typeface="Calibri"/>
              </a:rPr>
              <a:t>multiple</a:t>
            </a:r>
            <a:r>
              <a:rPr sz="2000" spc="-20" dirty="0">
                <a:latin typeface="Calibri"/>
                <a:cs typeface="Calibri"/>
              </a:rPr>
              <a:t> </a:t>
            </a:r>
            <a:r>
              <a:rPr sz="2000" dirty="0">
                <a:latin typeface="Calibri"/>
                <a:cs typeface="Calibri"/>
              </a:rPr>
              <a:t>orders,</a:t>
            </a:r>
            <a:r>
              <a:rPr sz="2000" spc="-40" dirty="0">
                <a:latin typeface="Calibri"/>
                <a:cs typeface="Calibri"/>
              </a:rPr>
              <a:t> </a:t>
            </a:r>
            <a:r>
              <a:rPr sz="2000" dirty="0">
                <a:latin typeface="Calibri"/>
                <a:cs typeface="Calibri"/>
              </a:rPr>
              <a:t>but</a:t>
            </a:r>
            <a:r>
              <a:rPr sz="2000" spc="-40" dirty="0">
                <a:latin typeface="Calibri"/>
                <a:cs typeface="Calibri"/>
              </a:rPr>
              <a:t> </a:t>
            </a:r>
            <a:r>
              <a:rPr sz="2000" dirty="0">
                <a:latin typeface="Calibri"/>
                <a:cs typeface="Calibri"/>
              </a:rPr>
              <a:t>each</a:t>
            </a:r>
            <a:r>
              <a:rPr sz="2000" spc="-40" dirty="0">
                <a:latin typeface="Calibri"/>
                <a:cs typeface="Calibri"/>
              </a:rPr>
              <a:t> </a:t>
            </a:r>
            <a:r>
              <a:rPr sz="2000" dirty="0">
                <a:latin typeface="Calibri"/>
                <a:cs typeface="Calibri"/>
              </a:rPr>
              <a:t>order</a:t>
            </a:r>
            <a:r>
              <a:rPr sz="2000" spc="-30" dirty="0">
                <a:latin typeface="Calibri"/>
                <a:cs typeface="Calibri"/>
              </a:rPr>
              <a:t> </a:t>
            </a:r>
            <a:r>
              <a:rPr sz="2000" dirty="0">
                <a:latin typeface="Calibri"/>
                <a:cs typeface="Calibri"/>
              </a:rPr>
              <a:t>is</a:t>
            </a:r>
            <a:r>
              <a:rPr sz="2000" spc="-35" dirty="0">
                <a:latin typeface="Calibri"/>
                <a:cs typeface="Calibri"/>
              </a:rPr>
              <a:t> </a:t>
            </a:r>
            <a:r>
              <a:rPr sz="2000" dirty="0">
                <a:latin typeface="Calibri"/>
                <a:cs typeface="Calibri"/>
              </a:rPr>
              <a:t>placed</a:t>
            </a:r>
            <a:r>
              <a:rPr sz="2000" spc="-30" dirty="0">
                <a:latin typeface="Calibri"/>
                <a:cs typeface="Calibri"/>
              </a:rPr>
              <a:t> </a:t>
            </a:r>
            <a:r>
              <a:rPr sz="2000" dirty="0">
                <a:latin typeface="Calibri"/>
                <a:cs typeface="Calibri"/>
              </a:rPr>
              <a:t>by</a:t>
            </a:r>
            <a:r>
              <a:rPr sz="2000" spc="-50" dirty="0">
                <a:latin typeface="Calibri"/>
                <a:cs typeface="Calibri"/>
              </a:rPr>
              <a:t> </a:t>
            </a:r>
            <a:r>
              <a:rPr sz="2000" dirty="0">
                <a:latin typeface="Calibri"/>
                <a:cs typeface="Calibri"/>
              </a:rPr>
              <a:t>one</a:t>
            </a:r>
            <a:r>
              <a:rPr sz="2000" spc="-40" dirty="0">
                <a:latin typeface="Calibri"/>
                <a:cs typeface="Calibri"/>
              </a:rPr>
              <a:t> </a:t>
            </a:r>
            <a:r>
              <a:rPr sz="2000" spc="-10" dirty="0">
                <a:latin typeface="Calibri"/>
                <a:cs typeface="Calibri"/>
              </a:rPr>
              <a:t>customer</a:t>
            </a:r>
            <a:endParaRPr sz="2000">
              <a:latin typeface="Calibri"/>
              <a:cs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6939" y="294514"/>
            <a:ext cx="8924290" cy="696595"/>
          </a:xfrm>
          <a:prstGeom prst="rect">
            <a:avLst/>
          </a:prstGeom>
        </p:spPr>
        <p:txBody>
          <a:bodyPr vert="horz" wrap="square" lIns="0" tIns="12700" rIns="0" bIns="0" rtlCol="0">
            <a:spAutoFit/>
          </a:bodyPr>
          <a:lstStyle/>
          <a:p>
            <a:pPr marL="12700">
              <a:lnSpc>
                <a:spcPct val="100000"/>
              </a:lnSpc>
              <a:spcBef>
                <a:spcPts val="100"/>
              </a:spcBef>
            </a:pPr>
            <a:r>
              <a:rPr b="1" spc="-20" dirty="0">
                <a:latin typeface="Calibri"/>
                <a:cs typeface="Calibri"/>
              </a:rPr>
              <a:t>Entity-</a:t>
            </a:r>
            <a:r>
              <a:rPr b="1" dirty="0">
                <a:latin typeface="Calibri"/>
                <a:cs typeface="Calibri"/>
              </a:rPr>
              <a:t>Relationship</a:t>
            </a:r>
            <a:r>
              <a:rPr b="1" spc="-100" dirty="0">
                <a:latin typeface="Calibri"/>
                <a:cs typeface="Calibri"/>
              </a:rPr>
              <a:t> </a:t>
            </a:r>
            <a:r>
              <a:rPr b="1" dirty="0">
                <a:latin typeface="Calibri"/>
                <a:cs typeface="Calibri"/>
              </a:rPr>
              <a:t>Model</a:t>
            </a:r>
            <a:r>
              <a:rPr b="1" spc="-75" dirty="0">
                <a:latin typeface="Calibri"/>
                <a:cs typeface="Calibri"/>
              </a:rPr>
              <a:t> </a:t>
            </a:r>
            <a:r>
              <a:rPr b="1" dirty="0">
                <a:latin typeface="Calibri"/>
                <a:cs typeface="Calibri"/>
              </a:rPr>
              <a:t>(ER</a:t>
            </a:r>
            <a:r>
              <a:rPr b="1" spc="-50" dirty="0">
                <a:latin typeface="Calibri"/>
                <a:cs typeface="Calibri"/>
              </a:rPr>
              <a:t> </a:t>
            </a:r>
            <a:r>
              <a:rPr b="1" spc="-10" dirty="0">
                <a:latin typeface="Calibri"/>
                <a:cs typeface="Calibri"/>
              </a:rPr>
              <a:t>Model):</a:t>
            </a:r>
          </a:p>
        </p:txBody>
      </p:sp>
      <p:sp>
        <p:nvSpPr>
          <p:cNvPr id="3" name="object 3"/>
          <p:cNvSpPr txBox="1"/>
          <p:nvPr/>
        </p:nvSpPr>
        <p:spPr>
          <a:xfrm>
            <a:off x="916939" y="1318100"/>
            <a:ext cx="10337165" cy="1348105"/>
          </a:xfrm>
          <a:prstGeom prst="rect">
            <a:avLst/>
          </a:prstGeom>
        </p:spPr>
        <p:txBody>
          <a:bodyPr vert="horz" wrap="square" lIns="0" tIns="59690" rIns="0" bIns="0" rtlCol="0">
            <a:spAutoFit/>
          </a:bodyPr>
          <a:lstStyle/>
          <a:p>
            <a:pPr marL="240029" marR="5080" indent="-227329">
              <a:lnSpc>
                <a:spcPts val="3030"/>
              </a:lnSpc>
              <a:spcBef>
                <a:spcPts val="470"/>
              </a:spcBef>
              <a:buFont typeface="Arial"/>
              <a:buChar char="•"/>
              <a:tabLst>
                <a:tab pos="241300" algn="l"/>
              </a:tabLst>
            </a:pPr>
            <a:r>
              <a:rPr sz="2800" dirty="0">
                <a:latin typeface="Calibri"/>
                <a:cs typeface="Calibri"/>
              </a:rPr>
              <a:t>The</a:t>
            </a:r>
            <a:r>
              <a:rPr sz="2800" spc="-65" dirty="0">
                <a:latin typeface="Calibri"/>
                <a:cs typeface="Calibri"/>
              </a:rPr>
              <a:t> </a:t>
            </a:r>
            <a:r>
              <a:rPr sz="2800" dirty="0">
                <a:latin typeface="Calibri"/>
                <a:cs typeface="Calibri"/>
              </a:rPr>
              <a:t>ER</a:t>
            </a:r>
            <a:r>
              <a:rPr sz="2800" spc="-60" dirty="0">
                <a:latin typeface="Calibri"/>
                <a:cs typeface="Calibri"/>
              </a:rPr>
              <a:t> </a:t>
            </a:r>
            <a:r>
              <a:rPr sz="2800" dirty="0">
                <a:latin typeface="Calibri"/>
                <a:cs typeface="Calibri"/>
              </a:rPr>
              <a:t>model</a:t>
            </a:r>
            <a:r>
              <a:rPr sz="2800" spc="-55" dirty="0">
                <a:latin typeface="Calibri"/>
                <a:cs typeface="Calibri"/>
              </a:rPr>
              <a:t> </a:t>
            </a:r>
            <a:r>
              <a:rPr sz="2800" dirty="0">
                <a:latin typeface="Calibri"/>
                <a:cs typeface="Calibri"/>
              </a:rPr>
              <a:t>is</a:t>
            </a:r>
            <a:r>
              <a:rPr sz="2800" spc="-55" dirty="0">
                <a:latin typeface="Calibri"/>
                <a:cs typeface="Calibri"/>
              </a:rPr>
              <a:t> </a:t>
            </a:r>
            <a:r>
              <a:rPr sz="2800" dirty="0">
                <a:latin typeface="Calibri"/>
                <a:cs typeface="Calibri"/>
              </a:rPr>
              <a:t>usually</a:t>
            </a:r>
            <a:r>
              <a:rPr sz="2800" spc="-35" dirty="0">
                <a:latin typeface="Calibri"/>
                <a:cs typeface="Calibri"/>
              </a:rPr>
              <a:t> </a:t>
            </a:r>
            <a:r>
              <a:rPr sz="2800" spc="-10" dirty="0">
                <a:latin typeface="Calibri"/>
                <a:cs typeface="Calibri"/>
              </a:rPr>
              <a:t>documented</a:t>
            </a:r>
            <a:r>
              <a:rPr sz="2800" spc="-45" dirty="0">
                <a:latin typeface="Calibri"/>
                <a:cs typeface="Calibri"/>
              </a:rPr>
              <a:t> </a:t>
            </a:r>
            <a:r>
              <a:rPr sz="2800" dirty="0">
                <a:latin typeface="Calibri"/>
                <a:cs typeface="Calibri"/>
              </a:rPr>
              <a:t>using</a:t>
            </a:r>
            <a:r>
              <a:rPr sz="2800" spc="-30" dirty="0">
                <a:latin typeface="Calibri"/>
                <a:cs typeface="Calibri"/>
              </a:rPr>
              <a:t> </a:t>
            </a:r>
            <a:r>
              <a:rPr sz="2800" dirty="0">
                <a:latin typeface="Calibri"/>
                <a:cs typeface="Calibri"/>
              </a:rPr>
              <a:t>natural</a:t>
            </a:r>
            <a:r>
              <a:rPr sz="2800" spc="-55" dirty="0">
                <a:latin typeface="Calibri"/>
                <a:cs typeface="Calibri"/>
              </a:rPr>
              <a:t> </a:t>
            </a:r>
            <a:r>
              <a:rPr sz="2800" dirty="0">
                <a:latin typeface="Calibri"/>
                <a:cs typeface="Calibri"/>
              </a:rPr>
              <a:t>language,</a:t>
            </a:r>
            <a:r>
              <a:rPr sz="2800" spc="-65" dirty="0">
                <a:latin typeface="Calibri"/>
                <a:cs typeface="Calibri"/>
              </a:rPr>
              <a:t> </a:t>
            </a:r>
            <a:r>
              <a:rPr sz="2800" dirty="0">
                <a:latin typeface="Calibri"/>
                <a:cs typeface="Calibri"/>
              </a:rPr>
              <a:t>text,</a:t>
            </a:r>
            <a:r>
              <a:rPr sz="2800" spc="-60" dirty="0">
                <a:latin typeface="Calibri"/>
                <a:cs typeface="Calibri"/>
              </a:rPr>
              <a:t> </a:t>
            </a:r>
            <a:r>
              <a:rPr sz="2800" dirty="0">
                <a:latin typeface="Calibri"/>
                <a:cs typeface="Calibri"/>
              </a:rPr>
              <a:t>or</a:t>
            </a:r>
            <a:r>
              <a:rPr sz="2800" spc="-70" dirty="0">
                <a:latin typeface="Calibri"/>
                <a:cs typeface="Calibri"/>
              </a:rPr>
              <a:t> </a:t>
            </a:r>
            <a:r>
              <a:rPr sz="2800" spc="-50" dirty="0">
                <a:latin typeface="Calibri"/>
                <a:cs typeface="Calibri"/>
              </a:rPr>
              <a:t>a 	</a:t>
            </a:r>
            <a:r>
              <a:rPr sz="2800" dirty="0">
                <a:latin typeface="Calibri"/>
                <a:cs typeface="Calibri"/>
              </a:rPr>
              <a:t>combination</a:t>
            </a:r>
            <a:r>
              <a:rPr sz="2800" spc="-60" dirty="0">
                <a:latin typeface="Calibri"/>
                <a:cs typeface="Calibri"/>
              </a:rPr>
              <a:t> </a:t>
            </a:r>
            <a:r>
              <a:rPr sz="2800" dirty="0">
                <a:latin typeface="Calibri"/>
                <a:cs typeface="Calibri"/>
              </a:rPr>
              <a:t>of</a:t>
            </a:r>
            <a:r>
              <a:rPr sz="2800" spc="-80" dirty="0">
                <a:latin typeface="Calibri"/>
                <a:cs typeface="Calibri"/>
              </a:rPr>
              <a:t> </a:t>
            </a:r>
            <a:r>
              <a:rPr sz="2800" dirty="0">
                <a:latin typeface="Calibri"/>
                <a:cs typeface="Calibri"/>
              </a:rPr>
              <a:t>text</a:t>
            </a:r>
            <a:r>
              <a:rPr sz="2800" spc="-95" dirty="0">
                <a:latin typeface="Calibri"/>
                <a:cs typeface="Calibri"/>
              </a:rPr>
              <a:t> </a:t>
            </a:r>
            <a:r>
              <a:rPr sz="2800" dirty="0">
                <a:latin typeface="Calibri"/>
                <a:cs typeface="Calibri"/>
              </a:rPr>
              <a:t>and</a:t>
            </a:r>
            <a:r>
              <a:rPr sz="2800" spc="-65" dirty="0">
                <a:latin typeface="Calibri"/>
                <a:cs typeface="Calibri"/>
              </a:rPr>
              <a:t> </a:t>
            </a:r>
            <a:r>
              <a:rPr sz="2800" spc="-10" dirty="0">
                <a:latin typeface="Calibri"/>
                <a:cs typeface="Calibri"/>
              </a:rPr>
              <a:t>diagrams</a:t>
            </a:r>
            <a:endParaRPr sz="2800">
              <a:latin typeface="Calibri"/>
              <a:cs typeface="Calibri"/>
            </a:endParaRPr>
          </a:p>
          <a:p>
            <a:pPr marL="240029" indent="-227329">
              <a:lnSpc>
                <a:spcPct val="100000"/>
              </a:lnSpc>
              <a:spcBef>
                <a:spcPts val="620"/>
              </a:spcBef>
              <a:buFont typeface="Arial"/>
              <a:buChar char="•"/>
              <a:tabLst>
                <a:tab pos="240029" algn="l"/>
              </a:tabLst>
            </a:pPr>
            <a:r>
              <a:rPr sz="2800" spc="-10" dirty="0">
                <a:latin typeface="Calibri"/>
                <a:cs typeface="Calibri"/>
              </a:rPr>
              <a:t>Example:</a:t>
            </a:r>
            <a:endParaRPr sz="2800">
              <a:latin typeface="Calibri"/>
              <a:cs typeface="Calibri"/>
            </a:endParaRPr>
          </a:p>
        </p:txBody>
      </p:sp>
      <p:pic>
        <p:nvPicPr>
          <p:cNvPr id="6" name="object 6"/>
          <p:cNvPicPr/>
          <p:nvPr/>
        </p:nvPicPr>
        <p:blipFill>
          <a:blip r:embed="rId2" cstate="print"/>
          <a:stretch>
            <a:fillRect/>
          </a:stretch>
        </p:blipFill>
        <p:spPr>
          <a:xfrm>
            <a:off x="567794" y="3518160"/>
            <a:ext cx="5423686" cy="1169597"/>
          </a:xfrm>
          <a:prstGeom prst="rect">
            <a:avLst/>
          </a:prstGeom>
        </p:spPr>
      </p:pic>
      <p:grpSp>
        <p:nvGrpSpPr>
          <p:cNvPr id="8" name="object 8"/>
          <p:cNvGrpSpPr/>
          <p:nvPr/>
        </p:nvGrpSpPr>
        <p:grpSpPr>
          <a:xfrm>
            <a:off x="7904061" y="2463338"/>
            <a:ext cx="3826510" cy="3333115"/>
            <a:chOff x="7904061" y="2463338"/>
            <a:chExt cx="3826510" cy="3333115"/>
          </a:xfrm>
        </p:grpSpPr>
        <p:pic>
          <p:nvPicPr>
            <p:cNvPr id="9" name="object 9"/>
            <p:cNvPicPr/>
            <p:nvPr/>
          </p:nvPicPr>
          <p:blipFill>
            <a:blip r:embed="rId3" cstate="print"/>
            <a:stretch>
              <a:fillRect/>
            </a:stretch>
          </p:blipFill>
          <p:spPr>
            <a:xfrm>
              <a:off x="7904061" y="2463338"/>
              <a:ext cx="3826470" cy="3332780"/>
            </a:xfrm>
            <a:prstGeom prst="rect">
              <a:avLst/>
            </a:prstGeom>
          </p:spPr>
        </p:pic>
        <p:sp>
          <p:nvSpPr>
            <p:cNvPr id="10" name="object 10"/>
            <p:cNvSpPr/>
            <p:nvPr/>
          </p:nvSpPr>
          <p:spPr>
            <a:xfrm>
              <a:off x="9802518" y="4523845"/>
              <a:ext cx="24765" cy="24765"/>
            </a:xfrm>
            <a:custGeom>
              <a:avLst/>
              <a:gdLst/>
              <a:ahLst/>
              <a:cxnLst/>
              <a:rect l="l" t="t" r="r" b="b"/>
              <a:pathLst>
                <a:path w="24765" h="24764">
                  <a:moveTo>
                    <a:pt x="19215" y="0"/>
                  </a:moveTo>
                  <a:lnTo>
                    <a:pt x="5537" y="0"/>
                  </a:lnTo>
                  <a:lnTo>
                    <a:pt x="0" y="5537"/>
                  </a:lnTo>
                  <a:lnTo>
                    <a:pt x="0" y="19202"/>
                  </a:lnTo>
                  <a:lnTo>
                    <a:pt x="5537" y="24739"/>
                  </a:lnTo>
                  <a:lnTo>
                    <a:pt x="19215" y="24739"/>
                  </a:lnTo>
                  <a:lnTo>
                    <a:pt x="24752" y="19202"/>
                  </a:lnTo>
                  <a:lnTo>
                    <a:pt x="24752" y="12369"/>
                  </a:lnTo>
                  <a:lnTo>
                    <a:pt x="24752" y="5537"/>
                  </a:lnTo>
                  <a:lnTo>
                    <a:pt x="19215" y="0"/>
                  </a:lnTo>
                  <a:close/>
                </a:path>
              </a:pathLst>
            </a:custGeom>
            <a:solidFill>
              <a:srgbClr val="E71223"/>
            </a:solidFill>
          </p:spPr>
          <p:txBody>
            <a:bodyPr wrap="square" lIns="0" tIns="0" rIns="0" bIns="0" rtlCol="0"/>
            <a:lstStyle/>
            <a:p>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6939" y="320423"/>
            <a:ext cx="4175760" cy="528320"/>
          </a:xfrm>
          <a:prstGeom prst="rect">
            <a:avLst/>
          </a:prstGeom>
        </p:spPr>
        <p:txBody>
          <a:bodyPr vert="horz" wrap="square" lIns="0" tIns="12700" rIns="0" bIns="0" rtlCol="0">
            <a:spAutoFit/>
          </a:bodyPr>
          <a:lstStyle/>
          <a:p>
            <a:pPr marL="12700">
              <a:lnSpc>
                <a:spcPct val="100000"/>
              </a:lnSpc>
              <a:spcBef>
                <a:spcPts val="100"/>
              </a:spcBef>
            </a:pPr>
            <a:r>
              <a:rPr sz="3300" dirty="0"/>
              <a:t>Database</a:t>
            </a:r>
            <a:r>
              <a:rPr sz="3300" spc="-85" dirty="0"/>
              <a:t> </a:t>
            </a:r>
            <a:r>
              <a:rPr sz="3300" dirty="0"/>
              <a:t>Design</a:t>
            </a:r>
            <a:r>
              <a:rPr sz="3300" spc="-100" dirty="0"/>
              <a:t> </a:t>
            </a:r>
            <a:r>
              <a:rPr sz="3300" spc="-10" dirty="0"/>
              <a:t>Process</a:t>
            </a:r>
            <a:endParaRPr sz="3300"/>
          </a:p>
        </p:txBody>
      </p:sp>
      <p:grpSp>
        <p:nvGrpSpPr>
          <p:cNvPr id="3" name="object 3"/>
          <p:cNvGrpSpPr/>
          <p:nvPr/>
        </p:nvGrpSpPr>
        <p:grpSpPr>
          <a:xfrm>
            <a:off x="2279650" y="3043173"/>
            <a:ext cx="1338580" cy="543560"/>
            <a:chOff x="2279650" y="3043173"/>
            <a:chExt cx="1338580" cy="543560"/>
          </a:xfrm>
        </p:grpSpPr>
        <p:sp>
          <p:nvSpPr>
            <p:cNvPr id="4" name="object 4"/>
            <p:cNvSpPr/>
            <p:nvPr/>
          </p:nvSpPr>
          <p:spPr>
            <a:xfrm>
              <a:off x="2286000" y="3049523"/>
              <a:ext cx="1325880" cy="530860"/>
            </a:xfrm>
            <a:custGeom>
              <a:avLst/>
              <a:gdLst/>
              <a:ahLst/>
              <a:cxnLst/>
              <a:rect l="l" t="t" r="r" b="b"/>
              <a:pathLst>
                <a:path w="1325879" h="530860">
                  <a:moveTo>
                    <a:pt x="1060704" y="0"/>
                  </a:moveTo>
                  <a:lnTo>
                    <a:pt x="0" y="0"/>
                  </a:lnTo>
                  <a:lnTo>
                    <a:pt x="0" y="530352"/>
                  </a:lnTo>
                  <a:lnTo>
                    <a:pt x="1060704" y="530352"/>
                  </a:lnTo>
                  <a:lnTo>
                    <a:pt x="1325880" y="265176"/>
                  </a:lnTo>
                  <a:lnTo>
                    <a:pt x="1060704" y="0"/>
                  </a:lnTo>
                  <a:close/>
                </a:path>
              </a:pathLst>
            </a:custGeom>
            <a:solidFill>
              <a:srgbClr val="4471C4"/>
            </a:solidFill>
          </p:spPr>
          <p:txBody>
            <a:bodyPr wrap="square" lIns="0" tIns="0" rIns="0" bIns="0" rtlCol="0"/>
            <a:lstStyle/>
            <a:p>
              <a:endParaRPr/>
            </a:p>
          </p:txBody>
        </p:sp>
        <p:sp>
          <p:nvSpPr>
            <p:cNvPr id="5" name="object 5"/>
            <p:cNvSpPr/>
            <p:nvPr/>
          </p:nvSpPr>
          <p:spPr>
            <a:xfrm>
              <a:off x="2286000" y="3049523"/>
              <a:ext cx="1325880" cy="530860"/>
            </a:xfrm>
            <a:custGeom>
              <a:avLst/>
              <a:gdLst/>
              <a:ahLst/>
              <a:cxnLst/>
              <a:rect l="l" t="t" r="r" b="b"/>
              <a:pathLst>
                <a:path w="1325879" h="530860">
                  <a:moveTo>
                    <a:pt x="0" y="0"/>
                  </a:moveTo>
                  <a:lnTo>
                    <a:pt x="1060704" y="0"/>
                  </a:lnTo>
                  <a:lnTo>
                    <a:pt x="1325880" y="265176"/>
                  </a:lnTo>
                  <a:lnTo>
                    <a:pt x="1060704" y="530352"/>
                  </a:lnTo>
                  <a:lnTo>
                    <a:pt x="0" y="530352"/>
                  </a:lnTo>
                  <a:lnTo>
                    <a:pt x="0" y="0"/>
                  </a:lnTo>
                  <a:close/>
                </a:path>
              </a:pathLst>
            </a:custGeom>
            <a:ln w="12699">
              <a:solidFill>
                <a:srgbClr val="FFFFFF"/>
              </a:solidFill>
            </a:ln>
          </p:spPr>
          <p:txBody>
            <a:bodyPr wrap="square" lIns="0" tIns="0" rIns="0" bIns="0" rtlCol="0"/>
            <a:lstStyle/>
            <a:p>
              <a:endParaRPr/>
            </a:p>
          </p:txBody>
        </p:sp>
      </p:grpSp>
      <p:sp>
        <p:nvSpPr>
          <p:cNvPr id="6" name="object 6"/>
          <p:cNvSpPr txBox="1"/>
          <p:nvPr/>
        </p:nvSpPr>
        <p:spPr>
          <a:xfrm>
            <a:off x="2429367" y="3076192"/>
            <a:ext cx="964565" cy="434975"/>
          </a:xfrm>
          <a:prstGeom prst="rect">
            <a:avLst/>
          </a:prstGeom>
        </p:spPr>
        <p:txBody>
          <a:bodyPr vert="horz" wrap="square" lIns="0" tIns="34290" rIns="0" bIns="0" rtlCol="0">
            <a:spAutoFit/>
          </a:bodyPr>
          <a:lstStyle/>
          <a:p>
            <a:pPr marL="189230" marR="5080" indent="-177165">
              <a:lnSpc>
                <a:spcPts val="1540"/>
              </a:lnSpc>
              <a:spcBef>
                <a:spcPts val="270"/>
              </a:spcBef>
            </a:pPr>
            <a:r>
              <a:rPr sz="1400" spc="-20" dirty="0">
                <a:solidFill>
                  <a:srgbClr val="FFFFFF"/>
                </a:solidFill>
                <a:latin typeface="Calibri"/>
                <a:cs typeface="Calibri"/>
              </a:rPr>
              <a:t>Requirement </a:t>
            </a:r>
            <a:r>
              <a:rPr sz="1400" spc="-10" dirty="0">
                <a:solidFill>
                  <a:srgbClr val="FFFFFF"/>
                </a:solidFill>
                <a:latin typeface="Calibri"/>
                <a:cs typeface="Calibri"/>
              </a:rPr>
              <a:t>Analysis</a:t>
            </a:r>
            <a:endParaRPr sz="1400">
              <a:latin typeface="Calibri"/>
              <a:cs typeface="Calibri"/>
            </a:endParaRPr>
          </a:p>
        </p:txBody>
      </p:sp>
      <p:grpSp>
        <p:nvGrpSpPr>
          <p:cNvPr id="7" name="object 7"/>
          <p:cNvGrpSpPr/>
          <p:nvPr/>
        </p:nvGrpSpPr>
        <p:grpSpPr>
          <a:xfrm>
            <a:off x="3340353" y="3043173"/>
            <a:ext cx="1669414" cy="543560"/>
            <a:chOff x="3340353" y="3043173"/>
            <a:chExt cx="1669414" cy="543560"/>
          </a:xfrm>
        </p:grpSpPr>
        <p:sp>
          <p:nvSpPr>
            <p:cNvPr id="8" name="object 8"/>
            <p:cNvSpPr/>
            <p:nvPr/>
          </p:nvSpPr>
          <p:spPr>
            <a:xfrm>
              <a:off x="3346703" y="3049523"/>
              <a:ext cx="1656714" cy="530860"/>
            </a:xfrm>
            <a:custGeom>
              <a:avLst/>
              <a:gdLst/>
              <a:ahLst/>
              <a:cxnLst/>
              <a:rect l="l" t="t" r="r" b="b"/>
              <a:pathLst>
                <a:path w="1656714" h="530860">
                  <a:moveTo>
                    <a:pt x="1391412" y="0"/>
                  </a:moveTo>
                  <a:lnTo>
                    <a:pt x="0" y="0"/>
                  </a:lnTo>
                  <a:lnTo>
                    <a:pt x="265176" y="265176"/>
                  </a:lnTo>
                  <a:lnTo>
                    <a:pt x="0" y="530352"/>
                  </a:lnTo>
                  <a:lnTo>
                    <a:pt x="1391412" y="530352"/>
                  </a:lnTo>
                  <a:lnTo>
                    <a:pt x="1656588" y="265176"/>
                  </a:lnTo>
                  <a:lnTo>
                    <a:pt x="1391412" y="0"/>
                  </a:lnTo>
                  <a:close/>
                </a:path>
              </a:pathLst>
            </a:custGeom>
            <a:solidFill>
              <a:srgbClr val="4471C4"/>
            </a:solidFill>
          </p:spPr>
          <p:txBody>
            <a:bodyPr wrap="square" lIns="0" tIns="0" rIns="0" bIns="0" rtlCol="0"/>
            <a:lstStyle/>
            <a:p>
              <a:endParaRPr/>
            </a:p>
          </p:txBody>
        </p:sp>
        <p:sp>
          <p:nvSpPr>
            <p:cNvPr id="9" name="object 9"/>
            <p:cNvSpPr/>
            <p:nvPr/>
          </p:nvSpPr>
          <p:spPr>
            <a:xfrm>
              <a:off x="3346703" y="3049523"/>
              <a:ext cx="1656714" cy="530860"/>
            </a:xfrm>
            <a:custGeom>
              <a:avLst/>
              <a:gdLst/>
              <a:ahLst/>
              <a:cxnLst/>
              <a:rect l="l" t="t" r="r" b="b"/>
              <a:pathLst>
                <a:path w="1656714" h="530860">
                  <a:moveTo>
                    <a:pt x="0" y="0"/>
                  </a:moveTo>
                  <a:lnTo>
                    <a:pt x="1391412" y="0"/>
                  </a:lnTo>
                  <a:lnTo>
                    <a:pt x="1656588" y="265176"/>
                  </a:lnTo>
                  <a:lnTo>
                    <a:pt x="1391412" y="530352"/>
                  </a:lnTo>
                  <a:lnTo>
                    <a:pt x="0" y="530352"/>
                  </a:lnTo>
                  <a:lnTo>
                    <a:pt x="265176" y="265176"/>
                  </a:lnTo>
                  <a:lnTo>
                    <a:pt x="0" y="0"/>
                  </a:lnTo>
                  <a:close/>
                </a:path>
              </a:pathLst>
            </a:custGeom>
            <a:ln w="12700">
              <a:solidFill>
                <a:srgbClr val="FFFFFF"/>
              </a:solidFill>
            </a:ln>
          </p:spPr>
          <p:txBody>
            <a:bodyPr wrap="square" lIns="0" tIns="0" rIns="0" bIns="0" rtlCol="0"/>
            <a:lstStyle/>
            <a:p>
              <a:endParaRPr/>
            </a:p>
          </p:txBody>
        </p:sp>
      </p:grpSp>
      <p:sp>
        <p:nvSpPr>
          <p:cNvPr id="10" name="object 10"/>
          <p:cNvSpPr txBox="1"/>
          <p:nvPr/>
        </p:nvSpPr>
        <p:spPr>
          <a:xfrm>
            <a:off x="3773144" y="3076192"/>
            <a:ext cx="842644" cy="434975"/>
          </a:xfrm>
          <a:prstGeom prst="rect">
            <a:avLst/>
          </a:prstGeom>
        </p:spPr>
        <p:txBody>
          <a:bodyPr vert="horz" wrap="square" lIns="0" tIns="34290" rIns="0" bIns="0" rtlCol="0">
            <a:spAutoFit/>
          </a:bodyPr>
          <a:lstStyle/>
          <a:p>
            <a:pPr marL="177165" marR="5080" indent="-165100">
              <a:lnSpc>
                <a:spcPts val="1540"/>
              </a:lnSpc>
              <a:spcBef>
                <a:spcPts val="270"/>
              </a:spcBef>
            </a:pPr>
            <a:r>
              <a:rPr sz="1400" spc="-10" dirty="0">
                <a:solidFill>
                  <a:srgbClr val="FFFFFF"/>
                </a:solidFill>
                <a:latin typeface="Calibri"/>
                <a:cs typeface="Calibri"/>
              </a:rPr>
              <a:t>Conceptual Design</a:t>
            </a:r>
            <a:endParaRPr sz="1400">
              <a:latin typeface="Calibri"/>
              <a:cs typeface="Calibri"/>
            </a:endParaRPr>
          </a:p>
        </p:txBody>
      </p:sp>
      <p:grpSp>
        <p:nvGrpSpPr>
          <p:cNvPr id="11" name="object 11"/>
          <p:cNvGrpSpPr/>
          <p:nvPr/>
        </p:nvGrpSpPr>
        <p:grpSpPr>
          <a:xfrm>
            <a:off x="4731765" y="3043173"/>
            <a:ext cx="1338580" cy="543560"/>
            <a:chOff x="4731765" y="3043173"/>
            <a:chExt cx="1338580" cy="543560"/>
          </a:xfrm>
        </p:grpSpPr>
        <p:sp>
          <p:nvSpPr>
            <p:cNvPr id="12" name="object 12"/>
            <p:cNvSpPr/>
            <p:nvPr/>
          </p:nvSpPr>
          <p:spPr>
            <a:xfrm>
              <a:off x="4738115" y="3049523"/>
              <a:ext cx="1325880" cy="530860"/>
            </a:xfrm>
            <a:custGeom>
              <a:avLst/>
              <a:gdLst/>
              <a:ahLst/>
              <a:cxnLst/>
              <a:rect l="l" t="t" r="r" b="b"/>
              <a:pathLst>
                <a:path w="1325879" h="530860">
                  <a:moveTo>
                    <a:pt x="1060704" y="0"/>
                  </a:moveTo>
                  <a:lnTo>
                    <a:pt x="0" y="0"/>
                  </a:lnTo>
                  <a:lnTo>
                    <a:pt x="265176" y="265176"/>
                  </a:lnTo>
                  <a:lnTo>
                    <a:pt x="0" y="530352"/>
                  </a:lnTo>
                  <a:lnTo>
                    <a:pt x="1060704" y="530352"/>
                  </a:lnTo>
                  <a:lnTo>
                    <a:pt x="1325880" y="265176"/>
                  </a:lnTo>
                  <a:lnTo>
                    <a:pt x="1060704" y="0"/>
                  </a:lnTo>
                  <a:close/>
                </a:path>
              </a:pathLst>
            </a:custGeom>
            <a:solidFill>
              <a:srgbClr val="4471C4"/>
            </a:solidFill>
          </p:spPr>
          <p:txBody>
            <a:bodyPr wrap="square" lIns="0" tIns="0" rIns="0" bIns="0" rtlCol="0"/>
            <a:lstStyle/>
            <a:p>
              <a:endParaRPr/>
            </a:p>
          </p:txBody>
        </p:sp>
        <p:sp>
          <p:nvSpPr>
            <p:cNvPr id="13" name="object 13"/>
            <p:cNvSpPr/>
            <p:nvPr/>
          </p:nvSpPr>
          <p:spPr>
            <a:xfrm>
              <a:off x="4738115" y="3049523"/>
              <a:ext cx="1325880" cy="530860"/>
            </a:xfrm>
            <a:custGeom>
              <a:avLst/>
              <a:gdLst/>
              <a:ahLst/>
              <a:cxnLst/>
              <a:rect l="l" t="t" r="r" b="b"/>
              <a:pathLst>
                <a:path w="1325879" h="530860">
                  <a:moveTo>
                    <a:pt x="0" y="0"/>
                  </a:moveTo>
                  <a:lnTo>
                    <a:pt x="1060704" y="0"/>
                  </a:lnTo>
                  <a:lnTo>
                    <a:pt x="1325880" y="265176"/>
                  </a:lnTo>
                  <a:lnTo>
                    <a:pt x="1060704" y="530352"/>
                  </a:lnTo>
                  <a:lnTo>
                    <a:pt x="0" y="530352"/>
                  </a:lnTo>
                  <a:lnTo>
                    <a:pt x="265176" y="265176"/>
                  </a:lnTo>
                  <a:lnTo>
                    <a:pt x="0" y="0"/>
                  </a:lnTo>
                  <a:close/>
                </a:path>
              </a:pathLst>
            </a:custGeom>
            <a:ln w="12699">
              <a:solidFill>
                <a:srgbClr val="FFFFFF"/>
              </a:solidFill>
            </a:ln>
          </p:spPr>
          <p:txBody>
            <a:bodyPr wrap="square" lIns="0" tIns="0" rIns="0" bIns="0" rtlCol="0"/>
            <a:lstStyle/>
            <a:p>
              <a:endParaRPr/>
            </a:p>
          </p:txBody>
        </p:sp>
      </p:grpSp>
      <p:sp>
        <p:nvSpPr>
          <p:cNvPr id="14" name="object 14"/>
          <p:cNvSpPr txBox="1"/>
          <p:nvPr/>
        </p:nvSpPr>
        <p:spPr>
          <a:xfrm>
            <a:off x="5159971" y="2978529"/>
            <a:ext cx="519430" cy="629920"/>
          </a:xfrm>
          <a:prstGeom prst="rect">
            <a:avLst/>
          </a:prstGeom>
        </p:spPr>
        <p:txBody>
          <a:bodyPr vert="horz" wrap="square" lIns="0" tIns="34290" rIns="0" bIns="0" rtlCol="0">
            <a:spAutoFit/>
          </a:bodyPr>
          <a:lstStyle/>
          <a:p>
            <a:pPr marL="12700" marR="5080" algn="ctr">
              <a:lnSpc>
                <a:spcPts val="1540"/>
              </a:lnSpc>
              <a:spcBef>
                <a:spcPts val="270"/>
              </a:spcBef>
            </a:pPr>
            <a:r>
              <a:rPr sz="1400" spc="-10" dirty="0">
                <a:solidFill>
                  <a:srgbClr val="FFFFFF"/>
                </a:solidFill>
                <a:latin typeface="Calibri"/>
                <a:cs typeface="Calibri"/>
              </a:rPr>
              <a:t>Logical </a:t>
            </a:r>
            <a:r>
              <a:rPr sz="1400" spc="-25" dirty="0">
                <a:solidFill>
                  <a:srgbClr val="FFFFFF"/>
                </a:solidFill>
                <a:latin typeface="Calibri"/>
                <a:cs typeface="Calibri"/>
              </a:rPr>
              <a:t>DB</a:t>
            </a:r>
            <a:endParaRPr sz="1400">
              <a:latin typeface="Calibri"/>
              <a:cs typeface="Calibri"/>
            </a:endParaRPr>
          </a:p>
          <a:p>
            <a:pPr marL="1905" algn="ctr">
              <a:lnSpc>
                <a:spcPts val="1505"/>
              </a:lnSpc>
            </a:pPr>
            <a:r>
              <a:rPr sz="1400" spc="-10" dirty="0">
                <a:solidFill>
                  <a:srgbClr val="FFFFFF"/>
                </a:solidFill>
                <a:latin typeface="Calibri"/>
                <a:cs typeface="Calibri"/>
              </a:rPr>
              <a:t>Design</a:t>
            </a:r>
            <a:endParaRPr sz="1400">
              <a:latin typeface="Calibri"/>
              <a:cs typeface="Calibri"/>
            </a:endParaRPr>
          </a:p>
        </p:txBody>
      </p:sp>
      <p:grpSp>
        <p:nvGrpSpPr>
          <p:cNvPr id="15" name="object 15"/>
          <p:cNvGrpSpPr/>
          <p:nvPr/>
        </p:nvGrpSpPr>
        <p:grpSpPr>
          <a:xfrm>
            <a:off x="5792470" y="3043173"/>
            <a:ext cx="1652905" cy="543560"/>
            <a:chOff x="5792470" y="3043173"/>
            <a:chExt cx="1652905" cy="543560"/>
          </a:xfrm>
        </p:grpSpPr>
        <p:sp>
          <p:nvSpPr>
            <p:cNvPr id="16" name="object 16"/>
            <p:cNvSpPr/>
            <p:nvPr/>
          </p:nvSpPr>
          <p:spPr>
            <a:xfrm>
              <a:off x="5798820" y="3049523"/>
              <a:ext cx="1640205" cy="530860"/>
            </a:xfrm>
            <a:custGeom>
              <a:avLst/>
              <a:gdLst/>
              <a:ahLst/>
              <a:cxnLst/>
              <a:rect l="l" t="t" r="r" b="b"/>
              <a:pathLst>
                <a:path w="1640204" h="530860">
                  <a:moveTo>
                    <a:pt x="1374648" y="0"/>
                  </a:moveTo>
                  <a:lnTo>
                    <a:pt x="0" y="0"/>
                  </a:lnTo>
                  <a:lnTo>
                    <a:pt x="265176" y="265176"/>
                  </a:lnTo>
                  <a:lnTo>
                    <a:pt x="0" y="530352"/>
                  </a:lnTo>
                  <a:lnTo>
                    <a:pt x="1374648" y="530352"/>
                  </a:lnTo>
                  <a:lnTo>
                    <a:pt x="1639824" y="265176"/>
                  </a:lnTo>
                  <a:lnTo>
                    <a:pt x="1374648" y="0"/>
                  </a:lnTo>
                  <a:close/>
                </a:path>
              </a:pathLst>
            </a:custGeom>
            <a:solidFill>
              <a:srgbClr val="4471C4"/>
            </a:solidFill>
          </p:spPr>
          <p:txBody>
            <a:bodyPr wrap="square" lIns="0" tIns="0" rIns="0" bIns="0" rtlCol="0"/>
            <a:lstStyle/>
            <a:p>
              <a:endParaRPr/>
            </a:p>
          </p:txBody>
        </p:sp>
        <p:sp>
          <p:nvSpPr>
            <p:cNvPr id="17" name="object 17"/>
            <p:cNvSpPr/>
            <p:nvPr/>
          </p:nvSpPr>
          <p:spPr>
            <a:xfrm>
              <a:off x="5798820" y="3049523"/>
              <a:ext cx="1640205" cy="530860"/>
            </a:xfrm>
            <a:custGeom>
              <a:avLst/>
              <a:gdLst/>
              <a:ahLst/>
              <a:cxnLst/>
              <a:rect l="l" t="t" r="r" b="b"/>
              <a:pathLst>
                <a:path w="1640204" h="530860">
                  <a:moveTo>
                    <a:pt x="0" y="0"/>
                  </a:moveTo>
                  <a:lnTo>
                    <a:pt x="1374648" y="0"/>
                  </a:lnTo>
                  <a:lnTo>
                    <a:pt x="1639824" y="265176"/>
                  </a:lnTo>
                  <a:lnTo>
                    <a:pt x="1374648" y="530352"/>
                  </a:lnTo>
                  <a:lnTo>
                    <a:pt x="0" y="530352"/>
                  </a:lnTo>
                  <a:lnTo>
                    <a:pt x="265176" y="265176"/>
                  </a:lnTo>
                  <a:lnTo>
                    <a:pt x="0" y="0"/>
                  </a:lnTo>
                  <a:close/>
                </a:path>
              </a:pathLst>
            </a:custGeom>
            <a:ln w="12700">
              <a:solidFill>
                <a:srgbClr val="FFFFFF"/>
              </a:solidFill>
            </a:ln>
          </p:spPr>
          <p:txBody>
            <a:bodyPr wrap="square" lIns="0" tIns="0" rIns="0" bIns="0" rtlCol="0"/>
            <a:lstStyle/>
            <a:p>
              <a:endParaRPr/>
            </a:p>
          </p:txBody>
        </p:sp>
      </p:grpSp>
      <p:sp>
        <p:nvSpPr>
          <p:cNvPr id="18" name="object 18"/>
          <p:cNvSpPr txBox="1"/>
          <p:nvPr/>
        </p:nvSpPr>
        <p:spPr>
          <a:xfrm>
            <a:off x="6205506" y="3076192"/>
            <a:ext cx="865505" cy="434975"/>
          </a:xfrm>
          <a:prstGeom prst="rect">
            <a:avLst/>
          </a:prstGeom>
        </p:spPr>
        <p:txBody>
          <a:bodyPr vert="horz" wrap="square" lIns="0" tIns="34290" rIns="0" bIns="0" rtlCol="0">
            <a:spAutoFit/>
          </a:bodyPr>
          <a:lstStyle/>
          <a:p>
            <a:pPr marL="12700" marR="5080" indent="136525">
              <a:lnSpc>
                <a:spcPts val="1540"/>
              </a:lnSpc>
              <a:spcBef>
                <a:spcPts val="270"/>
              </a:spcBef>
            </a:pPr>
            <a:r>
              <a:rPr sz="1400" spc="-10" dirty="0">
                <a:solidFill>
                  <a:srgbClr val="FFFFFF"/>
                </a:solidFill>
                <a:latin typeface="Calibri"/>
                <a:cs typeface="Calibri"/>
              </a:rPr>
              <a:t>Schema Refinement</a:t>
            </a:r>
            <a:endParaRPr sz="1400">
              <a:latin typeface="Calibri"/>
              <a:cs typeface="Calibri"/>
            </a:endParaRPr>
          </a:p>
        </p:txBody>
      </p:sp>
      <p:grpSp>
        <p:nvGrpSpPr>
          <p:cNvPr id="19" name="object 19"/>
          <p:cNvGrpSpPr/>
          <p:nvPr/>
        </p:nvGrpSpPr>
        <p:grpSpPr>
          <a:xfrm>
            <a:off x="7167118" y="3043173"/>
            <a:ext cx="1338580" cy="543560"/>
            <a:chOff x="7167118" y="3043173"/>
            <a:chExt cx="1338580" cy="543560"/>
          </a:xfrm>
        </p:grpSpPr>
        <p:sp>
          <p:nvSpPr>
            <p:cNvPr id="20" name="object 20"/>
            <p:cNvSpPr/>
            <p:nvPr/>
          </p:nvSpPr>
          <p:spPr>
            <a:xfrm>
              <a:off x="7173468" y="3049523"/>
              <a:ext cx="1325880" cy="530860"/>
            </a:xfrm>
            <a:custGeom>
              <a:avLst/>
              <a:gdLst/>
              <a:ahLst/>
              <a:cxnLst/>
              <a:rect l="l" t="t" r="r" b="b"/>
              <a:pathLst>
                <a:path w="1325879" h="530860">
                  <a:moveTo>
                    <a:pt x="1060704" y="0"/>
                  </a:moveTo>
                  <a:lnTo>
                    <a:pt x="0" y="0"/>
                  </a:lnTo>
                  <a:lnTo>
                    <a:pt x="265176" y="265176"/>
                  </a:lnTo>
                  <a:lnTo>
                    <a:pt x="0" y="530352"/>
                  </a:lnTo>
                  <a:lnTo>
                    <a:pt x="1060704" y="530352"/>
                  </a:lnTo>
                  <a:lnTo>
                    <a:pt x="1325880" y="265176"/>
                  </a:lnTo>
                  <a:lnTo>
                    <a:pt x="1060704" y="0"/>
                  </a:lnTo>
                  <a:close/>
                </a:path>
              </a:pathLst>
            </a:custGeom>
            <a:solidFill>
              <a:srgbClr val="4471C4"/>
            </a:solidFill>
          </p:spPr>
          <p:txBody>
            <a:bodyPr wrap="square" lIns="0" tIns="0" rIns="0" bIns="0" rtlCol="0"/>
            <a:lstStyle/>
            <a:p>
              <a:endParaRPr/>
            </a:p>
          </p:txBody>
        </p:sp>
        <p:sp>
          <p:nvSpPr>
            <p:cNvPr id="21" name="object 21"/>
            <p:cNvSpPr/>
            <p:nvPr/>
          </p:nvSpPr>
          <p:spPr>
            <a:xfrm>
              <a:off x="7173468" y="3049523"/>
              <a:ext cx="1325880" cy="530860"/>
            </a:xfrm>
            <a:custGeom>
              <a:avLst/>
              <a:gdLst/>
              <a:ahLst/>
              <a:cxnLst/>
              <a:rect l="l" t="t" r="r" b="b"/>
              <a:pathLst>
                <a:path w="1325879" h="530860">
                  <a:moveTo>
                    <a:pt x="0" y="0"/>
                  </a:moveTo>
                  <a:lnTo>
                    <a:pt x="1060704" y="0"/>
                  </a:lnTo>
                  <a:lnTo>
                    <a:pt x="1325880" y="265176"/>
                  </a:lnTo>
                  <a:lnTo>
                    <a:pt x="1060704" y="530352"/>
                  </a:lnTo>
                  <a:lnTo>
                    <a:pt x="0" y="530352"/>
                  </a:lnTo>
                  <a:lnTo>
                    <a:pt x="265176" y="265176"/>
                  </a:lnTo>
                  <a:lnTo>
                    <a:pt x="0" y="0"/>
                  </a:lnTo>
                  <a:close/>
                </a:path>
              </a:pathLst>
            </a:custGeom>
            <a:ln w="12699">
              <a:solidFill>
                <a:srgbClr val="FFFFFF"/>
              </a:solidFill>
            </a:ln>
          </p:spPr>
          <p:txBody>
            <a:bodyPr wrap="square" lIns="0" tIns="0" rIns="0" bIns="0" rtlCol="0"/>
            <a:lstStyle/>
            <a:p>
              <a:endParaRPr/>
            </a:p>
          </p:txBody>
        </p:sp>
      </p:grpSp>
      <p:sp>
        <p:nvSpPr>
          <p:cNvPr id="22" name="object 22"/>
          <p:cNvSpPr txBox="1"/>
          <p:nvPr/>
        </p:nvSpPr>
        <p:spPr>
          <a:xfrm>
            <a:off x="7599864" y="3173598"/>
            <a:ext cx="512445" cy="434975"/>
          </a:xfrm>
          <a:prstGeom prst="rect">
            <a:avLst/>
          </a:prstGeom>
        </p:spPr>
        <p:txBody>
          <a:bodyPr vert="horz" wrap="square" lIns="0" tIns="13335" rIns="0" bIns="0" rtlCol="0">
            <a:spAutoFit/>
          </a:bodyPr>
          <a:lstStyle/>
          <a:p>
            <a:pPr algn="ctr">
              <a:lnSpc>
                <a:spcPts val="1610"/>
              </a:lnSpc>
              <a:spcBef>
                <a:spcPts val="105"/>
              </a:spcBef>
            </a:pPr>
            <a:r>
              <a:rPr sz="1400" spc="-25" dirty="0">
                <a:solidFill>
                  <a:srgbClr val="FFFFFF"/>
                </a:solidFill>
                <a:latin typeface="Calibri"/>
                <a:cs typeface="Calibri"/>
              </a:rPr>
              <a:t>DB</a:t>
            </a:r>
            <a:endParaRPr sz="1400">
              <a:latin typeface="Calibri"/>
              <a:cs typeface="Calibri"/>
            </a:endParaRPr>
          </a:p>
          <a:p>
            <a:pPr algn="ctr">
              <a:lnSpc>
                <a:spcPts val="1610"/>
              </a:lnSpc>
            </a:pPr>
            <a:r>
              <a:rPr sz="1400" spc="-10" dirty="0">
                <a:solidFill>
                  <a:srgbClr val="FFFFFF"/>
                </a:solidFill>
                <a:latin typeface="Calibri"/>
                <a:cs typeface="Calibri"/>
              </a:rPr>
              <a:t>Design</a:t>
            </a:r>
            <a:endParaRPr sz="1400">
              <a:latin typeface="Calibri"/>
              <a:cs typeface="Calibri"/>
            </a:endParaRPr>
          </a:p>
        </p:txBody>
      </p:sp>
      <p:grpSp>
        <p:nvGrpSpPr>
          <p:cNvPr id="23" name="object 23"/>
          <p:cNvGrpSpPr/>
          <p:nvPr/>
        </p:nvGrpSpPr>
        <p:grpSpPr>
          <a:xfrm>
            <a:off x="8227821" y="3043173"/>
            <a:ext cx="2050414" cy="543560"/>
            <a:chOff x="8227821" y="3043173"/>
            <a:chExt cx="2050414" cy="543560"/>
          </a:xfrm>
        </p:grpSpPr>
        <p:sp>
          <p:nvSpPr>
            <p:cNvPr id="24" name="object 24"/>
            <p:cNvSpPr/>
            <p:nvPr/>
          </p:nvSpPr>
          <p:spPr>
            <a:xfrm>
              <a:off x="8234171" y="3049523"/>
              <a:ext cx="2037714" cy="530860"/>
            </a:xfrm>
            <a:custGeom>
              <a:avLst/>
              <a:gdLst/>
              <a:ahLst/>
              <a:cxnLst/>
              <a:rect l="l" t="t" r="r" b="b"/>
              <a:pathLst>
                <a:path w="2037715" h="530860">
                  <a:moveTo>
                    <a:pt x="1772412" y="0"/>
                  </a:moveTo>
                  <a:lnTo>
                    <a:pt x="0" y="0"/>
                  </a:lnTo>
                  <a:lnTo>
                    <a:pt x="265176" y="265176"/>
                  </a:lnTo>
                  <a:lnTo>
                    <a:pt x="0" y="530352"/>
                  </a:lnTo>
                  <a:lnTo>
                    <a:pt x="1772412" y="530352"/>
                  </a:lnTo>
                  <a:lnTo>
                    <a:pt x="2037588" y="265176"/>
                  </a:lnTo>
                  <a:lnTo>
                    <a:pt x="1772412" y="0"/>
                  </a:lnTo>
                  <a:close/>
                </a:path>
              </a:pathLst>
            </a:custGeom>
            <a:solidFill>
              <a:srgbClr val="4471C4"/>
            </a:solidFill>
          </p:spPr>
          <p:txBody>
            <a:bodyPr wrap="square" lIns="0" tIns="0" rIns="0" bIns="0" rtlCol="0"/>
            <a:lstStyle/>
            <a:p>
              <a:endParaRPr/>
            </a:p>
          </p:txBody>
        </p:sp>
        <p:sp>
          <p:nvSpPr>
            <p:cNvPr id="25" name="object 25"/>
            <p:cNvSpPr/>
            <p:nvPr/>
          </p:nvSpPr>
          <p:spPr>
            <a:xfrm>
              <a:off x="8234171" y="3049523"/>
              <a:ext cx="2037714" cy="530860"/>
            </a:xfrm>
            <a:custGeom>
              <a:avLst/>
              <a:gdLst/>
              <a:ahLst/>
              <a:cxnLst/>
              <a:rect l="l" t="t" r="r" b="b"/>
              <a:pathLst>
                <a:path w="2037715" h="530860">
                  <a:moveTo>
                    <a:pt x="0" y="0"/>
                  </a:moveTo>
                  <a:lnTo>
                    <a:pt x="1772412" y="0"/>
                  </a:lnTo>
                  <a:lnTo>
                    <a:pt x="2037588" y="265176"/>
                  </a:lnTo>
                  <a:lnTo>
                    <a:pt x="1772412" y="530352"/>
                  </a:lnTo>
                  <a:lnTo>
                    <a:pt x="0" y="530352"/>
                  </a:lnTo>
                  <a:lnTo>
                    <a:pt x="265176" y="265176"/>
                  </a:lnTo>
                  <a:lnTo>
                    <a:pt x="0" y="0"/>
                  </a:lnTo>
                  <a:close/>
                </a:path>
              </a:pathLst>
            </a:custGeom>
            <a:ln w="12700">
              <a:solidFill>
                <a:srgbClr val="FFFFFF"/>
              </a:solidFill>
            </a:ln>
          </p:spPr>
          <p:txBody>
            <a:bodyPr wrap="square" lIns="0" tIns="0" rIns="0" bIns="0" rtlCol="0"/>
            <a:lstStyle/>
            <a:p>
              <a:endParaRPr/>
            </a:p>
          </p:txBody>
        </p:sp>
      </p:grpSp>
      <p:sp>
        <p:nvSpPr>
          <p:cNvPr id="26" name="object 26"/>
          <p:cNvSpPr txBox="1"/>
          <p:nvPr/>
        </p:nvSpPr>
        <p:spPr>
          <a:xfrm>
            <a:off x="1998047" y="3836352"/>
            <a:ext cx="2003425" cy="1397000"/>
          </a:xfrm>
          <a:prstGeom prst="rect">
            <a:avLst/>
          </a:prstGeom>
        </p:spPr>
        <p:txBody>
          <a:bodyPr vert="horz" wrap="square" lIns="0" tIns="12700" rIns="0" bIns="0" rtlCol="0">
            <a:spAutoFit/>
          </a:bodyPr>
          <a:lstStyle/>
          <a:p>
            <a:pPr marL="12700" marR="5080">
              <a:lnSpc>
                <a:spcPct val="100000"/>
              </a:lnSpc>
              <a:spcBef>
                <a:spcPts val="100"/>
              </a:spcBef>
            </a:pPr>
            <a:r>
              <a:rPr sz="1800" spc="-10" dirty="0">
                <a:latin typeface="Calibri"/>
                <a:cs typeface="Calibri"/>
              </a:rPr>
              <a:t>Understand</a:t>
            </a:r>
            <a:r>
              <a:rPr sz="1800" spc="-45" dirty="0">
                <a:latin typeface="Calibri"/>
                <a:cs typeface="Calibri"/>
              </a:rPr>
              <a:t> </a:t>
            </a:r>
            <a:r>
              <a:rPr sz="1800" spc="-25" dirty="0">
                <a:latin typeface="Calibri"/>
                <a:cs typeface="Calibri"/>
              </a:rPr>
              <a:t>the </a:t>
            </a:r>
            <a:r>
              <a:rPr sz="1800" spc="-10" dirty="0">
                <a:latin typeface="Calibri"/>
                <a:cs typeface="Calibri"/>
              </a:rPr>
              <a:t>application,</a:t>
            </a:r>
            <a:r>
              <a:rPr sz="1800" spc="5" dirty="0">
                <a:latin typeface="Calibri"/>
                <a:cs typeface="Calibri"/>
              </a:rPr>
              <a:t> </a:t>
            </a:r>
            <a:r>
              <a:rPr sz="1800" spc="-10" dirty="0">
                <a:latin typeface="Calibri"/>
                <a:cs typeface="Calibri"/>
              </a:rPr>
              <a:t>identify </a:t>
            </a:r>
            <a:r>
              <a:rPr sz="1800" b="1" dirty="0">
                <a:latin typeface="Calibri"/>
                <a:cs typeface="Calibri"/>
              </a:rPr>
              <a:t>what</a:t>
            </a:r>
            <a:r>
              <a:rPr sz="1800" b="1" spc="-30" dirty="0">
                <a:latin typeface="Calibri"/>
                <a:cs typeface="Calibri"/>
              </a:rPr>
              <a:t> </a:t>
            </a:r>
            <a:r>
              <a:rPr sz="1800" b="1" dirty="0">
                <a:latin typeface="Calibri"/>
                <a:cs typeface="Calibri"/>
              </a:rPr>
              <a:t>data</a:t>
            </a:r>
            <a:r>
              <a:rPr sz="1800" b="1" spc="-35" dirty="0">
                <a:latin typeface="Calibri"/>
                <a:cs typeface="Calibri"/>
              </a:rPr>
              <a:t> </a:t>
            </a:r>
            <a:r>
              <a:rPr sz="1800" dirty="0">
                <a:latin typeface="Calibri"/>
                <a:cs typeface="Calibri"/>
              </a:rPr>
              <a:t>&amp;</a:t>
            </a:r>
            <a:r>
              <a:rPr sz="1800" spc="-5" dirty="0">
                <a:latin typeface="Calibri"/>
                <a:cs typeface="Calibri"/>
              </a:rPr>
              <a:t> </a:t>
            </a:r>
            <a:r>
              <a:rPr sz="1800" b="1" spc="-20" dirty="0">
                <a:latin typeface="Calibri"/>
                <a:cs typeface="Calibri"/>
              </a:rPr>
              <a:t>what </a:t>
            </a:r>
            <a:r>
              <a:rPr sz="1800" b="1" dirty="0">
                <a:latin typeface="Calibri"/>
                <a:cs typeface="Calibri"/>
              </a:rPr>
              <a:t>operations</a:t>
            </a:r>
            <a:r>
              <a:rPr sz="1800" b="1" spc="-75" dirty="0">
                <a:latin typeface="Calibri"/>
                <a:cs typeface="Calibri"/>
              </a:rPr>
              <a:t> </a:t>
            </a:r>
            <a:r>
              <a:rPr sz="1800" dirty="0">
                <a:latin typeface="Calibri"/>
                <a:cs typeface="Calibri"/>
              </a:rPr>
              <a:t>should</a:t>
            </a:r>
            <a:r>
              <a:rPr sz="1800" spc="-85" dirty="0">
                <a:latin typeface="Calibri"/>
                <a:cs typeface="Calibri"/>
              </a:rPr>
              <a:t> </a:t>
            </a:r>
            <a:r>
              <a:rPr sz="1800" spc="-25" dirty="0">
                <a:latin typeface="Calibri"/>
                <a:cs typeface="Calibri"/>
              </a:rPr>
              <a:t>be </a:t>
            </a:r>
            <a:r>
              <a:rPr sz="1800" spc="-10" dirty="0">
                <a:latin typeface="Calibri"/>
                <a:cs typeface="Calibri"/>
              </a:rPr>
              <a:t>stored</a:t>
            </a:r>
            <a:endParaRPr sz="1800">
              <a:latin typeface="Calibri"/>
              <a:cs typeface="Calibri"/>
            </a:endParaRPr>
          </a:p>
        </p:txBody>
      </p:sp>
      <p:grpSp>
        <p:nvGrpSpPr>
          <p:cNvPr id="27" name="object 27"/>
          <p:cNvGrpSpPr/>
          <p:nvPr/>
        </p:nvGrpSpPr>
        <p:grpSpPr>
          <a:xfrm>
            <a:off x="2961135" y="2887726"/>
            <a:ext cx="2308860" cy="1013460"/>
            <a:chOff x="2961135" y="2887726"/>
            <a:chExt cx="2308860" cy="1013460"/>
          </a:xfrm>
        </p:grpSpPr>
        <p:sp>
          <p:nvSpPr>
            <p:cNvPr id="28" name="object 28"/>
            <p:cNvSpPr/>
            <p:nvPr/>
          </p:nvSpPr>
          <p:spPr>
            <a:xfrm>
              <a:off x="2999231" y="3635757"/>
              <a:ext cx="0" cy="182245"/>
            </a:xfrm>
            <a:custGeom>
              <a:avLst/>
              <a:gdLst/>
              <a:ahLst/>
              <a:cxnLst/>
              <a:rect l="l" t="t" r="r" b="b"/>
              <a:pathLst>
                <a:path h="182245">
                  <a:moveTo>
                    <a:pt x="0" y="182054"/>
                  </a:moveTo>
                  <a:lnTo>
                    <a:pt x="0" y="0"/>
                  </a:lnTo>
                </a:path>
              </a:pathLst>
            </a:custGeom>
            <a:ln w="12700">
              <a:solidFill>
                <a:srgbClr val="000000"/>
              </a:solidFill>
            </a:ln>
          </p:spPr>
          <p:txBody>
            <a:bodyPr wrap="square" lIns="0" tIns="0" rIns="0" bIns="0" rtlCol="0"/>
            <a:lstStyle/>
            <a:p>
              <a:endParaRPr/>
            </a:p>
          </p:txBody>
        </p:sp>
        <p:sp>
          <p:nvSpPr>
            <p:cNvPr id="29" name="object 29"/>
            <p:cNvSpPr/>
            <p:nvPr/>
          </p:nvSpPr>
          <p:spPr>
            <a:xfrm>
              <a:off x="2961135" y="3572254"/>
              <a:ext cx="76200" cy="76200"/>
            </a:xfrm>
            <a:custGeom>
              <a:avLst/>
              <a:gdLst/>
              <a:ahLst/>
              <a:cxnLst/>
              <a:rect l="l" t="t" r="r" b="b"/>
              <a:pathLst>
                <a:path w="76200" h="76200">
                  <a:moveTo>
                    <a:pt x="38100" y="0"/>
                  </a:moveTo>
                  <a:lnTo>
                    <a:pt x="0" y="76200"/>
                  </a:lnTo>
                  <a:lnTo>
                    <a:pt x="76200" y="76200"/>
                  </a:lnTo>
                  <a:lnTo>
                    <a:pt x="38100" y="0"/>
                  </a:lnTo>
                  <a:close/>
                </a:path>
              </a:pathLst>
            </a:custGeom>
            <a:solidFill>
              <a:srgbClr val="000000"/>
            </a:solidFill>
          </p:spPr>
          <p:txBody>
            <a:bodyPr wrap="square" lIns="0" tIns="0" rIns="0" bIns="0" rtlCol="0"/>
            <a:lstStyle/>
            <a:p>
              <a:endParaRPr/>
            </a:p>
          </p:txBody>
        </p:sp>
        <p:sp>
          <p:nvSpPr>
            <p:cNvPr id="30" name="object 30"/>
            <p:cNvSpPr/>
            <p:nvPr/>
          </p:nvSpPr>
          <p:spPr>
            <a:xfrm>
              <a:off x="4133087" y="2894076"/>
              <a:ext cx="0" cy="85090"/>
            </a:xfrm>
            <a:custGeom>
              <a:avLst/>
              <a:gdLst/>
              <a:ahLst/>
              <a:cxnLst/>
              <a:rect l="l" t="t" r="r" b="b"/>
              <a:pathLst>
                <a:path h="85089">
                  <a:moveTo>
                    <a:pt x="0" y="0"/>
                  </a:moveTo>
                  <a:lnTo>
                    <a:pt x="0" y="84518"/>
                  </a:lnTo>
                </a:path>
              </a:pathLst>
            </a:custGeom>
            <a:ln w="12700">
              <a:solidFill>
                <a:srgbClr val="000000"/>
              </a:solidFill>
            </a:ln>
          </p:spPr>
          <p:txBody>
            <a:bodyPr wrap="square" lIns="0" tIns="0" rIns="0" bIns="0" rtlCol="0"/>
            <a:lstStyle/>
            <a:p>
              <a:endParaRPr/>
            </a:p>
          </p:txBody>
        </p:sp>
        <p:sp>
          <p:nvSpPr>
            <p:cNvPr id="31" name="object 31"/>
            <p:cNvSpPr/>
            <p:nvPr/>
          </p:nvSpPr>
          <p:spPr>
            <a:xfrm>
              <a:off x="4094991" y="2965902"/>
              <a:ext cx="76200" cy="76200"/>
            </a:xfrm>
            <a:custGeom>
              <a:avLst/>
              <a:gdLst/>
              <a:ahLst/>
              <a:cxnLst/>
              <a:rect l="l" t="t" r="r" b="b"/>
              <a:pathLst>
                <a:path w="76200" h="76200">
                  <a:moveTo>
                    <a:pt x="76200" y="0"/>
                  </a:moveTo>
                  <a:lnTo>
                    <a:pt x="0" y="0"/>
                  </a:lnTo>
                  <a:lnTo>
                    <a:pt x="38100" y="76200"/>
                  </a:lnTo>
                  <a:lnTo>
                    <a:pt x="76200" y="0"/>
                  </a:lnTo>
                  <a:close/>
                </a:path>
              </a:pathLst>
            </a:custGeom>
            <a:solidFill>
              <a:srgbClr val="000000"/>
            </a:solidFill>
          </p:spPr>
          <p:txBody>
            <a:bodyPr wrap="square" lIns="0" tIns="0" rIns="0" bIns="0" rtlCol="0"/>
            <a:lstStyle/>
            <a:p>
              <a:endParaRPr/>
            </a:p>
          </p:txBody>
        </p:sp>
        <p:sp>
          <p:nvSpPr>
            <p:cNvPr id="32" name="object 32"/>
            <p:cNvSpPr/>
            <p:nvPr/>
          </p:nvSpPr>
          <p:spPr>
            <a:xfrm>
              <a:off x="5231891" y="3708911"/>
              <a:ext cx="0" cy="186055"/>
            </a:xfrm>
            <a:custGeom>
              <a:avLst/>
              <a:gdLst/>
              <a:ahLst/>
              <a:cxnLst/>
              <a:rect l="l" t="t" r="r" b="b"/>
              <a:pathLst>
                <a:path h="186054">
                  <a:moveTo>
                    <a:pt x="0" y="185470"/>
                  </a:moveTo>
                  <a:lnTo>
                    <a:pt x="0" y="0"/>
                  </a:lnTo>
                </a:path>
              </a:pathLst>
            </a:custGeom>
            <a:ln w="12700">
              <a:solidFill>
                <a:srgbClr val="000000"/>
              </a:solidFill>
            </a:ln>
          </p:spPr>
          <p:txBody>
            <a:bodyPr wrap="square" lIns="0" tIns="0" rIns="0" bIns="0" rtlCol="0"/>
            <a:lstStyle/>
            <a:p>
              <a:endParaRPr/>
            </a:p>
          </p:txBody>
        </p:sp>
        <p:sp>
          <p:nvSpPr>
            <p:cNvPr id="33" name="object 33"/>
            <p:cNvSpPr/>
            <p:nvPr/>
          </p:nvSpPr>
          <p:spPr>
            <a:xfrm>
              <a:off x="5193795" y="3645405"/>
              <a:ext cx="76200" cy="76200"/>
            </a:xfrm>
            <a:custGeom>
              <a:avLst/>
              <a:gdLst/>
              <a:ahLst/>
              <a:cxnLst/>
              <a:rect l="l" t="t" r="r" b="b"/>
              <a:pathLst>
                <a:path w="76200" h="76200">
                  <a:moveTo>
                    <a:pt x="38100" y="0"/>
                  </a:moveTo>
                  <a:lnTo>
                    <a:pt x="0" y="76200"/>
                  </a:lnTo>
                  <a:lnTo>
                    <a:pt x="76200" y="76200"/>
                  </a:lnTo>
                  <a:lnTo>
                    <a:pt x="38100" y="0"/>
                  </a:lnTo>
                  <a:close/>
                </a:path>
              </a:pathLst>
            </a:custGeom>
            <a:solidFill>
              <a:srgbClr val="000000"/>
            </a:solidFill>
          </p:spPr>
          <p:txBody>
            <a:bodyPr wrap="square" lIns="0" tIns="0" rIns="0" bIns="0" rtlCol="0"/>
            <a:lstStyle/>
            <a:p>
              <a:endParaRPr/>
            </a:p>
          </p:txBody>
        </p:sp>
      </p:grpSp>
      <p:sp>
        <p:nvSpPr>
          <p:cNvPr id="34" name="object 34"/>
          <p:cNvSpPr txBox="1"/>
          <p:nvPr/>
        </p:nvSpPr>
        <p:spPr>
          <a:xfrm>
            <a:off x="5880774" y="1573733"/>
            <a:ext cx="2273300" cy="1644650"/>
          </a:xfrm>
          <a:prstGeom prst="rect">
            <a:avLst/>
          </a:prstGeom>
        </p:spPr>
        <p:txBody>
          <a:bodyPr vert="horz" wrap="square" lIns="0" tIns="12700" rIns="0" bIns="0" rtlCol="0">
            <a:spAutoFit/>
          </a:bodyPr>
          <a:lstStyle/>
          <a:p>
            <a:pPr marL="12700" marR="137160">
              <a:lnSpc>
                <a:spcPct val="100000"/>
              </a:lnSpc>
              <a:spcBef>
                <a:spcPts val="100"/>
              </a:spcBef>
            </a:pPr>
            <a:r>
              <a:rPr sz="1800" dirty="0">
                <a:latin typeface="Calibri"/>
                <a:cs typeface="Calibri"/>
              </a:rPr>
              <a:t>Analyse</a:t>
            </a:r>
            <a:r>
              <a:rPr sz="1800" spc="-90" dirty="0">
                <a:latin typeface="Calibri"/>
                <a:cs typeface="Calibri"/>
              </a:rPr>
              <a:t> </a:t>
            </a:r>
            <a:r>
              <a:rPr sz="1800" dirty="0">
                <a:latin typeface="Calibri"/>
                <a:cs typeface="Calibri"/>
              </a:rPr>
              <a:t>relations</a:t>
            </a:r>
            <a:r>
              <a:rPr sz="1800" spc="-75" dirty="0">
                <a:latin typeface="Calibri"/>
                <a:cs typeface="Calibri"/>
              </a:rPr>
              <a:t> </a:t>
            </a:r>
            <a:r>
              <a:rPr sz="1800" spc="-25" dirty="0">
                <a:latin typeface="Calibri"/>
                <a:cs typeface="Calibri"/>
              </a:rPr>
              <a:t>and </a:t>
            </a:r>
            <a:r>
              <a:rPr sz="1800" dirty="0">
                <a:latin typeface="Calibri"/>
                <a:cs typeface="Calibri"/>
              </a:rPr>
              <a:t>identify</a:t>
            </a:r>
            <a:r>
              <a:rPr sz="1800" spc="-55" dirty="0">
                <a:latin typeface="Calibri"/>
                <a:cs typeface="Calibri"/>
              </a:rPr>
              <a:t> </a:t>
            </a:r>
            <a:r>
              <a:rPr sz="1800" dirty="0">
                <a:latin typeface="Calibri"/>
                <a:cs typeface="Calibri"/>
              </a:rPr>
              <a:t>any</a:t>
            </a:r>
            <a:r>
              <a:rPr sz="1800" spc="-40" dirty="0">
                <a:latin typeface="Calibri"/>
                <a:cs typeface="Calibri"/>
              </a:rPr>
              <a:t> </a:t>
            </a:r>
            <a:r>
              <a:rPr sz="1800" spc="-10" dirty="0">
                <a:latin typeface="Calibri"/>
                <a:cs typeface="Calibri"/>
              </a:rPr>
              <a:t>potential </a:t>
            </a:r>
            <a:r>
              <a:rPr sz="1800" dirty="0">
                <a:latin typeface="Calibri"/>
                <a:cs typeface="Calibri"/>
              </a:rPr>
              <a:t>problems</a:t>
            </a:r>
            <a:r>
              <a:rPr sz="1800" spc="-60" dirty="0">
                <a:latin typeface="Calibri"/>
                <a:cs typeface="Calibri"/>
              </a:rPr>
              <a:t> </a:t>
            </a:r>
            <a:r>
              <a:rPr sz="1800" dirty="0">
                <a:latin typeface="Calibri"/>
                <a:cs typeface="Calibri"/>
              </a:rPr>
              <a:t>and</a:t>
            </a:r>
            <a:r>
              <a:rPr sz="1800" spc="-45" dirty="0">
                <a:latin typeface="Calibri"/>
                <a:cs typeface="Calibri"/>
              </a:rPr>
              <a:t> </a:t>
            </a:r>
            <a:r>
              <a:rPr sz="1800" dirty="0">
                <a:latin typeface="Calibri"/>
                <a:cs typeface="Calibri"/>
              </a:rPr>
              <a:t>refine</a:t>
            </a:r>
            <a:r>
              <a:rPr sz="1800" spc="-55" dirty="0">
                <a:latin typeface="Calibri"/>
                <a:cs typeface="Calibri"/>
              </a:rPr>
              <a:t> </a:t>
            </a:r>
            <a:r>
              <a:rPr sz="1800" spc="-25" dirty="0">
                <a:latin typeface="Calibri"/>
                <a:cs typeface="Calibri"/>
              </a:rPr>
              <a:t>it. </a:t>
            </a:r>
            <a:r>
              <a:rPr sz="1800" b="1" dirty="0">
                <a:latin typeface="Calibri"/>
                <a:cs typeface="Calibri"/>
              </a:rPr>
              <a:t>Normalisation</a:t>
            </a:r>
            <a:r>
              <a:rPr sz="1800" b="1" spc="-95" dirty="0">
                <a:latin typeface="Calibri"/>
                <a:cs typeface="Calibri"/>
              </a:rPr>
              <a:t> </a:t>
            </a:r>
            <a:r>
              <a:rPr sz="1800" spc="-20" dirty="0">
                <a:latin typeface="Calibri"/>
                <a:cs typeface="Calibri"/>
              </a:rPr>
              <a:t>comes here</a:t>
            </a:r>
            <a:endParaRPr sz="1800">
              <a:latin typeface="Calibri"/>
              <a:cs typeface="Calibri"/>
            </a:endParaRPr>
          </a:p>
          <a:p>
            <a:pPr marR="5080" algn="r">
              <a:lnSpc>
                <a:spcPct val="100000"/>
              </a:lnSpc>
              <a:spcBef>
                <a:spcPts val="265"/>
              </a:spcBef>
            </a:pPr>
            <a:r>
              <a:rPr sz="1400" spc="-10" dirty="0">
                <a:solidFill>
                  <a:srgbClr val="FFFFFF"/>
                </a:solidFill>
                <a:latin typeface="Calibri"/>
                <a:cs typeface="Calibri"/>
              </a:rPr>
              <a:t>Physical</a:t>
            </a:r>
            <a:endParaRPr sz="1400">
              <a:latin typeface="Calibri"/>
              <a:cs typeface="Calibri"/>
            </a:endParaRPr>
          </a:p>
        </p:txBody>
      </p:sp>
      <p:sp>
        <p:nvSpPr>
          <p:cNvPr id="35" name="object 35"/>
          <p:cNvSpPr txBox="1"/>
          <p:nvPr/>
        </p:nvSpPr>
        <p:spPr>
          <a:xfrm>
            <a:off x="3274336" y="1712233"/>
            <a:ext cx="2441575" cy="1122680"/>
          </a:xfrm>
          <a:prstGeom prst="rect">
            <a:avLst/>
          </a:prstGeom>
        </p:spPr>
        <p:txBody>
          <a:bodyPr vert="horz" wrap="square" lIns="0" tIns="12700" rIns="0" bIns="0" rtlCol="0">
            <a:spAutoFit/>
          </a:bodyPr>
          <a:lstStyle/>
          <a:p>
            <a:pPr marL="12700" marR="5080">
              <a:lnSpc>
                <a:spcPct val="100000"/>
              </a:lnSpc>
              <a:spcBef>
                <a:spcPts val="100"/>
              </a:spcBef>
            </a:pPr>
            <a:r>
              <a:rPr sz="1800" dirty="0">
                <a:latin typeface="Calibri"/>
                <a:cs typeface="Calibri"/>
              </a:rPr>
              <a:t>Develop</a:t>
            </a:r>
            <a:r>
              <a:rPr sz="1800" spc="-55" dirty="0">
                <a:latin typeface="Calibri"/>
                <a:cs typeface="Calibri"/>
              </a:rPr>
              <a:t> </a:t>
            </a:r>
            <a:r>
              <a:rPr sz="1800" dirty="0">
                <a:latin typeface="Calibri"/>
                <a:cs typeface="Calibri"/>
              </a:rPr>
              <a:t>high</a:t>
            </a:r>
            <a:r>
              <a:rPr sz="1800" spc="-50" dirty="0">
                <a:latin typeface="Calibri"/>
                <a:cs typeface="Calibri"/>
              </a:rPr>
              <a:t> </a:t>
            </a:r>
            <a:r>
              <a:rPr sz="1800" spc="-20" dirty="0">
                <a:latin typeface="Calibri"/>
                <a:cs typeface="Calibri"/>
              </a:rPr>
              <a:t>level </a:t>
            </a:r>
            <a:r>
              <a:rPr sz="1800" dirty="0">
                <a:latin typeface="Calibri"/>
                <a:cs typeface="Calibri"/>
              </a:rPr>
              <a:t>description</a:t>
            </a:r>
            <a:r>
              <a:rPr sz="1800" spc="-15" dirty="0">
                <a:latin typeface="Calibri"/>
                <a:cs typeface="Calibri"/>
              </a:rPr>
              <a:t> </a:t>
            </a:r>
            <a:r>
              <a:rPr sz="1800" dirty="0">
                <a:latin typeface="Calibri"/>
                <a:cs typeface="Calibri"/>
              </a:rPr>
              <a:t>of</a:t>
            </a:r>
            <a:r>
              <a:rPr sz="1800" spc="-35" dirty="0">
                <a:latin typeface="Calibri"/>
                <a:cs typeface="Calibri"/>
              </a:rPr>
              <a:t> </a:t>
            </a:r>
            <a:r>
              <a:rPr sz="1800" b="1" dirty="0">
                <a:latin typeface="Calibri"/>
                <a:cs typeface="Calibri"/>
              </a:rPr>
              <a:t>Data</a:t>
            </a:r>
            <a:r>
              <a:rPr sz="1800" b="1" spc="-35" dirty="0">
                <a:latin typeface="Calibri"/>
                <a:cs typeface="Calibri"/>
              </a:rPr>
              <a:t> </a:t>
            </a:r>
            <a:r>
              <a:rPr sz="1800" b="1" dirty="0">
                <a:latin typeface="Calibri"/>
                <a:cs typeface="Calibri"/>
              </a:rPr>
              <a:t>&amp;</a:t>
            </a:r>
            <a:r>
              <a:rPr sz="1800" b="1" spc="-45" dirty="0">
                <a:latin typeface="Calibri"/>
                <a:cs typeface="Calibri"/>
              </a:rPr>
              <a:t> </a:t>
            </a:r>
            <a:r>
              <a:rPr sz="1800" b="1" spc="-25" dirty="0">
                <a:latin typeface="Calibri"/>
                <a:cs typeface="Calibri"/>
              </a:rPr>
              <a:t>its </a:t>
            </a:r>
            <a:r>
              <a:rPr sz="1800" b="1" dirty="0">
                <a:latin typeface="Calibri"/>
                <a:cs typeface="Calibri"/>
              </a:rPr>
              <a:t>Constraints,</a:t>
            </a:r>
            <a:r>
              <a:rPr sz="1800" b="1" spc="-60" dirty="0">
                <a:latin typeface="Calibri"/>
                <a:cs typeface="Calibri"/>
              </a:rPr>
              <a:t> </a:t>
            </a:r>
            <a:r>
              <a:rPr sz="1800" b="1" dirty="0">
                <a:latin typeface="Calibri"/>
                <a:cs typeface="Calibri"/>
              </a:rPr>
              <a:t>ER</a:t>
            </a:r>
            <a:r>
              <a:rPr sz="1800" b="1" spc="-80" dirty="0">
                <a:latin typeface="Calibri"/>
                <a:cs typeface="Calibri"/>
              </a:rPr>
              <a:t> </a:t>
            </a:r>
            <a:r>
              <a:rPr sz="1800" b="1" spc="-10" dirty="0">
                <a:latin typeface="Calibri"/>
                <a:cs typeface="Calibri"/>
              </a:rPr>
              <a:t>modelling </a:t>
            </a:r>
            <a:r>
              <a:rPr sz="1800" dirty="0">
                <a:latin typeface="Calibri"/>
                <a:cs typeface="Calibri"/>
              </a:rPr>
              <a:t>comes</a:t>
            </a:r>
            <a:r>
              <a:rPr sz="1800" spc="-55" dirty="0">
                <a:latin typeface="Calibri"/>
                <a:cs typeface="Calibri"/>
              </a:rPr>
              <a:t> </a:t>
            </a:r>
            <a:r>
              <a:rPr sz="1800" spc="-20" dirty="0">
                <a:latin typeface="Calibri"/>
                <a:cs typeface="Calibri"/>
              </a:rPr>
              <a:t>here</a:t>
            </a:r>
            <a:endParaRPr sz="1800">
              <a:latin typeface="Calibri"/>
              <a:cs typeface="Calibri"/>
            </a:endParaRPr>
          </a:p>
        </p:txBody>
      </p:sp>
      <p:sp>
        <p:nvSpPr>
          <p:cNvPr id="36" name="object 36"/>
          <p:cNvSpPr txBox="1"/>
          <p:nvPr/>
        </p:nvSpPr>
        <p:spPr>
          <a:xfrm>
            <a:off x="4582988" y="3911780"/>
            <a:ext cx="1864995" cy="1397000"/>
          </a:xfrm>
          <a:prstGeom prst="rect">
            <a:avLst/>
          </a:prstGeom>
        </p:spPr>
        <p:txBody>
          <a:bodyPr vert="horz" wrap="square" lIns="0" tIns="12700" rIns="0" bIns="0" rtlCol="0">
            <a:spAutoFit/>
          </a:bodyPr>
          <a:lstStyle/>
          <a:p>
            <a:pPr marL="12700" marR="5080" indent="-635">
              <a:lnSpc>
                <a:spcPct val="100000"/>
              </a:lnSpc>
              <a:spcBef>
                <a:spcPts val="100"/>
              </a:spcBef>
            </a:pPr>
            <a:r>
              <a:rPr sz="1800" dirty="0">
                <a:latin typeface="Calibri"/>
                <a:cs typeface="Calibri"/>
              </a:rPr>
              <a:t>Choose</a:t>
            </a:r>
            <a:r>
              <a:rPr sz="1800" spc="-35" dirty="0">
                <a:latin typeface="Calibri"/>
                <a:cs typeface="Calibri"/>
              </a:rPr>
              <a:t> </a:t>
            </a:r>
            <a:r>
              <a:rPr sz="1800" dirty="0">
                <a:latin typeface="Calibri"/>
                <a:cs typeface="Calibri"/>
              </a:rPr>
              <a:t>a</a:t>
            </a:r>
            <a:r>
              <a:rPr sz="1800" spc="-30" dirty="0">
                <a:latin typeface="Calibri"/>
                <a:cs typeface="Calibri"/>
              </a:rPr>
              <a:t> </a:t>
            </a:r>
            <a:r>
              <a:rPr sz="1800" b="1" dirty="0">
                <a:latin typeface="Calibri"/>
                <a:cs typeface="Calibri"/>
              </a:rPr>
              <a:t>DBMS</a:t>
            </a:r>
            <a:r>
              <a:rPr sz="1800" b="1" spc="-40" dirty="0">
                <a:latin typeface="Calibri"/>
                <a:cs typeface="Calibri"/>
              </a:rPr>
              <a:t> </a:t>
            </a:r>
            <a:r>
              <a:rPr sz="1800" spc="-25" dirty="0">
                <a:latin typeface="Calibri"/>
                <a:cs typeface="Calibri"/>
              </a:rPr>
              <a:t>to </a:t>
            </a:r>
            <a:r>
              <a:rPr sz="1800" dirty="0">
                <a:latin typeface="Calibri"/>
                <a:cs typeface="Calibri"/>
              </a:rPr>
              <a:t>implement</a:t>
            </a:r>
            <a:r>
              <a:rPr sz="1800" spc="-85" dirty="0">
                <a:latin typeface="Calibri"/>
                <a:cs typeface="Calibri"/>
              </a:rPr>
              <a:t> </a:t>
            </a:r>
            <a:r>
              <a:rPr sz="1800" spc="-25" dirty="0">
                <a:latin typeface="Calibri"/>
                <a:cs typeface="Calibri"/>
              </a:rPr>
              <a:t>the </a:t>
            </a:r>
            <a:r>
              <a:rPr sz="1800" dirty="0">
                <a:latin typeface="Calibri"/>
                <a:cs typeface="Calibri"/>
              </a:rPr>
              <a:t>design</a:t>
            </a:r>
            <a:r>
              <a:rPr sz="1800" spc="-40" dirty="0">
                <a:latin typeface="Calibri"/>
                <a:cs typeface="Calibri"/>
              </a:rPr>
              <a:t> </a:t>
            </a:r>
            <a:r>
              <a:rPr sz="1800" dirty="0">
                <a:latin typeface="Calibri"/>
                <a:cs typeface="Calibri"/>
              </a:rPr>
              <a:t>and</a:t>
            </a:r>
            <a:r>
              <a:rPr sz="1800" spc="-20" dirty="0">
                <a:latin typeface="Calibri"/>
                <a:cs typeface="Calibri"/>
              </a:rPr>
              <a:t> </a:t>
            </a:r>
            <a:r>
              <a:rPr sz="1800" b="1" spc="-10" dirty="0">
                <a:latin typeface="Calibri"/>
                <a:cs typeface="Calibri"/>
              </a:rPr>
              <a:t>convert </a:t>
            </a:r>
            <a:r>
              <a:rPr sz="1800" b="1" dirty="0">
                <a:latin typeface="Calibri"/>
                <a:cs typeface="Calibri"/>
              </a:rPr>
              <a:t>the</a:t>
            </a:r>
            <a:r>
              <a:rPr sz="1800" b="1" spc="-20" dirty="0">
                <a:latin typeface="Calibri"/>
                <a:cs typeface="Calibri"/>
              </a:rPr>
              <a:t> </a:t>
            </a:r>
            <a:r>
              <a:rPr sz="1800" b="1" dirty="0">
                <a:latin typeface="Calibri"/>
                <a:cs typeface="Calibri"/>
              </a:rPr>
              <a:t>ER</a:t>
            </a:r>
            <a:r>
              <a:rPr sz="1800" b="1" spc="-10" dirty="0">
                <a:latin typeface="Calibri"/>
                <a:cs typeface="Calibri"/>
              </a:rPr>
              <a:t> </a:t>
            </a:r>
            <a:r>
              <a:rPr sz="1800" b="1" dirty="0">
                <a:latin typeface="Calibri"/>
                <a:cs typeface="Calibri"/>
              </a:rPr>
              <a:t>model</a:t>
            </a:r>
            <a:r>
              <a:rPr sz="1800" b="1" spc="-45" dirty="0">
                <a:latin typeface="Calibri"/>
                <a:cs typeface="Calibri"/>
              </a:rPr>
              <a:t> </a:t>
            </a:r>
            <a:r>
              <a:rPr sz="1800" b="1" dirty="0">
                <a:latin typeface="Calibri"/>
                <a:cs typeface="Calibri"/>
              </a:rPr>
              <a:t>to </a:t>
            </a:r>
            <a:r>
              <a:rPr sz="1800" b="1" spc="-25" dirty="0">
                <a:latin typeface="Calibri"/>
                <a:cs typeface="Calibri"/>
              </a:rPr>
              <a:t>DB </a:t>
            </a:r>
            <a:r>
              <a:rPr sz="1800" b="1" spc="-10" dirty="0">
                <a:latin typeface="Calibri"/>
                <a:cs typeface="Calibri"/>
              </a:rPr>
              <a:t>Schema</a:t>
            </a:r>
            <a:endParaRPr sz="1800">
              <a:latin typeface="Calibri"/>
              <a:cs typeface="Calibri"/>
            </a:endParaRPr>
          </a:p>
        </p:txBody>
      </p:sp>
      <p:grpSp>
        <p:nvGrpSpPr>
          <p:cNvPr id="37" name="object 37"/>
          <p:cNvGrpSpPr/>
          <p:nvPr/>
        </p:nvGrpSpPr>
        <p:grpSpPr>
          <a:xfrm>
            <a:off x="6922011" y="2887726"/>
            <a:ext cx="76200" cy="154940"/>
            <a:chOff x="6922011" y="2887726"/>
            <a:chExt cx="76200" cy="154940"/>
          </a:xfrm>
        </p:grpSpPr>
        <p:sp>
          <p:nvSpPr>
            <p:cNvPr id="38" name="object 38"/>
            <p:cNvSpPr/>
            <p:nvPr/>
          </p:nvSpPr>
          <p:spPr>
            <a:xfrm>
              <a:off x="6960107" y="2894076"/>
              <a:ext cx="0" cy="85090"/>
            </a:xfrm>
            <a:custGeom>
              <a:avLst/>
              <a:gdLst/>
              <a:ahLst/>
              <a:cxnLst/>
              <a:rect l="l" t="t" r="r" b="b"/>
              <a:pathLst>
                <a:path h="85089">
                  <a:moveTo>
                    <a:pt x="0" y="0"/>
                  </a:moveTo>
                  <a:lnTo>
                    <a:pt x="0" y="84518"/>
                  </a:lnTo>
                </a:path>
              </a:pathLst>
            </a:custGeom>
            <a:ln w="12700">
              <a:solidFill>
                <a:srgbClr val="000000"/>
              </a:solidFill>
            </a:ln>
          </p:spPr>
          <p:txBody>
            <a:bodyPr wrap="square" lIns="0" tIns="0" rIns="0" bIns="0" rtlCol="0"/>
            <a:lstStyle/>
            <a:p>
              <a:endParaRPr/>
            </a:p>
          </p:txBody>
        </p:sp>
        <p:sp>
          <p:nvSpPr>
            <p:cNvPr id="39" name="object 39"/>
            <p:cNvSpPr/>
            <p:nvPr/>
          </p:nvSpPr>
          <p:spPr>
            <a:xfrm>
              <a:off x="6922011" y="2965902"/>
              <a:ext cx="76200" cy="76200"/>
            </a:xfrm>
            <a:custGeom>
              <a:avLst/>
              <a:gdLst/>
              <a:ahLst/>
              <a:cxnLst/>
              <a:rect l="l" t="t" r="r" b="b"/>
              <a:pathLst>
                <a:path w="76200" h="76200">
                  <a:moveTo>
                    <a:pt x="76200" y="0"/>
                  </a:moveTo>
                  <a:lnTo>
                    <a:pt x="0" y="0"/>
                  </a:lnTo>
                  <a:lnTo>
                    <a:pt x="38100" y="76200"/>
                  </a:lnTo>
                  <a:lnTo>
                    <a:pt x="76200" y="0"/>
                  </a:lnTo>
                  <a:close/>
                </a:path>
              </a:pathLst>
            </a:custGeom>
            <a:solidFill>
              <a:srgbClr val="000000"/>
            </a:solidFill>
          </p:spPr>
          <p:txBody>
            <a:bodyPr wrap="square" lIns="0" tIns="0" rIns="0" bIns="0" rtlCol="0"/>
            <a:lstStyle/>
            <a:p>
              <a:endParaRPr/>
            </a:p>
          </p:txBody>
        </p:sp>
      </p:grpSp>
      <p:sp>
        <p:nvSpPr>
          <p:cNvPr id="40" name="object 40"/>
          <p:cNvSpPr txBox="1"/>
          <p:nvPr/>
        </p:nvSpPr>
        <p:spPr>
          <a:xfrm>
            <a:off x="7038836" y="3836352"/>
            <a:ext cx="2202815" cy="1397000"/>
          </a:xfrm>
          <a:prstGeom prst="rect">
            <a:avLst/>
          </a:prstGeom>
        </p:spPr>
        <p:txBody>
          <a:bodyPr vert="horz" wrap="square" lIns="0" tIns="12700" rIns="0" bIns="0" rtlCol="0">
            <a:spAutoFit/>
          </a:bodyPr>
          <a:lstStyle/>
          <a:p>
            <a:pPr marL="12700" marR="5080">
              <a:lnSpc>
                <a:spcPct val="100000"/>
              </a:lnSpc>
              <a:spcBef>
                <a:spcPts val="100"/>
              </a:spcBef>
            </a:pPr>
            <a:r>
              <a:rPr sz="1800" dirty="0">
                <a:latin typeface="Calibri"/>
                <a:cs typeface="Calibri"/>
              </a:rPr>
              <a:t>DB</a:t>
            </a:r>
            <a:r>
              <a:rPr sz="1800" spc="-45" dirty="0">
                <a:latin typeface="Calibri"/>
                <a:cs typeface="Calibri"/>
              </a:rPr>
              <a:t> </a:t>
            </a:r>
            <a:r>
              <a:rPr sz="1800" dirty="0">
                <a:latin typeface="Calibri"/>
                <a:cs typeface="Calibri"/>
              </a:rPr>
              <a:t>Design</a:t>
            </a:r>
            <a:r>
              <a:rPr sz="1800" spc="-40" dirty="0">
                <a:latin typeface="Calibri"/>
                <a:cs typeface="Calibri"/>
              </a:rPr>
              <a:t> </a:t>
            </a:r>
            <a:r>
              <a:rPr sz="1800" dirty="0">
                <a:latin typeface="Calibri"/>
                <a:cs typeface="Calibri"/>
              </a:rPr>
              <a:t>refined</a:t>
            </a:r>
            <a:r>
              <a:rPr sz="1800" spc="-35" dirty="0">
                <a:latin typeface="Calibri"/>
                <a:cs typeface="Calibri"/>
              </a:rPr>
              <a:t> </a:t>
            </a:r>
            <a:r>
              <a:rPr sz="1800" spc="-25" dirty="0">
                <a:latin typeface="Calibri"/>
                <a:cs typeface="Calibri"/>
              </a:rPr>
              <a:t>to </a:t>
            </a:r>
            <a:r>
              <a:rPr sz="1800" dirty="0">
                <a:latin typeface="Calibri"/>
                <a:cs typeface="Calibri"/>
              </a:rPr>
              <a:t>ensure</a:t>
            </a:r>
            <a:r>
              <a:rPr sz="1800" spc="-40" dirty="0">
                <a:latin typeface="Calibri"/>
                <a:cs typeface="Calibri"/>
              </a:rPr>
              <a:t> </a:t>
            </a:r>
            <a:r>
              <a:rPr sz="1800" dirty="0">
                <a:latin typeface="Calibri"/>
                <a:cs typeface="Calibri"/>
              </a:rPr>
              <a:t>that</a:t>
            </a:r>
            <a:r>
              <a:rPr sz="1800" spc="-45" dirty="0">
                <a:latin typeface="Calibri"/>
                <a:cs typeface="Calibri"/>
              </a:rPr>
              <a:t> </a:t>
            </a:r>
            <a:r>
              <a:rPr sz="1800" dirty="0">
                <a:latin typeface="Calibri"/>
                <a:cs typeface="Calibri"/>
              </a:rPr>
              <a:t>it</a:t>
            </a:r>
            <a:r>
              <a:rPr sz="1800" spc="-30" dirty="0">
                <a:latin typeface="Calibri"/>
                <a:cs typeface="Calibri"/>
              </a:rPr>
              <a:t> </a:t>
            </a:r>
            <a:r>
              <a:rPr sz="1800" spc="-20" dirty="0">
                <a:latin typeface="Calibri"/>
                <a:cs typeface="Calibri"/>
              </a:rPr>
              <a:t>meets </a:t>
            </a:r>
            <a:r>
              <a:rPr sz="1800" spc="-10" dirty="0">
                <a:latin typeface="Calibri"/>
                <a:cs typeface="Calibri"/>
              </a:rPr>
              <a:t>performance</a:t>
            </a:r>
            <a:r>
              <a:rPr sz="1800" spc="-20" dirty="0">
                <a:latin typeface="Calibri"/>
                <a:cs typeface="Calibri"/>
              </a:rPr>
              <a:t> </a:t>
            </a:r>
            <a:r>
              <a:rPr sz="1800" spc="-10" dirty="0">
                <a:latin typeface="Calibri"/>
                <a:cs typeface="Calibri"/>
              </a:rPr>
              <a:t>criteria. </a:t>
            </a:r>
            <a:r>
              <a:rPr sz="1800" b="1" dirty="0">
                <a:latin typeface="Calibri"/>
                <a:cs typeface="Calibri"/>
              </a:rPr>
              <a:t>Indexing,</a:t>
            </a:r>
            <a:r>
              <a:rPr sz="1800" b="1" spc="-70" dirty="0">
                <a:latin typeface="Calibri"/>
                <a:cs typeface="Calibri"/>
              </a:rPr>
              <a:t> </a:t>
            </a:r>
            <a:r>
              <a:rPr sz="1800" b="1" dirty="0">
                <a:latin typeface="Calibri"/>
                <a:cs typeface="Calibri"/>
              </a:rPr>
              <a:t>clustering</a:t>
            </a:r>
            <a:r>
              <a:rPr sz="1800" b="1" spc="-75" dirty="0">
                <a:latin typeface="Calibri"/>
                <a:cs typeface="Calibri"/>
              </a:rPr>
              <a:t> </a:t>
            </a:r>
            <a:r>
              <a:rPr sz="1800" b="1" spc="-25" dirty="0">
                <a:latin typeface="Calibri"/>
                <a:cs typeface="Calibri"/>
              </a:rPr>
              <a:t>etc </a:t>
            </a:r>
            <a:r>
              <a:rPr sz="1800" dirty="0">
                <a:latin typeface="Calibri"/>
                <a:cs typeface="Calibri"/>
              </a:rPr>
              <a:t>comes</a:t>
            </a:r>
            <a:r>
              <a:rPr sz="1800" spc="-55" dirty="0">
                <a:latin typeface="Calibri"/>
                <a:cs typeface="Calibri"/>
              </a:rPr>
              <a:t> </a:t>
            </a:r>
            <a:r>
              <a:rPr sz="1800" spc="-20" dirty="0">
                <a:latin typeface="Calibri"/>
                <a:cs typeface="Calibri"/>
              </a:rPr>
              <a:t>here</a:t>
            </a:r>
            <a:endParaRPr sz="1800">
              <a:latin typeface="Calibri"/>
              <a:cs typeface="Calibri"/>
            </a:endParaRPr>
          </a:p>
        </p:txBody>
      </p:sp>
      <p:grpSp>
        <p:nvGrpSpPr>
          <p:cNvPr id="41" name="object 41"/>
          <p:cNvGrpSpPr/>
          <p:nvPr/>
        </p:nvGrpSpPr>
        <p:grpSpPr>
          <a:xfrm>
            <a:off x="7939222" y="3628646"/>
            <a:ext cx="76200" cy="271780"/>
            <a:chOff x="7939222" y="3628646"/>
            <a:chExt cx="76200" cy="271780"/>
          </a:xfrm>
        </p:grpSpPr>
        <p:sp>
          <p:nvSpPr>
            <p:cNvPr id="42" name="object 42"/>
            <p:cNvSpPr/>
            <p:nvPr/>
          </p:nvSpPr>
          <p:spPr>
            <a:xfrm>
              <a:off x="7967472" y="3692056"/>
              <a:ext cx="10795" cy="201930"/>
            </a:xfrm>
            <a:custGeom>
              <a:avLst/>
              <a:gdLst/>
              <a:ahLst/>
              <a:cxnLst/>
              <a:rect l="l" t="t" r="r" b="b"/>
              <a:pathLst>
                <a:path w="10795" h="201929">
                  <a:moveTo>
                    <a:pt x="0" y="201561"/>
                  </a:moveTo>
                  <a:lnTo>
                    <a:pt x="10452" y="0"/>
                  </a:lnTo>
                </a:path>
              </a:pathLst>
            </a:custGeom>
            <a:ln w="12700">
              <a:solidFill>
                <a:srgbClr val="000000"/>
              </a:solidFill>
            </a:ln>
          </p:spPr>
          <p:txBody>
            <a:bodyPr wrap="square" lIns="0" tIns="0" rIns="0" bIns="0" rtlCol="0"/>
            <a:lstStyle/>
            <a:p>
              <a:endParaRPr/>
            </a:p>
          </p:txBody>
        </p:sp>
        <p:sp>
          <p:nvSpPr>
            <p:cNvPr id="43" name="object 43"/>
            <p:cNvSpPr/>
            <p:nvPr/>
          </p:nvSpPr>
          <p:spPr>
            <a:xfrm>
              <a:off x="7939222" y="3628646"/>
              <a:ext cx="76200" cy="78105"/>
            </a:xfrm>
            <a:custGeom>
              <a:avLst/>
              <a:gdLst/>
              <a:ahLst/>
              <a:cxnLst/>
              <a:rect l="l" t="t" r="r" b="b"/>
              <a:pathLst>
                <a:path w="76200" h="78104">
                  <a:moveTo>
                    <a:pt x="41986" y="0"/>
                  </a:moveTo>
                  <a:lnTo>
                    <a:pt x="0" y="74129"/>
                  </a:lnTo>
                  <a:lnTo>
                    <a:pt x="76098" y="78066"/>
                  </a:lnTo>
                  <a:lnTo>
                    <a:pt x="41986" y="0"/>
                  </a:lnTo>
                  <a:close/>
                </a:path>
              </a:pathLst>
            </a:custGeom>
            <a:solidFill>
              <a:srgbClr val="000000"/>
            </a:solidFill>
          </p:spPr>
          <p:txBody>
            <a:bodyPr wrap="square" lIns="0" tIns="0" rIns="0" bIns="0" rtlCol="0"/>
            <a:lstStyle/>
            <a:p>
              <a:endParaRPr/>
            </a:p>
          </p:txBody>
        </p:sp>
      </p:grpSp>
      <p:sp>
        <p:nvSpPr>
          <p:cNvPr id="44" name="object 44"/>
          <p:cNvSpPr txBox="1"/>
          <p:nvPr/>
        </p:nvSpPr>
        <p:spPr>
          <a:xfrm>
            <a:off x="8358356" y="1029261"/>
            <a:ext cx="2011680" cy="2481580"/>
          </a:xfrm>
          <a:prstGeom prst="rect">
            <a:avLst/>
          </a:prstGeom>
        </p:spPr>
        <p:txBody>
          <a:bodyPr vert="horz" wrap="square" lIns="0" tIns="12700" rIns="0" bIns="0" rtlCol="0">
            <a:spAutoFit/>
          </a:bodyPr>
          <a:lstStyle/>
          <a:p>
            <a:pPr marL="12700" marR="5080">
              <a:lnSpc>
                <a:spcPct val="100000"/>
              </a:lnSpc>
              <a:spcBef>
                <a:spcPts val="100"/>
              </a:spcBef>
            </a:pPr>
            <a:r>
              <a:rPr sz="1800" dirty="0">
                <a:latin typeface="Calibri"/>
                <a:cs typeface="Calibri"/>
              </a:rPr>
              <a:t>What</a:t>
            </a:r>
            <a:r>
              <a:rPr sz="1800" spc="-55" dirty="0">
                <a:latin typeface="Calibri"/>
                <a:cs typeface="Calibri"/>
              </a:rPr>
              <a:t> </a:t>
            </a:r>
            <a:r>
              <a:rPr sz="1800" dirty="0">
                <a:latin typeface="Calibri"/>
                <a:cs typeface="Calibri"/>
              </a:rPr>
              <a:t>happens</a:t>
            </a:r>
            <a:r>
              <a:rPr sz="1800" spc="-35" dirty="0">
                <a:latin typeface="Calibri"/>
                <a:cs typeface="Calibri"/>
              </a:rPr>
              <a:t> </a:t>
            </a:r>
            <a:r>
              <a:rPr sz="1800" spc="-20" dirty="0">
                <a:latin typeface="Calibri"/>
                <a:cs typeface="Calibri"/>
              </a:rPr>
              <a:t>after </a:t>
            </a:r>
            <a:r>
              <a:rPr sz="1800" dirty="0">
                <a:latin typeface="Calibri"/>
                <a:cs typeface="Calibri"/>
              </a:rPr>
              <a:t>DB</a:t>
            </a:r>
            <a:r>
              <a:rPr sz="1800" spc="-20" dirty="0">
                <a:latin typeface="Calibri"/>
                <a:cs typeface="Calibri"/>
              </a:rPr>
              <a:t> </a:t>
            </a:r>
            <a:r>
              <a:rPr sz="1800" dirty="0">
                <a:latin typeface="Calibri"/>
                <a:cs typeface="Calibri"/>
              </a:rPr>
              <a:t>design</a:t>
            </a:r>
            <a:r>
              <a:rPr sz="1800" spc="-5" dirty="0">
                <a:latin typeface="Calibri"/>
                <a:cs typeface="Calibri"/>
              </a:rPr>
              <a:t> </a:t>
            </a:r>
            <a:r>
              <a:rPr sz="1800" dirty="0">
                <a:latin typeface="Calibri"/>
                <a:cs typeface="Calibri"/>
              </a:rPr>
              <a:t>is</a:t>
            </a:r>
            <a:r>
              <a:rPr sz="1800" spc="-15" dirty="0">
                <a:latin typeface="Calibri"/>
                <a:cs typeface="Calibri"/>
              </a:rPr>
              <a:t> </a:t>
            </a:r>
            <a:r>
              <a:rPr sz="1800" spc="-20" dirty="0">
                <a:latin typeface="Calibri"/>
                <a:cs typeface="Calibri"/>
              </a:rPr>
              <a:t>done? </a:t>
            </a:r>
            <a:r>
              <a:rPr sz="1800" dirty="0">
                <a:latin typeface="Calibri"/>
                <a:cs typeface="Calibri"/>
              </a:rPr>
              <a:t>How</a:t>
            </a:r>
            <a:r>
              <a:rPr sz="1800" spc="-15" dirty="0">
                <a:latin typeface="Calibri"/>
                <a:cs typeface="Calibri"/>
              </a:rPr>
              <a:t> </a:t>
            </a:r>
            <a:r>
              <a:rPr sz="1800" dirty="0">
                <a:latin typeface="Calibri"/>
                <a:cs typeface="Calibri"/>
              </a:rPr>
              <a:t>apps</a:t>
            </a:r>
            <a:r>
              <a:rPr sz="1800" spc="-30" dirty="0">
                <a:latin typeface="Calibri"/>
                <a:cs typeface="Calibri"/>
              </a:rPr>
              <a:t> </a:t>
            </a:r>
            <a:r>
              <a:rPr sz="1800" dirty="0">
                <a:latin typeface="Calibri"/>
                <a:cs typeface="Calibri"/>
              </a:rPr>
              <a:t>use</a:t>
            </a:r>
            <a:r>
              <a:rPr sz="1800" spc="-30" dirty="0">
                <a:latin typeface="Calibri"/>
                <a:cs typeface="Calibri"/>
              </a:rPr>
              <a:t> </a:t>
            </a:r>
            <a:r>
              <a:rPr sz="1800" dirty="0">
                <a:latin typeface="Calibri"/>
                <a:cs typeface="Calibri"/>
              </a:rPr>
              <a:t>it,</a:t>
            </a:r>
            <a:r>
              <a:rPr sz="1800" spc="-25" dirty="0">
                <a:latin typeface="Calibri"/>
                <a:cs typeface="Calibri"/>
              </a:rPr>
              <a:t> how </a:t>
            </a:r>
            <a:r>
              <a:rPr sz="1800" dirty="0">
                <a:latin typeface="Calibri"/>
                <a:cs typeface="Calibri"/>
              </a:rPr>
              <a:t>to</a:t>
            </a:r>
            <a:r>
              <a:rPr sz="1800" spc="-50" dirty="0">
                <a:latin typeface="Calibri"/>
                <a:cs typeface="Calibri"/>
              </a:rPr>
              <a:t> </a:t>
            </a:r>
            <a:r>
              <a:rPr sz="1800" dirty="0">
                <a:latin typeface="Calibri"/>
                <a:cs typeface="Calibri"/>
              </a:rPr>
              <a:t>restrict</a:t>
            </a:r>
            <a:r>
              <a:rPr sz="1800" spc="-45" dirty="0">
                <a:latin typeface="Calibri"/>
                <a:cs typeface="Calibri"/>
              </a:rPr>
              <a:t> </a:t>
            </a:r>
            <a:r>
              <a:rPr sz="1800" dirty="0">
                <a:latin typeface="Calibri"/>
                <a:cs typeface="Calibri"/>
              </a:rPr>
              <a:t>access</a:t>
            </a:r>
            <a:r>
              <a:rPr sz="1800" spc="-45" dirty="0">
                <a:latin typeface="Calibri"/>
                <a:cs typeface="Calibri"/>
              </a:rPr>
              <a:t> </a:t>
            </a:r>
            <a:r>
              <a:rPr sz="1800" spc="-25" dirty="0">
                <a:latin typeface="Calibri"/>
                <a:cs typeface="Calibri"/>
              </a:rPr>
              <a:t>to </a:t>
            </a:r>
            <a:r>
              <a:rPr sz="1800" dirty="0">
                <a:latin typeface="Calibri"/>
                <a:cs typeface="Calibri"/>
              </a:rPr>
              <a:t>relations</a:t>
            </a:r>
            <a:r>
              <a:rPr sz="1800" spc="-100" dirty="0">
                <a:latin typeface="Calibri"/>
                <a:cs typeface="Calibri"/>
              </a:rPr>
              <a:t> </a:t>
            </a:r>
            <a:r>
              <a:rPr sz="1800" spc="-25" dirty="0">
                <a:latin typeface="Calibri"/>
                <a:cs typeface="Calibri"/>
              </a:rPr>
              <a:t>and </a:t>
            </a:r>
            <a:r>
              <a:rPr sz="1800" dirty="0">
                <a:latin typeface="Calibri"/>
                <a:cs typeface="Calibri"/>
              </a:rPr>
              <a:t>implement</a:t>
            </a:r>
            <a:r>
              <a:rPr sz="1800" spc="-75" dirty="0">
                <a:latin typeface="Calibri"/>
                <a:cs typeface="Calibri"/>
              </a:rPr>
              <a:t> </a:t>
            </a:r>
            <a:r>
              <a:rPr sz="1800" spc="-10" dirty="0">
                <a:latin typeface="Calibri"/>
                <a:cs typeface="Calibri"/>
              </a:rPr>
              <a:t>access rules</a:t>
            </a:r>
            <a:endParaRPr sz="1800">
              <a:latin typeface="Calibri"/>
              <a:cs typeface="Calibri"/>
            </a:endParaRPr>
          </a:p>
          <a:p>
            <a:pPr marL="278130" marR="454659" indent="226695">
              <a:lnSpc>
                <a:spcPts val="1540"/>
              </a:lnSpc>
              <a:spcBef>
                <a:spcPts val="1170"/>
              </a:spcBef>
            </a:pPr>
            <a:r>
              <a:rPr sz="1400" spc="-10" dirty="0">
                <a:solidFill>
                  <a:srgbClr val="FFFFFF"/>
                </a:solidFill>
                <a:latin typeface="Calibri"/>
                <a:cs typeface="Calibri"/>
              </a:rPr>
              <a:t>Application </a:t>
            </a:r>
            <a:r>
              <a:rPr sz="1400" dirty="0">
                <a:solidFill>
                  <a:srgbClr val="FFFFFF"/>
                </a:solidFill>
                <a:latin typeface="Calibri"/>
                <a:cs typeface="Calibri"/>
              </a:rPr>
              <a:t>Security</a:t>
            </a:r>
            <a:r>
              <a:rPr sz="1400" spc="-25" dirty="0">
                <a:solidFill>
                  <a:srgbClr val="FFFFFF"/>
                </a:solidFill>
                <a:latin typeface="Calibri"/>
                <a:cs typeface="Calibri"/>
              </a:rPr>
              <a:t> </a:t>
            </a:r>
            <a:r>
              <a:rPr sz="1400" dirty="0">
                <a:solidFill>
                  <a:srgbClr val="FFFFFF"/>
                </a:solidFill>
                <a:latin typeface="Calibri"/>
                <a:cs typeface="Calibri"/>
              </a:rPr>
              <a:t>&amp;</a:t>
            </a:r>
            <a:r>
              <a:rPr sz="1400" spc="-25" dirty="0">
                <a:solidFill>
                  <a:srgbClr val="FFFFFF"/>
                </a:solidFill>
                <a:latin typeface="Calibri"/>
                <a:cs typeface="Calibri"/>
              </a:rPr>
              <a:t> </a:t>
            </a:r>
            <a:r>
              <a:rPr sz="1400" spc="-10" dirty="0">
                <a:solidFill>
                  <a:srgbClr val="FFFFFF"/>
                </a:solidFill>
                <a:latin typeface="Calibri"/>
                <a:cs typeface="Calibri"/>
              </a:rPr>
              <a:t>Design</a:t>
            </a:r>
            <a:endParaRPr sz="1400">
              <a:latin typeface="Calibri"/>
              <a:cs typeface="Calibri"/>
            </a:endParaRPr>
          </a:p>
        </p:txBody>
      </p:sp>
      <p:grpSp>
        <p:nvGrpSpPr>
          <p:cNvPr id="45" name="object 45"/>
          <p:cNvGrpSpPr/>
          <p:nvPr/>
        </p:nvGrpSpPr>
        <p:grpSpPr>
          <a:xfrm>
            <a:off x="9657591" y="2894076"/>
            <a:ext cx="76200" cy="139065"/>
            <a:chOff x="9657591" y="2894076"/>
            <a:chExt cx="76200" cy="139065"/>
          </a:xfrm>
        </p:grpSpPr>
        <p:sp>
          <p:nvSpPr>
            <p:cNvPr id="46" name="object 46"/>
            <p:cNvSpPr/>
            <p:nvPr/>
          </p:nvSpPr>
          <p:spPr>
            <a:xfrm>
              <a:off x="9695688" y="2894076"/>
              <a:ext cx="0" cy="75565"/>
            </a:xfrm>
            <a:custGeom>
              <a:avLst/>
              <a:gdLst/>
              <a:ahLst/>
              <a:cxnLst/>
              <a:rect l="l" t="t" r="r" b="b"/>
              <a:pathLst>
                <a:path h="75564">
                  <a:moveTo>
                    <a:pt x="0" y="0"/>
                  </a:moveTo>
                  <a:lnTo>
                    <a:pt x="0" y="74993"/>
                  </a:lnTo>
                </a:path>
              </a:pathLst>
            </a:custGeom>
            <a:ln w="12700">
              <a:solidFill>
                <a:srgbClr val="000000"/>
              </a:solidFill>
            </a:ln>
          </p:spPr>
          <p:txBody>
            <a:bodyPr wrap="square" lIns="0" tIns="0" rIns="0" bIns="0" rtlCol="0"/>
            <a:lstStyle/>
            <a:p>
              <a:endParaRPr/>
            </a:p>
          </p:txBody>
        </p:sp>
        <p:sp>
          <p:nvSpPr>
            <p:cNvPr id="47" name="object 47"/>
            <p:cNvSpPr/>
            <p:nvPr/>
          </p:nvSpPr>
          <p:spPr>
            <a:xfrm>
              <a:off x="9657591" y="2956377"/>
              <a:ext cx="76200" cy="76200"/>
            </a:xfrm>
            <a:custGeom>
              <a:avLst/>
              <a:gdLst/>
              <a:ahLst/>
              <a:cxnLst/>
              <a:rect l="l" t="t" r="r" b="b"/>
              <a:pathLst>
                <a:path w="76200" h="76200">
                  <a:moveTo>
                    <a:pt x="76200" y="0"/>
                  </a:moveTo>
                  <a:lnTo>
                    <a:pt x="0" y="0"/>
                  </a:lnTo>
                  <a:lnTo>
                    <a:pt x="38100" y="76200"/>
                  </a:lnTo>
                  <a:lnTo>
                    <a:pt x="76200" y="0"/>
                  </a:lnTo>
                  <a:close/>
                </a:path>
              </a:pathLst>
            </a:custGeom>
            <a:solidFill>
              <a:srgbClr val="000000"/>
            </a:solidFill>
          </p:spPr>
          <p:txBody>
            <a:bodyPr wrap="square" lIns="0" tIns="0" rIns="0" bIns="0" rtlCol="0"/>
            <a:lstStyle/>
            <a:p>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79454" y="230770"/>
            <a:ext cx="1014730" cy="696595"/>
          </a:xfrm>
          <a:prstGeom prst="rect">
            <a:avLst/>
          </a:prstGeom>
        </p:spPr>
        <p:txBody>
          <a:bodyPr vert="horz" wrap="square" lIns="0" tIns="12700" rIns="0" bIns="0" rtlCol="0">
            <a:spAutoFit/>
          </a:bodyPr>
          <a:lstStyle/>
          <a:p>
            <a:pPr marL="12700">
              <a:lnSpc>
                <a:spcPct val="100000"/>
              </a:lnSpc>
              <a:spcBef>
                <a:spcPts val="100"/>
              </a:spcBef>
            </a:pPr>
            <a:r>
              <a:rPr spc="-55" dirty="0"/>
              <a:t>Keys</a:t>
            </a:r>
          </a:p>
        </p:txBody>
      </p:sp>
      <p:graphicFrame>
        <p:nvGraphicFramePr>
          <p:cNvPr id="3" name="object 3"/>
          <p:cNvGraphicFramePr>
            <a:graphicFrameLocks noGrp="1"/>
          </p:cNvGraphicFramePr>
          <p:nvPr/>
        </p:nvGraphicFramePr>
        <p:xfrm>
          <a:off x="5463010" y="2025280"/>
          <a:ext cx="6148069" cy="2660650"/>
        </p:xfrm>
        <a:graphic>
          <a:graphicData uri="http://schemas.openxmlformats.org/drawingml/2006/table">
            <a:tbl>
              <a:tblPr firstRow="1" bandRow="1">
                <a:tableStyleId>{2D5ABB26-0587-4C30-8999-92F81FD0307C}</a:tableStyleId>
              </a:tblPr>
              <a:tblGrid>
                <a:gridCol w="1036319">
                  <a:extLst>
                    <a:ext uri="{9D8B030D-6E8A-4147-A177-3AD203B41FA5}">
                      <a16:colId xmlns:a16="http://schemas.microsoft.com/office/drawing/2014/main" val="20000"/>
                    </a:ext>
                  </a:extLst>
                </a:gridCol>
                <a:gridCol w="954405">
                  <a:extLst>
                    <a:ext uri="{9D8B030D-6E8A-4147-A177-3AD203B41FA5}">
                      <a16:colId xmlns:a16="http://schemas.microsoft.com/office/drawing/2014/main" val="20001"/>
                    </a:ext>
                  </a:extLst>
                </a:gridCol>
                <a:gridCol w="2447925">
                  <a:extLst>
                    <a:ext uri="{9D8B030D-6E8A-4147-A177-3AD203B41FA5}">
                      <a16:colId xmlns:a16="http://schemas.microsoft.com/office/drawing/2014/main" val="20002"/>
                    </a:ext>
                  </a:extLst>
                </a:gridCol>
                <a:gridCol w="1709420">
                  <a:extLst>
                    <a:ext uri="{9D8B030D-6E8A-4147-A177-3AD203B41FA5}">
                      <a16:colId xmlns:a16="http://schemas.microsoft.com/office/drawing/2014/main" val="20003"/>
                    </a:ext>
                  </a:extLst>
                </a:gridCol>
              </a:tblGrid>
              <a:tr h="370840">
                <a:tc>
                  <a:txBody>
                    <a:bodyPr/>
                    <a:lstStyle/>
                    <a:p>
                      <a:pPr marL="137160">
                        <a:lnSpc>
                          <a:spcPct val="100000"/>
                        </a:lnSpc>
                        <a:spcBef>
                          <a:spcPts val="240"/>
                        </a:spcBef>
                      </a:pPr>
                      <a:r>
                        <a:rPr sz="1800" b="1" spc="-10" dirty="0">
                          <a:solidFill>
                            <a:srgbClr val="FF0000"/>
                          </a:solidFill>
                          <a:latin typeface="Calibri"/>
                          <a:cs typeface="Calibri"/>
                        </a:rPr>
                        <a:t>EMP_NI</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119380">
                        <a:lnSpc>
                          <a:spcPct val="100000"/>
                        </a:lnSpc>
                        <a:spcBef>
                          <a:spcPts val="240"/>
                        </a:spcBef>
                      </a:pPr>
                      <a:r>
                        <a:rPr sz="1800" b="1" spc="-10" dirty="0">
                          <a:solidFill>
                            <a:srgbClr val="FF0000"/>
                          </a:solidFill>
                          <a:latin typeface="Calibri"/>
                          <a:cs typeface="Calibri"/>
                        </a:rPr>
                        <a:t>Emp_id</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686435">
                        <a:lnSpc>
                          <a:spcPct val="100000"/>
                        </a:lnSpc>
                        <a:spcBef>
                          <a:spcPts val="240"/>
                        </a:spcBef>
                      </a:pPr>
                      <a:r>
                        <a:rPr sz="1800" b="1" spc="-10" dirty="0">
                          <a:solidFill>
                            <a:srgbClr val="FFFFFF"/>
                          </a:solidFill>
                          <a:latin typeface="Calibri"/>
                          <a:cs typeface="Calibri"/>
                        </a:rPr>
                        <a:t>Emp_name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algn="ctr">
                        <a:lnSpc>
                          <a:spcPct val="100000"/>
                        </a:lnSpc>
                        <a:spcBef>
                          <a:spcPts val="240"/>
                        </a:spcBef>
                      </a:pPr>
                      <a:r>
                        <a:rPr sz="1800" b="1" u="sng" spc="-10" dirty="0">
                          <a:solidFill>
                            <a:srgbClr val="FF0000"/>
                          </a:solidFill>
                          <a:uFill>
                            <a:solidFill>
                              <a:srgbClr val="FF0000"/>
                            </a:solidFill>
                          </a:uFill>
                          <a:latin typeface="Calibri"/>
                          <a:cs typeface="Calibri"/>
                        </a:rPr>
                        <a:t>Emp_email</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extLst>
                  <a:ext uri="{0D108BD9-81ED-4DB2-BD59-A6C34878D82A}">
                    <a16:rowId xmlns:a16="http://schemas.microsoft.com/office/drawing/2014/main" val="10000"/>
                  </a:ext>
                </a:extLst>
              </a:tr>
              <a:tr h="370205">
                <a:tc>
                  <a:txBody>
                    <a:bodyPr/>
                    <a:lstStyle/>
                    <a:p>
                      <a:pPr marL="90805">
                        <a:lnSpc>
                          <a:spcPct val="100000"/>
                        </a:lnSpc>
                        <a:spcBef>
                          <a:spcPts val="240"/>
                        </a:spcBef>
                      </a:pPr>
                      <a:r>
                        <a:rPr sz="1800" spc="-10" dirty="0">
                          <a:latin typeface="Calibri"/>
                          <a:cs typeface="Calibri"/>
                        </a:rPr>
                        <a:t>41201</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40"/>
                        </a:spcBef>
                      </a:pPr>
                      <a:r>
                        <a:rPr sz="1800" spc="-50" dirty="0">
                          <a:latin typeface="Calibri"/>
                          <a:cs typeface="Calibri"/>
                        </a:rPr>
                        <a:t>1</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40"/>
                        </a:spcBef>
                      </a:pPr>
                      <a:r>
                        <a:rPr sz="1800" spc="-20" dirty="0">
                          <a:latin typeface="Calibri"/>
                          <a:cs typeface="Calibri"/>
                        </a:rPr>
                        <a:t>Carl</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R="13335" algn="ctr">
                        <a:lnSpc>
                          <a:spcPct val="100000"/>
                        </a:lnSpc>
                        <a:spcBef>
                          <a:spcPts val="240"/>
                        </a:spcBef>
                      </a:pPr>
                      <a:r>
                        <a:rPr sz="1800" spc="-10" dirty="0">
                          <a:latin typeface="Calibri"/>
                          <a:cs typeface="Calibri"/>
                          <a:hlinkClick r:id="rId2"/>
                        </a:rPr>
                        <a:t>carl@email.com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extLst>
                  <a:ext uri="{0D108BD9-81ED-4DB2-BD59-A6C34878D82A}">
                    <a16:rowId xmlns:a16="http://schemas.microsoft.com/office/drawing/2014/main" val="10001"/>
                  </a:ext>
                </a:extLst>
              </a:tr>
              <a:tr h="639445">
                <a:tc>
                  <a:txBody>
                    <a:bodyPr/>
                    <a:lstStyle/>
                    <a:p>
                      <a:pPr marL="91440">
                        <a:lnSpc>
                          <a:spcPct val="100000"/>
                        </a:lnSpc>
                        <a:spcBef>
                          <a:spcPts val="240"/>
                        </a:spcBef>
                      </a:pPr>
                      <a:r>
                        <a:rPr sz="1800" spc="-10" dirty="0">
                          <a:latin typeface="Calibri"/>
                          <a:cs typeface="Calibri"/>
                        </a:rPr>
                        <a:t>98653</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a:lnSpc>
                          <a:spcPct val="100000"/>
                        </a:lnSpc>
                        <a:spcBef>
                          <a:spcPts val="240"/>
                        </a:spcBef>
                      </a:pPr>
                      <a:r>
                        <a:rPr sz="1800" spc="-50" dirty="0">
                          <a:latin typeface="Calibri"/>
                          <a:cs typeface="Calibri"/>
                        </a:rPr>
                        <a:t>2</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a:lnSpc>
                          <a:spcPct val="100000"/>
                        </a:lnSpc>
                        <a:spcBef>
                          <a:spcPts val="240"/>
                        </a:spcBef>
                      </a:pPr>
                      <a:r>
                        <a:rPr sz="1800" spc="-10" dirty="0">
                          <a:latin typeface="Calibri"/>
                          <a:cs typeface="Calibri"/>
                        </a:rPr>
                        <a:t>Riddle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marR="202565">
                        <a:lnSpc>
                          <a:spcPct val="100000"/>
                        </a:lnSpc>
                        <a:spcBef>
                          <a:spcPts val="240"/>
                        </a:spcBef>
                      </a:pPr>
                      <a:r>
                        <a:rPr sz="1800" u="sng" spc="-10" dirty="0">
                          <a:solidFill>
                            <a:srgbClr val="0562C1"/>
                          </a:solidFill>
                          <a:uFill>
                            <a:solidFill>
                              <a:srgbClr val="0562C1"/>
                            </a:solidFill>
                          </a:uFill>
                          <a:latin typeface="Calibri"/>
                          <a:cs typeface="Calibri"/>
                          <a:hlinkClick r:id="rId3"/>
                        </a:rPr>
                        <a:t>riddle@email.c</a:t>
                      </a:r>
                      <a:r>
                        <a:rPr sz="1800" spc="-10" dirty="0">
                          <a:solidFill>
                            <a:srgbClr val="0562C1"/>
                          </a:solidFill>
                          <a:latin typeface="Calibri"/>
                          <a:cs typeface="Calibri"/>
                        </a:rPr>
                        <a:t> </a:t>
                      </a:r>
                      <a:r>
                        <a:rPr sz="1800" u="sng" spc="-25" dirty="0">
                          <a:solidFill>
                            <a:srgbClr val="0562C1"/>
                          </a:solidFill>
                          <a:uFill>
                            <a:solidFill>
                              <a:srgbClr val="0562C1"/>
                            </a:solidFill>
                          </a:uFill>
                          <a:latin typeface="Calibri"/>
                          <a:cs typeface="Calibri"/>
                        </a:rPr>
                        <a:t>om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extLst>
                  <a:ext uri="{0D108BD9-81ED-4DB2-BD59-A6C34878D82A}">
                    <a16:rowId xmlns:a16="http://schemas.microsoft.com/office/drawing/2014/main" val="10002"/>
                  </a:ext>
                </a:extLst>
              </a:tr>
              <a:tr h="640080">
                <a:tc>
                  <a:txBody>
                    <a:bodyPr/>
                    <a:lstStyle/>
                    <a:p>
                      <a:pPr marL="90805">
                        <a:lnSpc>
                          <a:spcPct val="100000"/>
                        </a:lnSpc>
                        <a:spcBef>
                          <a:spcPts val="240"/>
                        </a:spcBef>
                      </a:pPr>
                      <a:r>
                        <a:rPr sz="1800" spc="-10" dirty="0">
                          <a:latin typeface="Calibri"/>
                          <a:cs typeface="Calibri"/>
                        </a:rPr>
                        <a:t>47652</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40"/>
                        </a:spcBef>
                      </a:pPr>
                      <a:r>
                        <a:rPr sz="1800" spc="-50" dirty="0">
                          <a:latin typeface="Calibri"/>
                          <a:cs typeface="Calibri"/>
                        </a:rPr>
                        <a:t>3</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40"/>
                        </a:spcBef>
                      </a:pPr>
                      <a:r>
                        <a:rPr sz="1800" spc="-20" dirty="0">
                          <a:latin typeface="Calibri"/>
                          <a:cs typeface="Calibri"/>
                        </a:rPr>
                        <a:t>Mary</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0805" marR="147320">
                        <a:lnSpc>
                          <a:spcPct val="100000"/>
                        </a:lnSpc>
                        <a:spcBef>
                          <a:spcPts val="240"/>
                        </a:spcBef>
                      </a:pPr>
                      <a:r>
                        <a:rPr sz="1800" spc="-10" dirty="0">
                          <a:latin typeface="Calibri"/>
                          <a:cs typeface="Calibri"/>
                          <a:hlinkClick r:id="rId4"/>
                        </a:rPr>
                        <a:t>mark@email.co</a:t>
                      </a:r>
                      <a:r>
                        <a:rPr sz="1800" spc="-10" dirty="0">
                          <a:latin typeface="Calibri"/>
                          <a:cs typeface="Calibri"/>
                        </a:rPr>
                        <a:t> </a:t>
                      </a:r>
                      <a:r>
                        <a:rPr sz="1800" spc="-50" dirty="0">
                          <a:latin typeface="Calibri"/>
                          <a:cs typeface="Calibri"/>
                        </a:rPr>
                        <a:t>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extLst>
                  <a:ext uri="{0D108BD9-81ED-4DB2-BD59-A6C34878D82A}">
                    <a16:rowId xmlns:a16="http://schemas.microsoft.com/office/drawing/2014/main" val="10003"/>
                  </a:ext>
                </a:extLst>
              </a:tr>
              <a:tr h="640080">
                <a:tc>
                  <a:txBody>
                    <a:bodyPr/>
                    <a:lstStyle/>
                    <a:p>
                      <a:pPr marL="91440">
                        <a:lnSpc>
                          <a:spcPct val="100000"/>
                        </a:lnSpc>
                        <a:spcBef>
                          <a:spcPts val="240"/>
                        </a:spcBef>
                      </a:pPr>
                      <a:r>
                        <a:rPr sz="1800" spc="-10" dirty="0">
                          <a:latin typeface="Calibri"/>
                          <a:cs typeface="Calibri"/>
                        </a:rPr>
                        <a:t>46378</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a:lnSpc>
                          <a:spcPct val="100000"/>
                        </a:lnSpc>
                        <a:spcBef>
                          <a:spcPts val="240"/>
                        </a:spcBef>
                      </a:pPr>
                      <a:r>
                        <a:rPr sz="1800" spc="-50" dirty="0">
                          <a:latin typeface="Calibri"/>
                          <a:cs typeface="Calibri"/>
                        </a:rPr>
                        <a:t>4</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a:lnSpc>
                          <a:spcPct val="100000"/>
                        </a:lnSpc>
                        <a:spcBef>
                          <a:spcPts val="240"/>
                        </a:spcBef>
                      </a:pPr>
                      <a:r>
                        <a:rPr sz="1800" spc="-20" dirty="0">
                          <a:latin typeface="Calibri"/>
                          <a:cs typeface="Calibri"/>
                        </a:rPr>
                        <a:t>John</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marR="207010">
                        <a:lnSpc>
                          <a:spcPct val="100000"/>
                        </a:lnSpc>
                        <a:spcBef>
                          <a:spcPts val="240"/>
                        </a:spcBef>
                      </a:pPr>
                      <a:r>
                        <a:rPr sz="1800" spc="-10" dirty="0">
                          <a:latin typeface="Calibri"/>
                          <a:cs typeface="Calibri"/>
                          <a:hlinkClick r:id="rId5"/>
                        </a:rPr>
                        <a:t>john@email.co</a:t>
                      </a:r>
                      <a:r>
                        <a:rPr sz="1800" spc="-10" dirty="0">
                          <a:latin typeface="Calibri"/>
                          <a:cs typeface="Calibri"/>
                        </a:rPr>
                        <a:t> </a:t>
                      </a:r>
                      <a:r>
                        <a:rPr sz="1800" spc="-50" dirty="0">
                          <a:latin typeface="Calibri"/>
                          <a:cs typeface="Calibri"/>
                        </a:rPr>
                        <a:t>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extLst>
                  <a:ext uri="{0D108BD9-81ED-4DB2-BD59-A6C34878D82A}">
                    <a16:rowId xmlns:a16="http://schemas.microsoft.com/office/drawing/2014/main" val="10004"/>
                  </a:ext>
                </a:extLst>
              </a:tr>
            </a:tbl>
          </a:graphicData>
        </a:graphic>
      </p:graphicFrame>
      <p:sp>
        <p:nvSpPr>
          <p:cNvPr id="4" name="object 4"/>
          <p:cNvSpPr txBox="1"/>
          <p:nvPr/>
        </p:nvSpPr>
        <p:spPr>
          <a:xfrm>
            <a:off x="962844" y="1412175"/>
            <a:ext cx="5673090" cy="3513454"/>
          </a:xfrm>
          <a:prstGeom prst="rect">
            <a:avLst/>
          </a:prstGeom>
        </p:spPr>
        <p:txBody>
          <a:bodyPr vert="horz" wrap="square" lIns="0" tIns="12700" rIns="0" bIns="0" rtlCol="0">
            <a:spAutoFit/>
          </a:bodyPr>
          <a:lstStyle/>
          <a:p>
            <a:pPr marR="5080" algn="r">
              <a:lnSpc>
                <a:spcPts val="2010"/>
              </a:lnSpc>
              <a:spcBef>
                <a:spcPts val="100"/>
              </a:spcBef>
            </a:pPr>
            <a:r>
              <a:rPr sz="1800" spc="-10" dirty="0">
                <a:latin typeface="Calibri"/>
                <a:cs typeface="Calibri"/>
              </a:rPr>
              <a:t>Employee</a:t>
            </a:r>
            <a:endParaRPr sz="1800">
              <a:latin typeface="Calibri"/>
              <a:cs typeface="Calibri"/>
            </a:endParaRPr>
          </a:p>
          <a:p>
            <a:pPr marL="240029" indent="-227329">
              <a:lnSpc>
                <a:spcPts val="3210"/>
              </a:lnSpc>
              <a:buFont typeface="Arial"/>
              <a:buChar char="•"/>
              <a:tabLst>
                <a:tab pos="240029" algn="l"/>
              </a:tabLst>
            </a:pPr>
            <a:r>
              <a:rPr sz="2800" dirty="0">
                <a:latin typeface="Times New Roman"/>
                <a:cs typeface="Times New Roman"/>
              </a:rPr>
              <a:t>Candidate</a:t>
            </a:r>
            <a:r>
              <a:rPr sz="2800" spc="-70" dirty="0">
                <a:latin typeface="Times New Roman"/>
                <a:cs typeface="Times New Roman"/>
              </a:rPr>
              <a:t> </a:t>
            </a:r>
            <a:r>
              <a:rPr sz="2800" spc="-25" dirty="0">
                <a:latin typeface="Times New Roman"/>
                <a:cs typeface="Times New Roman"/>
              </a:rPr>
              <a:t>Key</a:t>
            </a:r>
            <a:endParaRPr sz="2800">
              <a:latin typeface="Times New Roman"/>
              <a:cs typeface="Times New Roman"/>
            </a:endParaRPr>
          </a:p>
          <a:p>
            <a:pPr marL="697230" marR="1431290" lvl="1" indent="-227329">
              <a:lnSpc>
                <a:spcPts val="2590"/>
              </a:lnSpc>
              <a:spcBef>
                <a:spcPts val="560"/>
              </a:spcBef>
              <a:buFont typeface="Arial"/>
              <a:buChar char="•"/>
              <a:tabLst>
                <a:tab pos="698500" algn="l"/>
              </a:tabLst>
            </a:pPr>
            <a:r>
              <a:rPr sz="2400" dirty="0">
                <a:latin typeface="Times New Roman"/>
                <a:cs typeface="Times New Roman"/>
              </a:rPr>
              <a:t>Minimal</a:t>
            </a:r>
            <a:r>
              <a:rPr sz="2400" spc="-40" dirty="0">
                <a:latin typeface="Times New Roman"/>
                <a:cs typeface="Times New Roman"/>
              </a:rPr>
              <a:t> </a:t>
            </a:r>
            <a:r>
              <a:rPr sz="2400" dirty="0">
                <a:latin typeface="Times New Roman"/>
                <a:cs typeface="Times New Roman"/>
              </a:rPr>
              <a:t>set</a:t>
            </a:r>
            <a:r>
              <a:rPr sz="2400" spc="-30" dirty="0">
                <a:latin typeface="Times New Roman"/>
                <a:cs typeface="Times New Roman"/>
              </a:rPr>
              <a:t> </a:t>
            </a:r>
            <a:r>
              <a:rPr sz="2400" dirty="0">
                <a:latin typeface="Times New Roman"/>
                <a:cs typeface="Times New Roman"/>
              </a:rPr>
              <a:t>of</a:t>
            </a:r>
            <a:r>
              <a:rPr sz="2400" spc="-20" dirty="0">
                <a:latin typeface="Times New Roman"/>
                <a:cs typeface="Times New Roman"/>
              </a:rPr>
              <a:t> </a:t>
            </a:r>
            <a:r>
              <a:rPr sz="2400" dirty="0">
                <a:latin typeface="Times New Roman"/>
                <a:cs typeface="Times New Roman"/>
              </a:rPr>
              <a:t>attributes</a:t>
            </a:r>
            <a:r>
              <a:rPr sz="2400" spc="-50" dirty="0">
                <a:latin typeface="Times New Roman"/>
                <a:cs typeface="Times New Roman"/>
              </a:rPr>
              <a:t> </a:t>
            </a:r>
            <a:r>
              <a:rPr sz="2400" spc="-20" dirty="0">
                <a:latin typeface="Times New Roman"/>
                <a:cs typeface="Times New Roman"/>
              </a:rPr>
              <a:t>that 	</a:t>
            </a:r>
            <a:r>
              <a:rPr sz="2400" dirty="0">
                <a:latin typeface="Times New Roman"/>
                <a:cs typeface="Times New Roman"/>
              </a:rPr>
              <a:t>uniquely</a:t>
            </a:r>
            <a:r>
              <a:rPr sz="2400" spc="-25" dirty="0">
                <a:latin typeface="Times New Roman"/>
                <a:cs typeface="Times New Roman"/>
              </a:rPr>
              <a:t> </a:t>
            </a:r>
            <a:r>
              <a:rPr sz="2400" dirty="0">
                <a:latin typeface="Times New Roman"/>
                <a:cs typeface="Times New Roman"/>
              </a:rPr>
              <a:t>identifies</a:t>
            </a:r>
            <a:r>
              <a:rPr sz="2400" spc="-35" dirty="0">
                <a:latin typeface="Times New Roman"/>
                <a:cs typeface="Times New Roman"/>
              </a:rPr>
              <a:t> </a:t>
            </a:r>
            <a:r>
              <a:rPr sz="2400" spc="-20" dirty="0">
                <a:latin typeface="Times New Roman"/>
                <a:cs typeface="Times New Roman"/>
              </a:rPr>
              <a:t>each 	</a:t>
            </a:r>
            <a:r>
              <a:rPr sz="2400" dirty="0">
                <a:latin typeface="Times New Roman"/>
                <a:cs typeface="Times New Roman"/>
              </a:rPr>
              <a:t>occurrence</a:t>
            </a:r>
            <a:r>
              <a:rPr sz="2400" spc="-45" dirty="0">
                <a:latin typeface="Times New Roman"/>
                <a:cs typeface="Times New Roman"/>
              </a:rPr>
              <a:t> </a:t>
            </a:r>
            <a:r>
              <a:rPr sz="2400" dirty="0">
                <a:latin typeface="Times New Roman"/>
                <a:cs typeface="Times New Roman"/>
              </a:rPr>
              <a:t>of</a:t>
            </a:r>
            <a:r>
              <a:rPr sz="2400" spc="-10" dirty="0">
                <a:latin typeface="Times New Roman"/>
                <a:cs typeface="Times New Roman"/>
              </a:rPr>
              <a:t> </a:t>
            </a:r>
            <a:r>
              <a:rPr sz="2400" dirty="0">
                <a:latin typeface="Times New Roman"/>
                <a:cs typeface="Times New Roman"/>
              </a:rPr>
              <a:t>an</a:t>
            </a:r>
            <a:r>
              <a:rPr sz="2400" spc="-20" dirty="0">
                <a:latin typeface="Times New Roman"/>
                <a:cs typeface="Times New Roman"/>
              </a:rPr>
              <a:t> </a:t>
            </a:r>
            <a:r>
              <a:rPr sz="2400" dirty="0">
                <a:latin typeface="Times New Roman"/>
                <a:cs typeface="Times New Roman"/>
              </a:rPr>
              <a:t>entity</a:t>
            </a:r>
            <a:r>
              <a:rPr sz="2400" spc="-50" dirty="0">
                <a:latin typeface="Times New Roman"/>
                <a:cs typeface="Times New Roman"/>
              </a:rPr>
              <a:t> </a:t>
            </a:r>
            <a:r>
              <a:rPr sz="2400" spc="-10" dirty="0">
                <a:latin typeface="Times New Roman"/>
                <a:cs typeface="Times New Roman"/>
              </a:rPr>
              <a:t>type.</a:t>
            </a:r>
            <a:endParaRPr sz="2400">
              <a:latin typeface="Times New Roman"/>
              <a:cs typeface="Times New Roman"/>
            </a:endParaRPr>
          </a:p>
          <a:p>
            <a:pPr marL="240029" indent="-227329">
              <a:lnSpc>
                <a:spcPct val="100000"/>
              </a:lnSpc>
              <a:spcBef>
                <a:spcPts val="2265"/>
              </a:spcBef>
              <a:buFont typeface="Arial"/>
              <a:buChar char="•"/>
              <a:tabLst>
                <a:tab pos="240029" algn="l"/>
              </a:tabLst>
            </a:pPr>
            <a:r>
              <a:rPr sz="2800" dirty="0">
                <a:latin typeface="Times New Roman"/>
                <a:cs typeface="Times New Roman"/>
              </a:rPr>
              <a:t>Primary</a:t>
            </a:r>
            <a:r>
              <a:rPr sz="2800" spc="-75" dirty="0">
                <a:latin typeface="Times New Roman"/>
                <a:cs typeface="Times New Roman"/>
              </a:rPr>
              <a:t> </a:t>
            </a:r>
            <a:r>
              <a:rPr sz="2800" spc="-25" dirty="0">
                <a:latin typeface="Times New Roman"/>
                <a:cs typeface="Times New Roman"/>
              </a:rPr>
              <a:t>Key</a:t>
            </a:r>
            <a:endParaRPr sz="2800">
              <a:latin typeface="Times New Roman"/>
              <a:cs typeface="Times New Roman"/>
            </a:endParaRPr>
          </a:p>
          <a:p>
            <a:pPr marL="697230" marR="1491615" lvl="1" indent="-227329">
              <a:lnSpc>
                <a:spcPts val="2590"/>
              </a:lnSpc>
              <a:spcBef>
                <a:spcPts val="545"/>
              </a:spcBef>
              <a:buFont typeface="Arial"/>
              <a:buChar char="•"/>
              <a:tabLst>
                <a:tab pos="698500" algn="l"/>
              </a:tabLst>
            </a:pPr>
            <a:r>
              <a:rPr sz="2400" dirty="0">
                <a:latin typeface="Times New Roman"/>
                <a:cs typeface="Times New Roman"/>
              </a:rPr>
              <a:t>Candidate</a:t>
            </a:r>
            <a:r>
              <a:rPr sz="2400" spc="-35" dirty="0">
                <a:latin typeface="Times New Roman"/>
                <a:cs typeface="Times New Roman"/>
              </a:rPr>
              <a:t> </a:t>
            </a:r>
            <a:r>
              <a:rPr sz="2400" dirty="0">
                <a:latin typeface="Times New Roman"/>
                <a:cs typeface="Times New Roman"/>
              </a:rPr>
              <a:t>key</a:t>
            </a:r>
            <a:r>
              <a:rPr sz="2400" spc="10" dirty="0">
                <a:latin typeface="Times New Roman"/>
                <a:cs typeface="Times New Roman"/>
              </a:rPr>
              <a:t> </a:t>
            </a:r>
            <a:r>
              <a:rPr sz="2400" dirty="0">
                <a:latin typeface="Times New Roman"/>
                <a:cs typeface="Times New Roman"/>
              </a:rPr>
              <a:t>selected</a:t>
            </a:r>
            <a:r>
              <a:rPr sz="2400" spc="-35" dirty="0">
                <a:latin typeface="Times New Roman"/>
                <a:cs typeface="Times New Roman"/>
              </a:rPr>
              <a:t> </a:t>
            </a:r>
            <a:r>
              <a:rPr sz="2400" spc="-25" dirty="0">
                <a:latin typeface="Times New Roman"/>
                <a:cs typeface="Times New Roman"/>
              </a:rPr>
              <a:t>to 	</a:t>
            </a:r>
            <a:r>
              <a:rPr sz="2400" dirty="0">
                <a:latin typeface="Times New Roman"/>
                <a:cs typeface="Times New Roman"/>
              </a:rPr>
              <a:t>uniquely</a:t>
            </a:r>
            <a:r>
              <a:rPr sz="2400" spc="-25" dirty="0">
                <a:latin typeface="Times New Roman"/>
                <a:cs typeface="Times New Roman"/>
              </a:rPr>
              <a:t> </a:t>
            </a:r>
            <a:r>
              <a:rPr sz="2400" dirty="0">
                <a:latin typeface="Times New Roman"/>
                <a:cs typeface="Times New Roman"/>
              </a:rPr>
              <a:t>identify</a:t>
            </a:r>
            <a:r>
              <a:rPr sz="2400" spc="-20" dirty="0">
                <a:latin typeface="Times New Roman"/>
                <a:cs typeface="Times New Roman"/>
              </a:rPr>
              <a:t> each 	</a:t>
            </a:r>
            <a:r>
              <a:rPr sz="2400" dirty="0">
                <a:latin typeface="Times New Roman"/>
                <a:cs typeface="Times New Roman"/>
              </a:rPr>
              <a:t>occurrence</a:t>
            </a:r>
            <a:r>
              <a:rPr sz="2400" spc="-45" dirty="0">
                <a:latin typeface="Times New Roman"/>
                <a:cs typeface="Times New Roman"/>
              </a:rPr>
              <a:t> </a:t>
            </a:r>
            <a:r>
              <a:rPr sz="2400" dirty="0">
                <a:latin typeface="Times New Roman"/>
                <a:cs typeface="Times New Roman"/>
              </a:rPr>
              <a:t>of</a:t>
            </a:r>
            <a:r>
              <a:rPr sz="2400" spc="-10" dirty="0">
                <a:latin typeface="Times New Roman"/>
                <a:cs typeface="Times New Roman"/>
              </a:rPr>
              <a:t> </a:t>
            </a:r>
            <a:r>
              <a:rPr sz="2400" dirty="0">
                <a:latin typeface="Times New Roman"/>
                <a:cs typeface="Times New Roman"/>
              </a:rPr>
              <a:t>an</a:t>
            </a:r>
            <a:r>
              <a:rPr sz="2400" spc="-20" dirty="0">
                <a:latin typeface="Times New Roman"/>
                <a:cs typeface="Times New Roman"/>
              </a:rPr>
              <a:t> </a:t>
            </a:r>
            <a:r>
              <a:rPr sz="2400" dirty="0">
                <a:latin typeface="Times New Roman"/>
                <a:cs typeface="Times New Roman"/>
              </a:rPr>
              <a:t>entity</a:t>
            </a:r>
            <a:r>
              <a:rPr sz="2400" spc="-50" dirty="0">
                <a:latin typeface="Times New Roman"/>
                <a:cs typeface="Times New Roman"/>
              </a:rPr>
              <a:t> </a:t>
            </a:r>
            <a:r>
              <a:rPr sz="2400" spc="-10" dirty="0">
                <a:latin typeface="Times New Roman"/>
                <a:cs typeface="Times New Roman"/>
              </a:rPr>
              <a:t>type.</a:t>
            </a:r>
            <a:endParaRPr sz="2400">
              <a:latin typeface="Times New Roman"/>
              <a:cs typeface="Times New Roman"/>
            </a:endParaRPr>
          </a:p>
        </p:txBody>
      </p:sp>
    </p:spTree>
  </p:cSld>
  <p:clrMapOvr>
    <a:masterClrMapping/>
  </p:clrMapOvr>
  <p:transition>
    <p:wipe di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39431" y="293244"/>
            <a:ext cx="1016000" cy="696595"/>
          </a:xfrm>
          <a:prstGeom prst="rect">
            <a:avLst/>
          </a:prstGeom>
        </p:spPr>
        <p:txBody>
          <a:bodyPr vert="horz" wrap="square" lIns="0" tIns="12700" rIns="0" bIns="0" rtlCol="0">
            <a:spAutoFit/>
          </a:bodyPr>
          <a:lstStyle/>
          <a:p>
            <a:pPr marL="12700">
              <a:lnSpc>
                <a:spcPct val="100000"/>
              </a:lnSpc>
              <a:spcBef>
                <a:spcPts val="100"/>
              </a:spcBef>
            </a:pPr>
            <a:r>
              <a:rPr spc="-55" dirty="0"/>
              <a:t>Keys</a:t>
            </a:r>
          </a:p>
        </p:txBody>
      </p:sp>
      <p:sp>
        <p:nvSpPr>
          <p:cNvPr id="3" name="object 3"/>
          <p:cNvSpPr txBox="1"/>
          <p:nvPr/>
        </p:nvSpPr>
        <p:spPr>
          <a:xfrm>
            <a:off x="962844" y="2001555"/>
            <a:ext cx="3886200" cy="2579370"/>
          </a:xfrm>
          <a:prstGeom prst="rect">
            <a:avLst/>
          </a:prstGeom>
        </p:spPr>
        <p:txBody>
          <a:bodyPr vert="horz" wrap="square" lIns="0" tIns="59690" rIns="0" bIns="0" rtlCol="0">
            <a:spAutoFit/>
          </a:bodyPr>
          <a:lstStyle/>
          <a:p>
            <a:pPr marL="12700" marR="5080">
              <a:lnSpc>
                <a:spcPts val="3030"/>
              </a:lnSpc>
              <a:spcBef>
                <a:spcPts val="470"/>
              </a:spcBef>
            </a:pPr>
            <a:r>
              <a:rPr sz="2800" dirty="0">
                <a:latin typeface="Times New Roman"/>
                <a:cs typeface="Times New Roman"/>
              </a:rPr>
              <a:t>Identify</a:t>
            </a:r>
            <a:r>
              <a:rPr sz="2800" spc="-65" dirty="0">
                <a:latin typeface="Times New Roman"/>
                <a:cs typeface="Times New Roman"/>
              </a:rPr>
              <a:t> </a:t>
            </a:r>
            <a:r>
              <a:rPr sz="2800" dirty="0">
                <a:latin typeface="Times New Roman"/>
                <a:cs typeface="Times New Roman"/>
              </a:rPr>
              <a:t>the</a:t>
            </a:r>
            <a:r>
              <a:rPr sz="2800" spc="-55" dirty="0">
                <a:latin typeface="Times New Roman"/>
                <a:cs typeface="Times New Roman"/>
              </a:rPr>
              <a:t> </a:t>
            </a:r>
            <a:r>
              <a:rPr sz="2800" dirty="0">
                <a:latin typeface="Times New Roman"/>
                <a:cs typeface="Times New Roman"/>
              </a:rPr>
              <a:t>following</a:t>
            </a:r>
            <a:r>
              <a:rPr sz="2800" spc="-70" dirty="0">
                <a:latin typeface="Times New Roman"/>
                <a:cs typeface="Times New Roman"/>
              </a:rPr>
              <a:t> </a:t>
            </a:r>
            <a:r>
              <a:rPr sz="2800" spc="-20" dirty="0">
                <a:latin typeface="Times New Roman"/>
                <a:cs typeface="Times New Roman"/>
              </a:rPr>
              <a:t>keys </a:t>
            </a:r>
            <a:r>
              <a:rPr sz="2800" dirty="0">
                <a:latin typeface="Times New Roman"/>
                <a:cs typeface="Times New Roman"/>
              </a:rPr>
              <a:t>from</a:t>
            </a:r>
            <a:r>
              <a:rPr sz="2800" spc="-70" dirty="0">
                <a:latin typeface="Times New Roman"/>
                <a:cs typeface="Times New Roman"/>
              </a:rPr>
              <a:t> </a:t>
            </a:r>
            <a:r>
              <a:rPr sz="2800" dirty="0">
                <a:latin typeface="Times New Roman"/>
                <a:cs typeface="Times New Roman"/>
              </a:rPr>
              <a:t>this</a:t>
            </a:r>
            <a:r>
              <a:rPr sz="2800" spc="-70" dirty="0">
                <a:latin typeface="Times New Roman"/>
                <a:cs typeface="Times New Roman"/>
              </a:rPr>
              <a:t> </a:t>
            </a:r>
            <a:r>
              <a:rPr sz="2800" dirty="0">
                <a:latin typeface="Times New Roman"/>
                <a:cs typeface="Times New Roman"/>
              </a:rPr>
              <a:t>Employee</a:t>
            </a:r>
            <a:r>
              <a:rPr sz="2800" spc="-55" dirty="0">
                <a:latin typeface="Times New Roman"/>
                <a:cs typeface="Times New Roman"/>
              </a:rPr>
              <a:t> </a:t>
            </a:r>
            <a:r>
              <a:rPr sz="2800" spc="-10" dirty="0">
                <a:latin typeface="Times New Roman"/>
                <a:cs typeface="Times New Roman"/>
              </a:rPr>
              <a:t>table</a:t>
            </a:r>
            <a:endParaRPr sz="2800">
              <a:latin typeface="Times New Roman"/>
              <a:cs typeface="Times New Roman"/>
            </a:endParaRPr>
          </a:p>
          <a:p>
            <a:pPr>
              <a:lnSpc>
                <a:spcPct val="100000"/>
              </a:lnSpc>
              <a:spcBef>
                <a:spcPts val="1420"/>
              </a:spcBef>
            </a:pPr>
            <a:endParaRPr sz="2800">
              <a:latin typeface="Times New Roman"/>
              <a:cs typeface="Times New Roman"/>
            </a:endParaRPr>
          </a:p>
          <a:p>
            <a:pPr marL="240029" indent="-227329">
              <a:lnSpc>
                <a:spcPct val="100000"/>
              </a:lnSpc>
              <a:buFont typeface="Arial"/>
              <a:buChar char="•"/>
              <a:tabLst>
                <a:tab pos="240029" algn="l"/>
              </a:tabLst>
            </a:pPr>
            <a:r>
              <a:rPr sz="2800" dirty="0">
                <a:latin typeface="Times New Roman"/>
                <a:cs typeface="Times New Roman"/>
              </a:rPr>
              <a:t>Candidate</a:t>
            </a:r>
            <a:r>
              <a:rPr sz="2800" spc="-70" dirty="0">
                <a:latin typeface="Times New Roman"/>
                <a:cs typeface="Times New Roman"/>
              </a:rPr>
              <a:t> </a:t>
            </a:r>
            <a:r>
              <a:rPr sz="2800" spc="-20" dirty="0">
                <a:latin typeface="Times New Roman"/>
                <a:cs typeface="Times New Roman"/>
              </a:rPr>
              <a:t>Key?</a:t>
            </a:r>
            <a:endParaRPr sz="2800">
              <a:latin typeface="Times New Roman"/>
              <a:cs typeface="Times New Roman"/>
            </a:endParaRPr>
          </a:p>
          <a:p>
            <a:pPr marL="240029" indent="-227329">
              <a:lnSpc>
                <a:spcPct val="100000"/>
              </a:lnSpc>
              <a:spcBef>
                <a:spcPts val="2315"/>
              </a:spcBef>
              <a:buFont typeface="Arial"/>
              <a:buChar char="•"/>
              <a:tabLst>
                <a:tab pos="240029" algn="l"/>
              </a:tabLst>
            </a:pPr>
            <a:r>
              <a:rPr sz="2800" dirty="0">
                <a:latin typeface="Times New Roman"/>
                <a:cs typeface="Times New Roman"/>
              </a:rPr>
              <a:t>Primary</a:t>
            </a:r>
            <a:r>
              <a:rPr sz="2800" spc="-75" dirty="0">
                <a:latin typeface="Times New Roman"/>
                <a:cs typeface="Times New Roman"/>
              </a:rPr>
              <a:t> </a:t>
            </a:r>
            <a:r>
              <a:rPr sz="2800" spc="-20" dirty="0">
                <a:latin typeface="Times New Roman"/>
                <a:cs typeface="Times New Roman"/>
              </a:rPr>
              <a:t>Key?</a:t>
            </a:r>
            <a:endParaRPr sz="2800">
              <a:latin typeface="Times New Roman"/>
              <a:cs typeface="Times New Roman"/>
            </a:endParaRPr>
          </a:p>
        </p:txBody>
      </p:sp>
      <p:graphicFrame>
        <p:nvGraphicFramePr>
          <p:cNvPr id="4" name="object 4"/>
          <p:cNvGraphicFramePr>
            <a:graphicFrameLocks noGrp="1"/>
          </p:cNvGraphicFramePr>
          <p:nvPr/>
        </p:nvGraphicFramePr>
        <p:xfrm>
          <a:off x="5483037" y="1684338"/>
          <a:ext cx="6169658" cy="2660650"/>
        </p:xfrm>
        <a:graphic>
          <a:graphicData uri="http://schemas.openxmlformats.org/drawingml/2006/table">
            <a:tbl>
              <a:tblPr firstRow="1" bandRow="1">
                <a:tableStyleId>{2D5ABB26-0587-4C30-8999-92F81FD0307C}</a:tableStyleId>
              </a:tblPr>
              <a:tblGrid>
                <a:gridCol w="1057910">
                  <a:extLst>
                    <a:ext uri="{9D8B030D-6E8A-4147-A177-3AD203B41FA5}">
                      <a16:colId xmlns:a16="http://schemas.microsoft.com/office/drawing/2014/main" val="20000"/>
                    </a:ext>
                  </a:extLst>
                </a:gridCol>
                <a:gridCol w="954404">
                  <a:extLst>
                    <a:ext uri="{9D8B030D-6E8A-4147-A177-3AD203B41FA5}">
                      <a16:colId xmlns:a16="http://schemas.microsoft.com/office/drawing/2014/main" val="20001"/>
                    </a:ext>
                  </a:extLst>
                </a:gridCol>
                <a:gridCol w="2447925">
                  <a:extLst>
                    <a:ext uri="{9D8B030D-6E8A-4147-A177-3AD203B41FA5}">
                      <a16:colId xmlns:a16="http://schemas.microsoft.com/office/drawing/2014/main" val="20002"/>
                    </a:ext>
                  </a:extLst>
                </a:gridCol>
                <a:gridCol w="1709419">
                  <a:extLst>
                    <a:ext uri="{9D8B030D-6E8A-4147-A177-3AD203B41FA5}">
                      <a16:colId xmlns:a16="http://schemas.microsoft.com/office/drawing/2014/main" val="20003"/>
                    </a:ext>
                  </a:extLst>
                </a:gridCol>
              </a:tblGrid>
              <a:tr h="370840">
                <a:tc>
                  <a:txBody>
                    <a:bodyPr/>
                    <a:lstStyle/>
                    <a:p>
                      <a:pPr marL="149225">
                        <a:lnSpc>
                          <a:spcPct val="100000"/>
                        </a:lnSpc>
                        <a:spcBef>
                          <a:spcPts val="240"/>
                        </a:spcBef>
                      </a:pPr>
                      <a:r>
                        <a:rPr sz="1800" b="1" spc="-10" dirty="0">
                          <a:solidFill>
                            <a:srgbClr val="FFFFFF"/>
                          </a:solidFill>
                          <a:latin typeface="Calibri"/>
                          <a:cs typeface="Calibri"/>
                        </a:rPr>
                        <a:t>EMP_NI</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119380">
                        <a:lnSpc>
                          <a:spcPct val="100000"/>
                        </a:lnSpc>
                        <a:spcBef>
                          <a:spcPts val="240"/>
                        </a:spcBef>
                      </a:pPr>
                      <a:r>
                        <a:rPr sz="1800" b="1" spc="-10" dirty="0">
                          <a:solidFill>
                            <a:srgbClr val="FFFFFF"/>
                          </a:solidFill>
                          <a:latin typeface="Calibri"/>
                          <a:cs typeface="Calibri"/>
                        </a:rPr>
                        <a:t>Emp_id</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686435">
                        <a:lnSpc>
                          <a:spcPct val="100000"/>
                        </a:lnSpc>
                        <a:spcBef>
                          <a:spcPts val="240"/>
                        </a:spcBef>
                      </a:pPr>
                      <a:r>
                        <a:rPr sz="1800" b="1" spc="-10" dirty="0">
                          <a:solidFill>
                            <a:srgbClr val="FFFFFF"/>
                          </a:solidFill>
                          <a:latin typeface="Calibri"/>
                          <a:cs typeface="Calibri"/>
                        </a:rPr>
                        <a:t>Emp_name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algn="ctr">
                        <a:lnSpc>
                          <a:spcPct val="100000"/>
                        </a:lnSpc>
                        <a:spcBef>
                          <a:spcPts val="240"/>
                        </a:spcBef>
                      </a:pPr>
                      <a:r>
                        <a:rPr sz="1800" b="1" spc="-10" dirty="0">
                          <a:solidFill>
                            <a:srgbClr val="FFFFFF"/>
                          </a:solidFill>
                          <a:latin typeface="Calibri"/>
                          <a:cs typeface="Calibri"/>
                        </a:rPr>
                        <a:t>Emp_email</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extLst>
                  <a:ext uri="{0D108BD9-81ED-4DB2-BD59-A6C34878D82A}">
                    <a16:rowId xmlns:a16="http://schemas.microsoft.com/office/drawing/2014/main" val="10000"/>
                  </a:ext>
                </a:extLst>
              </a:tr>
              <a:tr h="370205">
                <a:tc>
                  <a:txBody>
                    <a:bodyPr/>
                    <a:lstStyle/>
                    <a:p>
                      <a:pPr marL="91440">
                        <a:lnSpc>
                          <a:spcPct val="100000"/>
                        </a:lnSpc>
                        <a:spcBef>
                          <a:spcPts val="240"/>
                        </a:spcBef>
                      </a:pPr>
                      <a:r>
                        <a:rPr sz="1800" spc="-10" dirty="0">
                          <a:latin typeface="Calibri"/>
                          <a:cs typeface="Calibri"/>
                        </a:rPr>
                        <a:t>41201</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1440">
                        <a:lnSpc>
                          <a:spcPct val="100000"/>
                        </a:lnSpc>
                        <a:spcBef>
                          <a:spcPts val="240"/>
                        </a:spcBef>
                      </a:pPr>
                      <a:r>
                        <a:rPr sz="1800" spc="-50" dirty="0">
                          <a:latin typeface="Calibri"/>
                          <a:cs typeface="Calibri"/>
                        </a:rPr>
                        <a:t>1</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1440">
                        <a:lnSpc>
                          <a:spcPct val="100000"/>
                        </a:lnSpc>
                        <a:spcBef>
                          <a:spcPts val="240"/>
                        </a:spcBef>
                      </a:pPr>
                      <a:r>
                        <a:rPr sz="1800" spc="-20" dirty="0">
                          <a:latin typeface="Calibri"/>
                          <a:cs typeface="Calibri"/>
                        </a:rPr>
                        <a:t>Carl</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R="12700" algn="ctr">
                        <a:lnSpc>
                          <a:spcPct val="100000"/>
                        </a:lnSpc>
                        <a:spcBef>
                          <a:spcPts val="240"/>
                        </a:spcBef>
                      </a:pPr>
                      <a:r>
                        <a:rPr sz="1800" spc="-10" dirty="0">
                          <a:latin typeface="Calibri"/>
                          <a:cs typeface="Calibri"/>
                          <a:hlinkClick r:id="rId2"/>
                        </a:rPr>
                        <a:t>carl@email.com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extLst>
                  <a:ext uri="{0D108BD9-81ED-4DB2-BD59-A6C34878D82A}">
                    <a16:rowId xmlns:a16="http://schemas.microsoft.com/office/drawing/2014/main" val="10001"/>
                  </a:ext>
                </a:extLst>
              </a:tr>
              <a:tr h="639445">
                <a:tc>
                  <a:txBody>
                    <a:bodyPr/>
                    <a:lstStyle/>
                    <a:p>
                      <a:pPr marL="91440">
                        <a:lnSpc>
                          <a:spcPct val="100000"/>
                        </a:lnSpc>
                        <a:spcBef>
                          <a:spcPts val="240"/>
                        </a:spcBef>
                      </a:pPr>
                      <a:r>
                        <a:rPr sz="1800" spc="-10" dirty="0">
                          <a:latin typeface="Calibri"/>
                          <a:cs typeface="Calibri"/>
                        </a:rPr>
                        <a:t>98653</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1440">
                        <a:lnSpc>
                          <a:spcPct val="100000"/>
                        </a:lnSpc>
                        <a:spcBef>
                          <a:spcPts val="240"/>
                        </a:spcBef>
                      </a:pPr>
                      <a:r>
                        <a:rPr sz="1800" spc="-50" dirty="0">
                          <a:latin typeface="Calibri"/>
                          <a:cs typeface="Calibri"/>
                        </a:rPr>
                        <a:t>2</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1440">
                        <a:lnSpc>
                          <a:spcPct val="100000"/>
                        </a:lnSpc>
                        <a:spcBef>
                          <a:spcPts val="240"/>
                        </a:spcBef>
                      </a:pPr>
                      <a:r>
                        <a:rPr sz="1800" spc="-10" dirty="0">
                          <a:latin typeface="Calibri"/>
                          <a:cs typeface="Calibri"/>
                        </a:rPr>
                        <a:t>Riddle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1440" marR="202565">
                        <a:lnSpc>
                          <a:spcPct val="100000"/>
                        </a:lnSpc>
                        <a:spcBef>
                          <a:spcPts val="240"/>
                        </a:spcBef>
                      </a:pPr>
                      <a:r>
                        <a:rPr sz="1800" u="sng" spc="-10" dirty="0">
                          <a:solidFill>
                            <a:srgbClr val="0562C1"/>
                          </a:solidFill>
                          <a:uFill>
                            <a:solidFill>
                              <a:srgbClr val="0562C1"/>
                            </a:solidFill>
                          </a:uFill>
                          <a:latin typeface="Calibri"/>
                          <a:cs typeface="Calibri"/>
                          <a:hlinkClick r:id="rId3"/>
                        </a:rPr>
                        <a:t>riddle@email.c</a:t>
                      </a:r>
                      <a:r>
                        <a:rPr sz="1800" spc="-10" dirty="0">
                          <a:solidFill>
                            <a:srgbClr val="0562C1"/>
                          </a:solidFill>
                          <a:latin typeface="Calibri"/>
                          <a:cs typeface="Calibri"/>
                        </a:rPr>
                        <a:t> </a:t>
                      </a:r>
                      <a:r>
                        <a:rPr sz="1800" u="sng" spc="-25" dirty="0">
                          <a:solidFill>
                            <a:srgbClr val="0562C1"/>
                          </a:solidFill>
                          <a:uFill>
                            <a:solidFill>
                              <a:srgbClr val="0562C1"/>
                            </a:solidFill>
                          </a:uFill>
                          <a:latin typeface="Calibri"/>
                          <a:cs typeface="Calibri"/>
                        </a:rPr>
                        <a:t>om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extLst>
                  <a:ext uri="{0D108BD9-81ED-4DB2-BD59-A6C34878D82A}">
                    <a16:rowId xmlns:a16="http://schemas.microsoft.com/office/drawing/2014/main" val="10002"/>
                  </a:ext>
                </a:extLst>
              </a:tr>
              <a:tr h="640080">
                <a:tc>
                  <a:txBody>
                    <a:bodyPr/>
                    <a:lstStyle/>
                    <a:p>
                      <a:pPr marL="91440">
                        <a:lnSpc>
                          <a:spcPct val="100000"/>
                        </a:lnSpc>
                        <a:spcBef>
                          <a:spcPts val="240"/>
                        </a:spcBef>
                      </a:pPr>
                      <a:r>
                        <a:rPr sz="1800" spc="-10" dirty="0">
                          <a:latin typeface="Calibri"/>
                          <a:cs typeface="Calibri"/>
                        </a:rPr>
                        <a:t>47652</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1440">
                        <a:lnSpc>
                          <a:spcPct val="100000"/>
                        </a:lnSpc>
                        <a:spcBef>
                          <a:spcPts val="240"/>
                        </a:spcBef>
                      </a:pPr>
                      <a:r>
                        <a:rPr sz="1800" spc="-50" dirty="0">
                          <a:latin typeface="Calibri"/>
                          <a:cs typeface="Calibri"/>
                        </a:rPr>
                        <a:t>3</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1440">
                        <a:lnSpc>
                          <a:spcPct val="100000"/>
                        </a:lnSpc>
                        <a:spcBef>
                          <a:spcPts val="240"/>
                        </a:spcBef>
                      </a:pPr>
                      <a:r>
                        <a:rPr sz="1800" spc="-20" dirty="0">
                          <a:latin typeface="Calibri"/>
                          <a:cs typeface="Calibri"/>
                        </a:rPr>
                        <a:t>Mary</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1440" marR="146685">
                        <a:lnSpc>
                          <a:spcPct val="100000"/>
                        </a:lnSpc>
                        <a:spcBef>
                          <a:spcPts val="240"/>
                        </a:spcBef>
                      </a:pPr>
                      <a:r>
                        <a:rPr sz="1800" spc="-10" dirty="0">
                          <a:latin typeface="Calibri"/>
                          <a:cs typeface="Calibri"/>
                          <a:hlinkClick r:id="rId4"/>
                        </a:rPr>
                        <a:t>mark@email.co</a:t>
                      </a:r>
                      <a:r>
                        <a:rPr sz="1800" spc="-10" dirty="0">
                          <a:latin typeface="Calibri"/>
                          <a:cs typeface="Calibri"/>
                        </a:rPr>
                        <a:t> </a:t>
                      </a:r>
                      <a:r>
                        <a:rPr sz="1800" spc="-50" dirty="0">
                          <a:latin typeface="Calibri"/>
                          <a:cs typeface="Calibri"/>
                        </a:rPr>
                        <a:t>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extLst>
                  <a:ext uri="{0D108BD9-81ED-4DB2-BD59-A6C34878D82A}">
                    <a16:rowId xmlns:a16="http://schemas.microsoft.com/office/drawing/2014/main" val="10003"/>
                  </a:ext>
                </a:extLst>
              </a:tr>
              <a:tr h="640080">
                <a:tc>
                  <a:txBody>
                    <a:bodyPr/>
                    <a:lstStyle/>
                    <a:p>
                      <a:pPr marL="91440">
                        <a:lnSpc>
                          <a:spcPct val="100000"/>
                        </a:lnSpc>
                        <a:spcBef>
                          <a:spcPts val="240"/>
                        </a:spcBef>
                      </a:pPr>
                      <a:r>
                        <a:rPr sz="1800" spc="-10" dirty="0">
                          <a:latin typeface="Calibri"/>
                          <a:cs typeface="Calibri"/>
                        </a:rPr>
                        <a:t>46378</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1440">
                        <a:lnSpc>
                          <a:spcPct val="100000"/>
                        </a:lnSpc>
                        <a:spcBef>
                          <a:spcPts val="240"/>
                        </a:spcBef>
                      </a:pPr>
                      <a:r>
                        <a:rPr sz="1800" spc="-50" dirty="0">
                          <a:latin typeface="Calibri"/>
                          <a:cs typeface="Calibri"/>
                        </a:rPr>
                        <a:t>4</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1440">
                        <a:lnSpc>
                          <a:spcPct val="100000"/>
                        </a:lnSpc>
                        <a:spcBef>
                          <a:spcPts val="240"/>
                        </a:spcBef>
                      </a:pPr>
                      <a:r>
                        <a:rPr sz="1800" spc="-20" dirty="0">
                          <a:latin typeface="Calibri"/>
                          <a:cs typeface="Calibri"/>
                        </a:rPr>
                        <a:t>John</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1440" marR="206375">
                        <a:lnSpc>
                          <a:spcPct val="100000"/>
                        </a:lnSpc>
                        <a:spcBef>
                          <a:spcPts val="240"/>
                        </a:spcBef>
                      </a:pPr>
                      <a:r>
                        <a:rPr sz="1800" spc="-10" dirty="0">
                          <a:latin typeface="Calibri"/>
                          <a:cs typeface="Calibri"/>
                          <a:hlinkClick r:id="rId5"/>
                        </a:rPr>
                        <a:t>john@email.co</a:t>
                      </a:r>
                      <a:r>
                        <a:rPr sz="1800" spc="-10" dirty="0">
                          <a:latin typeface="Calibri"/>
                          <a:cs typeface="Calibri"/>
                        </a:rPr>
                        <a:t> </a:t>
                      </a:r>
                      <a:r>
                        <a:rPr sz="1800" spc="-50" dirty="0">
                          <a:latin typeface="Calibri"/>
                          <a:cs typeface="Calibri"/>
                        </a:rPr>
                        <a:t>m</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extLst>
                  <a:ext uri="{0D108BD9-81ED-4DB2-BD59-A6C34878D82A}">
                    <a16:rowId xmlns:a16="http://schemas.microsoft.com/office/drawing/2014/main" val="10004"/>
                  </a:ext>
                </a:extLst>
              </a:tr>
            </a:tbl>
          </a:graphicData>
        </a:graphic>
      </p:graphicFrame>
      <p:sp>
        <p:nvSpPr>
          <p:cNvPr id="5" name="object 5"/>
          <p:cNvSpPr txBox="1"/>
          <p:nvPr/>
        </p:nvSpPr>
        <p:spPr>
          <a:xfrm>
            <a:off x="5610200" y="1139813"/>
            <a:ext cx="939165" cy="299720"/>
          </a:xfrm>
          <a:prstGeom prst="rect">
            <a:avLst/>
          </a:prstGeom>
        </p:spPr>
        <p:txBody>
          <a:bodyPr vert="horz" wrap="square" lIns="0" tIns="12700" rIns="0" bIns="0" rtlCol="0">
            <a:spAutoFit/>
          </a:bodyPr>
          <a:lstStyle/>
          <a:p>
            <a:pPr marL="12700">
              <a:lnSpc>
                <a:spcPct val="100000"/>
              </a:lnSpc>
              <a:spcBef>
                <a:spcPts val="100"/>
              </a:spcBef>
            </a:pPr>
            <a:r>
              <a:rPr sz="1800" spc="-10" dirty="0">
                <a:latin typeface="Calibri"/>
                <a:cs typeface="Calibri"/>
              </a:rPr>
              <a:t>Employee</a:t>
            </a:r>
            <a:endParaRPr sz="1800">
              <a:latin typeface="Calibri"/>
              <a:cs typeface="Calibri"/>
            </a:endParaRPr>
          </a:p>
        </p:txBody>
      </p:sp>
    </p:spTree>
  </p:cSld>
  <p:clrMapOvr>
    <a:masterClrMapping/>
  </p:clrMapOvr>
  <p:transition>
    <p:wipe di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90119" rIns="0" bIns="0" rtlCol="0">
            <a:spAutoFit/>
          </a:bodyPr>
          <a:lstStyle/>
          <a:p>
            <a:pPr marL="107950">
              <a:lnSpc>
                <a:spcPct val="100000"/>
              </a:lnSpc>
              <a:spcBef>
                <a:spcPts val="100"/>
              </a:spcBef>
            </a:pPr>
            <a:r>
              <a:rPr b="1" spc="-20" dirty="0">
                <a:latin typeface="Times New Roman"/>
                <a:cs typeface="Times New Roman"/>
              </a:rPr>
              <a:t>Keys</a:t>
            </a:r>
          </a:p>
        </p:txBody>
      </p:sp>
      <p:sp>
        <p:nvSpPr>
          <p:cNvPr id="3" name="object 3"/>
          <p:cNvSpPr txBox="1"/>
          <p:nvPr/>
        </p:nvSpPr>
        <p:spPr>
          <a:xfrm>
            <a:off x="962844" y="2224786"/>
            <a:ext cx="4248150" cy="2614818"/>
          </a:xfrm>
          <a:prstGeom prst="rect">
            <a:avLst/>
          </a:prstGeom>
        </p:spPr>
        <p:txBody>
          <a:bodyPr vert="horz" wrap="square" lIns="0" tIns="59690" rIns="0" bIns="0" rtlCol="0">
            <a:spAutoFit/>
          </a:bodyPr>
          <a:lstStyle/>
          <a:p>
            <a:pPr marL="12700" marR="429895">
              <a:lnSpc>
                <a:spcPts val="3030"/>
              </a:lnSpc>
              <a:spcBef>
                <a:spcPts val="470"/>
              </a:spcBef>
            </a:pPr>
            <a:r>
              <a:rPr sz="2800" dirty="0">
                <a:latin typeface="Times New Roman"/>
                <a:cs typeface="Times New Roman"/>
              </a:rPr>
              <a:t>Identify</a:t>
            </a:r>
            <a:r>
              <a:rPr sz="2800" spc="-60" dirty="0">
                <a:latin typeface="Times New Roman"/>
                <a:cs typeface="Times New Roman"/>
              </a:rPr>
              <a:t> </a:t>
            </a:r>
            <a:r>
              <a:rPr sz="2800" dirty="0">
                <a:latin typeface="Times New Roman"/>
                <a:cs typeface="Times New Roman"/>
              </a:rPr>
              <a:t>the</a:t>
            </a:r>
            <a:r>
              <a:rPr sz="2800" spc="-55" dirty="0">
                <a:latin typeface="Times New Roman"/>
                <a:cs typeface="Times New Roman"/>
              </a:rPr>
              <a:t> </a:t>
            </a:r>
            <a:r>
              <a:rPr sz="2800" dirty="0">
                <a:latin typeface="Times New Roman"/>
                <a:cs typeface="Times New Roman"/>
              </a:rPr>
              <a:t>composite</a:t>
            </a:r>
            <a:r>
              <a:rPr sz="2800" spc="-75" dirty="0">
                <a:latin typeface="Times New Roman"/>
                <a:cs typeface="Times New Roman"/>
              </a:rPr>
              <a:t> </a:t>
            </a:r>
            <a:r>
              <a:rPr sz="2800" spc="-25" dirty="0">
                <a:latin typeface="Times New Roman"/>
                <a:cs typeface="Times New Roman"/>
              </a:rPr>
              <a:t>key </a:t>
            </a:r>
            <a:r>
              <a:rPr sz="2800" dirty="0">
                <a:latin typeface="Times New Roman"/>
                <a:cs typeface="Times New Roman"/>
              </a:rPr>
              <a:t>from</a:t>
            </a:r>
            <a:r>
              <a:rPr sz="2800" spc="-70" dirty="0">
                <a:latin typeface="Times New Roman"/>
                <a:cs typeface="Times New Roman"/>
              </a:rPr>
              <a:t> </a:t>
            </a:r>
            <a:r>
              <a:rPr sz="2800" dirty="0">
                <a:latin typeface="Times New Roman"/>
                <a:cs typeface="Times New Roman"/>
              </a:rPr>
              <a:t>this</a:t>
            </a:r>
            <a:r>
              <a:rPr sz="2800" spc="-70" dirty="0">
                <a:latin typeface="Times New Roman"/>
                <a:cs typeface="Times New Roman"/>
              </a:rPr>
              <a:t> </a:t>
            </a:r>
            <a:r>
              <a:rPr sz="2800" spc="-10" dirty="0">
                <a:latin typeface="Times New Roman"/>
                <a:cs typeface="Times New Roman"/>
              </a:rPr>
              <a:t>table</a:t>
            </a:r>
            <a:endParaRPr sz="2800" dirty="0">
              <a:latin typeface="Times New Roman"/>
              <a:cs typeface="Times New Roman"/>
            </a:endParaRPr>
          </a:p>
          <a:p>
            <a:pPr>
              <a:lnSpc>
                <a:spcPct val="100000"/>
              </a:lnSpc>
              <a:spcBef>
                <a:spcPts val="1410"/>
              </a:spcBef>
            </a:pPr>
            <a:endParaRPr sz="2800" dirty="0">
              <a:latin typeface="Times New Roman"/>
              <a:cs typeface="Times New Roman"/>
            </a:endParaRPr>
          </a:p>
          <a:p>
            <a:pPr marL="240029" indent="-227329">
              <a:lnSpc>
                <a:spcPct val="100000"/>
              </a:lnSpc>
              <a:buFont typeface="Arial"/>
              <a:buChar char="•"/>
              <a:tabLst>
                <a:tab pos="240029" algn="l"/>
              </a:tabLst>
            </a:pPr>
            <a:r>
              <a:rPr sz="2800" dirty="0">
                <a:latin typeface="Times New Roman"/>
                <a:cs typeface="Times New Roman"/>
              </a:rPr>
              <a:t>Composite</a:t>
            </a:r>
            <a:r>
              <a:rPr sz="2800" spc="-70" dirty="0">
                <a:latin typeface="Times New Roman"/>
                <a:cs typeface="Times New Roman"/>
              </a:rPr>
              <a:t> </a:t>
            </a:r>
            <a:r>
              <a:rPr sz="2800" spc="-25" dirty="0">
                <a:latin typeface="Times New Roman"/>
                <a:cs typeface="Times New Roman"/>
              </a:rPr>
              <a:t>Key</a:t>
            </a:r>
            <a:endParaRPr sz="2800" dirty="0">
              <a:latin typeface="Times New Roman"/>
              <a:cs typeface="Times New Roman"/>
            </a:endParaRPr>
          </a:p>
          <a:p>
            <a:pPr marL="697230" marR="5080" lvl="1" indent="-227329">
              <a:lnSpc>
                <a:spcPts val="2590"/>
              </a:lnSpc>
              <a:spcBef>
                <a:spcPts val="560"/>
              </a:spcBef>
              <a:buFont typeface="Arial"/>
              <a:buChar char="•"/>
              <a:tabLst>
                <a:tab pos="698500" algn="l"/>
              </a:tabLst>
            </a:pPr>
            <a:r>
              <a:rPr sz="2400" dirty="0">
                <a:latin typeface="Times New Roman"/>
                <a:cs typeface="Times New Roman"/>
              </a:rPr>
              <a:t>A</a:t>
            </a:r>
            <a:r>
              <a:rPr sz="2400" spc="-135" dirty="0">
                <a:latin typeface="Times New Roman"/>
                <a:cs typeface="Times New Roman"/>
              </a:rPr>
              <a:t> </a:t>
            </a:r>
            <a:r>
              <a:rPr sz="2400" dirty="0">
                <a:latin typeface="Times New Roman"/>
                <a:cs typeface="Times New Roman"/>
              </a:rPr>
              <a:t>candidate</a:t>
            </a:r>
            <a:r>
              <a:rPr sz="2400" spc="-50" dirty="0">
                <a:latin typeface="Times New Roman"/>
                <a:cs typeface="Times New Roman"/>
              </a:rPr>
              <a:t> </a:t>
            </a:r>
            <a:r>
              <a:rPr sz="2400" dirty="0">
                <a:latin typeface="Times New Roman"/>
                <a:cs typeface="Times New Roman"/>
              </a:rPr>
              <a:t>key</a:t>
            </a:r>
            <a:r>
              <a:rPr sz="2400" spc="-5" dirty="0">
                <a:latin typeface="Times New Roman"/>
                <a:cs typeface="Times New Roman"/>
              </a:rPr>
              <a:t> </a:t>
            </a:r>
            <a:r>
              <a:rPr sz="2400" dirty="0">
                <a:latin typeface="Times New Roman"/>
                <a:cs typeface="Times New Roman"/>
              </a:rPr>
              <a:t>that</a:t>
            </a:r>
            <a:r>
              <a:rPr sz="2400" spc="-20" dirty="0">
                <a:latin typeface="Times New Roman"/>
                <a:cs typeface="Times New Roman"/>
              </a:rPr>
              <a:t> </a:t>
            </a:r>
            <a:r>
              <a:rPr sz="2400" spc="-10" dirty="0">
                <a:latin typeface="Times New Roman"/>
                <a:cs typeface="Times New Roman"/>
              </a:rPr>
              <a:t>consists 	</a:t>
            </a:r>
            <a:r>
              <a:rPr sz="2400" dirty="0">
                <a:latin typeface="Times New Roman"/>
                <a:cs typeface="Times New Roman"/>
              </a:rPr>
              <a:t>of</a:t>
            </a:r>
            <a:r>
              <a:rPr sz="2400" spc="-15" dirty="0">
                <a:latin typeface="Times New Roman"/>
                <a:cs typeface="Times New Roman"/>
              </a:rPr>
              <a:t> </a:t>
            </a:r>
            <a:r>
              <a:rPr sz="2400" dirty="0">
                <a:latin typeface="Times New Roman"/>
                <a:cs typeface="Times New Roman"/>
              </a:rPr>
              <a:t>two</a:t>
            </a:r>
            <a:r>
              <a:rPr sz="2400" spc="-10" dirty="0">
                <a:latin typeface="Times New Roman"/>
                <a:cs typeface="Times New Roman"/>
              </a:rPr>
              <a:t> </a:t>
            </a:r>
            <a:r>
              <a:rPr sz="2400" dirty="0">
                <a:latin typeface="Times New Roman"/>
                <a:cs typeface="Times New Roman"/>
              </a:rPr>
              <a:t>or</a:t>
            </a:r>
            <a:r>
              <a:rPr sz="2400" spc="-20" dirty="0">
                <a:latin typeface="Times New Roman"/>
                <a:cs typeface="Times New Roman"/>
              </a:rPr>
              <a:t> </a:t>
            </a:r>
            <a:r>
              <a:rPr sz="2400" dirty="0">
                <a:latin typeface="Times New Roman"/>
                <a:cs typeface="Times New Roman"/>
              </a:rPr>
              <a:t>more </a:t>
            </a:r>
            <a:r>
              <a:rPr sz="2400" spc="-10" dirty="0">
                <a:latin typeface="Times New Roman"/>
                <a:cs typeface="Times New Roman"/>
              </a:rPr>
              <a:t>attributes.</a:t>
            </a:r>
            <a:endParaRPr sz="2400" dirty="0">
              <a:latin typeface="Times New Roman"/>
              <a:cs typeface="Times New Roman"/>
            </a:endParaRPr>
          </a:p>
        </p:txBody>
      </p:sp>
      <p:sp>
        <p:nvSpPr>
          <p:cNvPr id="4" name="object 4"/>
          <p:cNvSpPr txBox="1"/>
          <p:nvPr/>
        </p:nvSpPr>
        <p:spPr>
          <a:xfrm>
            <a:off x="5733839" y="1816789"/>
            <a:ext cx="495934" cy="299720"/>
          </a:xfrm>
          <a:prstGeom prst="rect">
            <a:avLst/>
          </a:prstGeom>
        </p:spPr>
        <p:txBody>
          <a:bodyPr vert="horz" wrap="square" lIns="0" tIns="12700" rIns="0" bIns="0" rtlCol="0">
            <a:spAutoFit/>
          </a:bodyPr>
          <a:lstStyle/>
          <a:p>
            <a:pPr marL="12700">
              <a:lnSpc>
                <a:spcPct val="100000"/>
              </a:lnSpc>
              <a:spcBef>
                <a:spcPts val="100"/>
              </a:spcBef>
            </a:pPr>
            <a:r>
              <a:rPr sz="1800" spc="-10" dirty="0">
                <a:latin typeface="Calibri"/>
                <a:cs typeface="Calibri"/>
              </a:rPr>
              <a:t>Sales</a:t>
            </a:r>
            <a:endParaRPr sz="1800">
              <a:latin typeface="Calibri"/>
              <a:cs typeface="Calibri"/>
            </a:endParaRPr>
          </a:p>
        </p:txBody>
      </p:sp>
      <p:graphicFrame>
        <p:nvGraphicFramePr>
          <p:cNvPr id="5" name="object 5"/>
          <p:cNvGraphicFramePr>
            <a:graphicFrameLocks noGrp="1"/>
          </p:cNvGraphicFramePr>
          <p:nvPr>
            <p:extLst>
              <p:ext uri="{D42A27DB-BD31-4B8C-83A1-F6EECF244321}">
                <p14:modId xmlns:p14="http://schemas.microsoft.com/office/powerpoint/2010/main" val="12468631"/>
              </p:ext>
            </p:extLst>
          </p:nvPr>
        </p:nvGraphicFramePr>
        <p:xfrm>
          <a:off x="5463010" y="2436653"/>
          <a:ext cx="5511799" cy="1481455"/>
        </p:xfrm>
        <a:graphic>
          <a:graphicData uri="http://schemas.openxmlformats.org/drawingml/2006/table">
            <a:tbl>
              <a:tblPr firstRow="1" bandRow="1">
                <a:tableStyleId>{2D5ABB26-0587-4C30-8999-92F81FD0307C}</a:tableStyleId>
              </a:tblPr>
              <a:tblGrid>
                <a:gridCol w="1703705">
                  <a:extLst>
                    <a:ext uri="{9D8B030D-6E8A-4147-A177-3AD203B41FA5}">
                      <a16:colId xmlns:a16="http://schemas.microsoft.com/office/drawing/2014/main" val="20000"/>
                    </a:ext>
                  </a:extLst>
                </a:gridCol>
                <a:gridCol w="1964690">
                  <a:extLst>
                    <a:ext uri="{9D8B030D-6E8A-4147-A177-3AD203B41FA5}">
                      <a16:colId xmlns:a16="http://schemas.microsoft.com/office/drawing/2014/main" val="20001"/>
                    </a:ext>
                  </a:extLst>
                </a:gridCol>
                <a:gridCol w="1843404">
                  <a:extLst>
                    <a:ext uri="{9D8B030D-6E8A-4147-A177-3AD203B41FA5}">
                      <a16:colId xmlns:a16="http://schemas.microsoft.com/office/drawing/2014/main" val="20002"/>
                    </a:ext>
                  </a:extLst>
                </a:gridCol>
              </a:tblGrid>
              <a:tr h="370205">
                <a:tc>
                  <a:txBody>
                    <a:bodyPr/>
                    <a:lstStyle/>
                    <a:p>
                      <a:pPr marL="90805">
                        <a:lnSpc>
                          <a:spcPct val="100000"/>
                        </a:lnSpc>
                        <a:spcBef>
                          <a:spcPts val="280"/>
                        </a:spcBef>
                      </a:pPr>
                      <a:r>
                        <a:rPr lang="en-GB" sz="1800" b="1" spc="-10" dirty="0" err="1">
                          <a:solidFill>
                            <a:srgbClr val="FFFFFF"/>
                          </a:solidFill>
                          <a:latin typeface="Calibri"/>
                          <a:cs typeface="Calibri"/>
                        </a:rPr>
                        <a:t>StudentID</a:t>
                      </a:r>
                      <a:endParaRPr sz="1800" dirty="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90805">
                        <a:lnSpc>
                          <a:spcPct val="100000"/>
                        </a:lnSpc>
                        <a:spcBef>
                          <a:spcPts val="280"/>
                        </a:spcBef>
                      </a:pPr>
                      <a:r>
                        <a:rPr lang="en-GB" sz="1800" b="1" spc="-10" dirty="0" err="1">
                          <a:solidFill>
                            <a:srgbClr val="FFFFFF"/>
                          </a:solidFill>
                          <a:latin typeface="Calibri"/>
                          <a:cs typeface="Calibri"/>
                        </a:rPr>
                        <a:t>ModuleID</a:t>
                      </a:r>
                      <a:endParaRPr sz="1800" dirty="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90805">
                        <a:lnSpc>
                          <a:spcPct val="100000"/>
                        </a:lnSpc>
                        <a:spcBef>
                          <a:spcPts val="280"/>
                        </a:spcBef>
                      </a:pPr>
                      <a:r>
                        <a:rPr lang="en-GB" sz="1800" b="1" spc="-10" dirty="0">
                          <a:solidFill>
                            <a:srgbClr val="FFFFFF"/>
                          </a:solidFill>
                          <a:latin typeface="Calibri"/>
                          <a:cs typeface="Calibri"/>
                        </a:rPr>
                        <a:t>Mark</a:t>
                      </a:r>
                      <a:endParaRPr sz="1800" dirty="0">
                        <a:latin typeface="Calibri"/>
                        <a:cs typeface="Calibri"/>
                      </a:endParaRPr>
                    </a:p>
                  </a:txBody>
                  <a:tcPr marL="0" marR="0" marT="3556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extLst>
                  <a:ext uri="{0D108BD9-81ED-4DB2-BD59-A6C34878D82A}">
                    <a16:rowId xmlns:a16="http://schemas.microsoft.com/office/drawing/2014/main" val="10000"/>
                  </a:ext>
                </a:extLst>
              </a:tr>
              <a:tr h="370205">
                <a:tc>
                  <a:txBody>
                    <a:bodyPr/>
                    <a:lstStyle/>
                    <a:p>
                      <a:pPr marL="91440">
                        <a:lnSpc>
                          <a:spcPct val="100000"/>
                        </a:lnSpc>
                        <a:spcBef>
                          <a:spcPts val="259"/>
                        </a:spcBef>
                      </a:pPr>
                      <a:r>
                        <a:rPr sz="1800" spc="-25" dirty="0">
                          <a:latin typeface="Calibri"/>
                          <a:cs typeface="Calibri"/>
                        </a:rPr>
                        <a:t>101</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59"/>
                        </a:spcBef>
                      </a:pPr>
                      <a:r>
                        <a:rPr lang="en-GB" sz="1800" spc="-20" dirty="0">
                          <a:latin typeface="Calibri"/>
                          <a:cs typeface="Calibri"/>
                        </a:rPr>
                        <a:t>CP105</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59"/>
                        </a:spcBef>
                      </a:pPr>
                      <a:r>
                        <a:rPr lang="en-GB" sz="1800" spc="-10" dirty="0">
                          <a:latin typeface="Calibri"/>
                          <a:cs typeface="Calibri"/>
                        </a:rPr>
                        <a:t>74</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extLst>
                  <a:ext uri="{0D108BD9-81ED-4DB2-BD59-A6C34878D82A}">
                    <a16:rowId xmlns:a16="http://schemas.microsoft.com/office/drawing/2014/main" val="10001"/>
                  </a:ext>
                </a:extLst>
              </a:tr>
              <a:tr h="370205">
                <a:tc>
                  <a:txBody>
                    <a:bodyPr/>
                    <a:lstStyle/>
                    <a:p>
                      <a:pPr marL="90805">
                        <a:lnSpc>
                          <a:spcPct val="100000"/>
                        </a:lnSpc>
                        <a:spcBef>
                          <a:spcPts val="259"/>
                        </a:spcBef>
                      </a:pPr>
                      <a:r>
                        <a:rPr sz="1800" spc="-25" dirty="0">
                          <a:latin typeface="Calibri"/>
                          <a:cs typeface="Calibri"/>
                        </a:rPr>
                        <a:t>102</a:t>
                      </a:r>
                      <a:endParaRPr sz="1800">
                        <a:latin typeface="Calibri"/>
                        <a:cs typeface="Calibri"/>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a:lnSpc>
                          <a:spcPct val="100000"/>
                        </a:lnSpc>
                        <a:spcBef>
                          <a:spcPts val="259"/>
                        </a:spcBef>
                      </a:pPr>
                      <a:r>
                        <a:rPr lang="en-GB" sz="1800" spc="-20" dirty="0">
                          <a:latin typeface="Calibri"/>
                          <a:cs typeface="Calibri"/>
                        </a:rPr>
                        <a:t>CP105</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a:lnSpc>
                          <a:spcPct val="100000"/>
                        </a:lnSpc>
                        <a:spcBef>
                          <a:spcPts val="259"/>
                        </a:spcBef>
                      </a:pPr>
                      <a:r>
                        <a:rPr lang="en-GB" sz="1800" dirty="0">
                          <a:latin typeface="Calibri"/>
                          <a:cs typeface="Calibri"/>
                        </a:rPr>
                        <a:t>66</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extLst>
                  <a:ext uri="{0D108BD9-81ED-4DB2-BD59-A6C34878D82A}">
                    <a16:rowId xmlns:a16="http://schemas.microsoft.com/office/drawing/2014/main" val="10002"/>
                  </a:ext>
                </a:extLst>
              </a:tr>
              <a:tr h="370840">
                <a:tc>
                  <a:txBody>
                    <a:bodyPr/>
                    <a:lstStyle/>
                    <a:p>
                      <a:pPr marL="90805">
                        <a:lnSpc>
                          <a:spcPct val="100000"/>
                        </a:lnSpc>
                        <a:spcBef>
                          <a:spcPts val="259"/>
                        </a:spcBef>
                      </a:pPr>
                      <a:r>
                        <a:rPr sz="1800" spc="-25" dirty="0">
                          <a:latin typeface="Calibri"/>
                          <a:cs typeface="Calibri"/>
                        </a:rPr>
                        <a:t>101</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59"/>
                        </a:spcBef>
                      </a:pPr>
                      <a:r>
                        <a:rPr lang="en-GB" sz="1800" spc="-20" dirty="0">
                          <a:latin typeface="Calibri"/>
                          <a:cs typeface="Calibri"/>
                        </a:rPr>
                        <a:t>CP106</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tc>
                  <a:txBody>
                    <a:bodyPr/>
                    <a:lstStyle/>
                    <a:p>
                      <a:pPr marL="90805">
                        <a:lnSpc>
                          <a:spcPct val="100000"/>
                        </a:lnSpc>
                        <a:spcBef>
                          <a:spcPts val="259"/>
                        </a:spcBef>
                      </a:pPr>
                      <a:r>
                        <a:rPr lang="en-GB" sz="1800" dirty="0">
                          <a:latin typeface="Calibri"/>
                          <a:cs typeface="Calibri"/>
                        </a:rPr>
                        <a:t>85</a:t>
                      </a:r>
                      <a:endParaRPr sz="1800" dirty="0">
                        <a:latin typeface="Calibri"/>
                        <a:cs typeface="Calibri"/>
                      </a:endParaRPr>
                    </a:p>
                  </a:txBody>
                  <a:tcPr marL="0" marR="0" marT="3301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CFD4EA"/>
                    </a:solidFill>
                  </a:tcPr>
                </a:tc>
                <a:extLst>
                  <a:ext uri="{0D108BD9-81ED-4DB2-BD59-A6C34878D82A}">
                    <a16:rowId xmlns:a16="http://schemas.microsoft.com/office/drawing/2014/main" val="10003"/>
                  </a:ext>
                </a:extLst>
              </a:tr>
            </a:tbl>
          </a:graphicData>
        </a:graphic>
      </p:graphicFrame>
    </p:spTree>
  </p:cSld>
  <p:clrMapOvr>
    <a:masterClrMapping/>
  </p:clrMapOvr>
  <p:transition>
    <p:wipe di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4986528" y="272808"/>
            <a:ext cx="5699848" cy="2784334"/>
          </a:xfrm>
          <a:prstGeom prst="rect">
            <a:avLst/>
          </a:prstGeom>
        </p:spPr>
      </p:pic>
      <p:sp>
        <p:nvSpPr>
          <p:cNvPr id="3" name="object 3"/>
          <p:cNvSpPr txBox="1">
            <a:spLocks noGrp="1"/>
          </p:cNvSpPr>
          <p:nvPr>
            <p:ph type="title"/>
          </p:nvPr>
        </p:nvSpPr>
        <p:spPr>
          <a:xfrm>
            <a:off x="915987" y="293244"/>
            <a:ext cx="2223135" cy="696595"/>
          </a:xfrm>
          <a:prstGeom prst="rect">
            <a:avLst/>
          </a:prstGeom>
        </p:spPr>
        <p:txBody>
          <a:bodyPr vert="horz" wrap="square" lIns="0" tIns="12700" rIns="0" bIns="0" rtlCol="0">
            <a:spAutoFit/>
          </a:bodyPr>
          <a:lstStyle/>
          <a:p>
            <a:pPr marL="12700">
              <a:lnSpc>
                <a:spcPct val="100000"/>
              </a:lnSpc>
              <a:spcBef>
                <a:spcPts val="100"/>
              </a:spcBef>
            </a:pPr>
            <a:r>
              <a:rPr spc="-50" dirty="0"/>
              <a:t>Attributes</a:t>
            </a:r>
          </a:p>
        </p:txBody>
      </p:sp>
      <p:grpSp>
        <p:nvGrpSpPr>
          <p:cNvPr id="4" name="object 4"/>
          <p:cNvGrpSpPr/>
          <p:nvPr/>
        </p:nvGrpSpPr>
        <p:grpSpPr>
          <a:xfrm>
            <a:off x="2982277" y="5134165"/>
            <a:ext cx="1449705" cy="840105"/>
            <a:chOff x="2982277" y="5134165"/>
            <a:chExt cx="1449705" cy="840105"/>
          </a:xfrm>
        </p:grpSpPr>
        <p:sp>
          <p:nvSpPr>
            <p:cNvPr id="5" name="object 5"/>
            <p:cNvSpPr/>
            <p:nvPr/>
          </p:nvSpPr>
          <p:spPr>
            <a:xfrm>
              <a:off x="2987039" y="5138928"/>
              <a:ext cx="1440180" cy="830580"/>
            </a:xfrm>
            <a:custGeom>
              <a:avLst/>
              <a:gdLst/>
              <a:ahLst/>
              <a:cxnLst/>
              <a:rect l="l" t="t" r="r" b="b"/>
              <a:pathLst>
                <a:path w="1440179" h="830579">
                  <a:moveTo>
                    <a:pt x="720090" y="0"/>
                  </a:moveTo>
                  <a:lnTo>
                    <a:pt x="661030" y="1376"/>
                  </a:lnTo>
                  <a:lnTo>
                    <a:pt x="603286" y="5435"/>
                  </a:lnTo>
                  <a:lnTo>
                    <a:pt x="547042" y="12069"/>
                  </a:lnTo>
                  <a:lnTo>
                    <a:pt x="492483" y="21171"/>
                  </a:lnTo>
                  <a:lnTo>
                    <a:pt x="439796" y="32635"/>
                  </a:lnTo>
                  <a:lnTo>
                    <a:pt x="389164" y="46353"/>
                  </a:lnTo>
                  <a:lnTo>
                    <a:pt x="340774" y="62219"/>
                  </a:lnTo>
                  <a:lnTo>
                    <a:pt x="294811" y="80125"/>
                  </a:lnTo>
                  <a:lnTo>
                    <a:pt x="251460" y="99966"/>
                  </a:lnTo>
                  <a:lnTo>
                    <a:pt x="210907" y="121634"/>
                  </a:lnTo>
                  <a:lnTo>
                    <a:pt x="173336" y="145022"/>
                  </a:lnTo>
                  <a:lnTo>
                    <a:pt x="138933" y="170023"/>
                  </a:lnTo>
                  <a:lnTo>
                    <a:pt x="107884" y="196531"/>
                  </a:lnTo>
                  <a:lnTo>
                    <a:pt x="80374" y="224438"/>
                  </a:lnTo>
                  <a:lnTo>
                    <a:pt x="36710" y="284024"/>
                  </a:lnTo>
                  <a:lnTo>
                    <a:pt x="9424" y="347926"/>
                  </a:lnTo>
                  <a:lnTo>
                    <a:pt x="0" y="415290"/>
                  </a:lnTo>
                  <a:lnTo>
                    <a:pt x="2387" y="449350"/>
                  </a:lnTo>
                  <a:lnTo>
                    <a:pt x="20927" y="515090"/>
                  </a:lnTo>
                  <a:lnTo>
                    <a:pt x="56587" y="576941"/>
                  </a:lnTo>
                  <a:lnTo>
                    <a:pt x="107884" y="634048"/>
                  </a:lnTo>
                  <a:lnTo>
                    <a:pt x="138933" y="660556"/>
                  </a:lnTo>
                  <a:lnTo>
                    <a:pt x="173336" y="685557"/>
                  </a:lnTo>
                  <a:lnTo>
                    <a:pt x="210907" y="708945"/>
                  </a:lnTo>
                  <a:lnTo>
                    <a:pt x="251460" y="730613"/>
                  </a:lnTo>
                  <a:lnTo>
                    <a:pt x="294811" y="750454"/>
                  </a:lnTo>
                  <a:lnTo>
                    <a:pt x="340774" y="768360"/>
                  </a:lnTo>
                  <a:lnTo>
                    <a:pt x="389164" y="784226"/>
                  </a:lnTo>
                  <a:lnTo>
                    <a:pt x="439796" y="797944"/>
                  </a:lnTo>
                  <a:lnTo>
                    <a:pt x="492483" y="809408"/>
                  </a:lnTo>
                  <a:lnTo>
                    <a:pt x="547042" y="818510"/>
                  </a:lnTo>
                  <a:lnTo>
                    <a:pt x="603286" y="825144"/>
                  </a:lnTo>
                  <a:lnTo>
                    <a:pt x="661030" y="829203"/>
                  </a:lnTo>
                  <a:lnTo>
                    <a:pt x="720090" y="830580"/>
                  </a:lnTo>
                  <a:lnTo>
                    <a:pt x="779149" y="829203"/>
                  </a:lnTo>
                  <a:lnTo>
                    <a:pt x="836893" y="825144"/>
                  </a:lnTo>
                  <a:lnTo>
                    <a:pt x="893137" y="818510"/>
                  </a:lnTo>
                  <a:lnTo>
                    <a:pt x="947696" y="809408"/>
                  </a:lnTo>
                  <a:lnTo>
                    <a:pt x="1000383" y="797944"/>
                  </a:lnTo>
                  <a:lnTo>
                    <a:pt x="1051015" y="784226"/>
                  </a:lnTo>
                  <a:lnTo>
                    <a:pt x="1099405" y="768360"/>
                  </a:lnTo>
                  <a:lnTo>
                    <a:pt x="1145368" y="750454"/>
                  </a:lnTo>
                  <a:lnTo>
                    <a:pt x="1188719" y="730613"/>
                  </a:lnTo>
                  <a:lnTo>
                    <a:pt x="1229272" y="708945"/>
                  </a:lnTo>
                  <a:lnTo>
                    <a:pt x="1266843" y="685557"/>
                  </a:lnTo>
                  <a:lnTo>
                    <a:pt x="1301246" y="660556"/>
                  </a:lnTo>
                  <a:lnTo>
                    <a:pt x="1332295" y="634048"/>
                  </a:lnTo>
                  <a:lnTo>
                    <a:pt x="1359805" y="606141"/>
                  </a:lnTo>
                  <a:lnTo>
                    <a:pt x="1403469" y="546555"/>
                  </a:lnTo>
                  <a:lnTo>
                    <a:pt x="1430755" y="482653"/>
                  </a:lnTo>
                  <a:lnTo>
                    <a:pt x="1440180" y="415290"/>
                  </a:lnTo>
                  <a:lnTo>
                    <a:pt x="1437792" y="381229"/>
                  </a:lnTo>
                  <a:lnTo>
                    <a:pt x="1419252" y="315489"/>
                  </a:lnTo>
                  <a:lnTo>
                    <a:pt x="1383592" y="253638"/>
                  </a:lnTo>
                  <a:lnTo>
                    <a:pt x="1332295" y="196531"/>
                  </a:lnTo>
                  <a:lnTo>
                    <a:pt x="1301246" y="170023"/>
                  </a:lnTo>
                  <a:lnTo>
                    <a:pt x="1266843" y="145022"/>
                  </a:lnTo>
                  <a:lnTo>
                    <a:pt x="1229272" y="121634"/>
                  </a:lnTo>
                  <a:lnTo>
                    <a:pt x="1188719" y="99966"/>
                  </a:lnTo>
                  <a:lnTo>
                    <a:pt x="1145368" y="80125"/>
                  </a:lnTo>
                  <a:lnTo>
                    <a:pt x="1099405" y="62219"/>
                  </a:lnTo>
                  <a:lnTo>
                    <a:pt x="1051015" y="46353"/>
                  </a:lnTo>
                  <a:lnTo>
                    <a:pt x="1000383" y="32635"/>
                  </a:lnTo>
                  <a:lnTo>
                    <a:pt x="947696" y="21171"/>
                  </a:lnTo>
                  <a:lnTo>
                    <a:pt x="893137" y="12069"/>
                  </a:lnTo>
                  <a:lnTo>
                    <a:pt x="836893" y="5435"/>
                  </a:lnTo>
                  <a:lnTo>
                    <a:pt x="779149" y="1376"/>
                  </a:lnTo>
                  <a:lnTo>
                    <a:pt x="720090" y="0"/>
                  </a:lnTo>
                  <a:close/>
                </a:path>
              </a:pathLst>
            </a:custGeom>
            <a:solidFill>
              <a:srgbClr val="D9D9D9"/>
            </a:solidFill>
          </p:spPr>
          <p:txBody>
            <a:bodyPr wrap="square" lIns="0" tIns="0" rIns="0" bIns="0" rtlCol="0"/>
            <a:lstStyle/>
            <a:p>
              <a:endParaRPr/>
            </a:p>
          </p:txBody>
        </p:sp>
        <p:sp>
          <p:nvSpPr>
            <p:cNvPr id="6" name="object 6"/>
            <p:cNvSpPr/>
            <p:nvPr/>
          </p:nvSpPr>
          <p:spPr>
            <a:xfrm>
              <a:off x="2987039" y="5138928"/>
              <a:ext cx="1440180" cy="830580"/>
            </a:xfrm>
            <a:custGeom>
              <a:avLst/>
              <a:gdLst/>
              <a:ahLst/>
              <a:cxnLst/>
              <a:rect l="l" t="t" r="r" b="b"/>
              <a:pathLst>
                <a:path w="1440179" h="830579">
                  <a:moveTo>
                    <a:pt x="0" y="415290"/>
                  </a:moveTo>
                  <a:lnTo>
                    <a:pt x="9424" y="347926"/>
                  </a:lnTo>
                  <a:lnTo>
                    <a:pt x="36710" y="284024"/>
                  </a:lnTo>
                  <a:lnTo>
                    <a:pt x="80374" y="224438"/>
                  </a:lnTo>
                  <a:lnTo>
                    <a:pt x="107884" y="196531"/>
                  </a:lnTo>
                  <a:lnTo>
                    <a:pt x="138933" y="170023"/>
                  </a:lnTo>
                  <a:lnTo>
                    <a:pt x="173336" y="145022"/>
                  </a:lnTo>
                  <a:lnTo>
                    <a:pt x="210907" y="121634"/>
                  </a:lnTo>
                  <a:lnTo>
                    <a:pt x="251460" y="99966"/>
                  </a:lnTo>
                  <a:lnTo>
                    <a:pt x="294811" y="80125"/>
                  </a:lnTo>
                  <a:lnTo>
                    <a:pt x="340774" y="62219"/>
                  </a:lnTo>
                  <a:lnTo>
                    <a:pt x="389164" y="46353"/>
                  </a:lnTo>
                  <a:lnTo>
                    <a:pt x="439796" y="32635"/>
                  </a:lnTo>
                  <a:lnTo>
                    <a:pt x="492483" y="21171"/>
                  </a:lnTo>
                  <a:lnTo>
                    <a:pt x="547042" y="12069"/>
                  </a:lnTo>
                  <a:lnTo>
                    <a:pt x="603286" y="5435"/>
                  </a:lnTo>
                  <a:lnTo>
                    <a:pt x="661030" y="1376"/>
                  </a:lnTo>
                  <a:lnTo>
                    <a:pt x="720090" y="0"/>
                  </a:lnTo>
                  <a:lnTo>
                    <a:pt x="779149" y="1376"/>
                  </a:lnTo>
                  <a:lnTo>
                    <a:pt x="836893" y="5435"/>
                  </a:lnTo>
                  <a:lnTo>
                    <a:pt x="893137" y="12069"/>
                  </a:lnTo>
                  <a:lnTo>
                    <a:pt x="947696" y="21171"/>
                  </a:lnTo>
                  <a:lnTo>
                    <a:pt x="1000383" y="32635"/>
                  </a:lnTo>
                  <a:lnTo>
                    <a:pt x="1051015" y="46353"/>
                  </a:lnTo>
                  <a:lnTo>
                    <a:pt x="1099405" y="62219"/>
                  </a:lnTo>
                  <a:lnTo>
                    <a:pt x="1145368" y="80125"/>
                  </a:lnTo>
                  <a:lnTo>
                    <a:pt x="1188719" y="99966"/>
                  </a:lnTo>
                  <a:lnTo>
                    <a:pt x="1229272" y="121634"/>
                  </a:lnTo>
                  <a:lnTo>
                    <a:pt x="1266843" y="145022"/>
                  </a:lnTo>
                  <a:lnTo>
                    <a:pt x="1301246" y="170023"/>
                  </a:lnTo>
                  <a:lnTo>
                    <a:pt x="1332295" y="196531"/>
                  </a:lnTo>
                  <a:lnTo>
                    <a:pt x="1359805" y="224438"/>
                  </a:lnTo>
                  <a:lnTo>
                    <a:pt x="1403469" y="284024"/>
                  </a:lnTo>
                  <a:lnTo>
                    <a:pt x="1430755" y="347926"/>
                  </a:lnTo>
                  <a:lnTo>
                    <a:pt x="1440180" y="415290"/>
                  </a:lnTo>
                  <a:lnTo>
                    <a:pt x="1437792" y="449350"/>
                  </a:lnTo>
                  <a:lnTo>
                    <a:pt x="1419252" y="515090"/>
                  </a:lnTo>
                  <a:lnTo>
                    <a:pt x="1383592" y="576941"/>
                  </a:lnTo>
                  <a:lnTo>
                    <a:pt x="1332295" y="634048"/>
                  </a:lnTo>
                  <a:lnTo>
                    <a:pt x="1301246" y="660556"/>
                  </a:lnTo>
                  <a:lnTo>
                    <a:pt x="1266843" y="685557"/>
                  </a:lnTo>
                  <a:lnTo>
                    <a:pt x="1229272" y="708945"/>
                  </a:lnTo>
                  <a:lnTo>
                    <a:pt x="1188719" y="730613"/>
                  </a:lnTo>
                  <a:lnTo>
                    <a:pt x="1145368" y="750454"/>
                  </a:lnTo>
                  <a:lnTo>
                    <a:pt x="1099405" y="768360"/>
                  </a:lnTo>
                  <a:lnTo>
                    <a:pt x="1051015" y="784226"/>
                  </a:lnTo>
                  <a:lnTo>
                    <a:pt x="1000383" y="797944"/>
                  </a:lnTo>
                  <a:lnTo>
                    <a:pt x="947696" y="809408"/>
                  </a:lnTo>
                  <a:lnTo>
                    <a:pt x="893137" y="818510"/>
                  </a:lnTo>
                  <a:lnTo>
                    <a:pt x="836893" y="825144"/>
                  </a:lnTo>
                  <a:lnTo>
                    <a:pt x="779149" y="829203"/>
                  </a:lnTo>
                  <a:lnTo>
                    <a:pt x="720090" y="830580"/>
                  </a:lnTo>
                  <a:lnTo>
                    <a:pt x="661030" y="829203"/>
                  </a:lnTo>
                  <a:lnTo>
                    <a:pt x="603286" y="825144"/>
                  </a:lnTo>
                  <a:lnTo>
                    <a:pt x="547042" y="818510"/>
                  </a:lnTo>
                  <a:lnTo>
                    <a:pt x="492483" y="809408"/>
                  </a:lnTo>
                  <a:lnTo>
                    <a:pt x="439796" y="797944"/>
                  </a:lnTo>
                  <a:lnTo>
                    <a:pt x="389164" y="784226"/>
                  </a:lnTo>
                  <a:lnTo>
                    <a:pt x="340774" y="768360"/>
                  </a:lnTo>
                  <a:lnTo>
                    <a:pt x="294811" y="750454"/>
                  </a:lnTo>
                  <a:lnTo>
                    <a:pt x="251460" y="730613"/>
                  </a:lnTo>
                  <a:lnTo>
                    <a:pt x="210907" y="708945"/>
                  </a:lnTo>
                  <a:lnTo>
                    <a:pt x="173336" y="685557"/>
                  </a:lnTo>
                  <a:lnTo>
                    <a:pt x="138933" y="660556"/>
                  </a:lnTo>
                  <a:lnTo>
                    <a:pt x="107884" y="634048"/>
                  </a:lnTo>
                  <a:lnTo>
                    <a:pt x="80374" y="606141"/>
                  </a:lnTo>
                  <a:lnTo>
                    <a:pt x="36710" y="546555"/>
                  </a:lnTo>
                  <a:lnTo>
                    <a:pt x="9424" y="482653"/>
                  </a:lnTo>
                  <a:lnTo>
                    <a:pt x="0" y="415290"/>
                  </a:lnTo>
                  <a:close/>
                </a:path>
              </a:pathLst>
            </a:custGeom>
            <a:ln w="9525">
              <a:solidFill>
                <a:srgbClr val="000000"/>
              </a:solidFill>
            </a:ln>
          </p:spPr>
          <p:txBody>
            <a:bodyPr wrap="square" lIns="0" tIns="0" rIns="0" bIns="0" rtlCol="0"/>
            <a:lstStyle/>
            <a:p>
              <a:endParaRPr/>
            </a:p>
          </p:txBody>
        </p:sp>
      </p:grpSp>
      <p:grpSp>
        <p:nvGrpSpPr>
          <p:cNvPr id="7" name="object 7"/>
          <p:cNvGrpSpPr/>
          <p:nvPr/>
        </p:nvGrpSpPr>
        <p:grpSpPr>
          <a:xfrm>
            <a:off x="6440233" y="5134165"/>
            <a:ext cx="1449705" cy="840105"/>
            <a:chOff x="6440233" y="5134165"/>
            <a:chExt cx="1449705" cy="840105"/>
          </a:xfrm>
        </p:grpSpPr>
        <p:sp>
          <p:nvSpPr>
            <p:cNvPr id="8" name="object 8"/>
            <p:cNvSpPr/>
            <p:nvPr/>
          </p:nvSpPr>
          <p:spPr>
            <a:xfrm>
              <a:off x="6444996" y="5138928"/>
              <a:ext cx="1440180" cy="830580"/>
            </a:xfrm>
            <a:custGeom>
              <a:avLst/>
              <a:gdLst/>
              <a:ahLst/>
              <a:cxnLst/>
              <a:rect l="l" t="t" r="r" b="b"/>
              <a:pathLst>
                <a:path w="1440179" h="830579">
                  <a:moveTo>
                    <a:pt x="720090" y="0"/>
                  </a:moveTo>
                  <a:lnTo>
                    <a:pt x="661030" y="1376"/>
                  </a:lnTo>
                  <a:lnTo>
                    <a:pt x="603286" y="5435"/>
                  </a:lnTo>
                  <a:lnTo>
                    <a:pt x="547042" y="12069"/>
                  </a:lnTo>
                  <a:lnTo>
                    <a:pt x="492483" y="21171"/>
                  </a:lnTo>
                  <a:lnTo>
                    <a:pt x="439796" y="32635"/>
                  </a:lnTo>
                  <a:lnTo>
                    <a:pt x="389164" y="46353"/>
                  </a:lnTo>
                  <a:lnTo>
                    <a:pt x="340774" y="62219"/>
                  </a:lnTo>
                  <a:lnTo>
                    <a:pt x="294811" y="80125"/>
                  </a:lnTo>
                  <a:lnTo>
                    <a:pt x="251460" y="99966"/>
                  </a:lnTo>
                  <a:lnTo>
                    <a:pt x="210907" y="121634"/>
                  </a:lnTo>
                  <a:lnTo>
                    <a:pt x="173336" y="145022"/>
                  </a:lnTo>
                  <a:lnTo>
                    <a:pt x="138933" y="170023"/>
                  </a:lnTo>
                  <a:lnTo>
                    <a:pt x="107884" y="196531"/>
                  </a:lnTo>
                  <a:lnTo>
                    <a:pt x="80374" y="224438"/>
                  </a:lnTo>
                  <a:lnTo>
                    <a:pt x="36710" y="284024"/>
                  </a:lnTo>
                  <a:lnTo>
                    <a:pt x="9424" y="347926"/>
                  </a:lnTo>
                  <a:lnTo>
                    <a:pt x="0" y="415290"/>
                  </a:lnTo>
                  <a:lnTo>
                    <a:pt x="2387" y="449350"/>
                  </a:lnTo>
                  <a:lnTo>
                    <a:pt x="20927" y="515090"/>
                  </a:lnTo>
                  <a:lnTo>
                    <a:pt x="56587" y="576941"/>
                  </a:lnTo>
                  <a:lnTo>
                    <a:pt x="107884" y="634048"/>
                  </a:lnTo>
                  <a:lnTo>
                    <a:pt x="138933" y="660556"/>
                  </a:lnTo>
                  <a:lnTo>
                    <a:pt x="173336" y="685557"/>
                  </a:lnTo>
                  <a:lnTo>
                    <a:pt x="210907" y="708945"/>
                  </a:lnTo>
                  <a:lnTo>
                    <a:pt x="251460" y="730613"/>
                  </a:lnTo>
                  <a:lnTo>
                    <a:pt x="294811" y="750454"/>
                  </a:lnTo>
                  <a:lnTo>
                    <a:pt x="340774" y="768360"/>
                  </a:lnTo>
                  <a:lnTo>
                    <a:pt x="389164" y="784226"/>
                  </a:lnTo>
                  <a:lnTo>
                    <a:pt x="439796" y="797944"/>
                  </a:lnTo>
                  <a:lnTo>
                    <a:pt x="492483" y="809408"/>
                  </a:lnTo>
                  <a:lnTo>
                    <a:pt x="547042" y="818510"/>
                  </a:lnTo>
                  <a:lnTo>
                    <a:pt x="603286" y="825144"/>
                  </a:lnTo>
                  <a:lnTo>
                    <a:pt x="661030" y="829203"/>
                  </a:lnTo>
                  <a:lnTo>
                    <a:pt x="720090" y="830580"/>
                  </a:lnTo>
                  <a:lnTo>
                    <a:pt x="779149" y="829203"/>
                  </a:lnTo>
                  <a:lnTo>
                    <a:pt x="836893" y="825144"/>
                  </a:lnTo>
                  <a:lnTo>
                    <a:pt x="893137" y="818510"/>
                  </a:lnTo>
                  <a:lnTo>
                    <a:pt x="947696" y="809408"/>
                  </a:lnTo>
                  <a:lnTo>
                    <a:pt x="1000383" y="797944"/>
                  </a:lnTo>
                  <a:lnTo>
                    <a:pt x="1051015" y="784226"/>
                  </a:lnTo>
                  <a:lnTo>
                    <a:pt x="1099405" y="768360"/>
                  </a:lnTo>
                  <a:lnTo>
                    <a:pt x="1145368" y="750454"/>
                  </a:lnTo>
                  <a:lnTo>
                    <a:pt x="1188719" y="730613"/>
                  </a:lnTo>
                  <a:lnTo>
                    <a:pt x="1229272" y="708945"/>
                  </a:lnTo>
                  <a:lnTo>
                    <a:pt x="1266843" y="685557"/>
                  </a:lnTo>
                  <a:lnTo>
                    <a:pt x="1301246" y="660556"/>
                  </a:lnTo>
                  <a:lnTo>
                    <a:pt x="1332295" y="634048"/>
                  </a:lnTo>
                  <a:lnTo>
                    <a:pt x="1359805" y="606141"/>
                  </a:lnTo>
                  <a:lnTo>
                    <a:pt x="1403469" y="546555"/>
                  </a:lnTo>
                  <a:lnTo>
                    <a:pt x="1430755" y="482653"/>
                  </a:lnTo>
                  <a:lnTo>
                    <a:pt x="1440180" y="415290"/>
                  </a:lnTo>
                  <a:lnTo>
                    <a:pt x="1437792" y="381229"/>
                  </a:lnTo>
                  <a:lnTo>
                    <a:pt x="1419252" y="315489"/>
                  </a:lnTo>
                  <a:lnTo>
                    <a:pt x="1383592" y="253638"/>
                  </a:lnTo>
                  <a:lnTo>
                    <a:pt x="1332295" y="196531"/>
                  </a:lnTo>
                  <a:lnTo>
                    <a:pt x="1301246" y="170023"/>
                  </a:lnTo>
                  <a:lnTo>
                    <a:pt x="1266843" y="145022"/>
                  </a:lnTo>
                  <a:lnTo>
                    <a:pt x="1229272" y="121634"/>
                  </a:lnTo>
                  <a:lnTo>
                    <a:pt x="1188719" y="99966"/>
                  </a:lnTo>
                  <a:lnTo>
                    <a:pt x="1145368" y="80125"/>
                  </a:lnTo>
                  <a:lnTo>
                    <a:pt x="1099405" y="62219"/>
                  </a:lnTo>
                  <a:lnTo>
                    <a:pt x="1051015" y="46353"/>
                  </a:lnTo>
                  <a:lnTo>
                    <a:pt x="1000383" y="32635"/>
                  </a:lnTo>
                  <a:lnTo>
                    <a:pt x="947696" y="21171"/>
                  </a:lnTo>
                  <a:lnTo>
                    <a:pt x="893137" y="12069"/>
                  </a:lnTo>
                  <a:lnTo>
                    <a:pt x="836893" y="5435"/>
                  </a:lnTo>
                  <a:lnTo>
                    <a:pt x="779149" y="1376"/>
                  </a:lnTo>
                  <a:lnTo>
                    <a:pt x="720090" y="0"/>
                  </a:lnTo>
                  <a:close/>
                </a:path>
              </a:pathLst>
            </a:custGeom>
            <a:solidFill>
              <a:srgbClr val="D9D9D9"/>
            </a:solidFill>
          </p:spPr>
          <p:txBody>
            <a:bodyPr wrap="square" lIns="0" tIns="0" rIns="0" bIns="0" rtlCol="0"/>
            <a:lstStyle/>
            <a:p>
              <a:endParaRPr/>
            </a:p>
          </p:txBody>
        </p:sp>
        <p:sp>
          <p:nvSpPr>
            <p:cNvPr id="9" name="object 9"/>
            <p:cNvSpPr/>
            <p:nvPr/>
          </p:nvSpPr>
          <p:spPr>
            <a:xfrm>
              <a:off x="6444996" y="5138928"/>
              <a:ext cx="1440180" cy="830580"/>
            </a:xfrm>
            <a:custGeom>
              <a:avLst/>
              <a:gdLst/>
              <a:ahLst/>
              <a:cxnLst/>
              <a:rect l="l" t="t" r="r" b="b"/>
              <a:pathLst>
                <a:path w="1440179" h="830579">
                  <a:moveTo>
                    <a:pt x="0" y="415290"/>
                  </a:moveTo>
                  <a:lnTo>
                    <a:pt x="9424" y="347926"/>
                  </a:lnTo>
                  <a:lnTo>
                    <a:pt x="36710" y="284024"/>
                  </a:lnTo>
                  <a:lnTo>
                    <a:pt x="80374" y="224438"/>
                  </a:lnTo>
                  <a:lnTo>
                    <a:pt x="107884" y="196531"/>
                  </a:lnTo>
                  <a:lnTo>
                    <a:pt x="138933" y="170023"/>
                  </a:lnTo>
                  <a:lnTo>
                    <a:pt x="173336" y="145022"/>
                  </a:lnTo>
                  <a:lnTo>
                    <a:pt x="210907" y="121634"/>
                  </a:lnTo>
                  <a:lnTo>
                    <a:pt x="251460" y="99966"/>
                  </a:lnTo>
                  <a:lnTo>
                    <a:pt x="294811" y="80125"/>
                  </a:lnTo>
                  <a:lnTo>
                    <a:pt x="340774" y="62219"/>
                  </a:lnTo>
                  <a:lnTo>
                    <a:pt x="389164" y="46353"/>
                  </a:lnTo>
                  <a:lnTo>
                    <a:pt x="439796" y="32635"/>
                  </a:lnTo>
                  <a:lnTo>
                    <a:pt x="492483" y="21171"/>
                  </a:lnTo>
                  <a:lnTo>
                    <a:pt x="547042" y="12069"/>
                  </a:lnTo>
                  <a:lnTo>
                    <a:pt x="603286" y="5435"/>
                  </a:lnTo>
                  <a:lnTo>
                    <a:pt x="661030" y="1376"/>
                  </a:lnTo>
                  <a:lnTo>
                    <a:pt x="720090" y="0"/>
                  </a:lnTo>
                  <a:lnTo>
                    <a:pt x="779149" y="1376"/>
                  </a:lnTo>
                  <a:lnTo>
                    <a:pt x="836893" y="5435"/>
                  </a:lnTo>
                  <a:lnTo>
                    <a:pt x="893137" y="12069"/>
                  </a:lnTo>
                  <a:lnTo>
                    <a:pt x="947696" y="21171"/>
                  </a:lnTo>
                  <a:lnTo>
                    <a:pt x="1000383" y="32635"/>
                  </a:lnTo>
                  <a:lnTo>
                    <a:pt x="1051015" y="46353"/>
                  </a:lnTo>
                  <a:lnTo>
                    <a:pt x="1099405" y="62219"/>
                  </a:lnTo>
                  <a:lnTo>
                    <a:pt x="1145368" y="80125"/>
                  </a:lnTo>
                  <a:lnTo>
                    <a:pt x="1188719" y="99966"/>
                  </a:lnTo>
                  <a:lnTo>
                    <a:pt x="1229272" y="121634"/>
                  </a:lnTo>
                  <a:lnTo>
                    <a:pt x="1266843" y="145022"/>
                  </a:lnTo>
                  <a:lnTo>
                    <a:pt x="1301246" y="170023"/>
                  </a:lnTo>
                  <a:lnTo>
                    <a:pt x="1332295" y="196531"/>
                  </a:lnTo>
                  <a:lnTo>
                    <a:pt x="1359805" y="224438"/>
                  </a:lnTo>
                  <a:lnTo>
                    <a:pt x="1403469" y="284024"/>
                  </a:lnTo>
                  <a:lnTo>
                    <a:pt x="1430755" y="347926"/>
                  </a:lnTo>
                  <a:lnTo>
                    <a:pt x="1440180" y="415290"/>
                  </a:lnTo>
                  <a:lnTo>
                    <a:pt x="1437792" y="449350"/>
                  </a:lnTo>
                  <a:lnTo>
                    <a:pt x="1419252" y="515090"/>
                  </a:lnTo>
                  <a:lnTo>
                    <a:pt x="1383592" y="576941"/>
                  </a:lnTo>
                  <a:lnTo>
                    <a:pt x="1332295" y="634048"/>
                  </a:lnTo>
                  <a:lnTo>
                    <a:pt x="1301246" y="660556"/>
                  </a:lnTo>
                  <a:lnTo>
                    <a:pt x="1266843" y="685557"/>
                  </a:lnTo>
                  <a:lnTo>
                    <a:pt x="1229272" y="708945"/>
                  </a:lnTo>
                  <a:lnTo>
                    <a:pt x="1188719" y="730613"/>
                  </a:lnTo>
                  <a:lnTo>
                    <a:pt x="1145368" y="750454"/>
                  </a:lnTo>
                  <a:lnTo>
                    <a:pt x="1099405" y="768360"/>
                  </a:lnTo>
                  <a:lnTo>
                    <a:pt x="1051015" y="784226"/>
                  </a:lnTo>
                  <a:lnTo>
                    <a:pt x="1000383" y="797944"/>
                  </a:lnTo>
                  <a:lnTo>
                    <a:pt x="947696" y="809408"/>
                  </a:lnTo>
                  <a:lnTo>
                    <a:pt x="893137" y="818510"/>
                  </a:lnTo>
                  <a:lnTo>
                    <a:pt x="836893" y="825144"/>
                  </a:lnTo>
                  <a:lnTo>
                    <a:pt x="779149" y="829203"/>
                  </a:lnTo>
                  <a:lnTo>
                    <a:pt x="720090" y="830580"/>
                  </a:lnTo>
                  <a:lnTo>
                    <a:pt x="661030" y="829203"/>
                  </a:lnTo>
                  <a:lnTo>
                    <a:pt x="603286" y="825144"/>
                  </a:lnTo>
                  <a:lnTo>
                    <a:pt x="547042" y="818510"/>
                  </a:lnTo>
                  <a:lnTo>
                    <a:pt x="492483" y="809408"/>
                  </a:lnTo>
                  <a:lnTo>
                    <a:pt x="439796" y="797944"/>
                  </a:lnTo>
                  <a:lnTo>
                    <a:pt x="389164" y="784226"/>
                  </a:lnTo>
                  <a:lnTo>
                    <a:pt x="340774" y="768360"/>
                  </a:lnTo>
                  <a:lnTo>
                    <a:pt x="294811" y="750454"/>
                  </a:lnTo>
                  <a:lnTo>
                    <a:pt x="251460" y="730613"/>
                  </a:lnTo>
                  <a:lnTo>
                    <a:pt x="210907" y="708945"/>
                  </a:lnTo>
                  <a:lnTo>
                    <a:pt x="173336" y="685557"/>
                  </a:lnTo>
                  <a:lnTo>
                    <a:pt x="138933" y="660556"/>
                  </a:lnTo>
                  <a:lnTo>
                    <a:pt x="107884" y="634048"/>
                  </a:lnTo>
                  <a:lnTo>
                    <a:pt x="80374" y="606141"/>
                  </a:lnTo>
                  <a:lnTo>
                    <a:pt x="36710" y="546555"/>
                  </a:lnTo>
                  <a:lnTo>
                    <a:pt x="9424" y="482653"/>
                  </a:lnTo>
                  <a:lnTo>
                    <a:pt x="0" y="415290"/>
                  </a:lnTo>
                  <a:close/>
                </a:path>
              </a:pathLst>
            </a:custGeom>
            <a:ln w="9525">
              <a:solidFill>
                <a:srgbClr val="000000"/>
              </a:solidFill>
            </a:ln>
          </p:spPr>
          <p:txBody>
            <a:bodyPr wrap="square" lIns="0" tIns="0" rIns="0" bIns="0" rtlCol="0"/>
            <a:lstStyle/>
            <a:p>
              <a:endParaRPr/>
            </a:p>
          </p:txBody>
        </p:sp>
      </p:grpSp>
      <p:sp>
        <p:nvSpPr>
          <p:cNvPr id="10" name="object 10"/>
          <p:cNvSpPr txBox="1"/>
          <p:nvPr/>
        </p:nvSpPr>
        <p:spPr>
          <a:xfrm>
            <a:off x="2135187" y="2686657"/>
            <a:ext cx="7171690" cy="2978150"/>
          </a:xfrm>
          <a:prstGeom prst="rect">
            <a:avLst/>
          </a:prstGeom>
        </p:spPr>
        <p:txBody>
          <a:bodyPr vert="horz" wrap="square" lIns="0" tIns="46355" rIns="0" bIns="0" rtlCol="0">
            <a:spAutoFit/>
          </a:bodyPr>
          <a:lstStyle/>
          <a:p>
            <a:pPr marL="240029" indent="-227329">
              <a:lnSpc>
                <a:spcPct val="100000"/>
              </a:lnSpc>
              <a:spcBef>
                <a:spcPts val="365"/>
              </a:spcBef>
              <a:buFont typeface="Arial"/>
              <a:buChar char="•"/>
              <a:tabLst>
                <a:tab pos="240029" algn="l"/>
              </a:tabLst>
            </a:pPr>
            <a:r>
              <a:rPr sz="2800" b="1" spc="-10" dirty="0">
                <a:latin typeface="Times New Roman"/>
                <a:cs typeface="Times New Roman"/>
              </a:rPr>
              <a:t>Attribute</a:t>
            </a:r>
            <a:endParaRPr sz="2800">
              <a:latin typeface="Times New Roman"/>
              <a:cs typeface="Times New Roman"/>
            </a:endParaRPr>
          </a:p>
          <a:p>
            <a:pPr marL="697230" lvl="1" indent="-227329">
              <a:lnSpc>
                <a:spcPct val="100000"/>
              </a:lnSpc>
              <a:spcBef>
                <a:spcPts val="234"/>
              </a:spcBef>
              <a:buFont typeface="Arial"/>
              <a:buChar char="•"/>
              <a:tabLst>
                <a:tab pos="697230" algn="l"/>
              </a:tabLst>
            </a:pPr>
            <a:r>
              <a:rPr sz="2400" b="1" dirty="0">
                <a:latin typeface="Times New Roman"/>
                <a:cs typeface="Times New Roman"/>
              </a:rPr>
              <a:t>Property</a:t>
            </a:r>
            <a:r>
              <a:rPr sz="2400" b="1" spc="-45" dirty="0">
                <a:latin typeface="Times New Roman"/>
                <a:cs typeface="Times New Roman"/>
              </a:rPr>
              <a:t> </a:t>
            </a:r>
            <a:r>
              <a:rPr sz="2400" b="1" dirty="0">
                <a:latin typeface="Times New Roman"/>
                <a:cs typeface="Times New Roman"/>
              </a:rPr>
              <a:t>of</a:t>
            </a:r>
            <a:r>
              <a:rPr sz="2400" b="1" spc="-25" dirty="0">
                <a:latin typeface="Times New Roman"/>
                <a:cs typeface="Times New Roman"/>
              </a:rPr>
              <a:t> </a:t>
            </a:r>
            <a:r>
              <a:rPr sz="2400" b="1" dirty="0">
                <a:latin typeface="Times New Roman"/>
                <a:cs typeface="Times New Roman"/>
              </a:rPr>
              <a:t>an</a:t>
            </a:r>
            <a:r>
              <a:rPr sz="2400" b="1" spc="-35" dirty="0">
                <a:latin typeface="Times New Roman"/>
                <a:cs typeface="Times New Roman"/>
              </a:rPr>
              <a:t> </a:t>
            </a:r>
            <a:r>
              <a:rPr sz="2400" b="1" dirty="0">
                <a:latin typeface="Times New Roman"/>
                <a:cs typeface="Times New Roman"/>
              </a:rPr>
              <a:t>entity</a:t>
            </a:r>
            <a:r>
              <a:rPr sz="2400" b="1" spc="-40" dirty="0">
                <a:latin typeface="Times New Roman"/>
                <a:cs typeface="Times New Roman"/>
              </a:rPr>
              <a:t> </a:t>
            </a:r>
            <a:r>
              <a:rPr sz="2400" b="1" dirty="0">
                <a:latin typeface="Times New Roman"/>
                <a:cs typeface="Times New Roman"/>
              </a:rPr>
              <a:t>or</a:t>
            </a:r>
            <a:r>
              <a:rPr sz="2400" b="1" spc="-80" dirty="0">
                <a:latin typeface="Times New Roman"/>
                <a:cs typeface="Times New Roman"/>
              </a:rPr>
              <a:t> </a:t>
            </a:r>
            <a:r>
              <a:rPr sz="2400" b="1" dirty="0">
                <a:latin typeface="Times New Roman"/>
                <a:cs typeface="Times New Roman"/>
              </a:rPr>
              <a:t>a</a:t>
            </a:r>
            <a:r>
              <a:rPr sz="2400" b="1" spc="-25" dirty="0">
                <a:latin typeface="Times New Roman"/>
                <a:cs typeface="Times New Roman"/>
              </a:rPr>
              <a:t> </a:t>
            </a:r>
            <a:r>
              <a:rPr sz="2400" b="1" spc="-10" dirty="0">
                <a:latin typeface="Times New Roman"/>
                <a:cs typeface="Times New Roman"/>
              </a:rPr>
              <a:t>relationship</a:t>
            </a:r>
            <a:r>
              <a:rPr sz="2400" b="1" spc="-55" dirty="0">
                <a:latin typeface="Times New Roman"/>
                <a:cs typeface="Times New Roman"/>
              </a:rPr>
              <a:t> </a:t>
            </a:r>
            <a:r>
              <a:rPr sz="2400" b="1" spc="-10" dirty="0">
                <a:latin typeface="Times New Roman"/>
                <a:cs typeface="Times New Roman"/>
              </a:rPr>
              <a:t>type.</a:t>
            </a:r>
            <a:endParaRPr sz="2400">
              <a:latin typeface="Times New Roman"/>
              <a:cs typeface="Times New Roman"/>
            </a:endParaRPr>
          </a:p>
          <a:p>
            <a:pPr marL="240029" indent="-227329">
              <a:lnSpc>
                <a:spcPct val="100000"/>
              </a:lnSpc>
              <a:spcBef>
                <a:spcPts val="2300"/>
              </a:spcBef>
              <a:buFont typeface="Arial"/>
              <a:buChar char="•"/>
              <a:tabLst>
                <a:tab pos="240029" algn="l"/>
              </a:tabLst>
            </a:pPr>
            <a:r>
              <a:rPr sz="2800" b="1" dirty="0">
                <a:latin typeface="Times New Roman"/>
                <a:cs typeface="Times New Roman"/>
              </a:rPr>
              <a:t>Attribute</a:t>
            </a:r>
            <a:r>
              <a:rPr sz="2800" b="1" spc="-80" dirty="0">
                <a:latin typeface="Times New Roman"/>
                <a:cs typeface="Times New Roman"/>
              </a:rPr>
              <a:t> </a:t>
            </a:r>
            <a:r>
              <a:rPr sz="2800" b="1" spc="-10" dirty="0">
                <a:latin typeface="Times New Roman"/>
                <a:cs typeface="Times New Roman"/>
              </a:rPr>
              <a:t>Domain</a:t>
            </a:r>
            <a:endParaRPr sz="2800">
              <a:latin typeface="Times New Roman"/>
              <a:cs typeface="Times New Roman"/>
            </a:endParaRPr>
          </a:p>
          <a:p>
            <a:pPr marL="697230" lvl="1" indent="-227329">
              <a:lnSpc>
                <a:spcPct val="100000"/>
              </a:lnSpc>
              <a:spcBef>
                <a:spcPts val="219"/>
              </a:spcBef>
              <a:buFont typeface="Arial"/>
              <a:buChar char="•"/>
              <a:tabLst>
                <a:tab pos="697230" algn="l"/>
              </a:tabLst>
            </a:pPr>
            <a:r>
              <a:rPr sz="2400" b="1" dirty="0">
                <a:latin typeface="Times New Roman"/>
                <a:cs typeface="Times New Roman"/>
              </a:rPr>
              <a:t>Set</a:t>
            </a:r>
            <a:r>
              <a:rPr sz="2400" b="1" spc="-30" dirty="0">
                <a:latin typeface="Times New Roman"/>
                <a:cs typeface="Times New Roman"/>
              </a:rPr>
              <a:t> </a:t>
            </a:r>
            <a:r>
              <a:rPr sz="2400" b="1" dirty="0">
                <a:latin typeface="Times New Roman"/>
                <a:cs typeface="Times New Roman"/>
              </a:rPr>
              <a:t>of</a:t>
            </a:r>
            <a:r>
              <a:rPr sz="2400" b="1" spc="-40" dirty="0">
                <a:latin typeface="Times New Roman"/>
                <a:cs typeface="Times New Roman"/>
              </a:rPr>
              <a:t> </a:t>
            </a:r>
            <a:r>
              <a:rPr sz="2400" b="1" dirty="0">
                <a:latin typeface="Times New Roman"/>
                <a:cs typeface="Times New Roman"/>
              </a:rPr>
              <a:t>allowable</a:t>
            </a:r>
            <a:r>
              <a:rPr sz="2400" b="1" spc="-25" dirty="0">
                <a:latin typeface="Times New Roman"/>
                <a:cs typeface="Times New Roman"/>
              </a:rPr>
              <a:t> </a:t>
            </a:r>
            <a:r>
              <a:rPr sz="2400" b="1" dirty="0">
                <a:latin typeface="Times New Roman"/>
                <a:cs typeface="Times New Roman"/>
              </a:rPr>
              <a:t>values</a:t>
            </a:r>
            <a:r>
              <a:rPr sz="2400" b="1" spc="-40" dirty="0">
                <a:latin typeface="Times New Roman"/>
                <a:cs typeface="Times New Roman"/>
              </a:rPr>
              <a:t> </a:t>
            </a:r>
            <a:r>
              <a:rPr sz="2400" b="1" dirty="0">
                <a:latin typeface="Times New Roman"/>
                <a:cs typeface="Times New Roman"/>
              </a:rPr>
              <a:t>for</a:t>
            </a:r>
            <a:r>
              <a:rPr sz="2400" b="1" spc="-75" dirty="0">
                <a:latin typeface="Times New Roman"/>
                <a:cs typeface="Times New Roman"/>
              </a:rPr>
              <a:t> </a:t>
            </a:r>
            <a:r>
              <a:rPr sz="2400" b="1" dirty="0">
                <a:latin typeface="Times New Roman"/>
                <a:cs typeface="Times New Roman"/>
              </a:rPr>
              <a:t>one</a:t>
            </a:r>
            <a:r>
              <a:rPr sz="2400" b="1" spc="-30" dirty="0">
                <a:latin typeface="Times New Roman"/>
                <a:cs typeface="Times New Roman"/>
              </a:rPr>
              <a:t> </a:t>
            </a:r>
            <a:r>
              <a:rPr sz="2400" b="1" dirty="0">
                <a:latin typeface="Times New Roman"/>
                <a:cs typeface="Times New Roman"/>
              </a:rPr>
              <a:t>or</a:t>
            </a:r>
            <a:r>
              <a:rPr sz="2400" b="1" spc="-75" dirty="0">
                <a:latin typeface="Times New Roman"/>
                <a:cs typeface="Times New Roman"/>
              </a:rPr>
              <a:t> </a:t>
            </a:r>
            <a:r>
              <a:rPr sz="2400" b="1" dirty="0">
                <a:latin typeface="Times New Roman"/>
                <a:cs typeface="Times New Roman"/>
              </a:rPr>
              <a:t>more</a:t>
            </a:r>
            <a:r>
              <a:rPr sz="2400" b="1" spc="-35" dirty="0">
                <a:latin typeface="Times New Roman"/>
                <a:cs typeface="Times New Roman"/>
              </a:rPr>
              <a:t> </a:t>
            </a:r>
            <a:r>
              <a:rPr sz="2400" b="1" spc="-10" dirty="0">
                <a:latin typeface="Times New Roman"/>
                <a:cs typeface="Times New Roman"/>
              </a:rPr>
              <a:t>attributes.</a:t>
            </a:r>
            <a:endParaRPr sz="2400">
              <a:latin typeface="Times New Roman"/>
              <a:cs typeface="Times New Roman"/>
            </a:endParaRPr>
          </a:p>
          <a:p>
            <a:pPr marL="418465">
              <a:lnSpc>
                <a:spcPct val="100000"/>
              </a:lnSpc>
              <a:spcBef>
                <a:spcPts val="660"/>
              </a:spcBef>
              <a:tabLst>
                <a:tab pos="3678554" algn="l"/>
              </a:tabLst>
            </a:pPr>
            <a:r>
              <a:rPr sz="1800" spc="-10" dirty="0">
                <a:latin typeface="Calibri"/>
                <a:cs typeface="Calibri"/>
              </a:rPr>
              <a:t>Notation</a:t>
            </a:r>
            <a:r>
              <a:rPr sz="1800" spc="-25" dirty="0">
                <a:latin typeface="Calibri"/>
                <a:cs typeface="Calibri"/>
              </a:rPr>
              <a:t> </a:t>
            </a:r>
            <a:r>
              <a:rPr sz="1800" dirty="0">
                <a:latin typeface="Calibri"/>
                <a:cs typeface="Calibri"/>
              </a:rPr>
              <a:t>for</a:t>
            </a:r>
            <a:r>
              <a:rPr sz="1800" spc="-40" dirty="0">
                <a:latin typeface="Calibri"/>
                <a:cs typeface="Calibri"/>
              </a:rPr>
              <a:t> </a:t>
            </a:r>
            <a:r>
              <a:rPr sz="1800" dirty="0">
                <a:latin typeface="Calibri"/>
                <a:cs typeface="Calibri"/>
              </a:rPr>
              <a:t>an</a:t>
            </a:r>
            <a:r>
              <a:rPr sz="1800" spc="-40" dirty="0">
                <a:latin typeface="Calibri"/>
                <a:cs typeface="Calibri"/>
              </a:rPr>
              <a:t> </a:t>
            </a:r>
            <a:r>
              <a:rPr sz="1800" spc="-10" dirty="0">
                <a:latin typeface="Calibri"/>
                <a:cs typeface="Calibri"/>
              </a:rPr>
              <a:t>Attribute</a:t>
            </a:r>
            <a:r>
              <a:rPr sz="1800" dirty="0">
                <a:latin typeface="Calibri"/>
                <a:cs typeface="Calibri"/>
              </a:rPr>
              <a:t>	</a:t>
            </a:r>
            <a:r>
              <a:rPr sz="1800" spc="-10" dirty="0">
                <a:latin typeface="Calibri"/>
                <a:cs typeface="Calibri"/>
              </a:rPr>
              <a:t>Notation</a:t>
            </a:r>
            <a:r>
              <a:rPr sz="1800" spc="-30" dirty="0">
                <a:latin typeface="Calibri"/>
                <a:cs typeface="Calibri"/>
              </a:rPr>
              <a:t> </a:t>
            </a:r>
            <a:r>
              <a:rPr sz="1800" dirty="0">
                <a:latin typeface="Calibri"/>
                <a:cs typeface="Calibri"/>
              </a:rPr>
              <a:t>for</a:t>
            </a:r>
            <a:r>
              <a:rPr sz="1800" spc="-45" dirty="0">
                <a:latin typeface="Calibri"/>
                <a:cs typeface="Calibri"/>
              </a:rPr>
              <a:t> </a:t>
            </a:r>
            <a:r>
              <a:rPr sz="1800" dirty="0">
                <a:latin typeface="Calibri"/>
                <a:cs typeface="Calibri"/>
              </a:rPr>
              <a:t>an</a:t>
            </a:r>
            <a:r>
              <a:rPr sz="1800" spc="-40" dirty="0">
                <a:latin typeface="Calibri"/>
                <a:cs typeface="Calibri"/>
              </a:rPr>
              <a:t> </a:t>
            </a:r>
            <a:r>
              <a:rPr sz="1800" b="1" dirty="0">
                <a:latin typeface="Calibri"/>
                <a:cs typeface="Calibri"/>
              </a:rPr>
              <a:t>Key</a:t>
            </a:r>
            <a:r>
              <a:rPr sz="1800" b="1" spc="-40" dirty="0">
                <a:latin typeface="Calibri"/>
                <a:cs typeface="Calibri"/>
              </a:rPr>
              <a:t> </a:t>
            </a:r>
            <a:r>
              <a:rPr sz="1800" spc="-10" dirty="0">
                <a:latin typeface="Calibri"/>
                <a:cs typeface="Calibri"/>
              </a:rPr>
              <a:t>Attribute</a:t>
            </a:r>
            <a:endParaRPr sz="1800">
              <a:latin typeface="Calibri"/>
              <a:cs typeface="Calibri"/>
            </a:endParaRPr>
          </a:p>
          <a:p>
            <a:pPr marL="1200785">
              <a:lnSpc>
                <a:spcPct val="100000"/>
              </a:lnSpc>
              <a:spcBef>
                <a:spcPts val="2045"/>
              </a:spcBef>
              <a:tabLst>
                <a:tab pos="4897120" algn="l"/>
              </a:tabLst>
            </a:pPr>
            <a:r>
              <a:rPr sz="2400" spc="-20" dirty="0">
                <a:latin typeface="Calibri"/>
                <a:cs typeface="Calibri"/>
              </a:rPr>
              <a:t>Name</a:t>
            </a:r>
            <a:r>
              <a:rPr sz="2400" dirty="0">
                <a:latin typeface="Calibri"/>
                <a:cs typeface="Calibri"/>
              </a:rPr>
              <a:t>	</a:t>
            </a:r>
            <a:r>
              <a:rPr sz="2400" u="sng" spc="-25" dirty="0">
                <a:uFill>
                  <a:solidFill>
                    <a:srgbClr val="000000"/>
                  </a:solidFill>
                </a:uFill>
                <a:latin typeface="Calibri"/>
                <a:cs typeface="Calibri"/>
              </a:rPr>
              <a:t>ID</a:t>
            </a:r>
            <a:endParaRPr sz="2400">
              <a:latin typeface="Calibri"/>
              <a:cs typeface="Calibri"/>
            </a:endParaRPr>
          </a:p>
        </p:txBody>
      </p:sp>
      <p:sp>
        <p:nvSpPr>
          <p:cNvPr id="11" name="object 11"/>
          <p:cNvSpPr txBox="1"/>
          <p:nvPr/>
        </p:nvSpPr>
        <p:spPr>
          <a:xfrm>
            <a:off x="10851242" y="400323"/>
            <a:ext cx="582295" cy="299720"/>
          </a:xfrm>
          <a:prstGeom prst="rect">
            <a:avLst/>
          </a:prstGeom>
        </p:spPr>
        <p:txBody>
          <a:bodyPr vert="horz" wrap="square" lIns="0" tIns="12700" rIns="0" bIns="0" rtlCol="0">
            <a:spAutoFit/>
          </a:bodyPr>
          <a:lstStyle/>
          <a:p>
            <a:pPr marL="12700">
              <a:lnSpc>
                <a:spcPct val="100000"/>
              </a:lnSpc>
              <a:spcBef>
                <a:spcPts val="100"/>
              </a:spcBef>
            </a:pPr>
            <a:r>
              <a:rPr sz="1800" b="1" spc="-10" dirty="0">
                <a:latin typeface="Calibri"/>
                <a:cs typeface="Calibri"/>
              </a:rPr>
              <a:t>Entity</a:t>
            </a:r>
            <a:endParaRPr sz="1800">
              <a:latin typeface="Calibri"/>
              <a:cs typeface="Calibri"/>
            </a:endParaRPr>
          </a:p>
        </p:txBody>
      </p:sp>
      <p:sp>
        <p:nvSpPr>
          <p:cNvPr id="13" name="object 13"/>
          <p:cNvSpPr txBox="1"/>
          <p:nvPr/>
        </p:nvSpPr>
        <p:spPr>
          <a:xfrm>
            <a:off x="11095081" y="975003"/>
            <a:ext cx="979169" cy="299720"/>
          </a:xfrm>
          <a:prstGeom prst="rect">
            <a:avLst/>
          </a:prstGeom>
        </p:spPr>
        <p:txBody>
          <a:bodyPr vert="horz" wrap="square" lIns="0" tIns="12700" rIns="0" bIns="0" rtlCol="0">
            <a:spAutoFit/>
          </a:bodyPr>
          <a:lstStyle/>
          <a:p>
            <a:pPr marL="12700">
              <a:lnSpc>
                <a:spcPct val="100000"/>
              </a:lnSpc>
              <a:spcBef>
                <a:spcPts val="100"/>
              </a:spcBef>
            </a:pPr>
            <a:r>
              <a:rPr sz="1800" b="1" spc="-10" dirty="0">
                <a:latin typeface="Calibri"/>
                <a:cs typeface="Calibri"/>
              </a:rPr>
              <a:t>Attributes</a:t>
            </a:r>
            <a:endParaRPr sz="1800">
              <a:latin typeface="Calibri"/>
              <a:cs typeface="Calibri"/>
            </a:endParaRPr>
          </a:p>
        </p:txBody>
      </p:sp>
    </p:spTree>
  </p:cSld>
  <p:clrMapOvr>
    <a:masterClrMapping/>
  </p:clrMapOvr>
  <p:transition>
    <p:wipe di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5987" y="310008"/>
            <a:ext cx="3975100" cy="696595"/>
          </a:xfrm>
          <a:prstGeom prst="rect">
            <a:avLst/>
          </a:prstGeom>
        </p:spPr>
        <p:txBody>
          <a:bodyPr vert="horz" wrap="square" lIns="0" tIns="12700" rIns="0" bIns="0" rtlCol="0">
            <a:spAutoFit/>
          </a:bodyPr>
          <a:lstStyle/>
          <a:p>
            <a:pPr marL="12700">
              <a:lnSpc>
                <a:spcPct val="100000"/>
              </a:lnSpc>
              <a:spcBef>
                <a:spcPts val="100"/>
              </a:spcBef>
            </a:pPr>
            <a:r>
              <a:rPr b="0" spc="-10" dirty="0">
                <a:latin typeface="Times New Roman"/>
                <a:cs typeface="Times New Roman"/>
              </a:rPr>
              <a:t>Attributes-</a:t>
            </a:r>
            <a:r>
              <a:rPr b="0" spc="-25" dirty="0">
                <a:latin typeface="Times New Roman"/>
                <a:cs typeface="Times New Roman"/>
              </a:rPr>
              <a:t>Type</a:t>
            </a:r>
            <a:r>
              <a:rPr b="0" spc="-155" dirty="0">
                <a:latin typeface="Times New Roman"/>
                <a:cs typeface="Times New Roman"/>
              </a:rPr>
              <a:t> </a:t>
            </a:r>
            <a:r>
              <a:rPr b="0" spc="-50" dirty="0">
                <a:latin typeface="Times New Roman"/>
                <a:cs typeface="Times New Roman"/>
              </a:rPr>
              <a:t>1</a:t>
            </a:r>
          </a:p>
        </p:txBody>
      </p:sp>
      <p:sp>
        <p:nvSpPr>
          <p:cNvPr id="3" name="object 3"/>
          <p:cNvSpPr txBox="1"/>
          <p:nvPr/>
        </p:nvSpPr>
        <p:spPr>
          <a:xfrm>
            <a:off x="282249" y="2046663"/>
            <a:ext cx="3468370" cy="1322705"/>
          </a:xfrm>
          <a:prstGeom prst="rect">
            <a:avLst/>
          </a:prstGeom>
        </p:spPr>
        <p:txBody>
          <a:bodyPr vert="horz" wrap="square" lIns="0" tIns="54610" rIns="0" bIns="0" rtlCol="0">
            <a:spAutoFit/>
          </a:bodyPr>
          <a:lstStyle/>
          <a:p>
            <a:pPr marL="240029" indent="-227329">
              <a:lnSpc>
                <a:spcPct val="100000"/>
              </a:lnSpc>
              <a:spcBef>
                <a:spcPts val="430"/>
              </a:spcBef>
              <a:buFont typeface="Arial"/>
              <a:buChar char="•"/>
              <a:tabLst>
                <a:tab pos="240029" algn="l"/>
              </a:tabLst>
            </a:pPr>
            <a:r>
              <a:rPr sz="2400" b="1" spc="-10" dirty="0">
                <a:latin typeface="Times New Roman"/>
                <a:cs typeface="Times New Roman"/>
              </a:rPr>
              <a:t>Simple</a:t>
            </a:r>
            <a:r>
              <a:rPr sz="2400" b="1" spc="-114" dirty="0">
                <a:latin typeface="Times New Roman"/>
                <a:cs typeface="Times New Roman"/>
              </a:rPr>
              <a:t> </a:t>
            </a:r>
            <a:r>
              <a:rPr sz="2400" b="1" spc="-10" dirty="0">
                <a:latin typeface="Times New Roman"/>
                <a:cs typeface="Times New Roman"/>
              </a:rPr>
              <a:t>Attribute</a:t>
            </a:r>
            <a:endParaRPr sz="2400">
              <a:latin typeface="Times New Roman"/>
              <a:cs typeface="Times New Roman"/>
            </a:endParaRPr>
          </a:p>
          <a:p>
            <a:pPr marL="698500" marR="5080" lvl="1" indent="-228600">
              <a:lnSpc>
                <a:spcPts val="2160"/>
              </a:lnSpc>
              <a:spcBef>
                <a:spcPts val="550"/>
              </a:spcBef>
              <a:buFont typeface="Arial"/>
              <a:buChar char="•"/>
              <a:tabLst>
                <a:tab pos="698500" algn="l"/>
              </a:tabLst>
            </a:pPr>
            <a:r>
              <a:rPr sz="2000" b="1" dirty="0">
                <a:latin typeface="Times New Roman"/>
                <a:cs typeface="Times New Roman"/>
              </a:rPr>
              <a:t>Attribute</a:t>
            </a:r>
            <a:r>
              <a:rPr sz="2000" b="1" spc="-55" dirty="0">
                <a:latin typeface="Times New Roman"/>
                <a:cs typeface="Times New Roman"/>
              </a:rPr>
              <a:t> </a:t>
            </a:r>
            <a:r>
              <a:rPr sz="2000" b="1" dirty="0">
                <a:latin typeface="Times New Roman"/>
                <a:cs typeface="Times New Roman"/>
              </a:rPr>
              <a:t>composed</a:t>
            </a:r>
            <a:r>
              <a:rPr sz="2000" b="1" spc="-45" dirty="0">
                <a:latin typeface="Times New Roman"/>
                <a:cs typeface="Times New Roman"/>
              </a:rPr>
              <a:t> </a:t>
            </a:r>
            <a:r>
              <a:rPr sz="2000" b="1" dirty="0">
                <a:latin typeface="Times New Roman"/>
                <a:cs typeface="Times New Roman"/>
              </a:rPr>
              <a:t>of</a:t>
            </a:r>
            <a:r>
              <a:rPr sz="2000" b="1" spc="-25" dirty="0">
                <a:latin typeface="Times New Roman"/>
                <a:cs typeface="Times New Roman"/>
              </a:rPr>
              <a:t> </a:t>
            </a:r>
            <a:r>
              <a:rPr sz="2000" b="1" spc="-50" dirty="0">
                <a:latin typeface="Times New Roman"/>
                <a:cs typeface="Times New Roman"/>
              </a:rPr>
              <a:t>a </a:t>
            </a:r>
            <a:r>
              <a:rPr sz="2000" b="1" dirty="0">
                <a:latin typeface="Times New Roman"/>
                <a:cs typeface="Times New Roman"/>
              </a:rPr>
              <a:t>single</a:t>
            </a:r>
            <a:r>
              <a:rPr sz="2000" b="1" spc="-35" dirty="0">
                <a:latin typeface="Times New Roman"/>
                <a:cs typeface="Times New Roman"/>
              </a:rPr>
              <a:t> </a:t>
            </a:r>
            <a:r>
              <a:rPr sz="2000" b="1" dirty="0">
                <a:latin typeface="Times New Roman"/>
                <a:cs typeface="Times New Roman"/>
              </a:rPr>
              <a:t>component</a:t>
            </a:r>
            <a:r>
              <a:rPr sz="2000" b="1" spc="-50" dirty="0">
                <a:latin typeface="Times New Roman"/>
                <a:cs typeface="Times New Roman"/>
              </a:rPr>
              <a:t> </a:t>
            </a:r>
            <a:r>
              <a:rPr sz="2000" b="1" dirty="0">
                <a:latin typeface="Times New Roman"/>
                <a:cs typeface="Times New Roman"/>
              </a:rPr>
              <a:t>with</a:t>
            </a:r>
            <a:r>
              <a:rPr sz="2000" b="1" spc="-15" dirty="0">
                <a:latin typeface="Times New Roman"/>
                <a:cs typeface="Times New Roman"/>
              </a:rPr>
              <a:t> </a:t>
            </a:r>
            <a:r>
              <a:rPr sz="2000" b="1" spc="-25" dirty="0">
                <a:latin typeface="Times New Roman"/>
                <a:cs typeface="Times New Roman"/>
              </a:rPr>
              <a:t>an </a:t>
            </a:r>
            <a:r>
              <a:rPr sz="2000" b="1" dirty="0">
                <a:latin typeface="Times New Roman"/>
                <a:cs typeface="Times New Roman"/>
              </a:rPr>
              <a:t>independent</a:t>
            </a:r>
            <a:r>
              <a:rPr sz="2000" b="1" spc="-45" dirty="0">
                <a:latin typeface="Times New Roman"/>
                <a:cs typeface="Times New Roman"/>
              </a:rPr>
              <a:t> </a:t>
            </a:r>
            <a:r>
              <a:rPr sz="2000" b="1" spc="-10" dirty="0">
                <a:latin typeface="Times New Roman"/>
                <a:cs typeface="Times New Roman"/>
              </a:rPr>
              <a:t>existence.</a:t>
            </a:r>
            <a:endParaRPr sz="2000">
              <a:latin typeface="Times New Roman"/>
              <a:cs typeface="Times New Roman"/>
            </a:endParaRPr>
          </a:p>
        </p:txBody>
      </p:sp>
      <p:sp>
        <p:nvSpPr>
          <p:cNvPr id="4" name="object 4"/>
          <p:cNvSpPr txBox="1"/>
          <p:nvPr/>
        </p:nvSpPr>
        <p:spPr>
          <a:xfrm>
            <a:off x="282249" y="3577060"/>
            <a:ext cx="3488690" cy="1593850"/>
          </a:xfrm>
          <a:prstGeom prst="rect">
            <a:avLst/>
          </a:prstGeom>
        </p:spPr>
        <p:txBody>
          <a:bodyPr vert="horz" wrap="square" lIns="0" tIns="52705" rIns="0" bIns="0" rtlCol="0">
            <a:spAutoFit/>
          </a:bodyPr>
          <a:lstStyle/>
          <a:p>
            <a:pPr marL="240029" indent="-227329">
              <a:lnSpc>
                <a:spcPct val="100000"/>
              </a:lnSpc>
              <a:spcBef>
                <a:spcPts val="415"/>
              </a:spcBef>
              <a:buFont typeface="Arial"/>
              <a:buChar char="•"/>
              <a:tabLst>
                <a:tab pos="240029" algn="l"/>
              </a:tabLst>
            </a:pPr>
            <a:r>
              <a:rPr sz="2400" b="1" spc="-10" dirty="0">
                <a:latin typeface="Times New Roman"/>
                <a:cs typeface="Times New Roman"/>
              </a:rPr>
              <a:t>Composite</a:t>
            </a:r>
            <a:r>
              <a:rPr sz="2400" b="1" spc="-125" dirty="0">
                <a:latin typeface="Times New Roman"/>
                <a:cs typeface="Times New Roman"/>
              </a:rPr>
              <a:t> </a:t>
            </a:r>
            <a:r>
              <a:rPr sz="2400" b="1" spc="-10" dirty="0">
                <a:latin typeface="Times New Roman"/>
                <a:cs typeface="Times New Roman"/>
              </a:rPr>
              <a:t>Attribute</a:t>
            </a:r>
            <a:endParaRPr sz="2400">
              <a:latin typeface="Times New Roman"/>
              <a:cs typeface="Times New Roman"/>
            </a:endParaRPr>
          </a:p>
          <a:p>
            <a:pPr marL="698500" marR="5080" lvl="1" indent="-228600">
              <a:lnSpc>
                <a:spcPts val="2160"/>
              </a:lnSpc>
              <a:spcBef>
                <a:spcPts val="540"/>
              </a:spcBef>
              <a:buFont typeface="Arial"/>
              <a:buChar char="•"/>
              <a:tabLst>
                <a:tab pos="698500" algn="l"/>
              </a:tabLst>
            </a:pPr>
            <a:r>
              <a:rPr sz="2000" b="1" dirty="0">
                <a:latin typeface="Times New Roman"/>
                <a:cs typeface="Times New Roman"/>
              </a:rPr>
              <a:t>Attribute</a:t>
            </a:r>
            <a:r>
              <a:rPr sz="2000" b="1" spc="-60" dirty="0">
                <a:latin typeface="Times New Roman"/>
                <a:cs typeface="Times New Roman"/>
              </a:rPr>
              <a:t> </a:t>
            </a:r>
            <a:r>
              <a:rPr sz="2000" b="1" dirty="0">
                <a:latin typeface="Times New Roman"/>
                <a:cs typeface="Times New Roman"/>
              </a:rPr>
              <a:t>composed</a:t>
            </a:r>
            <a:r>
              <a:rPr sz="2000" b="1" spc="-50" dirty="0">
                <a:latin typeface="Times New Roman"/>
                <a:cs typeface="Times New Roman"/>
              </a:rPr>
              <a:t> </a:t>
            </a:r>
            <a:r>
              <a:rPr sz="2000" b="1" spc="-25" dirty="0">
                <a:latin typeface="Times New Roman"/>
                <a:cs typeface="Times New Roman"/>
              </a:rPr>
              <a:t>of </a:t>
            </a:r>
            <a:r>
              <a:rPr sz="2000" b="1" dirty="0">
                <a:latin typeface="Times New Roman"/>
                <a:cs typeface="Times New Roman"/>
              </a:rPr>
              <a:t>multiple</a:t>
            </a:r>
            <a:r>
              <a:rPr sz="2000" b="1" spc="-40" dirty="0">
                <a:latin typeface="Times New Roman"/>
                <a:cs typeface="Times New Roman"/>
              </a:rPr>
              <a:t> </a:t>
            </a:r>
            <a:r>
              <a:rPr sz="2000" b="1" spc="-10" dirty="0">
                <a:latin typeface="Times New Roman"/>
                <a:cs typeface="Times New Roman"/>
              </a:rPr>
              <a:t>components, </a:t>
            </a:r>
            <a:r>
              <a:rPr sz="2000" b="1" dirty="0">
                <a:latin typeface="Times New Roman"/>
                <a:cs typeface="Times New Roman"/>
              </a:rPr>
              <a:t>each</a:t>
            </a:r>
            <a:r>
              <a:rPr sz="2000" b="1" spc="-20" dirty="0">
                <a:latin typeface="Times New Roman"/>
                <a:cs typeface="Times New Roman"/>
              </a:rPr>
              <a:t> </a:t>
            </a:r>
            <a:r>
              <a:rPr sz="2000" b="1" dirty="0">
                <a:latin typeface="Times New Roman"/>
                <a:cs typeface="Times New Roman"/>
              </a:rPr>
              <a:t>with</a:t>
            </a:r>
            <a:r>
              <a:rPr sz="2000" b="1" spc="-20" dirty="0">
                <a:latin typeface="Times New Roman"/>
                <a:cs typeface="Times New Roman"/>
              </a:rPr>
              <a:t> </a:t>
            </a:r>
            <a:r>
              <a:rPr sz="2000" b="1" dirty="0">
                <a:latin typeface="Times New Roman"/>
                <a:cs typeface="Times New Roman"/>
              </a:rPr>
              <a:t>an</a:t>
            </a:r>
            <a:r>
              <a:rPr sz="2000" b="1" spc="-15" dirty="0">
                <a:latin typeface="Times New Roman"/>
                <a:cs typeface="Times New Roman"/>
              </a:rPr>
              <a:t> </a:t>
            </a:r>
            <a:r>
              <a:rPr sz="2000" b="1" spc="-10" dirty="0">
                <a:latin typeface="Times New Roman"/>
                <a:cs typeface="Times New Roman"/>
              </a:rPr>
              <a:t>independent existence.</a:t>
            </a:r>
            <a:endParaRPr sz="2000">
              <a:latin typeface="Times New Roman"/>
              <a:cs typeface="Times New Roman"/>
            </a:endParaRPr>
          </a:p>
        </p:txBody>
      </p:sp>
      <p:sp>
        <p:nvSpPr>
          <p:cNvPr id="5" name="object 5"/>
          <p:cNvSpPr txBox="1"/>
          <p:nvPr/>
        </p:nvSpPr>
        <p:spPr>
          <a:xfrm>
            <a:off x="5770141" y="980807"/>
            <a:ext cx="5368290" cy="574040"/>
          </a:xfrm>
          <a:prstGeom prst="rect">
            <a:avLst/>
          </a:prstGeom>
        </p:spPr>
        <p:txBody>
          <a:bodyPr vert="horz" wrap="square" lIns="0" tIns="12700" rIns="0" bIns="0" rtlCol="0">
            <a:spAutoFit/>
          </a:bodyPr>
          <a:lstStyle/>
          <a:p>
            <a:pPr marL="12700" marR="5080">
              <a:lnSpc>
                <a:spcPct val="100000"/>
              </a:lnSpc>
              <a:spcBef>
                <a:spcPts val="100"/>
              </a:spcBef>
            </a:pPr>
            <a:r>
              <a:rPr sz="1800" spc="-10" dirty="0">
                <a:latin typeface="Calibri"/>
                <a:cs typeface="Calibri"/>
              </a:rPr>
              <a:t>Entity: Person(Firstname,Lastname,DateOfBirth,Gender,</a:t>
            </a:r>
            <a:r>
              <a:rPr sz="1800" spc="-10" dirty="0">
                <a:solidFill>
                  <a:srgbClr val="FF0000"/>
                </a:solidFill>
                <a:latin typeface="Calibri"/>
                <a:cs typeface="Calibri"/>
              </a:rPr>
              <a:t>Address</a:t>
            </a:r>
            <a:r>
              <a:rPr sz="1800" spc="-10" dirty="0">
                <a:latin typeface="Calibri"/>
                <a:cs typeface="Calibri"/>
              </a:rPr>
              <a:t>)</a:t>
            </a:r>
            <a:endParaRPr sz="1800">
              <a:latin typeface="Calibri"/>
              <a:cs typeface="Calibri"/>
            </a:endParaRPr>
          </a:p>
        </p:txBody>
      </p:sp>
      <p:sp>
        <p:nvSpPr>
          <p:cNvPr id="6" name="object 6"/>
          <p:cNvSpPr txBox="1"/>
          <p:nvPr/>
        </p:nvSpPr>
        <p:spPr>
          <a:xfrm>
            <a:off x="5770141" y="1803767"/>
            <a:ext cx="1734185" cy="139700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374151"/>
                </a:solidFill>
                <a:latin typeface="Calibri"/>
                <a:cs typeface="Calibri"/>
              </a:rPr>
              <a:t>Simple</a:t>
            </a:r>
            <a:r>
              <a:rPr sz="1800" b="1" spc="-30" dirty="0">
                <a:solidFill>
                  <a:srgbClr val="374151"/>
                </a:solidFill>
                <a:latin typeface="Calibri"/>
                <a:cs typeface="Calibri"/>
              </a:rPr>
              <a:t> </a:t>
            </a:r>
            <a:r>
              <a:rPr sz="1800" b="1" spc="-10" dirty="0">
                <a:solidFill>
                  <a:srgbClr val="374151"/>
                </a:solidFill>
                <a:latin typeface="Calibri"/>
                <a:cs typeface="Calibri"/>
              </a:rPr>
              <a:t>Attributes</a:t>
            </a:r>
            <a:r>
              <a:rPr sz="1800" spc="-10" dirty="0">
                <a:solidFill>
                  <a:srgbClr val="374151"/>
                </a:solidFill>
                <a:latin typeface="Calibri"/>
                <a:cs typeface="Calibri"/>
              </a:rPr>
              <a:t>:</a:t>
            </a:r>
            <a:endParaRPr sz="1800">
              <a:latin typeface="Calibri"/>
              <a:cs typeface="Calibri"/>
            </a:endParaRPr>
          </a:p>
          <a:p>
            <a:pPr marL="185420" indent="-176530">
              <a:lnSpc>
                <a:spcPct val="100000"/>
              </a:lnSpc>
              <a:buSzPct val="94444"/>
              <a:buAutoNum type="arabicPeriod"/>
              <a:tabLst>
                <a:tab pos="185420" algn="l"/>
              </a:tabLst>
            </a:pPr>
            <a:r>
              <a:rPr sz="1800" spc="-10" dirty="0">
                <a:solidFill>
                  <a:srgbClr val="374151"/>
                </a:solidFill>
                <a:latin typeface="Calibri"/>
                <a:cs typeface="Calibri"/>
              </a:rPr>
              <a:t>FirstName</a:t>
            </a:r>
            <a:endParaRPr sz="1800">
              <a:latin typeface="Calibri"/>
              <a:cs typeface="Calibri"/>
            </a:endParaRPr>
          </a:p>
          <a:p>
            <a:pPr marL="185420" indent="-176530">
              <a:lnSpc>
                <a:spcPct val="100000"/>
              </a:lnSpc>
              <a:buSzPct val="94444"/>
              <a:buAutoNum type="arabicPeriod"/>
              <a:tabLst>
                <a:tab pos="185420" algn="l"/>
              </a:tabLst>
            </a:pPr>
            <a:r>
              <a:rPr sz="1800" spc="-10" dirty="0">
                <a:solidFill>
                  <a:srgbClr val="374151"/>
                </a:solidFill>
                <a:latin typeface="Calibri"/>
                <a:cs typeface="Calibri"/>
              </a:rPr>
              <a:t>LastName</a:t>
            </a:r>
            <a:endParaRPr sz="1800">
              <a:latin typeface="Calibri"/>
              <a:cs typeface="Calibri"/>
            </a:endParaRPr>
          </a:p>
          <a:p>
            <a:pPr marL="185420" indent="-176530">
              <a:lnSpc>
                <a:spcPct val="100000"/>
              </a:lnSpc>
              <a:buSzPct val="94444"/>
              <a:buAutoNum type="arabicPeriod"/>
              <a:tabLst>
                <a:tab pos="185420" algn="l"/>
              </a:tabLst>
            </a:pPr>
            <a:r>
              <a:rPr sz="1800" spc="-10" dirty="0">
                <a:solidFill>
                  <a:srgbClr val="374151"/>
                </a:solidFill>
                <a:latin typeface="Calibri"/>
                <a:cs typeface="Calibri"/>
              </a:rPr>
              <a:t>DateOfBirth</a:t>
            </a:r>
            <a:endParaRPr sz="1800">
              <a:latin typeface="Calibri"/>
              <a:cs typeface="Calibri"/>
            </a:endParaRPr>
          </a:p>
          <a:p>
            <a:pPr marL="185420" indent="-176530">
              <a:lnSpc>
                <a:spcPct val="100000"/>
              </a:lnSpc>
              <a:buSzPct val="94444"/>
              <a:buAutoNum type="arabicPeriod"/>
              <a:tabLst>
                <a:tab pos="185420" algn="l"/>
              </a:tabLst>
            </a:pPr>
            <a:r>
              <a:rPr sz="1800" spc="-10" dirty="0">
                <a:solidFill>
                  <a:srgbClr val="374151"/>
                </a:solidFill>
                <a:latin typeface="Calibri"/>
                <a:cs typeface="Calibri"/>
              </a:rPr>
              <a:t>Gender</a:t>
            </a:r>
            <a:endParaRPr sz="1800">
              <a:latin typeface="Calibri"/>
              <a:cs typeface="Calibri"/>
            </a:endParaRPr>
          </a:p>
        </p:txBody>
      </p:sp>
      <p:sp>
        <p:nvSpPr>
          <p:cNvPr id="7" name="object 7"/>
          <p:cNvSpPr txBox="1"/>
          <p:nvPr/>
        </p:nvSpPr>
        <p:spPr>
          <a:xfrm>
            <a:off x="5770141" y="3449687"/>
            <a:ext cx="2011680" cy="574040"/>
          </a:xfrm>
          <a:prstGeom prst="rect">
            <a:avLst/>
          </a:prstGeom>
        </p:spPr>
        <p:txBody>
          <a:bodyPr vert="horz" wrap="square" lIns="0" tIns="12700" rIns="0" bIns="0" rtlCol="0">
            <a:spAutoFit/>
          </a:bodyPr>
          <a:lstStyle/>
          <a:p>
            <a:pPr marL="12700">
              <a:lnSpc>
                <a:spcPct val="100000"/>
              </a:lnSpc>
              <a:spcBef>
                <a:spcPts val="100"/>
              </a:spcBef>
            </a:pPr>
            <a:r>
              <a:rPr sz="1800" b="1" dirty="0">
                <a:solidFill>
                  <a:srgbClr val="374151"/>
                </a:solidFill>
                <a:latin typeface="Calibri"/>
                <a:cs typeface="Calibri"/>
              </a:rPr>
              <a:t>Composite</a:t>
            </a:r>
            <a:r>
              <a:rPr sz="1800" b="1" spc="-80" dirty="0">
                <a:solidFill>
                  <a:srgbClr val="374151"/>
                </a:solidFill>
                <a:latin typeface="Calibri"/>
                <a:cs typeface="Calibri"/>
              </a:rPr>
              <a:t> </a:t>
            </a:r>
            <a:r>
              <a:rPr sz="1800" b="1" spc="-10" dirty="0">
                <a:solidFill>
                  <a:srgbClr val="374151"/>
                </a:solidFill>
                <a:latin typeface="Calibri"/>
                <a:cs typeface="Calibri"/>
              </a:rPr>
              <a:t>Attribute</a:t>
            </a:r>
            <a:r>
              <a:rPr sz="1800" spc="-10" dirty="0">
                <a:solidFill>
                  <a:srgbClr val="374151"/>
                </a:solidFill>
                <a:latin typeface="Calibri"/>
                <a:cs typeface="Calibri"/>
              </a:rPr>
              <a:t>:</a:t>
            </a:r>
            <a:endParaRPr sz="1800">
              <a:latin typeface="Calibri"/>
              <a:cs typeface="Calibri"/>
            </a:endParaRPr>
          </a:p>
          <a:p>
            <a:pPr marL="12700">
              <a:lnSpc>
                <a:spcPct val="100000"/>
              </a:lnSpc>
            </a:pPr>
            <a:r>
              <a:rPr sz="1800" dirty="0">
                <a:solidFill>
                  <a:srgbClr val="374151"/>
                </a:solidFill>
                <a:latin typeface="Calibri"/>
                <a:cs typeface="Calibri"/>
              </a:rPr>
              <a:t>5.</a:t>
            </a:r>
            <a:r>
              <a:rPr sz="1800" spc="-15" dirty="0">
                <a:solidFill>
                  <a:srgbClr val="374151"/>
                </a:solidFill>
                <a:latin typeface="Calibri"/>
                <a:cs typeface="Calibri"/>
              </a:rPr>
              <a:t> </a:t>
            </a:r>
            <a:r>
              <a:rPr sz="1800" spc="-10" dirty="0">
                <a:solidFill>
                  <a:srgbClr val="374151"/>
                </a:solidFill>
                <a:latin typeface="Calibri"/>
                <a:cs typeface="Calibri"/>
              </a:rPr>
              <a:t>Address</a:t>
            </a:r>
            <a:endParaRPr sz="1800">
              <a:latin typeface="Calibri"/>
              <a:cs typeface="Calibri"/>
            </a:endParaRPr>
          </a:p>
        </p:txBody>
      </p:sp>
      <p:sp>
        <p:nvSpPr>
          <p:cNvPr id="8" name="object 8"/>
          <p:cNvSpPr txBox="1"/>
          <p:nvPr/>
        </p:nvSpPr>
        <p:spPr>
          <a:xfrm>
            <a:off x="5770141" y="3998327"/>
            <a:ext cx="1645285" cy="574040"/>
          </a:xfrm>
          <a:prstGeom prst="rect">
            <a:avLst/>
          </a:prstGeom>
        </p:spPr>
        <p:txBody>
          <a:bodyPr vert="horz" wrap="square" lIns="0" tIns="12700" rIns="0" bIns="0" rtlCol="0">
            <a:spAutoFit/>
          </a:bodyPr>
          <a:lstStyle/>
          <a:p>
            <a:pPr marL="298450" indent="-285750">
              <a:lnSpc>
                <a:spcPct val="100000"/>
              </a:lnSpc>
              <a:spcBef>
                <a:spcPts val="100"/>
              </a:spcBef>
              <a:buSzPct val="97222"/>
              <a:buFont typeface="Arial"/>
              <a:buChar char="•"/>
              <a:tabLst>
                <a:tab pos="298450" algn="l"/>
              </a:tabLst>
            </a:pPr>
            <a:r>
              <a:rPr sz="1800" dirty="0">
                <a:solidFill>
                  <a:srgbClr val="374151"/>
                </a:solidFill>
                <a:latin typeface="Calibri"/>
                <a:cs typeface="Calibri"/>
              </a:rPr>
              <a:t>Street</a:t>
            </a:r>
            <a:r>
              <a:rPr sz="1800" spc="-70" dirty="0">
                <a:solidFill>
                  <a:srgbClr val="374151"/>
                </a:solidFill>
                <a:latin typeface="Calibri"/>
                <a:cs typeface="Calibri"/>
              </a:rPr>
              <a:t> </a:t>
            </a:r>
            <a:r>
              <a:rPr sz="1800" spc="-10" dirty="0">
                <a:solidFill>
                  <a:srgbClr val="374151"/>
                </a:solidFill>
                <a:latin typeface="Calibri"/>
                <a:cs typeface="Calibri"/>
              </a:rPr>
              <a:t>address</a:t>
            </a:r>
            <a:endParaRPr sz="1800">
              <a:latin typeface="Calibri"/>
              <a:cs typeface="Calibri"/>
            </a:endParaRPr>
          </a:p>
          <a:p>
            <a:pPr marL="91440" indent="-90805">
              <a:lnSpc>
                <a:spcPct val="100000"/>
              </a:lnSpc>
              <a:buSzPct val="97222"/>
              <a:buFont typeface="Arial"/>
              <a:buChar char="•"/>
              <a:tabLst>
                <a:tab pos="91440" algn="l"/>
              </a:tabLst>
            </a:pPr>
            <a:r>
              <a:rPr sz="1800" spc="-10" dirty="0">
                <a:solidFill>
                  <a:srgbClr val="374151"/>
                </a:solidFill>
                <a:latin typeface="Calibri"/>
                <a:cs typeface="Calibri"/>
              </a:rPr>
              <a:t>State</a:t>
            </a:r>
            <a:endParaRPr sz="1800">
              <a:latin typeface="Calibri"/>
              <a:cs typeface="Calibri"/>
            </a:endParaRPr>
          </a:p>
        </p:txBody>
      </p:sp>
      <p:sp>
        <p:nvSpPr>
          <p:cNvPr id="9" name="object 9"/>
          <p:cNvSpPr txBox="1"/>
          <p:nvPr/>
        </p:nvSpPr>
        <p:spPr>
          <a:xfrm>
            <a:off x="5770141" y="4546967"/>
            <a:ext cx="1189355" cy="299720"/>
          </a:xfrm>
          <a:prstGeom prst="rect">
            <a:avLst/>
          </a:prstGeom>
        </p:spPr>
        <p:txBody>
          <a:bodyPr vert="horz" wrap="square" lIns="0" tIns="12700" rIns="0" bIns="0" rtlCol="0">
            <a:spAutoFit/>
          </a:bodyPr>
          <a:lstStyle/>
          <a:p>
            <a:pPr marL="91440" indent="-88900">
              <a:lnSpc>
                <a:spcPct val="100000"/>
              </a:lnSpc>
              <a:spcBef>
                <a:spcPts val="100"/>
              </a:spcBef>
              <a:buSzPct val="94444"/>
              <a:buFont typeface="Arial"/>
              <a:buChar char="•"/>
              <a:tabLst>
                <a:tab pos="91440" algn="l"/>
              </a:tabLst>
            </a:pPr>
            <a:r>
              <a:rPr sz="1800" spc="-10" dirty="0">
                <a:solidFill>
                  <a:srgbClr val="374151"/>
                </a:solidFill>
                <a:latin typeface="Calibri"/>
                <a:cs typeface="Calibri"/>
              </a:rPr>
              <a:t>Postal</a:t>
            </a:r>
            <a:r>
              <a:rPr sz="1800" spc="-55" dirty="0">
                <a:solidFill>
                  <a:srgbClr val="374151"/>
                </a:solidFill>
                <a:latin typeface="Calibri"/>
                <a:cs typeface="Calibri"/>
              </a:rPr>
              <a:t> </a:t>
            </a:r>
            <a:r>
              <a:rPr sz="1800" spc="-20" dirty="0">
                <a:solidFill>
                  <a:srgbClr val="374151"/>
                </a:solidFill>
                <a:latin typeface="Calibri"/>
                <a:cs typeface="Calibri"/>
              </a:rPr>
              <a:t>Code</a:t>
            </a:r>
            <a:endParaRPr sz="1800">
              <a:latin typeface="Calibri"/>
              <a:cs typeface="Calibri"/>
            </a:endParaRPr>
          </a:p>
        </p:txBody>
      </p:sp>
      <p:sp>
        <p:nvSpPr>
          <p:cNvPr id="10" name="object 10"/>
          <p:cNvSpPr txBox="1"/>
          <p:nvPr/>
        </p:nvSpPr>
        <p:spPr>
          <a:xfrm>
            <a:off x="9025378" y="4092675"/>
            <a:ext cx="1645285" cy="299720"/>
          </a:xfrm>
          <a:prstGeom prst="rect">
            <a:avLst/>
          </a:prstGeom>
        </p:spPr>
        <p:txBody>
          <a:bodyPr vert="horz" wrap="square" lIns="0" tIns="12700" rIns="0" bIns="0" rtlCol="0">
            <a:spAutoFit/>
          </a:bodyPr>
          <a:lstStyle/>
          <a:p>
            <a:pPr marL="299085" indent="-286385">
              <a:lnSpc>
                <a:spcPct val="100000"/>
              </a:lnSpc>
              <a:spcBef>
                <a:spcPts val="100"/>
              </a:spcBef>
              <a:buFont typeface="Arial"/>
              <a:buChar char="•"/>
              <a:tabLst>
                <a:tab pos="299085" algn="l"/>
              </a:tabLst>
            </a:pPr>
            <a:r>
              <a:rPr sz="1800" dirty="0">
                <a:solidFill>
                  <a:srgbClr val="374151"/>
                </a:solidFill>
                <a:latin typeface="Calibri"/>
                <a:cs typeface="Calibri"/>
              </a:rPr>
              <a:t>Street</a:t>
            </a:r>
            <a:r>
              <a:rPr sz="1800" spc="-70" dirty="0">
                <a:solidFill>
                  <a:srgbClr val="374151"/>
                </a:solidFill>
                <a:latin typeface="Calibri"/>
                <a:cs typeface="Calibri"/>
              </a:rPr>
              <a:t> </a:t>
            </a:r>
            <a:r>
              <a:rPr sz="1800" spc="-10" dirty="0">
                <a:solidFill>
                  <a:srgbClr val="374151"/>
                </a:solidFill>
                <a:latin typeface="Calibri"/>
                <a:cs typeface="Calibri"/>
              </a:rPr>
              <a:t>address</a:t>
            </a:r>
            <a:endParaRPr sz="1800">
              <a:latin typeface="Calibri"/>
              <a:cs typeface="Calibri"/>
            </a:endParaRPr>
          </a:p>
        </p:txBody>
      </p:sp>
      <p:sp>
        <p:nvSpPr>
          <p:cNvPr id="11" name="object 11"/>
          <p:cNvSpPr txBox="1"/>
          <p:nvPr/>
        </p:nvSpPr>
        <p:spPr>
          <a:xfrm>
            <a:off x="9482578" y="4366995"/>
            <a:ext cx="1717675" cy="574040"/>
          </a:xfrm>
          <a:prstGeom prst="rect">
            <a:avLst/>
          </a:prstGeom>
        </p:spPr>
        <p:txBody>
          <a:bodyPr vert="horz" wrap="square" lIns="0" tIns="12700" rIns="0" bIns="0" rtlCol="0">
            <a:spAutoFit/>
          </a:bodyPr>
          <a:lstStyle/>
          <a:p>
            <a:pPr marL="299085" indent="-286385">
              <a:lnSpc>
                <a:spcPct val="100000"/>
              </a:lnSpc>
              <a:spcBef>
                <a:spcPts val="100"/>
              </a:spcBef>
              <a:buFont typeface="Arial"/>
              <a:buChar char="•"/>
              <a:tabLst>
                <a:tab pos="299085" algn="l"/>
              </a:tabLst>
            </a:pPr>
            <a:r>
              <a:rPr sz="1800" dirty="0">
                <a:solidFill>
                  <a:srgbClr val="374151"/>
                </a:solidFill>
                <a:latin typeface="Calibri"/>
                <a:cs typeface="Calibri"/>
              </a:rPr>
              <a:t>House</a:t>
            </a:r>
            <a:r>
              <a:rPr sz="1800" spc="-40" dirty="0">
                <a:solidFill>
                  <a:srgbClr val="374151"/>
                </a:solidFill>
                <a:latin typeface="Calibri"/>
                <a:cs typeface="Calibri"/>
              </a:rPr>
              <a:t> </a:t>
            </a:r>
            <a:r>
              <a:rPr sz="1800" spc="-10" dirty="0">
                <a:solidFill>
                  <a:srgbClr val="374151"/>
                </a:solidFill>
                <a:latin typeface="Calibri"/>
                <a:cs typeface="Calibri"/>
              </a:rPr>
              <a:t>Number</a:t>
            </a:r>
            <a:endParaRPr sz="1800">
              <a:latin typeface="Calibri"/>
              <a:cs typeface="Calibri"/>
            </a:endParaRPr>
          </a:p>
          <a:p>
            <a:pPr marL="299085" indent="-286385">
              <a:lnSpc>
                <a:spcPct val="100000"/>
              </a:lnSpc>
              <a:buFont typeface="Arial"/>
              <a:buChar char="•"/>
              <a:tabLst>
                <a:tab pos="299085" algn="l"/>
              </a:tabLst>
            </a:pPr>
            <a:r>
              <a:rPr sz="1800" dirty="0">
                <a:solidFill>
                  <a:srgbClr val="374151"/>
                </a:solidFill>
                <a:latin typeface="Calibri"/>
                <a:cs typeface="Calibri"/>
              </a:rPr>
              <a:t>Street</a:t>
            </a:r>
            <a:r>
              <a:rPr sz="1800" spc="-70" dirty="0">
                <a:solidFill>
                  <a:srgbClr val="374151"/>
                </a:solidFill>
                <a:latin typeface="Calibri"/>
                <a:cs typeface="Calibri"/>
              </a:rPr>
              <a:t> </a:t>
            </a:r>
            <a:r>
              <a:rPr sz="1800" spc="-20" dirty="0">
                <a:solidFill>
                  <a:srgbClr val="374151"/>
                </a:solidFill>
                <a:latin typeface="Calibri"/>
                <a:cs typeface="Calibri"/>
              </a:rPr>
              <a:t>Name</a:t>
            </a:r>
            <a:endParaRPr sz="1800">
              <a:latin typeface="Calibri"/>
              <a:cs typeface="Calibri"/>
            </a:endParaRPr>
          </a:p>
        </p:txBody>
      </p:sp>
      <p:pic>
        <p:nvPicPr>
          <p:cNvPr id="12" name="object 12"/>
          <p:cNvPicPr/>
          <p:nvPr/>
        </p:nvPicPr>
        <p:blipFill>
          <a:blip r:embed="rId2" cstate="print"/>
          <a:stretch>
            <a:fillRect/>
          </a:stretch>
        </p:blipFill>
        <p:spPr>
          <a:xfrm>
            <a:off x="5279270" y="3093908"/>
            <a:ext cx="6412202" cy="2228759"/>
          </a:xfrm>
          <a:prstGeom prst="rect">
            <a:avLst/>
          </a:prstGeom>
        </p:spPr>
      </p:pic>
      <p:sp>
        <p:nvSpPr>
          <p:cNvPr id="13" name="object 13"/>
          <p:cNvSpPr/>
          <p:nvPr/>
        </p:nvSpPr>
        <p:spPr>
          <a:xfrm>
            <a:off x="805400" y="4059181"/>
            <a:ext cx="24765" cy="26670"/>
          </a:xfrm>
          <a:custGeom>
            <a:avLst/>
            <a:gdLst/>
            <a:ahLst/>
            <a:cxnLst/>
            <a:rect l="l" t="t" r="r" b="b"/>
            <a:pathLst>
              <a:path w="24765" h="26670">
                <a:moveTo>
                  <a:pt x="19215" y="0"/>
                </a:moveTo>
                <a:lnTo>
                  <a:pt x="5537" y="0"/>
                </a:lnTo>
                <a:lnTo>
                  <a:pt x="0" y="5537"/>
                </a:lnTo>
                <a:lnTo>
                  <a:pt x="0" y="12369"/>
                </a:lnTo>
                <a:lnTo>
                  <a:pt x="0" y="21005"/>
                </a:lnTo>
                <a:lnTo>
                  <a:pt x="5537" y="26542"/>
                </a:lnTo>
                <a:lnTo>
                  <a:pt x="19215" y="26542"/>
                </a:lnTo>
                <a:lnTo>
                  <a:pt x="24752" y="21005"/>
                </a:lnTo>
                <a:lnTo>
                  <a:pt x="24752" y="5537"/>
                </a:lnTo>
                <a:lnTo>
                  <a:pt x="19215" y="0"/>
                </a:lnTo>
                <a:close/>
              </a:path>
            </a:pathLst>
          </a:custGeom>
          <a:solidFill>
            <a:srgbClr val="FFC113"/>
          </a:solidFill>
        </p:spPr>
        <p:txBody>
          <a:bodyPr wrap="square" lIns="0" tIns="0" rIns="0" bIns="0" rtlCol="0"/>
          <a:lstStyle/>
          <a:p>
            <a:endParaRPr/>
          </a:p>
        </p:txBody>
      </p:sp>
      <p:sp>
        <p:nvSpPr>
          <p:cNvPr id="14" name="object 14"/>
          <p:cNvSpPr/>
          <p:nvPr/>
        </p:nvSpPr>
        <p:spPr>
          <a:xfrm>
            <a:off x="1282758" y="4025605"/>
            <a:ext cx="24765" cy="24765"/>
          </a:xfrm>
          <a:custGeom>
            <a:avLst/>
            <a:gdLst/>
            <a:ahLst/>
            <a:cxnLst/>
            <a:rect l="l" t="t" r="r" b="b"/>
            <a:pathLst>
              <a:path w="24765" h="24764">
                <a:moveTo>
                  <a:pt x="19215" y="0"/>
                </a:moveTo>
                <a:lnTo>
                  <a:pt x="5537" y="0"/>
                </a:lnTo>
                <a:lnTo>
                  <a:pt x="0" y="5537"/>
                </a:lnTo>
                <a:lnTo>
                  <a:pt x="0" y="19202"/>
                </a:lnTo>
                <a:lnTo>
                  <a:pt x="5537" y="24739"/>
                </a:lnTo>
                <a:lnTo>
                  <a:pt x="19215" y="24739"/>
                </a:lnTo>
                <a:lnTo>
                  <a:pt x="24752" y="19202"/>
                </a:lnTo>
                <a:lnTo>
                  <a:pt x="24752" y="12369"/>
                </a:lnTo>
                <a:lnTo>
                  <a:pt x="24752" y="5537"/>
                </a:lnTo>
                <a:lnTo>
                  <a:pt x="19215" y="0"/>
                </a:lnTo>
                <a:close/>
              </a:path>
            </a:pathLst>
          </a:custGeom>
          <a:solidFill>
            <a:srgbClr val="FFC113"/>
          </a:solidFill>
        </p:spPr>
        <p:txBody>
          <a:bodyPr wrap="square" lIns="0" tIns="0" rIns="0" bIns="0" rtlCol="0"/>
          <a:lstStyle/>
          <a:p>
            <a:endParaRPr/>
          </a:p>
        </p:txBody>
      </p:sp>
      <p:sp>
        <p:nvSpPr>
          <p:cNvPr id="15" name="object 15"/>
          <p:cNvSpPr/>
          <p:nvPr/>
        </p:nvSpPr>
        <p:spPr>
          <a:xfrm>
            <a:off x="2134518" y="4173206"/>
            <a:ext cx="24765" cy="24765"/>
          </a:xfrm>
          <a:custGeom>
            <a:avLst/>
            <a:gdLst/>
            <a:ahLst/>
            <a:cxnLst/>
            <a:rect l="l" t="t" r="r" b="b"/>
            <a:pathLst>
              <a:path w="24764" h="24764">
                <a:moveTo>
                  <a:pt x="19215" y="0"/>
                </a:moveTo>
                <a:lnTo>
                  <a:pt x="5537" y="0"/>
                </a:lnTo>
                <a:lnTo>
                  <a:pt x="0" y="5537"/>
                </a:lnTo>
                <a:lnTo>
                  <a:pt x="0" y="19202"/>
                </a:lnTo>
                <a:lnTo>
                  <a:pt x="5537" y="24739"/>
                </a:lnTo>
                <a:lnTo>
                  <a:pt x="19215" y="24739"/>
                </a:lnTo>
                <a:lnTo>
                  <a:pt x="24752" y="19202"/>
                </a:lnTo>
                <a:lnTo>
                  <a:pt x="24752" y="12369"/>
                </a:lnTo>
                <a:lnTo>
                  <a:pt x="24752" y="5537"/>
                </a:lnTo>
                <a:lnTo>
                  <a:pt x="19215" y="0"/>
                </a:lnTo>
                <a:close/>
              </a:path>
            </a:pathLst>
          </a:custGeom>
          <a:solidFill>
            <a:srgbClr val="FFC113"/>
          </a:solidFill>
        </p:spPr>
        <p:txBody>
          <a:bodyPr wrap="square" lIns="0" tIns="0" rIns="0" bIns="0" rtlCol="0"/>
          <a:lstStyle/>
          <a:p>
            <a:endParaRPr/>
          </a:p>
        </p:txBody>
      </p:sp>
      <p:sp>
        <p:nvSpPr>
          <p:cNvPr id="16" name="object 16"/>
          <p:cNvSpPr/>
          <p:nvPr/>
        </p:nvSpPr>
        <p:spPr>
          <a:xfrm>
            <a:off x="2520798" y="4786285"/>
            <a:ext cx="24765" cy="24765"/>
          </a:xfrm>
          <a:custGeom>
            <a:avLst/>
            <a:gdLst/>
            <a:ahLst/>
            <a:cxnLst/>
            <a:rect l="l" t="t" r="r" b="b"/>
            <a:pathLst>
              <a:path w="24764" h="24764">
                <a:moveTo>
                  <a:pt x="19215" y="0"/>
                </a:moveTo>
                <a:lnTo>
                  <a:pt x="5537" y="0"/>
                </a:lnTo>
                <a:lnTo>
                  <a:pt x="0" y="5537"/>
                </a:lnTo>
                <a:lnTo>
                  <a:pt x="0" y="19202"/>
                </a:lnTo>
                <a:lnTo>
                  <a:pt x="5537" y="24739"/>
                </a:lnTo>
                <a:lnTo>
                  <a:pt x="19215" y="24739"/>
                </a:lnTo>
                <a:lnTo>
                  <a:pt x="24752" y="19202"/>
                </a:lnTo>
                <a:lnTo>
                  <a:pt x="24752" y="12369"/>
                </a:lnTo>
                <a:lnTo>
                  <a:pt x="24752" y="5537"/>
                </a:lnTo>
                <a:lnTo>
                  <a:pt x="19215" y="0"/>
                </a:lnTo>
                <a:close/>
              </a:path>
            </a:pathLst>
          </a:custGeom>
          <a:solidFill>
            <a:srgbClr val="FFC113"/>
          </a:solidFill>
        </p:spPr>
        <p:txBody>
          <a:bodyPr wrap="square" lIns="0" tIns="0" rIns="0" bIns="0" rtlCol="0"/>
          <a:lstStyle/>
          <a:p>
            <a:endParaRPr/>
          </a:p>
        </p:txBody>
      </p:sp>
      <p:sp>
        <p:nvSpPr>
          <p:cNvPr id="17" name="object 17"/>
          <p:cNvSpPr/>
          <p:nvPr/>
        </p:nvSpPr>
        <p:spPr>
          <a:xfrm>
            <a:off x="2588837" y="4616005"/>
            <a:ext cx="24765" cy="24765"/>
          </a:xfrm>
          <a:custGeom>
            <a:avLst/>
            <a:gdLst/>
            <a:ahLst/>
            <a:cxnLst/>
            <a:rect l="l" t="t" r="r" b="b"/>
            <a:pathLst>
              <a:path w="24764" h="24764">
                <a:moveTo>
                  <a:pt x="19215" y="0"/>
                </a:moveTo>
                <a:lnTo>
                  <a:pt x="5537" y="0"/>
                </a:lnTo>
                <a:lnTo>
                  <a:pt x="0" y="5537"/>
                </a:lnTo>
                <a:lnTo>
                  <a:pt x="0" y="19202"/>
                </a:lnTo>
                <a:lnTo>
                  <a:pt x="5537" y="24739"/>
                </a:lnTo>
                <a:lnTo>
                  <a:pt x="19215" y="24739"/>
                </a:lnTo>
                <a:lnTo>
                  <a:pt x="24752" y="19202"/>
                </a:lnTo>
                <a:lnTo>
                  <a:pt x="24752" y="12369"/>
                </a:lnTo>
                <a:lnTo>
                  <a:pt x="24752" y="5537"/>
                </a:lnTo>
                <a:lnTo>
                  <a:pt x="19215" y="0"/>
                </a:lnTo>
                <a:close/>
              </a:path>
            </a:pathLst>
          </a:custGeom>
          <a:solidFill>
            <a:srgbClr val="FFC113"/>
          </a:solidFill>
        </p:spPr>
        <p:txBody>
          <a:bodyPr wrap="square" lIns="0" tIns="0" rIns="0" bIns="0" rtlCol="0"/>
          <a:lstStyle/>
          <a:p>
            <a:endParaRPr/>
          </a:p>
        </p:txBody>
      </p:sp>
    </p:spTree>
  </p:cSld>
  <p:clrMapOvr>
    <a:masterClrMapping/>
  </p:clrMapOvr>
  <p:transition>
    <p:wipe di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74624" rIns="0" bIns="0" rtlCol="0">
            <a:spAutoFit/>
          </a:bodyPr>
          <a:lstStyle/>
          <a:p>
            <a:pPr marL="109220">
              <a:lnSpc>
                <a:spcPct val="100000"/>
              </a:lnSpc>
              <a:spcBef>
                <a:spcPts val="100"/>
              </a:spcBef>
            </a:pPr>
            <a:r>
              <a:rPr spc="-10" dirty="0"/>
              <a:t>Attribute</a:t>
            </a:r>
            <a:r>
              <a:rPr spc="-160" dirty="0"/>
              <a:t> </a:t>
            </a:r>
            <a:r>
              <a:rPr spc="-10" dirty="0"/>
              <a:t>Types</a:t>
            </a:r>
            <a:r>
              <a:rPr spc="-135" dirty="0"/>
              <a:t> </a:t>
            </a:r>
            <a:r>
              <a:rPr dirty="0"/>
              <a:t>-</a:t>
            </a:r>
            <a:r>
              <a:rPr spc="-135" dirty="0"/>
              <a:t> </a:t>
            </a:r>
            <a:r>
              <a:rPr spc="-50" dirty="0"/>
              <a:t>3</a:t>
            </a:r>
          </a:p>
        </p:txBody>
      </p:sp>
      <p:graphicFrame>
        <p:nvGraphicFramePr>
          <p:cNvPr id="3" name="object 3"/>
          <p:cNvGraphicFramePr>
            <a:graphicFrameLocks noGrp="1"/>
          </p:cNvGraphicFramePr>
          <p:nvPr/>
        </p:nvGraphicFramePr>
        <p:xfrm>
          <a:off x="2279650" y="1517650"/>
          <a:ext cx="7772400" cy="3570605"/>
        </p:xfrm>
        <a:graphic>
          <a:graphicData uri="http://schemas.openxmlformats.org/drawingml/2006/table">
            <a:tbl>
              <a:tblPr firstRow="1" bandRow="1">
                <a:tableStyleId>{2D5ABB26-0587-4C30-8999-92F81FD0307C}</a:tableStyleId>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370205">
                <a:tc>
                  <a:txBody>
                    <a:bodyPr/>
                    <a:lstStyle/>
                    <a:p>
                      <a:pPr marL="90805">
                        <a:lnSpc>
                          <a:spcPct val="100000"/>
                        </a:lnSpc>
                        <a:spcBef>
                          <a:spcPts val="240"/>
                        </a:spcBef>
                      </a:pPr>
                      <a:r>
                        <a:rPr sz="1800" b="1" spc="-20" dirty="0">
                          <a:solidFill>
                            <a:srgbClr val="FFFFFF"/>
                          </a:solidFill>
                          <a:latin typeface="Calibri"/>
                          <a:cs typeface="Calibri"/>
                        </a:rPr>
                        <a:t>Type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90805">
                        <a:lnSpc>
                          <a:spcPct val="100000"/>
                        </a:lnSpc>
                        <a:spcBef>
                          <a:spcPts val="240"/>
                        </a:spcBef>
                      </a:pPr>
                      <a:r>
                        <a:rPr sz="1800" b="1" spc="-10" dirty="0">
                          <a:solidFill>
                            <a:srgbClr val="FFFFFF"/>
                          </a:solidFill>
                          <a:latin typeface="Calibri"/>
                          <a:cs typeface="Calibri"/>
                        </a:rPr>
                        <a:t>Description</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tc>
                  <a:txBody>
                    <a:bodyPr/>
                    <a:lstStyle/>
                    <a:p>
                      <a:pPr marL="90805">
                        <a:lnSpc>
                          <a:spcPct val="100000"/>
                        </a:lnSpc>
                        <a:spcBef>
                          <a:spcPts val="240"/>
                        </a:spcBef>
                      </a:pPr>
                      <a:r>
                        <a:rPr sz="1800" b="1" spc="-10" dirty="0">
                          <a:solidFill>
                            <a:srgbClr val="FFFFFF"/>
                          </a:solidFill>
                          <a:latin typeface="Calibri"/>
                          <a:cs typeface="Calibri"/>
                        </a:rPr>
                        <a:t>Example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471C4"/>
                    </a:solidFill>
                  </a:tcPr>
                </a:tc>
                <a:extLst>
                  <a:ext uri="{0D108BD9-81ED-4DB2-BD59-A6C34878D82A}">
                    <a16:rowId xmlns:a16="http://schemas.microsoft.com/office/drawing/2014/main" val="10000"/>
                  </a:ext>
                </a:extLst>
              </a:tr>
              <a:tr h="914400">
                <a:tc>
                  <a:txBody>
                    <a:bodyPr/>
                    <a:lstStyle/>
                    <a:p>
                      <a:pPr marL="90805">
                        <a:lnSpc>
                          <a:spcPct val="100000"/>
                        </a:lnSpc>
                        <a:spcBef>
                          <a:spcPts val="240"/>
                        </a:spcBef>
                      </a:pPr>
                      <a:r>
                        <a:rPr sz="1800" dirty="0">
                          <a:latin typeface="Calibri"/>
                          <a:cs typeface="Calibri"/>
                        </a:rPr>
                        <a:t>Stored</a:t>
                      </a:r>
                      <a:r>
                        <a:rPr sz="1800" spc="-80" dirty="0">
                          <a:latin typeface="Calibri"/>
                          <a:cs typeface="Calibri"/>
                        </a:rPr>
                        <a:t> </a:t>
                      </a:r>
                      <a:r>
                        <a:rPr sz="1800" spc="-10" dirty="0">
                          <a:latin typeface="Calibri"/>
                          <a:cs typeface="Calibri"/>
                        </a:rPr>
                        <a:t>Attribute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0805" marR="218440">
                        <a:lnSpc>
                          <a:spcPct val="100000"/>
                        </a:lnSpc>
                        <a:spcBef>
                          <a:spcPts val="240"/>
                        </a:spcBef>
                      </a:pPr>
                      <a:r>
                        <a:rPr sz="1800" dirty="0">
                          <a:latin typeface="Calibri"/>
                          <a:cs typeface="Calibri"/>
                        </a:rPr>
                        <a:t>An</a:t>
                      </a:r>
                      <a:r>
                        <a:rPr sz="1800" spc="-35" dirty="0">
                          <a:latin typeface="Calibri"/>
                          <a:cs typeface="Calibri"/>
                        </a:rPr>
                        <a:t> </a:t>
                      </a:r>
                      <a:r>
                        <a:rPr sz="1800" spc="-10" dirty="0">
                          <a:latin typeface="Calibri"/>
                          <a:cs typeface="Calibri"/>
                        </a:rPr>
                        <a:t>attribute</a:t>
                      </a:r>
                      <a:r>
                        <a:rPr sz="1800" spc="-20" dirty="0">
                          <a:latin typeface="Calibri"/>
                          <a:cs typeface="Calibri"/>
                        </a:rPr>
                        <a:t> </a:t>
                      </a:r>
                      <a:r>
                        <a:rPr sz="1800" dirty="0">
                          <a:latin typeface="Calibri"/>
                          <a:cs typeface="Calibri"/>
                        </a:rPr>
                        <a:t>that</a:t>
                      </a:r>
                      <a:r>
                        <a:rPr sz="1800" spc="-35" dirty="0">
                          <a:latin typeface="Calibri"/>
                          <a:cs typeface="Calibri"/>
                        </a:rPr>
                        <a:t> </a:t>
                      </a:r>
                      <a:r>
                        <a:rPr sz="1800" dirty="0">
                          <a:latin typeface="Calibri"/>
                          <a:cs typeface="Calibri"/>
                        </a:rPr>
                        <a:t>holds</a:t>
                      </a:r>
                      <a:r>
                        <a:rPr sz="1800" spc="-20" dirty="0">
                          <a:latin typeface="Calibri"/>
                          <a:cs typeface="Calibri"/>
                        </a:rPr>
                        <a:t> </a:t>
                      </a:r>
                      <a:r>
                        <a:rPr sz="1800" spc="-50" dirty="0">
                          <a:latin typeface="Calibri"/>
                          <a:cs typeface="Calibri"/>
                        </a:rPr>
                        <a:t>a </a:t>
                      </a:r>
                      <a:r>
                        <a:rPr sz="1800" dirty="0">
                          <a:latin typeface="Calibri"/>
                          <a:cs typeface="Calibri"/>
                        </a:rPr>
                        <a:t>value</a:t>
                      </a:r>
                      <a:r>
                        <a:rPr sz="1800" spc="-45" dirty="0">
                          <a:latin typeface="Calibri"/>
                          <a:cs typeface="Calibri"/>
                        </a:rPr>
                        <a:t> </a:t>
                      </a:r>
                      <a:r>
                        <a:rPr sz="1800" dirty="0">
                          <a:latin typeface="Calibri"/>
                          <a:cs typeface="Calibri"/>
                        </a:rPr>
                        <a:t>provided</a:t>
                      </a:r>
                      <a:r>
                        <a:rPr sz="1800" spc="-40" dirty="0">
                          <a:latin typeface="Calibri"/>
                          <a:cs typeface="Calibri"/>
                        </a:rPr>
                        <a:t> </a:t>
                      </a:r>
                      <a:r>
                        <a:rPr sz="1800" dirty="0">
                          <a:latin typeface="Calibri"/>
                          <a:cs typeface="Calibri"/>
                        </a:rPr>
                        <a:t>as</a:t>
                      </a:r>
                      <a:r>
                        <a:rPr sz="1800" spc="-45" dirty="0">
                          <a:latin typeface="Calibri"/>
                          <a:cs typeface="Calibri"/>
                        </a:rPr>
                        <a:t> </a:t>
                      </a:r>
                      <a:r>
                        <a:rPr sz="1800" spc="-25" dirty="0">
                          <a:latin typeface="Calibri"/>
                          <a:cs typeface="Calibri"/>
                        </a:rPr>
                        <a:t>is.</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0805" marR="391795">
                        <a:lnSpc>
                          <a:spcPct val="100000"/>
                        </a:lnSpc>
                        <a:spcBef>
                          <a:spcPts val="240"/>
                        </a:spcBef>
                      </a:pPr>
                      <a:r>
                        <a:rPr sz="1800" dirty="0">
                          <a:latin typeface="Calibri"/>
                          <a:cs typeface="Calibri"/>
                        </a:rPr>
                        <a:t>Employee</a:t>
                      </a:r>
                      <a:r>
                        <a:rPr sz="1800" spc="-80" dirty="0">
                          <a:latin typeface="Calibri"/>
                          <a:cs typeface="Calibri"/>
                        </a:rPr>
                        <a:t> </a:t>
                      </a:r>
                      <a:r>
                        <a:rPr sz="1800" spc="-10" dirty="0">
                          <a:latin typeface="Calibri"/>
                          <a:cs typeface="Calibri"/>
                        </a:rPr>
                        <a:t>entity: </a:t>
                      </a:r>
                      <a:r>
                        <a:rPr sz="1800" dirty="0">
                          <a:latin typeface="Calibri"/>
                          <a:cs typeface="Calibri"/>
                        </a:rPr>
                        <a:t>Name</a:t>
                      </a:r>
                      <a:r>
                        <a:rPr sz="1800" spc="-30" dirty="0">
                          <a:latin typeface="Calibri"/>
                          <a:cs typeface="Calibri"/>
                        </a:rPr>
                        <a:t> </a:t>
                      </a:r>
                      <a:r>
                        <a:rPr sz="1800" dirty="0">
                          <a:latin typeface="Wingdings"/>
                          <a:cs typeface="Wingdings"/>
                        </a:rPr>
                        <a:t></a:t>
                      </a:r>
                      <a:r>
                        <a:rPr sz="1800" spc="-70" dirty="0">
                          <a:latin typeface="Times New Roman"/>
                          <a:cs typeface="Times New Roman"/>
                        </a:rPr>
                        <a:t> </a:t>
                      </a:r>
                      <a:r>
                        <a:rPr sz="1800" dirty="0">
                          <a:latin typeface="Calibri"/>
                          <a:cs typeface="Calibri"/>
                        </a:rPr>
                        <a:t>can</a:t>
                      </a:r>
                      <a:r>
                        <a:rPr sz="1800" spc="-10" dirty="0">
                          <a:latin typeface="Calibri"/>
                          <a:cs typeface="Calibri"/>
                        </a:rPr>
                        <a:t> </a:t>
                      </a:r>
                      <a:r>
                        <a:rPr sz="1800" dirty="0">
                          <a:latin typeface="Calibri"/>
                          <a:cs typeface="Calibri"/>
                        </a:rPr>
                        <a:t>be</a:t>
                      </a:r>
                      <a:r>
                        <a:rPr sz="1800" spc="-20" dirty="0">
                          <a:latin typeface="Calibri"/>
                          <a:cs typeface="Calibri"/>
                        </a:rPr>
                        <a:t> </a:t>
                      </a:r>
                      <a:r>
                        <a:rPr sz="1800" dirty="0">
                          <a:latin typeface="Calibri"/>
                          <a:cs typeface="Calibri"/>
                        </a:rPr>
                        <a:t>set</a:t>
                      </a:r>
                      <a:r>
                        <a:rPr sz="1800" spc="-30" dirty="0">
                          <a:latin typeface="Calibri"/>
                          <a:cs typeface="Calibri"/>
                        </a:rPr>
                        <a:t> </a:t>
                      </a:r>
                      <a:r>
                        <a:rPr sz="1800" spc="-25" dirty="0">
                          <a:latin typeface="Calibri"/>
                          <a:cs typeface="Calibri"/>
                        </a:rPr>
                        <a:t>by </a:t>
                      </a:r>
                      <a:r>
                        <a:rPr sz="1800" dirty="0">
                          <a:latin typeface="Calibri"/>
                          <a:cs typeface="Calibri"/>
                        </a:rPr>
                        <a:t>the</a:t>
                      </a:r>
                      <a:r>
                        <a:rPr sz="1800" spc="-10" dirty="0">
                          <a:latin typeface="Calibri"/>
                          <a:cs typeface="Calibri"/>
                        </a:rPr>
                        <a:t> </a:t>
                      </a:r>
                      <a:r>
                        <a:rPr sz="1800" dirty="0">
                          <a:latin typeface="Calibri"/>
                          <a:cs typeface="Calibri"/>
                        </a:rPr>
                        <a:t>user</a:t>
                      </a:r>
                      <a:r>
                        <a:rPr sz="1800" spc="-35" dirty="0">
                          <a:latin typeface="Calibri"/>
                          <a:cs typeface="Calibri"/>
                        </a:rPr>
                        <a:t> </a:t>
                      </a:r>
                      <a:r>
                        <a:rPr sz="1800" dirty="0">
                          <a:latin typeface="Calibri"/>
                          <a:cs typeface="Calibri"/>
                        </a:rPr>
                        <a:t>as</a:t>
                      </a:r>
                      <a:r>
                        <a:rPr sz="1800" spc="-15" dirty="0">
                          <a:latin typeface="Calibri"/>
                          <a:cs typeface="Calibri"/>
                        </a:rPr>
                        <a:t> </a:t>
                      </a:r>
                      <a:r>
                        <a:rPr sz="1800" dirty="0">
                          <a:latin typeface="Calibri"/>
                          <a:cs typeface="Calibri"/>
                        </a:rPr>
                        <a:t>used</a:t>
                      </a:r>
                      <a:r>
                        <a:rPr sz="1800" spc="-25" dirty="0">
                          <a:latin typeface="Calibri"/>
                          <a:cs typeface="Calibri"/>
                        </a:rPr>
                        <a:t> </a:t>
                      </a:r>
                      <a:r>
                        <a:rPr sz="1800" dirty="0">
                          <a:latin typeface="Calibri"/>
                          <a:cs typeface="Calibri"/>
                        </a:rPr>
                        <a:t>as</a:t>
                      </a:r>
                      <a:r>
                        <a:rPr sz="1800" spc="-15" dirty="0">
                          <a:latin typeface="Calibri"/>
                          <a:cs typeface="Calibri"/>
                        </a:rPr>
                        <a:t> </a:t>
                      </a:r>
                      <a:r>
                        <a:rPr sz="1800" spc="-25" dirty="0">
                          <a:latin typeface="Calibri"/>
                          <a:cs typeface="Calibri"/>
                        </a:rPr>
                        <a:t>is.</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extLst>
                  <a:ext uri="{0D108BD9-81ED-4DB2-BD59-A6C34878D82A}">
                    <a16:rowId xmlns:a16="http://schemas.microsoft.com/office/drawing/2014/main" val="10001"/>
                  </a:ext>
                </a:extLst>
              </a:tr>
              <a:tr h="2286000">
                <a:tc>
                  <a:txBody>
                    <a:bodyPr/>
                    <a:lstStyle/>
                    <a:p>
                      <a:pPr marL="90805">
                        <a:lnSpc>
                          <a:spcPct val="100000"/>
                        </a:lnSpc>
                        <a:spcBef>
                          <a:spcPts val="240"/>
                        </a:spcBef>
                      </a:pPr>
                      <a:r>
                        <a:rPr sz="1800" dirty="0">
                          <a:latin typeface="Calibri"/>
                          <a:cs typeface="Calibri"/>
                        </a:rPr>
                        <a:t>Derived</a:t>
                      </a:r>
                      <a:r>
                        <a:rPr sz="1800" spc="-55" dirty="0">
                          <a:latin typeface="Calibri"/>
                          <a:cs typeface="Calibri"/>
                        </a:rPr>
                        <a:t> </a:t>
                      </a:r>
                      <a:r>
                        <a:rPr sz="1800" spc="-10" dirty="0">
                          <a:latin typeface="Calibri"/>
                          <a:cs typeface="Calibri"/>
                        </a:rPr>
                        <a:t>Attribute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marR="165100">
                        <a:lnSpc>
                          <a:spcPct val="100000"/>
                        </a:lnSpc>
                        <a:spcBef>
                          <a:spcPts val="240"/>
                        </a:spcBef>
                      </a:pPr>
                      <a:r>
                        <a:rPr sz="1800" dirty="0">
                          <a:latin typeface="Calibri"/>
                          <a:cs typeface="Calibri"/>
                        </a:rPr>
                        <a:t>An</a:t>
                      </a:r>
                      <a:r>
                        <a:rPr sz="1800" spc="-30" dirty="0">
                          <a:latin typeface="Calibri"/>
                          <a:cs typeface="Calibri"/>
                        </a:rPr>
                        <a:t> </a:t>
                      </a:r>
                      <a:r>
                        <a:rPr sz="1800" spc="-10" dirty="0">
                          <a:latin typeface="Calibri"/>
                          <a:cs typeface="Calibri"/>
                        </a:rPr>
                        <a:t>attribute</a:t>
                      </a:r>
                      <a:r>
                        <a:rPr sz="1800" spc="-15" dirty="0">
                          <a:latin typeface="Calibri"/>
                          <a:cs typeface="Calibri"/>
                        </a:rPr>
                        <a:t> </a:t>
                      </a:r>
                      <a:r>
                        <a:rPr sz="1800" spc="-20" dirty="0">
                          <a:latin typeface="Calibri"/>
                          <a:cs typeface="Calibri"/>
                        </a:rPr>
                        <a:t>that </a:t>
                      </a:r>
                      <a:r>
                        <a:rPr sz="1800" spc="-10" dirty="0">
                          <a:latin typeface="Calibri"/>
                          <a:cs typeface="Calibri"/>
                        </a:rPr>
                        <a:t>represents</a:t>
                      </a:r>
                      <a:r>
                        <a:rPr sz="1800" spc="-45" dirty="0">
                          <a:latin typeface="Calibri"/>
                          <a:cs typeface="Calibri"/>
                        </a:rPr>
                        <a:t> </a:t>
                      </a:r>
                      <a:r>
                        <a:rPr sz="1800" dirty="0">
                          <a:latin typeface="Calibri"/>
                          <a:cs typeface="Calibri"/>
                        </a:rPr>
                        <a:t>a</a:t>
                      </a:r>
                      <a:r>
                        <a:rPr sz="1800" spc="-35" dirty="0">
                          <a:latin typeface="Calibri"/>
                          <a:cs typeface="Calibri"/>
                        </a:rPr>
                        <a:t> </a:t>
                      </a:r>
                      <a:r>
                        <a:rPr sz="1800" dirty="0">
                          <a:latin typeface="Calibri"/>
                          <a:cs typeface="Calibri"/>
                        </a:rPr>
                        <a:t>value</a:t>
                      </a:r>
                      <a:r>
                        <a:rPr sz="1800" spc="-20" dirty="0">
                          <a:latin typeface="Calibri"/>
                          <a:cs typeface="Calibri"/>
                        </a:rPr>
                        <a:t> </a:t>
                      </a:r>
                      <a:r>
                        <a:rPr sz="1800" dirty="0">
                          <a:latin typeface="Calibri"/>
                          <a:cs typeface="Calibri"/>
                        </a:rPr>
                        <a:t>that</a:t>
                      </a:r>
                      <a:r>
                        <a:rPr sz="1800" spc="-40" dirty="0">
                          <a:latin typeface="Calibri"/>
                          <a:cs typeface="Calibri"/>
                        </a:rPr>
                        <a:t> </a:t>
                      </a:r>
                      <a:r>
                        <a:rPr sz="1800" spc="-25" dirty="0">
                          <a:latin typeface="Calibri"/>
                          <a:cs typeface="Calibri"/>
                        </a:rPr>
                        <a:t>is </a:t>
                      </a:r>
                      <a:r>
                        <a:rPr sz="1800" dirty="0">
                          <a:latin typeface="Calibri"/>
                          <a:cs typeface="Calibri"/>
                        </a:rPr>
                        <a:t>derivable</a:t>
                      </a:r>
                      <a:r>
                        <a:rPr sz="1800" spc="-40" dirty="0">
                          <a:latin typeface="Calibri"/>
                          <a:cs typeface="Calibri"/>
                        </a:rPr>
                        <a:t> </a:t>
                      </a:r>
                      <a:r>
                        <a:rPr sz="1800" dirty="0">
                          <a:latin typeface="Calibri"/>
                          <a:cs typeface="Calibri"/>
                        </a:rPr>
                        <a:t>from</a:t>
                      </a:r>
                      <a:r>
                        <a:rPr sz="1800" spc="-55" dirty="0">
                          <a:latin typeface="Calibri"/>
                          <a:cs typeface="Calibri"/>
                        </a:rPr>
                        <a:t> </a:t>
                      </a:r>
                      <a:r>
                        <a:rPr sz="1800" dirty="0">
                          <a:latin typeface="Calibri"/>
                          <a:cs typeface="Calibri"/>
                        </a:rPr>
                        <a:t>the</a:t>
                      </a:r>
                      <a:r>
                        <a:rPr sz="1800" spc="-45" dirty="0">
                          <a:latin typeface="Calibri"/>
                          <a:cs typeface="Calibri"/>
                        </a:rPr>
                        <a:t> </a:t>
                      </a:r>
                      <a:r>
                        <a:rPr sz="1800" spc="-20" dirty="0">
                          <a:latin typeface="Calibri"/>
                          <a:cs typeface="Calibri"/>
                        </a:rPr>
                        <a:t>value </a:t>
                      </a:r>
                      <a:r>
                        <a:rPr sz="1800" dirty="0">
                          <a:latin typeface="Calibri"/>
                          <a:cs typeface="Calibri"/>
                        </a:rPr>
                        <a:t>of</a:t>
                      </a:r>
                      <a:r>
                        <a:rPr sz="1800" spc="-35" dirty="0">
                          <a:latin typeface="Calibri"/>
                          <a:cs typeface="Calibri"/>
                        </a:rPr>
                        <a:t> </a:t>
                      </a:r>
                      <a:r>
                        <a:rPr sz="1800" dirty="0">
                          <a:latin typeface="Calibri"/>
                          <a:cs typeface="Calibri"/>
                        </a:rPr>
                        <a:t>a</a:t>
                      </a:r>
                      <a:r>
                        <a:rPr sz="1800" spc="-20" dirty="0">
                          <a:latin typeface="Calibri"/>
                          <a:cs typeface="Calibri"/>
                        </a:rPr>
                        <a:t> </a:t>
                      </a:r>
                      <a:r>
                        <a:rPr sz="1800" spc="-10" dirty="0">
                          <a:latin typeface="Calibri"/>
                          <a:cs typeface="Calibri"/>
                        </a:rPr>
                        <a:t>related</a:t>
                      </a:r>
                      <a:r>
                        <a:rPr sz="1800" spc="-20" dirty="0">
                          <a:latin typeface="Calibri"/>
                          <a:cs typeface="Calibri"/>
                        </a:rPr>
                        <a:t> </a:t>
                      </a:r>
                      <a:r>
                        <a:rPr sz="1800" spc="-10" dirty="0">
                          <a:latin typeface="Calibri"/>
                          <a:cs typeface="Calibri"/>
                        </a:rPr>
                        <a:t>attribute</a:t>
                      </a:r>
                      <a:r>
                        <a:rPr sz="1800" spc="-25" dirty="0">
                          <a:latin typeface="Calibri"/>
                          <a:cs typeface="Calibri"/>
                        </a:rPr>
                        <a:t> or </a:t>
                      </a:r>
                      <a:r>
                        <a:rPr sz="1800" dirty="0">
                          <a:latin typeface="Calibri"/>
                          <a:cs typeface="Calibri"/>
                        </a:rPr>
                        <a:t>set</a:t>
                      </a:r>
                      <a:r>
                        <a:rPr sz="1800" spc="-25" dirty="0">
                          <a:latin typeface="Calibri"/>
                          <a:cs typeface="Calibri"/>
                        </a:rPr>
                        <a:t> </a:t>
                      </a:r>
                      <a:r>
                        <a:rPr sz="1800" dirty="0">
                          <a:latin typeface="Calibri"/>
                          <a:cs typeface="Calibri"/>
                        </a:rPr>
                        <a:t>of</a:t>
                      </a:r>
                      <a:r>
                        <a:rPr sz="1800" spc="-15" dirty="0">
                          <a:latin typeface="Calibri"/>
                          <a:cs typeface="Calibri"/>
                        </a:rPr>
                        <a:t> </a:t>
                      </a:r>
                      <a:r>
                        <a:rPr sz="1800" spc="-10" dirty="0">
                          <a:latin typeface="Calibri"/>
                          <a:cs typeface="Calibri"/>
                        </a:rPr>
                        <a:t>attributes,</a:t>
                      </a:r>
                      <a:r>
                        <a:rPr sz="1800" spc="-15" dirty="0">
                          <a:latin typeface="Calibri"/>
                          <a:cs typeface="Calibri"/>
                        </a:rPr>
                        <a:t> </a:t>
                      </a:r>
                      <a:r>
                        <a:rPr sz="1800" spc="-25" dirty="0">
                          <a:latin typeface="Calibri"/>
                          <a:cs typeface="Calibri"/>
                        </a:rPr>
                        <a:t>not </a:t>
                      </a:r>
                      <a:r>
                        <a:rPr sz="1800" dirty="0">
                          <a:latin typeface="Calibri"/>
                          <a:cs typeface="Calibri"/>
                        </a:rPr>
                        <a:t>necessarily</a:t>
                      </a:r>
                      <a:r>
                        <a:rPr sz="1800" spc="-35" dirty="0">
                          <a:latin typeface="Calibri"/>
                          <a:cs typeface="Calibri"/>
                        </a:rPr>
                        <a:t> </a:t>
                      </a:r>
                      <a:r>
                        <a:rPr sz="1800" dirty="0">
                          <a:latin typeface="Calibri"/>
                          <a:cs typeface="Calibri"/>
                        </a:rPr>
                        <a:t>in</a:t>
                      </a:r>
                      <a:r>
                        <a:rPr sz="1800" spc="-25" dirty="0">
                          <a:latin typeface="Calibri"/>
                          <a:cs typeface="Calibri"/>
                        </a:rPr>
                        <a:t> </a:t>
                      </a:r>
                      <a:r>
                        <a:rPr sz="1800" dirty="0">
                          <a:latin typeface="Calibri"/>
                          <a:cs typeface="Calibri"/>
                        </a:rPr>
                        <a:t>the</a:t>
                      </a:r>
                      <a:r>
                        <a:rPr sz="1800" spc="-20" dirty="0">
                          <a:latin typeface="Calibri"/>
                          <a:cs typeface="Calibri"/>
                        </a:rPr>
                        <a:t> same </a:t>
                      </a:r>
                      <a:r>
                        <a:rPr sz="1800" dirty="0">
                          <a:latin typeface="Calibri"/>
                          <a:cs typeface="Calibri"/>
                        </a:rPr>
                        <a:t>entity</a:t>
                      </a:r>
                      <a:r>
                        <a:rPr sz="1800" spc="-45" dirty="0">
                          <a:latin typeface="Calibri"/>
                          <a:cs typeface="Calibri"/>
                        </a:rPr>
                        <a:t> </a:t>
                      </a:r>
                      <a:r>
                        <a:rPr sz="1800" spc="-20" dirty="0">
                          <a:latin typeface="Calibri"/>
                          <a:cs typeface="Calibri"/>
                        </a:rPr>
                        <a:t>type.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0805" algn="just">
                        <a:lnSpc>
                          <a:spcPct val="100000"/>
                        </a:lnSpc>
                        <a:spcBef>
                          <a:spcPts val="240"/>
                        </a:spcBef>
                      </a:pPr>
                      <a:r>
                        <a:rPr sz="1800" dirty="0">
                          <a:latin typeface="Calibri"/>
                          <a:cs typeface="Calibri"/>
                        </a:rPr>
                        <a:t>Employee</a:t>
                      </a:r>
                      <a:r>
                        <a:rPr sz="1800" spc="-80" dirty="0">
                          <a:latin typeface="Calibri"/>
                          <a:cs typeface="Calibri"/>
                        </a:rPr>
                        <a:t> </a:t>
                      </a:r>
                      <a:r>
                        <a:rPr sz="1800" spc="-10" dirty="0">
                          <a:latin typeface="Calibri"/>
                          <a:cs typeface="Calibri"/>
                        </a:rPr>
                        <a:t>entity:</a:t>
                      </a:r>
                      <a:endParaRPr sz="1800">
                        <a:latin typeface="Calibri"/>
                        <a:cs typeface="Calibri"/>
                      </a:endParaRPr>
                    </a:p>
                    <a:p>
                      <a:pPr marL="90170" marR="443865" algn="just">
                        <a:lnSpc>
                          <a:spcPct val="99500"/>
                        </a:lnSpc>
                        <a:spcBef>
                          <a:spcPts val="30"/>
                        </a:spcBef>
                      </a:pPr>
                      <a:r>
                        <a:rPr sz="1800" dirty="0">
                          <a:latin typeface="Calibri"/>
                          <a:cs typeface="Calibri"/>
                        </a:rPr>
                        <a:t>Age</a:t>
                      </a:r>
                      <a:r>
                        <a:rPr sz="1800" spc="-35" dirty="0">
                          <a:latin typeface="Calibri"/>
                          <a:cs typeface="Calibri"/>
                        </a:rPr>
                        <a:t> </a:t>
                      </a:r>
                      <a:r>
                        <a:rPr sz="1800" dirty="0">
                          <a:latin typeface="Wingdings"/>
                          <a:cs typeface="Wingdings"/>
                        </a:rPr>
                        <a:t></a:t>
                      </a:r>
                      <a:r>
                        <a:rPr sz="1800" spc="-55" dirty="0">
                          <a:latin typeface="Times New Roman"/>
                          <a:cs typeface="Times New Roman"/>
                        </a:rPr>
                        <a:t> </a:t>
                      </a:r>
                      <a:r>
                        <a:rPr sz="1800" dirty="0">
                          <a:latin typeface="Calibri"/>
                          <a:cs typeface="Calibri"/>
                        </a:rPr>
                        <a:t>can</a:t>
                      </a:r>
                      <a:r>
                        <a:rPr sz="1800" spc="-20" dirty="0">
                          <a:latin typeface="Calibri"/>
                          <a:cs typeface="Calibri"/>
                        </a:rPr>
                        <a:t> </a:t>
                      </a:r>
                      <a:r>
                        <a:rPr sz="1800" dirty="0">
                          <a:latin typeface="Calibri"/>
                          <a:cs typeface="Calibri"/>
                        </a:rPr>
                        <a:t>be</a:t>
                      </a:r>
                      <a:r>
                        <a:rPr sz="1800" spc="-10" dirty="0">
                          <a:latin typeface="Calibri"/>
                          <a:cs typeface="Calibri"/>
                        </a:rPr>
                        <a:t> derived </a:t>
                      </a:r>
                      <a:r>
                        <a:rPr sz="1800" dirty="0">
                          <a:latin typeface="Calibri"/>
                          <a:cs typeface="Calibri"/>
                        </a:rPr>
                        <a:t>from</a:t>
                      </a:r>
                      <a:r>
                        <a:rPr sz="1800" spc="-75" dirty="0">
                          <a:latin typeface="Calibri"/>
                          <a:cs typeface="Calibri"/>
                        </a:rPr>
                        <a:t> </a:t>
                      </a:r>
                      <a:r>
                        <a:rPr sz="1800" dirty="0">
                          <a:latin typeface="Calibri"/>
                          <a:cs typeface="Calibri"/>
                        </a:rPr>
                        <a:t>dateOfBirth</a:t>
                      </a:r>
                      <a:r>
                        <a:rPr sz="1800" spc="-70" dirty="0">
                          <a:latin typeface="Calibri"/>
                          <a:cs typeface="Calibri"/>
                        </a:rPr>
                        <a:t> </a:t>
                      </a:r>
                      <a:r>
                        <a:rPr sz="1800" spc="-25" dirty="0">
                          <a:latin typeface="Calibri"/>
                          <a:cs typeface="Calibri"/>
                        </a:rPr>
                        <a:t>and </a:t>
                      </a:r>
                      <a:r>
                        <a:rPr sz="1800" spc="-10" dirty="0">
                          <a:latin typeface="Calibri"/>
                          <a:cs typeface="Calibri"/>
                        </a:rPr>
                        <a:t>currentDate.</a:t>
                      </a:r>
                      <a:endParaRPr sz="1800">
                        <a:latin typeface="Calibri"/>
                        <a:cs typeface="Calibri"/>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extLst>
                  <a:ext uri="{0D108BD9-81ED-4DB2-BD59-A6C34878D82A}">
                    <a16:rowId xmlns:a16="http://schemas.microsoft.com/office/drawing/2014/main" val="10002"/>
                  </a:ext>
                </a:extLst>
              </a:tr>
            </a:tbl>
          </a:graphicData>
        </a:graphic>
      </p:graphicFrame>
      <p:grpSp>
        <p:nvGrpSpPr>
          <p:cNvPr id="4" name="object 4"/>
          <p:cNvGrpSpPr/>
          <p:nvPr/>
        </p:nvGrpSpPr>
        <p:grpSpPr>
          <a:xfrm>
            <a:off x="2779585" y="3783901"/>
            <a:ext cx="1089025" cy="514350"/>
            <a:chOff x="2779585" y="3783901"/>
            <a:chExt cx="1089025" cy="514350"/>
          </a:xfrm>
        </p:grpSpPr>
        <p:sp>
          <p:nvSpPr>
            <p:cNvPr id="5" name="object 5"/>
            <p:cNvSpPr/>
            <p:nvPr/>
          </p:nvSpPr>
          <p:spPr>
            <a:xfrm>
              <a:off x="2784348" y="3788664"/>
              <a:ext cx="1079500" cy="504825"/>
            </a:xfrm>
            <a:custGeom>
              <a:avLst/>
              <a:gdLst/>
              <a:ahLst/>
              <a:cxnLst/>
              <a:rect l="l" t="t" r="r" b="b"/>
              <a:pathLst>
                <a:path w="1079500" h="504825">
                  <a:moveTo>
                    <a:pt x="539496" y="0"/>
                  </a:moveTo>
                  <a:lnTo>
                    <a:pt x="476579" y="1696"/>
                  </a:lnTo>
                  <a:lnTo>
                    <a:pt x="415794" y="6661"/>
                  </a:lnTo>
                  <a:lnTo>
                    <a:pt x="357546" y="14704"/>
                  </a:lnTo>
                  <a:lnTo>
                    <a:pt x="302239" y="25636"/>
                  </a:lnTo>
                  <a:lnTo>
                    <a:pt x="250278" y="39269"/>
                  </a:lnTo>
                  <a:lnTo>
                    <a:pt x="202069" y="55411"/>
                  </a:lnTo>
                  <a:lnTo>
                    <a:pt x="158014" y="73875"/>
                  </a:lnTo>
                  <a:lnTo>
                    <a:pt x="118521" y="94472"/>
                  </a:lnTo>
                  <a:lnTo>
                    <a:pt x="83993" y="117010"/>
                  </a:lnTo>
                  <a:lnTo>
                    <a:pt x="31451" y="167159"/>
                  </a:lnTo>
                  <a:lnTo>
                    <a:pt x="3629" y="222808"/>
                  </a:lnTo>
                  <a:lnTo>
                    <a:pt x="0" y="252222"/>
                  </a:lnTo>
                  <a:lnTo>
                    <a:pt x="3629" y="281635"/>
                  </a:lnTo>
                  <a:lnTo>
                    <a:pt x="31451" y="337284"/>
                  </a:lnTo>
                  <a:lnTo>
                    <a:pt x="83993" y="387433"/>
                  </a:lnTo>
                  <a:lnTo>
                    <a:pt x="118521" y="409971"/>
                  </a:lnTo>
                  <a:lnTo>
                    <a:pt x="158014" y="430568"/>
                  </a:lnTo>
                  <a:lnTo>
                    <a:pt x="202069" y="449032"/>
                  </a:lnTo>
                  <a:lnTo>
                    <a:pt x="250278" y="465174"/>
                  </a:lnTo>
                  <a:lnTo>
                    <a:pt x="302239" y="478807"/>
                  </a:lnTo>
                  <a:lnTo>
                    <a:pt x="357546" y="489739"/>
                  </a:lnTo>
                  <a:lnTo>
                    <a:pt x="415794" y="497782"/>
                  </a:lnTo>
                  <a:lnTo>
                    <a:pt x="476579" y="502747"/>
                  </a:lnTo>
                  <a:lnTo>
                    <a:pt x="539496" y="504444"/>
                  </a:lnTo>
                  <a:lnTo>
                    <a:pt x="602412" y="502747"/>
                  </a:lnTo>
                  <a:lnTo>
                    <a:pt x="663197" y="497782"/>
                  </a:lnTo>
                  <a:lnTo>
                    <a:pt x="721445" y="489739"/>
                  </a:lnTo>
                  <a:lnTo>
                    <a:pt x="776752" y="478807"/>
                  </a:lnTo>
                  <a:lnTo>
                    <a:pt x="828713" y="465174"/>
                  </a:lnTo>
                  <a:lnTo>
                    <a:pt x="876922" y="449032"/>
                  </a:lnTo>
                  <a:lnTo>
                    <a:pt x="920977" y="430568"/>
                  </a:lnTo>
                  <a:lnTo>
                    <a:pt x="960470" y="409971"/>
                  </a:lnTo>
                  <a:lnTo>
                    <a:pt x="994998" y="387433"/>
                  </a:lnTo>
                  <a:lnTo>
                    <a:pt x="1047540" y="337284"/>
                  </a:lnTo>
                  <a:lnTo>
                    <a:pt x="1075362" y="281635"/>
                  </a:lnTo>
                  <a:lnTo>
                    <a:pt x="1078992" y="252222"/>
                  </a:lnTo>
                  <a:lnTo>
                    <a:pt x="1075362" y="222808"/>
                  </a:lnTo>
                  <a:lnTo>
                    <a:pt x="1047540" y="167159"/>
                  </a:lnTo>
                  <a:lnTo>
                    <a:pt x="994998" y="117010"/>
                  </a:lnTo>
                  <a:lnTo>
                    <a:pt x="960470" y="94472"/>
                  </a:lnTo>
                  <a:lnTo>
                    <a:pt x="920977" y="73875"/>
                  </a:lnTo>
                  <a:lnTo>
                    <a:pt x="876922" y="55411"/>
                  </a:lnTo>
                  <a:lnTo>
                    <a:pt x="828713" y="39269"/>
                  </a:lnTo>
                  <a:lnTo>
                    <a:pt x="776752" y="25636"/>
                  </a:lnTo>
                  <a:lnTo>
                    <a:pt x="721445" y="14704"/>
                  </a:lnTo>
                  <a:lnTo>
                    <a:pt x="663197" y="6661"/>
                  </a:lnTo>
                  <a:lnTo>
                    <a:pt x="602412" y="1696"/>
                  </a:lnTo>
                  <a:lnTo>
                    <a:pt x="539496" y="0"/>
                  </a:lnTo>
                  <a:close/>
                </a:path>
              </a:pathLst>
            </a:custGeom>
            <a:solidFill>
              <a:srgbClr val="FFFFFF"/>
            </a:solidFill>
          </p:spPr>
          <p:txBody>
            <a:bodyPr wrap="square" lIns="0" tIns="0" rIns="0" bIns="0" rtlCol="0"/>
            <a:lstStyle/>
            <a:p>
              <a:endParaRPr/>
            </a:p>
          </p:txBody>
        </p:sp>
        <p:sp>
          <p:nvSpPr>
            <p:cNvPr id="6" name="object 6"/>
            <p:cNvSpPr/>
            <p:nvPr/>
          </p:nvSpPr>
          <p:spPr>
            <a:xfrm>
              <a:off x="2784348" y="3788664"/>
              <a:ext cx="1079500" cy="504825"/>
            </a:xfrm>
            <a:custGeom>
              <a:avLst/>
              <a:gdLst/>
              <a:ahLst/>
              <a:cxnLst/>
              <a:rect l="l" t="t" r="r" b="b"/>
              <a:pathLst>
                <a:path w="1079500" h="504825">
                  <a:moveTo>
                    <a:pt x="0" y="252222"/>
                  </a:moveTo>
                  <a:lnTo>
                    <a:pt x="14248" y="194391"/>
                  </a:lnTo>
                  <a:lnTo>
                    <a:pt x="54835" y="141303"/>
                  </a:lnTo>
                  <a:lnTo>
                    <a:pt x="118521" y="94472"/>
                  </a:lnTo>
                  <a:lnTo>
                    <a:pt x="158014" y="73875"/>
                  </a:lnTo>
                  <a:lnTo>
                    <a:pt x="202069" y="55411"/>
                  </a:lnTo>
                  <a:lnTo>
                    <a:pt x="250278" y="39269"/>
                  </a:lnTo>
                  <a:lnTo>
                    <a:pt x="302239" y="25636"/>
                  </a:lnTo>
                  <a:lnTo>
                    <a:pt x="357546" y="14704"/>
                  </a:lnTo>
                  <a:lnTo>
                    <a:pt x="415794" y="6661"/>
                  </a:lnTo>
                  <a:lnTo>
                    <a:pt x="476579" y="1696"/>
                  </a:lnTo>
                  <a:lnTo>
                    <a:pt x="539496" y="0"/>
                  </a:lnTo>
                  <a:lnTo>
                    <a:pt x="602412" y="1696"/>
                  </a:lnTo>
                  <a:lnTo>
                    <a:pt x="663197" y="6661"/>
                  </a:lnTo>
                  <a:lnTo>
                    <a:pt x="721445" y="14704"/>
                  </a:lnTo>
                  <a:lnTo>
                    <a:pt x="776752" y="25636"/>
                  </a:lnTo>
                  <a:lnTo>
                    <a:pt x="828713" y="39269"/>
                  </a:lnTo>
                  <a:lnTo>
                    <a:pt x="876922" y="55411"/>
                  </a:lnTo>
                  <a:lnTo>
                    <a:pt x="920977" y="73875"/>
                  </a:lnTo>
                  <a:lnTo>
                    <a:pt x="960470" y="94472"/>
                  </a:lnTo>
                  <a:lnTo>
                    <a:pt x="994998" y="117010"/>
                  </a:lnTo>
                  <a:lnTo>
                    <a:pt x="1047540" y="167159"/>
                  </a:lnTo>
                  <a:lnTo>
                    <a:pt x="1075362" y="222808"/>
                  </a:lnTo>
                  <a:lnTo>
                    <a:pt x="1078992" y="252222"/>
                  </a:lnTo>
                  <a:lnTo>
                    <a:pt x="1075362" y="281635"/>
                  </a:lnTo>
                  <a:lnTo>
                    <a:pt x="1047540" y="337284"/>
                  </a:lnTo>
                  <a:lnTo>
                    <a:pt x="994998" y="387433"/>
                  </a:lnTo>
                  <a:lnTo>
                    <a:pt x="960470" y="409971"/>
                  </a:lnTo>
                  <a:lnTo>
                    <a:pt x="920977" y="430568"/>
                  </a:lnTo>
                  <a:lnTo>
                    <a:pt x="876922" y="449032"/>
                  </a:lnTo>
                  <a:lnTo>
                    <a:pt x="828713" y="465174"/>
                  </a:lnTo>
                  <a:lnTo>
                    <a:pt x="776752" y="478807"/>
                  </a:lnTo>
                  <a:lnTo>
                    <a:pt x="721445" y="489739"/>
                  </a:lnTo>
                  <a:lnTo>
                    <a:pt x="663197" y="497782"/>
                  </a:lnTo>
                  <a:lnTo>
                    <a:pt x="602412" y="502747"/>
                  </a:lnTo>
                  <a:lnTo>
                    <a:pt x="539496" y="504444"/>
                  </a:lnTo>
                  <a:lnTo>
                    <a:pt x="476579" y="502747"/>
                  </a:lnTo>
                  <a:lnTo>
                    <a:pt x="415794" y="497782"/>
                  </a:lnTo>
                  <a:lnTo>
                    <a:pt x="357546" y="489739"/>
                  </a:lnTo>
                  <a:lnTo>
                    <a:pt x="302239" y="478807"/>
                  </a:lnTo>
                  <a:lnTo>
                    <a:pt x="250278" y="465174"/>
                  </a:lnTo>
                  <a:lnTo>
                    <a:pt x="202069" y="449032"/>
                  </a:lnTo>
                  <a:lnTo>
                    <a:pt x="158014" y="430568"/>
                  </a:lnTo>
                  <a:lnTo>
                    <a:pt x="118521" y="409971"/>
                  </a:lnTo>
                  <a:lnTo>
                    <a:pt x="83993" y="387433"/>
                  </a:lnTo>
                  <a:lnTo>
                    <a:pt x="31451" y="337284"/>
                  </a:lnTo>
                  <a:lnTo>
                    <a:pt x="3629" y="281635"/>
                  </a:lnTo>
                  <a:lnTo>
                    <a:pt x="0" y="252222"/>
                  </a:lnTo>
                  <a:close/>
                </a:path>
              </a:pathLst>
            </a:custGeom>
            <a:ln w="9525">
              <a:solidFill>
                <a:srgbClr val="000000"/>
              </a:solidFill>
              <a:prstDash val="sysDash"/>
            </a:ln>
          </p:spPr>
          <p:txBody>
            <a:bodyPr wrap="square" lIns="0" tIns="0" rIns="0" bIns="0" rtlCol="0"/>
            <a:lstStyle/>
            <a:p>
              <a:endParaRPr/>
            </a:p>
          </p:txBody>
        </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40C3B-E9E1-1A71-9012-35B0B76DF734}"/>
              </a:ext>
            </a:extLst>
          </p:cNvPr>
          <p:cNvSpPr>
            <a:spLocks noGrp="1"/>
          </p:cNvSpPr>
          <p:nvPr>
            <p:ph type="title"/>
          </p:nvPr>
        </p:nvSpPr>
        <p:spPr/>
        <p:txBody>
          <a:bodyPr/>
          <a:lstStyle/>
          <a:p>
            <a:r>
              <a:rPr lang="en-GB" dirty="0"/>
              <a:t>Composite Attribute</a:t>
            </a:r>
          </a:p>
        </p:txBody>
      </p:sp>
      <p:pic>
        <p:nvPicPr>
          <p:cNvPr id="5" name="Picture 4">
            <a:extLst>
              <a:ext uri="{FF2B5EF4-FFF2-40B4-BE49-F238E27FC236}">
                <a16:creationId xmlns:a16="http://schemas.microsoft.com/office/drawing/2014/main" id="{9BBC7E40-FCB4-BE07-09F6-DC548621FB6D}"/>
              </a:ext>
            </a:extLst>
          </p:cNvPr>
          <p:cNvPicPr>
            <a:picLocks noChangeAspect="1"/>
          </p:cNvPicPr>
          <p:nvPr/>
        </p:nvPicPr>
        <p:blipFill>
          <a:blip r:embed="rId2"/>
          <a:stretch>
            <a:fillRect/>
          </a:stretch>
        </p:blipFill>
        <p:spPr>
          <a:xfrm>
            <a:off x="1166812" y="1547812"/>
            <a:ext cx="9858375" cy="3762375"/>
          </a:xfrm>
          <a:prstGeom prst="rect">
            <a:avLst/>
          </a:prstGeom>
        </p:spPr>
      </p:pic>
    </p:spTree>
    <p:extLst>
      <p:ext uri="{BB962C8B-B14F-4D97-AF65-F5344CB8AC3E}">
        <p14:creationId xmlns:p14="http://schemas.microsoft.com/office/powerpoint/2010/main" val="37872245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74624" rIns="0" bIns="0" rtlCol="0">
            <a:spAutoFit/>
          </a:bodyPr>
          <a:lstStyle/>
          <a:p>
            <a:pPr marL="109220">
              <a:lnSpc>
                <a:spcPct val="100000"/>
              </a:lnSpc>
              <a:spcBef>
                <a:spcPts val="100"/>
              </a:spcBef>
            </a:pPr>
            <a:r>
              <a:rPr spc="-10" dirty="0"/>
              <a:t>Exercise-</a:t>
            </a:r>
            <a:r>
              <a:rPr spc="-200" dirty="0"/>
              <a:t> </a:t>
            </a:r>
            <a:r>
              <a:rPr spc="-25" dirty="0"/>
              <a:t>ERD</a:t>
            </a:r>
          </a:p>
        </p:txBody>
      </p:sp>
      <p:sp>
        <p:nvSpPr>
          <p:cNvPr id="3" name="object 3"/>
          <p:cNvSpPr txBox="1"/>
          <p:nvPr/>
        </p:nvSpPr>
        <p:spPr>
          <a:xfrm>
            <a:off x="685800" y="1676400"/>
            <a:ext cx="10820400" cy="1490793"/>
          </a:xfrm>
          <a:prstGeom prst="rect">
            <a:avLst/>
          </a:prstGeom>
        </p:spPr>
        <p:txBody>
          <a:bodyPr vert="horz" wrap="square" lIns="0" tIns="13335" rIns="0" bIns="0" rtlCol="0">
            <a:spAutoFit/>
          </a:bodyPr>
          <a:lstStyle/>
          <a:p>
            <a:pPr marL="12700" marR="5080" algn="just">
              <a:lnSpc>
                <a:spcPct val="100000"/>
              </a:lnSpc>
              <a:spcBef>
                <a:spcPts val="105"/>
              </a:spcBef>
            </a:pPr>
            <a:r>
              <a:rPr sz="3200" dirty="0">
                <a:latin typeface="Calibri"/>
                <a:cs typeface="Calibri"/>
              </a:rPr>
              <a:t>Construct</a:t>
            </a:r>
            <a:r>
              <a:rPr sz="3200" spc="-55" dirty="0">
                <a:latin typeface="Calibri"/>
                <a:cs typeface="Calibri"/>
              </a:rPr>
              <a:t> </a:t>
            </a:r>
            <a:r>
              <a:rPr sz="3200" dirty="0">
                <a:latin typeface="Calibri"/>
                <a:cs typeface="Calibri"/>
              </a:rPr>
              <a:t>an</a:t>
            </a:r>
            <a:r>
              <a:rPr sz="3200" spc="-75" dirty="0">
                <a:latin typeface="Calibri"/>
                <a:cs typeface="Calibri"/>
              </a:rPr>
              <a:t> </a:t>
            </a:r>
            <a:r>
              <a:rPr sz="3200" dirty="0">
                <a:latin typeface="Calibri"/>
                <a:cs typeface="Calibri"/>
              </a:rPr>
              <a:t>E-R</a:t>
            </a:r>
            <a:r>
              <a:rPr sz="3200" spc="-90" dirty="0">
                <a:latin typeface="Calibri"/>
                <a:cs typeface="Calibri"/>
              </a:rPr>
              <a:t> </a:t>
            </a:r>
            <a:r>
              <a:rPr sz="3200" dirty="0">
                <a:latin typeface="Calibri"/>
                <a:cs typeface="Calibri"/>
              </a:rPr>
              <a:t>diagram</a:t>
            </a:r>
            <a:r>
              <a:rPr sz="3200" spc="-60" dirty="0">
                <a:latin typeface="Calibri"/>
                <a:cs typeface="Calibri"/>
              </a:rPr>
              <a:t> </a:t>
            </a:r>
            <a:r>
              <a:rPr sz="3200" dirty="0">
                <a:latin typeface="Calibri"/>
                <a:cs typeface="Calibri"/>
              </a:rPr>
              <a:t>for</a:t>
            </a:r>
            <a:r>
              <a:rPr sz="3200" spc="-80" dirty="0">
                <a:latin typeface="Calibri"/>
                <a:cs typeface="Calibri"/>
              </a:rPr>
              <a:t> </a:t>
            </a:r>
            <a:r>
              <a:rPr sz="3200" dirty="0">
                <a:latin typeface="Calibri"/>
                <a:cs typeface="Calibri"/>
              </a:rPr>
              <a:t>a</a:t>
            </a:r>
            <a:r>
              <a:rPr sz="3200" spc="-70" dirty="0">
                <a:latin typeface="Calibri"/>
                <a:cs typeface="Calibri"/>
              </a:rPr>
              <a:t> </a:t>
            </a:r>
            <a:r>
              <a:rPr sz="3200" spc="-10" dirty="0">
                <a:latin typeface="Calibri"/>
                <a:cs typeface="Calibri"/>
              </a:rPr>
              <a:t>car-insurance company</a:t>
            </a:r>
            <a:r>
              <a:rPr sz="3200" spc="-55" dirty="0">
                <a:latin typeface="Calibri"/>
                <a:cs typeface="Calibri"/>
              </a:rPr>
              <a:t> </a:t>
            </a:r>
            <a:r>
              <a:rPr sz="3200" dirty="0">
                <a:latin typeface="Calibri"/>
                <a:cs typeface="Calibri"/>
              </a:rPr>
              <a:t>whose</a:t>
            </a:r>
            <a:r>
              <a:rPr sz="3200" spc="-60" dirty="0">
                <a:latin typeface="Calibri"/>
                <a:cs typeface="Calibri"/>
              </a:rPr>
              <a:t> </a:t>
            </a:r>
            <a:r>
              <a:rPr sz="3200" u="sng" spc="-10" dirty="0">
                <a:uFill>
                  <a:solidFill>
                    <a:srgbClr val="000000"/>
                  </a:solidFill>
                </a:uFill>
                <a:latin typeface="Calibri"/>
                <a:cs typeface="Calibri"/>
              </a:rPr>
              <a:t>customers</a:t>
            </a:r>
            <a:r>
              <a:rPr sz="3200" spc="-50" dirty="0">
                <a:latin typeface="Calibri"/>
                <a:cs typeface="Calibri"/>
              </a:rPr>
              <a:t> </a:t>
            </a:r>
            <a:r>
              <a:rPr sz="3200" dirty="0">
                <a:latin typeface="Calibri"/>
                <a:cs typeface="Calibri"/>
              </a:rPr>
              <a:t>own</a:t>
            </a:r>
            <a:r>
              <a:rPr sz="3200" spc="-55" dirty="0">
                <a:latin typeface="Calibri"/>
                <a:cs typeface="Calibri"/>
              </a:rPr>
              <a:t> </a:t>
            </a:r>
            <a:r>
              <a:rPr sz="3200" dirty="0">
                <a:latin typeface="Calibri"/>
                <a:cs typeface="Calibri"/>
              </a:rPr>
              <a:t>one</a:t>
            </a:r>
            <a:r>
              <a:rPr sz="3200" spc="-60" dirty="0">
                <a:latin typeface="Calibri"/>
                <a:cs typeface="Calibri"/>
              </a:rPr>
              <a:t> </a:t>
            </a:r>
            <a:r>
              <a:rPr sz="3200" dirty="0">
                <a:latin typeface="Calibri"/>
                <a:cs typeface="Calibri"/>
              </a:rPr>
              <a:t>or</a:t>
            </a:r>
            <a:r>
              <a:rPr sz="3200" spc="-75" dirty="0">
                <a:latin typeface="Calibri"/>
                <a:cs typeface="Calibri"/>
              </a:rPr>
              <a:t> </a:t>
            </a:r>
            <a:r>
              <a:rPr sz="3200" spc="-20" dirty="0">
                <a:latin typeface="Calibri"/>
                <a:cs typeface="Calibri"/>
              </a:rPr>
              <a:t>more </a:t>
            </a:r>
            <a:r>
              <a:rPr sz="3200" u="sng" dirty="0">
                <a:uFill>
                  <a:solidFill>
                    <a:srgbClr val="000000"/>
                  </a:solidFill>
                </a:uFill>
                <a:latin typeface="Calibri"/>
                <a:cs typeface="Calibri"/>
              </a:rPr>
              <a:t>cars</a:t>
            </a:r>
            <a:r>
              <a:rPr sz="3200" spc="-30" dirty="0">
                <a:latin typeface="Calibri"/>
                <a:cs typeface="Calibri"/>
              </a:rPr>
              <a:t> </a:t>
            </a:r>
            <a:r>
              <a:rPr sz="3200" dirty="0">
                <a:latin typeface="Calibri"/>
                <a:cs typeface="Calibri"/>
              </a:rPr>
              <a:t>each.</a:t>
            </a:r>
            <a:r>
              <a:rPr sz="3200" spc="-75" dirty="0">
                <a:latin typeface="Calibri"/>
                <a:cs typeface="Calibri"/>
              </a:rPr>
              <a:t> </a:t>
            </a:r>
            <a:r>
              <a:rPr sz="3200" dirty="0">
                <a:latin typeface="Calibri"/>
                <a:cs typeface="Calibri"/>
              </a:rPr>
              <a:t>Each</a:t>
            </a:r>
            <a:r>
              <a:rPr sz="3200" spc="-85" dirty="0">
                <a:latin typeface="Calibri"/>
                <a:cs typeface="Calibri"/>
              </a:rPr>
              <a:t> </a:t>
            </a:r>
            <a:r>
              <a:rPr sz="3200" dirty="0">
                <a:latin typeface="Calibri"/>
                <a:cs typeface="Calibri"/>
              </a:rPr>
              <a:t>car</a:t>
            </a:r>
            <a:r>
              <a:rPr sz="3200" spc="-85" dirty="0">
                <a:latin typeface="Calibri"/>
                <a:cs typeface="Calibri"/>
              </a:rPr>
              <a:t> </a:t>
            </a:r>
            <a:r>
              <a:rPr sz="3200" dirty="0">
                <a:latin typeface="Calibri"/>
                <a:cs typeface="Calibri"/>
              </a:rPr>
              <a:t>has</a:t>
            </a:r>
            <a:r>
              <a:rPr sz="3200" spc="-75" dirty="0">
                <a:latin typeface="Calibri"/>
                <a:cs typeface="Calibri"/>
              </a:rPr>
              <a:t> </a:t>
            </a:r>
            <a:r>
              <a:rPr sz="3200" dirty="0">
                <a:latin typeface="Calibri"/>
                <a:cs typeface="Calibri"/>
              </a:rPr>
              <a:t>associated</a:t>
            </a:r>
            <a:r>
              <a:rPr sz="3200" spc="-75" dirty="0">
                <a:latin typeface="Calibri"/>
                <a:cs typeface="Calibri"/>
              </a:rPr>
              <a:t> </a:t>
            </a:r>
            <a:r>
              <a:rPr sz="3200" dirty="0">
                <a:latin typeface="Calibri"/>
                <a:cs typeface="Calibri"/>
              </a:rPr>
              <a:t>with</a:t>
            </a:r>
            <a:r>
              <a:rPr sz="3200" spc="-60" dirty="0">
                <a:latin typeface="Calibri"/>
                <a:cs typeface="Calibri"/>
              </a:rPr>
              <a:t> </a:t>
            </a:r>
            <a:r>
              <a:rPr sz="3200" dirty="0">
                <a:latin typeface="Calibri"/>
                <a:cs typeface="Calibri"/>
              </a:rPr>
              <a:t>it</a:t>
            </a:r>
            <a:r>
              <a:rPr sz="3200" spc="-75" dirty="0">
                <a:latin typeface="Calibri"/>
                <a:cs typeface="Calibri"/>
              </a:rPr>
              <a:t> </a:t>
            </a:r>
            <a:r>
              <a:rPr sz="3200" dirty="0">
                <a:latin typeface="Calibri"/>
                <a:cs typeface="Calibri"/>
              </a:rPr>
              <a:t>zero</a:t>
            </a:r>
            <a:r>
              <a:rPr sz="3200" spc="-85" dirty="0">
                <a:latin typeface="Calibri"/>
                <a:cs typeface="Calibri"/>
              </a:rPr>
              <a:t> </a:t>
            </a:r>
            <a:r>
              <a:rPr sz="3200" spc="-25" dirty="0">
                <a:latin typeface="Calibri"/>
                <a:cs typeface="Calibri"/>
              </a:rPr>
              <a:t>to </a:t>
            </a:r>
            <a:r>
              <a:rPr sz="3200" dirty="0">
                <a:latin typeface="Calibri"/>
                <a:cs typeface="Calibri"/>
              </a:rPr>
              <a:t>any</a:t>
            </a:r>
            <a:r>
              <a:rPr sz="3200" spc="-80" dirty="0">
                <a:latin typeface="Calibri"/>
                <a:cs typeface="Calibri"/>
              </a:rPr>
              <a:t> </a:t>
            </a:r>
            <a:r>
              <a:rPr sz="3200" dirty="0">
                <a:latin typeface="Calibri"/>
                <a:cs typeface="Calibri"/>
              </a:rPr>
              <a:t>number</a:t>
            </a:r>
            <a:r>
              <a:rPr sz="3200" spc="-75" dirty="0">
                <a:latin typeface="Calibri"/>
                <a:cs typeface="Calibri"/>
              </a:rPr>
              <a:t> </a:t>
            </a:r>
            <a:r>
              <a:rPr sz="3200" dirty="0">
                <a:latin typeface="Calibri"/>
                <a:cs typeface="Calibri"/>
              </a:rPr>
              <a:t>of</a:t>
            </a:r>
            <a:r>
              <a:rPr sz="3200" spc="-95" dirty="0">
                <a:latin typeface="Calibri"/>
                <a:cs typeface="Calibri"/>
              </a:rPr>
              <a:t> </a:t>
            </a:r>
            <a:r>
              <a:rPr sz="3200" dirty="0">
                <a:latin typeface="Calibri"/>
                <a:cs typeface="Calibri"/>
              </a:rPr>
              <a:t>recorded</a:t>
            </a:r>
            <a:r>
              <a:rPr sz="3200" spc="-114" dirty="0">
                <a:latin typeface="Calibri"/>
                <a:cs typeface="Calibri"/>
              </a:rPr>
              <a:t> </a:t>
            </a:r>
            <a:r>
              <a:rPr sz="3200" u="sng" spc="-10" dirty="0">
                <a:uFill>
                  <a:solidFill>
                    <a:srgbClr val="000000"/>
                  </a:solidFill>
                </a:uFill>
                <a:latin typeface="Calibri"/>
                <a:cs typeface="Calibri"/>
              </a:rPr>
              <a:t>accidents</a:t>
            </a:r>
            <a:r>
              <a:rPr sz="3200" spc="-10" dirty="0">
                <a:latin typeface="Calibri"/>
                <a:cs typeface="Calibri"/>
              </a:rPr>
              <a:t>.</a:t>
            </a:r>
            <a:endParaRPr sz="3200" dirty="0">
              <a:latin typeface="Calibri"/>
              <a:cs typeface="Calibri"/>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6939" y="1793112"/>
            <a:ext cx="6489065" cy="452120"/>
          </a:xfrm>
          <a:prstGeom prst="rect">
            <a:avLst/>
          </a:prstGeom>
        </p:spPr>
        <p:txBody>
          <a:bodyPr vert="horz" wrap="square" lIns="0" tIns="12065" rIns="0" bIns="0" rtlCol="0">
            <a:spAutoFit/>
          </a:bodyPr>
          <a:lstStyle/>
          <a:p>
            <a:pPr marL="12700">
              <a:lnSpc>
                <a:spcPct val="100000"/>
              </a:lnSpc>
              <a:spcBef>
                <a:spcPts val="95"/>
              </a:spcBef>
            </a:pPr>
            <a:r>
              <a:rPr sz="2800" b="0" dirty="0">
                <a:latin typeface="Calibri"/>
                <a:cs typeface="Calibri"/>
              </a:rPr>
              <a:t>ERD</a:t>
            </a:r>
            <a:r>
              <a:rPr sz="2800" b="0" spc="-80" dirty="0">
                <a:latin typeface="Calibri"/>
                <a:cs typeface="Calibri"/>
              </a:rPr>
              <a:t> </a:t>
            </a:r>
            <a:r>
              <a:rPr sz="2800" b="0" dirty="0">
                <a:latin typeface="Calibri"/>
                <a:cs typeface="Calibri"/>
              </a:rPr>
              <a:t>to</a:t>
            </a:r>
            <a:r>
              <a:rPr sz="2800" b="0" spc="-75" dirty="0">
                <a:latin typeface="Calibri"/>
                <a:cs typeface="Calibri"/>
              </a:rPr>
              <a:t> </a:t>
            </a:r>
            <a:r>
              <a:rPr sz="2800" b="0" dirty="0">
                <a:latin typeface="Calibri"/>
                <a:cs typeface="Calibri"/>
              </a:rPr>
              <a:t>Relational</a:t>
            </a:r>
            <a:r>
              <a:rPr sz="2800" b="0" spc="-80" dirty="0">
                <a:latin typeface="Calibri"/>
                <a:cs typeface="Calibri"/>
              </a:rPr>
              <a:t> </a:t>
            </a:r>
            <a:r>
              <a:rPr sz="2800" b="0" spc="-25" dirty="0">
                <a:latin typeface="Calibri"/>
                <a:cs typeface="Calibri"/>
              </a:rPr>
              <a:t>Table</a:t>
            </a:r>
            <a:r>
              <a:rPr sz="2800" b="0" spc="-75" dirty="0">
                <a:latin typeface="Calibri"/>
                <a:cs typeface="Calibri"/>
              </a:rPr>
              <a:t> </a:t>
            </a:r>
            <a:r>
              <a:rPr sz="2800" b="0" dirty="0">
                <a:latin typeface="Calibri"/>
                <a:cs typeface="Calibri"/>
              </a:rPr>
              <a:t>–</a:t>
            </a:r>
            <a:r>
              <a:rPr sz="2800" b="0" spc="-60" dirty="0">
                <a:latin typeface="Calibri"/>
                <a:cs typeface="Calibri"/>
              </a:rPr>
              <a:t> </a:t>
            </a:r>
            <a:r>
              <a:rPr sz="2800" b="0" dirty="0">
                <a:latin typeface="Calibri"/>
                <a:cs typeface="Calibri"/>
              </a:rPr>
              <a:t>Mapping</a:t>
            </a:r>
            <a:r>
              <a:rPr sz="2800" b="0" spc="-45" dirty="0">
                <a:latin typeface="Calibri"/>
                <a:cs typeface="Calibri"/>
              </a:rPr>
              <a:t> </a:t>
            </a:r>
            <a:r>
              <a:rPr sz="2800" b="0" spc="-10" dirty="0">
                <a:latin typeface="Calibri"/>
                <a:cs typeface="Calibri"/>
              </a:rPr>
              <a:t>Algorithm</a:t>
            </a:r>
            <a:endParaRPr sz="2800">
              <a:latin typeface="Calibri"/>
              <a:cs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09845" y="143257"/>
            <a:ext cx="8231505" cy="635000"/>
          </a:xfrm>
          <a:prstGeom prst="rect">
            <a:avLst/>
          </a:prstGeom>
        </p:spPr>
        <p:txBody>
          <a:bodyPr vert="horz" wrap="square" lIns="0" tIns="12065" rIns="0" bIns="0" rtlCol="0">
            <a:spAutoFit/>
          </a:bodyPr>
          <a:lstStyle/>
          <a:p>
            <a:pPr marL="12700">
              <a:lnSpc>
                <a:spcPct val="100000"/>
              </a:lnSpc>
              <a:spcBef>
                <a:spcPts val="95"/>
              </a:spcBef>
            </a:pPr>
            <a:r>
              <a:rPr sz="4000" dirty="0"/>
              <a:t>Mapping</a:t>
            </a:r>
            <a:r>
              <a:rPr sz="4000" spc="-75" dirty="0"/>
              <a:t> </a:t>
            </a:r>
            <a:r>
              <a:rPr sz="4000" dirty="0"/>
              <a:t>Algorithm</a:t>
            </a:r>
            <a:r>
              <a:rPr sz="4000" spc="-85" dirty="0"/>
              <a:t> </a:t>
            </a:r>
            <a:r>
              <a:rPr sz="4000" dirty="0"/>
              <a:t>-</a:t>
            </a:r>
            <a:r>
              <a:rPr sz="4000" spc="-80" dirty="0"/>
              <a:t> </a:t>
            </a:r>
            <a:r>
              <a:rPr sz="4000" dirty="0"/>
              <a:t>Entities</a:t>
            </a:r>
            <a:r>
              <a:rPr sz="4000" spc="-80" dirty="0"/>
              <a:t> </a:t>
            </a:r>
            <a:r>
              <a:rPr sz="4000" dirty="0"/>
              <a:t>and</a:t>
            </a:r>
            <a:r>
              <a:rPr sz="4000" spc="-85" dirty="0"/>
              <a:t> </a:t>
            </a:r>
            <a:r>
              <a:rPr sz="4000" spc="-10" dirty="0"/>
              <a:t>Simple</a:t>
            </a:r>
            <a:endParaRPr sz="4000"/>
          </a:p>
        </p:txBody>
      </p:sp>
      <p:sp>
        <p:nvSpPr>
          <p:cNvPr id="3" name="object 3"/>
          <p:cNvSpPr txBox="1"/>
          <p:nvPr/>
        </p:nvSpPr>
        <p:spPr>
          <a:xfrm>
            <a:off x="1709845" y="691856"/>
            <a:ext cx="2051050" cy="635000"/>
          </a:xfrm>
          <a:prstGeom prst="rect">
            <a:avLst/>
          </a:prstGeom>
        </p:spPr>
        <p:txBody>
          <a:bodyPr vert="horz" wrap="square" lIns="0" tIns="12065" rIns="0" bIns="0" rtlCol="0">
            <a:spAutoFit/>
          </a:bodyPr>
          <a:lstStyle/>
          <a:p>
            <a:pPr marL="12700">
              <a:lnSpc>
                <a:spcPct val="100000"/>
              </a:lnSpc>
              <a:spcBef>
                <a:spcPts val="95"/>
              </a:spcBef>
            </a:pPr>
            <a:r>
              <a:rPr sz="4000" b="0" spc="-20" dirty="0">
                <a:latin typeface="Calibri Light"/>
                <a:cs typeface="Calibri Light"/>
              </a:rPr>
              <a:t>Attributes</a:t>
            </a:r>
            <a:endParaRPr sz="4000">
              <a:latin typeface="Calibri Light"/>
              <a:cs typeface="Calibri Light"/>
            </a:endParaRPr>
          </a:p>
        </p:txBody>
      </p:sp>
      <p:grpSp>
        <p:nvGrpSpPr>
          <p:cNvPr id="4" name="object 4"/>
          <p:cNvGrpSpPr/>
          <p:nvPr/>
        </p:nvGrpSpPr>
        <p:grpSpPr>
          <a:xfrm>
            <a:off x="2431846" y="2031301"/>
            <a:ext cx="7275195" cy="3537585"/>
            <a:chOff x="2431846" y="2031301"/>
            <a:chExt cx="7275195" cy="3537585"/>
          </a:xfrm>
        </p:grpSpPr>
        <p:pic>
          <p:nvPicPr>
            <p:cNvPr id="5" name="object 5"/>
            <p:cNvPicPr/>
            <p:nvPr/>
          </p:nvPicPr>
          <p:blipFill>
            <a:blip r:embed="rId2" cstate="print"/>
            <a:stretch>
              <a:fillRect/>
            </a:stretch>
          </p:blipFill>
          <p:spPr>
            <a:xfrm>
              <a:off x="2431846" y="3518147"/>
              <a:ext cx="7274803" cy="2050399"/>
            </a:xfrm>
            <a:prstGeom prst="rect">
              <a:avLst/>
            </a:prstGeom>
          </p:spPr>
        </p:pic>
        <p:sp>
          <p:nvSpPr>
            <p:cNvPr id="6" name="object 6"/>
            <p:cNvSpPr/>
            <p:nvPr/>
          </p:nvSpPr>
          <p:spPr>
            <a:xfrm>
              <a:off x="5215889" y="2055114"/>
              <a:ext cx="1964689" cy="734695"/>
            </a:xfrm>
            <a:custGeom>
              <a:avLst/>
              <a:gdLst/>
              <a:ahLst/>
              <a:cxnLst/>
              <a:rect l="l" t="t" r="r" b="b"/>
              <a:pathLst>
                <a:path w="1964690" h="734694">
                  <a:moveTo>
                    <a:pt x="982218" y="0"/>
                  </a:moveTo>
                  <a:lnTo>
                    <a:pt x="914968" y="847"/>
                  </a:lnTo>
                  <a:lnTo>
                    <a:pt x="848936" y="3352"/>
                  </a:lnTo>
                  <a:lnTo>
                    <a:pt x="784265" y="7461"/>
                  </a:lnTo>
                  <a:lnTo>
                    <a:pt x="721104" y="13119"/>
                  </a:lnTo>
                  <a:lnTo>
                    <a:pt x="659597" y="20271"/>
                  </a:lnTo>
                  <a:lnTo>
                    <a:pt x="599892" y="28863"/>
                  </a:lnTo>
                  <a:lnTo>
                    <a:pt x="542135" y="38839"/>
                  </a:lnTo>
                  <a:lnTo>
                    <a:pt x="486472" y="50145"/>
                  </a:lnTo>
                  <a:lnTo>
                    <a:pt x="433048" y="62726"/>
                  </a:lnTo>
                  <a:lnTo>
                    <a:pt x="382012" y="76528"/>
                  </a:lnTo>
                  <a:lnTo>
                    <a:pt x="333508" y="91496"/>
                  </a:lnTo>
                  <a:lnTo>
                    <a:pt x="287683" y="107575"/>
                  </a:lnTo>
                  <a:lnTo>
                    <a:pt x="244684" y="124710"/>
                  </a:lnTo>
                  <a:lnTo>
                    <a:pt x="204656" y="142848"/>
                  </a:lnTo>
                  <a:lnTo>
                    <a:pt x="167746" y="161932"/>
                  </a:lnTo>
                  <a:lnTo>
                    <a:pt x="134100" y="181909"/>
                  </a:lnTo>
                  <a:lnTo>
                    <a:pt x="77187" y="224320"/>
                  </a:lnTo>
                  <a:lnTo>
                    <a:pt x="35085" y="269645"/>
                  </a:lnTo>
                  <a:lnTo>
                    <a:pt x="8966" y="317445"/>
                  </a:lnTo>
                  <a:lnTo>
                    <a:pt x="0" y="367284"/>
                  </a:lnTo>
                  <a:lnTo>
                    <a:pt x="2265" y="392430"/>
                  </a:lnTo>
                  <a:lnTo>
                    <a:pt x="19955" y="441304"/>
                  </a:lnTo>
                  <a:lnTo>
                    <a:pt x="54211" y="487921"/>
                  </a:lnTo>
                  <a:lnTo>
                    <a:pt x="103865" y="531844"/>
                  </a:lnTo>
                  <a:lnTo>
                    <a:pt x="167746" y="572635"/>
                  </a:lnTo>
                  <a:lnTo>
                    <a:pt x="204656" y="591719"/>
                  </a:lnTo>
                  <a:lnTo>
                    <a:pt x="244684" y="609857"/>
                  </a:lnTo>
                  <a:lnTo>
                    <a:pt x="287683" y="626992"/>
                  </a:lnTo>
                  <a:lnTo>
                    <a:pt x="333508" y="643071"/>
                  </a:lnTo>
                  <a:lnTo>
                    <a:pt x="382012" y="658039"/>
                  </a:lnTo>
                  <a:lnTo>
                    <a:pt x="433048" y="671841"/>
                  </a:lnTo>
                  <a:lnTo>
                    <a:pt x="486472" y="684422"/>
                  </a:lnTo>
                  <a:lnTo>
                    <a:pt x="542135" y="695728"/>
                  </a:lnTo>
                  <a:lnTo>
                    <a:pt x="599892" y="705704"/>
                  </a:lnTo>
                  <a:lnTo>
                    <a:pt x="659597" y="714296"/>
                  </a:lnTo>
                  <a:lnTo>
                    <a:pt x="721104" y="721448"/>
                  </a:lnTo>
                  <a:lnTo>
                    <a:pt x="784265" y="727106"/>
                  </a:lnTo>
                  <a:lnTo>
                    <a:pt x="848936" y="731215"/>
                  </a:lnTo>
                  <a:lnTo>
                    <a:pt x="914968" y="733720"/>
                  </a:lnTo>
                  <a:lnTo>
                    <a:pt x="982218" y="734568"/>
                  </a:lnTo>
                  <a:lnTo>
                    <a:pt x="1049467" y="733720"/>
                  </a:lnTo>
                  <a:lnTo>
                    <a:pt x="1115499" y="731215"/>
                  </a:lnTo>
                  <a:lnTo>
                    <a:pt x="1180170" y="727106"/>
                  </a:lnTo>
                  <a:lnTo>
                    <a:pt x="1243331" y="721448"/>
                  </a:lnTo>
                  <a:lnTo>
                    <a:pt x="1304838" y="714296"/>
                  </a:lnTo>
                  <a:lnTo>
                    <a:pt x="1364543" y="705704"/>
                  </a:lnTo>
                  <a:lnTo>
                    <a:pt x="1422300" y="695728"/>
                  </a:lnTo>
                  <a:lnTo>
                    <a:pt x="1477963" y="684422"/>
                  </a:lnTo>
                  <a:lnTo>
                    <a:pt x="1531387" y="671841"/>
                  </a:lnTo>
                  <a:lnTo>
                    <a:pt x="1582423" y="658039"/>
                  </a:lnTo>
                  <a:lnTo>
                    <a:pt x="1630927" y="643071"/>
                  </a:lnTo>
                  <a:lnTo>
                    <a:pt x="1676752" y="626992"/>
                  </a:lnTo>
                  <a:lnTo>
                    <a:pt x="1719751" y="609857"/>
                  </a:lnTo>
                  <a:lnTo>
                    <a:pt x="1759779" y="591719"/>
                  </a:lnTo>
                  <a:lnTo>
                    <a:pt x="1796689" y="572635"/>
                  </a:lnTo>
                  <a:lnTo>
                    <a:pt x="1830335" y="552658"/>
                  </a:lnTo>
                  <a:lnTo>
                    <a:pt x="1887248" y="510247"/>
                  </a:lnTo>
                  <a:lnTo>
                    <a:pt x="1929350" y="464922"/>
                  </a:lnTo>
                  <a:lnTo>
                    <a:pt x="1955469" y="417122"/>
                  </a:lnTo>
                  <a:lnTo>
                    <a:pt x="1964436" y="367284"/>
                  </a:lnTo>
                  <a:lnTo>
                    <a:pt x="1962170" y="342137"/>
                  </a:lnTo>
                  <a:lnTo>
                    <a:pt x="1944480" y="293263"/>
                  </a:lnTo>
                  <a:lnTo>
                    <a:pt x="1910224" y="246646"/>
                  </a:lnTo>
                  <a:lnTo>
                    <a:pt x="1860570" y="202723"/>
                  </a:lnTo>
                  <a:lnTo>
                    <a:pt x="1796689" y="161932"/>
                  </a:lnTo>
                  <a:lnTo>
                    <a:pt x="1759779" y="142848"/>
                  </a:lnTo>
                  <a:lnTo>
                    <a:pt x="1719751" y="124710"/>
                  </a:lnTo>
                  <a:lnTo>
                    <a:pt x="1676752" y="107575"/>
                  </a:lnTo>
                  <a:lnTo>
                    <a:pt x="1630927" y="91496"/>
                  </a:lnTo>
                  <a:lnTo>
                    <a:pt x="1582423" y="76528"/>
                  </a:lnTo>
                  <a:lnTo>
                    <a:pt x="1531387" y="62726"/>
                  </a:lnTo>
                  <a:lnTo>
                    <a:pt x="1477963" y="50145"/>
                  </a:lnTo>
                  <a:lnTo>
                    <a:pt x="1422300" y="38839"/>
                  </a:lnTo>
                  <a:lnTo>
                    <a:pt x="1364543" y="28863"/>
                  </a:lnTo>
                  <a:lnTo>
                    <a:pt x="1304838" y="20271"/>
                  </a:lnTo>
                  <a:lnTo>
                    <a:pt x="1243331" y="13119"/>
                  </a:lnTo>
                  <a:lnTo>
                    <a:pt x="1180170" y="7461"/>
                  </a:lnTo>
                  <a:lnTo>
                    <a:pt x="1115499" y="3352"/>
                  </a:lnTo>
                  <a:lnTo>
                    <a:pt x="1049467" y="847"/>
                  </a:lnTo>
                  <a:lnTo>
                    <a:pt x="982218" y="0"/>
                  </a:lnTo>
                  <a:close/>
                </a:path>
              </a:pathLst>
            </a:custGeom>
            <a:solidFill>
              <a:srgbClr val="FFFFFF"/>
            </a:solidFill>
          </p:spPr>
          <p:txBody>
            <a:bodyPr wrap="square" lIns="0" tIns="0" rIns="0" bIns="0" rtlCol="0"/>
            <a:lstStyle/>
            <a:p>
              <a:endParaRPr/>
            </a:p>
          </p:txBody>
        </p:sp>
        <p:sp>
          <p:nvSpPr>
            <p:cNvPr id="7" name="object 7"/>
            <p:cNvSpPr/>
            <p:nvPr/>
          </p:nvSpPr>
          <p:spPr>
            <a:xfrm>
              <a:off x="5215889" y="2055114"/>
              <a:ext cx="1964689" cy="734695"/>
            </a:xfrm>
            <a:custGeom>
              <a:avLst/>
              <a:gdLst/>
              <a:ahLst/>
              <a:cxnLst/>
              <a:rect l="l" t="t" r="r" b="b"/>
              <a:pathLst>
                <a:path w="1964690" h="734694">
                  <a:moveTo>
                    <a:pt x="0" y="367284"/>
                  </a:moveTo>
                  <a:lnTo>
                    <a:pt x="8966" y="317445"/>
                  </a:lnTo>
                  <a:lnTo>
                    <a:pt x="35085" y="269645"/>
                  </a:lnTo>
                  <a:lnTo>
                    <a:pt x="77187" y="224320"/>
                  </a:lnTo>
                  <a:lnTo>
                    <a:pt x="134100" y="181909"/>
                  </a:lnTo>
                  <a:lnTo>
                    <a:pt x="167746" y="161932"/>
                  </a:lnTo>
                  <a:lnTo>
                    <a:pt x="204656" y="142848"/>
                  </a:lnTo>
                  <a:lnTo>
                    <a:pt x="244684" y="124710"/>
                  </a:lnTo>
                  <a:lnTo>
                    <a:pt x="287683" y="107575"/>
                  </a:lnTo>
                  <a:lnTo>
                    <a:pt x="333508" y="91496"/>
                  </a:lnTo>
                  <a:lnTo>
                    <a:pt x="382012" y="76528"/>
                  </a:lnTo>
                  <a:lnTo>
                    <a:pt x="433048" y="62726"/>
                  </a:lnTo>
                  <a:lnTo>
                    <a:pt x="486472" y="50145"/>
                  </a:lnTo>
                  <a:lnTo>
                    <a:pt x="542135" y="38839"/>
                  </a:lnTo>
                  <a:lnTo>
                    <a:pt x="599892" y="28863"/>
                  </a:lnTo>
                  <a:lnTo>
                    <a:pt x="659597" y="20271"/>
                  </a:lnTo>
                  <a:lnTo>
                    <a:pt x="721104" y="13119"/>
                  </a:lnTo>
                  <a:lnTo>
                    <a:pt x="784265" y="7461"/>
                  </a:lnTo>
                  <a:lnTo>
                    <a:pt x="848936" y="3352"/>
                  </a:lnTo>
                  <a:lnTo>
                    <a:pt x="914968" y="847"/>
                  </a:lnTo>
                  <a:lnTo>
                    <a:pt x="982218" y="0"/>
                  </a:lnTo>
                  <a:lnTo>
                    <a:pt x="1049467" y="847"/>
                  </a:lnTo>
                  <a:lnTo>
                    <a:pt x="1115499" y="3352"/>
                  </a:lnTo>
                  <a:lnTo>
                    <a:pt x="1180170" y="7461"/>
                  </a:lnTo>
                  <a:lnTo>
                    <a:pt x="1243331" y="13119"/>
                  </a:lnTo>
                  <a:lnTo>
                    <a:pt x="1304838" y="20271"/>
                  </a:lnTo>
                  <a:lnTo>
                    <a:pt x="1364543" y="28863"/>
                  </a:lnTo>
                  <a:lnTo>
                    <a:pt x="1422300" y="38839"/>
                  </a:lnTo>
                  <a:lnTo>
                    <a:pt x="1477963" y="50145"/>
                  </a:lnTo>
                  <a:lnTo>
                    <a:pt x="1531387" y="62726"/>
                  </a:lnTo>
                  <a:lnTo>
                    <a:pt x="1582423" y="76528"/>
                  </a:lnTo>
                  <a:lnTo>
                    <a:pt x="1630927" y="91496"/>
                  </a:lnTo>
                  <a:lnTo>
                    <a:pt x="1676752" y="107575"/>
                  </a:lnTo>
                  <a:lnTo>
                    <a:pt x="1719751" y="124710"/>
                  </a:lnTo>
                  <a:lnTo>
                    <a:pt x="1759779" y="142848"/>
                  </a:lnTo>
                  <a:lnTo>
                    <a:pt x="1796689" y="161932"/>
                  </a:lnTo>
                  <a:lnTo>
                    <a:pt x="1830335" y="181909"/>
                  </a:lnTo>
                  <a:lnTo>
                    <a:pt x="1887248" y="224320"/>
                  </a:lnTo>
                  <a:lnTo>
                    <a:pt x="1929350" y="269645"/>
                  </a:lnTo>
                  <a:lnTo>
                    <a:pt x="1955469" y="317445"/>
                  </a:lnTo>
                  <a:lnTo>
                    <a:pt x="1964436" y="367284"/>
                  </a:lnTo>
                  <a:lnTo>
                    <a:pt x="1962170" y="392430"/>
                  </a:lnTo>
                  <a:lnTo>
                    <a:pt x="1944480" y="441304"/>
                  </a:lnTo>
                  <a:lnTo>
                    <a:pt x="1910224" y="487921"/>
                  </a:lnTo>
                  <a:lnTo>
                    <a:pt x="1860570" y="531844"/>
                  </a:lnTo>
                  <a:lnTo>
                    <a:pt x="1796689" y="572635"/>
                  </a:lnTo>
                  <a:lnTo>
                    <a:pt x="1759779" y="591719"/>
                  </a:lnTo>
                  <a:lnTo>
                    <a:pt x="1719751" y="609857"/>
                  </a:lnTo>
                  <a:lnTo>
                    <a:pt x="1676752" y="626992"/>
                  </a:lnTo>
                  <a:lnTo>
                    <a:pt x="1630927" y="643071"/>
                  </a:lnTo>
                  <a:lnTo>
                    <a:pt x="1582423" y="658039"/>
                  </a:lnTo>
                  <a:lnTo>
                    <a:pt x="1531387" y="671841"/>
                  </a:lnTo>
                  <a:lnTo>
                    <a:pt x="1477963" y="684422"/>
                  </a:lnTo>
                  <a:lnTo>
                    <a:pt x="1422300" y="695728"/>
                  </a:lnTo>
                  <a:lnTo>
                    <a:pt x="1364543" y="705704"/>
                  </a:lnTo>
                  <a:lnTo>
                    <a:pt x="1304838" y="714296"/>
                  </a:lnTo>
                  <a:lnTo>
                    <a:pt x="1243331" y="721448"/>
                  </a:lnTo>
                  <a:lnTo>
                    <a:pt x="1180170" y="727106"/>
                  </a:lnTo>
                  <a:lnTo>
                    <a:pt x="1115499" y="731215"/>
                  </a:lnTo>
                  <a:lnTo>
                    <a:pt x="1049467" y="733720"/>
                  </a:lnTo>
                  <a:lnTo>
                    <a:pt x="982218" y="734568"/>
                  </a:lnTo>
                  <a:lnTo>
                    <a:pt x="914968" y="733720"/>
                  </a:lnTo>
                  <a:lnTo>
                    <a:pt x="848936" y="731215"/>
                  </a:lnTo>
                  <a:lnTo>
                    <a:pt x="784265" y="727106"/>
                  </a:lnTo>
                  <a:lnTo>
                    <a:pt x="721104" y="721448"/>
                  </a:lnTo>
                  <a:lnTo>
                    <a:pt x="659597" y="714296"/>
                  </a:lnTo>
                  <a:lnTo>
                    <a:pt x="599892" y="705704"/>
                  </a:lnTo>
                  <a:lnTo>
                    <a:pt x="542135" y="695728"/>
                  </a:lnTo>
                  <a:lnTo>
                    <a:pt x="486472" y="684422"/>
                  </a:lnTo>
                  <a:lnTo>
                    <a:pt x="433048" y="671841"/>
                  </a:lnTo>
                  <a:lnTo>
                    <a:pt x="382012" y="658039"/>
                  </a:lnTo>
                  <a:lnTo>
                    <a:pt x="333508" y="643071"/>
                  </a:lnTo>
                  <a:lnTo>
                    <a:pt x="287683" y="626992"/>
                  </a:lnTo>
                  <a:lnTo>
                    <a:pt x="244684" y="609857"/>
                  </a:lnTo>
                  <a:lnTo>
                    <a:pt x="204656" y="591719"/>
                  </a:lnTo>
                  <a:lnTo>
                    <a:pt x="167746" y="572635"/>
                  </a:lnTo>
                  <a:lnTo>
                    <a:pt x="134100" y="552658"/>
                  </a:lnTo>
                  <a:lnTo>
                    <a:pt x="77187" y="510247"/>
                  </a:lnTo>
                  <a:lnTo>
                    <a:pt x="35085" y="464922"/>
                  </a:lnTo>
                  <a:lnTo>
                    <a:pt x="8966" y="417122"/>
                  </a:lnTo>
                  <a:lnTo>
                    <a:pt x="0" y="367284"/>
                  </a:lnTo>
                  <a:close/>
                </a:path>
              </a:pathLst>
            </a:custGeom>
            <a:ln w="47625">
              <a:solidFill>
                <a:srgbClr val="000000"/>
              </a:solidFill>
            </a:ln>
          </p:spPr>
          <p:txBody>
            <a:bodyPr wrap="square" lIns="0" tIns="0" rIns="0" bIns="0" rtlCol="0"/>
            <a:lstStyle/>
            <a:p>
              <a:endParaRPr/>
            </a:p>
          </p:txBody>
        </p:sp>
        <p:sp>
          <p:nvSpPr>
            <p:cNvPr id="8" name="object 8"/>
            <p:cNvSpPr/>
            <p:nvPr/>
          </p:nvSpPr>
          <p:spPr>
            <a:xfrm>
              <a:off x="6096761" y="2789687"/>
              <a:ext cx="101600" cy="767715"/>
            </a:xfrm>
            <a:custGeom>
              <a:avLst/>
              <a:gdLst/>
              <a:ahLst/>
              <a:cxnLst/>
              <a:rect l="l" t="t" r="r" b="b"/>
              <a:pathLst>
                <a:path w="101600" h="767714">
                  <a:moveTo>
                    <a:pt x="0" y="767638"/>
                  </a:moveTo>
                  <a:lnTo>
                    <a:pt x="101600" y="0"/>
                  </a:lnTo>
                </a:path>
              </a:pathLst>
            </a:custGeom>
            <a:ln w="44450">
              <a:solidFill>
                <a:srgbClr val="000000"/>
              </a:solidFill>
            </a:ln>
          </p:spPr>
          <p:txBody>
            <a:bodyPr wrap="square" lIns="0" tIns="0" rIns="0" bIns="0" rtlCol="0"/>
            <a:lstStyle/>
            <a:p>
              <a:endParaRPr/>
            </a:p>
          </p:txBody>
        </p:sp>
      </p:grpSp>
      <p:sp>
        <p:nvSpPr>
          <p:cNvPr id="9" name="object 9"/>
          <p:cNvSpPr txBox="1"/>
          <p:nvPr/>
        </p:nvSpPr>
        <p:spPr>
          <a:xfrm>
            <a:off x="5769895" y="1652103"/>
            <a:ext cx="5982335" cy="904240"/>
          </a:xfrm>
          <a:prstGeom prst="rect">
            <a:avLst/>
          </a:prstGeom>
        </p:spPr>
        <p:txBody>
          <a:bodyPr vert="horz" wrap="square" lIns="0" tIns="12700" rIns="0" bIns="0" rtlCol="0">
            <a:spAutoFit/>
          </a:bodyPr>
          <a:lstStyle/>
          <a:p>
            <a:pPr marL="1273810">
              <a:lnSpc>
                <a:spcPct val="100000"/>
              </a:lnSpc>
              <a:spcBef>
                <a:spcPts val="100"/>
              </a:spcBef>
            </a:pPr>
            <a:r>
              <a:rPr sz="1800" u="sng" dirty="0">
                <a:uFill>
                  <a:solidFill>
                    <a:srgbClr val="000000"/>
                  </a:solidFill>
                </a:uFill>
                <a:latin typeface="Arial"/>
                <a:cs typeface="Arial"/>
              </a:rPr>
              <a:t>What</a:t>
            </a:r>
            <a:r>
              <a:rPr sz="1800" u="sng" spc="-35" dirty="0">
                <a:uFill>
                  <a:solidFill>
                    <a:srgbClr val="000000"/>
                  </a:solidFill>
                </a:uFill>
                <a:latin typeface="Arial"/>
                <a:cs typeface="Arial"/>
              </a:rPr>
              <a:t> </a:t>
            </a:r>
            <a:r>
              <a:rPr sz="1800" u="sng" dirty="0">
                <a:uFill>
                  <a:solidFill>
                    <a:srgbClr val="000000"/>
                  </a:solidFill>
                </a:uFill>
                <a:latin typeface="Arial"/>
                <a:cs typeface="Arial"/>
              </a:rPr>
              <a:t>happens</a:t>
            </a:r>
            <a:r>
              <a:rPr sz="1800" u="sng" spc="-25" dirty="0">
                <a:uFill>
                  <a:solidFill>
                    <a:srgbClr val="000000"/>
                  </a:solidFill>
                </a:uFill>
                <a:latin typeface="Arial"/>
                <a:cs typeface="Arial"/>
              </a:rPr>
              <a:t> </a:t>
            </a:r>
            <a:r>
              <a:rPr sz="1800" u="sng" dirty="0">
                <a:uFill>
                  <a:solidFill>
                    <a:srgbClr val="000000"/>
                  </a:solidFill>
                </a:uFill>
                <a:latin typeface="Arial"/>
                <a:cs typeface="Arial"/>
              </a:rPr>
              <a:t>to</a:t>
            </a:r>
            <a:r>
              <a:rPr sz="1800" u="sng" spc="-45" dirty="0">
                <a:uFill>
                  <a:solidFill>
                    <a:srgbClr val="000000"/>
                  </a:solidFill>
                </a:uFill>
                <a:latin typeface="Arial"/>
                <a:cs typeface="Arial"/>
              </a:rPr>
              <a:t> </a:t>
            </a:r>
            <a:r>
              <a:rPr sz="1800" u="sng" spc="-10" dirty="0">
                <a:uFill>
                  <a:solidFill>
                    <a:srgbClr val="000000"/>
                  </a:solidFill>
                </a:uFill>
                <a:latin typeface="Arial"/>
                <a:cs typeface="Arial"/>
              </a:rPr>
              <a:t>Phone-</a:t>
            </a:r>
            <a:r>
              <a:rPr sz="1800" u="sng" dirty="0">
                <a:uFill>
                  <a:solidFill>
                    <a:srgbClr val="000000"/>
                  </a:solidFill>
                </a:uFill>
                <a:latin typeface="Arial"/>
                <a:cs typeface="Arial"/>
              </a:rPr>
              <a:t>multivalued</a:t>
            </a:r>
            <a:r>
              <a:rPr sz="1800" u="sng" spc="-10" dirty="0">
                <a:uFill>
                  <a:solidFill>
                    <a:srgbClr val="000000"/>
                  </a:solidFill>
                </a:uFill>
                <a:latin typeface="Arial"/>
                <a:cs typeface="Arial"/>
              </a:rPr>
              <a:t> attribute?</a:t>
            </a:r>
            <a:endParaRPr sz="1800" dirty="0">
              <a:latin typeface="Arial"/>
              <a:cs typeface="Arial"/>
            </a:endParaRPr>
          </a:p>
          <a:p>
            <a:pPr>
              <a:lnSpc>
                <a:spcPct val="100000"/>
              </a:lnSpc>
              <a:spcBef>
                <a:spcPts val="525"/>
              </a:spcBef>
            </a:pPr>
            <a:endParaRPr sz="1800" dirty="0">
              <a:latin typeface="Arial"/>
              <a:cs typeface="Arial"/>
            </a:endParaRPr>
          </a:p>
          <a:p>
            <a:pPr marL="12700">
              <a:lnSpc>
                <a:spcPct val="100000"/>
              </a:lnSpc>
            </a:pPr>
            <a:r>
              <a:rPr sz="1800" u="sng" spc="-10" dirty="0">
                <a:uFill>
                  <a:solidFill>
                    <a:srgbClr val="000000"/>
                  </a:solidFill>
                </a:uFill>
                <a:latin typeface="Calibri"/>
                <a:cs typeface="Calibri"/>
              </a:rPr>
              <a:t>PersonID</a:t>
            </a:r>
            <a:endParaRPr sz="1800" dirty="0">
              <a:latin typeface="Calibri"/>
              <a:cs typeface="Calibri"/>
            </a:endParaRPr>
          </a:p>
        </p:txBody>
      </p:sp>
      <p:sp>
        <p:nvSpPr>
          <p:cNvPr id="10" name="object 10"/>
          <p:cNvSpPr txBox="1"/>
          <p:nvPr/>
        </p:nvSpPr>
        <p:spPr>
          <a:xfrm>
            <a:off x="7031081" y="1109559"/>
            <a:ext cx="4328795"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815E38"/>
                </a:solidFill>
                <a:latin typeface="Arial"/>
                <a:cs typeface="Arial"/>
              </a:rPr>
              <a:t>Person(</a:t>
            </a:r>
            <a:r>
              <a:rPr sz="1800" spc="-20" dirty="0">
                <a:solidFill>
                  <a:srgbClr val="815E38"/>
                </a:solidFill>
                <a:latin typeface="Arial"/>
                <a:cs typeface="Arial"/>
              </a:rPr>
              <a:t> </a:t>
            </a:r>
            <a:r>
              <a:rPr sz="1800" u="sng" dirty="0">
                <a:solidFill>
                  <a:srgbClr val="815E38"/>
                </a:solidFill>
                <a:uFill>
                  <a:solidFill>
                    <a:srgbClr val="815E38"/>
                  </a:solidFill>
                </a:uFill>
                <a:latin typeface="Arial"/>
                <a:cs typeface="Arial"/>
              </a:rPr>
              <a:t>personid</a:t>
            </a:r>
            <a:r>
              <a:rPr sz="1800" spc="-25" dirty="0">
                <a:solidFill>
                  <a:srgbClr val="815E38"/>
                </a:solidFill>
                <a:latin typeface="Arial"/>
                <a:cs typeface="Arial"/>
              </a:rPr>
              <a:t> </a:t>
            </a:r>
            <a:r>
              <a:rPr sz="1800" dirty="0">
                <a:solidFill>
                  <a:srgbClr val="815E38"/>
                </a:solidFill>
                <a:latin typeface="Arial"/>
                <a:cs typeface="Arial"/>
              </a:rPr>
              <a:t>,</a:t>
            </a:r>
            <a:r>
              <a:rPr sz="1800" spc="-25" dirty="0">
                <a:solidFill>
                  <a:srgbClr val="815E38"/>
                </a:solidFill>
                <a:latin typeface="Arial"/>
                <a:cs typeface="Arial"/>
              </a:rPr>
              <a:t> </a:t>
            </a:r>
            <a:r>
              <a:rPr sz="1800" dirty="0">
                <a:solidFill>
                  <a:srgbClr val="815E38"/>
                </a:solidFill>
                <a:latin typeface="Arial"/>
                <a:cs typeface="Arial"/>
              </a:rPr>
              <a:t>name,</a:t>
            </a:r>
            <a:r>
              <a:rPr sz="1800" spc="-30" dirty="0">
                <a:solidFill>
                  <a:srgbClr val="815E38"/>
                </a:solidFill>
                <a:latin typeface="Arial"/>
                <a:cs typeface="Arial"/>
              </a:rPr>
              <a:t> </a:t>
            </a:r>
            <a:r>
              <a:rPr sz="1800" dirty="0">
                <a:solidFill>
                  <a:srgbClr val="815E38"/>
                </a:solidFill>
                <a:latin typeface="Arial"/>
                <a:cs typeface="Arial"/>
              </a:rPr>
              <a:t>lastname,</a:t>
            </a:r>
            <a:r>
              <a:rPr sz="1800" spc="-10" dirty="0">
                <a:solidFill>
                  <a:srgbClr val="815E38"/>
                </a:solidFill>
                <a:latin typeface="Arial"/>
                <a:cs typeface="Arial"/>
              </a:rPr>
              <a:t> email)</a:t>
            </a:r>
            <a:endParaRPr sz="1800">
              <a:latin typeface="Arial"/>
              <a:cs typeface="Aria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09845" y="143257"/>
            <a:ext cx="6880859" cy="1183005"/>
          </a:xfrm>
          <a:prstGeom prst="rect">
            <a:avLst/>
          </a:prstGeom>
        </p:spPr>
        <p:txBody>
          <a:bodyPr vert="horz" wrap="square" lIns="0" tIns="81280" rIns="0" bIns="0" rtlCol="0">
            <a:spAutoFit/>
          </a:bodyPr>
          <a:lstStyle/>
          <a:p>
            <a:pPr marL="12700" marR="5080">
              <a:lnSpc>
                <a:spcPts val="4320"/>
              </a:lnSpc>
              <a:spcBef>
                <a:spcPts val="640"/>
              </a:spcBef>
            </a:pPr>
            <a:r>
              <a:rPr sz="4000" dirty="0"/>
              <a:t>Mapping</a:t>
            </a:r>
            <a:r>
              <a:rPr sz="4000" spc="-75" dirty="0"/>
              <a:t> </a:t>
            </a:r>
            <a:r>
              <a:rPr sz="4000" dirty="0"/>
              <a:t>Algorithm</a:t>
            </a:r>
            <a:r>
              <a:rPr sz="4000" spc="-85" dirty="0"/>
              <a:t> </a:t>
            </a:r>
            <a:r>
              <a:rPr sz="4000" dirty="0"/>
              <a:t>–</a:t>
            </a:r>
            <a:r>
              <a:rPr sz="4000" spc="-85" dirty="0"/>
              <a:t> </a:t>
            </a:r>
            <a:r>
              <a:rPr sz="4000" spc="-10" dirty="0"/>
              <a:t>Multivalued attribute</a:t>
            </a:r>
            <a:endParaRPr sz="4000"/>
          </a:p>
        </p:txBody>
      </p:sp>
      <p:grpSp>
        <p:nvGrpSpPr>
          <p:cNvPr id="3" name="object 3"/>
          <p:cNvGrpSpPr/>
          <p:nvPr/>
        </p:nvGrpSpPr>
        <p:grpSpPr>
          <a:xfrm>
            <a:off x="2431846" y="2031301"/>
            <a:ext cx="7275195" cy="3537585"/>
            <a:chOff x="2431846" y="2031301"/>
            <a:chExt cx="7275195" cy="3537585"/>
          </a:xfrm>
        </p:grpSpPr>
        <p:pic>
          <p:nvPicPr>
            <p:cNvPr id="4" name="object 4"/>
            <p:cNvPicPr/>
            <p:nvPr/>
          </p:nvPicPr>
          <p:blipFill>
            <a:blip r:embed="rId2" cstate="print"/>
            <a:stretch>
              <a:fillRect/>
            </a:stretch>
          </p:blipFill>
          <p:spPr>
            <a:xfrm>
              <a:off x="2431846" y="3518147"/>
              <a:ext cx="7274803" cy="2050399"/>
            </a:xfrm>
            <a:prstGeom prst="rect">
              <a:avLst/>
            </a:prstGeom>
          </p:spPr>
        </p:pic>
        <p:sp>
          <p:nvSpPr>
            <p:cNvPr id="5" name="object 5"/>
            <p:cNvSpPr/>
            <p:nvPr/>
          </p:nvSpPr>
          <p:spPr>
            <a:xfrm>
              <a:off x="5215889" y="2055114"/>
              <a:ext cx="1964689" cy="734695"/>
            </a:xfrm>
            <a:custGeom>
              <a:avLst/>
              <a:gdLst/>
              <a:ahLst/>
              <a:cxnLst/>
              <a:rect l="l" t="t" r="r" b="b"/>
              <a:pathLst>
                <a:path w="1964690" h="734694">
                  <a:moveTo>
                    <a:pt x="982218" y="0"/>
                  </a:moveTo>
                  <a:lnTo>
                    <a:pt x="914968" y="847"/>
                  </a:lnTo>
                  <a:lnTo>
                    <a:pt x="848936" y="3352"/>
                  </a:lnTo>
                  <a:lnTo>
                    <a:pt x="784265" y="7461"/>
                  </a:lnTo>
                  <a:lnTo>
                    <a:pt x="721104" y="13119"/>
                  </a:lnTo>
                  <a:lnTo>
                    <a:pt x="659597" y="20271"/>
                  </a:lnTo>
                  <a:lnTo>
                    <a:pt x="599892" y="28863"/>
                  </a:lnTo>
                  <a:lnTo>
                    <a:pt x="542135" y="38839"/>
                  </a:lnTo>
                  <a:lnTo>
                    <a:pt x="486472" y="50145"/>
                  </a:lnTo>
                  <a:lnTo>
                    <a:pt x="433048" y="62726"/>
                  </a:lnTo>
                  <a:lnTo>
                    <a:pt x="382012" y="76528"/>
                  </a:lnTo>
                  <a:lnTo>
                    <a:pt x="333508" y="91496"/>
                  </a:lnTo>
                  <a:lnTo>
                    <a:pt x="287683" y="107575"/>
                  </a:lnTo>
                  <a:lnTo>
                    <a:pt x="244684" y="124710"/>
                  </a:lnTo>
                  <a:lnTo>
                    <a:pt x="204656" y="142848"/>
                  </a:lnTo>
                  <a:lnTo>
                    <a:pt x="167746" y="161932"/>
                  </a:lnTo>
                  <a:lnTo>
                    <a:pt x="134100" y="181909"/>
                  </a:lnTo>
                  <a:lnTo>
                    <a:pt x="77187" y="224320"/>
                  </a:lnTo>
                  <a:lnTo>
                    <a:pt x="35085" y="269645"/>
                  </a:lnTo>
                  <a:lnTo>
                    <a:pt x="8966" y="317445"/>
                  </a:lnTo>
                  <a:lnTo>
                    <a:pt x="0" y="367284"/>
                  </a:lnTo>
                  <a:lnTo>
                    <a:pt x="2265" y="392430"/>
                  </a:lnTo>
                  <a:lnTo>
                    <a:pt x="19955" y="441304"/>
                  </a:lnTo>
                  <a:lnTo>
                    <a:pt x="54211" y="487921"/>
                  </a:lnTo>
                  <a:lnTo>
                    <a:pt x="103865" y="531844"/>
                  </a:lnTo>
                  <a:lnTo>
                    <a:pt x="167746" y="572635"/>
                  </a:lnTo>
                  <a:lnTo>
                    <a:pt x="204656" y="591719"/>
                  </a:lnTo>
                  <a:lnTo>
                    <a:pt x="244684" y="609857"/>
                  </a:lnTo>
                  <a:lnTo>
                    <a:pt x="287683" y="626992"/>
                  </a:lnTo>
                  <a:lnTo>
                    <a:pt x="333508" y="643071"/>
                  </a:lnTo>
                  <a:lnTo>
                    <a:pt x="382012" y="658039"/>
                  </a:lnTo>
                  <a:lnTo>
                    <a:pt x="433048" y="671841"/>
                  </a:lnTo>
                  <a:lnTo>
                    <a:pt x="486472" y="684422"/>
                  </a:lnTo>
                  <a:lnTo>
                    <a:pt x="542135" y="695728"/>
                  </a:lnTo>
                  <a:lnTo>
                    <a:pt x="599892" y="705704"/>
                  </a:lnTo>
                  <a:lnTo>
                    <a:pt x="659597" y="714296"/>
                  </a:lnTo>
                  <a:lnTo>
                    <a:pt x="721104" y="721448"/>
                  </a:lnTo>
                  <a:lnTo>
                    <a:pt x="784265" y="727106"/>
                  </a:lnTo>
                  <a:lnTo>
                    <a:pt x="848936" y="731215"/>
                  </a:lnTo>
                  <a:lnTo>
                    <a:pt x="914968" y="733720"/>
                  </a:lnTo>
                  <a:lnTo>
                    <a:pt x="982218" y="734568"/>
                  </a:lnTo>
                  <a:lnTo>
                    <a:pt x="1049467" y="733720"/>
                  </a:lnTo>
                  <a:lnTo>
                    <a:pt x="1115499" y="731215"/>
                  </a:lnTo>
                  <a:lnTo>
                    <a:pt x="1180170" y="727106"/>
                  </a:lnTo>
                  <a:lnTo>
                    <a:pt x="1243331" y="721448"/>
                  </a:lnTo>
                  <a:lnTo>
                    <a:pt x="1304838" y="714296"/>
                  </a:lnTo>
                  <a:lnTo>
                    <a:pt x="1364543" y="705704"/>
                  </a:lnTo>
                  <a:lnTo>
                    <a:pt x="1422300" y="695728"/>
                  </a:lnTo>
                  <a:lnTo>
                    <a:pt x="1477963" y="684422"/>
                  </a:lnTo>
                  <a:lnTo>
                    <a:pt x="1531387" y="671841"/>
                  </a:lnTo>
                  <a:lnTo>
                    <a:pt x="1582423" y="658039"/>
                  </a:lnTo>
                  <a:lnTo>
                    <a:pt x="1630927" y="643071"/>
                  </a:lnTo>
                  <a:lnTo>
                    <a:pt x="1676752" y="626992"/>
                  </a:lnTo>
                  <a:lnTo>
                    <a:pt x="1719751" y="609857"/>
                  </a:lnTo>
                  <a:lnTo>
                    <a:pt x="1759779" y="591719"/>
                  </a:lnTo>
                  <a:lnTo>
                    <a:pt x="1796689" y="572635"/>
                  </a:lnTo>
                  <a:lnTo>
                    <a:pt x="1830335" y="552658"/>
                  </a:lnTo>
                  <a:lnTo>
                    <a:pt x="1887248" y="510247"/>
                  </a:lnTo>
                  <a:lnTo>
                    <a:pt x="1929350" y="464922"/>
                  </a:lnTo>
                  <a:lnTo>
                    <a:pt x="1955469" y="417122"/>
                  </a:lnTo>
                  <a:lnTo>
                    <a:pt x="1964436" y="367284"/>
                  </a:lnTo>
                  <a:lnTo>
                    <a:pt x="1962170" y="342137"/>
                  </a:lnTo>
                  <a:lnTo>
                    <a:pt x="1944480" y="293263"/>
                  </a:lnTo>
                  <a:lnTo>
                    <a:pt x="1910224" y="246646"/>
                  </a:lnTo>
                  <a:lnTo>
                    <a:pt x="1860570" y="202723"/>
                  </a:lnTo>
                  <a:lnTo>
                    <a:pt x="1796689" y="161932"/>
                  </a:lnTo>
                  <a:lnTo>
                    <a:pt x="1759779" y="142848"/>
                  </a:lnTo>
                  <a:lnTo>
                    <a:pt x="1719751" y="124710"/>
                  </a:lnTo>
                  <a:lnTo>
                    <a:pt x="1676752" y="107575"/>
                  </a:lnTo>
                  <a:lnTo>
                    <a:pt x="1630927" y="91496"/>
                  </a:lnTo>
                  <a:lnTo>
                    <a:pt x="1582423" y="76528"/>
                  </a:lnTo>
                  <a:lnTo>
                    <a:pt x="1531387" y="62726"/>
                  </a:lnTo>
                  <a:lnTo>
                    <a:pt x="1477963" y="50145"/>
                  </a:lnTo>
                  <a:lnTo>
                    <a:pt x="1422300" y="38839"/>
                  </a:lnTo>
                  <a:lnTo>
                    <a:pt x="1364543" y="28863"/>
                  </a:lnTo>
                  <a:lnTo>
                    <a:pt x="1304838" y="20271"/>
                  </a:lnTo>
                  <a:lnTo>
                    <a:pt x="1243331" y="13119"/>
                  </a:lnTo>
                  <a:lnTo>
                    <a:pt x="1180170" y="7461"/>
                  </a:lnTo>
                  <a:lnTo>
                    <a:pt x="1115499" y="3352"/>
                  </a:lnTo>
                  <a:lnTo>
                    <a:pt x="1049467" y="847"/>
                  </a:lnTo>
                  <a:lnTo>
                    <a:pt x="982218" y="0"/>
                  </a:lnTo>
                  <a:close/>
                </a:path>
              </a:pathLst>
            </a:custGeom>
            <a:solidFill>
              <a:srgbClr val="FFFFFF"/>
            </a:solidFill>
          </p:spPr>
          <p:txBody>
            <a:bodyPr wrap="square" lIns="0" tIns="0" rIns="0" bIns="0" rtlCol="0"/>
            <a:lstStyle/>
            <a:p>
              <a:endParaRPr/>
            </a:p>
          </p:txBody>
        </p:sp>
        <p:sp>
          <p:nvSpPr>
            <p:cNvPr id="6" name="object 6"/>
            <p:cNvSpPr/>
            <p:nvPr/>
          </p:nvSpPr>
          <p:spPr>
            <a:xfrm>
              <a:off x="5215889" y="2055114"/>
              <a:ext cx="1964689" cy="734695"/>
            </a:xfrm>
            <a:custGeom>
              <a:avLst/>
              <a:gdLst/>
              <a:ahLst/>
              <a:cxnLst/>
              <a:rect l="l" t="t" r="r" b="b"/>
              <a:pathLst>
                <a:path w="1964690" h="734694">
                  <a:moveTo>
                    <a:pt x="0" y="367284"/>
                  </a:moveTo>
                  <a:lnTo>
                    <a:pt x="8966" y="317445"/>
                  </a:lnTo>
                  <a:lnTo>
                    <a:pt x="35085" y="269645"/>
                  </a:lnTo>
                  <a:lnTo>
                    <a:pt x="77187" y="224320"/>
                  </a:lnTo>
                  <a:lnTo>
                    <a:pt x="134100" y="181909"/>
                  </a:lnTo>
                  <a:lnTo>
                    <a:pt x="167746" y="161932"/>
                  </a:lnTo>
                  <a:lnTo>
                    <a:pt x="204656" y="142848"/>
                  </a:lnTo>
                  <a:lnTo>
                    <a:pt x="244684" y="124710"/>
                  </a:lnTo>
                  <a:lnTo>
                    <a:pt x="287683" y="107575"/>
                  </a:lnTo>
                  <a:lnTo>
                    <a:pt x="333508" y="91496"/>
                  </a:lnTo>
                  <a:lnTo>
                    <a:pt x="382012" y="76528"/>
                  </a:lnTo>
                  <a:lnTo>
                    <a:pt x="433048" y="62726"/>
                  </a:lnTo>
                  <a:lnTo>
                    <a:pt x="486472" y="50145"/>
                  </a:lnTo>
                  <a:lnTo>
                    <a:pt x="542135" y="38839"/>
                  </a:lnTo>
                  <a:lnTo>
                    <a:pt x="599892" y="28863"/>
                  </a:lnTo>
                  <a:lnTo>
                    <a:pt x="659597" y="20271"/>
                  </a:lnTo>
                  <a:lnTo>
                    <a:pt x="721104" y="13119"/>
                  </a:lnTo>
                  <a:lnTo>
                    <a:pt x="784265" y="7461"/>
                  </a:lnTo>
                  <a:lnTo>
                    <a:pt x="848936" y="3352"/>
                  </a:lnTo>
                  <a:lnTo>
                    <a:pt x="914968" y="847"/>
                  </a:lnTo>
                  <a:lnTo>
                    <a:pt x="982218" y="0"/>
                  </a:lnTo>
                  <a:lnTo>
                    <a:pt x="1049467" y="847"/>
                  </a:lnTo>
                  <a:lnTo>
                    <a:pt x="1115499" y="3352"/>
                  </a:lnTo>
                  <a:lnTo>
                    <a:pt x="1180170" y="7461"/>
                  </a:lnTo>
                  <a:lnTo>
                    <a:pt x="1243331" y="13119"/>
                  </a:lnTo>
                  <a:lnTo>
                    <a:pt x="1304838" y="20271"/>
                  </a:lnTo>
                  <a:lnTo>
                    <a:pt x="1364543" y="28863"/>
                  </a:lnTo>
                  <a:lnTo>
                    <a:pt x="1422300" y="38839"/>
                  </a:lnTo>
                  <a:lnTo>
                    <a:pt x="1477963" y="50145"/>
                  </a:lnTo>
                  <a:lnTo>
                    <a:pt x="1531387" y="62726"/>
                  </a:lnTo>
                  <a:lnTo>
                    <a:pt x="1582423" y="76528"/>
                  </a:lnTo>
                  <a:lnTo>
                    <a:pt x="1630927" y="91496"/>
                  </a:lnTo>
                  <a:lnTo>
                    <a:pt x="1676752" y="107575"/>
                  </a:lnTo>
                  <a:lnTo>
                    <a:pt x="1719751" y="124710"/>
                  </a:lnTo>
                  <a:lnTo>
                    <a:pt x="1759779" y="142848"/>
                  </a:lnTo>
                  <a:lnTo>
                    <a:pt x="1796689" y="161932"/>
                  </a:lnTo>
                  <a:lnTo>
                    <a:pt x="1830335" y="181909"/>
                  </a:lnTo>
                  <a:lnTo>
                    <a:pt x="1887248" y="224320"/>
                  </a:lnTo>
                  <a:lnTo>
                    <a:pt x="1929350" y="269645"/>
                  </a:lnTo>
                  <a:lnTo>
                    <a:pt x="1955469" y="317445"/>
                  </a:lnTo>
                  <a:lnTo>
                    <a:pt x="1964436" y="367284"/>
                  </a:lnTo>
                  <a:lnTo>
                    <a:pt x="1962170" y="392430"/>
                  </a:lnTo>
                  <a:lnTo>
                    <a:pt x="1944480" y="441304"/>
                  </a:lnTo>
                  <a:lnTo>
                    <a:pt x="1910224" y="487921"/>
                  </a:lnTo>
                  <a:lnTo>
                    <a:pt x="1860570" y="531844"/>
                  </a:lnTo>
                  <a:lnTo>
                    <a:pt x="1796689" y="572635"/>
                  </a:lnTo>
                  <a:lnTo>
                    <a:pt x="1759779" y="591719"/>
                  </a:lnTo>
                  <a:lnTo>
                    <a:pt x="1719751" y="609857"/>
                  </a:lnTo>
                  <a:lnTo>
                    <a:pt x="1676752" y="626992"/>
                  </a:lnTo>
                  <a:lnTo>
                    <a:pt x="1630927" y="643071"/>
                  </a:lnTo>
                  <a:lnTo>
                    <a:pt x="1582423" y="658039"/>
                  </a:lnTo>
                  <a:lnTo>
                    <a:pt x="1531387" y="671841"/>
                  </a:lnTo>
                  <a:lnTo>
                    <a:pt x="1477963" y="684422"/>
                  </a:lnTo>
                  <a:lnTo>
                    <a:pt x="1422300" y="695728"/>
                  </a:lnTo>
                  <a:lnTo>
                    <a:pt x="1364543" y="705704"/>
                  </a:lnTo>
                  <a:lnTo>
                    <a:pt x="1304838" y="714296"/>
                  </a:lnTo>
                  <a:lnTo>
                    <a:pt x="1243331" y="721448"/>
                  </a:lnTo>
                  <a:lnTo>
                    <a:pt x="1180170" y="727106"/>
                  </a:lnTo>
                  <a:lnTo>
                    <a:pt x="1115499" y="731215"/>
                  </a:lnTo>
                  <a:lnTo>
                    <a:pt x="1049467" y="733720"/>
                  </a:lnTo>
                  <a:lnTo>
                    <a:pt x="982218" y="734568"/>
                  </a:lnTo>
                  <a:lnTo>
                    <a:pt x="914968" y="733720"/>
                  </a:lnTo>
                  <a:lnTo>
                    <a:pt x="848936" y="731215"/>
                  </a:lnTo>
                  <a:lnTo>
                    <a:pt x="784265" y="727106"/>
                  </a:lnTo>
                  <a:lnTo>
                    <a:pt x="721104" y="721448"/>
                  </a:lnTo>
                  <a:lnTo>
                    <a:pt x="659597" y="714296"/>
                  </a:lnTo>
                  <a:lnTo>
                    <a:pt x="599892" y="705704"/>
                  </a:lnTo>
                  <a:lnTo>
                    <a:pt x="542135" y="695728"/>
                  </a:lnTo>
                  <a:lnTo>
                    <a:pt x="486472" y="684422"/>
                  </a:lnTo>
                  <a:lnTo>
                    <a:pt x="433048" y="671841"/>
                  </a:lnTo>
                  <a:lnTo>
                    <a:pt x="382012" y="658039"/>
                  </a:lnTo>
                  <a:lnTo>
                    <a:pt x="333508" y="643071"/>
                  </a:lnTo>
                  <a:lnTo>
                    <a:pt x="287683" y="626992"/>
                  </a:lnTo>
                  <a:lnTo>
                    <a:pt x="244684" y="609857"/>
                  </a:lnTo>
                  <a:lnTo>
                    <a:pt x="204656" y="591719"/>
                  </a:lnTo>
                  <a:lnTo>
                    <a:pt x="167746" y="572635"/>
                  </a:lnTo>
                  <a:lnTo>
                    <a:pt x="134100" y="552658"/>
                  </a:lnTo>
                  <a:lnTo>
                    <a:pt x="77187" y="510247"/>
                  </a:lnTo>
                  <a:lnTo>
                    <a:pt x="35085" y="464922"/>
                  </a:lnTo>
                  <a:lnTo>
                    <a:pt x="8966" y="417122"/>
                  </a:lnTo>
                  <a:lnTo>
                    <a:pt x="0" y="367284"/>
                  </a:lnTo>
                  <a:close/>
                </a:path>
              </a:pathLst>
            </a:custGeom>
            <a:ln w="47625">
              <a:solidFill>
                <a:srgbClr val="000000"/>
              </a:solidFill>
            </a:ln>
          </p:spPr>
          <p:txBody>
            <a:bodyPr wrap="square" lIns="0" tIns="0" rIns="0" bIns="0" rtlCol="0"/>
            <a:lstStyle/>
            <a:p>
              <a:endParaRPr/>
            </a:p>
          </p:txBody>
        </p:sp>
      </p:grpSp>
      <p:sp>
        <p:nvSpPr>
          <p:cNvPr id="7" name="object 7"/>
          <p:cNvSpPr txBox="1"/>
          <p:nvPr/>
        </p:nvSpPr>
        <p:spPr>
          <a:xfrm>
            <a:off x="5769895" y="2256366"/>
            <a:ext cx="856615" cy="299720"/>
          </a:xfrm>
          <a:prstGeom prst="rect">
            <a:avLst/>
          </a:prstGeom>
        </p:spPr>
        <p:txBody>
          <a:bodyPr vert="horz" wrap="square" lIns="0" tIns="12700" rIns="0" bIns="0" rtlCol="0">
            <a:spAutoFit/>
          </a:bodyPr>
          <a:lstStyle/>
          <a:p>
            <a:pPr marL="12700">
              <a:lnSpc>
                <a:spcPct val="100000"/>
              </a:lnSpc>
              <a:spcBef>
                <a:spcPts val="100"/>
              </a:spcBef>
            </a:pPr>
            <a:r>
              <a:rPr sz="1800" u="sng" spc="-10" dirty="0">
                <a:uFill>
                  <a:solidFill>
                    <a:srgbClr val="000000"/>
                  </a:solidFill>
                </a:uFill>
                <a:latin typeface="Calibri"/>
                <a:cs typeface="Calibri"/>
              </a:rPr>
              <a:t>PersonID</a:t>
            </a:r>
            <a:endParaRPr sz="1800">
              <a:latin typeface="Calibri"/>
              <a:cs typeface="Calibri"/>
            </a:endParaRPr>
          </a:p>
        </p:txBody>
      </p:sp>
      <p:grpSp>
        <p:nvGrpSpPr>
          <p:cNvPr id="8" name="object 8"/>
          <p:cNvGrpSpPr/>
          <p:nvPr/>
        </p:nvGrpSpPr>
        <p:grpSpPr>
          <a:xfrm>
            <a:off x="6074536" y="2767462"/>
            <a:ext cx="3403600" cy="1460500"/>
            <a:chOff x="6074536" y="2767462"/>
            <a:chExt cx="3403600" cy="1460500"/>
          </a:xfrm>
        </p:grpSpPr>
        <p:sp>
          <p:nvSpPr>
            <p:cNvPr id="9" name="object 9"/>
            <p:cNvSpPr/>
            <p:nvPr/>
          </p:nvSpPr>
          <p:spPr>
            <a:xfrm>
              <a:off x="6096761" y="2789687"/>
              <a:ext cx="101600" cy="767715"/>
            </a:xfrm>
            <a:custGeom>
              <a:avLst/>
              <a:gdLst/>
              <a:ahLst/>
              <a:cxnLst/>
              <a:rect l="l" t="t" r="r" b="b"/>
              <a:pathLst>
                <a:path w="101600" h="767714">
                  <a:moveTo>
                    <a:pt x="0" y="767638"/>
                  </a:moveTo>
                  <a:lnTo>
                    <a:pt x="101600" y="0"/>
                  </a:lnTo>
                </a:path>
              </a:pathLst>
            </a:custGeom>
            <a:ln w="44450">
              <a:solidFill>
                <a:srgbClr val="000000"/>
              </a:solidFill>
            </a:ln>
          </p:spPr>
          <p:txBody>
            <a:bodyPr wrap="square" lIns="0" tIns="0" rIns="0" bIns="0" rtlCol="0"/>
            <a:lstStyle/>
            <a:p>
              <a:endParaRPr/>
            </a:p>
          </p:txBody>
        </p:sp>
        <p:sp>
          <p:nvSpPr>
            <p:cNvPr id="10" name="object 10"/>
            <p:cNvSpPr/>
            <p:nvPr/>
          </p:nvSpPr>
          <p:spPr>
            <a:xfrm>
              <a:off x="7812023" y="3634739"/>
              <a:ext cx="1659889" cy="586740"/>
            </a:xfrm>
            <a:custGeom>
              <a:avLst/>
              <a:gdLst/>
              <a:ahLst/>
              <a:cxnLst/>
              <a:rect l="l" t="t" r="r" b="b"/>
              <a:pathLst>
                <a:path w="1659890" h="586739">
                  <a:moveTo>
                    <a:pt x="829818" y="0"/>
                  </a:moveTo>
                  <a:lnTo>
                    <a:pt x="761760" y="972"/>
                  </a:lnTo>
                  <a:lnTo>
                    <a:pt x="695218" y="3839"/>
                  </a:lnTo>
                  <a:lnTo>
                    <a:pt x="630404" y="8525"/>
                  </a:lnTo>
                  <a:lnTo>
                    <a:pt x="567532" y="14955"/>
                  </a:lnTo>
                  <a:lnTo>
                    <a:pt x="506816" y="23054"/>
                  </a:lnTo>
                  <a:lnTo>
                    <a:pt x="448470" y="32744"/>
                  </a:lnTo>
                  <a:lnTo>
                    <a:pt x="392706" y="43952"/>
                  </a:lnTo>
                  <a:lnTo>
                    <a:pt x="339739" y="56602"/>
                  </a:lnTo>
                  <a:lnTo>
                    <a:pt x="289782" y="70618"/>
                  </a:lnTo>
                  <a:lnTo>
                    <a:pt x="243049" y="85925"/>
                  </a:lnTo>
                  <a:lnTo>
                    <a:pt x="199753" y="102446"/>
                  </a:lnTo>
                  <a:lnTo>
                    <a:pt x="160107" y="120108"/>
                  </a:lnTo>
                  <a:lnTo>
                    <a:pt x="124326" y="138833"/>
                  </a:lnTo>
                  <a:lnTo>
                    <a:pt x="65211" y="179175"/>
                  </a:lnTo>
                  <a:lnTo>
                    <a:pt x="24116" y="222868"/>
                  </a:lnTo>
                  <a:lnTo>
                    <a:pt x="2750" y="269308"/>
                  </a:lnTo>
                  <a:lnTo>
                    <a:pt x="0" y="293369"/>
                  </a:lnTo>
                  <a:lnTo>
                    <a:pt x="2750" y="317431"/>
                  </a:lnTo>
                  <a:lnTo>
                    <a:pt x="24116" y="363871"/>
                  </a:lnTo>
                  <a:lnTo>
                    <a:pt x="65211" y="407564"/>
                  </a:lnTo>
                  <a:lnTo>
                    <a:pt x="124326" y="447906"/>
                  </a:lnTo>
                  <a:lnTo>
                    <a:pt x="160107" y="466631"/>
                  </a:lnTo>
                  <a:lnTo>
                    <a:pt x="199753" y="484293"/>
                  </a:lnTo>
                  <a:lnTo>
                    <a:pt x="243049" y="500814"/>
                  </a:lnTo>
                  <a:lnTo>
                    <a:pt x="289782" y="516121"/>
                  </a:lnTo>
                  <a:lnTo>
                    <a:pt x="339739" y="530137"/>
                  </a:lnTo>
                  <a:lnTo>
                    <a:pt x="392706" y="542787"/>
                  </a:lnTo>
                  <a:lnTo>
                    <a:pt x="448470" y="553995"/>
                  </a:lnTo>
                  <a:lnTo>
                    <a:pt x="506816" y="563685"/>
                  </a:lnTo>
                  <a:lnTo>
                    <a:pt x="567532" y="571784"/>
                  </a:lnTo>
                  <a:lnTo>
                    <a:pt x="630404" y="578214"/>
                  </a:lnTo>
                  <a:lnTo>
                    <a:pt x="695218" y="582900"/>
                  </a:lnTo>
                  <a:lnTo>
                    <a:pt x="761760" y="585767"/>
                  </a:lnTo>
                  <a:lnTo>
                    <a:pt x="829818" y="586739"/>
                  </a:lnTo>
                  <a:lnTo>
                    <a:pt x="897875" y="585767"/>
                  </a:lnTo>
                  <a:lnTo>
                    <a:pt x="964417" y="582900"/>
                  </a:lnTo>
                  <a:lnTo>
                    <a:pt x="1029231" y="578214"/>
                  </a:lnTo>
                  <a:lnTo>
                    <a:pt x="1092103" y="571784"/>
                  </a:lnTo>
                  <a:lnTo>
                    <a:pt x="1152819" y="563685"/>
                  </a:lnTo>
                  <a:lnTo>
                    <a:pt x="1211165" y="553995"/>
                  </a:lnTo>
                  <a:lnTo>
                    <a:pt x="1266929" y="542787"/>
                  </a:lnTo>
                  <a:lnTo>
                    <a:pt x="1319896" y="530137"/>
                  </a:lnTo>
                  <a:lnTo>
                    <a:pt x="1369853" y="516121"/>
                  </a:lnTo>
                  <a:lnTo>
                    <a:pt x="1416586" y="500814"/>
                  </a:lnTo>
                  <a:lnTo>
                    <a:pt x="1459882" y="484293"/>
                  </a:lnTo>
                  <a:lnTo>
                    <a:pt x="1499528" y="466631"/>
                  </a:lnTo>
                  <a:lnTo>
                    <a:pt x="1535309" y="447906"/>
                  </a:lnTo>
                  <a:lnTo>
                    <a:pt x="1594424" y="407564"/>
                  </a:lnTo>
                  <a:lnTo>
                    <a:pt x="1635519" y="363871"/>
                  </a:lnTo>
                  <a:lnTo>
                    <a:pt x="1656885" y="317431"/>
                  </a:lnTo>
                  <a:lnTo>
                    <a:pt x="1659636" y="293369"/>
                  </a:lnTo>
                  <a:lnTo>
                    <a:pt x="1656885" y="269308"/>
                  </a:lnTo>
                  <a:lnTo>
                    <a:pt x="1635519" y="222868"/>
                  </a:lnTo>
                  <a:lnTo>
                    <a:pt x="1594424" y="179175"/>
                  </a:lnTo>
                  <a:lnTo>
                    <a:pt x="1535309" y="138833"/>
                  </a:lnTo>
                  <a:lnTo>
                    <a:pt x="1499528" y="120108"/>
                  </a:lnTo>
                  <a:lnTo>
                    <a:pt x="1459882" y="102446"/>
                  </a:lnTo>
                  <a:lnTo>
                    <a:pt x="1416586" y="85925"/>
                  </a:lnTo>
                  <a:lnTo>
                    <a:pt x="1369853" y="70618"/>
                  </a:lnTo>
                  <a:lnTo>
                    <a:pt x="1319896" y="56602"/>
                  </a:lnTo>
                  <a:lnTo>
                    <a:pt x="1266929" y="43952"/>
                  </a:lnTo>
                  <a:lnTo>
                    <a:pt x="1211165" y="32744"/>
                  </a:lnTo>
                  <a:lnTo>
                    <a:pt x="1152819" y="23054"/>
                  </a:lnTo>
                  <a:lnTo>
                    <a:pt x="1092103" y="14955"/>
                  </a:lnTo>
                  <a:lnTo>
                    <a:pt x="1029231" y="8525"/>
                  </a:lnTo>
                  <a:lnTo>
                    <a:pt x="964417" y="3839"/>
                  </a:lnTo>
                  <a:lnTo>
                    <a:pt x="897875" y="972"/>
                  </a:lnTo>
                  <a:lnTo>
                    <a:pt x="829818" y="0"/>
                  </a:lnTo>
                  <a:close/>
                </a:path>
              </a:pathLst>
            </a:custGeom>
            <a:solidFill>
              <a:srgbClr val="FFFFFF"/>
            </a:solidFill>
          </p:spPr>
          <p:txBody>
            <a:bodyPr wrap="square" lIns="0" tIns="0" rIns="0" bIns="0" rtlCol="0"/>
            <a:lstStyle/>
            <a:p>
              <a:endParaRPr/>
            </a:p>
          </p:txBody>
        </p:sp>
        <p:sp>
          <p:nvSpPr>
            <p:cNvPr id="11" name="object 11"/>
            <p:cNvSpPr/>
            <p:nvPr/>
          </p:nvSpPr>
          <p:spPr>
            <a:xfrm>
              <a:off x="7812023" y="3634739"/>
              <a:ext cx="1659889" cy="586740"/>
            </a:xfrm>
            <a:custGeom>
              <a:avLst/>
              <a:gdLst/>
              <a:ahLst/>
              <a:cxnLst/>
              <a:rect l="l" t="t" r="r" b="b"/>
              <a:pathLst>
                <a:path w="1659890" h="586739">
                  <a:moveTo>
                    <a:pt x="0" y="293369"/>
                  </a:moveTo>
                  <a:lnTo>
                    <a:pt x="10861" y="245783"/>
                  </a:lnTo>
                  <a:lnTo>
                    <a:pt x="42305" y="200641"/>
                  </a:lnTo>
                  <a:lnTo>
                    <a:pt x="92623" y="158548"/>
                  </a:lnTo>
                  <a:lnTo>
                    <a:pt x="160107" y="120108"/>
                  </a:lnTo>
                  <a:lnTo>
                    <a:pt x="199753" y="102446"/>
                  </a:lnTo>
                  <a:lnTo>
                    <a:pt x="243049" y="85925"/>
                  </a:lnTo>
                  <a:lnTo>
                    <a:pt x="289782" y="70618"/>
                  </a:lnTo>
                  <a:lnTo>
                    <a:pt x="339739" y="56602"/>
                  </a:lnTo>
                  <a:lnTo>
                    <a:pt x="392706" y="43952"/>
                  </a:lnTo>
                  <a:lnTo>
                    <a:pt x="448470" y="32744"/>
                  </a:lnTo>
                  <a:lnTo>
                    <a:pt x="506816" y="23054"/>
                  </a:lnTo>
                  <a:lnTo>
                    <a:pt x="567532" y="14955"/>
                  </a:lnTo>
                  <a:lnTo>
                    <a:pt x="630404" y="8525"/>
                  </a:lnTo>
                  <a:lnTo>
                    <a:pt x="695218" y="3839"/>
                  </a:lnTo>
                  <a:lnTo>
                    <a:pt x="761760" y="972"/>
                  </a:lnTo>
                  <a:lnTo>
                    <a:pt x="829818" y="0"/>
                  </a:lnTo>
                  <a:lnTo>
                    <a:pt x="897875" y="972"/>
                  </a:lnTo>
                  <a:lnTo>
                    <a:pt x="964417" y="3839"/>
                  </a:lnTo>
                  <a:lnTo>
                    <a:pt x="1029231" y="8525"/>
                  </a:lnTo>
                  <a:lnTo>
                    <a:pt x="1092103" y="14955"/>
                  </a:lnTo>
                  <a:lnTo>
                    <a:pt x="1152819" y="23054"/>
                  </a:lnTo>
                  <a:lnTo>
                    <a:pt x="1211165" y="32744"/>
                  </a:lnTo>
                  <a:lnTo>
                    <a:pt x="1266929" y="43952"/>
                  </a:lnTo>
                  <a:lnTo>
                    <a:pt x="1319896" y="56602"/>
                  </a:lnTo>
                  <a:lnTo>
                    <a:pt x="1369853" y="70618"/>
                  </a:lnTo>
                  <a:lnTo>
                    <a:pt x="1416586" y="85925"/>
                  </a:lnTo>
                  <a:lnTo>
                    <a:pt x="1459882" y="102446"/>
                  </a:lnTo>
                  <a:lnTo>
                    <a:pt x="1499528" y="120108"/>
                  </a:lnTo>
                  <a:lnTo>
                    <a:pt x="1535309" y="138833"/>
                  </a:lnTo>
                  <a:lnTo>
                    <a:pt x="1594424" y="179175"/>
                  </a:lnTo>
                  <a:lnTo>
                    <a:pt x="1635519" y="222868"/>
                  </a:lnTo>
                  <a:lnTo>
                    <a:pt x="1656885" y="269308"/>
                  </a:lnTo>
                  <a:lnTo>
                    <a:pt x="1659636" y="293369"/>
                  </a:lnTo>
                  <a:lnTo>
                    <a:pt x="1656885" y="317431"/>
                  </a:lnTo>
                  <a:lnTo>
                    <a:pt x="1635519" y="363871"/>
                  </a:lnTo>
                  <a:lnTo>
                    <a:pt x="1594424" y="407564"/>
                  </a:lnTo>
                  <a:lnTo>
                    <a:pt x="1535309" y="447906"/>
                  </a:lnTo>
                  <a:lnTo>
                    <a:pt x="1499528" y="466631"/>
                  </a:lnTo>
                  <a:lnTo>
                    <a:pt x="1459882" y="484293"/>
                  </a:lnTo>
                  <a:lnTo>
                    <a:pt x="1416586" y="500814"/>
                  </a:lnTo>
                  <a:lnTo>
                    <a:pt x="1369853" y="516121"/>
                  </a:lnTo>
                  <a:lnTo>
                    <a:pt x="1319896" y="530137"/>
                  </a:lnTo>
                  <a:lnTo>
                    <a:pt x="1266929" y="542787"/>
                  </a:lnTo>
                  <a:lnTo>
                    <a:pt x="1211165" y="553995"/>
                  </a:lnTo>
                  <a:lnTo>
                    <a:pt x="1152819" y="563685"/>
                  </a:lnTo>
                  <a:lnTo>
                    <a:pt x="1092103" y="571784"/>
                  </a:lnTo>
                  <a:lnTo>
                    <a:pt x="1029231" y="578214"/>
                  </a:lnTo>
                  <a:lnTo>
                    <a:pt x="964417" y="582900"/>
                  </a:lnTo>
                  <a:lnTo>
                    <a:pt x="897875" y="585767"/>
                  </a:lnTo>
                  <a:lnTo>
                    <a:pt x="829818" y="586739"/>
                  </a:lnTo>
                  <a:lnTo>
                    <a:pt x="761760" y="585767"/>
                  </a:lnTo>
                  <a:lnTo>
                    <a:pt x="695218" y="582900"/>
                  </a:lnTo>
                  <a:lnTo>
                    <a:pt x="630404" y="578214"/>
                  </a:lnTo>
                  <a:lnTo>
                    <a:pt x="567532" y="571784"/>
                  </a:lnTo>
                  <a:lnTo>
                    <a:pt x="506816" y="563685"/>
                  </a:lnTo>
                  <a:lnTo>
                    <a:pt x="448470" y="553995"/>
                  </a:lnTo>
                  <a:lnTo>
                    <a:pt x="392706" y="542787"/>
                  </a:lnTo>
                  <a:lnTo>
                    <a:pt x="339739" y="530137"/>
                  </a:lnTo>
                  <a:lnTo>
                    <a:pt x="289782" y="516121"/>
                  </a:lnTo>
                  <a:lnTo>
                    <a:pt x="243049" y="500814"/>
                  </a:lnTo>
                  <a:lnTo>
                    <a:pt x="199753" y="484293"/>
                  </a:lnTo>
                  <a:lnTo>
                    <a:pt x="160107" y="466631"/>
                  </a:lnTo>
                  <a:lnTo>
                    <a:pt x="124326" y="447906"/>
                  </a:lnTo>
                  <a:lnTo>
                    <a:pt x="65211" y="407564"/>
                  </a:lnTo>
                  <a:lnTo>
                    <a:pt x="24116" y="363871"/>
                  </a:lnTo>
                  <a:lnTo>
                    <a:pt x="2750" y="317431"/>
                  </a:lnTo>
                  <a:lnTo>
                    <a:pt x="0" y="293369"/>
                  </a:lnTo>
                  <a:close/>
                </a:path>
              </a:pathLst>
            </a:custGeom>
            <a:ln w="12700">
              <a:solidFill>
                <a:srgbClr val="000000"/>
              </a:solidFill>
            </a:ln>
          </p:spPr>
          <p:txBody>
            <a:bodyPr wrap="square" lIns="0" tIns="0" rIns="0" bIns="0" rtlCol="0"/>
            <a:lstStyle/>
            <a:p>
              <a:endParaRPr/>
            </a:p>
          </p:txBody>
        </p:sp>
      </p:grpSp>
      <p:sp>
        <p:nvSpPr>
          <p:cNvPr id="12" name="object 12"/>
          <p:cNvSpPr txBox="1"/>
          <p:nvPr/>
        </p:nvSpPr>
        <p:spPr>
          <a:xfrm>
            <a:off x="355315" y="1891949"/>
            <a:ext cx="4328795"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815E38"/>
                </a:solidFill>
                <a:latin typeface="Arial"/>
                <a:cs typeface="Arial"/>
              </a:rPr>
              <a:t>Person(</a:t>
            </a:r>
            <a:r>
              <a:rPr sz="1800" spc="-20" dirty="0">
                <a:solidFill>
                  <a:srgbClr val="815E38"/>
                </a:solidFill>
                <a:latin typeface="Arial"/>
                <a:cs typeface="Arial"/>
              </a:rPr>
              <a:t> </a:t>
            </a:r>
            <a:r>
              <a:rPr sz="1800" u="sng" dirty="0">
                <a:solidFill>
                  <a:srgbClr val="815E38"/>
                </a:solidFill>
                <a:uFill>
                  <a:solidFill>
                    <a:srgbClr val="815E38"/>
                  </a:solidFill>
                </a:uFill>
                <a:latin typeface="Arial"/>
                <a:cs typeface="Arial"/>
              </a:rPr>
              <a:t>personid</a:t>
            </a:r>
            <a:r>
              <a:rPr sz="1800" spc="-25" dirty="0">
                <a:solidFill>
                  <a:srgbClr val="815E38"/>
                </a:solidFill>
                <a:latin typeface="Arial"/>
                <a:cs typeface="Arial"/>
              </a:rPr>
              <a:t> </a:t>
            </a:r>
            <a:r>
              <a:rPr sz="1800" dirty="0">
                <a:solidFill>
                  <a:srgbClr val="815E38"/>
                </a:solidFill>
                <a:latin typeface="Arial"/>
                <a:cs typeface="Arial"/>
              </a:rPr>
              <a:t>,</a:t>
            </a:r>
            <a:r>
              <a:rPr sz="1800" spc="-25" dirty="0">
                <a:solidFill>
                  <a:srgbClr val="815E38"/>
                </a:solidFill>
                <a:latin typeface="Arial"/>
                <a:cs typeface="Arial"/>
              </a:rPr>
              <a:t> </a:t>
            </a:r>
            <a:r>
              <a:rPr sz="1800" dirty="0">
                <a:solidFill>
                  <a:srgbClr val="815E38"/>
                </a:solidFill>
                <a:latin typeface="Arial"/>
                <a:cs typeface="Arial"/>
              </a:rPr>
              <a:t>name,</a:t>
            </a:r>
            <a:r>
              <a:rPr sz="1800" spc="-30" dirty="0">
                <a:solidFill>
                  <a:srgbClr val="815E38"/>
                </a:solidFill>
                <a:latin typeface="Arial"/>
                <a:cs typeface="Arial"/>
              </a:rPr>
              <a:t> </a:t>
            </a:r>
            <a:r>
              <a:rPr sz="1800" dirty="0">
                <a:solidFill>
                  <a:srgbClr val="815E38"/>
                </a:solidFill>
                <a:latin typeface="Arial"/>
                <a:cs typeface="Arial"/>
              </a:rPr>
              <a:t>lastname,</a:t>
            </a:r>
            <a:r>
              <a:rPr sz="1800" spc="-10" dirty="0">
                <a:solidFill>
                  <a:srgbClr val="815E38"/>
                </a:solidFill>
                <a:latin typeface="Arial"/>
                <a:cs typeface="Arial"/>
              </a:rPr>
              <a:t> email)</a:t>
            </a:r>
            <a:endParaRPr sz="1800">
              <a:latin typeface="Arial"/>
              <a:cs typeface="Arial"/>
            </a:endParaRPr>
          </a:p>
        </p:txBody>
      </p:sp>
      <p:sp>
        <p:nvSpPr>
          <p:cNvPr id="13" name="object 13"/>
          <p:cNvSpPr txBox="1"/>
          <p:nvPr/>
        </p:nvSpPr>
        <p:spPr>
          <a:xfrm>
            <a:off x="355239" y="2434417"/>
            <a:ext cx="3848735"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815E38"/>
                </a:solidFill>
                <a:latin typeface="Arial"/>
                <a:cs typeface="Arial"/>
              </a:rPr>
              <a:t>Phone</a:t>
            </a:r>
            <a:r>
              <a:rPr sz="1800" spc="-25" dirty="0">
                <a:solidFill>
                  <a:srgbClr val="815E38"/>
                </a:solidFill>
                <a:latin typeface="Arial"/>
                <a:cs typeface="Arial"/>
              </a:rPr>
              <a:t> </a:t>
            </a:r>
            <a:r>
              <a:rPr sz="1800" dirty="0">
                <a:solidFill>
                  <a:srgbClr val="815E38"/>
                </a:solidFill>
                <a:latin typeface="Arial"/>
                <a:cs typeface="Arial"/>
              </a:rPr>
              <a:t>(</a:t>
            </a:r>
            <a:r>
              <a:rPr sz="1800" spc="-30" dirty="0">
                <a:solidFill>
                  <a:srgbClr val="815E38"/>
                </a:solidFill>
                <a:latin typeface="Arial"/>
                <a:cs typeface="Arial"/>
              </a:rPr>
              <a:t> </a:t>
            </a:r>
            <a:r>
              <a:rPr sz="1800" u="sng" dirty="0">
                <a:solidFill>
                  <a:srgbClr val="815E38"/>
                </a:solidFill>
                <a:uFill>
                  <a:solidFill>
                    <a:srgbClr val="815E38"/>
                  </a:solidFill>
                </a:uFill>
                <a:latin typeface="Arial"/>
                <a:cs typeface="Arial"/>
              </a:rPr>
              <a:t>phoneid</a:t>
            </a:r>
            <a:r>
              <a:rPr sz="1800" spc="-5" dirty="0">
                <a:solidFill>
                  <a:srgbClr val="815E38"/>
                </a:solidFill>
                <a:latin typeface="Arial"/>
                <a:cs typeface="Arial"/>
              </a:rPr>
              <a:t> </a:t>
            </a:r>
            <a:r>
              <a:rPr sz="1800" dirty="0">
                <a:solidFill>
                  <a:srgbClr val="815E38"/>
                </a:solidFill>
                <a:latin typeface="Arial"/>
                <a:cs typeface="Arial"/>
              </a:rPr>
              <a:t>,</a:t>
            </a:r>
            <a:r>
              <a:rPr sz="1800" spc="-40" dirty="0">
                <a:solidFill>
                  <a:srgbClr val="815E38"/>
                </a:solidFill>
                <a:latin typeface="Arial"/>
                <a:cs typeface="Arial"/>
              </a:rPr>
              <a:t> </a:t>
            </a:r>
            <a:r>
              <a:rPr sz="1800" b="1" i="1" dirty="0">
                <a:solidFill>
                  <a:srgbClr val="815E38"/>
                </a:solidFill>
                <a:latin typeface="Georgia"/>
                <a:cs typeface="Georgia"/>
              </a:rPr>
              <a:t>personid</a:t>
            </a:r>
            <a:r>
              <a:rPr sz="1800" dirty="0">
                <a:solidFill>
                  <a:srgbClr val="815E38"/>
                </a:solidFill>
                <a:latin typeface="Arial"/>
                <a:cs typeface="Arial"/>
              </a:rPr>
              <a:t>,</a:t>
            </a:r>
            <a:r>
              <a:rPr sz="1800" spc="-35" dirty="0">
                <a:solidFill>
                  <a:srgbClr val="815E38"/>
                </a:solidFill>
                <a:latin typeface="Arial"/>
                <a:cs typeface="Arial"/>
              </a:rPr>
              <a:t> </a:t>
            </a:r>
            <a:r>
              <a:rPr sz="1800" dirty="0">
                <a:solidFill>
                  <a:srgbClr val="815E38"/>
                </a:solidFill>
                <a:latin typeface="Arial"/>
                <a:cs typeface="Arial"/>
              </a:rPr>
              <a:t>phone</a:t>
            </a:r>
            <a:r>
              <a:rPr sz="1800" spc="-25" dirty="0">
                <a:solidFill>
                  <a:srgbClr val="815E38"/>
                </a:solidFill>
                <a:latin typeface="Arial"/>
                <a:cs typeface="Arial"/>
              </a:rPr>
              <a:t> </a:t>
            </a:r>
            <a:r>
              <a:rPr sz="1800" spc="-50" dirty="0">
                <a:solidFill>
                  <a:srgbClr val="815E38"/>
                </a:solidFill>
                <a:latin typeface="Arial"/>
                <a:cs typeface="Arial"/>
              </a:rPr>
              <a:t>)</a:t>
            </a:r>
            <a:endParaRPr sz="1800">
              <a:latin typeface="Arial"/>
              <a:cs typeface="Arial"/>
            </a:endParaRPr>
          </a:p>
        </p:txBody>
      </p:sp>
      <p:sp>
        <p:nvSpPr>
          <p:cNvPr id="14" name="object 14"/>
          <p:cNvSpPr txBox="1"/>
          <p:nvPr/>
        </p:nvSpPr>
        <p:spPr>
          <a:xfrm>
            <a:off x="8332590" y="3763434"/>
            <a:ext cx="617855" cy="299720"/>
          </a:xfrm>
          <a:prstGeom prst="rect">
            <a:avLst/>
          </a:prstGeom>
        </p:spPr>
        <p:txBody>
          <a:bodyPr vert="horz" wrap="square" lIns="0" tIns="12700" rIns="0" bIns="0" rtlCol="0">
            <a:spAutoFit/>
          </a:bodyPr>
          <a:lstStyle/>
          <a:p>
            <a:pPr marL="12700">
              <a:lnSpc>
                <a:spcPct val="100000"/>
              </a:lnSpc>
              <a:spcBef>
                <a:spcPts val="100"/>
              </a:spcBef>
            </a:pPr>
            <a:r>
              <a:rPr sz="1800" spc="-10" dirty="0">
                <a:latin typeface="Calibri"/>
                <a:cs typeface="Calibri"/>
              </a:rPr>
              <a:t>Phone</a:t>
            </a:r>
            <a:endParaRPr sz="1800">
              <a:latin typeface="Calibri"/>
              <a:cs typeface="Calibri"/>
            </a:endParaRPr>
          </a:p>
        </p:txBody>
      </p:sp>
      <p:grpSp>
        <p:nvGrpSpPr>
          <p:cNvPr id="15" name="object 15"/>
          <p:cNvGrpSpPr/>
          <p:nvPr/>
        </p:nvGrpSpPr>
        <p:grpSpPr>
          <a:xfrm>
            <a:off x="7312964" y="2048028"/>
            <a:ext cx="3111500" cy="1833245"/>
            <a:chOff x="7312964" y="2048028"/>
            <a:chExt cx="3111500" cy="1833245"/>
          </a:xfrm>
        </p:grpSpPr>
        <p:sp>
          <p:nvSpPr>
            <p:cNvPr id="16" name="object 16"/>
            <p:cNvSpPr/>
            <p:nvPr/>
          </p:nvSpPr>
          <p:spPr>
            <a:xfrm>
              <a:off x="7319314" y="2054378"/>
              <a:ext cx="3098800" cy="1820545"/>
            </a:xfrm>
            <a:custGeom>
              <a:avLst/>
              <a:gdLst/>
              <a:ahLst/>
              <a:cxnLst/>
              <a:rect l="l" t="t" r="r" b="b"/>
              <a:pathLst>
                <a:path w="3098800" h="1820545">
                  <a:moveTo>
                    <a:pt x="1662023" y="0"/>
                  </a:moveTo>
                  <a:lnTo>
                    <a:pt x="1608623" y="84"/>
                  </a:lnTo>
                  <a:lnTo>
                    <a:pt x="1555306" y="912"/>
                  </a:lnTo>
                  <a:lnTo>
                    <a:pt x="1502129" y="2482"/>
                  </a:lnTo>
                  <a:lnTo>
                    <a:pt x="1449149" y="4790"/>
                  </a:lnTo>
                  <a:lnTo>
                    <a:pt x="1396423" y="7833"/>
                  </a:lnTo>
                  <a:lnTo>
                    <a:pt x="1344008" y="11609"/>
                  </a:lnTo>
                  <a:lnTo>
                    <a:pt x="1291960" y="16116"/>
                  </a:lnTo>
                  <a:lnTo>
                    <a:pt x="1240336" y="21348"/>
                  </a:lnTo>
                  <a:lnTo>
                    <a:pt x="1189194" y="27305"/>
                  </a:lnTo>
                  <a:lnTo>
                    <a:pt x="1138590" y="33984"/>
                  </a:lnTo>
                  <a:lnTo>
                    <a:pt x="1088580" y="41380"/>
                  </a:lnTo>
                  <a:lnTo>
                    <a:pt x="1039223" y="49492"/>
                  </a:lnTo>
                  <a:lnTo>
                    <a:pt x="990573" y="58316"/>
                  </a:lnTo>
                  <a:lnTo>
                    <a:pt x="942689" y="67850"/>
                  </a:lnTo>
                  <a:lnTo>
                    <a:pt x="895627" y="78091"/>
                  </a:lnTo>
                  <a:lnTo>
                    <a:pt x="849444" y="89035"/>
                  </a:lnTo>
                  <a:lnTo>
                    <a:pt x="804197" y="100681"/>
                  </a:lnTo>
                  <a:lnTo>
                    <a:pt x="759943" y="113024"/>
                  </a:lnTo>
                  <a:lnTo>
                    <a:pt x="716738" y="126063"/>
                  </a:lnTo>
                  <a:lnTo>
                    <a:pt x="674639" y="139795"/>
                  </a:lnTo>
                  <a:lnTo>
                    <a:pt x="633703" y="154215"/>
                  </a:lnTo>
                  <a:lnTo>
                    <a:pt x="593987" y="169323"/>
                  </a:lnTo>
                  <a:lnTo>
                    <a:pt x="555548" y="185114"/>
                  </a:lnTo>
                  <a:lnTo>
                    <a:pt x="518442" y="201586"/>
                  </a:lnTo>
                  <a:lnTo>
                    <a:pt x="482727" y="218735"/>
                  </a:lnTo>
                  <a:lnTo>
                    <a:pt x="437211" y="242750"/>
                  </a:lnTo>
                  <a:lnTo>
                    <a:pt x="395492" y="267371"/>
                  </a:lnTo>
                  <a:lnTo>
                    <a:pt x="357550" y="292543"/>
                  </a:lnTo>
                  <a:lnTo>
                    <a:pt x="323368" y="318214"/>
                  </a:lnTo>
                  <a:lnTo>
                    <a:pt x="292925" y="344329"/>
                  </a:lnTo>
                  <a:lnTo>
                    <a:pt x="243186" y="397673"/>
                  </a:lnTo>
                  <a:lnTo>
                    <a:pt x="208183" y="452144"/>
                  </a:lnTo>
                  <a:lnTo>
                    <a:pt x="187768" y="507307"/>
                  </a:lnTo>
                  <a:lnTo>
                    <a:pt x="181790" y="562731"/>
                  </a:lnTo>
                  <a:lnTo>
                    <a:pt x="184169" y="590405"/>
                  </a:lnTo>
                  <a:lnTo>
                    <a:pt x="199568" y="645408"/>
                  </a:lnTo>
                  <a:lnTo>
                    <a:pt x="229031" y="699588"/>
                  </a:lnTo>
                  <a:lnTo>
                    <a:pt x="272408" y="752513"/>
                  </a:lnTo>
                  <a:lnTo>
                    <a:pt x="329551" y="803750"/>
                  </a:lnTo>
                  <a:lnTo>
                    <a:pt x="363238" y="828600"/>
                  </a:lnTo>
                  <a:lnTo>
                    <a:pt x="400310" y="852866"/>
                  </a:lnTo>
                  <a:lnTo>
                    <a:pt x="440749" y="876493"/>
                  </a:lnTo>
                  <a:lnTo>
                    <a:pt x="484535" y="899427"/>
                  </a:lnTo>
                  <a:lnTo>
                    <a:pt x="531651" y="921615"/>
                  </a:lnTo>
                  <a:lnTo>
                    <a:pt x="582078" y="943002"/>
                  </a:lnTo>
                  <a:lnTo>
                    <a:pt x="635796" y="963535"/>
                  </a:lnTo>
                  <a:lnTo>
                    <a:pt x="692787" y="983158"/>
                  </a:lnTo>
                  <a:lnTo>
                    <a:pt x="753033" y="1001817"/>
                  </a:lnTo>
                  <a:lnTo>
                    <a:pt x="0" y="1820117"/>
                  </a:lnTo>
                  <a:lnTo>
                    <a:pt x="1251267" y="1096826"/>
                  </a:lnTo>
                  <a:lnTo>
                    <a:pt x="1306830" y="1102270"/>
                  </a:lnTo>
                  <a:lnTo>
                    <a:pt x="1362578" y="1106851"/>
                  </a:lnTo>
                  <a:lnTo>
                    <a:pt x="1418452" y="1110578"/>
                  </a:lnTo>
                  <a:lnTo>
                    <a:pt x="1474394" y="1113458"/>
                  </a:lnTo>
                  <a:lnTo>
                    <a:pt x="1530346" y="1115498"/>
                  </a:lnTo>
                  <a:lnTo>
                    <a:pt x="1586250" y="1116706"/>
                  </a:lnTo>
                  <a:lnTo>
                    <a:pt x="1642047" y="1117089"/>
                  </a:lnTo>
                  <a:lnTo>
                    <a:pt x="1697680" y="1116655"/>
                  </a:lnTo>
                  <a:lnTo>
                    <a:pt x="1753089" y="1115411"/>
                  </a:lnTo>
                  <a:lnTo>
                    <a:pt x="1808218" y="1113365"/>
                  </a:lnTo>
                  <a:lnTo>
                    <a:pt x="1863006" y="1110523"/>
                  </a:lnTo>
                  <a:lnTo>
                    <a:pt x="1917397" y="1106895"/>
                  </a:lnTo>
                  <a:lnTo>
                    <a:pt x="1971333" y="1102487"/>
                  </a:lnTo>
                  <a:lnTo>
                    <a:pt x="2024754" y="1097306"/>
                  </a:lnTo>
                  <a:lnTo>
                    <a:pt x="2077603" y="1091360"/>
                  </a:lnTo>
                  <a:lnTo>
                    <a:pt x="2129821" y="1084657"/>
                  </a:lnTo>
                  <a:lnTo>
                    <a:pt x="2181350" y="1077204"/>
                  </a:lnTo>
                  <a:lnTo>
                    <a:pt x="2232133" y="1069008"/>
                  </a:lnTo>
                  <a:lnTo>
                    <a:pt x="2282110" y="1060078"/>
                  </a:lnTo>
                  <a:lnTo>
                    <a:pt x="2331224" y="1050420"/>
                  </a:lnTo>
                  <a:lnTo>
                    <a:pt x="2379416" y="1040041"/>
                  </a:lnTo>
                  <a:lnTo>
                    <a:pt x="2426628" y="1028950"/>
                  </a:lnTo>
                  <a:lnTo>
                    <a:pt x="2472802" y="1017154"/>
                  </a:lnTo>
                  <a:lnTo>
                    <a:pt x="2517880" y="1004661"/>
                  </a:lnTo>
                  <a:lnTo>
                    <a:pt x="2561803" y="991477"/>
                  </a:lnTo>
                  <a:lnTo>
                    <a:pt x="2604513" y="977611"/>
                  </a:lnTo>
                  <a:lnTo>
                    <a:pt x="2645952" y="963069"/>
                  </a:lnTo>
                  <a:lnTo>
                    <a:pt x="2686062" y="947860"/>
                  </a:lnTo>
                  <a:lnTo>
                    <a:pt x="2724785" y="931990"/>
                  </a:lnTo>
                  <a:lnTo>
                    <a:pt x="2762062" y="915467"/>
                  </a:lnTo>
                  <a:lnTo>
                    <a:pt x="2797835" y="898300"/>
                  </a:lnTo>
                  <a:lnTo>
                    <a:pt x="2843351" y="874285"/>
                  </a:lnTo>
                  <a:lnTo>
                    <a:pt x="2885072" y="849665"/>
                  </a:lnTo>
                  <a:lnTo>
                    <a:pt x="2923014" y="824492"/>
                  </a:lnTo>
                  <a:lnTo>
                    <a:pt x="2957198" y="798821"/>
                  </a:lnTo>
                  <a:lnTo>
                    <a:pt x="2987642" y="772706"/>
                  </a:lnTo>
                  <a:lnTo>
                    <a:pt x="3037382" y="719362"/>
                  </a:lnTo>
                  <a:lnTo>
                    <a:pt x="3072386" y="664892"/>
                  </a:lnTo>
                  <a:lnTo>
                    <a:pt x="3092802" y="609728"/>
                  </a:lnTo>
                  <a:lnTo>
                    <a:pt x="3098780" y="554304"/>
                  </a:lnTo>
                  <a:lnTo>
                    <a:pt x="3096402" y="526630"/>
                  </a:lnTo>
                  <a:lnTo>
                    <a:pt x="3081003" y="471628"/>
                  </a:lnTo>
                  <a:lnTo>
                    <a:pt x="3051540" y="417447"/>
                  </a:lnTo>
                  <a:lnTo>
                    <a:pt x="3008162" y="364522"/>
                  </a:lnTo>
                  <a:lnTo>
                    <a:pt x="2951018" y="313286"/>
                  </a:lnTo>
                  <a:lnTo>
                    <a:pt x="2917331" y="288435"/>
                  </a:lnTo>
                  <a:lnTo>
                    <a:pt x="2880258" y="264170"/>
                  </a:lnTo>
                  <a:lnTo>
                    <a:pt x="2839819" y="240542"/>
                  </a:lnTo>
                  <a:lnTo>
                    <a:pt x="2796031" y="217608"/>
                  </a:lnTo>
                  <a:lnTo>
                    <a:pt x="2748914" y="195420"/>
                  </a:lnTo>
                  <a:lnTo>
                    <a:pt x="2698487" y="174033"/>
                  </a:lnTo>
                  <a:lnTo>
                    <a:pt x="2644768" y="153501"/>
                  </a:lnTo>
                  <a:lnTo>
                    <a:pt x="2587775" y="133878"/>
                  </a:lnTo>
                  <a:lnTo>
                    <a:pt x="2527528" y="115218"/>
                  </a:lnTo>
                  <a:lnTo>
                    <a:pt x="2481404" y="102210"/>
                  </a:lnTo>
                  <a:lnTo>
                    <a:pt x="2434397" y="89996"/>
                  </a:lnTo>
                  <a:lnTo>
                    <a:pt x="2386565" y="78572"/>
                  </a:lnTo>
                  <a:lnTo>
                    <a:pt x="2337964" y="67936"/>
                  </a:lnTo>
                  <a:lnTo>
                    <a:pt x="2288650" y="58083"/>
                  </a:lnTo>
                  <a:lnTo>
                    <a:pt x="2238681" y="49013"/>
                  </a:lnTo>
                  <a:lnTo>
                    <a:pt x="2188114" y="40721"/>
                  </a:lnTo>
                  <a:lnTo>
                    <a:pt x="2137005" y="33205"/>
                  </a:lnTo>
                  <a:lnTo>
                    <a:pt x="2085411" y="26462"/>
                  </a:lnTo>
                  <a:lnTo>
                    <a:pt x="2033389" y="20489"/>
                  </a:lnTo>
                  <a:lnTo>
                    <a:pt x="1980995" y="15284"/>
                  </a:lnTo>
                  <a:lnTo>
                    <a:pt x="1928288" y="10842"/>
                  </a:lnTo>
                  <a:lnTo>
                    <a:pt x="1875323" y="7162"/>
                  </a:lnTo>
                  <a:lnTo>
                    <a:pt x="1822157" y="4241"/>
                  </a:lnTo>
                  <a:lnTo>
                    <a:pt x="1768847" y="2075"/>
                  </a:lnTo>
                  <a:lnTo>
                    <a:pt x="1715450" y="662"/>
                  </a:lnTo>
                  <a:lnTo>
                    <a:pt x="1662023" y="0"/>
                  </a:lnTo>
                  <a:close/>
                </a:path>
              </a:pathLst>
            </a:custGeom>
            <a:solidFill>
              <a:srgbClr val="4471C4"/>
            </a:solidFill>
          </p:spPr>
          <p:txBody>
            <a:bodyPr wrap="square" lIns="0" tIns="0" rIns="0" bIns="0" rtlCol="0"/>
            <a:lstStyle/>
            <a:p>
              <a:endParaRPr/>
            </a:p>
          </p:txBody>
        </p:sp>
        <p:sp>
          <p:nvSpPr>
            <p:cNvPr id="17" name="object 17"/>
            <p:cNvSpPr/>
            <p:nvPr/>
          </p:nvSpPr>
          <p:spPr>
            <a:xfrm>
              <a:off x="7319314" y="2054378"/>
              <a:ext cx="3098800" cy="1820545"/>
            </a:xfrm>
            <a:custGeom>
              <a:avLst/>
              <a:gdLst/>
              <a:ahLst/>
              <a:cxnLst/>
              <a:rect l="l" t="t" r="r" b="b"/>
              <a:pathLst>
                <a:path w="3098800" h="1820545">
                  <a:moveTo>
                    <a:pt x="0" y="1820117"/>
                  </a:moveTo>
                  <a:lnTo>
                    <a:pt x="753033" y="1001817"/>
                  </a:lnTo>
                  <a:lnTo>
                    <a:pt x="692787" y="983158"/>
                  </a:lnTo>
                  <a:lnTo>
                    <a:pt x="635796" y="963535"/>
                  </a:lnTo>
                  <a:lnTo>
                    <a:pt x="582078" y="943002"/>
                  </a:lnTo>
                  <a:lnTo>
                    <a:pt x="531651" y="921615"/>
                  </a:lnTo>
                  <a:lnTo>
                    <a:pt x="484535" y="899427"/>
                  </a:lnTo>
                  <a:lnTo>
                    <a:pt x="440749" y="876493"/>
                  </a:lnTo>
                  <a:lnTo>
                    <a:pt x="400310" y="852866"/>
                  </a:lnTo>
                  <a:lnTo>
                    <a:pt x="363238" y="828600"/>
                  </a:lnTo>
                  <a:lnTo>
                    <a:pt x="329551" y="803750"/>
                  </a:lnTo>
                  <a:lnTo>
                    <a:pt x="299269" y="778369"/>
                  </a:lnTo>
                  <a:lnTo>
                    <a:pt x="248990" y="726234"/>
                  </a:lnTo>
                  <a:lnTo>
                    <a:pt x="212550" y="672628"/>
                  </a:lnTo>
                  <a:lnTo>
                    <a:pt x="190101" y="617982"/>
                  </a:lnTo>
                  <a:lnTo>
                    <a:pt x="181790" y="562731"/>
                  </a:lnTo>
                  <a:lnTo>
                    <a:pt x="182984" y="535014"/>
                  </a:lnTo>
                  <a:lnTo>
                    <a:pt x="196161" y="479666"/>
                  </a:lnTo>
                  <a:lnTo>
                    <a:pt x="223852" y="424795"/>
                  </a:lnTo>
                  <a:lnTo>
                    <a:pt x="266204" y="370833"/>
                  </a:lnTo>
                  <a:lnTo>
                    <a:pt x="323368" y="318214"/>
                  </a:lnTo>
                  <a:lnTo>
                    <a:pt x="357550" y="292543"/>
                  </a:lnTo>
                  <a:lnTo>
                    <a:pt x="395492" y="267371"/>
                  </a:lnTo>
                  <a:lnTo>
                    <a:pt x="437211" y="242750"/>
                  </a:lnTo>
                  <a:lnTo>
                    <a:pt x="482727" y="218735"/>
                  </a:lnTo>
                  <a:lnTo>
                    <a:pt x="518442" y="201586"/>
                  </a:lnTo>
                  <a:lnTo>
                    <a:pt x="555548" y="185114"/>
                  </a:lnTo>
                  <a:lnTo>
                    <a:pt x="593987" y="169323"/>
                  </a:lnTo>
                  <a:lnTo>
                    <a:pt x="633703" y="154215"/>
                  </a:lnTo>
                  <a:lnTo>
                    <a:pt x="674639" y="139795"/>
                  </a:lnTo>
                  <a:lnTo>
                    <a:pt x="716738" y="126063"/>
                  </a:lnTo>
                  <a:lnTo>
                    <a:pt x="759943" y="113024"/>
                  </a:lnTo>
                  <a:lnTo>
                    <a:pt x="804197" y="100681"/>
                  </a:lnTo>
                  <a:lnTo>
                    <a:pt x="849444" y="89035"/>
                  </a:lnTo>
                  <a:lnTo>
                    <a:pt x="895627" y="78091"/>
                  </a:lnTo>
                  <a:lnTo>
                    <a:pt x="942689" y="67850"/>
                  </a:lnTo>
                  <a:lnTo>
                    <a:pt x="990573" y="58316"/>
                  </a:lnTo>
                  <a:lnTo>
                    <a:pt x="1039223" y="49492"/>
                  </a:lnTo>
                  <a:lnTo>
                    <a:pt x="1088580" y="41380"/>
                  </a:lnTo>
                  <a:lnTo>
                    <a:pt x="1138590" y="33984"/>
                  </a:lnTo>
                  <a:lnTo>
                    <a:pt x="1189194" y="27305"/>
                  </a:lnTo>
                  <a:lnTo>
                    <a:pt x="1240336" y="21348"/>
                  </a:lnTo>
                  <a:lnTo>
                    <a:pt x="1291960" y="16116"/>
                  </a:lnTo>
                  <a:lnTo>
                    <a:pt x="1344008" y="11609"/>
                  </a:lnTo>
                  <a:lnTo>
                    <a:pt x="1396423" y="7833"/>
                  </a:lnTo>
                  <a:lnTo>
                    <a:pt x="1449149" y="4790"/>
                  </a:lnTo>
                  <a:lnTo>
                    <a:pt x="1502129" y="2482"/>
                  </a:lnTo>
                  <a:lnTo>
                    <a:pt x="1555306" y="912"/>
                  </a:lnTo>
                  <a:lnTo>
                    <a:pt x="1608623" y="84"/>
                  </a:lnTo>
                  <a:lnTo>
                    <a:pt x="1662023" y="0"/>
                  </a:lnTo>
                  <a:lnTo>
                    <a:pt x="1715450" y="662"/>
                  </a:lnTo>
                  <a:lnTo>
                    <a:pt x="1768847" y="2075"/>
                  </a:lnTo>
                  <a:lnTo>
                    <a:pt x="1822157" y="4241"/>
                  </a:lnTo>
                  <a:lnTo>
                    <a:pt x="1875323" y="7162"/>
                  </a:lnTo>
                  <a:lnTo>
                    <a:pt x="1928288" y="10842"/>
                  </a:lnTo>
                  <a:lnTo>
                    <a:pt x="1980995" y="15284"/>
                  </a:lnTo>
                  <a:lnTo>
                    <a:pt x="2033389" y="20489"/>
                  </a:lnTo>
                  <a:lnTo>
                    <a:pt x="2085411" y="26462"/>
                  </a:lnTo>
                  <a:lnTo>
                    <a:pt x="2137005" y="33205"/>
                  </a:lnTo>
                  <a:lnTo>
                    <a:pt x="2188114" y="40721"/>
                  </a:lnTo>
                  <a:lnTo>
                    <a:pt x="2238681" y="49013"/>
                  </a:lnTo>
                  <a:lnTo>
                    <a:pt x="2288650" y="58083"/>
                  </a:lnTo>
                  <a:lnTo>
                    <a:pt x="2337964" y="67936"/>
                  </a:lnTo>
                  <a:lnTo>
                    <a:pt x="2386565" y="78572"/>
                  </a:lnTo>
                  <a:lnTo>
                    <a:pt x="2434397" y="89996"/>
                  </a:lnTo>
                  <a:lnTo>
                    <a:pt x="2481404" y="102210"/>
                  </a:lnTo>
                  <a:lnTo>
                    <a:pt x="2527528" y="115218"/>
                  </a:lnTo>
                  <a:lnTo>
                    <a:pt x="2587775" y="133878"/>
                  </a:lnTo>
                  <a:lnTo>
                    <a:pt x="2644768" y="153501"/>
                  </a:lnTo>
                  <a:lnTo>
                    <a:pt x="2698487" y="174033"/>
                  </a:lnTo>
                  <a:lnTo>
                    <a:pt x="2748914" y="195420"/>
                  </a:lnTo>
                  <a:lnTo>
                    <a:pt x="2796031" y="217608"/>
                  </a:lnTo>
                  <a:lnTo>
                    <a:pt x="2839819" y="240542"/>
                  </a:lnTo>
                  <a:lnTo>
                    <a:pt x="2880258" y="264170"/>
                  </a:lnTo>
                  <a:lnTo>
                    <a:pt x="2917331" y="288435"/>
                  </a:lnTo>
                  <a:lnTo>
                    <a:pt x="2951018" y="313286"/>
                  </a:lnTo>
                  <a:lnTo>
                    <a:pt x="2981301" y="338666"/>
                  </a:lnTo>
                  <a:lnTo>
                    <a:pt x="3031581" y="390801"/>
                  </a:lnTo>
                  <a:lnTo>
                    <a:pt x="3068020" y="444408"/>
                  </a:lnTo>
                  <a:lnTo>
                    <a:pt x="3090470" y="499053"/>
                  </a:lnTo>
                  <a:lnTo>
                    <a:pt x="3098780" y="554304"/>
                  </a:lnTo>
                  <a:lnTo>
                    <a:pt x="3097587" y="582021"/>
                  </a:lnTo>
                  <a:lnTo>
                    <a:pt x="3084408" y="637369"/>
                  </a:lnTo>
                  <a:lnTo>
                    <a:pt x="3056717" y="692240"/>
                  </a:lnTo>
                  <a:lnTo>
                    <a:pt x="3014363" y="746202"/>
                  </a:lnTo>
                  <a:lnTo>
                    <a:pt x="2957198" y="798821"/>
                  </a:lnTo>
                  <a:lnTo>
                    <a:pt x="2923014" y="824492"/>
                  </a:lnTo>
                  <a:lnTo>
                    <a:pt x="2885072" y="849665"/>
                  </a:lnTo>
                  <a:lnTo>
                    <a:pt x="2843351" y="874285"/>
                  </a:lnTo>
                  <a:lnTo>
                    <a:pt x="2797835" y="898300"/>
                  </a:lnTo>
                  <a:lnTo>
                    <a:pt x="2762062" y="915467"/>
                  </a:lnTo>
                  <a:lnTo>
                    <a:pt x="2724785" y="931990"/>
                  </a:lnTo>
                  <a:lnTo>
                    <a:pt x="2686062" y="947860"/>
                  </a:lnTo>
                  <a:lnTo>
                    <a:pt x="2645952" y="963069"/>
                  </a:lnTo>
                  <a:lnTo>
                    <a:pt x="2604513" y="977611"/>
                  </a:lnTo>
                  <a:lnTo>
                    <a:pt x="2561803" y="991477"/>
                  </a:lnTo>
                  <a:lnTo>
                    <a:pt x="2517880" y="1004661"/>
                  </a:lnTo>
                  <a:lnTo>
                    <a:pt x="2472802" y="1017154"/>
                  </a:lnTo>
                  <a:lnTo>
                    <a:pt x="2426628" y="1028950"/>
                  </a:lnTo>
                  <a:lnTo>
                    <a:pt x="2379416" y="1040041"/>
                  </a:lnTo>
                  <a:lnTo>
                    <a:pt x="2331224" y="1050420"/>
                  </a:lnTo>
                  <a:lnTo>
                    <a:pt x="2282110" y="1060078"/>
                  </a:lnTo>
                  <a:lnTo>
                    <a:pt x="2232133" y="1069008"/>
                  </a:lnTo>
                  <a:lnTo>
                    <a:pt x="2181350" y="1077204"/>
                  </a:lnTo>
                  <a:lnTo>
                    <a:pt x="2129821" y="1084657"/>
                  </a:lnTo>
                  <a:lnTo>
                    <a:pt x="2077603" y="1091360"/>
                  </a:lnTo>
                  <a:lnTo>
                    <a:pt x="2024754" y="1097306"/>
                  </a:lnTo>
                  <a:lnTo>
                    <a:pt x="1971333" y="1102487"/>
                  </a:lnTo>
                  <a:lnTo>
                    <a:pt x="1917397" y="1106895"/>
                  </a:lnTo>
                  <a:lnTo>
                    <a:pt x="1863006" y="1110523"/>
                  </a:lnTo>
                  <a:lnTo>
                    <a:pt x="1808218" y="1113365"/>
                  </a:lnTo>
                  <a:lnTo>
                    <a:pt x="1753089" y="1115411"/>
                  </a:lnTo>
                  <a:lnTo>
                    <a:pt x="1697680" y="1116655"/>
                  </a:lnTo>
                  <a:lnTo>
                    <a:pt x="1642047" y="1117089"/>
                  </a:lnTo>
                  <a:lnTo>
                    <a:pt x="1586250" y="1116706"/>
                  </a:lnTo>
                  <a:lnTo>
                    <a:pt x="1530346" y="1115498"/>
                  </a:lnTo>
                  <a:lnTo>
                    <a:pt x="1474394" y="1113458"/>
                  </a:lnTo>
                  <a:lnTo>
                    <a:pt x="1418452" y="1110578"/>
                  </a:lnTo>
                  <a:lnTo>
                    <a:pt x="1362578" y="1106851"/>
                  </a:lnTo>
                  <a:lnTo>
                    <a:pt x="1306830" y="1102270"/>
                  </a:lnTo>
                  <a:lnTo>
                    <a:pt x="1251267" y="1096826"/>
                  </a:lnTo>
                  <a:lnTo>
                    <a:pt x="0" y="1820117"/>
                  </a:lnTo>
                  <a:close/>
                </a:path>
              </a:pathLst>
            </a:custGeom>
            <a:ln w="12700">
              <a:solidFill>
                <a:srgbClr val="162C51"/>
              </a:solidFill>
            </a:ln>
          </p:spPr>
          <p:txBody>
            <a:bodyPr wrap="square" lIns="0" tIns="0" rIns="0" bIns="0" rtlCol="0"/>
            <a:lstStyle/>
            <a:p>
              <a:endParaRPr/>
            </a:p>
          </p:txBody>
        </p:sp>
      </p:grpSp>
      <p:sp>
        <p:nvSpPr>
          <p:cNvPr id="18" name="object 18"/>
          <p:cNvSpPr txBox="1"/>
          <p:nvPr/>
        </p:nvSpPr>
        <p:spPr>
          <a:xfrm>
            <a:off x="8021412" y="2173958"/>
            <a:ext cx="1873885" cy="848360"/>
          </a:xfrm>
          <a:prstGeom prst="rect">
            <a:avLst/>
          </a:prstGeom>
        </p:spPr>
        <p:txBody>
          <a:bodyPr vert="horz" wrap="square" lIns="0" tIns="12700" rIns="0" bIns="0" rtlCol="0">
            <a:spAutoFit/>
          </a:bodyPr>
          <a:lstStyle/>
          <a:p>
            <a:pPr marL="12700" marR="5080" algn="ctr">
              <a:lnSpc>
                <a:spcPct val="100000"/>
              </a:lnSpc>
              <a:spcBef>
                <a:spcPts val="100"/>
              </a:spcBef>
            </a:pPr>
            <a:r>
              <a:rPr sz="1800" dirty="0">
                <a:solidFill>
                  <a:srgbClr val="FFFFFF"/>
                </a:solidFill>
                <a:latin typeface="Calibri"/>
                <a:cs typeface="Calibri"/>
              </a:rPr>
              <a:t>1</a:t>
            </a:r>
            <a:r>
              <a:rPr sz="1800" spc="-50" dirty="0">
                <a:solidFill>
                  <a:srgbClr val="FFFFFF"/>
                </a:solidFill>
                <a:latin typeface="Calibri"/>
                <a:cs typeface="Calibri"/>
              </a:rPr>
              <a:t> </a:t>
            </a:r>
            <a:r>
              <a:rPr sz="1800" dirty="0">
                <a:solidFill>
                  <a:srgbClr val="FFFFFF"/>
                </a:solidFill>
                <a:latin typeface="Calibri"/>
                <a:cs typeface="Calibri"/>
              </a:rPr>
              <a:t>person</a:t>
            </a:r>
            <a:r>
              <a:rPr sz="1800" spc="-45" dirty="0">
                <a:solidFill>
                  <a:srgbClr val="FFFFFF"/>
                </a:solidFill>
                <a:latin typeface="Calibri"/>
                <a:cs typeface="Calibri"/>
              </a:rPr>
              <a:t> </a:t>
            </a:r>
            <a:r>
              <a:rPr sz="1800" dirty="0">
                <a:solidFill>
                  <a:srgbClr val="FFFFFF"/>
                </a:solidFill>
                <a:latin typeface="Calibri"/>
                <a:cs typeface="Calibri"/>
              </a:rPr>
              <a:t>can</a:t>
            </a:r>
            <a:r>
              <a:rPr sz="1800" spc="-40" dirty="0">
                <a:solidFill>
                  <a:srgbClr val="FFFFFF"/>
                </a:solidFill>
                <a:latin typeface="Calibri"/>
                <a:cs typeface="Calibri"/>
              </a:rPr>
              <a:t> </a:t>
            </a:r>
            <a:r>
              <a:rPr sz="1800" dirty="0">
                <a:solidFill>
                  <a:srgbClr val="FFFFFF"/>
                </a:solidFill>
                <a:latin typeface="Calibri"/>
                <a:cs typeface="Calibri"/>
              </a:rPr>
              <a:t>have</a:t>
            </a:r>
            <a:r>
              <a:rPr sz="1800" spc="-55" dirty="0">
                <a:solidFill>
                  <a:srgbClr val="FFFFFF"/>
                </a:solidFill>
                <a:latin typeface="Calibri"/>
                <a:cs typeface="Calibri"/>
              </a:rPr>
              <a:t> </a:t>
            </a:r>
            <a:r>
              <a:rPr sz="1800" spc="-50" dirty="0">
                <a:solidFill>
                  <a:srgbClr val="FFFFFF"/>
                </a:solidFill>
                <a:latin typeface="Calibri"/>
                <a:cs typeface="Calibri"/>
              </a:rPr>
              <a:t>0 </a:t>
            </a:r>
            <a:r>
              <a:rPr sz="1800" dirty="0">
                <a:solidFill>
                  <a:srgbClr val="FFFFFF"/>
                </a:solidFill>
                <a:latin typeface="Calibri"/>
                <a:cs typeface="Calibri"/>
              </a:rPr>
              <a:t>or</a:t>
            </a:r>
            <a:r>
              <a:rPr sz="1800" spc="-40" dirty="0">
                <a:solidFill>
                  <a:srgbClr val="FFFFFF"/>
                </a:solidFill>
                <a:latin typeface="Calibri"/>
                <a:cs typeface="Calibri"/>
              </a:rPr>
              <a:t> </a:t>
            </a:r>
            <a:r>
              <a:rPr sz="1800" dirty="0">
                <a:solidFill>
                  <a:srgbClr val="FFFFFF"/>
                </a:solidFill>
                <a:latin typeface="Calibri"/>
                <a:cs typeface="Calibri"/>
              </a:rPr>
              <a:t>many</a:t>
            </a:r>
            <a:r>
              <a:rPr sz="1800" spc="-40" dirty="0">
                <a:solidFill>
                  <a:srgbClr val="FFFFFF"/>
                </a:solidFill>
                <a:latin typeface="Calibri"/>
                <a:cs typeface="Calibri"/>
              </a:rPr>
              <a:t> </a:t>
            </a:r>
            <a:r>
              <a:rPr sz="1800" spc="-20" dirty="0">
                <a:solidFill>
                  <a:srgbClr val="FFFFFF"/>
                </a:solidFill>
                <a:latin typeface="Calibri"/>
                <a:cs typeface="Calibri"/>
              </a:rPr>
              <a:t>phone </a:t>
            </a:r>
            <a:r>
              <a:rPr sz="1800" dirty="0">
                <a:solidFill>
                  <a:srgbClr val="FFFFFF"/>
                </a:solidFill>
                <a:latin typeface="Calibri"/>
                <a:cs typeface="Calibri"/>
              </a:rPr>
              <a:t>numbers</a:t>
            </a:r>
            <a:r>
              <a:rPr sz="1800" spc="-90" dirty="0">
                <a:solidFill>
                  <a:srgbClr val="FFFFFF"/>
                </a:solidFill>
                <a:latin typeface="Calibri"/>
                <a:cs typeface="Calibri"/>
              </a:rPr>
              <a:t> </a:t>
            </a:r>
            <a:r>
              <a:rPr sz="1800" spc="-20" dirty="0">
                <a:solidFill>
                  <a:srgbClr val="FFFFFF"/>
                </a:solidFill>
                <a:latin typeface="Calibri"/>
                <a:cs typeface="Calibri"/>
              </a:rPr>
              <a:t>(1:N)</a:t>
            </a:r>
            <a:endParaRPr sz="1800">
              <a:latin typeface="Calibri"/>
              <a:cs typeface="Calibri"/>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709845" y="132589"/>
            <a:ext cx="8704580" cy="696595"/>
          </a:xfrm>
          <a:prstGeom prst="rect">
            <a:avLst/>
          </a:prstGeom>
        </p:spPr>
        <p:txBody>
          <a:bodyPr vert="horz" wrap="square" lIns="0" tIns="12700" rIns="0" bIns="0" rtlCol="0">
            <a:spAutoFit/>
          </a:bodyPr>
          <a:lstStyle/>
          <a:p>
            <a:pPr marL="12700">
              <a:lnSpc>
                <a:spcPct val="100000"/>
              </a:lnSpc>
              <a:spcBef>
                <a:spcPts val="100"/>
              </a:spcBef>
            </a:pPr>
            <a:r>
              <a:rPr dirty="0"/>
              <a:t>Mapping</a:t>
            </a:r>
            <a:r>
              <a:rPr spc="-45" dirty="0"/>
              <a:t> </a:t>
            </a:r>
            <a:r>
              <a:rPr dirty="0"/>
              <a:t>Algorithm</a:t>
            </a:r>
            <a:r>
              <a:rPr spc="-50" dirty="0"/>
              <a:t> </a:t>
            </a:r>
            <a:r>
              <a:rPr dirty="0"/>
              <a:t>–</a:t>
            </a:r>
            <a:r>
              <a:rPr spc="-40" dirty="0"/>
              <a:t> </a:t>
            </a:r>
            <a:r>
              <a:rPr dirty="0"/>
              <a:t>1:1</a:t>
            </a:r>
            <a:r>
              <a:rPr spc="-45" dirty="0"/>
              <a:t> </a:t>
            </a:r>
            <a:r>
              <a:rPr spc="-10" dirty="0"/>
              <a:t>Relationships</a:t>
            </a:r>
          </a:p>
        </p:txBody>
      </p:sp>
      <p:sp>
        <p:nvSpPr>
          <p:cNvPr id="3" name="object 3"/>
          <p:cNvSpPr txBox="1"/>
          <p:nvPr/>
        </p:nvSpPr>
        <p:spPr>
          <a:xfrm>
            <a:off x="1442909" y="4664510"/>
            <a:ext cx="4989195" cy="84709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815E38"/>
                </a:solidFill>
                <a:latin typeface="Arial"/>
                <a:cs typeface="Arial"/>
              </a:rPr>
              <a:t>Persons(</a:t>
            </a:r>
            <a:r>
              <a:rPr sz="1800" spc="-35" dirty="0">
                <a:solidFill>
                  <a:srgbClr val="815E38"/>
                </a:solidFill>
                <a:latin typeface="Arial"/>
                <a:cs typeface="Arial"/>
              </a:rPr>
              <a:t> </a:t>
            </a:r>
            <a:r>
              <a:rPr sz="1800" u="sng" dirty="0">
                <a:solidFill>
                  <a:srgbClr val="815E38"/>
                </a:solidFill>
                <a:uFill>
                  <a:solidFill>
                    <a:srgbClr val="815E38"/>
                  </a:solidFill>
                </a:uFill>
                <a:latin typeface="Arial"/>
                <a:cs typeface="Arial"/>
              </a:rPr>
              <a:t>personid{PK}</a:t>
            </a:r>
            <a:r>
              <a:rPr sz="1800" dirty="0">
                <a:solidFill>
                  <a:srgbClr val="815E38"/>
                </a:solidFill>
                <a:latin typeface="Arial"/>
                <a:cs typeface="Arial"/>
              </a:rPr>
              <a:t>,</a:t>
            </a:r>
            <a:r>
              <a:rPr sz="1800" spc="-30" dirty="0">
                <a:solidFill>
                  <a:srgbClr val="815E38"/>
                </a:solidFill>
                <a:latin typeface="Arial"/>
                <a:cs typeface="Arial"/>
              </a:rPr>
              <a:t> </a:t>
            </a:r>
            <a:r>
              <a:rPr sz="1800" dirty="0">
                <a:solidFill>
                  <a:srgbClr val="815E38"/>
                </a:solidFill>
                <a:latin typeface="Arial"/>
                <a:cs typeface="Arial"/>
              </a:rPr>
              <a:t>name,</a:t>
            </a:r>
            <a:r>
              <a:rPr sz="1800" spc="-40" dirty="0">
                <a:solidFill>
                  <a:srgbClr val="815E38"/>
                </a:solidFill>
                <a:latin typeface="Arial"/>
                <a:cs typeface="Arial"/>
              </a:rPr>
              <a:t> </a:t>
            </a:r>
            <a:r>
              <a:rPr sz="1800" dirty="0">
                <a:solidFill>
                  <a:srgbClr val="815E38"/>
                </a:solidFill>
                <a:latin typeface="Arial"/>
                <a:cs typeface="Arial"/>
              </a:rPr>
              <a:t>lastname,</a:t>
            </a:r>
            <a:r>
              <a:rPr sz="1800" spc="-30" dirty="0">
                <a:solidFill>
                  <a:srgbClr val="815E38"/>
                </a:solidFill>
                <a:latin typeface="Arial"/>
                <a:cs typeface="Arial"/>
              </a:rPr>
              <a:t> </a:t>
            </a:r>
            <a:r>
              <a:rPr sz="1800" spc="-10" dirty="0">
                <a:solidFill>
                  <a:srgbClr val="815E38"/>
                </a:solidFill>
                <a:latin typeface="Arial"/>
                <a:cs typeface="Arial"/>
              </a:rPr>
              <a:t>email)</a:t>
            </a:r>
            <a:endParaRPr sz="1800">
              <a:latin typeface="Arial"/>
              <a:cs typeface="Arial"/>
            </a:endParaRPr>
          </a:p>
          <a:p>
            <a:pPr>
              <a:lnSpc>
                <a:spcPct val="100000"/>
              </a:lnSpc>
              <a:spcBef>
                <a:spcPts val="75"/>
              </a:spcBef>
            </a:pPr>
            <a:endParaRPr sz="1800">
              <a:latin typeface="Arial"/>
              <a:cs typeface="Arial"/>
            </a:endParaRPr>
          </a:p>
          <a:p>
            <a:pPr marL="12700">
              <a:lnSpc>
                <a:spcPct val="100000"/>
              </a:lnSpc>
            </a:pPr>
            <a:r>
              <a:rPr sz="1800" dirty="0">
                <a:solidFill>
                  <a:srgbClr val="815E38"/>
                </a:solidFill>
                <a:latin typeface="Arial"/>
                <a:cs typeface="Arial"/>
              </a:rPr>
              <a:t>Spouse</a:t>
            </a:r>
            <a:r>
              <a:rPr sz="1800" spc="-25" dirty="0">
                <a:solidFill>
                  <a:srgbClr val="815E38"/>
                </a:solidFill>
                <a:latin typeface="Arial"/>
                <a:cs typeface="Arial"/>
              </a:rPr>
              <a:t> </a:t>
            </a:r>
            <a:r>
              <a:rPr sz="1800" dirty="0">
                <a:solidFill>
                  <a:srgbClr val="815E38"/>
                </a:solidFill>
                <a:latin typeface="Arial"/>
                <a:cs typeface="Arial"/>
              </a:rPr>
              <a:t>(</a:t>
            </a:r>
            <a:r>
              <a:rPr sz="1800" spc="-30" dirty="0">
                <a:solidFill>
                  <a:srgbClr val="815E38"/>
                </a:solidFill>
                <a:latin typeface="Arial"/>
                <a:cs typeface="Arial"/>
              </a:rPr>
              <a:t> </a:t>
            </a:r>
            <a:r>
              <a:rPr sz="1800" u="sng" dirty="0">
                <a:solidFill>
                  <a:srgbClr val="815E38"/>
                </a:solidFill>
                <a:uFill>
                  <a:solidFill>
                    <a:srgbClr val="815E38"/>
                  </a:solidFill>
                </a:uFill>
                <a:latin typeface="Arial"/>
                <a:cs typeface="Arial"/>
              </a:rPr>
              <a:t>spouseid{PK}</a:t>
            </a:r>
            <a:r>
              <a:rPr sz="1800" dirty="0">
                <a:solidFill>
                  <a:srgbClr val="815E38"/>
                </a:solidFill>
                <a:latin typeface="Arial"/>
                <a:cs typeface="Arial"/>
              </a:rPr>
              <a:t>,</a:t>
            </a:r>
            <a:r>
              <a:rPr sz="1800" spc="-15" dirty="0">
                <a:solidFill>
                  <a:srgbClr val="815E38"/>
                </a:solidFill>
                <a:latin typeface="Arial"/>
                <a:cs typeface="Arial"/>
              </a:rPr>
              <a:t> </a:t>
            </a:r>
            <a:r>
              <a:rPr sz="1800" b="1" dirty="0">
                <a:solidFill>
                  <a:srgbClr val="815E38"/>
                </a:solidFill>
                <a:latin typeface="Georgia"/>
                <a:cs typeface="Georgia"/>
              </a:rPr>
              <a:t>name,</a:t>
            </a:r>
            <a:r>
              <a:rPr sz="1800" b="1" spc="-25" dirty="0">
                <a:solidFill>
                  <a:srgbClr val="815E38"/>
                </a:solidFill>
                <a:latin typeface="Georgia"/>
                <a:cs typeface="Georgia"/>
              </a:rPr>
              <a:t> </a:t>
            </a:r>
            <a:r>
              <a:rPr sz="1800" b="1" spc="-10" dirty="0">
                <a:solidFill>
                  <a:srgbClr val="815E38"/>
                </a:solidFill>
                <a:latin typeface="Georgia"/>
                <a:cs typeface="Georgia"/>
              </a:rPr>
              <a:t>personid{FK}</a:t>
            </a:r>
            <a:r>
              <a:rPr sz="1800" spc="-10" dirty="0">
                <a:solidFill>
                  <a:srgbClr val="815E38"/>
                </a:solidFill>
                <a:latin typeface="Arial"/>
                <a:cs typeface="Arial"/>
              </a:rPr>
              <a:t>)</a:t>
            </a:r>
            <a:endParaRPr sz="1800">
              <a:latin typeface="Arial"/>
              <a:cs typeface="Arial"/>
            </a:endParaRPr>
          </a:p>
        </p:txBody>
      </p:sp>
      <p:pic>
        <p:nvPicPr>
          <p:cNvPr id="4" name="object 4"/>
          <p:cNvPicPr/>
          <p:nvPr/>
        </p:nvPicPr>
        <p:blipFill>
          <a:blip r:embed="rId2" cstate="print"/>
          <a:stretch>
            <a:fillRect/>
          </a:stretch>
        </p:blipFill>
        <p:spPr>
          <a:xfrm>
            <a:off x="2945818" y="1085088"/>
            <a:ext cx="6583270" cy="3103550"/>
          </a:xfrm>
          <a:prstGeom prst="rect">
            <a:avLst/>
          </a:prstGeom>
        </p:spPr>
      </p:pic>
      <p:sp>
        <p:nvSpPr>
          <p:cNvPr id="5" name="object 5"/>
          <p:cNvSpPr txBox="1"/>
          <p:nvPr/>
        </p:nvSpPr>
        <p:spPr>
          <a:xfrm>
            <a:off x="5420867" y="1234439"/>
            <a:ext cx="1765300" cy="626745"/>
          </a:xfrm>
          <a:prstGeom prst="rect">
            <a:avLst/>
          </a:prstGeom>
          <a:solidFill>
            <a:srgbClr val="FFFFFF"/>
          </a:solidFill>
          <a:ln w="12700">
            <a:solidFill>
              <a:srgbClr val="162C51"/>
            </a:solidFill>
          </a:ln>
        </p:spPr>
        <p:txBody>
          <a:bodyPr vert="horz" wrap="square" lIns="0" tIns="110489" rIns="0" bIns="0" rtlCol="0">
            <a:spAutoFit/>
          </a:bodyPr>
          <a:lstStyle/>
          <a:p>
            <a:pPr marL="426084">
              <a:lnSpc>
                <a:spcPct val="100000"/>
              </a:lnSpc>
              <a:spcBef>
                <a:spcPts val="869"/>
              </a:spcBef>
            </a:pPr>
            <a:r>
              <a:rPr sz="2400" b="1" spc="-10" dirty="0">
                <a:latin typeface="Calibri"/>
                <a:cs typeface="Calibri"/>
              </a:rPr>
              <a:t>Spouse</a:t>
            </a:r>
            <a:endParaRPr sz="2400">
              <a:latin typeface="Calibri"/>
              <a:cs typeface="Calibri"/>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2065" rIns="0" bIns="0" rtlCol="0">
            <a:spAutoFit/>
          </a:bodyPr>
          <a:lstStyle/>
          <a:p>
            <a:pPr marL="901700">
              <a:lnSpc>
                <a:spcPct val="100000"/>
              </a:lnSpc>
              <a:spcBef>
                <a:spcPts val="95"/>
              </a:spcBef>
            </a:pPr>
            <a:r>
              <a:rPr sz="4000" dirty="0"/>
              <a:t>Mapping</a:t>
            </a:r>
            <a:r>
              <a:rPr sz="4000" spc="-60" dirty="0"/>
              <a:t> </a:t>
            </a:r>
            <a:r>
              <a:rPr sz="4000" dirty="0"/>
              <a:t>Algorithm</a:t>
            </a:r>
            <a:r>
              <a:rPr sz="4000" spc="-75" dirty="0"/>
              <a:t> </a:t>
            </a:r>
            <a:r>
              <a:rPr sz="4000" dirty="0"/>
              <a:t>–</a:t>
            </a:r>
            <a:r>
              <a:rPr sz="4000" spc="-65" dirty="0"/>
              <a:t> </a:t>
            </a:r>
            <a:r>
              <a:rPr sz="4000" dirty="0"/>
              <a:t>1:N</a:t>
            </a:r>
            <a:r>
              <a:rPr sz="4000" spc="-80" dirty="0"/>
              <a:t> </a:t>
            </a:r>
            <a:r>
              <a:rPr sz="4000" spc="-10" dirty="0"/>
              <a:t>Relationships</a:t>
            </a:r>
            <a:endParaRPr sz="4000"/>
          </a:p>
        </p:txBody>
      </p:sp>
      <p:sp>
        <p:nvSpPr>
          <p:cNvPr id="3" name="object 3"/>
          <p:cNvSpPr txBox="1"/>
          <p:nvPr/>
        </p:nvSpPr>
        <p:spPr>
          <a:xfrm>
            <a:off x="1584896" y="4782254"/>
            <a:ext cx="3432175" cy="756920"/>
          </a:xfrm>
          <a:prstGeom prst="rect">
            <a:avLst/>
          </a:prstGeom>
        </p:spPr>
        <p:txBody>
          <a:bodyPr vert="horz" wrap="square" lIns="0" tIns="12700" rIns="0" bIns="0" rtlCol="0">
            <a:spAutoFit/>
          </a:bodyPr>
          <a:lstStyle/>
          <a:p>
            <a:pPr marL="12700">
              <a:lnSpc>
                <a:spcPct val="100000"/>
              </a:lnSpc>
              <a:spcBef>
                <a:spcPts val="100"/>
              </a:spcBef>
            </a:pPr>
            <a:r>
              <a:rPr sz="2400" dirty="0">
                <a:latin typeface="Arial"/>
                <a:cs typeface="Arial"/>
              </a:rPr>
              <a:t>How</a:t>
            </a:r>
            <a:r>
              <a:rPr sz="2400" spc="-45" dirty="0">
                <a:latin typeface="Arial"/>
                <a:cs typeface="Arial"/>
              </a:rPr>
              <a:t> </a:t>
            </a:r>
            <a:r>
              <a:rPr sz="2400" dirty="0">
                <a:latin typeface="Arial"/>
                <a:cs typeface="Arial"/>
              </a:rPr>
              <a:t>is</a:t>
            </a:r>
            <a:r>
              <a:rPr sz="2400" spc="-45" dirty="0">
                <a:latin typeface="Arial"/>
                <a:cs typeface="Arial"/>
              </a:rPr>
              <a:t> </a:t>
            </a:r>
            <a:r>
              <a:rPr sz="2400" dirty="0">
                <a:latin typeface="Arial"/>
                <a:cs typeface="Arial"/>
              </a:rPr>
              <a:t>this</a:t>
            </a:r>
            <a:r>
              <a:rPr sz="2400" spc="-45" dirty="0">
                <a:latin typeface="Arial"/>
                <a:cs typeface="Arial"/>
              </a:rPr>
              <a:t> </a:t>
            </a:r>
            <a:r>
              <a:rPr sz="2400" dirty="0">
                <a:latin typeface="Arial"/>
                <a:cs typeface="Arial"/>
              </a:rPr>
              <a:t>converted</a:t>
            </a:r>
            <a:r>
              <a:rPr sz="2400" spc="-50" dirty="0">
                <a:latin typeface="Arial"/>
                <a:cs typeface="Arial"/>
              </a:rPr>
              <a:t> </a:t>
            </a:r>
            <a:r>
              <a:rPr sz="2400" spc="-25" dirty="0">
                <a:latin typeface="Arial"/>
                <a:cs typeface="Arial"/>
              </a:rPr>
              <a:t>to?</a:t>
            </a:r>
            <a:endParaRPr sz="2400">
              <a:latin typeface="Arial"/>
              <a:cs typeface="Arial"/>
            </a:endParaRPr>
          </a:p>
          <a:p>
            <a:pPr marL="12700">
              <a:lnSpc>
                <a:spcPct val="100000"/>
              </a:lnSpc>
            </a:pPr>
            <a:r>
              <a:rPr sz="2400" i="1" dirty="0">
                <a:latin typeface="Arial"/>
                <a:cs typeface="Arial"/>
              </a:rPr>
              <a:t>Give</a:t>
            </a:r>
            <a:r>
              <a:rPr sz="2400" i="1" spc="-20" dirty="0">
                <a:latin typeface="Arial"/>
                <a:cs typeface="Arial"/>
              </a:rPr>
              <a:t> </a:t>
            </a:r>
            <a:r>
              <a:rPr sz="2400" i="1" dirty="0">
                <a:latin typeface="Arial"/>
                <a:cs typeface="Arial"/>
              </a:rPr>
              <a:t>a</a:t>
            </a:r>
            <a:r>
              <a:rPr sz="2400" i="1" spc="-30" dirty="0">
                <a:latin typeface="Arial"/>
                <a:cs typeface="Arial"/>
              </a:rPr>
              <a:t> </a:t>
            </a:r>
            <a:r>
              <a:rPr sz="2400" i="1" spc="-20" dirty="0">
                <a:latin typeface="Arial"/>
                <a:cs typeface="Arial"/>
              </a:rPr>
              <a:t>try…</a:t>
            </a:r>
            <a:endParaRPr sz="2400">
              <a:latin typeface="Arial"/>
              <a:cs typeface="Arial"/>
            </a:endParaRPr>
          </a:p>
        </p:txBody>
      </p:sp>
      <p:pic>
        <p:nvPicPr>
          <p:cNvPr id="4" name="object 4"/>
          <p:cNvPicPr/>
          <p:nvPr/>
        </p:nvPicPr>
        <p:blipFill>
          <a:blip r:embed="rId2" cstate="print"/>
          <a:stretch>
            <a:fillRect/>
          </a:stretch>
        </p:blipFill>
        <p:spPr>
          <a:xfrm>
            <a:off x="3505200" y="1524000"/>
            <a:ext cx="6535241" cy="3030639"/>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74624" rIns="0" bIns="0" rtlCol="0">
            <a:spAutoFit/>
          </a:bodyPr>
          <a:lstStyle/>
          <a:p>
            <a:pPr marL="109220">
              <a:lnSpc>
                <a:spcPct val="100000"/>
              </a:lnSpc>
              <a:spcBef>
                <a:spcPts val="100"/>
              </a:spcBef>
            </a:pPr>
            <a:r>
              <a:rPr dirty="0"/>
              <a:t>ERD</a:t>
            </a:r>
            <a:r>
              <a:rPr spc="-114" dirty="0"/>
              <a:t> </a:t>
            </a:r>
            <a:r>
              <a:rPr dirty="0"/>
              <a:t>to</a:t>
            </a:r>
            <a:r>
              <a:rPr spc="-110" dirty="0"/>
              <a:t> </a:t>
            </a:r>
            <a:r>
              <a:rPr dirty="0"/>
              <a:t>Relational</a:t>
            </a:r>
            <a:r>
              <a:rPr spc="-95" dirty="0"/>
              <a:t> </a:t>
            </a:r>
            <a:r>
              <a:rPr spc="-30" dirty="0"/>
              <a:t>Tables:</a:t>
            </a:r>
            <a:r>
              <a:rPr spc="-120" dirty="0"/>
              <a:t> </a:t>
            </a:r>
            <a:r>
              <a:rPr dirty="0"/>
              <a:t>Mapping</a:t>
            </a:r>
            <a:r>
              <a:rPr spc="-130" dirty="0"/>
              <a:t> </a:t>
            </a:r>
            <a:r>
              <a:rPr spc="-10" dirty="0"/>
              <a:t>Algorithm</a:t>
            </a:r>
          </a:p>
        </p:txBody>
      </p:sp>
      <p:grpSp>
        <p:nvGrpSpPr>
          <p:cNvPr id="3" name="object 3"/>
          <p:cNvGrpSpPr/>
          <p:nvPr/>
        </p:nvGrpSpPr>
        <p:grpSpPr>
          <a:xfrm>
            <a:off x="2513076" y="2208276"/>
            <a:ext cx="7165975" cy="3688079"/>
            <a:chOff x="2513076" y="2208276"/>
            <a:chExt cx="7165975" cy="3688079"/>
          </a:xfrm>
        </p:grpSpPr>
        <p:pic>
          <p:nvPicPr>
            <p:cNvPr id="4" name="object 4"/>
            <p:cNvPicPr/>
            <p:nvPr/>
          </p:nvPicPr>
          <p:blipFill>
            <a:blip r:embed="rId2" cstate="print"/>
            <a:stretch>
              <a:fillRect/>
            </a:stretch>
          </p:blipFill>
          <p:spPr>
            <a:xfrm>
              <a:off x="2513076" y="2208276"/>
              <a:ext cx="7165847" cy="3688079"/>
            </a:xfrm>
            <a:prstGeom prst="rect">
              <a:avLst/>
            </a:prstGeom>
          </p:spPr>
        </p:pic>
        <p:pic>
          <p:nvPicPr>
            <p:cNvPr id="5" name="object 5"/>
            <p:cNvPicPr/>
            <p:nvPr/>
          </p:nvPicPr>
          <p:blipFill>
            <a:blip r:embed="rId3" cstate="print"/>
            <a:stretch>
              <a:fillRect/>
            </a:stretch>
          </p:blipFill>
          <p:spPr>
            <a:xfrm>
              <a:off x="2566415" y="2211324"/>
              <a:ext cx="7059167" cy="3581399"/>
            </a:xfrm>
            <a:prstGeom prst="rect">
              <a:avLst/>
            </a:prstGeom>
          </p:spPr>
        </p:pic>
      </p:gr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74624" rIns="0" bIns="0" rtlCol="0">
            <a:spAutoFit/>
          </a:bodyPr>
          <a:lstStyle/>
          <a:p>
            <a:pPr marL="109220">
              <a:lnSpc>
                <a:spcPct val="100000"/>
              </a:lnSpc>
              <a:spcBef>
                <a:spcPts val="100"/>
              </a:spcBef>
            </a:pPr>
            <a:r>
              <a:rPr dirty="0"/>
              <a:t>Properties</a:t>
            </a:r>
            <a:r>
              <a:rPr spc="-155" dirty="0"/>
              <a:t> </a:t>
            </a:r>
            <a:r>
              <a:rPr dirty="0"/>
              <a:t>of</a:t>
            </a:r>
            <a:r>
              <a:rPr spc="-150" dirty="0"/>
              <a:t> </a:t>
            </a:r>
            <a:r>
              <a:rPr dirty="0"/>
              <a:t>Database</a:t>
            </a:r>
            <a:r>
              <a:rPr spc="-165" dirty="0"/>
              <a:t> </a:t>
            </a:r>
            <a:r>
              <a:rPr spc="-10" dirty="0"/>
              <a:t>Relations</a:t>
            </a:r>
          </a:p>
        </p:txBody>
      </p:sp>
      <p:sp>
        <p:nvSpPr>
          <p:cNvPr id="3" name="object 3"/>
          <p:cNvSpPr txBox="1"/>
          <p:nvPr/>
        </p:nvSpPr>
        <p:spPr>
          <a:xfrm>
            <a:off x="916939" y="1793112"/>
            <a:ext cx="9684385" cy="3533775"/>
          </a:xfrm>
          <a:prstGeom prst="rect">
            <a:avLst/>
          </a:prstGeom>
        </p:spPr>
        <p:txBody>
          <a:bodyPr vert="horz" wrap="square" lIns="0" tIns="59690" rIns="0" bIns="0" rtlCol="0">
            <a:spAutoFit/>
          </a:bodyPr>
          <a:lstStyle/>
          <a:p>
            <a:pPr marL="240029" marR="5080" indent="-227329">
              <a:lnSpc>
                <a:spcPts val="3030"/>
              </a:lnSpc>
              <a:spcBef>
                <a:spcPts val="470"/>
              </a:spcBef>
              <a:buFont typeface="Arial"/>
              <a:buChar char="•"/>
              <a:tabLst>
                <a:tab pos="241300" algn="l"/>
              </a:tabLst>
            </a:pPr>
            <a:r>
              <a:rPr sz="2800" dirty="0">
                <a:latin typeface="Calibri"/>
                <a:cs typeface="Calibri"/>
              </a:rPr>
              <a:t>Each</a:t>
            </a:r>
            <a:r>
              <a:rPr sz="2800" spc="-80" dirty="0">
                <a:latin typeface="Calibri"/>
                <a:cs typeface="Calibri"/>
              </a:rPr>
              <a:t> </a:t>
            </a:r>
            <a:r>
              <a:rPr sz="2800" dirty="0">
                <a:latin typeface="Calibri"/>
                <a:cs typeface="Calibri"/>
              </a:rPr>
              <a:t>relation</a:t>
            </a:r>
            <a:r>
              <a:rPr sz="2800" spc="-60" dirty="0">
                <a:latin typeface="Calibri"/>
                <a:cs typeface="Calibri"/>
              </a:rPr>
              <a:t> </a:t>
            </a:r>
            <a:r>
              <a:rPr sz="2800" dirty="0">
                <a:latin typeface="Calibri"/>
                <a:cs typeface="Calibri"/>
              </a:rPr>
              <a:t>name</a:t>
            </a:r>
            <a:r>
              <a:rPr sz="2800" spc="-75" dirty="0">
                <a:latin typeface="Calibri"/>
                <a:cs typeface="Calibri"/>
              </a:rPr>
              <a:t> </a:t>
            </a:r>
            <a:r>
              <a:rPr sz="2800" dirty="0">
                <a:latin typeface="Calibri"/>
                <a:cs typeface="Calibri"/>
              </a:rPr>
              <a:t>is</a:t>
            </a:r>
            <a:r>
              <a:rPr sz="2800" spc="-60" dirty="0">
                <a:latin typeface="Calibri"/>
                <a:cs typeface="Calibri"/>
              </a:rPr>
              <a:t> </a:t>
            </a:r>
            <a:r>
              <a:rPr sz="2800" dirty="0">
                <a:latin typeface="Calibri"/>
                <a:cs typeface="Calibri"/>
              </a:rPr>
              <a:t>distinct</a:t>
            </a:r>
            <a:r>
              <a:rPr sz="2800" spc="-30" dirty="0">
                <a:latin typeface="Calibri"/>
                <a:cs typeface="Calibri"/>
              </a:rPr>
              <a:t> </a:t>
            </a:r>
            <a:r>
              <a:rPr sz="2800" dirty="0">
                <a:latin typeface="Calibri"/>
                <a:cs typeface="Calibri"/>
              </a:rPr>
              <a:t>from</a:t>
            </a:r>
            <a:r>
              <a:rPr sz="2800" spc="-70" dirty="0">
                <a:latin typeface="Calibri"/>
                <a:cs typeface="Calibri"/>
              </a:rPr>
              <a:t> </a:t>
            </a:r>
            <a:r>
              <a:rPr sz="2800" dirty="0">
                <a:latin typeface="Calibri"/>
                <a:cs typeface="Calibri"/>
              </a:rPr>
              <a:t>all</a:t>
            </a:r>
            <a:r>
              <a:rPr sz="2800" spc="-80" dirty="0">
                <a:latin typeface="Calibri"/>
                <a:cs typeface="Calibri"/>
              </a:rPr>
              <a:t> </a:t>
            </a:r>
            <a:r>
              <a:rPr sz="2800" dirty="0">
                <a:latin typeface="Calibri"/>
                <a:cs typeface="Calibri"/>
              </a:rPr>
              <a:t>other</a:t>
            </a:r>
            <a:r>
              <a:rPr sz="2800" spc="-60" dirty="0">
                <a:latin typeface="Calibri"/>
                <a:cs typeface="Calibri"/>
              </a:rPr>
              <a:t> </a:t>
            </a:r>
            <a:r>
              <a:rPr sz="2800" dirty="0">
                <a:latin typeface="Calibri"/>
                <a:cs typeface="Calibri"/>
              </a:rPr>
              <a:t>relation</a:t>
            </a:r>
            <a:r>
              <a:rPr sz="2800" spc="-65" dirty="0">
                <a:latin typeface="Calibri"/>
                <a:cs typeface="Calibri"/>
              </a:rPr>
              <a:t> </a:t>
            </a:r>
            <a:r>
              <a:rPr sz="2800" dirty="0">
                <a:latin typeface="Calibri"/>
                <a:cs typeface="Calibri"/>
              </a:rPr>
              <a:t>names</a:t>
            </a:r>
            <a:r>
              <a:rPr sz="2800" spc="-60" dirty="0">
                <a:latin typeface="Calibri"/>
                <a:cs typeface="Calibri"/>
              </a:rPr>
              <a:t> </a:t>
            </a:r>
            <a:r>
              <a:rPr sz="2800" dirty="0">
                <a:latin typeface="Calibri"/>
                <a:cs typeface="Calibri"/>
              </a:rPr>
              <a:t>in</a:t>
            </a:r>
            <a:r>
              <a:rPr sz="2800" spc="-65" dirty="0">
                <a:latin typeface="Calibri"/>
                <a:cs typeface="Calibri"/>
              </a:rPr>
              <a:t> </a:t>
            </a:r>
            <a:r>
              <a:rPr sz="2800" spc="-25" dirty="0">
                <a:latin typeface="Calibri"/>
                <a:cs typeface="Calibri"/>
              </a:rPr>
              <a:t>the 	</a:t>
            </a:r>
            <a:r>
              <a:rPr sz="2800" dirty="0">
                <a:latin typeface="Calibri"/>
                <a:cs typeface="Calibri"/>
              </a:rPr>
              <a:t>relational</a:t>
            </a:r>
            <a:r>
              <a:rPr sz="2800" spc="-135" dirty="0">
                <a:latin typeface="Calibri"/>
                <a:cs typeface="Calibri"/>
              </a:rPr>
              <a:t> </a:t>
            </a:r>
            <a:r>
              <a:rPr sz="2800" spc="-10" dirty="0">
                <a:latin typeface="Calibri"/>
                <a:cs typeface="Calibri"/>
              </a:rPr>
              <a:t>schema.</a:t>
            </a:r>
            <a:endParaRPr sz="2800">
              <a:latin typeface="Calibri"/>
              <a:cs typeface="Calibri"/>
            </a:endParaRPr>
          </a:p>
          <a:p>
            <a:pPr marL="240029" indent="-227329">
              <a:lnSpc>
                <a:spcPct val="100000"/>
              </a:lnSpc>
              <a:spcBef>
                <a:spcPts val="620"/>
              </a:spcBef>
              <a:buFont typeface="Arial"/>
              <a:buChar char="•"/>
              <a:tabLst>
                <a:tab pos="240029" algn="l"/>
              </a:tabLst>
            </a:pPr>
            <a:r>
              <a:rPr sz="2800" dirty="0">
                <a:latin typeface="Calibri"/>
                <a:cs typeface="Calibri"/>
              </a:rPr>
              <a:t>Each</a:t>
            </a:r>
            <a:r>
              <a:rPr sz="2800" spc="-85" dirty="0">
                <a:latin typeface="Calibri"/>
                <a:cs typeface="Calibri"/>
              </a:rPr>
              <a:t> </a:t>
            </a:r>
            <a:r>
              <a:rPr sz="2800" spc="-10" dirty="0">
                <a:latin typeface="Calibri"/>
                <a:cs typeface="Calibri"/>
              </a:rPr>
              <a:t>attribute</a:t>
            </a:r>
            <a:r>
              <a:rPr sz="2800" spc="-60" dirty="0">
                <a:latin typeface="Calibri"/>
                <a:cs typeface="Calibri"/>
              </a:rPr>
              <a:t> </a:t>
            </a:r>
            <a:r>
              <a:rPr sz="2800" dirty="0">
                <a:latin typeface="Calibri"/>
                <a:cs typeface="Calibri"/>
              </a:rPr>
              <a:t>has</a:t>
            </a:r>
            <a:r>
              <a:rPr sz="2800" spc="-60" dirty="0">
                <a:latin typeface="Calibri"/>
                <a:cs typeface="Calibri"/>
              </a:rPr>
              <a:t> </a:t>
            </a:r>
            <a:r>
              <a:rPr sz="2800" dirty="0">
                <a:latin typeface="Calibri"/>
                <a:cs typeface="Calibri"/>
              </a:rPr>
              <a:t>a</a:t>
            </a:r>
            <a:r>
              <a:rPr sz="2800" spc="-65" dirty="0">
                <a:latin typeface="Calibri"/>
                <a:cs typeface="Calibri"/>
              </a:rPr>
              <a:t> </a:t>
            </a:r>
            <a:r>
              <a:rPr sz="2800" dirty="0">
                <a:latin typeface="Calibri"/>
                <a:cs typeface="Calibri"/>
              </a:rPr>
              <a:t>distinct</a:t>
            </a:r>
            <a:r>
              <a:rPr sz="2800" spc="-35" dirty="0">
                <a:latin typeface="Calibri"/>
                <a:cs typeface="Calibri"/>
              </a:rPr>
              <a:t> </a:t>
            </a:r>
            <a:r>
              <a:rPr sz="2800" spc="-10" dirty="0">
                <a:latin typeface="Calibri"/>
                <a:cs typeface="Calibri"/>
              </a:rPr>
              <a:t>name.</a:t>
            </a:r>
            <a:endParaRPr sz="2800">
              <a:latin typeface="Calibri"/>
              <a:cs typeface="Calibri"/>
            </a:endParaRPr>
          </a:p>
          <a:p>
            <a:pPr marL="240029" indent="-227329">
              <a:lnSpc>
                <a:spcPct val="100000"/>
              </a:lnSpc>
              <a:spcBef>
                <a:spcPts val="660"/>
              </a:spcBef>
              <a:buFont typeface="Arial"/>
              <a:buChar char="•"/>
              <a:tabLst>
                <a:tab pos="240029" algn="l"/>
              </a:tabLst>
            </a:pPr>
            <a:r>
              <a:rPr sz="2800" dirty="0">
                <a:latin typeface="Calibri"/>
                <a:cs typeface="Calibri"/>
              </a:rPr>
              <a:t>Each</a:t>
            </a:r>
            <a:r>
              <a:rPr sz="2800" spc="-75" dirty="0">
                <a:latin typeface="Calibri"/>
                <a:cs typeface="Calibri"/>
              </a:rPr>
              <a:t> </a:t>
            </a:r>
            <a:r>
              <a:rPr sz="2800" dirty="0">
                <a:latin typeface="Calibri"/>
                <a:cs typeface="Calibri"/>
              </a:rPr>
              <a:t>cell</a:t>
            </a:r>
            <a:r>
              <a:rPr sz="2800" spc="-80" dirty="0">
                <a:latin typeface="Calibri"/>
                <a:cs typeface="Calibri"/>
              </a:rPr>
              <a:t> </a:t>
            </a:r>
            <a:r>
              <a:rPr sz="2800" dirty="0">
                <a:latin typeface="Calibri"/>
                <a:cs typeface="Calibri"/>
              </a:rPr>
              <a:t>of</a:t>
            </a:r>
            <a:r>
              <a:rPr sz="2800" spc="-70" dirty="0">
                <a:latin typeface="Calibri"/>
                <a:cs typeface="Calibri"/>
              </a:rPr>
              <a:t> </a:t>
            </a:r>
            <a:r>
              <a:rPr sz="2800" dirty="0">
                <a:latin typeface="Calibri"/>
                <a:cs typeface="Calibri"/>
              </a:rPr>
              <a:t>a</a:t>
            </a:r>
            <a:r>
              <a:rPr sz="2800" spc="-65" dirty="0">
                <a:latin typeface="Calibri"/>
                <a:cs typeface="Calibri"/>
              </a:rPr>
              <a:t> </a:t>
            </a:r>
            <a:r>
              <a:rPr sz="2800" dirty="0">
                <a:latin typeface="Calibri"/>
                <a:cs typeface="Calibri"/>
              </a:rPr>
              <a:t>relation</a:t>
            </a:r>
            <a:r>
              <a:rPr sz="2800" spc="-75" dirty="0">
                <a:latin typeface="Calibri"/>
                <a:cs typeface="Calibri"/>
              </a:rPr>
              <a:t> </a:t>
            </a:r>
            <a:r>
              <a:rPr sz="2800" spc="-10" dirty="0">
                <a:latin typeface="Calibri"/>
                <a:cs typeface="Calibri"/>
              </a:rPr>
              <a:t>contains</a:t>
            </a:r>
            <a:r>
              <a:rPr sz="2800" spc="-50" dirty="0">
                <a:latin typeface="Calibri"/>
                <a:cs typeface="Calibri"/>
              </a:rPr>
              <a:t> </a:t>
            </a:r>
            <a:r>
              <a:rPr sz="2800" dirty="0">
                <a:latin typeface="Calibri"/>
                <a:cs typeface="Calibri"/>
              </a:rPr>
              <a:t>exactly</a:t>
            </a:r>
            <a:r>
              <a:rPr sz="2800" spc="-70" dirty="0">
                <a:latin typeface="Calibri"/>
                <a:cs typeface="Calibri"/>
              </a:rPr>
              <a:t> </a:t>
            </a:r>
            <a:r>
              <a:rPr sz="2800" dirty="0">
                <a:latin typeface="Calibri"/>
                <a:cs typeface="Calibri"/>
              </a:rPr>
              <a:t>one</a:t>
            </a:r>
            <a:r>
              <a:rPr sz="2800" spc="-60" dirty="0">
                <a:latin typeface="Calibri"/>
                <a:cs typeface="Calibri"/>
              </a:rPr>
              <a:t> </a:t>
            </a:r>
            <a:r>
              <a:rPr sz="2800" dirty="0">
                <a:latin typeface="Calibri"/>
                <a:cs typeface="Calibri"/>
              </a:rPr>
              <a:t>atomic</a:t>
            </a:r>
            <a:r>
              <a:rPr sz="2800" spc="-75" dirty="0">
                <a:latin typeface="Calibri"/>
                <a:cs typeface="Calibri"/>
              </a:rPr>
              <a:t> </a:t>
            </a:r>
            <a:r>
              <a:rPr sz="2800" dirty="0">
                <a:latin typeface="Calibri"/>
                <a:cs typeface="Calibri"/>
              </a:rPr>
              <a:t>(single)</a:t>
            </a:r>
            <a:r>
              <a:rPr sz="2800" spc="-55" dirty="0">
                <a:latin typeface="Calibri"/>
                <a:cs typeface="Calibri"/>
              </a:rPr>
              <a:t> </a:t>
            </a:r>
            <a:r>
              <a:rPr sz="2800" spc="-10" dirty="0">
                <a:latin typeface="Calibri"/>
                <a:cs typeface="Calibri"/>
              </a:rPr>
              <a:t>value.</a:t>
            </a:r>
            <a:endParaRPr sz="2800">
              <a:latin typeface="Calibri"/>
              <a:cs typeface="Calibri"/>
            </a:endParaRPr>
          </a:p>
          <a:p>
            <a:pPr marL="332105" indent="-319405">
              <a:lnSpc>
                <a:spcPct val="100000"/>
              </a:lnSpc>
              <a:spcBef>
                <a:spcPts val="434"/>
              </a:spcBef>
              <a:buClr>
                <a:srgbClr val="EC7C30"/>
              </a:buClr>
              <a:buSzPct val="60416"/>
              <a:buFont typeface="Wingdings"/>
              <a:buChar char=""/>
              <a:tabLst>
                <a:tab pos="332105" algn="l"/>
              </a:tabLst>
            </a:pPr>
            <a:r>
              <a:rPr sz="2400" spc="-20" dirty="0">
                <a:latin typeface="Calibri"/>
                <a:cs typeface="Calibri"/>
              </a:rPr>
              <a:t>Values</a:t>
            </a:r>
            <a:r>
              <a:rPr sz="2400" spc="-55" dirty="0">
                <a:latin typeface="Calibri"/>
                <a:cs typeface="Calibri"/>
              </a:rPr>
              <a:t> </a:t>
            </a:r>
            <a:r>
              <a:rPr sz="2400" dirty="0">
                <a:latin typeface="Calibri"/>
                <a:cs typeface="Calibri"/>
              </a:rPr>
              <a:t>of</a:t>
            </a:r>
            <a:r>
              <a:rPr sz="2400" spc="-40" dirty="0">
                <a:latin typeface="Calibri"/>
                <a:cs typeface="Calibri"/>
              </a:rPr>
              <a:t> </a:t>
            </a:r>
            <a:r>
              <a:rPr sz="2400" dirty="0">
                <a:latin typeface="Calibri"/>
                <a:cs typeface="Calibri"/>
              </a:rPr>
              <a:t>an</a:t>
            </a:r>
            <a:r>
              <a:rPr sz="2400" spc="-50" dirty="0">
                <a:latin typeface="Calibri"/>
                <a:cs typeface="Calibri"/>
              </a:rPr>
              <a:t> </a:t>
            </a:r>
            <a:r>
              <a:rPr sz="2400" spc="-10" dirty="0">
                <a:latin typeface="Calibri"/>
                <a:cs typeface="Calibri"/>
              </a:rPr>
              <a:t>attribute</a:t>
            </a:r>
            <a:r>
              <a:rPr sz="2400" spc="-65" dirty="0">
                <a:latin typeface="Calibri"/>
                <a:cs typeface="Calibri"/>
              </a:rPr>
              <a:t> </a:t>
            </a:r>
            <a:r>
              <a:rPr sz="2400" dirty="0">
                <a:latin typeface="Calibri"/>
                <a:cs typeface="Calibri"/>
              </a:rPr>
              <a:t>all</a:t>
            </a:r>
            <a:r>
              <a:rPr sz="2400" spc="-50" dirty="0">
                <a:latin typeface="Calibri"/>
                <a:cs typeface="Calibri"/>
              </a:rPr>
              <a:t> </a:t>
            </a:r>
            <a:r>
              <a:rPr sz="2400" dirty="0">
                <a:latin typeface="Calibri"/>
                <a:cs typeface="Calibri"/>
              </a:rPr>
              <a:t>come</a:t>
            </a:r>
            <a:r>
              <a:rPr sz="2400" spc="-55" dirty="0">
                <a:latin typeface="Calibri"/>
                <a:cs typeface="Calibri"/>
              </a:rPr>
              <a:t> </a:t>
            </a:r>
            <a:r>
              <a:rPr sz="2400" dirty="0">
                <a:latin typeface="Calibri"/>
                <a:cs typeface="Calibri"/>
              </a:rPr>
              <a:t>from</a:t>
            </a:r>
            <a:r>
              <a:rPr sz="2400" spc="-60" dirty="0">
                <a:latin typeface="Calibri"/>
                <a:cs typeface="Calibri"/>
              </a:rPr>
              <a:t> </a:t>
            </a:r>
            <a:r>
              <a:rPr sz="2400" dirty="0">
                <a:latin typeface="Calibri"/>
                <a:cs typeface="Calibri"/>
              </a:rPr>
              <a:t>the</a:t>
            </a:r>
            <a:r>
              <a:rPr sz="2400" spc="-40" dirty="0">
                <a:latin typeface="Calibri"/>
                <a:cs typeface="Calibri"/>
              </a:rPr>
              <a:t> </a:t>
            </a:r>
            <a:r>
              <a:rPr sz="2400" dirty="0">
                <a:latin typeface="Calibri"/>
                <a:cs typeface="Calibri"/>
              </a:rPr>
              <a:t>same</a:t>
            </a:r>
            <a:r>
              <a:rPr sz="2400" spc="-55" dirty="0">
                <a:latin typeface="Calibri"/>
                <a:cs typeface="Calibri"/>
              </a:rPr>
              <a:t> </a:t>
            </a:r>
            <a:r>
              <a:rPr sz="2400" spc="-10" dirty="0">
                <a:latin typeface="Calibri"/>
                <a:cs typeface="Calibri"/>
              </a:rPr>
              <a:t>domain.</a:t>
            </a:r>
            <a:endParaRPr sz="2400">
              <a:latin typeface="Calibri"/>
              <a:cs typeface="Calibri"/>
            </a:endParaRPr>
          </a:p>
          <a:p>
            <a:pPr marL="332105" indent="-319405">
              <a:lnSpc>
                <a:spcPct val="100000"/>
              </a:lnSpc>
              <a:spcBef>
                <a:spcPts val="420"/>
              </a:spcBef>
              <a:buClr>
                <a:srgbClr val="EC7C30"/>
              </a:buClr>
              <a:buSzPct val="60416"/>
              <a:buFont typeface="Wingdings"/>
              <a:buChar char=""/>
              <a:tabLst>
                <a:tab pos="332105" algn="l"/>
              </a:tabLst>
            </a:pPr>
            <a:r>
              <a:rPr sz="2400" dirty="0">
                <a:latin typeface="Calibri"/>
                <a:cs typeface="Calibri"/>
              </a:rPr>
              <a:t>Each</a:t>
            </a:r>
            <a:r>
              <a:rPr sz="2400" spc="-65" dirty="0">
                <a:latin typeface="Calibri"/>
                <a:cs typeface="Calibri"/>
              </a:rPr>
              <a:t> </a:t>
            </a:r>
            <a:r>
              <a:rPr sz="2400" dirty="0">
                <a:latin typeface="Calibri"/>
                <a:cs typeface="Calibri"/>
              </a:rPr>
              <a:t>tuple</a:t>
            </a:r>
            <a:r>
              <a:rPr sz="2400" spc="-55" dirty="0">
                <a:latin typeface="Calibri"/>
                <a:cs typeface="Calibri"/>
              </a:rPr>
              <a:t> </a:t>
            </a:r>
            <a:r>
              <a:rPr sz="2400" dirty="0">
                <a:latin typeface="Calibri"/>
                <a:cs typeface="Calibri"/>
              </a:rPr>
              <a:t>is</a:t>
            </a:r>
            <a:r>
              <a:rPr sz="2400" spc="-55" dirty="0">
                <a:latin typeface="Calibri"/>
                <a:cs typeface="Calibri"/>
              </a:rPr>
              <a:t> </a:t>
            </a:r>
            <a:r>
              <a:rPr sz="2400" dirty="0">
                <a:latin typeface="Calibri"/>
                <a:cs typeface="Calibri"/>
              </a:rPr>
              <a:t>distinct,</a:t>
            </a:r>
            <a:r>
              <a:rPr sz="2400" spc="-60" dirty="0">
                <a:latin typeface="Calibri"/>
                <a:cs typeface="Calibri"/>
              </a:rPr>
              <a:t> </a:t>
            </a:r>
            <a:r>
              <a:rPr sz="2400" dirty="0">
                <a:latin typeface="Calibri"/>
                <a:cs typeface="Calibri"/>
              </a:rPr>
              <a:t>there</a:t>
            </a:r>
            <a:r>
              <a:rPr sz="2400" spc="-50" dirty="0">
                <a:latin typeface="Calibri"/>
                <a:cs typeface="Calibri"/>
              </a:rPr>
              <a:t> </a:t>
            </a:r>
            <a:r>
              <a:rPr sz="2400" dirty="0">
                <a:latin typeface="Calibri"/>
                <a:cs typeface="Calibri"/>
              </a:rPr>
              <a:t>are</a:t>
            </a:r>
            <a:r>
              <a:rPr sz="2400" spc="-55" dirty="0">
                <a:latin typeface="Calibri"/>
                <a:cs typeface="Calibri"/>
              </a:rPr>
              <a:t> </a:t>
            </a:r>
            <a:r>
              <a:rPr sz="2400" dirty="0">
                <a:latin typeface="Calibri"/>
                <a:cs typeface="Calibri"/>
              </a:rPr>
              <a:t>no</a:t>
            </a:r>
            <a:r>
              <a:rPr sz="2400" spc="-45" dirty="0">
                <a:latin typeface="Calibri"/>
                <a:cs typeface="Calibri"/>
              </a:rPr>
              <a:t> </a:t>
            </a:r>
            <a:r>
              <a:rPr sz="2400" spc="-10" dirty="0">
                <a:latin typeface="Calibri"/>
                <a:cs typeface="Calibri"/>
              </a:rPr>
              <a:t>duplicate</a:t>
            </a:r>
            <a:r>
              <a:rPr sz="2400" spc="-55" dirty="0">
                <a:latin typeface="Calibri"/>
                <a:cs typeface="Calibri"/>
              </a:rPr>
              <a:t> </a:t>
            </a:r>
            <a:r>
              <a:rPr sz="2400" spc="-10" dirty="0">
                <a:latin typeface="Calibri"/>
                <a:cs typeface="Calibri"/>
              </a:rPr>
              <a:t>tuples.</a:t>
            </a:r>
            <a:endParaRPr sz="2400">
              <a:latin typeface="Calibri"/>
              <a:cs typeface="Calibri"/>
            </a:endParaRPr>
          </a:p>
          <a:p>
            <a:pPr marL="332105" indent="-319405">
              <a:lnSpc>
                <a:spcPct val="100000"/>
              </a:lnSpc>
              <a:spcBef>
                <a:spcPts val="409"/>
              </a:spcBef>
              <a:buClr>
                <a:srgbClr val="EC7C30"/>
              </a:buClr>
              <a:buSzPct val="60416"/>
              <a:buFont typeface="Wingdings"/>
              <a:buChar char=""/>
              <a:tabLst>
                <a:tab pos="332105" algn="l"/>
              </a:tabLst>
            </a:pPr>
            <a:r>
              <a:rPr sz="2400" dirty="0">
                <a:latin typeface="Calibri"/>
                <a:cs typeface="Calibri"/>
              </a:rPr>
              <a:t>The</a:t>
            </a:r>
            <a:r>
              <a:rPr sz="2400" spc="-35" dirty="0">
                <a:latin typeface="Calibri"/>
                <a:cs typeface="Calibri"/>
              </a:rPr>
              <a:t> </a:t>
            </a:r>
            <a:r>
              <a:rPr sz="2400" dirty="0">
                <a:latin typeface="Calibri"/>
                <a:cs typeface="Calibri"/>
              </a:rPr>
              <a:t>order</a:t>
            </a:r>
            <a:r>
              <a:rPr sz="2400" spc="-50" dirty="0">
                <a:latin typeface="Calibri"/>
                <a:cs typeface="Calibri"/>
              </a:rPr>
              <a:t> </a:t>
            </a:r>
            <a:r>
              <a:rPr sz="2400" dirty="0">
                <a:latin typeface="Calibri"/>
                <a:cs typeface="Calibri"/>
              </a:rPr>
              <a:t>of</a:t>
            </a:r>
            <a:r>
              <a:rPr sz="2400" spc="-50" dirty="0">
                <a:latin typeface="Calibri"/>
                <a:cs typeface="Calibri"/>
              </a:rPr>
              <a:t> </a:t>
            </a:r>
            <a:r>
              <a:rPr sz="2400" dirty="0">
                <a:latin typeface="Calibri"/>
                <a:cs typeface="Calibri"/>
              </a:rPr>
              <a:t>attributes</a:t>
            </a:r>
            <a:r>
              <a:rPr sz="2400" spc="-65" dirty="0">
                <a:latin typeface="Calibri"/>
                <a:cs typeface="Calibri"/>
              </a:rPr>
              <a:t> </a:t>
            </a:r>
            <a:r>
              <a:rPr sz="2400" dirty="0">
                <a:latin typeface="Calibri"/>
                <a:cs typeface="Calibri"/>
              </a:rPr>
              <a:t>has</a:t>
            </a:r>
            <a:r>
              <a:rPr sz="2400" spc="-60" dirty="0">
                <a:latin typeface="Calibri"/>
                <a:cs typeface="Calibri"/>
              </a:rPr>
              <a:t> </a:t>
            </a:r>
            <a:r>
              <a:rPr sz="2400" dirty="0">
                <a:latin typeface="Calibri"/>
                <a:cs typeface="Calibri"/>
              </a:rPr>
              <a:t>no</a:t>
            </a:r>
            <a:r>
              <a:rPr sz="2400" spc="-45" dirty="0">
                <a:latin typeface="Calibri"/>
                <a:cs typeface="Calibri"/>
              </a:rPr>
              <a:t> </a:t>
            </a:r>
            <a:r>
              <a:rPr sz="2400" spc="-10" dirty="0">
                <a:latin typeface="Calibri"/>
                <a:cs typeface="Calibri"/>
              </a:rPr>
              <a:t>significance.</a:t>
            </a:r>
            <a:endParaRPr sz="2400">
              <a:latin typeface="Calibri"/>
              <a:cs typeface="Calibri"/>
            </a:endParaRPr>
          </a:p>
          <a:p>
            <a:pPr marL="332105" indent="-319405">
              <a:lnSpc>
                <a:spcPct val="100000"/>
              </a:lnSpc>
              <a:spcBef>
                <a:spcPts val="409"/>
              </a:spcBef>
              <a:buClr>
                <a:srgbClr val="EC7C30"/>
              </a:buClr>
              <a:buSzPct val="60416"/>
              <a:buFont typeface="Wingdings"/>
              <a:buChar char=""/>
              <a:tabLst>
                <a:tab pos="332105" algn="l"/>
              </a:tabLst>
            </a:pPr>
            <a:r>
              <a:rPr sz="2400" dirty="0">
                <a:latin typeface="Calibri"/>
                <a:cs typeface="Calibri"/>
              </a:rPr>
              <a:t>The</a:t>
            </a:r>
            <a:r>
              <a:rPr sz="2400" spc="-30" dirty="0">
                <a:latin typeface="Calibri"/>
                <a:cs typeface="Calibri"/>
              </a:rPr>
              <a:t> </a:t>
            </a:r>
            <a:r>
              <a:rPr sz="2400" dirty="0">
                <a:latin typeface="Calibri"/>
                <a:cs typeface="Calibri"/>
              </a:rPr>
              <a:t>order</a:t>
            </a:r>
            <a:r>
              <a:rPr sz="2400" spc="-40" dirty="0">
                <a:latin typeface="Calibri"/>
                <a:cs typeface="Calibri"/>
              </a:rPr>
              <a:t> </a:t>
            </a:r>
            <a:r>
              <a:rPr sz="2400" dirty="0">
                <a:latin typeface="Calibri"/>
                <a:cs typeface="Calibri"/>
              </a:rPr>
              <a:t>of</a:t>
            </a:r>
            <a:r>
              <a:rPr sz="2400" spc="-45" dirty="0">
                <a:latin typeface="Calibri"/>
                <a:cs typeface="Calibri"/>
              </a:rPr>
              <a:t> </a:t>
            </a:r>
            <a:r>
              <a:rPr sz="2400" dirty="0">
                <a:latin typeface="Calibri"/>
                <a:cs typeface="Calibri"/>
              </a:rPr>
              <a:t>tuples</a:t>
            </a:r>
            <a:r>
              <a:rPr sz="2400" spc="-50" dirty="0">
                <a:latin typeface="Calibri"/>
                <a:cs typeface="Calibri"/>
              </a:rPr>
              <a:t> </a:t>
            </a:r>
            <a:r>
              <a:rPr sz="2400" dirty="0">
                <a:latin typeface="Calibri"/>
                <a:cs typeface="Calibri"/>
              </a:rPr>
              <a:t>has</a:t>
            </a:r>
            <a:r>
              <a:rPr sz="2400" spc="-50" dirty="0">
                <a:latin typeface="Calibri"/>
                <a:cs typeface="Calibri"/>
              </a:rPr>
              <a:t> </a:t>
            </a:r>
            <a:r>
              <a:rPr sz="2400" dirty="0">
                <a:latin typeface="Calibri"/>
                <a:cs typeface="Calibri"/>
              </a:rPr>
              <a:t>no</a:t>
            </a:r>
            <a:r>
              <a:rPr sz="2400" spc="-55" dirty="0">
                <a:latin typeface="Calibri"/>
                <a:cs typeface="Calibri"/>
              </a:rPr>
              <a:t> </a:t>
            </a:r>
            <a:r>
              <a:rPr sz="2400" dirty="0">
                <a:latin typeface="Calibri"/>
                <a:cs typeface="Calibri"/>
              </a:rPr>
              <a:t>significance</a:t>
            </a:r>
            <a:r>
              <a:rPr sz="2400" spc="-50" dirty="0">
                <a:latin typeface="Calibri"/>
                <a:cs typeface="Calibri"/>
              </a:rPr>
              <a:t> </a:t>
            </a:r>
            <a:r>
              <a:rPr sz="2400" spc="-10" dirty="0">
                <a:latin typeface="Calibri"/>
                <a:cs typeface="Calibri"/>
              </a:rPr>
              <a:t>theoretically.</a:t>
            </a:r>
            <a:endParaRPr sz="2400">
              <a:latin typeface="Calibri"/>
              <a:cs typeface="Calibri"/>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81438-4A10-5E46-907B-72931E0AE417}"/>
              </a:ext>
            </a:extLst>
          </p:cNvPr>
          <p:cNvSpPr>
            <a:spLocks noGrp="1"/>
          </p:cNvSpPr>
          <p:nvPr>
            <p:ph type="title"/>
          </p:nvPr>
        </p:nvSpPr>
        <p:spPr/>
        <p:txBody>
          <a:bodyPr/>
          <a:lstStyle/>
          <a:p>
            <a:r>
              <a:rPr lang="en-US" dirty="0">
                <a:latin typeface="Bahnschrift SemiBold" panose="020B0502040204020203" pitchFamily="34" charset="0"/>
              </a:rPr>
              <a:t>Summary</a:t>
            </a:r>
          </a:p>
        </p:txBody>
      </p:sp>
      <p:sp>
        <p:nvSpPr>
          <p:cNvPr id="5" name="Content Placeholder 4">
            <a:extLst>
              <a:ext uri="{FF2B5EF4-FFF2-40B4-BE49-F238E27FC236}">
                <a16:creationId xmlns:a16="http://schemas.microsoft.com/office/drawing/2014/main" id="{4D331BD1-A50E-2D4F-974E-52C13A6C53C1}"/>
              </a:ext>
            </a:extLst>
          </p:cNvPr>
          <p:cNvSpPr>
            <a:spLocks noGrp="1"/>
          </p:cNvSpPr>
          <p:nvPr>
            <p:ph idx="1"/>
          </p:nvPr>
        </p:nvSpPr>
        <p:spPr>
          <a:xfrm>
            <a:off x="2440939" y="1220820"/>
            <a:ext cx="4036061" cy="1692771"/>
          </a:xfrm>
        </p:spPr>
        <p:txBody>
          <a:bodyPr/>
          <a:lstStyle/>
          <a:p>
            <a:pPr>
              <a:lnSpc>
                <a:spcPct val="150000"/>
              </a:lnSpc>
              <a:buFont typeface="Arial" panose="020B0604020202020204" pitchFamily="34" charset="0"/>
              <a:buChar char="•"/>
            </a:pPr>
            <a:r>
              <a:rPr lang="en-US" sz="2000" dirty="0">
                <a:latin typeface="Bahnschrift" panose="020B0502040204020203" pitchFamily="34" charset="0"/>
              </a:rPr>
              <a:t>Database</a:t>
            </a:r>
          </a:p>
          <a:p>
            <a:pPr>
              <a:lnSpc>
                <a:spcPct val="150000"/>
              </a:lnSpc>
              <a:buFont typeface="Arial" panose="020B0604020202020204" pitchFamily="34" charset="0"/>
              <a:buChar char="•"/>
            </a:pPr>
            <a:r>
              <a:rPr lang="en-US" sz="2000" dirty="0">
                <a:latin typeface="Bahnschrift" panose="020B0502040204020203" pitchFamily="34" charset="0"/>
              </a:rPr>
              <a:t>DBMS </a:t>
            </a:r>
          </a:p>
          <a:p>
            <a:pPr>
              <a:lnSpc>
                <a:spcPct val="150000"/>
              </a:lnSpc>
              <a:buFont typeface="Arial" panose="020B0604020202020204" pitchFamily="34" charset="0"/>
              <a:buChar char="•"/>
            </a:pPr>
            <a:r>
              <a:rPr lang="en-US" sz="2000" dirty="0">
                <a:latin typeface="Bahnschrift" panose="020B0502040204020203" pitchFamily="34" charset="0"/>
              </a:rPr>
              <a:t>Database Components</a:t>
            </a:r>
          </a:p>
          <a:p>
            <a:endParaRPr lang="en-US" sz="2000" dirty="0"/>
          </a:p>
        </p:txBody>
      </p:sp>
      <p:sp>
        <p:nvSpPr>
          <p:cNvPr id="3" name="Title 1">
            <a:extLst>
              <a:ext uri="{FF2B5EF4-FFF2-40B4-BE49-F238E27FC236}">
                <a16:creationId xmlns:a16="http://schemas.microsoft.com/office/drawing/2014/main" id="{DBEEB761-BC4F-5D92-475C-4B15D9028148}"/>
              </a:ext>
            </a:extLst>
          </p:cNvPr>
          <p:cNvSpPr txBox="1">
            <a:spLocks/>
          </p:cNvSpPr>
          <p:nvPr/>
        </p:nvSpPr>
        <p:spPr>
          <a:xfrm>
            <a:off x="2440939" y="3657600"/>
            <a:ext cx="8270240" cy="2031325"/>
          </a:xfrm>
          <a:prstGeom prst="rect">
            <a:avLst/>
          </a:prstGeom>
        </p:spPr>
        <p:txBody>
          <a:bodyPr wrap="square" lIns="0" tIns="0" rIns="0" bIns="0">
            <a:spAutoFit/>
          </a:bodyPr>
          <a:lstStyle>
            <a:lvl1pPr>
              <a:defRPr sz="4400" b="0" i="0">
                <a:solidFill>
                  <a:schemeClr val="tx1"/>
                </a:solidFill>
                <a:latin typeface="Calibri Light"/>
                <a:ea typeface="+mj-ea"/>
                <a:cs typeface="Calibri Light"/>
              </a:defRPr>
            </a:lvl1pPr>
          </a:lstStyle>
          <a:p>
            <a:r>
              <a:rPr lang="en-US" dirty="0">
                <a:latin typeface="Bahnschrift SemiBold" panose="020B0502040204020203" pitchFamily="34" charset="0"/>
              </a:rPr>
              <a:t>Next session</a:t>
            </a:r>
          </a:p>
          <a:p>
            <a:r>
              <a:rPr lang="en-US" dirty="0">
                <a:latin typeface="Bahnschrift SemiBold" panose="020B0502040204020203" pitchFamily="34" charset="0"/>
              </a:rPr>
              <a:t>	</a:t>
            </a:r>
            <a:r>
              <a:rPr lang="en-US" sz="3600" dirty="0">
                <a:latin typeface="Bahnschrift" panose="020B0502040204020203" pitchFamily="34" charset="0"/>
              </a:rPr>
              <a:t>	- Database environment</a:t>
            </a:r>
          </a:p>
          <a:p>
            <a:r>
              <a:rPr lang="en-US" sz="3600" dirty="0">
                <a:latin typeface="Bahnschrift" panose="020B0502040204020203" pitchFamily="34" charset="0"/>
              </a:rPr>
              <a:t>		- Database Languages</a:t>
            </a:r>
            <a:r>
              <a:rPr lang="en-US" dirty="0">
                <a:latin typeface="Bahnschrift" panose="020B0502040204020203" pitchFamily="34" charset="0"/>
              </a:rPr>
              <a:t> </a:t>
            </a:r>
          </a:p>
        </p:txBody>
      </p:sp>
    </p:spTree>
    <p:extLst>
      <p:ext uri="{BB962C8B-B14F-4D97-AF65-F5344CB8AC3E}">
        <p14:creationId xmlns:p14="http://schemas.microsoft.com/office/powerpoint/2010/main" val="3696756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tent slid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tent slide template" id="{125065F7-B211-4A5C-A1CF-B50C7211C943}" vid="{B8301DC0-4BAA-4361-B5F2-DD5D06C69812}"/>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2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2401</Words>
  <Application>Microsoft Office PowerPoint</Application>
  <PresentationFormat>Widescreen</PresentationFormat>
  <Paragraphs>344</Paragraphs>
  <Slides>36</Slides>
  <Notes>8</Notes>
  <HiddenSlides>0</HiddenSlides>
  <MMClips>0</MMClips>
  <ScaleCrop>false</ScaleCrop>
  <HeadingPairs>
    <vt:vector size="6" baseType="variant">
      <vt:variant>
        <vt:lpstr>Fonts Used</vt:lpstr>
      </vt:variant>
      <vt:variant>
        <vt:i4>11</vt:i4>
      </vt:variant>
      <vt:variant>
        <vt:lpstr>Theme</vt:lpstr>
      </vt:variant>
      <vt:variant>
        <vt:i4>20</vt:i4>
      </vt:variant>
      <vt:variant>
        <vt:lpstr>Slide Titles</vt:lpstr>
      </vt:variant>
      <vt:variant>
        <vt:i4>36</vt:i4>
      </vt:variant>
    </vt:vector>
  </HeadingPairs>
  <TitlesOfParts>
    <vt:vector size="67" baseType="lpstr">
      <vt:lpstr>Arial</vt:lpstr>
      <vt:lpstr>Bahnschrift</vt:lpstr>
      <vt:lpstr>Bahnschrift SemiBold</vt:lpstr>
      <vt:lpstr>Britannic Bold</vt:lpstr>
      <vt:lpstr>Calibri</vt:lpstr>
      <vt:lpstr>Calibri Light</vt:lpstr>
      <vt:lpstr>Georgia</vt:lpstr>
      <vt:lpstr>Google Sans</vt:lpstr>
      <vt:lpstr>Söhne</vt:lpstr>
      <vt:lpstr>Times New Roman</vt:lpstr>
      <vt:lpstr>Wingdings</vt:lpstr>
      <vt:lpstr>Office Theme</vt:lpstr>
      <vt:lpstr>content slide template</vt:lpstr>
      <vt:lpstr>Text 1</vt:lpstr>
      <vt:lpstr>1_Text 1</vt:lpstr>
      <vt:lpstr>Holding PAge</vt:lpstr>
      <vt:lpstr>Title Slide 1</vt:lpstr>
      <vt:lpstr>Title Slide 2</vt:lpstr>
      <vt:lpstr>Title Slide 3</vt:lpstr>
      <vt:lpstr>Title Slide 4</vt:lpstr>
      <vt:lpstr>Sub Title 1</vt:lpstr>
      <vt:lpstr>Sub Title 2</vt:lpstr>
      <vt:lpstr>Sub Title 3</vt:lpstr>
      <vt:lpstr>Sub Title 4</vt:lpstr>
      <vt:lpstr>2_Text 1</vt:lpstr>
      <vt:lpstr>Text 2</vt:lpstr>
      <vt:lpstr>Text 3</vt:lpstr>
      <vt:lpstr>Text 4</vt:lpstr>
      <vt:lpstr>Text Break / Info Slide 1</vt:lpstr>
      <vt:lpstr>Text Break Info Slide 2</vt:lpstr>
      <vt:lpstr>UWTSD Logo Only_Image Bkgrnd</vt:lpstr>
      <vt:lpstr>Review of Database Concepts</vt:lpstr>
      <vt:lpstr>Learning Objectives</vt:lpstr>
      <vt:lpstr>Database – What is it?</vt:lpstr>
      <vt:lpstr>Why Database Management Systems?</vt:lpstr>
      <vt:lpstr>Database management system (DBMS):</vt:lpstr>
      <vt:lpstr>Types of DBMS</vt:lpstr>
      <vt:lpstr>Relational Databases </vt:lpstr>
      <vt:lpstr>NoSQL (Not Only SQL) Databases </vt:lpstr>
      <vt:lpstr>NewSQL Databases: </vt:lpstr>
      <vt:lpstr>How to choose a DB</vt:lpstr>
      <vt:lpstr>Questions to think about</vt:lpstr>
      <vt:lpstr>Differences between SQL and NoSQL databases</vt:lpstr>
      <vt:lpstr>NewSQL databases</vt:lpstr>
      <vt:lpstr>Activity</vt:lpstr>
      <vt:lpstr>PowerPoint Presentation</vt:lpstr>
      <vt:lpstr>Overview of Relational Database Concepts</vt:lpstr>
      <vt:lpstr>Recap:</vt:lpstr>
      <vt:lpstr>Entity-Relationship Model (ER Model):</vt:lpstr>
      <vt:lpstr>Entity-Relationship Model (ER Model):</vt:lpstr>
      <vt:lpstr>Database Design Process</vt:lpstr>
      <vt:lpstr>Keys</vt:lpstr>
      <vt:lpstr>Keys</vt:lpstr>
      <vt:lpstr>Keys</vt:lpstr>
      <vt:lpstr>Attributes</vt:lpstr>
      <vt:lpstr>Attributes-Type 1</vt:lpstr>
      <vt:lpstr>Attribute Types - 3</vt:lpstr>
      <vt:lpstr>Composite Attribute</vt:lpstr>
      <vt:lpstr>Exercise- ERD</vt:lpstr>
      <vt:lpstr>ERD to Relational Table – Mapping Algorithm</vt:lpstr>
      <vt:lpstr>Mapping Algorithm - Entities and Simple</vt:lpstr>
      <vt:lpstr>Mapping Algorithm – Multivalued attribute</vt:lpstr>
      <vt:lpstr>Mapping Algorithm – 1:1 Relationships</vt:lpstr>
      <vt:lpstr>Mapping Algorithm – 1:N Relationships</vt:lpstr>
      <vt:lpstr>ERD to Relational Tables: Mapping Algorithm</vt:lpstr>
      <vt:lpstr>Properties of Database Relations</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Divya Chidambaram</dc:creator>
  <cp:lastModifiedBy>Balan K</cp:lastModifiedBy>
  <cp:revision>6</cp:revision>
  <dcterms:created xsi:type="dcterms:W3CDTF">2023-09-22T11:54:18Z</dcterms:created>
  <dcterms:modified xsi:type="dcterms:W3CDTF">2024-06-11T22:04:53Z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2022-11-15T00:00:00Z</vt:filetime>
  </property>
  <property fmtid="{D5CDD505-2E9C-101B-9397-08002B2CF9AE}" pid="3" name="Creator">
    <vt:lpwstr>Acrobat PDFMaker 22 for PowerPoint</vt:lpwstr>
  </property>
  <property fmtid="{D5CDD505-2E9C-101B-9397-08002B2CF9AE}" pid="4" name="LastSaved">
    <vt:filetime>2023-09-22T00:00:00Z</vt:filetime>
  </property>
  <property fmtid="{D5CDD505-2E9C-101B-9397-08002B2CF9AE}" pid="5" name="Producer">
    <vt:lpwstr>Adobe PDF Library 22.3.39</vt:lpwstr>
  </property>
</Properties>
</file>