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763" r:id="rId2"/>
  </p:sldMasterIdLst>
  <p:notesMasterIdLst>
    <p:notesMasterId r:id="rId13"/>
  </p:notesMasterIdLst>
  <p:sldIdLst>
    <p:sldId id="256" r:id="rId3"/>
    <p:sldId id="277" r:id="rId4"/>
    <p:sldId id="276" r:id="rId5"/>
    <p:sldId id="275" r:id="rId6"/>
    <p:sldId id="270" r:id="rId7"/>
    <p:sldId id="283" r:id="rId8"/>
    <p:sldId id="284" r:id="rId9"/>
    <p:sldId id="285" r:id="rId10"/>
    <p:sldId id="286" r:id="rId11"/>
    <p:sldId id="2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695"/>
  </p:normalViewPr>
  <p:slideViewPr>
    <p:cSldViewPr snapToGrid="0">
      <p:cViewPr varScale="1">
        <p:scale>
          <a:sx n="72" d="100"/>
          <a:sy n="72" d="100"/>
        </p:scale>
        <p:origin x="62" y="3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9A82C-130A-624D-B641-7A730C60C9B1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148700-7B4B-2B48-9250-65CA5C373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16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48700-7B4B-2B48-9250-65CA5C373D9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561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CCD81-8F8F-DBF7-B9C9-7B4D608273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455E67-1CDD-C9BE-C386-2A7BED61E8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DB937-E259-E482-208B-EF41B2BC3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36315-C447-CEB5-2FE7-9F7FFD4C5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EE1641-45D7-9275-7E23-E909DBD97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54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0F15C-263D-3FCE-7D9D-D23871F1B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31B6A-EAA0-EB5B-EFB9-C9A55DDB6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A40953-6B47-FF5C-3C73-B518299C1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6D8EF-D6ED-78E0-D77E-054A70DC0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3A61C-6F78-02C7-AA33-035453418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28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7ACC8-C92D-7C21-3AE8-28BC2E481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D02CEB-EBE9-C0D9-E052-7BC28A6DCC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0B16F-20B2-942C-CF34-1315E005F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F38DE-DF38-2666-9C8B-2C92468D6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1040D-54BD-0A50-C001-C70581A82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9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2383E-6C47-6AE6-38C7-42CDA8C09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2501A-4371-5198-18F3-6B78B8C3DF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1E9CA7-26D0-35A7-FE75-544281A9C5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95B985-41B9-4339-61C5-AAAA2F0C5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A4C2EB-5BD4-ADCA-54EA-1DC1108FE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534D2A-8596-3E73-4A40-B0B29C9AA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73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ACA0A-F075-3173-A73D-4DFDE95FF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029C8-5115-F48C-9A9A-5C71DA3BB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B3230-7953-5DEB-3F23-8BEF93DD82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F7B9B-B91E-41DB-1C17-3C2652F5E9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34A5FB-52AE-DDD2-518A-77ECC5CCFD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8FF66E-2936-3109-EDE7-4269F83F0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51E62F-FE7C-B759-8F2D-1DAF5EBA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0DD3F2-880B-180D-D30C-E320F3C69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314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9D4FF-FFB6-B275-4ABC-050B8D289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1D518-4C6B-922A-04CB-2C42A86F8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6A6E0A-955B-562D-0272-CC80225F5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403FA8-C8C4-B9FF-39AC-62273FB7E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18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64E977-8E18-24E4-106D-61C255D12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4DCBA5-C0AE-5EA6-F343-8C8FD63FE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C6818-0022-E3E4-B5C8-43377399B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636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403FA-04CB-F185-615F-6FAD7B0AF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44C79-CC9C-5372-B1E6-8C71B6F11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630F4A-AF64-4D40-29C5-B3EA20B3B8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1FB8-8493-8680-341F-0F9695332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14745-5CA7-E7AB-F5D6-AC906E655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E097AC-B94D-98AB-5A76-62B4DE87D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166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B556-941A-FD54-D3BB-1DA92D358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AFC28C-DFDB-54A0-2046-0A323C678C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73B54E-2977-841A-86E8-950C3C946F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AEB4C-AD0C-254F-702C-F9D56D4DE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BAED87-D635-6F37-47D9-E692CC2D4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FF543-FA9F-E85D-7F7A-E167BB5B4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14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527A9-EE11-03D1-F07F-6B2652FC0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A99AE2-2D5E-95C3-9CEF-CD23C1D511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22F81-0573-67F9-FA6E-F1BB3806B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BDBC0-AAB5-4B3D-6D41-6F79084C5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993EA-1DC5-76DA-AC95-4313A84BC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702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A4321B-911F-C315-E276-FB6DF4E554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8805E-4E4A-F069-B475-48EBA16220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CF1E7-8BDC-5694-52A0-981E28898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C0A62-20B4-9449-5327-20CFD296E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7E9E6-C017-3442-600F-92AFCD500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454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975373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0B663E-6427-7182-6FB3-6EE6654D6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9F940F-1765-E559-85D7-7FEC852A1B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F8596-B96A-AACC-DDCF-F5CEF73062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C56599-AC3F-EA40-94FB-F7AC1400DD3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94903-2229-08D0-14FF-7A2E058088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897CC-04C9-A7EE-8B99-FC41A37277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A7125E-894B-EE49-A925-9D8E77307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159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00053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ontent/pdf/10.1186/1478-4491-11-4.pdf?pdf=button" TargetMode="External"/><Relationship Id="rId2" Type="http://schemas.openxmlformats.org/officeDocument/2006/relationships/hyperlink" Target="https://www.g2.com/categories/healthcare-learning-management-systems-lms#learn-mo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HS Digital could bring £127m worth of benefits to social care | UK  Healthcare News">
            <a:extLst>
              <a:ext uri="{FF2B5EF4-FFF2-40B4-BE49-F238E27FC236}">
                <a16:creationId xmlns:a16="http://schemas.microsoft.com/office/drawing/2014/main" id="{F764AAC9-BE3D-8904-CA20-6668994121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81" b="349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1F460-F2AD-E13D-903C-867842B6B7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2800"/>
              <a:t>The use of digital literacy for employee wellbeing and their professional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FEE3A2-420E-5239-0FF3-01BD1F317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 fontScale="92500" lnSpcReduction="20000"/>
          </a:bodyPr>
          <a:lstStyle/>
          <a:p>
            <a:r>
              <a:rPr lang="en-US" sz="2000"/>
              <a:t>Galina Dimitrova </a:t>
            </a:r>
          </a:p>
          <a:p>
            <a:r>
              <a:rPr lang="en-US" sz="2000"/>
              <a:t>2212628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347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9" name="Rectangle 103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39">
            <a:extLst>
              <a:ext uri="{FF2B5EF4-FFF2-40B4-BE49-F238E27FC236}">
                <a16:creationId xmlns:a16="http://schemas.microsoft.com/office/drawing/2014/main" id="{16BF4F81-CE79-4A24-860D-9959FF71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9278" y="484632"/>
            <a:ext cx="4189913" cy="5852642"/>
          </a:xfrm>
          <a:prstGeom prst="rect">
            <a:avLst/>
          </a:prstGeom>
          <a:solidFill>
            <a:schemeClr val="bg2"/>
          </a:solidFill>
          <a:ln w="1270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4F55A7-43AD-9C5C-5E4E-DD618CA6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90" y="681037"/>
            <a:ext cx="3738779" cy="1788811"/>
          </a:xfrm>
        </p:spPr>
        <p:txBody>
          <a:bodyPr>
            <a:normAutofit/>
          </a:bodyPr>
          <a:lstStyle/>
          <a:p>
            <a:r>
              <a:rPr lang="en-US" sz="4000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539A2-89DF-4164-AECA-6CFB880E0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90" y="2630161"/>
            <a:ext cx="3738780" cy="3546801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literacy is the ability to use digital technologies and tools for teaching, professional learning and professional development.</a:t>
            </a:r>
          </a:p>
          <a:p>
            <a:endParaRPr lang="en-US" sz="2000" dirty="0"/>
          </a:p>
        </p:txBody>
      </p:sp>
      <p:pic>
        <p:nvPicPr>
          <p:cNvPr id="1026" name="Picture 2" descr="What do we mean by digital health and social care?: 3 Why are digital  technologies important? - OpenLearn - Open University">
            <a:extLst>
              <a:ext uri="{FF2B5EF4-FFF2-40B4-BE49-F238E27FC236}">
                <a16:creationId xmlns:a16="http://schemas.microsoft.com/office/drawing/2014/main" id="{3FDCA89A-765E-70E5-5574-05732DB947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0" r="7630" b="-1"/>
          <a:stretch/>
        </p:blipFill>
        <p:spPr bwMode="auto">
          <a:xfrm>
            <a:off x="5170507" y="484633"/>
            <a:ext cx="6542215" cy="588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52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09" name="Rectangle 210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11" name="Rectangle 2110">
            <a:extLst>
              <a:ext uri="{FF2B5EF4-FFF2-40B4-BE49-F238E27FC236}">
                <a16:creationId xmlns:a16="http://schemas.microsoft.com/office/drawing/2014/main" id="{16BF4F81-CE79-4A24-860D-9959FF71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9278" y="484632"/>
            <a:ext cx="4189913" cy="5852642"/>
          </a:xfrm>
          <a:prstGeom prst="rect">
            <a:avLst/>
          </a:prstGeom>
          <a:solidFill>
            <a:schemeClr val="bg2"/>
          </a:solidFill>
          <a:ln w="1270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56A1A-97A4-2097-E80E-1C51FA151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90" y="681037"/>
            <a:ext cx="3738779" cy="1788811"/>
          </a:xfrm>
        </p:spPr>
        <p:txBody>
          <a:bodyPr>
            <a:normAutofit/>
          </a:bodyPr>
          <a:lstStyle/>
          <a:p>
            <a:r>
              <a:rPr lang="en-US" sz="4000" dirty="0"/>
              <a:t>Learning Management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B14CD-37C5-E002-2C37-DF96A5309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90" y="2630161"/>
            <a:ext cx="3738780" cy="3546801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learning management is platform used by hospitals, medical practices and health organization and allows medical organization to provide education and training for their employees.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(G2.com, Inc.(2022))</a:t>
            </a:r>
          </a:p>
        </p:txBody>
      </p:sp>
      <p:pic>
        <p:nvPicPr>
          <p:cNvPr id="2054" name="Picture 6" descr="Digital healthcare requires a new way of thinking, as well as new  technologies | Times Higher Education (THE)">
            <a:extLst>
              <a:ext uri="{FF2B5EF4-FFF2-40B4-BE49-F238E27FC236}">
                <a16:creationId xmlns:a16="http://schemas.microsoft.com/office/drawing/2014/main" id="{3FEC7EA9-C64A-63D2-F014-F9CA0C8932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12" r="14108"/>
          <a:stretch/>
        </p:blipFill>
        <p:spPr bwMode="auto">
          <a:xfrm>
            <a:off x="5170507" y="484633"/>
            <a:ext cx="6542215" cy="588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78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2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AA4ED-E2C5-5A2E-3E3F-9904E17C7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Teaching, e learning and self-development in Healthcare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0A465-CD2E-D2F7-10F8-9DF8009E11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 lnSpcReduction="10000"/>
          </a:bodyPr>
          <a:lstStyle/>
          <a:p>
            <a:endParaRPr lang="en-GB" sz="240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Course creation and management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assessment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Blended learning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Reporting and analytic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BF970-CECF-B848-A955-58CA2ACAD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 lnSpcReduction="10000"/>
          </a:bodyPr>
          <a:lstStyle/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training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Compliance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Discussion boards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                                  </a:t>
            </a:r>
            <a:r>
              <a:rPr lang="en-US" sz="2000" dirty="0"/>
              <a:t>(G2.com, Inc.(2022))</a:t>
            </a:r>
          </a:p>
        </p:txBody>
      </p:sp>
    </p:spTree>
    <p:extLst>
      <p:ext uri="{BB962C8B-B14F-4D97-AF65-F5344CB8AC3E}">
        <p14:creationId xmlns:p14="http://schemas.microsoft.com/office/powerpoint/2010/main" val="196912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3F45F-1AFE-847D-A224-79581F66F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Type of e-learning in Healthcare sector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8D8C4B1-7E39-82BF-200F-59027C286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Video conferencing sessions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self-learning modules </a:t>
            </a:r>
          </a:p>
          <a:p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Moodle e-learning platform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57600" lvl="8" indent="0" algn="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Frehywot (2013) p.8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1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3D1D51D2-BAC6-22FA-A522-D3E6BA6C37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2020" b="1137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8" name="Isosceles Triangle 8">
            <a:extLst>
              <a:ext uri="{FF2B5EF4-FFF2-40B4-BE49-F238E27FC236}">
                <a16:creationId xmlns:a16="http://schemas.microsoft.com/office/drawing/2014/main" id="{3559A5F2-8BE0-4998-A1E4-1B145465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Parallelogram 10">
            <a:extLst>
              <a:ext uri="{FF2B5EF4-FFF2-40B4-BE49-F238E27FC236}">
                <a16:creationId xmlns:a16="http://schemas.microsoft.com/office/drawing/2014/main" id="{3A6596D4-D53C-424F-9F16-CC8686C0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12">
            <a:extLst>
              <a:ext uri="{FF2B5EF4-FFF2-40B4-BE49-F238E27FC236}">
                <a16:creationId xmlns:a16="http://schemas.microsoft.com/office/drawing/2014/main" id="{81BB890B-70D4-42FE-A599-6AEF1A42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4">
            <a:extLst>
              <a:ext uri="{FF2B5EF4-FFF2-40B4-BE49-F238E27FC236}">
                <a16:creationId xmlns:a16="http://schemas.microsoft.com/office/drawing/2014/main" id="{3842D646-B58C-43C8-8152-01BC782B7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23">
            <a:extLst>
              <a:ext uri="{FF2B5EF4-FFF2-40B4-BE49-F238E27FC236}">
                <a16:creationId xmlns:a16="http://schemas.microsoft.com/office/drawing/2014/main" id="{9772CABD-4211-42AA-B349-D4002E52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BBD91630-4DBA-4294-8016-FEB5C3B0C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Isosceles Triangle 20">
            <a:extLst>
              <a:ext uri="{FF2B5EF4-FFF2-40B4-BE49-F238E27FC236}">
                <a16:creationId xmlns:a16="http://schemas.microsoft.com/office/drawing/2014/main" id="{E67D1587-504D-41BC-9D48-B61257BFB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04200" y="1678665"/>
            <a:ext cx="4569803" cy="23691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The use of technology during the covid19 pandemic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00964" y="4050832"/>
            <a:ext cx="4573037" cy="10968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Iara Baio</a:t>
            </a:r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8765DD1A-F044-4DE7-8A9B-7C30DC85A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2FE2170D-72D6-48A8-8E9A-BFF3BF03D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01D19436-094D-463D-AFEA-870FDBD0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9A2DE6E0-967C-4C58-8558-EC08F1138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52B22EA-B5F5-5BEA-6CCB-3F90376F7C65}"/>
              </a:ext>
            </a:extLst>
          </p:cNvPr>
          <p:cNvSpPr txBox="1"/>
          <p:nvPr/>
        </p:nvSpPr>
        <p:spPr>
          <a:xfrm>
            <a:off x="978785" y="-104657"/>
            <a:ext cx="8359769" cy="10926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Meetings online </a:t>
            </a:r>
            <a:endParaRPr lang="en-GB" sz="2000" dirty="0"/>
          </a:p>
          <a:p>
            <a:endParaRPr lang="en-GB" sz="2000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Schools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Business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NHS</a:t>
            </a:r>
          </a:p>
          <a:p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Covid-19 alert app</a:t>
            </a:r>
          </a:p>
          <a:p>
            <a:r>
              <a:rPr lang="en-GB" sz="2000" b="1" dirty="0"/>
              <a:t> </a:t>
            </a:r>
          </a:p>
          <a:p>
            <a:r>
              <a:rPr lang="en-GB" sz="2000" dirty="0"/>
              <a:t>This app uses Bluetooth exchange technology to share random, code with nearby phones, this app would use the code to identify if the person next has covid. </a:t>
            </a:r>
          </a:p>
          <a:p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Online grocery and contactless payment</a:t>
            </a:r>
          </a:p>
          <a:p>
            <a:r>
              <a:rPr lang="en-GB" sz="2000" b="1" dirty="0"/>
              <a:t> </a:t>
            </a:r>
          </a:p>
          <a:p>
            <a:r>
              <a:rPr lang="en-GB" sz="2000" dirty="0"/>
              <a:t>Because we weren’t allowed to go outside, people started to do more shopping online.</a:t>
            </a:r>
          </a:p>
          <a:p>
            <a:endParaRPr lang="en-GB" sz="2000" dirty="0"/>
          </a:p>
          <a:p>
            <a:r>
              <a:rPr lang="en-GB" sz="2000" dirty="0"/>
              <a:t>                                  (</a:t>
            </a:r>
            <a:r>
              <a:rPr lang="en-GB" sz="1600" dirty="0"/>
              <a:t>Zhong A, 2021).</a:t>
            </a:r>
            <a:endParaRPr lang="en-GB" sz="2000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536830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731418D-138C-087B-ECD9-220E4C80BCE7}"/>
              </a:ext>
            </a:extLst>
          </p:cNvPr>
          <p:cNvSpPr txBox="1"/>
          <p:nvPr/>
        </p:nvSpPr>
        <p:spPr>
          <a:xfrm>
            <a:off x="1429966" y="739302"/>
            <a:ext cx="741247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Big data </a:t>
            </a:r>
          </a:p>
          <a:p>
            <a:r>
              <a:rPr lang="en-GB" sz="1600" dirty="0"/>
              <a:t>The creation of this dashboard to track virus spread has been made easier by transparent and available public data, this was all because of the well-known apps they created, users could quickly obtain these real time updates on the app.</a:t>
            </a:r>
          </a:p>
          <a:p>
            <a:endParaRPr lang="en-GB" sz="1600" dirty="0"/>
          </a:p>
          <a:p>
            <a:r>
              <a:rPr lang="en-GB" sz="1600" dirty="0"/>
              <a:t>(U.N.D.P, 2020)</a:t>
            </a:r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8D79FF-F51C-082F-6D28-E7D5E5727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031" y="2378999"/>
            <a:ext cx="3163211" cy="21000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1ADD6A-3267-ED1E-F4BB-0A71D0B6B0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3683" y="4077258"/>
            <a:ext cx="3012693" cy="2004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567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F08F885-4A62-841D-0183-C4D937A3A021}"/>
              </a:ext>
            </a:extLst>
          </p:cNvPr>
          <p:cNvSpPr txBox="1"/>
          <p:nvPr/>
        </p:nvSpPr>
        <p:spPr>
          <a:xfrm>
            <a:off x="2189528" y="855677"/>
            <a:ext cx="445455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 list:</a:t>
            </a:r>
          </a:p>
          <a:p>
            <a:endParaRPr lang="en-GB" sz="1200" dirty="0"/>
          </a:p>
          <a:p>
            <a:r>
              <a:rPr lang="en-GB" sz="1200" dirty="0"/>
              <a:t>Zhong A,(2021)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Technology that helps us get through covid-19.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</a:t>
            </a:r>
            <a:r>
              <a:rPr lang="en-GB" sz="12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 :https://uwaterloo.ca/arts-computing-newsletter/winter-2021/feature/technology-helps-us-get-through-covid-19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U.N.D.P, (2020)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10 ways technology is helping to fight the coronavirus.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</a:p>
          <a:p>
            <a:r>
              <a:rPr lang="en-GB" sz="12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www.undp.org/china/blog/10-ways-technology-helping-fight-coronavirus?utm_source=EN&amp;utm_medium=GSR&amp;utm_content=US_UNDP_PaidSearch_Brand_English&amp;utm_campaign=CENTRAL&amp;c_src=CENTRAL&amp;c_src2=GSR&amp;gclid=Cj0KCQiA7bucBhCeARIsAIOwr-97BaHc_A8wI92uSBeAQVfsNfDlMl-xvclkK4VGDhE2pAu1E1AMzGcaAmAOEALw_wcB</a:t>
            </a:r>
          </a:p>
          <a:p>
            <a:endParaRPr lang="en-GB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111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2C8D4-F619-AD71-4CC7-AEDDD454A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458BC-F8CF-55FF-0C62-F6D663708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G2.com, Inc. (2022)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Health Learning Management System</a:t>
            </a:r>
          </a:p>
          <a:p>
            <a:pPr marL="0" indent="0">
              <a:buNone/>
            </a:pPr>
            <a:r>
              <a:rPr lang="en-US" dirty="0"/>
              <a:t>   Available at: </a:t>
            </a:r>
            <a:r>
              <a:rPr lang="en-US" dirty="0">
                <a:hlinkClick r:id="rId2"/>
              </a:rPr>
              <a:t>https://www.g2.com/categories/healthcare-learning-management-systems-lms#learn-more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(Accessed: 5</a:t>
            </a:r>
            <a:r>
              <a:rPr lang="en-US" baseline="30000" dirty="0"/>
              <a:t>th</a:t>
            </a:r>
            <a:r>
              <a:rPr lang="en-US" dirty="0"/>
              <a:t> December 2022)</a:t>
            </a:r>
          </a:p>
          <a:p>
            <a:r>
              <a:rPr lang="en-US" dirty="0"/>
              <a:t> Frehywot (2013) ’E-learning in medical education in resource constrained low- and middle- income countries’ , </a:t>
            </a:r>
            <a:r>
              <a:rPr lang="en-US" i="1" dirty="0"/>
              <a:t>Human Resources for Health 2013, 11:4, p.15</a:t>
            </a:r>
          </a:p>
          <a:p>
            <a:pPr marL="0" indent="0">
              <a:buNone/>
            </a:pPr>
            <a:r>
              <a:rPr lang="en-US" i="1" dirty="0"/>
              <a:t>   (</a:t>
            </a:r>
            <a:r>
              <a:rPr lang="en-US" dirty="0"/>
              <a:t>Accessed: 5</a:t>
            </a:r>
            <a:r>
              <a:rPr lang="en-US" baseline="30000" dirty="0"/>
              <a:t>th</a:t>
            </a:r>
            <a:r>
              <a:rPr lang="en-US" dirty="0"/>
              <a:t> December 2022)</a:t>
            </a:r>
          </a:p>
          <a:p>
            <a:pPr marL="0" indent="0">
              <a:buNone/>
            </a:pPr>
            <a:r>
              <a:rPr lang="en-US" dirty="0"/>
              <a:t>   URL: </a:t>
            </a:r>
            <a:r>
              <a:rPr lang="en-US" dirty="0">
                <a:hlinkClick r:id="rId3"/>
              </a:rPr>
              <a:t>https://link.springer.com/content/pdf/10.1186/1478-4491-11-4.pdf?pdf=button</a:t>
            </a:r>
            <a:endParaRPr lang="en-US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8795850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491</Words>
  <Application>Microsoft Office PowerPoint</Application>
  <PresentationFormat>Widescreen</PresentationFormat>
  <Paragraphs>87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Trebuchet MS</vt:lpstr>
      <vt:lpstr>Wingdings 3</vt:lpstr>
      <vt:lpstr>Office Theme</vt:lpstr>
      <vt:lpstr>Facet</vt:lpstr>
      <vt:lpstr>The use of digital literacy for employee wellbeing and their professional development</vt:lpstr>
      <vt:lpstr>Digital literacy</vt:lpstr>
      <vt:lpstr>Learning Management System</vt:lpstr>
      <vt:lpstr>Teaching, e learning and self-development in Healthcare sector</vt:lpstr>
      <vt:lpstr>Type of e-learning in Healthcare sector</vt:lpstr>
      <vt:lpstr>The use of technology during the covid19 pandemic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digital literacy for employee wellbeing and their professional development</dc:title>
  <dc:creator>Galina Antonova Dimitrova (2212628)</dc:creator>
  <cp:lastModifiedBy>Suneth Fernando</cp:lastModifiedBy>
  <cp:revision>4</cp:revision>
  <dcterms:created xsi:type="dcterms:W3CDTF">2022-11-22T12:10:13Z</dcterms:created>
  <dcterms:modified xsi:type="dcterms:W3CDTF">2022-12-13T22:08:47Z</dcterms:modified>
</cp:coreProperties>
</file>