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G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31263B-B8F8-46B3-8A9B-F397AEA75D2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BB406E3-2355-4850-984D-FC21501C6D6F}">
      <dgm:prSet/>
      <dgm:spPr/>
      <dgm:t>
        <a:bodyPr/>
        <a:lstStyle/>
        <a:p>
          <a:pPr>
            <a:lnSpc>
              <a:spcPct val="100000"/>
            </a:lnSpc>
          </a:pPr>
          <a:r>
            <a:rPr lang="en-US" dirty="0"/>
            <a:t>Isaac’s limited social interaction shows that he has had fewer chances to </a:t>
          </a:r>
          <a:r>
            <a:rPr lang="en-US" dirty="0" err="1"/>
            <a:t>practise</a:t>
          </a:r>
          <a:r>
            <a:rPr lang="en-US" dirty="0"/>
            <a:t> sharing, taking turns with peers or adults to talk and group play (EEF, 2025).</a:t>
          </a:r>
        </a:p>
      </dgm:t>
    </dgm:pt>
    <dgm:pt modelId="{1C1A161F-A481-4836-8C1D-81D2BB4428B0}" type="parTrans" cxnId="{345C9EBF-6CF4-4F95-984F-32FE832DF7D5}">
      <dgm:prSet/>
      <dgm:spPr/>
      <dgm:t>
        <a:bodyPr/>
        <a:lstStyle/>
        <a:p>
          <a:endParaRPr lang="en-US"/>
        </a:p>
      </dgm:t>
    </dgm:pt>
    <dgm:pt modelId="{8BA7EB64-ED7A-481F-AF1E-AB6A4687FCE6}" type="sibTrans" cxnId="{345C9EBF-6CF4-4F95-984F-32FE832DF7D5}">
      <dgm:prSet/>
      <dgm:spPr/>
      <dgm:t>
        <a:bodyPr/>
        <a:lstStyle/>
        <a:p>
          <a:endParaRPr lang="en-US"/>
        </a:p>
      </dgm:t>
    </dgm:pt>
    <dgm:pt modelId="{8239D446-8A23-4E12-BCF4-CAAB31A28DED}">
      <dgm:prSet/>
      <dgm:spPr>
        <a:noFill/>
      </dgm:spPr>
      <dgm:t>
        <a:bodyPr/>
        <a:lstStyle/>
        <a:p>
          <a:pPr>
            <a:lnSpc>
              <a:spcPct val="100000"/>
            </a:lnSpc>
          </a:pPr>
          <a:r>
            <a:rPr lang="en-US" dirty="0"/>
            <a:t>Isaac’s distress when separated shows that he needs more interactions with others to develop trust before he can self-regulate (</a:t>
          </a:r>
          <a:r>
            <a:rPr lang="en-US" dirty="0" err="1"/>
            <a:t>RCPsych</a:t>
          </a:r>
          <a:r>
            <a:rPr lang="en-US" dirty="0"/>
            <a:t>, 2023).</a:t>
          </a:r>
        </a:p>
      </dgm:t>
    </dgm:pt>
    <dgm:pt modelId="{D36B6266-AB9E-4C2A-A43B-2E3B42FC4040}" type="parTrans" cxnId="{4008F6A5-71F3-4644-B050-6243BFCB415A}">
      <dgm:prSet/>
      <dgm:spPr/>
      <dgm:t>
        <a:bodyPr/>
        <a:lstStyle/>
        <a:p>
          <a:endParaRPr lang="en-US"/>
        </a:p>
      </dgm:t>
    </dgm:pt>
    <dgm:pt modelId="{1993965C-95B2-49CD-86A0-40DFFDD30827}" type="sibTrans" cxnId="{4008F6A5-71F3-4644-B050-6243BFCB415A}">
      <dgm:prSet/>
      <dgm:spPr/>
      <dgm:t>
        <a:bodyPr/>
        <a:lstStyle/>
        <a:p>
          <a:endParaRPr lang="en-US"/>
        </a:p>
      </dgm:t>
    </dgm:pt>
    <dgm:pt modelId="{FA2C64D4-DEB7-4CF4-8406-BD35B8625074}">
      <dgm:prSet/>
      <dgm:spPr/>
      <dgm:t>
        <a:bodyPr/>
        <a:lstStyle/>
        <a:p>
          <a:pPr>
            <a:lnSpc>
              <a:spcPct val="100000"/>
            </a:lnSpc>
          </a:pPr>
          <a:r>
            <a:rPr lang="en-US" dirty="0"/>
            <a:t>Isaac’s quiet withdrawal can reduce his chances to learn through play and friendships and improve his language and general wellbeing (Ainsworth et al., 1978; EEF, 2025).</a:t>
          </a:r>
        </a:p>
      </dgm:t>
    </dgm:pt>
    <dgm:pt modelId="{D75B9995-5AD4-4A10-8BDA-718068206CE6}" type="parTrans" cxnId="{E44BAB23-15A7-4CD7-9466-9F7FD0CAE686}">
      <dgm:prSet/>
      <dgm:spPr/>
      <dgm:t>
        <a:bodyPr/>
        <a:lstStyle/>
        <a:p>
          <a:endParaRPr lang="en-US"/>
        </a:p>
      </dgm:t>
    </dgm:pt>
    <dgm:pt modelId="{91605EA8-9CF1-434D-8478-EBB611B74A6B}" type="sibTrans" cxnId="{E44BAB23-15A7-4CD7-9466-9F7FD0CAE686}">
      <dgm:prSet/>
      <dgm:spPr/>
      <dgm:t>
        <a:bodyPr/>
        <a:lstStyle/>
        <a:p>
          <a:endParaRPr lang="en-US"/>
        </a:p>
      </dgm:t>
    </dgm:pt>
    <dgm:pt modelId="{FD5BD619-2614-4F3E-B8B2-30B6CD28DAB0}" type="pres">
      <dgm:prSet presAssocID="{CA31263B-B8F8-46B3-8A9B-F397AEA75D22}" presName="root" presStyleCnt="0">
        <dgm:presLayoutVars>
          <dgm:dir/>
          <dgm:resizeHandles val="exact"/>
        </dgm:presLayoutVars>
      </dgm:prSet>
      <dgm:spPr/>
    </dgm:pt>
    <dgm:pt modelId="{7EA9EE3F-88DC-4B51-845B-794A98C3805C}" type="pres">
      <dgm:prSet presAssocID="{1BB406E3-2355-4850-984D-FC21501C6D6F}" presName="compNode" presStyleCnt="0"/>
      <dgm:spPr/>
    </dgm:pt>
    <dgm:pt modelId="{6F8161C1-D446-4C89-9F02-3D8AFE07D52D}" type="pres">
      <dgm:prSet presAssocID="{1BB406E3-2355-4850-984D-FC21501C6D6F}" presName="bgRect" presStyleLbl="bgShp" presStyleIdx="0" presStyleCnt="3"/>
      <dgm:spPr>
        <a:noFill/>
      </dgm:spPr>
    </dgm:pt>
    <dgm:pt modelId="{E6BE4184-3C8A-47F1-B0D8-4923334E79A3}" type="pres">
      <dgm:prSet presAssocID="{1BB406E3-2355-4850-984D-FC21501C6D6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a:ext>
      </dgm:extLst>
    </dgm:pt>
    <dgm:pt modelId="{2456FC7D-5C5D-4466-879A-9BBC31D287A4}" type="pres">
      <dgm:prSet presAssocID="{1BB406E3-2355-4850-984D-FC21501C6D6F}" presName="spaceRect" presStyleCnt="0"/>
      <dgm:spPr/>
    </dgm:pt>
    <dgm:pt modelId="{90F601CE-81E1-4118-BE41-A32D9D27F2FB}" type="pres">
      <dgm:prSet presAssocID="{1BB406E3-2355-4850-984D-FC21501C6D6F}" presName="parTx" presStyleLbl="revTx" presStyleIdx="0" presStyleCnt="3">
        <dgm:presLayoutVars>
          <dgm:chMax val="0"/>
          <dgm:chPref val="0"/>
        </dgm:presLayoutVars>
      </dgm:prSet>
      <dgm:spPr/>
    </dgm:pt>
    <dgm:pt modelId="{4F64E2DE-2FED-47BD-A590-737AA0599445}" type="pres">
      <dgm:prSet presAssocID="{8BA7EB64-ED7A-481F-AF1E-AB6A4687FCE6}" presName="sibTrans" presStyleCnt="0"/>
      <dgm:spPr/>
    </dgm:pt>
    <dgm:pt modelId="{5C250472-ADA2-481E-A79A-B2D3D8E5FEC2}" type="pres">
      <dgm:prSet presAssocID="{8239D446-8A23-4E12-BCF4-CAAB31A28DED}" presName="compNode" presStyleCnt="0"/>
      <dgm:spPr/>
    </dgm:pt>
    <dgm:pt modelId="{A2597C70-924B-4DB9-ADB4-625F230E0EE4}" type="pres">
      <dgm:prSet presAssocID="{8239D446-8A23-4E12-BCF4-CAAB31A28DED}" presName="bgRect" presStyleLbl="bgShp" presStyleIdx="1" presStyleCnt="3"/>
      <dgm:spPr>
        <a:noFill/>
      </dgm:spPr>
    </dgm:pt>
    <dgm:pt modelId="{CC3AF349-F0F5-464E-9CEC-9EE0E3D03906}" type="pres">
      <dgm:prSet presAssocID="{8239D446-8A23-4E12-BCF4-CAAB31A28DE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10A3522D-CB36-4989-AE82-D1145CBD3595}" type="pres">
      <dgm:prSet presAssocID="{8239D446-8A23-4E12-BCF4-CAAB31A28DED}" presName="spaceRect" presStyleCnt="0"/>
      <dgm:spPr/>
    </dgm:pt>
    <dgm:pt modelId="{7ED041BF-492B-4BDB-AFFF-780A16B10A98}" type="pres">
      <dgm:prSet presAssocID="{8239D446-8A23-4E12-BCF4-CAAB31A28DED}" presName="parTx" presStyleLbl="revTx" presStyleIdx="1" presStyleCnt="3">
        <dgm:presLayoutVars>
          <dgm:chMax val="0"/>
          <dgm:chPref val="0"/>
        </dgm:presLayoutVars>
      </dgm:prSet>
      <dgm:spPr/>
    </dgm:pt>
    <dgm:pt modelId="{CEDB819F-7796-49CF-BD2A-728344253A7B}" type="pres">
      <dgm:prSet presAssocID="{1993965C-95B2-49CD-86A0-40DFFDD30827}" presName="sibTrans" presStyleCnt="0"/>
      <dgm:spPr/>
    </dgm:pt>
    <dgm:pt modelId="{7DEFA594-07FC-4956-A489-EC4E38D8D3DE}" type="pres">
      <dgm:prSet presAssocID="{FA2C64D4-DEB7-4CF4-8406-BD35B8625074}" presName="compNode" presStyleCnt="0"/>
      <dgm:spPr/>
    </dgm:pt>
    <dgm:pt modelId="{63FEA92E-7EFD-40AB-86E8-6A3A79168D39}" type="pres">
      <dgm:prSet presAssocID="{FA2C64D4-DEB7-4CF4-8406-BD35B8625074}" presName="bgRect" presStyleLbl="bgShp" presStyleIdx="2" presStyleCnt="3"/>
      <dgm:spPr>
        <a:noFill/>
      </dgm:spPr>
    </dgm:pt>
    <dgm:pt modelId="{A3C9CB12-8AAB-47FB-9EA2-7865C4116619}" type="pres">
      <dgm:prSet presAssocID="{FA2C64D4-DEB7-4CF4-8406-BD35B862507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95920092-12E2-45B9-934C-A4A0058B6971}" type="pres">
      <dgm:prSet presAssocID="{FA2C64D4-DEB7-4CF4-8406-BD35B8625074}" presName="spaceRect" presStyleCnt="0"/>
      <dgm:spPr/>
    </dgm:pt>
    <dgm:pt modelId="{0F5F8446-B87E-4EB7-9CB2-FED423B7973A}" type="pres">
      <dgm:prSet presAssocID="{FA2C64D4-DEB7-4CF4-8406-BD35B8625074}" presName="parTx" presStyleLbl="revTx" presStyleIdx="2" presStyleCnt="3">
        <dgm:presLayoutVars>
          <dgm:chMax val="0"/>
          <dgm:chPref val="0"/>
        </dgm:presLayoutVars>
      </dgm:prSet>
      <dgm:spPr/>
    </dgm:pt>
  </dgm:ptLst>
  <dgm:cxnLst>
    <dgm:cxn modelId="{A2F04C04-510E-4755-8CF4-4EE5AAB4A770}" type="presOf" srcId="{CA31263B-B8F8-46B3-8A9B-F397AEA75D22}" destId="{FD5BD619-2614-4F3E-B8B2-30B6CD28DAB0}" srcOrd="0" destOrd="0" presId="urn:microsoft.com/office/officeart/2018/2/layout/IconVerticalSolidList"/>
    <dgm:cxn modelId="{F846041A-4C92-4461-B388-B7611E571EA4}" type="presOf" srcId="{FA2C64D4-DEB7-4CF4-8406-BD35B8625074}" destId="{0F5F8446-B87E-4EB7-9CB2-FED423B7973A}" srcOrd="0" destOrd="0" presId="urn:microsoft.com/office/officeart/2018/2/layout/IconVerticalSolidList"/>
    <dgm:cxn modelId="{E44BAB23-15A7-4CD7-9466-9F7FD0CAE686}" srcId="{CA31263B-B8F8-46B3-8A9B-F397AEA75D22}" destId="{FA2C64D4-DEB7-4CF4-8406-BD35B8625074}" srcOrd="2" destOrd="0" parTransId="{D75B9995-5AD4-4A10-8BDA-718068206CE6}" sibTransId="{91605EA8-9CF1-434D-8478-EBB611B74A6B}"/>
    <dgm:cxn modelId="{26FB9467-D67C-42A2-BAD2-0265C4A3BDCC}" type="presOf" srcId="{1BB406E3-2355-4850-984D-FC21501C6D6F}" destId="{90F601CE-81E1-4118-BE41-A32D9D27F2FB}" srcOrd="0" destOrd="0" presId="urn:microsoft.com/office/officeart/2018/2/layout/IconVerticalSolidList"/>
    <dgm:cxn modelId="{4008F6A5-71F3-4644-B050-6243BFCB415A}" srcId="{CA31263B-B8F8-46B3-8A9B-F397AEA75D22}" destId="{8239D446-8A23-4E12-BCF4-CAAB31A28DED}" srcOrd="1" destOrd="0" parTransId="{D36B6266-AB9E-4C2A-A43B-2E3B42FC4040}" sibTransId="{1993965C-95B2-49CD-86A0-40DFFDD30827}"/>
    <dgm:cxn modelId="{58780FB2-199A-46B9-B1F8-3D5A0755350B}" type="presOf" srcId="{8239D446-8A23-4E12-BCF4-CAAB31A28DED}" destId="{7ED041BF-492B-4BDB-AFFF-780A16B10A98}" srcOrd="0" destOrd="0" presId="urn:microsoft.com/office/officeart/2018/2/layout/IconVerticalSolidList"/>
    <dgm:cxn modelId="{345C9EBF-6CF4-4F95-984F-32FE832DF7D5}" srcId="{CA31263B-B8F8-46B3-8A9B-F397AEA75D22}" destId="{1BB406E3-2355-4850-984D-FC21501C6D6F}" srcOrd="0" destOrd="0" parTransId="{1C1A161F-A481-4836-8C1D-81D2BB4428B0}" sibTransId="{8BA7EB64-ED7A-481F-AF1E-AB6A4687FCE6}"/>
    <dgm:cxn modelId="{F3CCACC6-5170-4E0B-9341-14F7D2A1B4D8}" type="presParOf" srcId="{FD5BD619-2614-4F3E-B8B2-30B6CD28DAB0}" destId="{7EA9EE3F-88DC-4B51-845B-794A98C3805C}" srcOrd="0" destOrd="0" presId="urn:microsoft.com/office/officeart/2018/2/layout/IconVerticalSolidList"/>
    <dgm:cxn modelId="{EC28BA3A-986D-4EE8-BCB8-5B19B083E468}" type="presParOf" srcId="{7EA9EE3F-88DC-4B51-845B-794A98C3805C}" destId="{6F8161C1-D446-4C89-9F02-3D8AFE07D52D}" srcOrd="0" destOrd="0" presId="urn:microsoft.com/office/officeart/2018/2/layout/IconVerticalSolidList"/>
    <dgm:cxn modelId="{BFD8B377-150B-475E-A7CD-542508B36567}" type="presParOf" srcId="{7EA9EE3F-88DC-4B51-845B-794A98C3805C}" destId="{E6BE4184-3C8A-47F1-B0D8-4923334E79A3}" srcOrd="1" destOrd="0" presId="urn:microsoft.com/office/officeart/2018/2/layout/IconVerticalSolidList"/>
    <dgm:cxn modelId="{D6DB84B8-6B99-4278-85D2-307E66F1F1CD}" type="presParOf" srcId="{7EA9EE3F-88DC-4B51-845B-794A98C3805C}" destId="{2456FC7D-5C5D-4466-879A-9BBC31D287A4}" srcOrd="2" destOrd="0" presId="urn:microsoft.com/office/officeart/2018/2/layout/IconVerticalSolidList"/>
    <dgm:cxn modelId="{84F8C690-1D87-4A22-91BD-56C445184BF4}" type="presParOf" srcId="{7EA9EE3F-88DC-4B51-845B-794A98C3805C}" destId="{90F601CE-81E1-4118-BE41-A32D9D27F2FB}" srcOrd="3" destOrd="0" presId="urn:microsoft.com/office/officeart/2018/2/layout/IconVerticalSolidList"/>
    <dgm:cxn modelId="{8C9DFC34-5D0C-437B-93D6-420C1FC972EF}" type="presParOf" srcId="{FD5BD619-2614-4F3E-B8B2-30B6CD28DAB0}" destId="{4F64E2DE-2FED-47BD-A590-737AA0599445}" srcOrd="1" destOrd="0" presId="urn:microsoft.com/office/officeart/2018/2/layout/IconVerticalSolidList"/>
    <dgm:cxn modelId="{7F31E675-08E1-4D80-94A7-7E5E36B395A4}" type="presParOf" srcId="{FD5BD619-2614-4F3E-B8B2-30B6CD28DAB0}" destId="{5C250472-ADA2-481E-A79A-B2D3D8E5FEC2}" srcOrd="2" destOrd="0" presId="urn:microsoft.com/office/officeart/2018/2/layout/IconVerticalSolidList"/>
    <dgm:cxn modelId="{BA4D8728-1E99-44B9-A408-4095AD585E58}" type="presParOf" srcId="{5C250472-ADA2-481E-A79A-B2D3D8E5FEC2}" destId="{A2597C70-924B-4DB9-ADB4-625F230E0EE4}" srcOrd="0" destOrd="0" presId="urn:microsoft.com/office/officeart/2018/2/layout/IconVerticalSolidList"/>
    <dgm:cxn modelId="{FB5BDB37-6B77-4528-B451-4F2BF8A4B93A}" type="presParOf" srcId="{5C250472-ADA2-481E-A79A-B2D3D8E5FEC2}" destId="{CC3AF349-F0F5-464E-9CEC-9EE0E3D03906}" srcOrd="1" destOrd="0" presId="urn:microsoft.com/office/officeart/2018/2/layout/IconVerticalSolidList"/>
    <dgm:cxn modelId="{3A5841CA-AE7E-4963-8DB7-C99AED1D7804}" type="presParOf" srcId="{5C250472-ADA2-481E-A79A-B2D3D8E5FEC2}" destId="{10A3522D-CB36-4989-AE82-D1145CBD3595}" srcOrd="2" destOrd="0" presId="urn:microsoft.com/office/officeart/2018/2/layout/IconVerticalSolidList"/>
    <dgm:cxn modelId="{FE74421F-71F1-4015-86E7-9E084E30A0AA}" type="presParOf" srcId="{5C250472-ADA2-481E-A79A-B2D3D8E5FEC2}" destId="{7ED041BF-492B-4BDB-AFFF-780A16B10A98}" srcOrd="3" destOrd="0" presId="urn:microsoft.com/office/officeart/2018/2/layout/IconVerticalSolidList"/>
    <dgm:cxn modelId="{C2CD1E70-2A5B-426A-9AA5-1767DB89F77F}" type="presParOf" srcId="{FD5BD619-2614-4F3E-B8B2-30B6CD28DAB0}" destId="{CEDB819F-7796-49CF-BD2A-728344253A7B}" srcOrd="3" destOrd="0" presId="urn:microsoft.com/office/officeart/2018/2/layout/IconVerticalSolidList"/>
    <dgm:cxn modelId="{B58079BB-DCD7-4041-AA7B-1C217F1C8CB4}" type="presParOf" srcId="{FD5BD619-2614-4F3E-B8B2-30B6CD28DAB0}" destId="{7DEFA594-07FC-4956-A489-EC4E38D8D3DE}" srcOrd="4" destOrd="0" presId="urn:microsoft.com/office/officeart/2018/2/layout/IconVerticalSolidList"/>
    <dgm:cxn modelId="{95A1CCBD-4FE9-4510-B436-CFA81F8E1A4B}" type="presParOf" srcId="{7DEFA594-07FC-4956-A489-EC4E38D8D3DE}" destId="{63FEA92E-7EFD-40AB-86E8-6A3A79168D39}" srcOrd="0" destOrd="0" presId="urn:microsoft.com/office/officeart/2018/2/layout/IconVerticalSolidList"/>
    <dgm:cxn modelId="{436B475A-CEA3-4C38-88F1-F503048B91A5}" type="presParOf" srcId="{7DEFA594-07FC-4956-A489-EC4E38D8D3DE}" destId="{A3C9CB12-8AAB-47FB-9EA2-7865C4116619}" srcOrd="1" destOrd="0" presId="urn:microsoft.com/office/officeart/2018/2/layout/IconVerticalSolidList"/>
    <dgm:cxn modelId="{69CFCEEB-03D2-4908-9916-0D7F3FE7388D}" type="presParOf" srcId="{7DEFA594-07FC-4956-A489-EC4E38D8D3DE}" destId="{95920092-12E2-45B9-934C-A4A0058B6971}" srcOrd="2" destOrd="0" presId="urn:microsoft.com/office/officeart/2018/2/layout/IconVerticalSolidList"/>
    <dgm:cxn modelId="{89C527CC-1F51-4BBE-87DF-C6DEBD95D5AC}" type="presParOf" srcId="{7DEFA594-07FC-4956-A489-EC4E38D8D3DE}" destId="{0F5F8446-B87E-4EB7-9CB2-FED423B797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161C1-D446-4C89-9F02-3D8AFE07D52D}">
      <dsp:nvSpPr>
        <dsp:cNvPr id="0" name=""/>
        <dsp:cNvSpPr/>
      </dsp:nvSpPr>
      <dsp:spPr>
        <a:xfrm>
          <a:off x="0" y="2087"/>
          <a:ext cx="5091749" cy="1169800"/>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sp>
    <dsp:sp modelId="{E6BE4184-3C8A-47F1-B0D8-4923334E79A3}">
      <dsp:nvSpPr>
        <dsp:cNvPr id="0" name=""/>
        <dsp:cNvSpPr/>
      </dsp:nvSpPr>
      <dsp:spPr>
        <a:xfrm>
          <a:off x="353864" y="265292"/>
          <a:ext cx="644019" cy="6433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601CE-81E1-4118-BE41-A32D9D27F2FB}">
      <dsp:nvSpPr>
        <dsp:cNvPr id="0" name=""/>
        <dsp:cNvSpPr/>
      </dsp:nvSpPr>
      <dsp:spPr>
        <a:xfrm>
          <a:off x="1351748" y="2087"/>
          <a:ext cx="3615053" cy="1170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925" tIns="123925" rIns="123925" bIns="123925" numCol="1" spcCol="1270" anchor="ctr" anchorCtr="0">
          <a:noAutofit/>
        </a:bodyPr>
        <a:lstStyle/>
        <a:p>
          <a:pPr marL="0" lvl="0" indent="0" algn="l" defTabSz="622300">
            <a:lnSpc>
              <a:spcPct val="100000"/>
            </a:lnSpc>
            <a:spcBef>
              <a:spcPct val="0"/>
            </a:spcBef>
            <a:spcAft>
              <a:spcPct val="35000"/>
            </a:spcAft>
            <a:buNone/>
          </a:pPr>
          <a:r>
            <a:rPr lang="en-US" sz="1400" kern="1200" dirty="0"/>
            <a:t>Isaac’s limited social interaction shows that he has had fewer chances to </a:t>
          </a:r>
          <a:r>
            <a:rPr lang="en-US" sz="1400" kern="1200" dirty="0" err="1"/>
            <a:t>practise</a:t>
          </a:r>
          <a:r>
            <a:rPr lang="en-US" sz="1400" kern="1200" dirty="0"/>
            <a:t> sharing, taking turns with peers or adults to talk and group play (EEF, 2025).</a:t>
          </a:r>
        </a:p>
      </dsp:txBody>
      <dsp:txXfrm>
        <a:off x="1351748" y="2087"/>
        <a:ext cx="3615053" cy="1170943"/>
      </dsp:txXfrm>
    </dsp:sp>
    <dsp:sp modelId="{A2597C70-924B-4DB9-ADB4-625F230E0EE4}">
      <dsp:nvSpPr>
        <dsp:cNvPr id="0" name=""/>
        <dsp:cNvSpPr/>
      </dsp:nvSpPr>
      <dsp:spPr>
        <a:xfrm>
          <a:off x="0" y="1426208"/>
          <a:ext cx="5091749" cy="1169800"/>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sp>
    <dsp:sp modelId="{CC3AF349-F0F5-464E-9CEC-9EE0E3D03906}">
      <dsp:nvSpPr>
        <dsp:cNvPr id="0" name=""/>
        <dsp:cNvSpPr/>
      </dsp:nvSpPr>
      <dsp:spPr>
        <a:xfrm>
          <a:off x="353864" y="1689413"/>
          <a:ext cx="644019" cy="6433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D041BF-492B-4BDB-AFFF-780A16B10A98}">
      <dsp:nvSpPr>
        <dsp:cNvPr id="0" name=""/>
        <dsp:cNvSpPr/>
      </dsp:nvSpPr>
      <dsp:spPr>
        <a:xfrm>
          <a:off x="1351748" y="1426208"/>
          <a:ext cx="3615053" cy="1170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925" tIns="123925" rIns="123925" bIns="123925" numCol="1" spcCol="1270" anchor="ctr" anchorCtr="0">
          <a:noAutofit/>
        </a:bodyPr>
        <a:lstStyle/>
        <a:p>
          <a:pPr marL="0" lvl="0" indent="0" algn="l" defTabSz="622300">
            <a:lnSpc>
              <a:spcPct val="100000"/>
            </a:lnSpc>
            <a:spcBef>
              <a:spcPct val="0"/>
            </a:spcBef>
            <a:spcAft>
              <a:spcPct val="35000"/>
            </a:spcAft>
            <a:buNone/>
          </a:pPr>
          <a:r>
            <a:rPr lang="en-US" sz="1400" kern="1200" dirty="0"/>
            <a:t>Isaac’s distress when separated shows that he needs more interactions with others to develop trust before he can self-regulate (</a:t>
          </a:r>
          <a:r>
            <a:rPr lang="en-US" sz="1400" kern="1200" dirty="0" err="1"/>
            <a:t>RCPsych</a:t>
          </a:r>
          <a:r>
            <a:rPr lang="en-US" sz="1400" kern="1200" dirty="0"/>
            <a:t>, 2023).</a:t>
          </a:r>
        </a:p>
      </dsp:txBody>
      <dsp:txXfrm>
        <a:off x="1351748" y="1426208"/>
        <a:ext cx="3615053" cy="1170943"/>
      </dsp:txXfrm>
    </dsp:sp>
    <dsp:sp modelId="{63FEA92E-7EFD-40AB-86E8-6A3A79168D39}">
      <dsp:nvSpPr>
        <dsp:cNvPr id="0" name=""/>
        <dsp:cNvSpPr/>
      </dsp:nvSpPr>
      <dsp:spPr>
        <a:xfrm>
          <a:off x="0" y="2850328"/>
          <a:ext cx="5091749" cy="1169800"/>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sp>
    <dsp:sp modelId="{A3C9CB12-8AAB-47FB-9EA2-7865C4116619}">
      <dsp:nvSpPr>
        <dsp:cNvPr id="0" name=""/>
        <dsp:cNvSpPr/>
      </dsp:nvSpPr>
      <dsp:spPr>
        <a:xfrm>
          <a:off x="354210" y="3113534"/>
          <a:ext cx="644019" cy="6433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5F8446-B87E-4EB7-9CB2-FED423B7973A}">
      <dsp:nvSpPr>
        <dsp:cNvPr id="0" name=""/>
        <dsp:cNvSpPr/>
      </dsp:nvSpPr>
      <dsp:spPr>
        <a:xfrm>
          <a:off x="1352440" y="2850328"/>
          <a:ext cx="3615053" cy="1170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925" tIns="123925" rIns="123925" bIns="123925" numCol="1" spcCol="1270" anchor="ctr" anchorCtr="0">
          <a:noAutofit/>
        </a:bodyPr>
        <a:lstStyle/>
        <a:p>
          <a:pPr marL="0" lvl="0" indent="0" algn="l" defTabSz="622300">
            <a:lnSpc>
              <a:spcPct val="100000"/>
            </a:lnSpc>
            <a:spcBef>
              <a:spcPct val="0"/>
            </a:spcBef>
            <a:spcAft>
              <a:spcPct val="35000"/>
            </a:spcAft>
            <a:buNone/>
          </a:pPr>
          <a:r>
            <a:rPr lang="en-US" sz="1400" kern="1200" dirty="0"/>
            <a:t>Isaac’s quiet withdrawal can reduce his chances to learn through play and friendships and improve his language and general wellbeing (Ainsworth et al., 1978; EEF, 2025).</a:t>
          </a:r>
        </a:p>
      </dsp:txBody>
      <dsp:txXfrm>
        <a:off x="1352440" y="2850328"/>
        <a:ext cx="3615053" cy="11709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7EDA9A-91D5-40C5-9A1D-26B358C72A91}" type="datetimeFigureOut">
              <a:rPr lang="en-GH" smtClean="0"/>
              <a:t>07/12/2026</a:t>
            </a:fld>
            <a:endParaRPr lang="en-GH"/>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07828E-6D2E-4DE9-B308-404B31192F39}" type="slidenum">
              <a:rPr lang="en-GH" smtClean="0"/>
              <a:t>‹#›</a:t>
            </a:fld>
            <a:endParaRPr lang="en-GH"/>
          </a:p>
        </p:txBody>
      </p:sp>
    </p:spTree>
    <p:extLst>
      <p:ext uri="{BB962C8B-B14F-4D97-AF65-F5344CB8AC3E}">
        <p14:creationId xmlns:p14="http://schemas.microsoft.com/office/powerpoint/2010/main" val="3055844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48C67-0E1A-84B0-37BC-BC1FD2400F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H"/>
          </a:p>
        </p:txBody>
      </p:sp>
      <p:sp>
        <p:nvSpPr>
          <p:cNvPr id="3" name="Subtitle 2">
            <a:extLst>
              <a:ext uri="{FF2B5EF4-FFF2-40B4-BE49-F238E27FC236}">
                <a16:creationId xmlns:a16="http://schemas.microsoft.com/office/drawing/2014/main" id="{C8F97149-43FE-B9B5-DBA9-54D83EDCFE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H"/>
          </a:p>
        </p:txBody>
      </p:sp>
      <p:sp>
        <p:nvSpPr>
          <p:cNvPr id="4" name="Date Placeholder 3">
            <a:extLst>
              <a:ext uri="{FF2B5EF4-FFF2-40B4-BE49-F238E27FC236}">
                <a16:creationId xmlns:a16="http://schemas.microsoft.com/office/drawing/2014/main" id="{A8929513-20F6-0953-2BE2-9316C1BA6C19}"/>
              </a:ext>
            </a:extLst>
          </p:cNvPr>
          <p:cNvSpPr>
            <a:spLocks noGrp="1"/>
          </p:cNvSpPr>
          <p:nvPr>
            <p:ph type="dt" sz="half" idx="10"/>
          </p:nvPr>
        </p:nvSpPr>
        <p:spPr/>
        <p:txBody>
          <a:bodyPr/>
          <a:lstStyle/>
          <a:p>
            <a:fld id="{FF8D4918-590C-422F-8E4A-19B6386AC453}" type="datetime8">
              <a:rPr lang="en-GH" smtClean="0"/>
              <a:t>07/12/2026 22:30</a:t>
            </a:fld>
            <a:endParaRPr lang="en-GH"/>
          </a:p>
        </p:txBody>
      </p:sp>
      <p:sp>
        <p:nvSpPr>
          <p:cNvPr id="5" name="Footer Placeholder 4">
            <a:extLst>
              <a:ext uri="{FF2B5EF4-FFF2-40B4-BE49-F238E27FC236}">
                <a16:creationId xmlns:a16="http://schemas.microsoft.com/office/drawing/2014/main" id="{2564C336-F41E-17A4-D72A-A70F9D99B1D5}"/>
              </a:ext>
            </a:extLst>
          </p:cNvPr>
          <p:cNvSpPr>
            <a:spLocks noGrp="1"/>
          </p:cNvSpPr>
          <p:nvPr>
            <p:ph type="ftr" sz="quarter" idx="11"/>
          </p:nvPr>
        </p:nvSpPr>
        <p:spPr/>
        <p:txBody>
          <a:bodyPr/>
          <a:lstStyle/>
          <a:p>
            <a:r>
              <a:rPr lang="en-GH"/>
              <a:t>3</a:t>
            </a:r>
          </a:p>
        </p:txBody>
      </p:sp>
      <p:sp>
        <p:nvSpPr>
          <p:cNvPr id="6" name="Slide Number Placeholder 5">
            <a:extLst>
              <a:ext uri="{FF2B5EF4-FFF2-40B4-BE49-F238E27FC236}">
                <a16:creationId xmlns:a16="http://schemas.microsoft.com/office/drawing/2014/main" id="{79C7A38B-8000-A252-9AF6-69FE068B6E7F}"/>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1268554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5CF94-7681-8FC1-30B1-11E5156FEC93}"/>
              </a:ext>
            </a:extLst>
          </p:cNvPr>
          <p:cNvSpPr>
            <a:spLocks noGrp="1"/>
          </p:cNvSpPr>
          <p:nvPr>
            <p:ph type="title"/>
          </p:nvPr>
        </p:nvSpPr>
        <p:spPr/>
        <p:txBody>
          <a:bodyPr/>
          <a:lstStyle/>
          <a:p>
            <a:r>
              <a:rPr lang="en-US"/>
              <a:t>Click to edit Master title style</a:t>
            </a:r>
            <a:endParaRPr lang="en-GH"/>
          </a:p>
        </p:txBody>
      </p:sp>
      <p:sp>
        <p:nvSpPr>
          <p:cNvPr id="3" name="Content Placeholder 2">
            <a:extLst>
              <a:ext uri="{FF2B5EF4-FFF2-40B4-BE49-F238E27FC236}">
                <a16:creationId xmlns:a16="http://schemas.microsoft.com/office/drawing/2014/main" id="{B4295913-4DB3-B333-3541-AD2AA75E41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4EF4486C-BC86-6FB6-5C95-BD04F6766AB0}"/>
              </a:ext>
            </a:extLst>
          </p:cNvPr>
          <p:cNvSpPr>
            <a:spLocks noGrp="1"/>
          </p:cNvSpPr>
          <p:nvPr>
            <p:ph type="dt" sz="half" idx="10"/>
          </p:nvPr>
        </p:nvSpPr>
        <p:spPr/>
        <p:txBody>
          <a:bodyPr/>
          <a:lstStyle/>
          <a:p>
            <a:fld id="{2E50E698-FAA2-4721-A18C-1BC31FC9BF48}" type="datetime8">
              <a:rPr lang="en-GH" smtClean="0"/>
              <a:t>07/12/2026 22:30</a:t>
            </a:fld>
            <a:endParaRPr lang="en-GH"/>
          </a:p>
        </p:txBody>
      </p:sp>
      <p:sp>
        <p:nvSpPr>
          <p:cNvPr id="5" name="Footer Placeholder 4">
            <a:extLst>
              <a:ext uri="{FF2B5EF4-FFF2-40B4-BE49-F238E27FC236}">
                <a16:creationId xmlns:a16="http://schemas.microsoft.com/office/drawing/2014/main" id="{95EE3E46-F2DD-93B5-56A9-57A2B10E1B62}"/>
              </a:ext>
            </a:extLst>
          </p:cNvPr>
          <p:cNvSpPr>
            <a:spLocks noGrp="1"/>
          </p:cNvSpPr>
          <p:nvPr>
            <p:ph type="ftr" sz="quarter" idx="11"/>
          </p:nvPr>
        </p:nvSpPr>
        <p:spPr/>
        <p:txBody>
          <a:bodyPr/>
          <a:lstStyle/>
          <a:p>
            <a:r>
              <a:rPr lang="en-GH"/>
              <a:t>3</a:t>
            </a:r>
          </a:p>
        </p:txBody>
      </p:sp>
      <p:sp>
        <p:nvSpPr>
          <p:cNvPr id="6" name="Slide Number Placeholder 5">
            <a:extLst>
              <a:ext uri="{FF2B5EF4-FFF2-40B4-BE49-F238E27FC236}">
                <a16:creationId xmlns:a16="http://schemas.microsoft.com/office/drawing/2014/main" id="{DF2B945A-C270-76F1-7C6D-67F0CB57C925}"/>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57405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27F3-EF11-BE02-712A-9237061AB4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H"/>
          </a:p>
        </p:txBody>
      </p:sp>
      <p:sp>
        <p:nvSpPr>
          <p:cNvPr id="3" name="Text Placeholder 2">
            <a:extLst>
              <a:ext uri="{FF2B5EF4-FFF2-40B4-BE49-F238E27FC236}">
                <a16:creationId xmlns:a16="http://schemas.microsoft.com/office/drawing/2014/main" id="{3F0F6A88-15BD-C3DA-6273-83176B81B1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9C1707-B2A4-67AF-8069-1534FA726DB2}"/>
              </a:ext>
            </a:extLst>
          </p:cNvPr>
          <p:cNvSpPr>
            <a:spLocks noGrp="1"/>
          </p:cNvSpPr>
          <p:nvPr>
            <p:ph type="dt" sz="half" idx="10"/>
          </p:nvPr>
        </p:nvSpPr>
        <p:spPr/>
        <p:txBody>
          <a:bodyPr/>
          <a:lstStyle/>
          <a:p>
            <a:fld id="{C96CD9FE-187E-41FB-A355-9BC659996695}" type="datetime8">
              <a:rPr lang="en-GH" smtClean="0"/>
              <a:t>07/12/2026 22:30</a:t>
            </a:fld>
            <a:endParaRPr lang="en-GH"/>
          </a:p>
        </p:txBody>
      </p:sp>
      <p:sp>
        <p:nvSpPr>
          <p:cNvPr id="5" name="Footer Placeholder 4">
            <a:extLst>
              <a:ext uri="{FF2B5EF4-FFF2-40B4-BE49-F238E27FC236}">
                <a16:creationId xmlns:a16="http://schemas.microsoft.com/office/drawing/2014/main" id="{99EF2B35-6921-8D2F-74D1-C829B6E246C8}"/>
              </a:ext>
            </a:extLst>
          </p:cNvPr>
          <p:cNvSpPr>
            <a:spLocks noGrp="1"/>
          </p:cNvSpPr>
          <p:nvPr>
            <p:ph type="ftr" sz="quarter" idx="11"/>
          </p:nvPr>
        </p:nvSpPr>
        <p:spPr/>
        <p:txBody>
          <a:bodyPr/>
          <a:lstStyle/>
          <a:p>
            <a:r>
              <a:rPr lang="en-GH"/>
              <a:t>3</a:t>
            </a:r>
          </a:p>
        </p:txBody>
      </p:sp>
      <p:sp>
        <p:nvSpPr>
          <p:cNvPr id="6" name="Slide Number Placeholder 5">
            <a:extLst>
              <a:ext uri="{FF2B5EF4-FFF2-40B4-BE49-F238E27FC236}">
                <a16:creationId xmlns:a16="http://schemas.microsoft.com/office/drawing/2014/main" id="{663671C0-3CB6-88EB-5D5A-7B0E5824FA4A}"/>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1948639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5F55E-4E3C-AC7B-7202-949F7943DB45}"/>
              </a:ext>
            </a:extLst>
          </p:cNvPr>
          <p:cNvSpPr>
            <a:spLocks noGrp="1"/>
          </p:cNvSpPr>
          <p:nvPr>
            <p:ph type="title"/>
          </p:nvPr>
        </p:nvSpPr>
        <p:spPr/>
        <p:txBody>
          <a:bodyPr/>
          <a:lstStyle/>
          <a:p>
            <a:r>
              <a:rPr lang="en-US"/>
              <a:t>Click to edit Master title style</a:t>
            </a:r>
            <a:endParaRPr lang="en-GH"/>
          </a:p>
        </p:txBody>
      </p:sp>
      <p:sp>
        <p:nvSpPr>
          <p:cNvPr id="3" name="Content Placeholder 2">
            <a:extLst>
              <a:ext uri="{FF2B5EF4-FFF2-40B4-BE49-F238E27FC236}">
                <a16:creationId xmlns:a16="http://schemas.microsoft.com/office/drawing/2014/main" id="{7BCBB986-5144-714E-C9A5-9F6D4F8BD6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Content Placeholder 3">
            <a:extLst>
              <a:ext uri="{FF2B5EF4-FFF2-40B4-BE49-F238E27FC236}">
                <a16:creationId xmlns:a16="http://schemas.microsoft.com/office/drawing/2014/main" id="{00326D83-6D83-E840-7A57-9571EC4E3E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5" name="Date Placeholder 4">
            <a:extLst>
              <a:ext uri="{FF2B5EF4-FFF2-40B4-BE49-F238E27FC236}">
                <a16:creationId xmlns:a16="http://schemas.microsoft.com/office/drawing/2014/main" id="{E7960226-0DC5-4199-4101-3BFAA7F94956}"/>
              </a:ext>
            </a:extLst>
          </p:cNvPr>
          <p:cNvSpPr>
            <a:spLocks noGrp="1"/>
          </p:cNvSpPr>
          <p:nvPr>
            <p:ph type="dt" sz="half" idx="10"/>
          </p:nvPr>
        </p:nvSpPr>
        <p:spPr/>
        <p:txBody>
          <a:bodyPr/>
          <a:lstStyle/>
          <a:p>
            <a:fld id="{966A584D-A1A8-497B-9961-22DBF6349AA0}" type="datetime8">
              <a:rPr lang="en-GH" smtClean="0"/>
              <a:t>07/12/2026 22:30</a:t>
            </a:fld>
            <a:endParaRPr lang="en-GH"/>
          </a:p>
        </p:txBody>
      </p:sp>
      <p:sp>
        <p:nvSpPr>
          <p:cNvPr id="6" name="Footer Placeholder 5">
            <a:extLst>
              <a:ext uri="{FF2B5EF4-FFF2-40B4-BE49-F238E27FC236}">
                <a16:creationId xmlns:a16="http://schemas.microsoft.com/office/drawing/2014/main" id="{CCC98CBC-9FA5-6959-6A75-25651A2A8BDE}"/>
              </a:ext>
            </a:extLst>
          </p:cNvPr>
          <p:cNvSpPr>
            <a:spLocks noGrp="1"/>
          </p:cNvSpPr>
          <p:nvPr>
            <p:ph type="ftr" sz="quarter" idx="11"/>
          </p:nvPr>
        </p:nvSpPr>
        <p:spPr/>
        <p:txBody>
          <a:bodyPr/>
          <a:lstStyle/>
          <a:p>
            <a:r>
              <a:rPr lang="en-GH"/>
              <a:t>3</a:t>
            </a:r>
          </a:p>
        </p:txBody>
      </p:sp>
      <p:sp>
        <p:nvSpPr>
          <p:cNvPr id="7" name="Slide Number Placeholder 6">
            <a:extLst>
              <a:ext uri="{FF2B5EF4-FFF2-40B4-BE49-F238E27FC236}">
                <a16:creationId xmlns:a16="http://schemas.microsoft.com/office/drawing/2014/main" id="{66F8E564-C8C9-2DAA-77AE-BACE986630B5}"/>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2940510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C0B5-400D-9375-324A-D1A7CAA771B6}"/>
              </a:ext>
            </a:extLst>
          </p:cNvPr>
          <p:cNvSpPr>
            <a:spLocks noGrp="1"/>
          </p:cNvSpPr>
          <p:nvPr>
            <p:ph type="title"/>
          </p:nvPr>
        </p:nvSpPr>
        <p:spPr>
          <a:xfrm>
            <a:off x="839788" y="365125"/>
            <a:ext cx="10515600" cy="1325563"/>
          </a:xfrm>
        </p:spPr>
        <p:txBody>
          <a:bodyPr/>
          <a:lstStyle/>
          <a:p>
            <a:r>
              <a:rPr lang="en-US"/>
              <a:t>Click to edit Master title style</a:t>
            </a:r>
            <a:endParaRPr lang="en-GH"/>
          </a:p>
        </p:txBody>
      </p:sp>
      <p:sp>
        <p:nvSpPr>
          <p:cNvPr id="3" name="Text Placeholder 2">
            <a:extLst>
              <a:ext uri="{FF2B5EF4-FFF2-40B4-BE49-F238E27FC236}">
                <a16:creationId xmlns:a16="http://schemas.microsoft.com/office/drawing/2014/main" id="{399A6F86-68A9-FBB7-6EBB-ADD740E712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5644B1-C136-DA7C-941A-EF67809052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5" name="Text Placeholder 4">
            <a:extLst>
              <a:ext uri="{FF2B5EF4-FFF2-40B4-BE49-F238E27FC236}">
                <a16:creationId xmlns:a16="http://schemas.microsoft.com/office/drawing/2014/main" id="{BC600A46-8413-65FC-D3D5-CDB1BA157A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42FDF3-9840-A1A5-DB3D-46212475E9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7" name="Date Placeholder 6">
            <a:extLst>
              <a:ext uri="{FF2B5EF4-FFF2-40B4-BE49-F238E27FC236}">
                <a16:creationId xmlns:a16="http://schemas.microsoft.com/office/drawing/2014/main" id="{3D3675E9-5503-5B1B-E8ED-9CF60BAE5835}"/>
              </a:ext>
            </a:extLst>
          </p:cNvPr>
          <p:cNvSpPr>
            <a:spLocks noGrp="1"/>
          </p:cNvSpPr>
          <p:nvPr>
            <p:ph type="dt" sz="half" idx="10"/>
          </p:nvPr>
        </p:nvSpPr>
        <p:spPr/>
        <p:txBody>
          <a:bodyPr/>
          <a:lstStyle/>
          <a:p>
            <a:fld id="{ED2A02EE-5802-4B29-8470-4CE0FB0236F7}" type="datetime8">
              <a:rPr lang="en-GH" smtClean="0"/>
              <a:t>07/12/2026 22:30</a:t>
            </a:fld>
            <a:endParaRPr lang="en-GH"/>
          </a:p>
        </p:txBody>
      </p:sp>
      <p:sp>
        <p:nvSpPr>
          <p:cNvPr id="8" name="Footer Placeholder 7">
            <a:extLst>
              <a:ext uri="{FF2B5EF4-FFF2-40B4-BE49-F238E27FC236}">
                <a16:creationId xmlns:a16="http://schemas.microsoft.com/office/drawing/2014/main" id="{31BACE11-85DD-2175-F38E-7E25DAD7D8AB}"/>
              </a:ext>
            </a:extLst>
          </p:cNvPr>
          <p:cNvSpPr>
            <a:spLocks noGrp="1"/>
          </p:cNvSpPr>
          <p:nvPr>
            <p:ph type="ftr" sz="quarter" idx="11"/>
          </p:nvPr>
        </p:nvSpPr>
        <p:spPr/>
        <p:txBody>
          <a:bodyPr/>
          <a:lstStyle/>
          <a:p>
            <a:r>
              <a:rPr lang="en-GH"/>
              <a:t>3</a:t>
            </a:r>
          </a:p>
        </p:txBody>
      </p:sp>
      <p:sp>
        <p:nvSpPr>
          <p:cNvPr id="9" name="Slide Number Placeholder 8">
            <a:extLst>
              <a:ext uri="{FF2B5EF4-FFF2-40B4-BE49-F238E27FC236}">
                <a16:creationId xmlns:a16="http://schemas.microsoft.com/office/drawing/2014/main" id="{72597CA6-5CFC-5796-32C1-5BC822C3A106}"/>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1246309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85B2B-AFF4-8FEE-9AA1-2F8532EEA91B}"/>
              </a:ext>
            </a:extLst>
          </p:cNvPr>
          <p:cNvSpPr>
            <a:spLocks noGrp="1"/>
          </p:cNvSpPr>
          <p:nvPr>
            <p:ph type="title"/>
          </p:nvPr>
        </p:nvSpPr>
        <p:spPr/>
        <p:txBody>
          <a:bodyPr/>
          <a:lstStyle/>
          <a:p>
            <a:r>
              <a:rPr lang="en-US"/>
              <a:t>Click to edit Master title style</a:t>
            </a:r>
            <a:endParaRPr lang="en-GH"/>
          </a:p>
        </p:txBody>
      </p:sp>
      <p:sp>
        <p:nvSpPr>
          <p:cNvPr id="3" name="Date Placeholder 2">
            <a:extLst>
              <a:ext uri="{FF2B5EF4-FFF2-40B4-BE49-F238E27FC236}">
                <a16:creationId xmlns:a16="http://schemas.microsoft.com/office/drawing/2014/main" id="{D2C27111-A73C-48AC-8C99-DB058749DECA}"/>
              </a:ext>
            </a:extLst>
          </p:cNvPr>
          <p:cNvSpPr>
            <a:spLocks noGrp="1"/>
          </p:cNvSpPr>
          <p:nvPr>
            <p:ph type="dt" sz="half" idx="10"/>
          </p:nvPr>
        </p:nvSpPr>
        <p:spPr/>
        <p:txBody>
          <a:bodyPr/>
          <a:lstStyle/>
          <a:p>
            <a:fld id="{CC3A22D7-7071-4E5F-9FDE-6D80076FA24D}" type="datetime8">
              <a:rPr lang="en-GH" smtClean="0"/>
              <a:t>07/12/2026 22:30</a:t>
            </a:fld>
            <a:endParaRPr lang="en-GH"/>
          </a:p>
        </p:txBody>
      </p:sp>
      <p:sp>
        <p:nvSpPr>
          <p:cNvPr id="4" name="Footer Placeholder 3">
            <a:extLst>
              <a:ext uri="{FF2B5EF4-FFF2-40B4-BE49-F238E27FC236}">
                <a16:creationId xmlns:a16="http://schemas.microsoft.com/office/drawing/2014/main" id="{FF3499D5-3148-D9E3-33CF-26E5FC5E610C}"/>
              </a:ext>
            </a:extLst>
          </p:cNvPr>
          <p:cNvSpPr>
            <a:spLocks noGrp="1"/>
          </p:cNvSpPr>
          <p:nvPr>
            <p:ph type="ftr" sz="quarter" idx="11"/>
          </p:nvPr>
        </p:nvSpPr>
        <p:spPr/>
        <p:txBody>
          <a:bodyPr/>
          <a:lstStyle/>
          <a:p>
            <a:r>
              <a:rPr lang="en-GH"/>
              <a:t>3</a:t>
            </a:r>
          </a:p>
        </p:txBody>
      </p:sp>
      <p:sp>
        <p:nvSpPr>
          <p:cNvPr id="5" name="Slide Number Placeholder 4">
            <a:extLst>
              <a:ext uri="{FF2B5EF4-FFF2-40B4-BE49-F238E27FC236}">
                <a16:creationId xmlns:a16="http://schemas.microsoft.com/office/drawing/2014/main" id="{2C8E5CC5-1DA7-FDF1-5AB8-5D3BE9C75758}"/>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10759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181178-D63F-F219-7143-807A21E752BA}"/>
              </a:ext>
            </a:extLst>
          </p:cNvPr>
          <p:cNvSpPr>
            <a:spLocks noGrp="1"/>
          </p:cNvSpPr>
          <p:nvPr>
            <p:ph type="dt" sz="half" idx="10"/>
          </p:nvPr>
        </p:nvSpPr>
        <p:spPr/>
        <p:txBody>
          <a:bodyPr/>
          <a:lstStyle/>
          <a:p>
            <a:fld id="{BF746CF9-1B4B-4F25-A3D0-72544C86AD53}" type="datetime8">
              <a:rPr lang="en-GH" smtClean="0"/>
              <a:t>07/12/2026 22:30</a:t>
            </a:fld>
            <a:endParaRPr lang="en-GH"/>
          </a:p>
        </p:txBody>
      </p:sp>
      <p:sp>
        <p:nvSpPr>
          <p:cNvPr id="3" name="Footer Placeholder 2">
            <a:extLst>
              <a:ext uri="{FF2B5EF4-FFF2-40B4-BE49-F238E27FC236}">
                <a16:creationId xmlns:a16="http://schemas.microsoft.com/office/drawing/2014/main" id="{6DDA4E41-DE32-4CE9-C284-0B7B6CF8A594}"/>
              </a:ext>
            </a:extLst>
          </p:cNvPr>
          <p:cNvSpPr>
            <a:spLocks noGrp="1"/>
          </p:cNvSpPr>
          <p:nvPr>
            <p:ph type="ftr" sz="quarter" idx="11"/>
          </p:nvPr>
        </p:nvSpPr>
        <p:spPr/>
        <p:txBody>
          <a:bodyPr/>
          <a:lstStyle/>
          <a:p>
            <a:r>
              <a:rPr lang="en-GH"/>
              <a:t>3</a:t>
            </a:r>
          </a:p>
        </p:txBody>
      </p:sp>
      <p:sp>
        <p:nvSpPr>
          <p:cNvPr id="4" name="Slide Number Placeholder 3">
            <a:extLst>
              <a:ext uri="{FF2B5EF4-FFF2-40B4-BE49-F238E27FC236}">
                <a16:creationId xmlns:a16="http://schemas.microsoft.com/office/drawing/2014/main" id="{B8DBAFD1-5528-4243-53A6-B17FAC446AE4}"/>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3484239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1E23B-28A2-A504-2347-BE24A81DB2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H"/>
          </a:p>
        </p:txBody>
      </p:sp>
      <p:sp>
        <p:nvSpPr>
          <p:cNvPr id="3" name="Content Placeholder 2">
            <a:extLst>
              <a:ext uri="{FF2B5EF4-FFF2-40B4-BE49-F238E27FC236}">
                <a16:creationId xmlns:a16="http://schemas.microsoft.com/office/drawing/2014/main" id="{97A12D31-7647-1F1B-C5BA-2281CF7453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Text Placeholder 3">
            <a:extLst>
              <a:ext uri="{FF2B5EF4-FFF2-40B4-BE49-F238E27FC236}">
                <a16:creationId xmlns:a16="http://schemas.microsoft.com/office/drawing/2014/main" id="{4ABA5D03-B486-4045-CA6B-CA030DA6F4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7F3B4A-0E41-C13F-CDD3-222CE6A51407}"/>
              </a:ext>
            </a:extLst>
          </p:cNvPr>
          <p:cNvSpPr>
            <a:spLocks noGrp="1"/>
          </p:cNvSpPr>
          <p:nvPr>
            <p:ph type="dt" sz="half" idx="10"/>
          </p:nvPr>
        </p:nvSpPr>
        <p:spPr/>
        <p:txBody>
          <a:bodyPr/>
          <a:lstStyle/>
          <a:p>
            <a:fld id="{B8E2125E-93B1-4DA5-BA69-51BD78AF5223}" type="datetime8">
              <a:rPr lang="en-GH" smtClean="0"/>
              <a:t>07/12/2026 22:30</a:t>
            </a:fld>
            <a:endParaRPr lang="en-GH"/>
          </a:p>
        </p:txBody>
      </p:sp>
      <p:sp>
        <p:nvSpPr>
          <p:cNvPr id="6" name="Footer Placeholder 5">
            <a:extLst>
              <a:ext uri="{FF2B5EF4-FFF2-40B4-BE49-F238E27FC236}">
                <a16:creationId xmlns:a16="http://schemas.microsoft.com/office/drawing/2014/main" id="{8F7A9A02-8CEA-2086-B760-6EFE3FB509BC}"/>
              </a:ext>
            </a:extLst>
          </p:cNvPr>
          <p:cNvSpPr>
            <a:spLocks noGrp="1"/>
          </p:cNvSpPr>
          <p:nvPr>
            <p:ph type="ftr" sz="quarter" idx="11"/>
          </p:nvPr>
        </p:nvSpPr>
        <p:spPr/>
        <p:txBody>
          <a:bodyPr/>
          <a:lstStyle/>
          <a:p>
            <a:r>
              <a:rPr lang="en-GH"/>
              <a:t>3</a:t>
            </a:r>
          </a:p>
        </p:txBody>
      </p:sp>
      <p:sp>
        <p:nvSpPr>
          <p:cNvPr id="7" name="Slide Number Placeholder 6">
            <a:extLst>
              <a:ext uri="{FF2B5EF4-FFF2-40B4-BE49-F238E27FC236}">
                <a16:creationId xmlns:a16="http://schemas.microsoft.com/office/drawing/2014/main" id="{2F266A54-F5BF-937E-E70B-686CC29A893B}"/>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2567096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7A273-F886-AD23-8110-A07202CB73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H"/>
          </a:p>
        </p:txBody>
      </p:sp>
      <p:sp>
        <p:nvSpPr>
          <p:cNvPr id="3" name="Picture Placeholder 2">
            <a:extLst>
              <a:ext uri="{FF2B5EF4-FFF2-40B4-BE49-F238E27FC236}">
                <a16:creationId xmlns:a16="http://schemas.microsoft.com/office/drawing/2014/main" id="{55E0A12D-39EE-59A6-4331-43D3E26AE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H"/>
          </a:p>
        </p:txBody>
      </p:sp>
      <p:sp>
        <p:nvSpPr>
          <p:cNvPr id="4" name="Text Placeholder 3">
            <a:extLst>
              <a:ext uri="{FF2B5EF4-FFF2-40B4-BE49-F238E27FC236}">
                <a16:creationId xmlns:a16="http://schemas.microsoft.com/office/drawing/2014/main" id="{A65C33B6-44B1-7D7E-3FFA-038B81E06C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8CA243-82C0-4323-2748-656A3E9EB008}"/>
              </a:ext>
            </a:extLst>
          </p:cNvPr>
          <p:cNvSpPr>
            <a:spLocks noGrp="1"/>
          </p:cNvSpPr>
          <p:nvPr>
            <p:ph type="dt" sz="half" idx="10"/>
          </p:nvPr>
        </p:nvSpPr>
        <p:spPr/>
        <p:txBody>
          <a:bodyPr/>
          <a:lstStyle/>
          <a:p>
            <a:fld id="{F8EFE22A-013B-468B-AA1E-B10FB21FCB97}" type="datetime8">
              <a:rPr lang="en-GH" smtClean="0"/>
              <a:t>07/12/2026 22:30</a:t>
            </a:fld>
            <a:endParaRPr lang="en-GH"/>
          </a:p>
        </p:txBody>
      </p:sp>
      <p:sp>
        <p:nvSpPr>
          <p:cNvPr id="6" name="Footer Placeholder 5">
            <a:extLst>
              <a:ext uri="{FF2B5EF4-FFF2-40B4-BE49-F238E27FC236}">
                <a16:creationId xmlns:a16="http://schemas.microsoft.com/office/drawing/2014/main" id="{F6F2F831-2A6A-314A-D579-57AE5CD1CB34}"/>
              </a:ext>
            </a:extLst>
          </p:cNvPr>
          <p:cNvSpPr>
            <a:spLocks noGrp="1"/>
          </p:cNvSpPr>
          <p:nvPr>
            <p:ph type="ftr" sz="quarter" idx="11"/>
          </p:nvPr>
        </p:nvSpPr>
        <p:spPr/>
        <p:txBody>
          <a:bodyPr/>
          <a:lstStyle/>
          <a:p>
            <a:r>
              <a:rPr lang="en-GH"/>
              <a:t>3</a:t>
            </a:r>
          </a:p>
        </p:txBody>
      </p:sp>
      <p:sp>
        <p:nvSpPr>
          <p:cNvPr id="7" name="Slide Number Placeholder 6">
            <a:extLst>
              <a:ext uri="{FF2B5EF4-FFF2-40B4-BE49-F238E27FC236}">
                <a16:creationId xmlns:a16="http://schemas.microsoft.com/office/drawing/2014/main" id="{5FDA0ED6-C6E8-42D1-F8E2-A76E83F0C99B}"/>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2436846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2FA17-E4C4-DFCF-3D3F-1C6870ACFFD3}"/>
              </a:ext>
            </a:extLst>
          </p:cNvPr>
          <p:cNvSpPr>
            <a:spLocks noGrp="1"/>
          </p:cNvSpPr>
          <p:nvPr>
            <p:ph type="title"/>
          </p:nvPr>
        </p:nvSpPr>
        <p:spPr/>
        <p:txBody>
          <a:bodyPr/>
          <a:lstStyle/>
          <a:p>
            <a:r>
              <a:rPr lang="en-US"/>
              <a:t>Click to edit Master title style</a:t>
            </a:r>
            <a:endParaRPr lang="en-GH"/>
          </a:p>
        </p:txBody>
      </p:sp>
      <p:sp>
        <p:nvSpPr>
          <p:cNvPr id="3" name="Vertical Text Placeholder 2">
            <a:extLst>
              <a:ext uri="{FF2B5EF4-FFF2-40B4-BE49-F238E27FC236}">
                <a16:creationId xmlns:a16="http://schemas.microsoft.com/office/drawing/2014/main" id="{12553FC5-8250-6A25-5126-2732C7471B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8DDED97D-B618-E036-0C7B-C79F8EF62ADB}"/>
              </a:ext>
            </a:extLst>
          </p:cNvPr>
          <p:cNvSpPr>
            <a:spLocks noGrp="1"/>
          </p:cNvSpPr>
          <p:nvPr>
            <p:ph type="dt" sz="half" idx="10"/>
          </p:nvPr>
        </p:nvSpPr>
        <p:spPr/>
        <p:txBody>
          <a:bodyPr/>
          <a:lstStyle/>
          <a:p>
            <a:fld id="{187B81B4-1889-457E-8586-253601502D91}" type="datetime8">
              <a:rPr lang="en-GH" smtClean="0"/>
              <a:t>07/12/2026 22:30</a:t>
            </a:fld>
            <a:endParaRPr lang="en-GH"/>
          </a:p>
        </p:txBody>
      </p:sp>
      <p:sp>
        <p:nvSpPr>
          <p:cNvPr id="5" name="Footer Placeholder 4">
            <a:extLst>
              <a:ext uri="{FF2B5EF4-FFF2-40B4-BE49-F238E27FC236}">
                <a16:creationId xmlns:a16="http://schemas.microsoft.com/office/drawing/2014/main" id="{32042C0E-9945-6E50-9585-C8006172F1DF}"/>
              </a:ext>
            </a:extLst>
          </p:cNvPr>
          <p:cNvSpPr>
            <a:spLocks noGrp="1"/>
          </p:cNvSpPr>
          <p:nvPr>
            <p:ph type="ftr" sz="quarter" idx="11"/>
          </p:nvPr>
        </p:nvSpPr>
        <p:spPr/>
        <p:txBody>
          <a:bodyPr/>
          <a:lstStyle/>
          <a:p>
            <a:r>
              <a:rPr lang="en-GH"/>
              <a:t>3</a:t>
            </a:r>
          </a:p>
        </p:txBody>
      </p:sp>
      <p:sp>
        <p:nvSpPr>
          <p:cNvPr id="6" name="Slide Number Placeholder 5">
            <a:extLst>
              <a:ext uri="{FF2B5EF4-FFF2-40B4-BE49-F238E27FC236}">
                <a16:creationId xmlns:a16="http://schemas.microsoft.com/office/drawing/2014/main" id="{95718DC8-2A7D-A6FB-231F-63D6C8EDB03C}"/>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815568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99211C-668D-530D-DF7F-C6A2EC00D9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H"/>
          </a:p>
        </p:txBody>
      </p:sp>
      <p:sp>
        <p:nvSpPr>
          <p:cNvPr id="3" name="Vertical Text Placeholder 2">
            <a:extLst>
              <a:ext uri="{FF2B5EF4-FFF2-40B4-BE49-F238E27FC236}">
                <a16:creationId xmlns:a16="http://schemas.microsoft.com/office/drawing/2014/main" id="{8BBBE925-9BE4-074E-573F-F97F1871DC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C8237C5A-B371-5A4A-069F-4CBAE87A7703}"/>
              </a:ext>
            </a:extLst>
          </p:cNvPr>
          <p:cNvSpPr>
            <a:spLocks noGrp="1"/>
          </p:cNvSpPr>
          <p:nvPr>
            <p:ph type="dt" sz="half" idx="10"/>
          </p:nvPr>
        </p:nvSpPr>
        <p:spPr/>
        <p:txBody>
          <a:bodyPr/>
          <a:lstStyle/>
          <a:p>
            <a:fld id="{FDC5459A-61AA-441E-8782-DDADD0F68FA4}" type="datetime8">
              <a:rPr lang="en-GH" smtClean="0"/>
              <a:t>07/12/2026 22:30</a:t>
            </a:fld>
            <a:endParaRPr lang="en-GH"/>
          </a:p>
        </p:txBody>
      </p:sp>
      <p:sp>
        <p:nvSpPr>
          <p:cNvPr id="5" name="Footer Placeholder 4">
            <a:extLst>
              <a:ext uri="{FF2B5EF4-FFF2-40B4-BE49-F238E27FC236}">
                <a16:creationId xmlns:a16="http://schemas.microsoft.com/office/drawing/2014/main" id="{19F1F90B-B86D-B084-AFBD-188750799D4C}"/>
              </a:ext>
            </a:extLst>
          </p:cNvPr>
          <p:cNvSpPr>
            <a:spLocks noGrp="1"/>
          </p:cNvSpPr>
          <p:nvPr>
            <p:ph type="ftr" sz="quarter" idx="11"/>
          </p:nvPr>
        </p:nvSpPr>
        <p:spPr/>
        <p:txBody>
          <a:bodyPr/>
          <a:lstStyle/>
          <a:p>
            <a:r>
              <a:rPr lang="en-GH"/>
              <a:t>3</a:t>
            </a:r>
          </a:p>
        </p:txBody>
      </p:sp>
      <p:sp>
        <p:nvSpPr>
          <p:cNvPr id="6" name="Slide Number Placeholder 5">
            <a:extLst>
              <a:ext uri="{FF2B5EF4-FFF2-40B4-BE49-F238E27FC236}">
                <a16:creationId xmlns:a16="http://schemas.microsoft.com/office/drawing/2014/main" id="{C4DBB0D2-B8D2-BB46-1C96-CD2D975DDDE5}"/>
              </a:ext>
            </a:extLst>
          </p:cNvPr>
          <p:cNvSpPr>
            <a:spLocks noGrp="1"/>
          </p:cNvSpPr>
          <p:nvPr>
            <p:ph type="sldNum" sz="quarter" idx="12"/>
          </p:nvPr>
        </p:nvSpPr>
        <p:spPr/>
        <p:txBody>
          <a:bodyPr/>
          <a:lstStyle/>
          <a:p>
            <a:fld id="{E5C64378-4C06-4B9C-A75D-19F1B2FD3F56}" type="slidenum">
              <a:rPr lang="en-GH" smtClean="0"/>
              <a:t>‹#›</a:t>
            </a:fld>
            <a:endParaRPr lang="en-GH"/>
          </a:p>
        </p:txBody>
      </p:sp>
    </p:spTree>
    <p:extLst>
      <p:ext uri="{BB962C8B-B14F-4D97-AF65-F5344CB8AC3E}">
        <p14:creationId xmlns:p14="http://schemas.microsoft.com/office/powerpoint/2010/main" val="4078731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511620-694D-150E-9DD6-F9B712B4BE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H"/>
          </a:p>
        </p:txBody>
      </p:sp>
      <p:sp>
        <p:nvSpPr>
          <p:cNvPr id="3" name="Text Placeholder 2">
            <a:extLst>
              <a:ext uri="{FF2B5EF4-FFF2-40B4-BE49-F238E27FC236}">
                <a16:creationId xmlns:a16="http://schemas.microsoft.com/office/drawing/2014/main" id="{F01E26F3-DFA2-3994-EB5B-6DE01045E5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H"/>
          </a:p>
        </p:txBody>
      </p:sp>
      <p:sp>
        <p:nvSpPr>
          <p:cNvPr id="4" name="Date Placeholder 3">
            <a:extLst>
              <a:ext uri="{FF2B5EF4-FFF2-40B4-BE49-F238E27FC236}">
                <a16:creationId xmlns:a16="http://schemas.microsoft.com/office/drawing/2014/main" id="{58C7CB10-45EC-2683-0D90-FFCAFE5370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C842DB-AD45-4B6A-8384-B62A4D270F38}" type="datetime8">
              <a:rPr lang="en-GH" smtClean="0"/>
              <a:t>07/12/2026 22:30</a:t>
            </a:fld>
            <a:endParaRPr lang="en-GH"/>
          </a:p>
        </p:txBody>
      </p:sp>
      <p:sp>
        <p:nvSpPr>
          <p:cNvPr id="5" name="Footer Placeholder 4">
            <a:extLst>
              <a:ext uri="{FF2B5EF4-FFF2-40B4-BE49-F238E27FC236}">
                <a16:creationId xmlns:a16="http://schemas.microsoft.com/office/drawing/2014/main" id="{867071E5-AA82-8204-C177-08845C0452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H"/>
              <a:t>3</a:t>
            </a:r>
          </a:p>
        </p:txBody>
      </p:sp>
      <p:sp>
        <p:nvSpPr>
          <p:cNvPr id="6" name="Slide Number Placeholder 5">
            <a:extLst>
              <a:ext uri="{FF2B5EF4-FFF2-40B4-BE49-F238E27FC236}">
                <a16:creationId xmlns:a16="http://schemas.microsoft.com/office/drawing/2014/main" id="{B9457E5F-2AF9-1DC3-3986-99E4A9FBFB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C64378-4C06-4B9C-A75D-19F1B2FD3F56}" type="slidenum">
              <a:rPr lang="en-GH" smtClean="0"/>
              <a:t>‹#›</a:t>
            </a:fld>
            <a:endParaRPr lang="en-GH"/>
          </a:p>
        </p:txBody>
      </p:sp>
    </p:spTree>
    <p:extLst>
      <p:ext uri="{BB962C8B-B14F-4D97-AF65-F5344CB8AC3E}">
        <p14:creationId xmlns:p14="http://schemas.microsoft.com/office/powerpoint/2010/main" val="21104197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H"/>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97B1-292A-BFDF-021E-FAE352435A2D}"/>
              </a:ext>
            </a:extLst>
          </p:cNvPr>
          <p:cNvSpPr>
            <a:spLocks noGrp="1"/>
          </p:cNvSpPr>
          <p:nvPr>
            <p:ph type="title"/>
          </p:nvPr>
        </p:nvSpPr>
        <p:spPr>
          <a:xfrm>
            <a:off x="839788" y="300035"/>
            <a:ext cx="7189787" cy="1600200"/>
          </a:xfrm>
        </p:spPr>
        <p:txBody>
          <a:bodyPr/>
          <a:lstStyle/>
          <a:p>
            <a:r>
              <a:rPr lang="en-GB" dirty="0"/>
              <a:t>Supporting Isaac’s Early Development</a:t>
            </a:r>
            <a:br>
              <a:rPr lang="en-GB" dirty="0"/>
            </a:br>
            <a:endParaRPr lang="en-GH" dirty="0"/>
          </a:p>
        </p:txBody>
      </p:sp>
      <p:sp>
        <p:nvSpPr>
          <p:cNvPr id="4" name="Text Placeholder 3">
            <a:extLst>
              <a:ext uri="{FF2B5EF4-FFF2-40B4-BE49-F238E27FC236}">
                <a16:creationId xmlns:a16="http://schemas.microsoft.com/office/drawing/2014/main" id="{7EA68E57-7EB9-FAFB-49BB-18DF296A10AE}"/>
              </a:ext>
            </a:extLst>
          </p:cNvPr>
          <p:cNvSpPr>
            <a:spLocks noGrp="1"/>
          </p:cNvSpPr>
          <p:nvPr>
            <p:ph type="body" sz="half" idx="2"/>
          </p:nvPr>
        </p:nvSpPr>
        <p:spPr>
          <a:xfrm>
            <a:off x="839788" y="2157416"/>
            <a:ext cx="5389562" cy="3811588"/>
          </a:xfrm>
        </p:spPr>
        <p:txBody>
          <a:bodyPr>
            <a:noAutofit/>
          </a:bodyPr>
          <a:lstStyle/>
          <a:p>
            <a:pPr>
              <a:lnSpc>
                <a:spcPct val="150000"/>
              </a:lnSpc>
            </a:pPr>
            <a:r>
              <a:rPr lang="en-US" sz="2000" b="1" dirty="0"/>
              <a:t>Name:</a:t>
            </a:r>
            <a:r>
              <a:rPr lang="en-US" sz="2000" dirty="0"/>
              <a:t> Emily Amoo-Gottfried</a:t>
            </a:r>
            <a:endParaRPr lang="en-GH" sz="2000" dirty="0"/>
          </a:p>
          <a:p>
            <a:pPr>
              <a:lnSpc>
                <a:spcPct val="150000"/>
              </a:lnSpc>
            </a:pPr>
            <a:r>
              <a:rPr lang="en-US" sz="2000" b="1" dirty="0"/>
              <a:t>Student Number: </a:t>
            </a:r>
            <a:r>
              <a:rPr lang="en-US" sz="2000" dirty="0"/>
              <a:t>2518106</a:t>
            </a:r>
          </a:p>
          <a:p>
            <a:pPr>
              <a:lnSpc>
                <a:spcPct val="150000"/>
              </a:lnSpc>
            </a:pPr>
            <a:r>
              <a:rPr lang="en-US" sz="2000" b="1" dirty="0"/>
              <a:t>Module Code: </a:t>
            </a:r>
            <a:r>
              <a:rPr lang="en-GH" sz="2000" dirty="0"/>
              <a:t>LCHS4010</a:t>
            </a:r>
            <a:endParaRPr lang="en-US" sz="2000" dirty="0"/>
          </a:p>
          <a:p>
            <a:pPr>
              <a:lnSpc>
                <a:spcPct val="100000"/>
              </a:lnSpc>
            </a:pPr>
            <a:r>
              <a:rPr lang="en-US" sz="2000" b="1" dirty="0"/>
              <a:t>Module Title: </a:t>
            </a:r>
            <a:r>
              <a:rPr lang="en-GH" sz="2000" dirty="0"/>
              <a:t>Psychology in Health and Social Care</a:t>
            </a:r>
            <a:endParaRPr lang="en-US" sz="2000" dirty="0"/>
          </a:p>
          <a:p>
            <a:pPr>
              <a:lnSpc>
                <a:spcPct val="150000"/>
              </a:lnSpc>
            </a:pPr>
            <a:r>
              <a:rPr lang="en-US" sz="2000" b="1" dirty="0"/>
              <a:t>Lecturer</a:t>
            </a:r>
            <a:r>
              <a:rPr lang="en-US" sz="2000" dirty="0"/>
              <a:t>: Christiana </a:t>
            </a:r>
            <a:r>
              <a:rPr lang="en-US" sz="2000" dirty="0" err="1"/>
              <a:t>Melam</a:t>
            </a:r>
            <a:endParaRPr lang="en-US" sz="2000" dirty="0"/>
          </a:p>
          <a:p>
            <a:pPr>
              <a:lnSpc>
                <a:spcPct val="150000"/>
              </a:lnSpc>
            </a:pPr>
            <a:r>
              <a:rPr lang="en-US" sz="2000" b="1" dirty="0"/>
              <a:t>Assignment Title: </a:t>
            </a:r>
            <a:r>
              <a:rPr lang="en-GH" sz="2000" dirty="0"/>
              <a:t>Component 1: Presentation </a:t>
            </a:r>
            <a:endParaRPr lang="en-US" sz="2000" dirty="0"/>
          </a:p>
        </p:txBody>
      </p:sp>
      <p:pic>
        <p:nvPicPr>
          <p:cNvPr id="5" name="Image 0" descr="/mnt/data/ppt_media/image-1-1.jpg">
            <a:extLst>
              <a:ext uri="{FF2B5EF4-FFF2-40B4-BE49-F238E27FC236}">
                <a16:creationId xmlns:a16="http://schemas.microsoft.com/office/drawing/2014/main" id="{A7C4955D-434B-7EC7-7351-C878FF790751}"/>
              </a:ext>
            </a:extLst>
          </p:cNvPr>
          <p:cNvPicPr>
            <a:picLocks noGrp="1" noChangeAspect="1"/>
          </p:cNvPicPr>
          <p:nvPr>
            <p:ph type="pic" idx="1"/>
          </p:nvPr>
        </p:nvPicPr>
        <p:blipFill>
          <a:blip r:embed="rId2"/>
          <a:srcRect l="7785" r="7785"/>
          <a:stretch/>
        </p:blipFill>
        <p:spPr>
          <a:xfrm>
            <a:off x="6229350" y="1514475"/>
            <a:ext cx="5126038" cy="4346575"/>
          </a:xfrm>
          <a:prstGeom prst="rect">
            <a:avLst/>
          </a:prstGeom>
        </p:spPr>
      </p:pic>
      <p:sp>
        <p:nvSpPr>
          <p:cNvPr id="6" name="Shape 2">
            <a:extLst>
              <a:ext uri="{FF2B5EF4-FFF2-40B4-BE49-F238E27FC236}">
                <a16:creationId xmlns:a16="http://schemas.microsoft.com/office/drawing/2014/main" id="{997EA708-1880-61F3-D01E-5DA13F858B59}"/>
              </a:ext>
            </a:extLst>
          </p:cNvPr>
          <p:cNvSpPr/>
          <p:nvPr/>
        </p:nvSpPr>
        <p:spPr>
          <a:xfrm>
            <a:off x="839788" y="2057400"/>
            <a:ext cx="5003800" cy="0"/>
          </a:xfrm>
          <a:prstGeom prst="line">
            <a:avLst/>
          </a:prstGeom>
          <a:noFill/>
          <a:ln w="12700">
            <a:solidFill>
              <a:srgbClr val="A16D3D"/>
            </a:solidFill>
            <a:prstDash val="solid"/>
          </a:ln>
        </p:spPr>
        <p:txBody>
          <a:bodyPr/>
          <a:lstStyle/>
          <a:p>
            <a:endParaRPr lang="en-GH"/>
          </a:p>
        </p:txBody>
      </p:sp>
      <p:sp>
        <p:nvSpPr>
          <p:cNvPr id="8" name="Slide Number Placeholder 7">
            <a:extLst>
              <a:ext uri="{FF2B5EF4-FFF2-40B4-BE49-F238E27FC236}">
                <a16:creationId xmlns:a16="http://schemas.microsoft.com/office/drawing/2014/main" id="{942F6538-20D0-C72F-F155-7A2A171B9177}"/>
              </a:ext>
            </a:extLst>
          </p:cNvPr>
          <p:cNvSpPr>
            <a:spLocks noGrp="1"/>
          </p:cNvSpPr>
          <p:nvPr>
            <p:ph type="sldNum" sz="quarter" idx="12"/>
          </p:nvPr>
        </p:nvSpPr>
        <p:spPr/>
        <p:txBody>
          <a:bodyPr/>
          <a:lstStyle/>
          <a:p>
            <a:fld id="{E5C64378-4C06-4B9C-A75D-19F1B2FD3F56}" type="slidenum">
              <a:rPr lang="en-GH" smtClean="0"/>
              <a:t>1</a:t>
            </a:fld>
            <a:endParaRPr lang="en-GH"/>
          </a:p>
        </p:txBody>
      </p:sp>
    </p:spTree>
    <p:extLst>
      <p:ext uri="{BB962C8B-B14F-4D97-AF65-F5344CB8AC3E}">
        <p14:creationId xmlns:p14="http://schemas.microsoft.com/office/powerpoint/2010/main" val="2873639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FD0F6-D552-2941-AB82-BA2A55E3F1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D3F8AC-07AA-50F4-5497-C9364B244A18}"/>
              </a:ext>
            </a:extLst>
          </p:cNvPr>
          <p:cNvSpPr>
            <a:spLocks noGrp="1"/>
          </p:cNvSpPr>
          <p:nvPr>
            <p:ph type="title"/>
          </p:nvPr>
        </p:nvSpPr>
        <p:spPr/>
        <p:txBody>
          <a:bodyPr>
            <a:normAutofit/>
          </a:bodyPr>
          <a:lstStyle/>
          <a:p>
            <a:r>
              <a:rPr lang="en-GB" dirty="0"/>
              <a:t>Background of Isaac’s early experiences </a:t>
            </a:r>
            <a:br>
              <a:rPr lang="en-GB" dirty="0"/>
            </a:br>
            <a:endParaRPr lang="en-GH" dirty="0"/>
          </a:p>
        </p:txBody>
      </p:sp>
      <p:sp>
        <p:nvSpPr>
          <p:cNvPr id="4" name="Text Placeholder 3">
            <a:extLst>
              <a:ext uri="{FF2B5EF4-FFF2-40B4-BE49-F238E27FC236}">
                <a16:creationId xmlns:a16="http://schemas.microsoft.com/office/drawing/2014/main" id="{99F6466B-F335-66CF-D101-D83A2B87ADE4}"/>
              </a:ext>
            </a:extLst>
          </p:cNvPr>
          <p:cNvSpPr>
            <a:spLocks noGrp="1"/>
          </p:cNvSpPr>
          <p:nvPr>
            <p:ph type="body" sz="half" idx="2"/>
          </p:nvPr>
        </p:nvSpPr>
        <p:spPr>
          <a:xfrm>
            <a:off x="839788" y="1874520"/>
            <a:ext cx="4060825" cy="4040188"/>
          </a:xfrm>
        </p:spPr>
        <p:txBody>
          <a:bodyPr/>
          <a:lstStyle/>
          <a:p>
            <a:pPr marL="285750" indent="-285750">
              <a:buFont typeface="Arial" panose="020B0604020202020204" pitchFamily="34" charset="0"/>
              <a:buChar char="•"/>
            </a:pPr>
            <a:r>
              <a:rPr lang="en-US" dirty="0">
                <a:solidFill>
                  <a:srgbClr val="303030"/>
                </a:solidFill>
              </a:rPr>
              <a:t>Isaac is 4 years old, living with his distressed single mum and experiencing childhood disruptions. </a:t>
            </a:r>
            <a:endParaRPr lang="en-US" dirty="0"/>
          </a:p>
          <a:p>
            <a:pPr marL="285750" indent="-285750">
              <a:buFont typeface="Arial" panose="020B0604020202020204" pitchFamily="34" charset="0"/>
              <a:buChar char="•"/>
            </a:pPr>
            <a:r>
              <a:rPr lang="en-US" dirty="0">
                <a:solidFill>
                  <a:srgbClr val="303030"/>
                </a:solidFill>
              </a:rPr>
              <a:t>He has delayed language, struggles to join group activities and rarely plays alone at home.</a:t>
            </a:r>
            <a:endParaRPr lang="en-US" dirty="0"/>
          </a:p>
          <a:p>
            <a:pPr marL="285750" indent="-285750">
              <a:buFont typeface="Arial" panose="020B0604020202020204" pitchFamily="34" charset="0"/>
              <a:buChar char="•"/>
            </a:pPr>
            <a:r>
              <a:rPr lang="en-US" dirty="0">
                <a:solidFill>
                  <a:srgbClr val="303030"/>
                </a:solidFill>
              </a:rPr>
              <a:t>Sleep problems and clinginess can be signs that he feels unsafe or unsure.</a:t>
            </a:r>
            <a:endParaRPr lang="en-US" dirty="0"/>
          </a:p>
          <a:p>
            <a:endParaRPr lang="en-US" dirty="0">
              <a:solidFill>
                <a:srgbClr val="303030"/>
              </a:solidFill>
            </a:endParaRPr>
          </a:p>
          <a:p>
            <a:pPr marL="285750" indent="-285750">
              <a:buFont typeface="Arial" panose="020B0604020202020204" pitchFamily="34" charset="0"/>
              <a:buChar char="•"/>
            </a:pPr>
            <a:endParaRPr lang="en-US" dirty="0"/>
          </a:p>
          <a:p>
            <a:endParaRPr lang="en-GH" dirty="0"/>
          </a:p>
        </p:txBody>
      </p:sp>
      <p:sp>
        <p:nvSpPr>
          <p:cNvPr id="6" name="Shape 2">
            <a:extLst>
              <a:ext uri="{FF2B5EF4-FFF2-40B4-BE49-F238E27FC236}">
                <a16:creationId xmlns:a16="http://schemas.microsoft.com/office/drawing/2014/main" id="{E5AD43D4-1795-61E1-D012-B0BE6514155C}"/>
              </a:ext>
            </a:extLst>
          </p:cNvPr>
          <p:cNvSpPr/>
          <p:nvPr/>
        </p:nvSpPr>
        <p:spPr>
          <a:xfrm>
            <a:off x="839788" y="1828800"/>
            <a:ext cx="3749040" cy="0"/>
          </a:xfrm>
          <a:prstGeom prst="line">
            <a:avLst/>
          </a:prstGeom>
          <a:noFill/>
          <a:ln w="12700">
            <a:solidFill>
              <a:srgbClr val="A16D3D"/>
            </a:solidFill>
            <a:prstDash val="solid"/>
          </a:ln>
        </p:spPr>
        <p:txBody>
          <a:bodyPr/>
          <a:lstStyle/>
          <a:p>
            <a:endParaRPr lang="en-GH"/>
          </a:p>
        </p:txBody>
      </p:sp>
      <p:pic>
        <p:nvPicPr>
          <p:cNvPr id="22" name="Picture Placeholder 21">
            <a:extLst>
              <a:ext uri="{FF2B5EF4-FFF2-40B4-BE49-F238E27FC236}">
                <a16:creationId xmlns:a16="http://schemas.microsoft.com/office/drawing/2014/main" id="{EB33C315-0BC4-5C29-0EE9-AC61F5DF4BF2}"/>
              </a:ext>
            </a:extLst>
          </p:cNvPr>
          <p:cNvPicPr>
            <a:picLocks noGrp="1" noChangeAspect="1"/>
          </p:cNvPicPr>
          <p:nvPr>
            <p:ph type="pic" idx="1"/>
          </p:nvPr>
        </p:nvPicPr>
        <p:blipFill>
          <a:blip r:embed="rId2"/>
          <a:srcRect t="9593" b="9593"/>
          <a:stretch/>
        </p:blipFill>
        <p:spPr>
          <a:prstGeom prst="rect">
            <a:avLst/>
          </a:prstGeom>
        </p:spPr>
      </p:pic>
      <p:sp>
        <p:nvSpPr>
          <p:cNvPr id="5" name="Slide Number Placeholder 4">
            <a:extLst>
              <a:ext uri="{FF2B5EF4-FFF2-40B4-BE49-F238E27FC236}">
                <a16:creationId xmlns:a16="http://schemas.microsoft.com/office/drawing/2014/main" id="{BEACE680-851E-5DC5-A82C-3E825D574603}"/>
              </a:ext>
            </a:extLst>
          </p:cNvPr>
          <p:cNvSpPr>
            <a:spLocks noGrp="1"/>
          </p:cNvSpPr>
          <p:nvPr>
            <p:ph type="sldNum" sz="quarter" idx="12"/>
          </p:nvPr>
        </p:nvSpPr>
        <p:spPr/>
        <p:txBody>
          <a:bodyPr/>
          <a:lstStyle/>
          <a:p>
            <a:fld id="{E5C64378-4C06-4B9C-A75D-19F1B2FD3F56}" type="slidenum">
              <a:rPr lang="en-GH" smtClean="0"/>
              <a:t>2</a:t>
            </a:fld>
            <a:endParaRPr lang="en-GH"/>
          </a:p>
        </p:txBody>
      </p:sp>
    </p:spTree>
    <p:extLst>
      <p:ext uri="{BB962C8B-B14F-4D97-AF65-F5344CB8AC3E}">
        <p14:creationId xmlns:p14="http://schemas.microsoft.com/office/powerpoint/2010/main" val="2022065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961C3-BCFE-9D99-3E48-2C8F47CDD943}"/>
              </a:ext>
            </a:extLst>
          </p:cNvPr>
          <p:cNvSpPr>
            <a:spLocks noGrp="1"/>
          </p:cNvSpPr>
          <p:nvPr>
            <p:ph type="title"/>
          </p:nvPr>
        </p:nvSpPr>
        <p:spPr>
          <a:xfrm>
            <a:off x="839788" y="210184"/>
            <a:ext cx="5080952" cy="1069975"/>
          </a:xfrm>
        </p:spPr>
        <p:txBody>
          <a:bodyPr/>
          <a:lstStyle/>
          <a:p>
            <a:r>
              <a:rPr lang="en-US" dirty="0"/>
              <a:t>Bowlby’s Attachment Theory</a:t>
            </a:r>
            <a:endParaRPr lang="en-GH" dirty="0"/>
          </a:p>
        </p:txBody>
      </p:sp>
      <p:sp>
        <p:nvSpPr>
          <p:cNvPr id="4" name="Text Placeholder 3">
            <a:extLst>
              <a:ext uri="{FF2B5EF4-FFF2-40B4-BE49-F238E27FC236}">
                <a16:creationId xmlns:a16="http://schemas.microsoft.com/office/drawing/2014/main" id="{B8B46B12-AD85-9B6E-EBAA-170F10C1B21F}"/>
              </a:ext>
            </a:extLst>
          </p:cNvPr>
          <p:cNvSpPr>
            <a:spLocks noGrp="1"/>
          </p:cNvSpPr>
          <p:nvPr>
            <p:ph type="body" sz="half" idx="2"/>
          </p:nvPr>
        </p:nvSpPr>
        <p:spPr>
          <a:xfrm>
            <a:off x="839788" y="1737362"/>
            <a:ext cx="5256212" cy="4366251"/>
          </a:xfrm>
        </p:spPr>
        <p:txBody>
          <a:bodyPr>
            <a:normAutofit lnSpcReduction="10000"/>
          </a:bodyPr>
          <a:lstStyle/>
          <a:p>
            <a:r>
              <a:rPr lang="en-US" sz="1800" b="1" dirty="0"/>
              <a:t>Key concepts</a:t>
            </a:r>
          </a:p>
          <a:p>
            <a:r>
              <a:rPr lang="en-US" b="1" dirty="0">
                <a:solidFill>
                  <a:srgbClr val="303030"/>
                </a:solidFill>
              </a:rPr>
              <a:t>Attachment</a:t>
            </a:r>
            <a:r>
              <a:rPr lang="en-US" dirty="0">
                <a:solidFill>
                  <a:srgbClr val="303030"/>
                </a:solidFill>
              </a:rPr>
              <a:t>: Young children stay close to caring adults, creating an emotional bond between a child and caregiver (Bowlby, 1969)</a:t>
            </a:r>
            <a:endParaRPr lang="en-US" dirty="0"/>
          </a:p>
          <a:p>
            <a:r>
              <a:rPr lang="en-US" b="1" dirty="0">
                <a:solidFill>
                  <a:srgbClr val="303030"/>
                </a:solidFill>
              </a:rPr>
              <a:t>Secure base</a:t>
            </a:r>
            <a:r>
              <a:rPr lang="en-US" dirty="0">
                <a:solidFill>
                  <a:srgbClr val="303030"/>
                </a:solidFill>
              </a:rPr>
              <a:t>: Closeness helps them feel protected, helping the child to feel safe to explore (Bowlby, 1988)</a:t>
            </a:r>
            <a:endParaRPr lang="en-US" dirty="0"/>
          </a:p>
          <a:p>
            <a:r>
              <a:rPr lang="en-US" b="1" dirty="0">
                <a:solidFill>
                  <a:srgbClr val="303030"/>
                </a:solidFill>
              </a:rPr>
              <a:t>Safe haven</a:t>
            </a:r>
            <a:r>
              <a:rPr lang="en-US" dirty="0">
                <a:solidFill>
                  <a:srgbClr val="303030"/>
                </a:solidFill>
              </a:rPr>
              <a:t>: The child returns to the adult for comfort when worried (Ainsworth et al., 1978)</a:t>
            </a:r>
            <a:endParaRPr lang="en-US" dirty="0"/>
          </a:p>
          <a:p>
            <a:r>
              <a:rPr lang="en-US" b="1" dirty="0">
                <a:solidFill>
                  <a:srgbClr val="303030"/>
                </a:solidFill>
              </a:rPr>
              <a:t>Internal working model</a:t>
            </a:r>
            <a:r>
              <a:rPr lang="en-US" dirty="0">
                <a:solidFill>
                  <a:srgbClr val="303030"/>
                </a:solidFill>
              </a:rPr>
              <a:t>: the child learns whether adults are reliable and kind (Bowlby, 1988)</a:t>
            </a:r>
            <a:endParaRPr lang="en-US" dirty="0"/>
          </a:p>
          <a:p>
            <a:r>
              <a:rPr lang="en-US" b="1" dirty="0">
                <a:solidFill>
                  <a:srgbClr val="303030"/>
                </a:solidFill>
              </a:rPr>
              <a:t>Separation anxiety</a:t>
            </a:r>
            <a:r>
              <a:rPr lang="en-US" dirty="0">
                <a:solidFill>
                  <a:srgbClr val="303030"/>
                </a:solidFill>
              </a:rPr>
              <a:t>: distress when the child fears losing the trusted adult (Bowlby, 1969)</a:t>
            </a:r>
            <a:endParaRPr lang="en-US" dirty="0"/>
          </a:p>
          <a:p>
            <a:endParaRPr lang="en-US" dirty="0"/>
          </a:p>
          <a:p>
            <a:r>
              <a:rPr lang="en-US" b="1" dirty="0"/>
              <a:t>Rationale for Bowlby’s theory: </a:t>
            </a:r>
            <a:r>
              <a:rPr lang="en-US" dirty="0"/>
              <a:t>When a young child feels safe, they usually play, talk and explore more easily (Bowlby, 1988).</a:t>
            </a:r>
          </a:p>
          <a:p>
            <a:endParaRPr lang="en-GH" dirty="0"/>
          </a:p>
        </p:txBody>
      </p:sp>
      <p:sp>
        <p:nvSpPr>
          <p:cNvPr id="7" name="Shape 2">
            <a:extLst>
              <a:ext uri="{FF2B5EF4-FFF2-40B4-BE49-F238E27FC236}">
                <a16:creationId xmlns:a16="http://schemas.microsoft.com/office/drawing/2014/main" id="{DDD3F8EF-D581-48BD-5D29-38BA604069ED}"/>
              </a:ext>
            </a:extLst>
          </p:cNvPr>
          <p:cNvSpPr/>
          <p:nvPr/>
        </p:nvSpPr>
        <p:spPr>
          <a:xfrm>
            <a:off x="839788" y="1508760"/>
            <a:ext cx="5080952" cy="0"/>
          </a:xfrm>
          <a:prstGeom prst="line">
            <a:avLst/>
          </a:prstGeom>
          <a:noFill/>
          <a:ln w="12700">
            <a:solidFill>
              <a:srgbClr val="A16D3D"/>
            </a:solidFill>
            <a:prstDash val="solid"/>
          </a:ln>
        </p:spPr>
        <p:txBody>
          <a:bodyPr/>
          <a:lstStyle/>
          <a:p>
            <a:endParaRPr lang="en-GH"/>
          </a:p>
        </p:txBody>
      </p:sp>
      <p:pic>
        <p:nvPicPr>
          <p:cNvPr id="11" name="Picture Placeholder 10">
            <a:extLst>
              <a:ext uri="{FF2B5EF4-FFF2-40B4-BE49-F238E27FC236}">
                <a16:creationId xmlns:a16="http://schemas.microsoft.com/office/drawing/2014/main" id="{CAF577BD-2B38-3C1B-66AB-404A41F893B0}"/>
              </a:ext>
            </a:extLst>
          </p:cNvPr>
          <p:cNvPicPr>
            <a:picLocks noGrp="1" noChangeAspect="1"/>
          </p:cNvPicPr>
          <p:nvPr>
            <p:ph type="pic" idx="1"/>
          </p:nvPr>
        </p:nvPicPr>
        <p:blipFill>
          <a:blip r:embed="rId2"/>
          <a:srcRect t="9593" b="9593"/>
          <a:stretch/>
        </p:blipFill>
        <p:spPr>
          <a:xfrm>
            <a:off x="6096000" y="1280159"/>
            <a:ext cx="5259388" cy="4580891"/>
          </a:xfrm>
          <a:prstGeom prst="rect">
            <a:avLst/>
          </a:prstGeom>
        </p:spPr>
      </p:pic>
      <p:sp>
        <p:nvSpPr>
          <p:cNvPr id="5" name="Slide Number Placeholder 4">
            <a:extLst>
              <a:ext uri="{FF2B5EF4-FFF2-40B4-BE49-F238E27FC236}">
                <a16:creationId xmlns:a16="http://schemas.microsoft.com/office/drawing/2014/main" id="{BB3B8F7B-67FB-8204-3DC2-1D404A17257D}"/>
              </a:ext>
            </a:extLst>
          </p:cNvPr>
          <p:cNvSpPr>
            <a:spLocks noGrp="1"/>
          </p:cNvSpPr>
          <p:nvPr>
            <p:ph type="sldNum" sz="quarter" idx="12"/>
          </p:nvPr>
        </p:nvSpPr>
        <p:spPr/>
        <p:txBody>
          <a:bodyPr/>
          <a:lstStyle/>
          <a:p>
            <a:fld id="{E5C64378-4C06-4B9C-A75D-19F1B2FD3F56}" type="slidenum">
              <a:rPr lang="en-GH" smtClean="0"/>
              <a:t>3</a:t>
            </a:fld>
            <a:endParaRPr lang="en-GH"/>
          </a:p>
        </p:txBody>
      </p:sp>
    </p:spTree>
    <p:extLst>
      <p:ext uri="{BB962C8B-B14F-4D97-AF65-F5344CB8AC3E}">
        <p14:creationId xmlns:p14="http://schemas.microsoft.com/office/powerpoint/2010/main" val="1204565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57B8-9C31-1E13-0AA6-A4F06D20DC77}"/>
              </a:ext>
            </a:extLst>
          </p:cNvPr>
          <p:cNvSpPr>
            <a:spLocks noGrp="1"/>
          </p:cNvSpPr>
          <p:nvPr>
            <p:ph type="title"/>
          </p:nvPr>
        </p:nvSpPr>
        <p:spPr>
          <a:xfrm>
            <a:off x="839788" y="320040"/>
            <a:ext cx="6223952" cy="1126172"/>
          </a:xfrm>
        </p:spPr>
        <p:txBody>
          <a:bodyPr>
            <a:normAutofit/>
          </a:bodyPr>
          <a:lstStyle/>
          <a:p>
            <a:r>
              <a:rPr lang="en-US" dirty="0"/>
              <a:t>Applying Bowlby’s theory</a:t>
            </a:r>
            <a:endParaRPr lang="en-GH" dirty="0"/>
          </a:p>
        </p:txBody>
      </p:sp>
      <p:sp>
        <p:nvSpPr>
          <p:cNvPr id="4" name="Text Placeholder 3">
            <a:extLst>
              <a:ext uri="{FF2B5EF4-FFF2-40B4-BE49-F238E27FC236}">
                <a16:creationId xmlns:a16="http://schemas.microsoft.com/office/drawing/2014/main" id="{F6B3BEAB-56D6-E59B-3B40-6FC5C02DE1CD}"/>
              </a:ext>
            </a:extLst>
          </p:cNvPr>
          <p:cNvSpPr>
            <a:spLocks noGrp="1"/>
          </p:cNvSpPr>
          <p:nvPr>
            <p:ph type="body" sz="half" idx="2"/>
          </p:nvPr>
        </p:nvSpPr>
        <p:spPr>
          <a:xfrm>
            <a:off x="839788" y="1851660"/>
            <a:ext cx="6223952" cy="4017328"/>
          </a:xfrm>
        </p:spPr>
        <p:txBody>
          <a:bodyPr>
            <a:normAutofit/>
          </a:bodyPr>
          <a:lstStyle/>
          <a:p>
            <a:r>
              <a:rPr lang="en-US" dirty="0">
                <a:solidFill>
                  <a:srgbClr val="303030"/>
                </a:solidFill>
              </a:rPr>
              <a:t>Having moved to London, developing new attachments with different places, adults, peers and routines makes Isaac unsure. His secure base is weakened, leading to his withdrawal from free play (Cassidy, 2013). </a:t>
            </a:r>
          </a:p>
          <a:p>
            <a:endParaRPr lang="en-US" dirty="0">
              <a:solidFill>
                <a:srgbClr val="303030"/>
              </a:solidFill>
            </a:endParaRPr>
          </a:p>
          <a:p>
            <a:endParaRPr lang="en-US" dirty="0"/>
          </a:p>
          <a:p>
            <a:r>
              <a:rPr lang="en-US" dirty="0"/>
              <a:t>Mum’s post-natal challenges can reduce her patience, responsiveness and energy, impacting Isaac’s view of how reliable or kind adults are </a:t>
            </a:r>
            <a:r>
              <a:rPr lang="en-US" dirty="0">
                <a:solidFill>
                  <a:srgbClr val="303030"/>
                </a:solidFill>
              </a:rPr>
              <a:t>(NICE, 2014; </a:t>
            </a:r>
            <a:r>
              <a:rPr lang="en-US" dirty="0" err="1">
                <a:solidFill>
                  <a:srgbClr val="303030"/>
                </a:solidFill>
              </a:rPr>
              <a:t>Śliwerski</a:t>
            </a:r>
            <a:r>
              <a:rPr lang="en-US" dirty="0">
                <a:solidFill>
                  <a:srgbClr val="303030"/>
                </a:solidFill>
              </a:rPr>
              <a:t>, 2020)</a:t>
            </a:r>
            <a:r>
              <a:rPr lang="en-US" dirty="0"/>
              <a:t>. </a:t>
            </a:r>
          </a:p>
          <a:p>
            <a:r>
              <a:rPr lang="en-US" dirty="0">
                <a:solidFill>
                  <a:srgbClr val="303030"/>
                </a:solidFill>
              </a:rPr>
              <a:t>Isaac becomes clingy when noticing the mum is sad or stressed, and it is his way of staying close to the adult he trusts most as his safe haven (Bowlby, 1969)</a:t>
            </a:r>
            <a:endParaRPr lang="en-US" dirty="0"/>
          </a:p>
          <a:p>
            <a:endParaRPr lang="en-GH" dirty="0"/>
          </a:p>
        </p:txBody>
      </p:sp>
      <p:sp>
        <p:nvSpPr>
          <p:cNvPr id="7" name="Text 6">
            <a:extLst>
              <a:ext uri="{FF2B5EF4-FFF2-40B4-BE49-F238E27FC236}">
                <a16:creationId xmlns:a16="http://schemas.microsoft.com/office/drawing/2014/main" id="{401D492A-0552-E904-53BB-DA1B31D0C5E0}"/>
              </a:ext>
            </a:extLst>
          </p:cNvPr>
          <p:cNvSpPr/>
          <p:nvPr/>
        </p:nvSpPr>
        <p:spPr>
          <a:xfrm>
            <a:off x="836612" y="1446212"/>
            <a:ext cx="2729548" cy="405448"/>
          </a:xfrm>
          <a:prstGeom prst="rect">
            <a:avLst/>
          </a:prstGeom>
          <a:noFill/>
          <a:ln/>
        </p:spPr>
        <p:txBody>
          <a:bodyPr wrap="square" lIns="0" tIns="0" rIns="0" bIns="0" rtlCol="0" anchor="ctr">
            <a:normAutofit/>
          </a:bodyPr>
          <a:lstStyle/>
          <a:p>
            <a:pPr marL="0" indent="0">
              <a:buNone/>
            </a:pPr>
            <a:r>
              <a:rPr lang="en-US" sz="1500" b="1" dirty="0">
                <a:solidFill>
                  <a:srgbClr val="3E6759"/>
                </a:solidFill>
              </a:rPr>
              <a:t>Disrupted childcare</a:t>
            </a:r>
            <a:endParaRPr lang="en-US" sz="1500" dirty="0"/>
          </a:p>
        </p:txBody>
      </p:sp>
      <p:sp>
        <p:nvSpPr>
          <p:cNvPr id="8" name="Text 14">
            <a:extLst>
              <a:ext uri="{FF2B5EF4-FFF2-40B4-BE49-F238E27FC236}">
                <a16:creationId xmlns:a16="http://schemas.microsoft.com/office/drawing/2014/main" id="{282E21FC-6CF8-1FD0-EBC7-E9AF77B17F7A}"/>
              </a:ext>
            </a:extLst>
          </p:cNvPr>
          <p:cNvSpPr/>
          <p:nvPr/>
        </p:nvSpPr>
        <p:spPr>
          <a:xfrm>
            <a:off x="836612" y="3180556"/>
            <a:ext cx="2706624" cy="182880"/>
          </a:xfrm>
          <a:prstGeom prst="rect">
            <a:avLst/>
          </a:prstGeom>
          <a:noFill/>
          <a:ln/>
        </p:spPr>
        <p:txBody>
          <a:bodyPr wrap="square" lIns="0" tIns="0" rIns="0" bIns="0" rtlCol="0" anchor="ctr">
            <a:noAutofit/>
          </a:bodyPr>
          <a:lstStyle/>
          <a:p>
            <a:pPr marL="0" indent="0">
              <a:buNone/>
            </a:pPr>
            <a:r>
              <a:rPr lang="en-US" sz="1500" b="1" dirty="0">
                <a:solidFill>
                  <a:srgbClr val="3E6759"/>
                </a:solidFill>
              </a:rPr>
              <a:t>Maternal mental health</a:t>
            </a:r>
            <a:endParaRPr lang="en-US" sz="1500" dirty="0"/>
          </a:p>
        </p:txBody>
      </p:sp>
      <p:pic>
        <p:nvPicPr>
          <p:cNvPr id="12" name="Picture Placeholder 11">
            <a:extLst>
              <a:ext uri="{FF2B5EF4-FFF2-40B4-BE49-F238E27FC236}">
                <a16:creationId xmlns:a16="http://schemas.microsoft.com/office/drawing/2014/main" id="{9A832BE9-0632-8D50-07EA-8C8C58BD5FEB}"/>
              </a:ext>
            </a:extLst>
          </p:cNvPr>
          <p:cNvPicPr>
            <a:picLocks noGrp="1" noChangeAspect="1"/>
          </p:cNvPicPr>
          <p:nvPr>
            <p:ph type="pic" idx="1"/>
          </p:nvPr>
        </p:nvPicPr>
        <p:blipFill>
          <a:blip r:embed="rId2"/>
          <a:srcRect t="333" b="333"/>
          <a:stretch/>
        </p:blipFill>
        <p:spPr>
          <a:xfrm>
            <a:off x="7063740" y="987425"/>
            <a:ext cx="4291648" cy="3767455"/>
          </a:xfrm>
          <a:prstGeom prst="rect">
            <a:avLst/>
          </a:prstGeom>
        </p:spPr>
      </p:pic>
      <p:sp>
        <p:nvSpPr>
          <p:cNvPr id="13" name="Shape 2">
            <a:extLst>
              <a:ext uri="{FF2B5EF4-FFF2-40B4-BE49-F238E27FC236}">
                <a16:creationId xmlns:a16="http://schemas.microsoft.com/office/drawing/2014/main" id="{984354ED-DA6B-2203-CBF0-435E956C462E}"/>
              </a:ext>
            </a:extLst>
          </p:cNvPr>
          <p:cNvSpPr/>
          <p:nvPr/>
        </p:nvSpPr>
        <p:spPr>
          <a:xfrm>
            <a:off x="808036" y="1446212"/>
            <a:ext cx="6021388" cy="0"/>
          </a:xfrm>
          <a:prstGeom prst="line">
            <a:avLst/>
          </a:prstGeom>
          <a:noFill/>
          <a:ln w="12700">
            <a:solidFill>
              <a:srgbClr val="A16D3D"/>
            </a:solidFill>
            <a:prstDash val="solid"/>
          </a:ln>
        </p:spPr>
        <p:txBody>
          <a:bodyPr/>
          <a:lstStyle/>
          <a:p>
            <a:endParaRPr lang="en-GH"/>
          </a:p>
        </p:txBody>
      </p:sp>
      <p:sp>
        <p:nvSpPr>
          <p:cNvPr id="5" name="Slide Number Placeholder 4">
            <a:extLst>
              <a:ext uri="{FF2B5EF4-FFF2-40B4-BE49-F238E27FC236}">
                <a16:creationId xmlns:a16="http://schemas.microsoft.com/office/drawing/2014/main" id="{EC39E9E3-CE2C-424F-7190-3C5EDBFCB49C}"/>
              </a:ext>
            </a:extLst>
          </p:cNvPr>
          <p:cNvSpPr>
            <a:spLocks noGrp="1"/>
          </p:cNvSpPr>
          <p:nvPr>
            <p:ph type="sldNum" sz="quarter" idx="12"/>
          </p:nvPr>
        </p:nvSpPr>
        <p:spPr/>
        <p:txBody>
          <a:bodyPr/>
          <a:lstStyle/>
          <a:p>
            <a:fld id="{E5C64378-4C06-4B9C-A75D-19F1B2FD3F56}" type="slidenum">
              <a:rPr lang="en-GH" smtClean="0"/>
              <a:t>4</a:t>
            </a:fld>
            <a:endParaRPr lang="en-GH"/>
          </a:p>
        </p:txBody>
      </p:sp>
    </p:spTree>
    <p:extLst>
      <p:ext uri="{BB962C8B-B14F-4D97-AF65-F5344CB8AC3E}">
        <p14:creationId xmlns:p14="http://schemas.microsoft.com/office/powerpoint/2010/main" val="1901779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DFEF-A6A7-103D-3A00-48FD9F606688}"/>
              </a:ext>
            </a:extLst>
          </p:cNvPr>
          <p:cNvSpPr>
            <a:spLocks noGrp="1"/>
          </p:cNvSpPr>
          <p:nvPr>
            <p:ph type="title"/>
          </p:nvPr>
        </p:nvSpPr>
        <p:spPr>
          <a:xfrm>
            <a:off x="839788" y="457200"/>
            <a:ext cx="5256212" cy="868680"/>
          </a:xfrm>
        </p:spPr>
        <p:txBody>
          <a:bodyPr>
            <a:normAutofit/>
          </a:bodyPr>
          <a:lstStyle/>
          <a:p>
            <a:r>
              <a:rPr lang="en-US" dirty="0"/>
              <a:t>Applying Bowlby’s theory</a:t>
            </a:r>
            <a:endParaRPr lang="en-GH" dirty="0"/>
          </a:p>
        </p:txBody>
      </p:sp>
      <p:pic>
        <p:nvPicPr>
          <p:cNvPr id="16" name="Picture Placeholder 15">
            <a:extLst>
              <a:ext uri="{FF2B5EF4-FFF2-40B4-BE49-F238E27FC236}">
                <a16:creationId xmlns:a16="http://schemas.microsoft.com/office/drawing/2014/main" id="{FF37A1CF-439A-6797-3672-037B8B8DC1B7}"/>
              </a:ext>
            </a:extLst>
          </p:cNvPr>
          <p:cNvPicPr>
            <a:picLocks noGrp="1" noChangeAspect="1"/>
          </p:cNvPicPr>
          <p:nvPr>
            <p:ph type="pic" idx="1"/>
          </p:nvPr>
        </p:nvPicPr>
        <p:blipFill>
          <a:blip r:embed="rId2"/>
          <a:srcRect t="5928" b="5928"/>
          <a:stretch/>
        </p:blipFill>
        <p:spPr>
          <a:xfrm>
            <a:off x="6264275" y="987425"/>
            <a:ext cx="5091113" cy="4384675"/>
          </a:xfrm>
          <a:prstGeom prst="rect">
            <a:avLst/>
          </a:prstGeom>
        </p:spPr>
      </p:pic>
      <p:sp>
        <p:nvSpPr>
          <p:cNvPr id="6" name="Text 6">
            <a:extLst>
              <a:ext uri="{FF2B5EF4-FFF2-40B4-BE49-F238E27FC236}">
                <a16:creationId xmlns:a16="http://schemas.microsoft.com/office/drawing/2014/main" id="{70D7EA27-5B39-8314-3632-1B9C786E6BFA}"/>
              </a:ext>
            </a:extLst>
          </p:cNvPr>
          <p:cNvSpPr/>
          <p:nvPr/>
        </p:nvSpPr>
        <p:spPr>
          <a:xfrm>
            <a:off x="836612" y="1568609"/>
            <a:ext cx="2729548" cy="405448"/>
          </a:xfrm>
          <a:prstGeom prst="rect">
            <a:avLst/>
          </a:prstGeom>
          <a:noFill/>
          <a:ln/>
        </p:spPr>
        <p:txBody>
          <a:bodyPr wrap="square" lIns="0" tIns="0" rIns="0" bIns="0" rtlCol="0" anchor="ctr">
            <a:normAutofit/>
          </a:bodyPr>
          <a:lstStyle/>
          <a:p>
            <a:pPr marL="0" indent="0">
              <a:buNone/>
            </a:pPr>
            <a:r>
              <a:rPr lang="en-US" sz="1500" b="1" dirty="0">
                <a:solidFill>
                  <a:srgbClr val="3E6759"/>
                </a:solidFill>
              </a:rPr>
              <a:t>Limited social interaction</a:t>
            </a:r>
            <a:endParaRPr lang="en-US" sz="1500" dirty="0"/>
          </a:p>
        </p:txBody>
      </p:sp>
      <p:sp>
        <p:nvSpPr>
          <p:cNvPr id="7" name="Text 6">
            <a:extLst>
              <a:ext uri="{FF2B5EF4-FFF2-40B4-BE49-F238E27FC236}">
                <a16:creationId xmlns:a16="http://schemas.microsoft.com/office/drawing/2014/main" id="{A9B70BD1-493C-56C3-FF31-9D2C8B295B59}"/>
              </a:ext>
            </a:extLst>
          </p:cNvPr>
          <p:cNvSpPr/>
          <p:nvPr/>
        </p:nvSpPr>
        <p:spPr>
          <a:xfrm>
            <a:off x="836612" y="2977832"/>
            <a:ext cx="2729548" cy="405448"/>
          </a:xfrm>
          <a:prstGeom prst="rect">
            <a:avLst/>
          </a:prstGeom>
          <a:noFill/>
          <a:ln/>
        </p:spPr>
        <p:txBody>
          <a:bodyPr wrap="square" lIns="0" tIns="0" rIns="0" bIns="0" rtlCol="0" anchor="ctr">
            <a:normAutofit/>
          </a:bodyPr>
          <a:lstStyle/>
          <a:p>
            <a:pPr marL="0" indent="0">
              <a:buNone/>
            </a:pPr>
            <a:r>
              <a:rPr lang="en-US" sz="1500" b="1" dirty="0">
                <a:solidFill>
                  <a:srgbClr val="3E6759"/>
                </a:solidFill>
              </a:rPr>
              <a:t>Emotions</a:t>
            </a:r>
            <a:endParaRPr lang="en-US" sz="1500" dirty="0"/>
          </a:p>
        </p:txBody>
      </p:sp>
      <p:sp>
        <p:nvSpPr>
          <p:cNvPr id="8" name="Text 6">
            <a:extLst>
              <a:ext uri="{FF2B5EF4-FFF2-40B4-BE49-F238E27FC236}">
                <a16:creationId xmlns:a16="http://schemas.microsoft.com/office/drawing/2014/main" id="{E619AED9-8A5E-BF8A-374E-6198967B8C18}"/>
              </a:ext>
            </a:extLst>
          </p:cNvPr>
          <p:cNvSpPr/>
          <p:nvPr/>
        </p:nvSpPr>
        <p:spPr>
          <a:xfrm>
            <a:off x="836612" y="4312760"/>
            <a:ext cx="2729548" cy="405448"/>
          </a:xfrm>
          <a:prstGeom prst="rect">
            <a:avLst/>
          </a:prstGeom>
          <a:noFill/>
          <a:ln/>
        </p:spPr>
        <p:txBody>
          <a:bodyPr wrap="square" lIns="0" tIns="0" rIns="0" bIns="0" rtlCol="0" anchor="ctr">
            <a:normAutofit/>
          </a:bodyPr>
          <a:lstStyle/>
          <a:p>
            <a:pPr marL="0" indent="0">
              <a:buNone/>
            </a:pPr>
            <a:r>
              <a:rPr lang="en-US" sz="1500" b="1" dirty="0">
                <a:solidFill>
                  <a:srgbClr val="3E6759"/>
                </a:solidFill>
              </a:rPr>
              <a:t>Language delay and wellbeing</a:t>
            </a:r>
            <a:endParaRPr lang="en-US" sz="1500" dirty="0"/>
          </a:p>
        </p:txBody>
      </p:sp>
      <p:graphicFrame>
        <p:nvGraphicFramePr>
          <p:cNvPr id="18" name="Text Placeholder 3">
            <a:extLst>
              <a:ext uri="{FF2B5EF4-FFF2-40B4-BE49-F238E27FC236}">
                <a16:creationId xmlns:a16="http://schemas.microsoft.com/office/drawing/2014/main" id="{ABDCEB6A-07CB-03D2-89BE-CBD653291964}"/>
              </a:ext>
            </a:extLst>
          </p:cNvPr>
          <p:cNvGraphicFramePr/>
          <p:nvPr>
            <p:extLst>
              <p:ext uri="{D42A27DB-BD31-4B8C-83A1-F6EECF244321}">
                <p14:modId xmlns:p14="http://schemas.microsoft.com/office/powerpoint/2010/main" val="286773207"/>
              </p:ext>
            </p:extLst>
          </p:nvPr>
        </p:nvGraphicFramePr>
        <p:xfrm>
          <a:off x="836612" y="1845628"/>
          <a:ext cx="5091749"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Shape 2">
            <a:extLst>
              <a:ext uri="{FF2B5EF4-FFF2-40B4-BE49-F238E27FC236}">
                <a16:creationId xmlns:a16="http://schemas.microsoft.com/office/drawing/2014/main" id="{C296DAA1-F231-A745-61D9-E8369FAA23FC}"/>
              </a:ext>
            </a:extLst>
          </p:cNvPr>
          <p:cNvSpPr/>
          <p:nvPr/>
        </p:nvSpPr>
        <p:spPr>
          <a:xfrm>
            <a:off x="708020" y="1446211"/>
            <a:ext cx="5091113" cy="11113"/>
          </a:xfrm>
          <a:prstGeom prst="line">
            <a:avLst/>
          </a:prstGeom>
          <a:noFill/>
          <a:ln w="12700">
            <a:solidFill>
              <a:srgbClr val="A16D3D"/>
            </a:solidFill>
            <a:prstDash val="solid"/>
          </a:ln>
        </p:spPr>
        <p:txBody>
          <a:bodyPr/>
          <a:lstStyle/>
          <a:p>
            <a:endParaRPr lang="en-GH"/>
          </a:p>
        </p:txBody>
      </p:sp>
      <p:sp>
        <p:nvSpPr>
          <p:cNvPr id="4" name="Slide Number Placeholder 3">
            <a:extLst>
              <a:ext uri="{FF2B5EF4-FFF2-40B4-BE49-F238E27FC236}">
                <a16:creationId xmlns:a16="http://schemas.microsoft.com/office/drawing/2014/main" id="{2B46A102-5DA1-87BF-A084-CDFAA392DBCF}"/>
              </a:ext>
            </a:extLst>
          </p:cNvPr>
          <p:cNvSpPr>
            <a:spLocks noGrp="1"/>
          </p:cNvSpPr>
          <p:nvPr>
            <p:ph type="sldNum" sz="quarter" idx="12"/>
          </p:nvPr>
        </p:nvSpPr>
        <p:spPr/>
        <p:txBody>
          <a:bodyPr/>
          <a:lstStyle/>
          <a:p>
            <a:fld id="{E5C64378-4C06-4B9C-A75D-19F1B2FD3F56}" type="slidenum">
              <a:rPr lang="en-GH" smtClean="0"/>
              <a:t>5</a:t>
            </a:fld>
            <a:endParaRPr lang="en-GH"/>
          </a:p>
        </p:txBody>
      </p:sp>
    </p:spTree>
    <p:extLst>
      <p:ext uri="{BB962C8B-B14F-4D97-AF65-F5344CB8AC3E}">
        <p14:creationId xmlns:p14="http://schemas.microsoft.com/office/powerpoint/2010/main" val="1107488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3C5EF-9294-A1D7-8C1D-D149F0F7A3D3}"/>
              </a:ext>
            </a:extLst>
          </p:cNvPr>
          <p:cNvSpPr>
            <a:spLocks noGrp="1"/>
          </p:cNvSpPr>
          <p:nvPr>
            <p:ph type="title"/>
          </p:nvPr>
        </p:nvSpPr>
        <p:spPr>
          <a:xfrm>
            <a:off x="839788" y="457200"/>
            <a:ext cx="5583872" cy="754380"/>
          </a:xfrm>
        </p:spPr>
        <p:txBody>
          <a:bodyPr/>
          <a:lstStyle/>
          <a:p>
            <a:r>
              <a:rPr lang="en-US" dirty="0"/>
              <a:t>Nature and nurture</a:t>
            </a:r>
            <a:endParaRPr lang="en-GH" dirty="0"/>
          </a:p>
        </p:txBody>
      </p:sp>
      <p:pic>
        <p:nvPicPr>
          <p:cNvPr id="6" name="Picture Placeholder 5">
            <a:extLst>
              <a:ext uri="{FF2B5EF4-FFF2-40B4-BE49-F238E27FC236}">
                <a16:creationId xmlns:a16="http://schemas.microsoft.com/office/drawing/2014/main" id="{A17D38D1-CB4C-747B-B39D-DABAC4E61806}"/>
              </a:ext>
            </a:extLst>
          </p:cNvPr>
          <p:cNvPicPr>
            <a:picLocks noGrp="1" noChangeAspect="1"/>
          </p:cNvPicPr>
          <p:nvPr>
            <p:ph type="pic" idx="1"/>
          </p:nvPr>
        </p:nvPicPr>
        <p:blipFill>
          <a:blip r:embed="rId2"/>
          <a:srcRect l="1901" r="1901"/>
          <a:stretch/>
        </p:blipFill>
        <p:spPr>
          <a:xfrm>
            <a:off x="6904038" y="987425"/>
            <a:ext cx="4451350" cy="4521200"/>
          </a:xfrm>
          <a:prstGeom prst="rect">
            <a:avLst/>
          </a:prstGeom>
        </p:spPr>
      </p:pic>
      <p:sp>
        <p:nvSpPr>
          <p:cNvPr id="4" name="Text Placeholder 3">
            <a:extLst>
              <a:ext uri="{FF2B5EF4-FFF2-40B4-BE49-F238E27FC236}">
                <a16:creationId xmlns:a16="http://schemas.microsoft.com/office/drawing/2014/main" id="{AE8C6746-5D8D-5AF3-1FAD-330474A38779}"/>
              </a:ext>
            </a:extLst>
          </p:cNvPr>
          <p:cNvSpPr>
            <a:spLocks noGrp="1"/>
          </p:cNvSpPr>
          <p:nvPr>
            <p:ph type="body" sz="half" idx="2"/>
          </p:nvPr>
        </p:nvSpPr>
        <p:spPr>
          <a:xfrm>
            <a:off x="859536" y="1925637"/>
            <a:ext cx="5989636" cy="3811588"/>
          </a:xfrm>
        </p:spPr>
        <p:txBody>
          <a:bodyPr>
            <a:noAutofit/>
          </a:bodyPr>
          <a:lstStyle/>
          <a:p>
            <a:r>
              <a:rPr lang="en-US" sz="1800" dirty="0">
                <a:solidFill>
                  <a:srgbClr val="303030"/>
                </a:solidFill>
              </a:rPr>
              <a:t>Temperament: Isaac may naturally be more sensitive to change (Rutter, 1981)</a:t>
            </a:r>
            <a:endParaRPr lang="en-US" sz="1800" dirty="0"/>
          </a:p>
          <a:p>
            <a:r>
              <a:rPr lang="en-US" sz="1800" dirty="0">
                <a:solidFill>
                  <a:srgbClr val="303030"/>
                </a:solidFill>
              </a:rPr>
              <a:t>Early brain development: Stress can affect attention, emotion and learning pathways (Center on the Developing Child, 2024)</a:t>
            </a:r>
            <a:endParaRPr lang="en-US" sz="1800" dirty="0"/>
          </a:p>
          <a:p>
            <a:r>
              <a:rPr lang="en-US" sz="1800" dirty="0">
                <a:solidFill>
                  <a:srgbClr val="303030"/>
                </a:solidFill>
              </a:rPr>
              <a:t>Sleep and possible speech/language needs may make coping and communication harder. (EEF, 2025; </a:t>
            </a:r>
            <a:r>
              <a:rPr lang="en-US" sz="1800" dirty="0" err="1">
                <a:solidFill>
                  <a:srgbClr val="303030"/>
                </a:solidFill>
              </a:rPr>
              <a:t>RCPsych</a:t>
            </a:r>
            <a:r>
              <a:rPr lang="en-US" sz="1800" dirty="0">
                <a:solidFill>
                  <a:srgbClr val="303030"/>
                </a:solidFill>
              </a:rPr>
              <a:t>, 2023)</a:t>
            </a:r>
          </a:p>
          <a:p>
            <a:endParaRPr lang="en-US" sz="1800" dirty="0">
              <a:solidFill>
                <a:srgbClr val="303030"/>
              </a:solidFill>
            </a:endParaRPr>
          </a:p>
          <a:p>
            <a:r>
              <a:rPr lang="en-US" sz="1800" dirty="0">
                <a:solidFill>
                  <a:srgbClr val="303030"/>
                </a:solidFill>
              </a:rPr>
              <a:t>Caregiving, routines, separations, peer play, adult talk, housing and social support all affect Isaac’s wellbeing. (WHO, 2022; GOV.UK, 2024)</a:t>
            </a:r>
            <a:endParaRPr lang="en-US" sz="1800" dirty="0"/>
          </a:p>
          <a:p>
            <a:endParaRPr lang="en-US" sz="1800" dirty="0"/>
          </a:p>
          <a:p>
            <a:endParaRPr lang="en-GH" sz="1800" dirty="0"/>
          </a:p>
        </p:txBody>
      </p:sp>
      <p:sp>
        <p:nvSpPr>
          <p:cNvPr id="7" name="Text 6">
            <a:extLst>
              <a:ext uri="{FF2B5EF4-FFF2-40B4-BE49-F238E27FC236}">
                <a16:creationId xmlns:a16="http://schemas.microsoft.com/office/drawing/2014/main" id="{E32EE845-5E50-6E40-F6D4-7F482A1D854A}"/>
              </a:ext>
            </a:extLst>
          </p:cNvPr>
          <p:cNvSpPr/>
          <p:nvPr/>
        </p:nvSpPr>
        <p:spPr>
          <a:xfrm>
            <a:off x="836612" y="1543050"/>
            <a:ext cx="3415348" cy="285750"/>
          </a:xfrm>
          <a:prstGeom prst="rect">
            <a:avLst/>
          </a:prstGeom>
          <a:noFill/>
          <a:ln/>
        </p:spPr>
        <p:txBody>
          <a:bodyPr wrap="square" lIns="0" tIns="0" rIns="0" bIns="0" rtlCol="0" anchor="ctr">
            <a:noAutofit/>
          </a:bodyPr>
          <a:lstStyle/>
          <a:p>
            <a:pPr marL="0" indent="0">
              <a:buNone/>
            </a:pPr>
            <a:r>
              <a:rPr lang="en-US" b="1" dirty="0"/>
              <a:t>Biological influences: nature</a:t>
            </a:r>
            <a:endParaRPr lang="en-US" dirty="0"/>
          </a:p>
        </p:txBody>
      </p:sp>
      <p:sp>
        <p:nvSpPr>
          <p:cNvPr id="8" name="Text 14">
            <a:extLst>
              <a:ext uri="{FF2B5EF4-FFF2-40B4-BE49-F238E27FC236}">
                <a16:creationId xmlns:a16="http://schemas.microsoft.com/office/drawing/2014/main" id="{0271F53B-7457-7190-0076-FCAB77A371B0}"/>
              </a:ext>
            </a:extLst>
          </p:cNvPr>
          <p:cNvSpPr/>
          <p:nvPr/>
        </p:nvSpPr>
        <p:spPr>
          <a:xfrm>
            <a:off x="859536" y="4357369"/>
            <a:ext cx="4069652" cy="186055"/>
          </a:xfrm>
          <a:prstGeom prst="rect">
            <a:avLst/>
          </a:prstGeom>
          <a:noFill/>
          <a:ln/>
        </p:spPr>
        <p:txBody>
          <a:bodyPr wrap="square" lIns="0" tIns="0" rIns="0" bIns="0" rtlCol="0" anchor="ctr">
            <a:noAutofit/>
          </a:bodyPr>
          <a:lstStyle/>
          <a:p>
            <a:pPr marL="0" indent="0">
              <a:buNone/>
            </a:pPr>
            <a:r>
              <a:rPr lang="en-US" b="1" dirty="0"/>
              <a:t>Environmental influences: nurture</a:t>
            </a:r>
            <a:endParaRPr lang="en-US" dirty="0"/>
          </a:p>
        </p:txBody>
      </p:sp>
      <p:sp>
        <p:nvSpPr>
          <p:cNvPr id="9" name="Shape 2">
            <a:extLst>
              <a:ext uri="{FF2B5EF4-FFF2-40B4-BE49-F238E27FC236}">
                <a16:creationId xmlns:a16="http://schemas.microsoft.com/office/drawing/2014/main" id="{7D034A1B-6BFF-2419-9CB6-0379424716BB}"/>
              </a:ext>
            </a:extLst>
          </p:cNvPr>
          <p:cNvSpPr/>
          <p:nvPr/>
        </p:nvSpPr>
        <p:spPr>
          <a:xfrm>
            <a:off x="808036" y="1446212"/>
            <a:ext cx="6021388" cy="0"/>
          </a:xfrm>
          <a:prstGeom prst="line">
            <a:avLst/>
          </a:prstGeom>
          <a:noFill/>
          <a:ln w="12700">
            <a:solidFill>
              <a:srgbClr val="A16D3D"/>
            </a:solidFill>
            <a:prstDash val="solid"/>
          </a:ln>
        </p:spPr>
        <p:txBody>
          <a:bodyPr/>
          <a:lstStyle/>
          <a:p>
            <a:endParaRPr lang="en-GH"/>
          </a:p>
        </p:txBody>
      </p:sp>
      <p:sp>
        <p:nvSpPr>
          <p:cNvPr id="5" name="Slide Number Placeholder 4">
            <a:extLst>
              <a:ext uri="{FF2B5EF4-FFF2-40B4-BE49-F238E27FC236}">
                <a16:creationId xmlns:a16="http://schemas.microsoft.com/office/drawing/2014/main" id="{3914D6F0-50EB-B489-62AA-8AD94039B758}"/>
              </a:ext>
            </a:extLst>
          </p:cNvPr>
          <p:cNvSpPr>
            <a:spLocks noGrp="1"/>
          </p:cNvSpPr>
          <p:nvPr>
            <p:ph type="sldNum" sz="quarter" idx="12"/>
          </p:nvPr>
        </p:nvSpPr>
        <p:spPr/>
        <p:txBody>
          <a:bodyPr/>
          <a:lstStyle/>
          <a:p>
            <a:fld id="{E5C64378-4C06-4B9C-A75D-19F1B2FD3F56}" type="slidenum">
              <a:rPr lang="en-GH" smtClean="0"/>
              <a:t>6</a:t>
            </a:fld>
            <a:endParaRPr lang="en-GH"/>
          </a:p>
        </p:txBody>
      </p:sp>
    </p:spTree>
    <p:extLst>
      <p:ext uri="{BB962C8B-B14F-4D97-AF65-F5344CB8AC3E}">
        <p14:creationId xmlns:p14="http://schemas.microsoft.com/office/powerpoint/2010/main" val="1603343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A2CC6-BEB9-2107-BE84-29BA297D0A6D}"/>
              </a:ext>
            </a:extLst>
          </p:cNvPr>
          <p:cNvSpPr>
            <a:spLocks noGrp="1"/>
          </p:cNvSpPr>
          <p:nvPr>
            <p:ph type="title"/>
          </p:nvPr>
        </p:nvSpPr>
        <p:spPr>
          <a:xfrm>
            <a:off x="839788" y="457200"/>
            <a:ext cx="4852352" cy="1097280"/>
          </a:xfrm>
        </p:spPr>
        <p:txBody>
          <a:bodyPr/>
          <a:lstStyle/>
          <a:p>
            <a:r>
              <a:rPr lang="en-US" dirty="0"/>
              <a:t>Intervention Support Plan for Isaac</a:t>
            </a:r>
            <a:endParaRPr lang="en-GH" dirty="0"/>
          </a:p>
        </p:txBody>
      </p:sp>
      <p:pic>
        <p:nvPicPr>
          <p:cNvPr id="6" name="Picture Placeholder 5">
            <a:extLst>
              <a:ext uri="{FF2B5EF4-FFF2-40B4-BE49-F238E27FC236}">
                <a16:creationId xmlns:a16="http://schemas.microsoft.com/office/drawing/2014/main" id="{5D8EE831-3CE7-6639-327A-A1AC133738F2}"/>
              </a:ext>
            </a:extLst>
          </p:cNvPr>
          <p:cNvPicPr>
            <a:picLocks noGrp="1" noChangeAspect="1"/>
          </p:cNvPicPr>
          <p:nvPr>
            <p:ph type="pic" idx="1"/>
          </p:nvPr>
        </p:nvPicPr>
        <p:blipFill>
          <a:blip r:embed="rId2"/>
          <a:srcRect t="9593" b="9593"/>
          <a:stretch/>
        </p:blipFill>
        <p:spPr>
          <a:xfrm>
            <a:off x="6096000" y="987425"/>
            <a:ext cx="5259388" cy="4201795"/>
          </a:xfrm>
          <a:prstGeom prst="rect">
            <a:avLst/>
          </a:prstGeom>
        </p:spPr>
      </p:pic>
      <p:sp>
        <p:nvSpPr>
          <p:cNvPr id="4" name="Text Placeholder 3">
            <a:extLst>
              <a:ext uri="{FF2B5EF4-FFF2-40B4-BE49-F238E27FC236}">
                <a16:creationId xmlns:a16="http://schemas.microsoft.com/office/drawing/2014/main" id="{A365A464-2544-04B8-2D1C-D067F4380A10}"/>
              </a:ext>
            </a:extLst>
          </p:cNvPr>
          <p:cNvSpPr>
            <a:spLocks noGrp="1"/>
          </p:cNvSpPr>
          <p:nvPr>
            <p:ph type="body" sz="half" idx="2"/>
          </p:nvPr>
        </p:nvSpPr>
        <p:spPr>
          <a:xfrm>
            <a:off x="839788" y="1667193"/>
            <a:ext cx="5256212" cy="4482147"/>
          </a:xfrm>
        </p:spPr>
        <p:txBody>
          <a:bodyPr>
            <a:noAutofit/>
          </a:bodyPr>
          <a:lstStyle/>
          <a:p>
            <a:r>
              <a:rPr lang="en-US" sz="1800" b="1" dirty="0">
                <a:solidFill>
                  <a:srgbClr val="303030"/>
                </a:solidFill>
              </a:rPr>
              <a:t>Step 1</a:t>
            </a:r>
            <a:r>
              <a:rPr lang="en-US" sz="1800" dirty="0">
                <a:solidFill>
                  <a:srgbClr val="303030"/>
                </a:solidFill>
              </a:rPr>
              <a:t>: Build a secure base by ensuring peers and workers interact with Isaac, e.g. daily greetings and the same goodbye routines (Badovinac et al., 2018).</a:t>
            </a:r>
          </a:p>
          <a:p>
            <a:endParaRPr lang="en-US" sz="1800" dirty="0"/>
          </a:p>
          <a:p>
            <a:r>
              <a:rPr lang="en-US" sz="1800" b="1" dirty="0">
                <a:solidFill>
                  <a:srgbClr val="303030"/>
                </a:solidFill>
              </a:rPr>
              <a:t>Step 2</a:t>
            </a:r>
            <a:r>
              <a:rPr lang="en-US" sz="1800" dirty="0">
                <a:solidFill>
                  <a:srgbClr val="303030"/>
                </a:solidFill>
              </a:rPr>
              <a:t>: Reduce separation anxiety by playing games using diverse comfort toys, reassuring Isaac and praising him for his attempts (Ainsworth et al., 1978).</a:t>
            </a:r>
          </a:p>
          <a:p>
            <a:endParaRPr lang="en-US" sz="1800" dirty="0"/>
          </a:p>
          <a:p>
            <a:r>
              <a:rPr lang="en-US" sz="1800" b="1" dirty="0">
                <a:solidFill>
                  <a:srgbClr val="303030"/>
                </a:solidFill>
              </a:rPr>
              <a:t>Step 3</a:t>
            </a:r>
            <a:r>
              <a:rPr lang="en-US" sz="1800" dirty="0">
                <a:solidFill>
                  <a:srgbClr val="303030"/>
                </a:solidFill>
              </a:rPr>
              <a:t>: Follow Isaac’s interests, respond warmly, encourage exploring new places and playing with peers to enable new attachments, building trust, and social confidence (EEF, 2025).</a:t>
            </a:r>
            <a:endParaRPr lang="en-US" sz="1800" dirty="0"/>
          </a:p>
          <a:p>
            <a:endParaRPr lang="en-GH" sz="1800" dirty="0"/>
          </a:p>
        </p:txBody>
      </p:sp>
      <p:sp>
        <p:nvSpPr>
          <p:cNvPr id="7" name="Shape 2">
            <a:extLst>
              <a:ext uri="{FF2B5EF4-FFF2-40B4-BE49-F238E27FC236}">
                <a16:creationId xmlns:a16="http://schemas.microsoft.com/office/drawing/2014/main" id="{5D653017-1215-DF92-ABDA-36DC5036EF46}"/>
              </a:ext>
            </a:extLst>
          </p:cNvPr>
          <p:cNvSpPr/>
          <p:nvPr/>
        </p:nvSpPr>
        <p:spPr>
          <a:xfrm flipV="1">
            <a:off x="808036" y="1554480"/>
            <a:ext cx="5089844" cy="0"/>
          </a:xfrm>
          <a:prstGeom prst="line">
            <a:avLst/>
          </a:prstGeom>
          <a:noFill/>
          <a:ln w="12700">
            <a:solidFill>
              <a:srgbClr val="A16D3D"/>
            </a:solidFill>
            <a:prstDash val="solid"/>
          </a:ln>
        </p:spPr>
        <p:txBody>
          <a:bodyPr/>
          <a:lstStyle/>
          <a:p>
            <a:endParaRPr lang="en-GH"/>
          </a:p>
        </p:txBody>
      </p:sp>
      <p:sp>
        <p:nvSpPr>
          <p:cNvPr id="5" name="Slide Number Placeholder 4">
            <a:extLst>
              <a:ext uri="{FF2B5EF4-FFF2-40B4-BE49-F238E27FC236}">
                <a16:creationId xmlns:a16="http://schemas.microsoft.com/office/drawing/2014/main" id="{F7115985-8EB6-CA8A-A7EA-6FA41FE8C602}"/>
              </a:ext>
            </a:extLst>
          </p:cNvPr>
          <p:cNvSpPr>
            <a:spLocks noGrp="1"/>
          </p:cNvSpPr>
          <p:nvPr>
            <p:ph type="sldNum" sz="quarter" idx="12"/>
          </p:nvPr>
        </p:nvSpPr>
        <p:spPr/>
        <p:txBody>
          <a:bodyPr/>
          <a:lstStyle/>
          <a:p>
            <a:fld id="{E5C64378-4C06-4B9C-A75D-19F1B2FD3F56}" type="slidenum">
              <a:rPr lang="en-GH" smtClean="0"/>
              <a:t>7</a:t>
            </a:fld>
            <a:endParaRPr lang="en-GH"/>
          </a:p>
        </p:txBody>
      </p:sp>
    </p:spTree>
    <p:extLst>
      <p:ext uri="{BB962C8B-B14F-4D97-AF65-F5344CB8AC3E}">
        <p14:creationId xmlns:p14="http://schemas.microsoft.com/office/powerpoint/2010/main" val="681790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93227-E699-EE37-9994-50FDC0EFA2B3}"/>
              </a:ext>
            </a:extLst>
          </p:cNvPr>
          <p:cNvSpPr>
            <a:spLocks noGrp="1"/>
          </p:cNvSpPr>
          <p:nvPr>
            <p:ph type="title"/>
          </p:nvPr>
        </p:nvSpPr>
        <p:spPr>
          <a:xfrm>
            <a:off x="430048" y="788597"/>
            <a:ext cx="5455920" cy="1432601"/>
          </a:xfrm>
        </p:spPr>
        <p:txBody>
          <a:bodyPr vert="horz" lIns="91440" tIns="45720" rIns="91440" bIns="45720" rtlCol="0" anchor="b">
            <a:normAutofit/>
          </a:bodyPr>
          <a:lstStyle/>
          <a:p>
            <a:r>
              <a:rPr lang="en-US" sz="4200" dirty="0"/>
              <a:t>Intervention Support Plan for Isaac – Cont’d</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D8DBED2-0B3F-6BFD-C95D-947DBBC16118}"/>
              </a:ext>
            </a:extLst>
          </p:cNvPr>
          <p:cNvSpPr>
            <a:spLocks noGrp="1"/>
          </p:cNvSpPr>
          <p:nvPr>
            <p:ph type="body" sz="half" idx="2"/>
          </p:nvPr>
        </p:nvSpPr>
        <p:spPr>
          <a:xfrm>
            <a:off x="640080" y="2872899"/>
            <a:ext cx="4670097" cy="3320668"/>
          </a:xfrm>
        </p:spPr>
        <p:txBody>
          <a:bodyPr vert="horz" lIns="91440" tIns="45720" rIns="91440" bIns="45720" rtlCol="0">
            <a:normAutofit fontScale="92500" lnSpcReduction="10000"/>
          </a:bodyPr>
          <a:lstStyle/>
          <a:p>
            <a:r>
              <a:rPr lang="en-US" sz="2200" b="1" dirty="0"/>
              <a:t>Step 4</a:t>
            </a:r>
            <a:r>
              <a:rPr lang="en-US" sz="2200" dirty="0"/>
              <a:t>: </a:t>
            </a:r>
            <a:r>
              <a:rPr lang="en-US" sz="2200" dirty="0" err="1"/>
              <a:t>Utilise</a:t>
            </a:r>
            <a:r>
              <a:rPr lang="en-US" sz="2200" dirty="0"/>
              <a:t> storytelling, songs and day-to-day talk to develop his internal working model (Center on the Developing Child, 2024).</a:t>
            </a:r>
          </a:p>
          <a:p>
            <a:pPr indent="-228600">
              <a:buFont typeface="Arial" panose="020B0604020202020204" pitchFamily="34" charset="0"/>
              <a:buChar char="•"/>
            </a:pPr>
            <a:endParaRPr lang="en-US" sz="2200" dirty="0"/>
          </a:p>
          <a:p>
            <a:r>
              <a:rPr lang="en-US" sz="2200" b="1" dirty="0"/>
              <a:t>Step 5</a:t>
            </a:r>
            <a:r>
              <a:rPr lang="en-US" sz="2200" dirty="0"/>
              <a:t>: Provide support for Mum by connecting her with a special educational needs coordinator, family support and a speech therapist in London to strengthen Isaac’s safe haven (NICE, 2014; GOV.UK, 2024).</a:t>
            </a:r>
          </a:p>
          <a:p>
            <a:pPr indent="-228600">
              <a:buFont typeface="Arial" panose="020B0604020202020204" pitchFamily="34" charset="0"/>
              <a:buChar char="•"/>
            </a:pPr>
            <a:endParaRPr lang="en-US" sz="2200" dirty="0"/>
          </a:p>
        </p:txBody>
      </p:sp>
      <p:pic>
        <p:nvPicPr>
          <p:cNvPr id="6" name="Picture Placeholder 5">
            <a:extLst>
              <a:ext uri="{FF2B5EF4-FFF2-40B4-BE49-F238E27FC236}">
                <a16:creationId xmlns:a16="http://schemas.microsoft.com/office/drawing/2014/main" id="{DAB4DF0D-1DF6-630F-D66E-86C069F7FEAB}"/>
              </a:ext>
            </a:extLst>
          </p:cNvPr>
          <p:cNvPicPr>
            <a:picLocks noGrp="1" noChangeAspect="1"/>
          </p:cNvPicPr>
          <p:nvPr>
            <p:ph type="pic" idx="1"/>
          </p:nvPr>
        </p:nvPicPr>
        <p:blipFill>
          <a:blip r:embed="rId2"/>
          <a:srcRect r="1956" b="2"/>
          <a:stretch>
            <a:fillRect/>
          </a:stretch>
        </p:blipFill>
        <p:spPr>
          <a:xfrm>
            <a:off x="5310177" y="0"/>
            <a:ext cx="6878775" cy="630189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BFDF2A01-E417-325A-F7A3-0481D782AA55}"/>
              </a:ext>
            </a:extLst>
          </p:cNvPr>
          <p:cNvSpPr>
            <a:spLocks noGrp="1"/>
          </p:cNvSpPr>
          <p:nvPr>
            <p:ph type="sldNum" sz="quarter" idx="12"/>
          </p:nvPr>
        </p:nvSpPr>
        <p:spPr/>
        <p:txBody>
          <a:bodyPr/>
          <a:lstStyle/>
          <a:p>
            <a:fld id="{E5C64378-4C06-4B9C-A75D-19F1B2FD3F56}" type="slidenum">
              <a:rPr lang="en-GH" smtClean="0"/>
              <a:t>8</a:t>
            </a:fld>
            <a:endParaRPr lang="en-GH"/>
          </a:p>
        </p:txBody>
      </p:sp>
    </p:spTree>
    <p:extLst>
      <p:ext uri="{BB962C8B-B14F-4D97-AF65-F5344CB8AC3E}">
        <p14:creationId xmlns:p14="http://schemas.microsoft.com/office/powerpoint/2010/main" val="730491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3474E-D4A8-10A1-82F1-75050E9FE406}"/>
              </a:ext>
            </a:extLst>
          </p:cNvPr>
          <p:cNvSpPr>
            <a:spLocks noGrp="1"/>
          </p:cNvSpPr>
          <p:nvPr>
            <p:ph type="title"/>
          </p:nvPr>
        </p:nvSpPr>
        <p:spPr>
          <a:xfrm>
            <a:off x="534035" y="457199"/>
            <a:ext cx="5889625" cy="1074420"/>
          </a:xfrm>
        </p:spPr>
        <p:txBody>
          <a:bodyPr/>
          <a:lstStyle/>
          <a:p>
            <a:r>
              <a:rPr lang="en-US" dirty="0"/>
              <a:t>Evaluation of Bowlby’s Attachment Theory</a:t>
            </a:r>
            <a:endParaRPr lang="en-GH" dirty="0"/>
          </a:p>
        </p:txBody>
      </p:sp>
      <p:pic>
        <p:nvPicPr>
          <p:cNvPr id="6" name="Picture Placeholder 5">
            <a:extLst>
              <a:ext uri="{FF2B5EF4-FFF2-40B4-BE49-F238E27FC236}">
                <a16:creationId xmlns:a16="http://schemas.microsoft.com/office/drawing/2014/main" id="{E61789EF-6A84-E042-8D30-CE44B2C79198}"/>
              </a:ext>
            </a:extLst>
          </p:cNvPr>
          <p:cNvPicPr>
            <a:picLocks noGrp="1" noChangeAspect="1"/>
          </p:cNvPicPr>
          <p:nvPr>
            <p:ph type="pic" idx="1"/>
          </p:nvPr>
        </p:nvPicPr>
        <p:blipFill>
          <a:blip r:embed="rId2"/>
          <a:srcRect t="9593" b="9593"/>
          <a:stretch/>
        </p:blipFill>
        <p:spPr>
          <a:xfrm>
            <a:off x="7238058" y="758825"/>
            <a:ext cx="3931920" cy="2693035"/>
          </a:xfrm>
          <a:prstGeom prst="rect">
            <a:avLst/>
          </a:prstGeom>
        </p:spPr>
      </p:pic>
      <p:sp>
        <p:nvSpPr>
          <p:cNvPr id="4" name="Text Placeholder 3">
            <a:extLst>
              <a:ext uri="{FF2B5EF4-FFF2-40B4-BE49-F238E27FC236}">
                <a16:creationId xmlns:a16="http://schemas.microsoft.com/office/drawing/2014/main" id="{AB273BB6-50D8-A6BD-942F-A0684A3167D2}"/>
              </a:ext>
            </a:extLst>
          </p:cNvPr>
          <p:cNvSpPr>
            <a:spLocks noGrp="1"/>
          </p:cNvSpPr>
          <p:nvPr>
            <p:ph type="body" sz="half" idx="2"/>
          </p:nvPr>
        </p:nvSpPr>
        <p:spPr>
          <a:xfrm>
            <a:off x="839787" y="1850073"/>
            <a:ext cx="6203951" cy="4236402"/>
          </a:xfrm>
        </p:spPr>
        <p:txBody>
          <a:bodyPr>
            <a:noAutofit/>
          </a:bodyPr>
          <a:lstStyle/>
          <a:p>
            <a:pPr marL="285750" indent="-285750">
              <a:buFont typeface="Arial" panose="020B0604020202020204" pitchFamily="34" charset="0"/>
              <a:buChar char="•"/>
            </a:pPr>
            <a:r>
              <a:rPr lang="en-US" sz="1700" dirty="0">
                <a:solidFill>
                  <a:srgbClr val="303030"/>
                </a:solidFill>
              </a:rPr>
              <a:t>explains Isaac’s separation distress, clinginess and the need for a secure base (Bowlby, 1988).</a:t>
            </a:r>
            <a:endParaRPr lang="en-US" sz="1700" dirty="0"/>
          </a:p>
          <a:p>
            <a:pPr marL="285750" indent="-285750">
              <a:buFont typeface="Arial" panose="020B0604020202020204" pitchFamily="34" charset="0"/>
              <a:buChar char="•"/>
            </a:pPr>
            <a:r>
              <a:rPr lang="en-US" sz="1700" dirty="0">
                <a:solidFill>
                  <a:srgbClr val="303030"/>
                </a:solidFill>
              </a:rPr>
              <a:t>gives practical early-years support system for Isaac, e.g. peer and worker interactions with him, routines, warm responses and mother’s support (Ainsworth et al., 1978; </a:t>
            </a:r>
            <a:r>
              <a:rPr lang="en-US" sz="1700" dirty="0" err="1">
                <a:solidFill>
                  <a:srgbClr val="303030"/>
                </a:solidFill>
              </a:rPr>
              <a:t>RCPsych</a:t>
            </a:r>
            <a:r>
              <a:rPr lang="en-US" sz="1700" dirty="0">
                <a:solidFill>
                  <a:srgbClr val="303030"/>
                </a:solidFill>
              </a:rPr>
              <a:t>, 2023).</a:t>
            </a:r>
            <a:endParaRPr lang="en-US" sz="1700" dirty="0"/>
          </a:p>
          <a:p>
            <a:pPr marL="285750" indent="-285750">
              <a:buFont typeface="Arial" panose="020B0604020202020204" pitchFamily="34" charset="0"/>
              <a:buChar char="•"/>
            </a:pPr>
            <a:r>
              <a:rPr lang="en-US" sz="1700" dirty="0">
                <a:solidFill>
                  <a:srgbClr val="303030"/>
                </a:solidFill>
              </a:rPr>
              <a:t>helps better understand the impact of cultural, social or contextual matters on Isaac’s </a:t>
            </a:r>
            <a:r>
              <a:rPr lang="en-US" sz="1700" dirty="0" err="1">
                <a:solidFill>
                  <a:srgbClr val="303030"/>
                </a:solidFill>
              </a:rPr>
              <a:t>behaviour</a:t>
            </a:r>
            <a:r>
              <a:rPr lang="en-US" sz="1700" dirty="0">
                <a:solidFill>
                  <a:srgbClr val="303030"/>
                </a:solidFill>
              </a:rPr>
              <a:t> (</a:t>
            </a:r>
            <a:r>
              <a:rPr lang="en-US" sz="1700" dirty="0" err="1">
                <a:solidFill>
                  <a:srgbClr val="303030"/>
                </a:solidFill>
              </a:rPr>
              <a:t>RCPsych</a:t>
            </a:r>
            <a:r>
              <a:rPr lang="en-US" sz="1700" dirty="0">
                <a:solidFill>
                  <a:srgbClr val="303030"/>
                </a:solidFill>
              </a:rPr>
              <a:t>, 2023)</a:t>
            </a:r>
          </a:p>
          <a:p>
            <a:r>
              <a:rPr lang="en-US" sz="1700" dirty="0">
                <a:solidFill>
                  <a:srgbClr val="303030"/>
                </a:solidFill>
              </a:rPr>
              <a:t>For London’s diverse communities, staff must listen, avoid judgement and adapt support to family culture (</a:t>
            </a:r>
            <a:r>
              <a:rPr lang="en-US" sz="1700" dirty="0" err="1">
                <a:solidFill>
                  <a:srgbClr val="303030"/>
                </a:solidFill>
              </a:rPr>
              <a:t>RCPsych</a:t>
            </a:r>
            <a:r>
              <a:rPr lang="en-US" sz="1700" dirty="0">
                <a:solidFill>
                  <a:srgbClr val="303030"/>
                </a:solidFill>
              </a:rPr>
              <a:t>, 2023).</a:t>
            </a:r>
          </a:p>
          <a:p>
            <a:endParaRPr lang="en-US" sz="1700" dirty="0"/>
          </a:p>
          <a:p>
            <a:r>
              <a:rPr lang="en-US" sz="1700" dirty="0">
                <a:solidFill>
                  <a:srgbClr val="303030"/>
                </a:solidFill>
              </a:rPr>
              <a:t>In Isaac’s case, the theory over-</a:t>
            </a:r>
            <a:r>
              <a:rPr lang="en-US" sz="1700" dirty="0" err="1">
                <a:solidFill>
                  <a:srgbClr val="303030"/>
                </a:solidFill>
              </a:rPr>
              <a:t>emphasises</a:t>
            </a:r>
            <a:r>
              <a:rPr lang="en-US" sz="1700" dirty="0">
                <a:solidFill>
                  <a:srgbClr val="303030"/>
                </a:solidFill>
              </a:rPr>
              <a:t> the roles of parents, relatives, childcare staff and wider support from peers (Schaffer and Emerson, 1964; Rutter, 1981).</a:t>
            </a:r>
            <a:endParaRPr lang="en-US" sz="1700" dirty="0"/>
          </a:p>
          <a:p>
            <a:endParaRPr lang="en-US" sz="1800" dirty="0"/>
          </a:p>
          <a:p>
            <a:endParaRPr lang="en-GH" sz="1800" dirty="0"/>
          </a:p>
        </p:txBody>
      </p:sp>
      <p:sp>
        <p:nvSpPr>
          <p:cNvPr id="7" name="Text 6">
            <a:extLst>
              <a:ext uri="{FF2B5EF4-FFF2-40B4-BE49-F238E27FC236}">
                <a16:creationId xmlns:a16="http://schemas.microsoft.com/office/drawing/2014/main" id="{E5B675CC-E777-738D-0289-8022BEB2EECC}"/>
              </a:ext>
            </a:extLst>
          </p:cNvPr>
          <p:cNvSpPr/>
          <p:nvPr/>
        </p:nvSpPr>
        <p:spPr>
          <a:xfrm>
            <a:off x="836612" y="1599406"/>
            <a:ext cx="2798064" cy="182880"/>
          </a:xfrm>
          <a:prstGeom prst="rect">
            <a:avLst/>
          </a:prstGeom>
          <a:noFill/>
          <a:ln/>
        </p:spPr>
        <p:txBody>
          <a:bodyPr wrap="square" lIns="0" tIns="0" rIns="0" bIns="0" rtlCol="0" anchor="ctr">
            <a:noAutofit/>
          </a:bodyPr>
          <a:lstStyle/>
          <a:p>
            <a:pPr marL="0" indent="0">
              <a:buNone/>
            </a:pPr>
            <a:r>
              <a:rPr lang="en-US" b="1" dirty="0"/>
              <a:t>Strengths and usefulness</a:t>
            </a:r>
            <a:endParaRPr lang="en-US" dirty="0"/>
          </a:p>
        </p:txBody>
      </p:sp>
      <p:sp>
        <p:nvSpPr>
          <p:cNvPr id="8" name="Text 14">
            <a:extLst>
              <a:ext uri="{FF2B5EF4-FFF2-40B4-BE49-F238E27FC236}">
                <a16:creationId xmlns:a16="http://schemas.microsoft.com/office/drawing/2014/main" id="{46B7EB87-7CEC-E70B-4CF6-6AFCCDA7A275}"/>
              </a:ext>
            </a:extLst>
          </p:cNvPr>
          <p:cNvSpPr/>
          <p:nvPr/>
        </p:nvSpPr>
        <p:spPr>
          <a:xfrm>
            <a:off x="836612" y="4709097"/>
            <a:ext cx="3799332" cy="370332"/>
          </a:xfrm>
          <a:prstGeom prst="rect">
            <a:avLst/>
          </a:prstGeom>
          <a:noFill/>
          <a:ln/>
        </p:spPr>
        <p:txBody>
          <a:bodyPr wrap="square" lIns="0" tIns="0" rIns="0" bIns="0" rtlCol="0" anchor="ctr">
            <a:noAutofit/>
          </a:bodyPr>
          <a:lstStyle/>
          <a:p>
            <a:pPr marL="0" indent="0">
              <a:buNone/>
            </a:pPr>
            <a:r>
              <a:rPr lang="en-US" b="1" dirty="0"/>
              <a:t>Limitations and contextual issues</a:t>
            </a:r>
            <a:endParaRPr lang="en-US" dirty="0"/>
          </a:p>
        </p:txBody>
      </p:sp>
      <p:pic>
        <p:nvPicPr>
          <p:cNvPr id="9" name="Image 0" descr="/mnt/data/ppt_media/image-5-1.jpg">
            <a:extLst>
              <a:ext uri="{FF2B5EF4-FFF2-40B4-BE49-F238E27FC236}">
                <a16:creationId xmlns:a16="http://schemas.microsoft.com/office/drawing/2014/main" id="{27C6B830-D6E3-B5B3-FD6E-5F216F4254B0}"/>
              </a:ext>
            </a:extLst>
          </p:cNvPr>
          <p:cNvPicPr>
            <a:picLocks noChangeAspect="1"/>
          </p:cNvPicPr>
          <p:nvPr/>
        </p:nvPicPr>
        <p:blipFill>
          <a:blip r:embed="rId3"/>
          <a:srcRect l="15934" r="15934"/>
          <a:stretch/>
        </p:blipFill>
        <p:spPr>
          <a:xfrm>
            <a:off x="7209479" y="3547746"/>
            <a:ext cx="3931920" cy="2693035"/>
          </a:xfrm>
          <a:prstGeom prst="rect">
            <a:avLst/>
          </a:prstGeom>
        </p:spPr>
      </p:pic>
      <p:sp>
        <p:nvSpPr>
          <p:cNvPr id="10" name="Shape 2">
            <a:extLst>
              <a:ext uri="{FF2B5EF4-FFF2-40B4-BE49-F238E27FC236}">
                <a16:creationId xmlns:a16="http://schemas.microsoft.com/office/drawing/2014/main" id="{14721CF6-3AA4-E36F-6963-4505ED5471F1}"/>
              </a:ext>
            </a:extLst>
          </p:cNvPr>
          <p:cNvSpPr/>
          <p:nvPr/>
        </p:nvSpPr>
        <p:spPr>
          <a:xfrm>
            <a:off x="722308" y="1446212"/>
            <a:ext cx="6021388" cy="0"/>
          </a:xfrm>
          <a:prstGeom prst="line">
            <a:avLst/>
          </a:prstGeom>
          <a:noFill/>
          <a:ln w="12700">
            <a:solidFill>
              <a:srgbClr val="A16D3D"/>
            </a:solidFill>
            <a:prstDash val="solid"/>
          </a:ln>
        </p:spPr>
        <p:txBody>
          <a:bodyPr/>
          <a:lstStyle/>
          <a:p>
            <a:endParaRPr lang="en-GH"/>
          </a:p>
        </p:txBody>
      </p:sp>
      <p:sp>
        <p:nvSpPr>
          <p:cNvPr id="5" name="Slide Number Placeholder 4">
            <a:extLst>
              <a:ext uri="{FF2B5EF4-FFF2-40B4-BE49-F238E27FC236}">
                <a16:creationId xmlns:a16="http://schemas.microsoft.com/office/drawing/2014/main" id="{C1AB4BA5-9F44-6FD5-DD99-47FE8E3E9BA5}"/>
              </a:ext>
            </a:extLst>
          </p:cNvPr>
          <p:cNvSpPr>
            <a:spLocks noGrp="1"/>
          </p:cNvSpPr>
          <p:nvPr>
            <p:ph type="sldNum" sz="quarter" idx="12"/>
          </p:nvPr>
        </p:nvSpPr>
        <p:spPr/>
        <p:txBody>
          <a:bodyPr/>
          <a:lstStyle/>
          <a:p>
            <a:fld id="{E5C64378-4C06-4B9C-A75D-19F1B2FD3F56}" type="slidenum">
              <a:rPr lang="en-GH" smtClean="0"/>
              <a:t>9</a:t>
            </a:fld>
            <a:endParaRPr lang="en-GH"/>
          </a:p>
        </p:txBody>
      </p:sp>
    </p:spTree>
    <p:extLst>
      <p:ext uri="{BB962C8B-B14F-4D97-AF65-F5344CB8AC3E}">
        <p14:creationId xmlns:p14="http://schemas.microsoft.com/office/powerpoint/2010/main" val="2425032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2A6E5-F662-F2B6-EEFB-D5934801F205}"/>
              </a:ext>
            </a:extLst>
          </p:cNvPr>
          <p:cNvSpPr>
            <a:spLocks noGrp="1"/>
          </p:cNvSpPr>
          <p:nvPr>
            <p:ph type="title"/>
          </p:nvPr>
        </p:nvSpPr>
        <p:spPr/>
        <p:txBody>
          <a:bodyPr/>
          <a:lstStyle/>
          <a:p>
            <a:r>
              <a:rPr lang="en-US" dirty="0"/>
              <a:t>References</a:t>
            </a:r>
            <a:endParaRPr lang="en-GH" dirty="0"/>
          </a:p>
        </p:txBody>
      </p:sp>
      <p:sp>
        <p:nvSpPr>
          <p:cNvPr id="3" name="Content Placeholder 2">
            <a:extLst>
              <a:ext uri="{FF2B5EF4-FFF2-40B4-BE49-F238E27FC236}">
                <a16:creationId xmlns:a16="http://schemas.microsoft.com/office/drawing/2014/main" id="{97E8424F-07E4-5F65-A22A-91002BE02BB9}"/>
              </a:ext>
            </a:extLst>
          </p:cNvPr>
          <p:cNvSpPr>
            <a:spLocks noGrp="1"/>
          </p:cNvSpPr>
          <p:nvPr>
            <p:ph idx="1"/>
          </p:nvPr>
        </p:nvSpPr>
        <p:spPr/>
        <p:txBody>
          <a:bodyPr>
            <a:normAutofit fontScale="40000" lnSpcReduction="20000"/>
          </a:bodyPr>
          <a:lstStyle/>
          <a:p>
            <a:pPr marL="0" indent="0">
              <a:buNone/>
            </a:pPr>
            <a:r>
              <a:rPr lang="en-US" dirty="0">
                <a:solidFill>
                  <a:srgbClr val="303030"/>
                </a:solidFill>
              </a:rPr>
              <a:t>Ainsworth, M.D.S., </a:t>
            </a:r>
            <a:r>
              <a:rPr lang="en-US" dirty="0" err="1">
                <a:solidFill>
                  <a:srgbClr val="303030"/>
                </a:solidFill>
              </a:rPr>
              <a:t>Blehar</a:t>
            </a:r>
            <a:r>
              <a:rPr lang="en-US" dirty="0">
                <a:solidFill>
                  <a:srgbClr val="303030"/>
                </a:solidFill>
              </a:rPr>
              <a:t>, M.C., Waters, E. and Wall, S. (1978) Patterns of Attachment: A Psychological Study of the Strange Situation. Hillsdale, NJ: Erlbaum.</a:t>
            </a:r>
            <a:endParaRPr lang="en-US" dirty="0"/>
          </a:p>
          <a:p>
            <a:pPr marL="0" indent="0">
              <a:buNone/>
            </a:pPr>
            <a:r>
              <a:rPr lang="en-US" dirty="0">
                <a:solidFill>
                  <a:srgbClr val="303030"/>
                </a:solidFill>
              </a:rPr>
              <a:t>Badovinac, S., Martin, J., Guérin-Marion, C., O’Neill, M.C., Pillai Riddell, R. and Bureau, J.F. (2018) “Associations between mother-preschooler attachment and maternal depression symptoms: a systematic review and meta-analysis”, PLOS ONE, 13(10), pp. 1–27.</a:t>
            </a:r>
            <a:endParaRPr lang="en-US" dirty="0"/>
          </a:p>
          <a:p>
            <a:pPr marL="0" indent="0">
              <a:buNone/>
            </a:pPr>
            <a:r>
              <a:rPr lang="en-US" dirty="0">
                <a:solidFill>
                  <a:srgbClr val="303030"/>
                </a:solidFill>
              </a:rPr>
              <a:t>Bowlby, J. (1969) Attachment and Loss, Vol. 1: Attachment. London: Hogarth Press.</a:t>
            </a:r>
            <a:endParaRPr lang="en-US" dirty="0"/>
          </a:p>
          <a:p>
            <a:pPr marL="0" indent="0">
              <a:buNone/>
            </a:pPr>
            <a:r>
              <a:rPr lang="en-US" dirty="0">
                <a:solidFill>
                  <a:srgbClr val="303030"/>
                </a:solidFill>
              </a:rPr>
              <a:t>Bowlby, J. (1988) A Secure Base: Parent-Child Attachment and Healthy Human Development. London: Routledge.</a:t>
            </a:r>
            <a:endParaRPr lang="en-US" dirty="0"/>
          </a:p>
          <a:p>
            <a:pPr marL="0" indent="0">
              <a:buNone/>
            </a:pPr>
            <a:r>
              <a:rPr lang="en-US" dirty="0">
                <a:solidFill>
                  <a:srgbClr val="303030"/>
                </a:solidFill>
              </a:rPr>
              <a:t>Cassidy, J. (2013) “Contributions of attachment theory and research”, Infant Mental Health Journal, 34(4), pp. 275–277.</a:t>
            </a:r>
            <a:endParaRPr lang="en-US" dirty="0"/>
          </a:p>
          <a:p>
            <a:pPr marL="0" indent="0">
              <a:buNone/>
            </a:pPr>
            <a:r>
              <a:rPr lang="en-US" dirty="0">
                <a:solidFill>
                  <a:srgbClr val="303030"/>
                </a:solidFill>
              </a:rPr>
              <a:t>Center on the Developing Child (2024) Serve and Return: Back-and-Forth Exchanges. Harvard University. Available at: developingchild.harvard.edu (Accessed: 20 June 2026).</a:t>
            </a:r>
            <a:endParaRPr lang="en-US" dirty="0"/>
          </a:p>
          <a:p>
            <a:pPr marL="0" indent="0">
              <a:buNone/>
            </a:pPr>
            <a:r>
              <a:rPr lang="en-US" dirty="0">
                <a:solidFill>
                  <a:srgbClr val="303030"/>
                </a:solidFill>
              </a:rPr>
              <a:t>Education Endowment Foundation (EEF) (2025) Communication and Language Approaches. Available at: educationendowmentfoundation.org.uk (Accessed: 22 June 2026).</a:t>
            </a:r>
            <a:endParaRPr lang="en-US" dirty="0"/>
          </a:p>
          <a:p>
            <a:pPr marL="0" indent="0">
              <a:buNone/>
            </a:pPr>
            <a:r>
              <a:rPr lang="en-US" dirty="0">
                <a:solidFill>
                  <a:srgbClr val="303030"/>
                </a:solidFill>
              </a:rPr>
              <a:t>GOV.UK (2024) Improving the mental health of babies, children and young people: a framework of modifiable factors. Available at: gov.uk (Accessed: 20 June 2026).</a:t>
            </a:r>
            <a:endParaRPr lang="en-US" dirty="0"/>
          </a:p>
          <a:p>
            <a:pPr marL="0" indent="0">
              <a:buNone/>
            </a:pPr>
            <a:r>
              <a:rPr lang="en-US" dirty="0">
                <a:solidFill>
                  <a:srgbClr val="303030"/>
                </a:solidFill>
              </a:rPr>
              <a:t>NICE (2014) Antenatal and postnatal mental health: clinical management and service guidance. CG192. Available at: nice.org.uk (Accessed: 24 June 2026).</a:t>
            </a:r>
            <a:endParaRPr lang="en-US" dirty="0"/>
          </a:p>
          <a:p>
            <a:pPr marL="0" indent="0">
              <a:buNone/>
            </a:pPr>
            <a:r>
              <a:rPr lang="en-US" dirty="0">
                <a:solidFill>
                  <a:srgbClr val="303030"/>
                </a:solidFill>
              </a:rPr>
              <a:t>Royal College of Psychiatrists (</a:t>
            </a:r>
            <a:r>
              <a:rPr lang="en-US" dirty="0" err="1">
                <a:solidFill>
                  <a:srgbClr val="303030"/>
                </a:solidFill>
              </a:rPr>
              <a:t>RCPsych</a:t>
            </a:r>
            <a:r>
              <a:rPr lang="en-US" dirty="0">
                <a:solidFill>
                  <a:srgbClr val="303030"/>
                </a:solidFill>
              </a:rPr>
              <a:t>) (2023) Infant and Early Childhood Mental Health: The Case for Action. CR238. London: </a:t>
            </a:r>
            <a:r>
              <a:rPr lang="en-US" dirty="0" err="1">
                <a:solidFill>
                  <a:srgbClr val="303030"/>
                </a:solidFill>
              </a:rPr>
              <a:t>RCPsych</a:t>
            </a:r>
            <a:r>
              <a:rPr lang="en-US" dirty="0">
                <a:solidFill>
                  <a:srgbClr val="303030"/>
                </a:solidFill>
              </a:rPr>
              <a:t>.</a:t>
            </a:r>
            <a:endParaRPr lang="en-US" dirty="0"/>
          </a:p>
          <a:p>
            <a:pPr marL="0" indent="0">
              <a:buNone/>
            </a:pPr>
            <a:r>
              <a:rPr lang="en-US" dirty="0">
                <a:solidFill>
                  <a:srgbClr val="303030"/>
                </a:solidFill>
              </a:rPr>
              <a:t>Rutter, M. (1981) Maternal Deprivation Reassessed. 2nd </a:t>
            </a:r>
            <a:r>
              <a:rPr lang="en-US" dirty="0" err="1">
                <a:solidFill>
                  <a:srgbClr val="303030"/>
                </a:solidFill>
              </a:rPr>
              <a:t>edn</a:t>
            </a:r>
            <a:r>
              <a:rPr lang="en-US" dirty="0">
                <a:solidFill>
                  <a:srgbClr val="303030"/>
                </a:solidFill>
              </a:rPr>
              <a:t>. Harmondsworth: Penguin.</a:t>
            </a:r>
            <a:endParaRPr lang="en-US" dirty="0"/>
          </a:p>
          <a:p>
            <a:pPr marL="0" indent="0">
              <a:buNone/>
            </a:pPr>
            <a:r>
              <a:rPr lang="en-US" dirty="0">
                <a:solidFill>
                  <a:srgbClr val="303030"/>
                </a:solidFill>
              </a:rPr>
              <a:t>Schaffer, H.R. and Emerson, P.E. (1964) “The development of social attachments in infancy”, Monographs of the Society for Research in Child Development, 29(3), pp. 1–77.</a:t>
            </a:r>
            <a:endParaRPr lang="en-US" dirty="0"/>
          </a:p>
          <a:p>
            <a:pPr marL="0" indent="0">
              <a:buNone/>
            </a:pPr>
            <a:r>
              <a:rPr lang="en-US" dirty="0" err="1">
                <a:solidFill>
                  <a:srgbClr val="303030"/>
                </a:solidFill>
              </a:rPr>
              <a:t>Śliwerski</a:t>
            </a:r>
            <a:r>
              <a:rPr lang="en-US" dirty="0">
                <a:solidFill>
                  <a:srgbClr val="303030"/>
                </a:solidFill>
              </a:rPr>
              <a:t>, A., </a:t>
            </a:r>
            <a:r>
              <a:rPr lang="en-US" dirty="0" err="1">
                <a:solidFill>
                  <a:srgbClr val="303030"/>
                </a:solidFill>
              </a:rPr>
              <a:t>Kossakowska</a:t>
            </a:r>
            <a:r>
              <a:rPr lang="en-US" dirty="0">
                <a:solidFill>
                  <a:srgbClr val="303030"/>
                </a:solidFill>
              </a:rPr>
              <a:t>, K., Jarecka, K., </a:t>
            </a:r>
            <a:r>
              <a:rPr lang="en-US" dirty="0" err="1">
                <a:solidFill>
                  <a:srgbClr val="303030"/>
                </a:solidFill>
              </a:rPr>
              <a:t>Świtalska</a:t>
            </a:r>
            <a:r>
              <a:rPr lang="en-US" dirty="0">
                <a:solidFill>
                  <a:srgbClr val="303030"/>
                </a:solidFill>
              </a:rPr>
              <a:t>, J. and Bielawska-</a:t>
            </a:r>
            <a:r>
              <a:rPr lang="en-US" dirty="0" err="1">
                <a:solidFill>
                  <a:srgbClr val="303030"/>
                </a:solidFill>
              </a:rPr>
              <a:t>Batorowicz</a:t>
            </a:r>
            <a:r>
              <a:rPr lang="en-US" dirty="0">
                <a:solidFill>
                  <a:srgbClr val="303030"/>
                </a:solidFill>
              </a:rPr>
              <a:t>, E. (2020) “The effect of maternal depression on infant attachment: a systematic review”, International Journal of Environmental Research and Public Health, 17(8), 2675.</a:t>
            </a:r>
            <a:endParaRPr lang="en-US" dirty="0"/>
          </a:p>
          <a:p>
            <a:pPr marL="0" indent="0">
              <a:buNone/>
            </a:pPr>
            <a:r>
              <a:rPr lang="en-US" dirty="0">
                <a:solidFill>
                  <a:srgbClr val="303030"/>
                </a:solidFill>
              </a:rPr>
              <a:t>World Health Organization (WHO) (2022) Mental health: strengthening our response. Available at: who.int (Accessed: 27 June 2026).</a:t>
            </a:r>
            <a:endParaRPr lang="en-GH" dirty="0"/>
          </a:p>
        </p:txBody>
      </p:sp>
      <p:sp>
        <p:nvSpPr>
          <p:cNvPr id="5" name="Slide Number Placeholder 4">
            <a:extLst>
              <a:ext uri="{FF2B5EF4-FFF2-40B4-BE49-F238E27FC236}">
                <a16:creationId xmlns:a16="http://schemas.microsoft.com/office/drawing/2014/main" id="{8243C11A-09F5-9BFB-EA75-1B724D92BF8F}"/>
              </a:ext>
            </a:extLst>
          </p:cNvPr>
          <p:cNvSpPr>
            <a:spLocks noGrp="1"/>
          </p:cNvSpPr>
          <p:nvPr>
            <p:ph type="sldNum" sz="quarter" idx="12"/>
          </p:nvPr>
        </p:nvSpPr>
        <p:spPr/>
        <p:txBody>
          <a:bodyPr/>
          <a:lstStyle/>
          <a:p>
            <a:fld id="{E5C64378-4C06-4B9C-A75D-19F1B2FD3F56}" type="slidenum">
              <a:rPr lang="en-GH" smtClean="0"/>
              <a:t>10</a:t>
            </a:fld>
            <a:endParaRPr lang="en-GH"/>
          </a:p>
        </p:txBody>
      </p:sp>
    </p:spTree>
    <p:extLst>
      <p:ext uri="{BB962C8B-B14F-4D97-AF65-F5344CB8AC3E}">
        <p14:creationId xmlns:p14="http://schemas.microsoft.com/office/powerpoint/2010/main" val="1026346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236</TotalTime>
  <Words>1334</Words>
  <Application>Microsoft Office PowerPoint</Application>
  <PresentationFormat>Widescreen</PresentationFormat>
  <Paragraphs>88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Supporting Isaac’s Early Development </vt:lpstr>
      <vt:lpstr>Background of Isaac’s early experiences  </vt:lpstr>
      <vt:lpstr>Bowlby’s Attachment Theory</vt:lpstr>
      <vt:lpstr>Applying Bowlby’s theory</vt:lpstr>
      <vt:lpstr>Applying Bowlby’s theory</vt:lpstr>
      <vt:lpstr>Nature and nurture</vt:lpstr>
      <vt:lpstr>Intervention Support Plan for Isaac</vt:lpstr>
      <vt:lpstr>Intervention Support Plan for Isaac – Cont’d</vt:lpstr>
      <vt:lpstr>Evaluation of Bowlby’s Attachment Theory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Amoo-Gottfried</dc:creator>
  <cp:lastModifiedBy>Emily Amoo-Gottfried (2518106)</cp:lastModifiedBy>
  <cp:revision>6</cp:revision>
  <dcterms:created xsi:type="dcterms:W3CDTF">2026-07-03T11:53:48Z</dcterms:created>
  <dcterms:modified xsi:type="dcterms:W3CDTF">2026-07-12T21:34:57Z</dcterms:modified>
</cp:coreProperties>
</file>