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9" r:id="rId11"/>
    <p:sldId id="268" r:id="rId12"/>
  </p:sldIdLst>
  <p:sldSz cx="18288000" cy="10287000"/>
  <p:notesSz cx="6858000" cy="9144000"/>
  <p:embeddedFontLst>
    <p:embeddedFont>
      <p:font typeface="Poppins" panose="00000500000000000000" pitchFamily="2" charset="0"/>
      <p:regular r:id="rId14"/>
      <p:bold r:id="rId15"/>
      <p:italic r:id="rId16"/>
      <p:boldItalic r:id="rId17"/>
    </p:embeddedFont>
    <p:embeddedFont>
      <p:font typeface="Poppins Bold" panose="020B0604020202020204" charset="0"/>
      <p:regular r:id="rId18"/>
    </p:embeddedFont>
    <p:embeddedFont>
      <p:font typeface="Poppins Bold Italics" panose="020B0604020202020204" charset="0"/>
      <p:regular r:id="rId19"/>
    </p:embeddedFont>
    <p:embeddedFont>
      <p:font typeface="Poppins Light" panose="00000400000000000000" pitchFamily="2" charset="0"/>
      <p:regular r:id="rId20"/>
      <p:italic r:id="rId21"/>
    </p:embeddedFont>
    <p:embeddedFont>
      <p:font typeface="Poppins Medium" panose="00000600000000000000" pitchFamily="2" charset="0"/>
      <p:regular r:id="rId22"/>
      <p:italic r:id="rId23"/>
    </p:embeddedFont>
    <p:embeddedFont>
      <p:font typeface="Poppins Semi-Bold"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5B32"/>
    <a:srgbClr val="FCC5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844" autoAdjust="0"/>
    <p:restoredTop sz="89176" autoAdjust="0"/>
  </p:normalViewPr>
  <p:slideViewPr>
    <p:cSldViewPr>
      <p:cViewPr varScale="1">
        <p:scale>
          <a:sx n="44" d="100"/>
          <a:sy n="44" d="100"/>
        </p:scale>
        <p:origin x="99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107C94-B0A1-4B63-9AA7-6FB552924D5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PK"/>
        </a:p>
      </dgm:t>
    </dgm:pt>
    <dgm:pt modelId="{03834B0D-64A5-4E5A-A1B4-08B8C69EBBEB}">
      <dgm:prSet/>
      <dgm:spPr>
        <a:solidFill>
          <a:srgbClr val="AA5B32"/>
        </a:solidFill>
        <a:ln>
          <a:solidFill>
            <a:srgbClr val="AA5B32"/>
          </a:solidFill>
        </a:ln>
      </dgm:spPr>
      <dgm:t>
        <a:bodyPr/>
        <a:lstStyle/>
        <a:p>
          <a:r>
            <a:rPr lang="en-US"/>
            <a:t>This case-study analysis focussed on the business called Basil's Bakery.</a:t>
          </a:r>
          <a:endParaRPr lang="en-PK"/>
        </a:p>
      </dgm:t>
    </dgm:pt>
    <dgm:pt modelId="{5EBC049C-4FD9-4858-AC96-A4AFDBD7BCFC}" type="parTrans" cxnId="{157A3AC6-85F9-426D-BAC9-8F1DF8D673DA}">
      <dgm:prSet/>
      <dgm:spPr/>
      <dgm:t>
        <a:bodyPr/>
        <a:lstStyle/>
        <a:p>
          <a:endParaRPr lang="en-PK"/>
        </a:p>
      </dgm:t>
    </dgm:pt>
    <dgm:pt modelId="{C46AA5F3-850D-4168-B7C9-A877C810F0E7}" type="sibTrans" cxnId="{157A3AC6-85F9-426D-BAC9-8F1DF8D673DA}">
      <dgm:prSet/>
      <dgm:spPr/>
      <dgm:t>
        <a:bodyPr/>
        <a:lstStyle/>
        <a:p>
          <a:endParaRPr lang="en-PK"/>
        </a:p>
      </dgm:t>
    </dgm:pt>
    <dgm:pt modelId="{9835F940-F4BA-4B01-B7DA-1E164CFDFC01}">
      <dgm:prSet/>
      <dgm:spPr>
        <a:solidFill>
          <a:srgbClr val="AA5B32"/>
        </a:solidFill>
        <a:ln>
          <a:solidFill>
            <a:srgbClr val="AA5B32"/>
          </a:solidFill>
        </a:ln>
      </dgm:spPr>
      <dgm:t>
        <a:bodyPr/>
        <a:lstStyle/>
        <a:p>
          <a:r>
            <a:rPr lang="en-US" dirty="0"/>
            <a:t>The main task is to explore its operating and business challenges.</a:t>
          </a:r>
          <a:endParaRPr lang="en-PK" dirty="0"/>
        </a:p>
      </dgm:t>
    </dgm:pt>
    <dgm:pt modelId="{2D5798D1-5124-40D7-823A-F6FF2ED487BE}" type="parTrans" cxnId="{D383CD96-F48C-4959-BF07-1E65FB0857F8}">
      <dgm:prSet/>
      <dgm:spPr/>
      <dgm:t>
        <a:bodyPr/>
        <a:lstStyle/>
        <a:p>
          <a:endParaRPr lang="en-PK"/>
        </a:p>
      </dgm:t>
    </dgm:pt>
    <dgm:pt modelId="{DF2B7194-1848-471C-8ACB-2202BADA84AE}" type="sibTrans" cxnId="{D383CD96-F48C-4959-BF07-1E65FB0857F8}">
      <dgm:prSet/>
      <dgm:spPr/>
      <dgm:t>
        <a:bodyPr/>
        <a:lstStyle/>
        <a:p>
          <a:endParaRPr lang="en-PK"/>
        </a:p>
      </dgm:t>
    </dgm:pt>
    <dgm:pt modelId="{B5CA18DE-E490-4B96-96F6-738168EA240C}">
      <dgm:prSet/>
      <dgm:spPr>
        <a:solidFill>
          <a:srgbClr val="AA5B32"/>
        </a:solidFill>
        <a:ln>
          <a:solidFill>
            <a:srgbClr val="AA5B32"/>
          </a:solidFill>
        </a:ln>
      </dgm:spPr>
      <dgm:t>
        <a:bodyPr/>
        <a:lstStyle/>
        <a:p>
          <a:r>
            <a:rPr lang="en-US" dirty="0"/>
            <a:t>Food business are subject to different economic conditions, consumer preferences and competitive environments (Bonciani et al., 2024).</a:t>
          </a:r>
          <a:endParaRPr lang="en-PK" dirty="0"/>
        </a:p>
      </dgm:t>
    </dgm:pt>
    <dgm:pt modelId="{6B2AD81E-E7BE-4EE5-9DA6-9CB5C6F298AE}" type="parTrans" cxnId="{47DAAEDB-6D0B-4608-8F2E-AA269F750099}">
      <dgm:prSet/>
      <dgm:spPr/>
      <dgm:t>
        <a:bodyPr/>
        <a:lstStyle/>
        <a:p>
          <a:endParaRPr lang="en-PK"/>
        </a:p>
      </dgm:t>
    </dgm:pt>
    <dgm:pt modelId="{56DAFABF-CFC1-4E15-98F0-44FD332CD6D0}" type="sibTrans" cxnId="{47DAAEDB-6D0B-4608-8F2E-AA269F750099}">
      <dgm:prSet/>
      <dgm:spPr/>
      <dgm:t>
        <a:bodyPr/>
        <a:lstStyle/>
        <a:p>
          <a:endParaRPr lang="en-PK"/>
        </a:p>
      </dgm:t>
    </dgm:pt>
    <dgm:pt modelId="{BFA250A4-786A-4FC3-A3DA-95DBE9BFE590}">
      <dgm:prSet/>
      <dgm:spPr>
        <a:solidFill>
          <a:srgbClr val="AA5B32"/>
        </a:solidFill>
        <a:ln>
          <a:solidFill>
            <a:srgbClr val="AA5B32"/>
          </a:solidFill>
        </a:ln>
      </dgm:spPr>
      <dgm:t>
        <a:bodyPr/>
        <a:lstStyle/>
        <a:p>
          <a:r>
            <a:rPr lang="en-US" dirty="0"/>
            <a:t>Smaller businesses may have more pressure and opportunities from technological adoption and expectations of sustainability (Zamani, 2022).</a:t>
          </a:r>
          <a:endParaRPr lang="en-PK" dirty="0"/>
        </a:p>
      </dgm:t>
    </dgm:pt>
    <dgm:pt modelId="{2AF434FB-72C3-4394-9EDA-8897AB8EE499}" type="parTrans" cxnId="{0FC7821E-8166-4B8A-87A3-0057E99CFC8E}">
      <dgm:prSet/>
      <dgm:spPr/>
      <dgm:t>
        <a:bodyPr/>
        <a:lstStyle/>
        <a:p>
          <a:endParaRPr lang="en-PK"/>
        </a:p>
      </dgm:t>
    </dgm:pt>
    <dgm:pt modelId="{DF8A9A6E-1C28-4A1B-8872-307CDB608FB3}" type="sibTrans" cxnId="{0FC7821E-8166-4B8A-87A3-0057E99CFC8E}">
      <dgm:prSet/>
      <dgm:spPr/>
      <dgm:t>
        <a:bodyPr/>
        <a:lstStyle/>
        <a:p>
          <a:endParaRPr lang="en-PK"/>
        </a:p>
      </dgm:t>
    </dgm:pt>
    <dgm:pt modelId="{5A63913D-92C1-413F-B367-DDF7AAEAC605}">
      <dgm:prSet/>
      <dgm:spPr>
        <a:solidFill>
          <a:srgbClr val="AA5B32"/>
        </a:solidFill>
        <a:ln>
          <a:solidFill>
            <a:srgbClr val="AA5B32"/>
          </a:solidFill>
        </a:ln>
      </dgm:spPr>
      <dgm:t>
        <a:bodyPr/>
        <a:lstStyle/>
        <a:p>
          <a:r>
            <a:rPr lang="en-US"/>
            <a:t>The analysis separates out evidence specific to the case from any other industry risks and unverified explanations.</a:t>
          </a:r>
          <a:endParaRPr lang="en-PK"/>
        </a:p>
      </dgm:t>
    </dgm:pt>
    <dgm:pt modelId="{98F24C95-F224-47D7-BA63-C7EE3600C2D8}" type="parTrans" cxnId="{C1AED976-43E9-4C2D-A077-66D0D9D0F0D5}">
      <dgm:prSet/>
      <dgm:spPr/>
      <dgm:t>
        <a:bodyPr/>
        <a:lstStyle/>
        <a:p>
          <a:endParaRPr lang="en-PK"/>
        </a:p>
      </dgm:t>
    </dgm:pt>
    <dgm:pt modelId="{02F35A6E-C1CA-41EB-A1CB-76A078F68940}" type="sibTrans" cxnId="{C1AED976-43E9-4C2D-A077-66D0D9D0F0D5}">
      <dgm:prSet/>
      <dgm:spPr/>
      <dgm:t>
        <a:bodyPr/>
        <a:lstStyle/>
        <a:p>
          <a:endParaRPr lang="en-PK"/>
        </a:p>
      </dgm:t>
    </dgm:pt>
    <dgm:pt modelId="{48D6992A-7AE6-42BE-9D95-6D4C7B0E654B}" type="pres">
      <dgm:prSet presAssocID="{CB107C94-B0A1-4B63-9AA7-6FB552924D51}" presName="linear" presStyleCnt="0">
        <dgm:presLayoutVars>
          <dgm:animLvl val="lvl"/>
          <dgm:resizeHandles val="exact"/>
        </dgm:presLayoutVars>
      </dgm:prSet>
      <dgm:spPr/>
    </dgm:pt>
    <dgm:pt modelId="{9629FCD2-E280-4C07-9D6F-B33C388900BE}" type="pres">
      <dgm:prSet presAssocID="{03834B0D-64A5-4E5A-A1B4-08B8C69EBBEB}" presName="parentText" presStyleLbl="node1" presStyleIdx="0" presStyleCnt="5" custLinFactNeighborX="517" custLinFactNeighborY="9604">
        <dgm:presLayoutVars>
          <dgm:chMax val="0"/>
          <dgm:bulletEnabled val="1"/>
        </dgm:presLayoutVars>
      </dgm:prSet>
      <dgm:spPr/>
    </dgm:pt>
    <dgm:pt modelId="{F5BD91A9-C938-4E3F-A6E7-63EC6469E88A}" type="pres">
      <dgm:prSet presAssocID="{C46AA5F3-850D-4168-B7C9-A877C810F0E7}" presName="spacer" presStyleCnt="0"/>
      <dgm:spPr/>
    </dgm:pt>
    <dgm:pt modelId="{F57E3E43-1831-4C1D-BCA6-BFD687FAA097}" type="pres">
      <dgm:prSet presAssocID="{9835F940-F4BA-4B01-B7DA-1E164CFDFC01}" presName="parentText" presStyleLbl="node1" presStyleIdx="1" presStyleCnt="5">
        <dgm:presLayoutVars>
          <dgm:chMax val="0"/>
          <dgm:bulletEnabled val="1"/>
        </dgm:presLayoutVars>
      </dgm:prSet>
      <dgm:spPr/>
    </dgm:pt>
    <dgm:pt modelId="{88F495F3-3778-4D8A-8631-3A98E46687C6}" type="pres">
      <dgm:prSet presAssocID="{DF2B7194-1848-471C-8ACB-2202BADA84AE}" presName="spacer" presStyleCnt="0"/>
      <dgm:spPr/>
    </dgm:pt>
    <dgm:pt modelId="{B6C4BDBB-8D34-4D2B-989D-74CC532FB208}" type="pres">
      <dgm:prSet presAssocID="{B5CA18DE-E490-4B96-96F6-738168EA240C}" presName="parentText" presStyleLbl="node1" presStyleIdx="2" presStyleCnt="5">
        <dgm:presLayoutVars>
          <dgm:chMax val="0"/>
          <dgm:bulletEnabled val="1"/>
        </dgm:presLayoutVars>
      </dgm:prSet>
      <dgm:spPr/>
    </dgm:pt>
    <dgm:pt modelId="{82C9BE61-4AE6-4C56-881D-4A08112CD1D3}" type="pres">
      <dgm:prSet presAssocID="{56DAFABF-CFC1-4E15-98F0-44FD332CD6D0}" presName="spacer" presStyleCnt="0"/>
      <dgm:spPr/>
    </dgm:pt>
    <dgm:pt modelId="{1B42A5C8-ABAB-40E0-8274-DFB847E48170}" type="pres">
      <dgm:prSet presAssocID="{BFA250A4-786A-4FC3-A3DA-95DBE9BFE590}" presName="parentText" presStyleLbl="node1" presStyleIdx="3" presStyleCnt="5">
        <dgm:presLayoutVars>
          <dgm:chMax val="0"/>
          <dgm:bulletEnabled val="1"/>
        </dgm:presLayoutVars>
      </dgm:prSet>
      <dgm:spPr/>
    </dgm:pt>
    <dgm:pt modelId="{42608A3B-07B3-4DD5-B583-186D2E7397E1}" type="pres">
      <dgm:prSet presAssocID="{DF8A9A6E-1C28-4A1B-8872-307CDB608FB3}" presName="spacer" presStyleCnt="0"/>
      <dgm:spPr/>
    </dgm:pt>
    <dgm:pt modelId="{F8E8FE44-DB25-4515-BE49-6586A2C953F5}" type="pres">
      <dgm:prSet presAssocID="{5A63913D-92C1-413F-B367-DDF7AAEAC605}" presName="parentText" presStyleLbl="node1" presStyleIdx="4" presStyleCnt="5">
        <dgm:presLayoutVars>
          <dgm:chMax val="0"/>
          <dgm:bulletEnabled val="1"/>
        </dgm:presLayoutVars>
      </dgm:prSet>
      <dgm:spPr/>
    </dgm:pt>
  </dgm:ptLst>
  <dgm:cxnLst>
    <dgm:cxn modelId="{0FC7821E-8166-4B8A-87A3-0057E99CFC8E}" srcId="{CB107C94-B0A1-4B63-9AA7-6FB552924D51}" destId="{BFA250A4-786A-4FC3-A3DA-95DBE9BFE590}" srcOrd="3" destOrd="0" parTransId="{2AF434FB-72C3-4394-9EDA-8897AB8EE499}" sibTransId="{DF8A9A6E-1C28-4A1B-8872-307CDB608FB3}"/>
    <dgm:cxn modelId="{BE6E4D34-C272-4574-B8D0-528372D8D080}" type="presOf" srcId="{CB107C94-B0A1-4B63-9AA7-6FB552924D51}" destId="{48D6992A-7AE6-42BE-9D95-6D4C7B0E654B}" srcOrd="0" destOrd="0" presId="urn:microsoft.com/office/officeart/2005/8/layout/vList2"/>
    <dgm:cxn modelId="{659F2D4B-ED5E-45D7-AF65-5E99455C8FBD}" type="presOf" srcId="{5A63913D-92C1-413F-B367-DDF7AAEAC605}" destId="{F8E8FE44-DB25-4515-BE49-6586A2C953F5}" srcOrd="0" destOrd="0" presId="urn:microsoft.com/office/officeart/2005/8/layout/vList2"/>
    <dgm:cxn modelId="{843EFE51-4B82-4E41-AEF0-7278FF1994A9}" type="presOf" srcId="{B5CA18DE-E490-4B96-96F6-738168EA240C}" destId="{B6C4BDBB-8D34-4D2B-989D-74CC532FB208}" srcOrd="0" destOrd="0" presId="urn:microsoft.com/office/officeart/2005/8/layout/vList2"/>
    <dgm:cxn modelId="{C1AED976-43E9-4C2D-A077-66D0D9D0F0D5}" srcId="{CB107C94-B0A1-4B63-9AA7-6FB552924D51}" destId="{5A63913D-92C1-413F-B367-DDF7AAEAC605}" srcOrd="4" destOrd="0" parTransId="{98F24C95-F224-47D7-BA63-C7EE3600C2D8}" sibTransId="{02F35A6E-C1CA-41EB-A1CB-76A078F68940}"/>
    <dgm:cxn modelId="{0878DF95-6642-4F6D-BA21-6BCCA2434519}" type="presOf" srcId="{03834B0D-64A5-4E5A-A1B4-08B8C69EBBEB}" destId="{9629FCD2-E280-4C07-9D6F-B33C388900BE}" srcOrd="0" destOrd="0" presId="urn:microsoft.com/office/officeart/2005/8/layout/vList2"/>
    <dgm:cxn modelId="{D383CD96-F48C-4959-BF07-1E65FB0857F8}" srcId="{CB107C94-B0A1-4B63-9AA7-6FB552924D51}" destId="{9835F940-F4BA-4B01-B7DA-1E164CFDFC01}" srcOrd="1" destOrd="0" parTransId="{2D5798D1-5124-40D7-823A-F6FF2ED487BE}" sibTransId="{DF2B7194-1848-471C-8ACB-2202BADA84AE}"/>
    <dgm:cxn modelId="{BA386D99-D274-4769-9116-8158430247D3}" type="presOf" srcId="{BFA250A4-786A-4FC3-A3DA-95DBE9BFE590}" destId="{1B42A5C8-ABAB-40E0-8274-DFB847E48170}" srcOrd="0" destOrd="0" presId="urn:microsoft.com/office/officeart/2005/8/layout/vList2"/>
    <dgm:cxn modelId="{157A3AC6-85F9-426D-BAC9-8F1DF8D673DA}" srcId="{CB107C94-B0A1-4B63-9AA7-6FB552924D51}" destId="{03834B0D-64A5-4E5A-A1B4-08B8C69EBBEB}" srcOrd="0" destOrd="0" parTransId="{5EBC049C-4FD9-4858-AC96-A4AFDBD7BCFC}" sibTransId="{C46AA5F3-850D-4168-B7C9-A877C810F0E7}"/>
    <dgm:cxn modelId="{47DAAEDB-6D0B-4608-8F2E-AA269F750099}" srcId="{CB107C94-B0A1-4B63-9AA7-6FB552924D51}" destId="{B5CA18DE-E490-4B96-96F6-738168EA240C}" srcOrd="2" destOrd="0" parTransId="{6B2AD81E-E7BE-4EE5-9DA6-9CB5C6F298AE}" sibTransId="{56DAFABF-CFC1-4E15-98F0-44FD332CD6D0}"/>
    <dgm:cxn modelId="{C8D211ED-6C86-4253-9290-C99A57970877}" type="presOf" srcId="{9835F940-F4BA-4B01-B7DA-1E164CFDFC01}" destId="{F57E3E43-1831-4C1D-BCA6-BFD687FAA097}" srcOrd="0" destOrd="0" presId="urn:microsoft.com/office/officeart/2005/8/layout/vList2"/>
    <dgm:cxn modelId="{B13B2B0E-F517-4AFF-BA79-A14424118A71}" type="presParOf" srcId="{48D6992A-7AE6-42BE-9D95-6D4C7B0E654B}" destId="{9629FCD2-E280-4C07-9D6F-B33C388900BE}" srcOrd="0" destOrd="0" presId="urn:microsoft.com/office/officeart/2005/8/layout/vList2"/>
    <dgm:cxn modelId="{6C5E97A9-6B81-49EA-AB9F-376BE0DA7C5B}" type="presParOf" srcId="{48D6992A-7AE6-42BE-9D95-6D4C7B0E654B}" destId="{F5BD91A9-C938-4E3F-A6E7-63EC6469E88A}" srcOrd="1" destOrd="0" presId="urn:microsoft.com/office/officeart/2005/8/layout/vList2"/>
    <dgm:cxn modelId="{26BD28D2-5428-4502-A7C1-8D75DD867212}" type="presParOf" srcId="{48D6992A-7AE6-42BE-9D95-6D4C7B0E654B}" destId="{F57E3E43-1831-4C1D-BCA6-BFD687FAA097}" srcOrd="2" destOrd="0" presId="urn:microsoft.com/office/officeart/2005/8/layout/vList2"/>
    <dgm:cxn modelId="{E7774443-453C-490A-80FE-680B5705E760}" type="presParOf" srcId="{48D6992A-7AE6-42BE-9D95-6D4C7B0E654B}" destId="{88F495F3-3778-4D8A-8631-3A98E46687C6}" srcOrd="3" destOrd="0" presId="urn:microsoft.com/office/officeart/2005/8/layout/vList2"/>
    <dgm:cxn modelId="{5C0CABE8-A383-4737-9C01-7CE3CC621E44}" type="presParOf" srcId="{48D6992A-7AE6-42BE-9D95-6D4C7B0E654B}" destId="{B6C4BDBB-8D34-4D2B-989D-74CC532FB208}" srcOrd="4" destOrd="0" presId="urn:microsoft.com/office/officeart/2005/8/layout/vList2"/>
    <dgm:cxn modelId="{3FB6D203-A0C1-4EC9-B9F2-9F399778410A}" type="presParOf" srcId="{48D6992A-7AE6-42BE-9D95-6D4C7B0E654B}" destId="{82C9BE61-4AE6-4C56-881D-4A08112CD1D3}" srcOrd="5" destOrd="0" presId="urn:microsoft.com/office/officeart/2005/8/layout/vList2"/>
    <dgm:cxn modelId="{DA038A53-280A-43F7-A8BC-4901012DF8A5}" type="presParOf" srcId="{48D6992A-7AE6-42BE-9D95-6D4C7B0E654B}" destId="{1B42A5C8-ABAB-40E0-8274-DFB847E48170}" srcOrd="6" destOrd="0" presId="urn:microsoft.com/office/officeart/2005/8/layout/vList2"/>
    <dgm:cxn modelId="{E49C1832-07D0-4068-A9C1-2385DBD43E71}" type="presParOf" srcId="{48D6992A-7AE6-42BE-9D95-6D4C7B0E654B}" destId="{42608A3B-07B3-4DD5-B583-186D2E7397E1}" srcOrd="7" destOrd="0" presId="urn:microsoft.com/office/officeart/2005/8/layout/vList2"/>
    <dgm:cxn modelId="{FC293EFC-DB9F-4BE5-910D-0D64410627DD}" type="presParOf" srcId="{48D6992A-7AE6-42BE-9D95-6D4C7B0E654B}" destId="{F8E8FE44-DB25-4515-BE49-6586A2C953F5}"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C4EB09-6FA6-4183-B50E-5C1B7406B439}"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PK"/>
        </a:p>
      </dgm:t>
    </dgm:pt>
    <dgm:pt modelId="{5A3A9253-2C4C-429F-864B-055CE2D0A8EE}">
      <dgm:prSet/>
      <dgm:spPr>
        <a:solidFill>
          <a:srgbClr val="AA5B32"/>
        </a:solidFill>
        <a:ln>
          <a:solidFill>
            <a:srgbClr val="AA5B32"/>
          </a:solidFill>
        </a:ln>
      </dgm:spPr>
      <dgm:t>
        <a:bodyPr/>
        <a:lstStyle/>
        <a:p>
          <a:r>
            <a:rPr lang="en-US"/>
            <a:t>Central problem: sales stagnation may be a focal issue, but this must be verified with the case study.</a:t>
          </a:r>
          <a:endParaRPr lang="en-PK"/>
        </a:p>
      </dgm:t>
    </dgm:pt>
    <dgm:pt modelId="{39E64340-A6D1-461F-8098-D1AE2B541029}" type="parTrans" cxnId="{806C6B53-0F70-46FD-825C-0EB37D4879B6}">
      <dgm:prSet/>
      <dgm:spPr/>
      <dgm:t>
        <a:bodyPr/>
        <a:lstStyle/>
        <a:p>
          <a:endParaRPr lang="en-PK"/>
        </a:p>
      </dgm:t>
    </dgm:pt>
    <dgm:pt modelId="{1090CBD0-43C6-4D06-8730-436724609600}" type="sibTrans" cxnId="{806C6B53-0F70-46FD-825C-0EB37D4879B6}">
      <dgm:prSet/>
      <dgm:spPr/>
      <dgm:t>
        <a:bodyPr/>
        <a:lstStyle/>
        <a:p>
          <a:endParaRPr lang="en-PK"/>
        </a:p>
      </dgm:t>
    </dgm:pt>
    <dgm:pt modelId="{D5BF6822-0482-42F5-A983-DB52C3ABDF8C}">
      <dgm:prSet/>
      <dgm:spPr>
        <a:solidFill>
          <a:srgbClr val="AA5B32"/>
        </a:solidFill>
        <a:ln>
          <a:solidFill>
            <a:srgbClr val="AA5B32"/>
          </a:solidFill>
        </a:ln>
      </dgm:spPr>
      <dgm:t>
        <a:bodyPr/>
        <a:lstStyle/>
        <a:p>
          <a:r>
            <a:rPr lang="en-US"/>
            <a:t>Internal factors to explore: Marketing effectiveness, product range, staff capability and operational efficiency.</a:t>
          </a:r>
          <a:endParaRPr lang="en-PK"/>
        </a:p>
      </dgm:t>
    </dgm:pt>
    <dgm:pt modelId="{F357CBB4-FFF7-4185-86CD-7034F5CFACAE}" type="parTrans" cxnId="{94E1D3BA-A925-432A-A52C-136711344C04}">
      <dgm:prSet/>
      <dgm:spPr/>
      <dgm:t>
        <a:bodyPr/>
        <a:lstStyle/>
        <a:p>
          <a:endParaRPr lang="en-PK"/>
        </a:p>
      </dgm:t>
    </dgm:pt>
    <dgm:pt modelId="{C0D4A383-5306-4C79-BE47-671003192D1E}" type="sibTrans" cxnId="{94E1D3BA-A925-432A-A52C-136711344C04}">
      <dgm:prSet/>
      <dgm:spPr/>
      <dgm:t>
        <a:bodyPr/>
        <a:lstStyle/>
        <a:p>
          <a:endParaRPr lang="en-PK"/>
        </a:p>
      </dgm:t>
    </dgm:pt>
    <dgm:pt modelId="{503A7340-DB0D-4F5E-AECA-BB478D00A9DD}">
      <dgm:prSet/>
      <dgm:spPr>
        <a:solidFill>
          <a:srgbClr val="AA5B32"/>
        </a:solidFill>
        <a:ln>
          <a:solidFill>
            <a:srgbClr val="AA5B32"/>
          </a:solidFill>
        </a:ln>
      </dgm:spPr>
      <dgm:t>
        <a:bodyPr/>
        <a:lstStyle/>
        <a:p>
          <a:r>
            <a:rPr lang="en-US"/>
            <a:t>External factors to explore: Consumer spending pressures, competition and changing expectations (Bonciani et al., 2024).</a:t>
          </a:r>
          <a:endParaRPr lang="en-PK"/>
        </a:p>
      </dgm:t>
    </dgm:pt>
    <dgm:pt modelId="{7AD6AD32-89E1-468F-8A6B-E4DABBCB751F}" type="parTrans" cxnId="{D5698D0C-9AD4-4FDF-8A22-E949C1A696DE}">
      <dgm:prSet/>
      <dgm:spPr/>
      <dgm:t>
        <a:bodyPr/>
        <a:lstStyle/>
        <a:p>
          <a:endParaRPr lang="en-PK"/>
        </a:p>
      </dgm:t>
    </dgm:pt>
    <dgm:pt modelId="{9F91851A-1A44-4AD9-95FE-63877C778875}" type="sibTrans" cxnId="{D5698D0C-9AD4-4FDF-8A22-E949C1A696DE}">
      <dgm:prSet/>
      <dgm:spPr/>
      <dgm:t>
        <a:bodyPr/>
        <a:lstStyle/>
        <a:p>
          <a:endParaRPr lang="en-PK"/>
        </a:p>
      </dgm:t>
    </dgm:pt>
    <dgm:pt modelId="{33CA9924-E903-4AED-8F4A-0476B32B361C}">
      <dgm:prSet/>
      <dgm:spPr>
        <a:solidFill>
          <a:srgbClr val="AA5B32"/>
        </a:solidFill>
        <a:ln>
          <a:solidFill>
            <a:srgbClr val="AA5B32"/>
          </a:solidFill>
        </a:ln>
      </dgm:spPr>
      <dgm:t>
        <a:bodyPr/>
        <a:lstStyle/>
        <a:p>
          <a:r>
            <a:rPr lang="en-US"/>
            <a:t>Controllability – management can influence the internal processes but not directly control market inflation.</a:t>
          </a:r>
          <a:endParaRPr lang="en-PK"/>
        </a:p>
      </dgm:t>
    </dgm:pt>
    <dgm:pt modelId="{93882AE6-822E-4193-A938-6631A59D0E4D}" type="parTrans" cxnId="{0F216E1F-BE35-4CE0-8DAB-18188D9BBBEA}">
      <dgm:prSet/>
      <dgm:spPr/>
      <dgm:t>
        <a:bodyPr/>
        <a:lstStyle/>
        <a:p>
          <a:endParaRPr lang="en-PK"/>
        </a:p>
      </dgm:t>
    </dgm:pt>
    <dgm:pt modelId="{5785E7BA-C74E-430D-BAAC-FFBE49FB63A7}" type="sibTrans" cxnId="{0F216E1F-BE35-4CE0-8DAB-18188D9BBBEA}">
      <dgm:prSet/>
      <dgm:spPr/>
      <dgm:t>
        <a:bodyPr/>
        <a:lstStyle/>
        <a:p>
          <a:endParaRPr lang="en-PK"/>
        </a:p>
      </dgm:t>
    </dgm:pt>
    <dgm:pt modelId="{DEEDE0D2-9AC9-4F0E-B87D-A79FE5B03028}">
      <dgm:prSet/>
      <dgm:spPr/>
      <dgm:t>
        <a:bodyPr/>
        <a:lstStyle/>
        <a:p>
          <a:endParaRPr lang="en-PK"/>
        </a:p>
      </dgm:t>
    </dgm:pt>
    <dgm:pt modelId="{A5EBB757-1DEE-4A77-AA63-CA2A1F76ACCA}" type="parTrans" cxnId="{6C8B9C76-BD7C-4B7B-AFE6-14F4275DDB2F}">
      <dgm:prSet/>
      <dgm:spPr/>
      <dgm:t>
        <a:bodyPr/>
        <a:lstStyle/>
        <a:p>
          <a:endParaRPr lang="en-PK"/>
        </a:p>
      </dgm:t>
    </dgm:pt>
    <dgm:pt modelId="{019947F0-C754-4B58-B53A-8FE841B3E3E4}" type="sibTrans" cxnId="{6C8B9C76-BD7C-4B7B-AFE6-14F4275DDB2F}">
      <dgm:prSet/>
      <dgm:spPr/>
      <dgm:t>
        <a:bodyPr/>
        <a:lstStyle/>
        <a:p>
          <a:endParaRPr lang="en-PK"/>
        </a:p>
      </dgm:t>
    </dgm:pt>
    <dgm:pt modelId="{8EBA9B07-A258-4E43-981A-BC006BFB409F}" type="pres">
      <dgm:prSet presAssocID="{9FC4EB09-6FA6-4183-B50E-5C1B7406B439}" presName="matrix" presStyleCnt="0">
        <dgm:presLayoutVars>
          <dgm:chMax val="1"/>
          <dgm:dir/>
          <dgm:resizeHandles val="exact"/>
        </dgm:presLayoutVars>
      </dgm:prSet>
      <dgm:spPr/>
    </dgm:pt>
    <dgm:pt modelId="{2317EDF7-2120-4724-B3EC-68F396531476}" type="pres">
      <dgm:prSet presAssocID="{9FC4EB09-6FA6-4183-B50E-5C1B7406B439}" presName="diamond" presStyleLbl="bgShp" presStyleIdx="0" presStyleCnt="1"/>
      <dgm:spPr>
        <a:solidFill>
          <a:srgbClr val="FCC598"/>
        </a:solidFill>
      </dgm:spPr>
    </dgm:pt>
    <dgm:pt modelId="{DE80674F-E22B-4F05-AC08-8E4A6180ED2F}" type="pres">
      <dgm:prSet presAssocID="{9FC4EB09-6FA6-4183-B50E-5C1B7406B439}" presName="quad1" presStyleLbl="node1" presStyleIdx="0" presStyleCnt="4">
        <dgm:presLayoutVars>
          <dgm:chMax val="0"/>
          <dgm:chPref val="0"/>
          <dgm:bulletEnabled val="1"/>
        </dgm:presLayoutVars>
      </dgm:prSet>
      <dgm:spPr/>
    </dgm:pt>
    <dgm:pt modelId="{6F2EBCA5-CC19-411E-B02C-DCC26CF66EC0}" type="pres">
      <dgm:prSet presAssocID="{9FC4EB09-6FA6-4183-B50E-5C1B7406B439}" presName="quad2" presStyleLbl="node1" presStyleIdx="1" presStyleCnt="4">
        <dgm:presLayoutVars>
          <dgm:chMax val="0"/>
          <dgm:chPref val="0"/>
          <dgm:bulletEnabled val="1"/>
        </dgm:presLayoutVars>
      </dgm:prSet>
      <dgm:spPr/>
    </dgm:pt>
    <dgm:pt modelId="{32E39252-140B-49D6-970C-7FF483A4CFCF}" type="pres">
      <dgm:prSet presAssocID="{9FC4EB09-6FA6-4183-B50E-5C1B7406B439}" presName="quad3" presStyleLbl="node1" presStyleIdx="2" presStyleCnt="4">
        <dgm:presLayoutVars>
          <dgm:chMax val="0"/>
          <dgm:chPref val="0"/>
          <dgm:bulletEnabled val="1"/>
        </dgm:presLayoutVars>
      </dgm:prSet>
      <dgm:spPr/>
    </dgm:pt>
    <dgm:pt modelId="{2C12C0BA-E54F-4B54-9432-475D51D6AAD7}" type="pres">
      <dgm:prSet presAssocID="{9FC4EB09-6FA6-4183-B50E-5C1B7406B439}" presName="quad4" presStyleLbl="node1" presStyleIdx="3" presStyleCnt="4">
        <dgm:presLayoutVars>
          <dgm:chMax val="0"/>
          <dgm:chPref val="0"/>
          <dgm:bulletEnabled val="1"/>
        </dgm:presLayoutVars>
      </dgm:prSet>
      <dgm:spPr/>
    </dgm:pt>
  </dgm:ptLst>
  <dgm:cxnLst>
    <dgm:cxn modelId="{D5698D0C-9AD4-4FDF-8A22-E949C1A696DE}" srcId="{9FC4EB09-6FA6-4183-B50E-5C1B7406B439}" destId="{503A7340-DB0D-4F5E-AECA-BB478D00A9DD}" srcOrd="2" destOrd="0" parTransId="{7AD6AD32-89E1-468F-8A6B-E4DABBCB751F}" sibTransId="{9F91851A-1A44-4AD9-95FE-63877C778875}"/>
    <dgm:cxn modelId="{33472710-9184-4AD9-B5F2-B10CA74DA7FC}" type="presOf" srcId="{33CA9924-E903-4AED-8F4A-0476B32B361C}" destId="{2C12C0BA-E54F-4B54-9432-475D51D6AAD7}" srcOrd="0" destOrd="0" presId="urn:microsoft.com/office/officeart/2005/8/layout/matrix3"/>
    <dgm:cxn modelId="{08D13C1D-AD2C-47B6-A2FA-5C17951AFF7E}" type="presOf" srcId="{9FC4EB09-6FA6-4183-B50E-5C1B7406B439}" destId="{8EBA9B07-A258-4E43-981A-BC006BFB409F}" srcOrd="0" destOrd="0" presId="urn:microsoft.com/office/officeart/2005/8/layout/matrix3"/>
    <dgm:cxn modelId="{0F216E1F-BE35-4CE0-8DAB-18188D9BBBEA}" srcId="{9FC4EB09-6FA6-4183-B50E-5C1B7406B439}" destId="{33CA9924-E903-4AED-8F4A-0476B32B361C}" srcOrd="3" destOrd="0" parTransId="{93882AE6-822E-4193-A938-6631A59D0E4D}" sibTransId="{5785E7BA-C74E-430D-BAAC-FFBE49FB63A7}"/>
    <dgm:cxn modelId="{806C6B53-0F70-46FD-825C-0EB37D4879B6}" srcId="{9FC4EB09-6FA6-4183-B50E-5C1B7406B439}" destId="{5A3A9253-2C4C-429F-864B-055CE2D0A8EE}" srcOrd="0" destOrd="0" parTransId="{39E64340-A6D1-461F-8098-D1AE2B541029}" sibTransId="{1090CBD0-43C6-4D06-8730-436724609600}"/>
    <dgm:cxn modelId="{6C8B9C76-BD7C-4B7B-AFE6-14F4275DDB2F}" srcId="{9FC4EB09-6FA6-4183-B50E-5C1B7406B439}" destId="{DEEDE0D2-9AC9-4F0E-B87D-A79FE5B03028}" srcOrd="4" destOrd="0" parTransId="{A5EBB757-1DEE-4A77-AA63-CA2A1F76ACCA}" sibTransId="{019947F0-C754-4B58-B53A-8FE841B3E3E4}"/>
    <dgm:cxn modelId="{94E1D3BA-A925-432A-A52C-136711344C04}" srcId="{9FC4EB09-6FA6-4183-B50E-5C1B7406B439}" destId="{D5BF6822-0482-42F5-A983-DB52C3ABDF8C}" srcOrd="1" destOrd="0" parTransId="{F357CBB4-FFF7-4185-86CD-7034F5CFACAE}" sibTransId="{C0D4A383-5306-4C79-BE47-671003192D1E}"/>
    <dgm:cxn modelId="{DFEF36CC-8CB1-4937-B5A2-7EC75112F0D8}" type="presOf" srcId="{503A7340-DB0D-4F5E-AECA-BB478D00A9DD}" destId="{32E39252-140B-49D6-970C-7FF483A4CFCF}" srcOrd="0" destOrd="0" presId="urn:microsoft.com/office/officeart/2005/8/layout/matrix3"/>
    <dgm:cxn modelId="{88E481CC-A6F1-47C1-8885-C527560B32E8}" type="presOf" srcId="{D5BF6822-0482-42F5-A983-DB52C3ABDF8C}" destId="{6F2EBCA5-CC19-411E-B02C-DCC26CF66EC0}" srcOrd="0" destOrd="0" presId="urn:microsoft.com/office/officeart/2005/8/layout/matrix3"/>
    <dgm:cxn modelId="{39E489DB-FB1C-4C59-9037-2E952EC62447}" type="presOf" srcId="{5A3A9253-2C4C-429F-864B-055CE2D0A8EE}" destId="{DE80674F-E22B-4F05-AC08-8E4A6180ED2F}" srcOrd="0" destOrd="0" presId="urn:microsoft.com/office/officeart/2005/8/layout/matrix3"/>
    <dgm:cxn modelId="{192C40F8-76FA-4018-9290-16F520730C97}" type="presParOf" srcId="{8EBA9B07-A258-4E43-981A-BC006BFB409F}" destId="{2317EDF7-2120-4724-B3EC-68F396531476}" srcOrd="0" destOrd="0" presId="urn:microsoft.com/office/officeart/2005/8/layout/matrix3"/>
    <dgm:cxn modelId="{AF55334B-4927-413C-8362-314CA01199B3}" type="presParOf" srcId="{8EBA9B07-A258-4E43-981A-BC006BFB409F}" destId="{DE80674F-E22B-4F05-AC08-8E4A6180ED2F}" srcOrd="1" destOrd="0" presId="urn:microsoft.com/office/officeart/2005/8/layout/matrix3"/>
    <dgm:cxn modelId="{6551106F-23AD-45E7-B7A4-E10F8BD14672}" type="presParOf" srcId="{8EBA9B07-A258-4E43-981A-BC006BFB409F}" destId="{6F2EBCA5-CC19-411E-B02C-DCC26CF66EC0}" srcOrd="2" destOrd="0" presId="urn:microsoft.com/office/officeart/2005/8/layout/matrix3"/>
    <dgm:cxn modelId="{AC67E435-6940-4F86-921D-80E37F6FE9A6}" type="presParOf" srcId="{8EBA9B07-A258-4E43-981A-BC006BFB409F}" destId="{32E39252-140B-49D6-970C-7FF483A4CFCF}" srcOrd="3" destOrd="0" presId="urn:microsoft.com/office/officeart/2005/8/layout/matrix3"/>
    <dgm:cxn modelId="{FF955296-E942-40FC-8C98-D3CC3B5668C2}" type="presParOf" srcId="{8EBA9B07-A258-4E43-981A-BC006BFB409F}" destId="{2C12C0BA-E54F-4B54-9432-475D51D6AAD7}" srcOrd="4" destOrd="0" presId="urn:microsoft.com/office/officeart/2005/8/layout/matrix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C6A64C-7B45-44D5-99BA-737BBE062EA4}"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PK"/>
        </a:p>
      </dgm:t>
    </dgm:pt>
    <dgm:pt modelId="{9B1D1692-24BC-47EF-94F8-AA3E4947DD7B}">
      <dgm:prSet/>
      <dgm:spPr/>
      <dgm:t>
        <a:bodyPr/>
        <a:lstStyle/>
        <a:p>
          <a:r>
            <a:rPr lang="en-PK" dirty="0"/>
            <a:t>Purpose: Helps with structured examination of the external business environment and strategic challenges (Dhenabayu et al., 2022).</a:t>
          </a:r>
        </a:p>
      </dgm:t>
    </dgm:pt>
    <dgm:pt modelId="{084E84D4-B2B6-4105-BD85-114F08B8EF3E}" type="parTrans" cxnId="{165D7D64-0497-4C4D-8F62-D45AA4094E30}">
      <dgm:prSet/>
      <dgm:spPr/>
      <dgm:t>
        <a:bodyPr/>
        <a:lstStyle/>
        <a:p>
          <a:endParaRPr lang="en-PK"/>
        </a:p>
      </dgm:t>
    </dgm:pt>
    <dgm:pt modelId="{39B34DFD-C765-48AE-9400-D21A47CE877C}" type="sibTrans" cxnId="{165D7D64-0497-4C4D-8F62-D45AA4094E30}">
      <dgm:prSet/>
      <dgm:spPr/>
      <dgm:t>
        <a:bodyPr/>
        <a:lstStyle/>
        <a:p>
          <a:endParaRPr lang="en-PK"/>
        </a:p>
      </dgm:t>
    </dgm:pt>
    <dgm:pt modelId="{497CB600-6078-4AA0-A102-A32171BA74DF}">
      <dgm:prSet/>
      <dgm:spPr/>
      <dgm:t>
        <a:bodyPr/>
        <a:lstStyle/>
        <a:p>
          <a:r>
            <a:rPr lang="en-PK"/>
            <a:t>Strength: Facilitates a wide range of environmental scanning and consideration of interconnected influences.</a:t>
          </a:r>
        </a:p>
      </dgm:t>
    </dgm:pt>
    <dgm:pt modelId="{E66ECE1E-7E7E-41C4-BCA1-B91B7420893D}" type="parTrans" cxnId="{689AFA53-6B38-4088-A67D-13F9364A7367}">
      <dgm:prSet/>
      <dgm:spPr/>
      <dgm:t>
        <a:bodyPr/>
        <a:lstStyle/>
        <a:p>
          <a:endParaRPr lang="en-PK"/>
        </a:p>
      </dgm:t>
    </dgm:pt>
    <dgm:pt modelId="{E26E57B5-48B3-4116-A8B1-D0A386C7DC61}" type="sibTrans" cxnId="{689AFA53-6B38-4088-A67D-13F9364A7367}">
      <dgm:prSet/>
      <dgm:spPr/>
      <dgm:t>
        <a:bodyPr/>
        <a:lstStyle/>
        <a:p>
          <a:endParaRPr lang="en-PK"/>
        </a:p>
      </dgm:t>
    </dgm:pt>
    <dgm:pt modelId="{A661CBB2-CCB8-4993-AF4E-9BAFB758EF24}">
      <dgm:prSet/>
      <dgm:spPr/>
      <dgm:t>
        <a:bodyPr/>
        <a:lstStyle/>
        <a:p>
          <a:r>
            <a:rPr lang="en-PK"/>
            <a:t>Limitation: Results are based on the quality of the evidence, analytical judgment and changing circumstances.</a:t>
          </a:r>
        </a:p>
      </dgm:t>
    </dgm:pt>
    <dgm:pt modelId="{8FED5CC8-B895-4F56-9299-C982AC29B989}" type="parTrans" cxnId="{C9B3621C-93AC-41B6-9C2F-C0B29D658362}">
      <dgm:prSet/>
      <dgm:spPr/>
      <dgm:t>
        <a:bodyPr/>
        <a:lstStyle/>
        <a:p>
          <a:endParaRPr lang="en-PK"/>
        </a:p>
      </dgm:t>
    </dgm:pt>
    <dgm:pt modelId="{612F91CB-CB43-4B5A-91A4-B2BEFBA3AFAF}" type="sibTrans" cxnId="{C9B3621C-93AC-41B6-9C2F-C0B29D658362}">
      <dgm:prSet/>
      <dgm:spPr/>
      <dgm:t>
        <a:bodyPr/>
        <a:lstStyle/>
        <a:p>
          <a:endParaRPr lang="en-PK"/>
        </a:p>
      </dgm:t>
    </dgm:pt>
    <dgm:pt modelId="{D30581A9-293A-4D71-AC2A-760069947527}">
      <dgm:prSet/>
      <dgm:spPr/>
      <dgm:t>
        <a:bodyPr/>
        <a:lstStyle/>
        <a:p>
          <a:r>
            <a:rPr lang="en-PK"/>
            <a:t>Critical assessment: PESTEL only suggests possible risks coming from the outside and does not establish risks on the inside by itself.</a:t>
          </a:r>
        </a:p>
      </dgm:t>
    </dgm:pt>
    <dgm:pt modelId="{31A5988A-92B0-4533-B65E-87388B1CC787}" type="parTrans" cxnId="{FFC7A4C4-D189-468E-B413-596E25DAE97C}">
      <dgm:prSet/>
      <dgm:spPr/>
      <dgm:t>
        <a:bodyPr/>
        <a:lstStyle/>
        <a:p>
          <a:endParaRPr lang="en-PK"/>
        </a:p>
      </dgm:t>
    </dgm:pt>
    <dgm:pt modelId="{7C478B4E-9053-4991-85CB-93CA2B9254B2}" type="sibTrans" cxnId="{FFC7A4C4-D189-468E-B413-596E25DAE97C}">
      <dgm:prSet/>
      <dgm:spPr/>
      <dgm:t>
        <a:bodyPr/>
        <a:lstStyle/>
        <a:p>
          <a:endParaRPr lang="en-PK"/>
        </a:p>
      </dgm:t>
    </dgm:pt>
    <dgm:pt modelId="{26D038A8-D0FA-4B35-A9FC-022FDCCD50CD}" type="pres">
      <dgm:prSet presAssocID="{FCC6A64C-7B45-44D5-99BA-737BBE062EA4}" presName="vert0" presStyleCnt="0">
        <dgm:presLayoutVars>
          <dgm:dir/>
          <dgm:animOne val="branch"/>
          <dgm:animLvl val="lvl"/>
        </dgm:presLayoutVars>
      </dgm:prSet>
      <dgm:spPr/>
    </dgm:pt>
    <dgm:pt modelId="{87D2C9E9-7E8F-4BD9-9C3E-1FD0016BD98E}" type="pres">
      <dgm:prSet presAssocID="{9B1D1692-24BC-47EF-94F8-AA3E4947DD7B}" presName="thickLine" presStyleLbl="alignNode1" presStyleIdx="0" presStyleCnt="4"/>
      <dgm:spPr/>
    </dgm:pt>
    <dgm:pt modelId="{79CD28B1-9CE8-4437-8577-59A3638AFA74}" type="pres">
      <dgm:prSet presAssocID="{9B1D1692-24BC-47EF-94F8-AA3E4947DD7B}" presName="horz1" presStyleCnt="0"/>
      <dgm:spPr/>
    </dgm:pt>
    <dgm:pt modelId="{A56D5C5D-1A29-4930-B3D1-5A7892E7643A}" type="pres">
      <dgm:prSet presAssocID="{9B1D1692-24BC-47EF-94F8-AA3E4947DD7B}" presName="tx1" presStyleLbl="revTx" presStyleIdx="0" presStyleCnt="4"/>
      <dgm:spPr/>
    </dgm:pt>
    <dgm:pt modelId="{20437D62-66D5-4427-8A7F-F463EC587FAE}" type="pres">
      <dgm:prSet presAssocID="{9B1D1692-24BC-47EF-94F8-AA3E4947DD7B}" presName="vert1" presStyleCnt="0"/>
      <dgm:spPr/>
    </dgm:pt>
    <dgm:pt modelId="{8CBE6D29-9AFB-47C3-9736-0BF514649817}" type="pres">
      <dgm:prSet presAssocID="{497CB600-6078-4AA0-A102-A32171BA74DF}" presName="thickLine" presStyleLbl="alignNode1" presStyleIdx="1" presStyleCnt="4"/>
      <dgm:spPr/>
    </dgm:pt>
    <dgm:pt modelId="{ED64F38C-0244-487D-BFD8-FC2DC4817532}" type="pres">
      <dgm:prSet presAssocID="{497CB600-6078-4AA0-A102-A32171BA74DF}" presName="horz1" presStyleCnt="0"/>
      <dgm:spPr/>
    </dgm:pt>
    <dgm:pt modelId="{A322322D-8786-41D5-B4E1-2034E2DB1C05}" type="pres">
      <dgm:prSet presAssocID="{497CB600-6078-4AA0-A102-A32171BA74DF}" presName="tx1" presStyleLbl="revTx" presStyleIdx="1" presStyleCnt="4"/>
      <dgm:spPr/>
    </dgm:pt>
    <dgm:pt modelId="{4ED719C8-378E-44B0-8897-7A6E59A39DC9}" type="pres">
      <dgm:prSet presAssocID="{497CB600-6078-4AA0-A102-A32171BA74DF}" presName="vert1" presStyleCnt="0"/>
      <dgm:spPr/>
    </dgm:pt>
    <dgm:pt modelId="{913785EF-0E05-42EA-9317-57F530D2B803}" type="pres">
      <dgm:prSet presAssocID="{A661CBB2-CCB8-4993-AF4E-9BAFB758EF24}" presName="thickLine" presStyleLbl="alignNode1" presStyleIdx="2" presStyleCnt="4"/>
      <dgm:spPr/>
    </dgm:pt>
    <dgm:pt modelId="{7C42D37C-2CC4-4160-B2DE-9D5E07A6AD00}" type="pres">
      <dgm:prSet presAssocID="{A661CBB2-CCB8-4993-AF4E-9BAFB758EF24}" presName="horz1" presStyleCnt="0"/>
      <dgm:spPr/>
    </dgm:pt>
    <dgm:pt modelId="{FCD3C6F6-9678-4C55-B67C-8AF9F87F408F}" type="pres">
      <dgm:prSet presAssocID="{A661CBB2-CCB8-4993-AF4E-9BAFB758EF24}" presName="tx1" presStyleLbl="revTx" presStyleIdx="2" presStyleCnt="4"/>
      <dgm:spPr/>
    </dgm:pt>
    <dgm:pt modelId="{694FFBAE-29C6-4A47-A79C-7EC57F9D11CD}" type="pres">
      <dgm:prSet presAssocID="{A661CBB2-CCB8-4993-AF4E-9BAFB758EF24}" presName="vert1" presStyleCnt="0"/>
      <dgm:spPr/>
    </dgm:pt>
    <dgm:pt modelId="{D2EF7E6E-81DE-40D2-9210-360CA69AB8B9}" type="pres">
      <dgm:prSet presAssocID="{D30581A9-293A-4D71-AC2A-760069947527}" presName="thickLine" presStyleLbl="alignNode1" presStyleIdx="3" presStyleCnt="4"/>
      <dgm:spPr/>
    </dgm:pt>
    <dgm:pt modelId="{238AD52A-D02A-4BBE-ACAE-E9EF6D389E24}" type="pres">
      <dgm:prSet presAssocID="{D30581A9-293A-4D71-AC2A-760069947527}" presName="horz1" presStyleCnt="0"/>
      <dgm:spPr/>
    </dgm:pt>
    <dgm:pt modelId="{0BDF7E7A-A32F-489E-8378-D6FB9A146C79}" type="pres">
      <dgm:prSet presAssocID="{D30581A9-293A-4D71-AC2A-760069947527}" presName="tx1" presStyleLbl="revTx" presStyleIdx="3" presStyleCnt="4"/>
      <dgm:spPr/>
    </dgm:pt>
    <dgm:pt modelId="{93C5DD54-21F4-43A1-8057-5BBE8EA3A882}" type="pres">
      <dgm:prSet presAssocID="{D30581A9-293A-4D71-AC2A-760069947527}" presName="vert1" presStyleCnt="0"/>
      <dgm:spPr/>
    </dgm:pt>
  </dgm:ptLst>
  <dgm:cxnLst>
    <dgm:cxn modelId="{CB6E7E0B-E372-40AD-B134-0E835A3791BF}" type="presOf" srcId="{A661CBB2-CCB8-4993-AF4E-9BAFB758EF24}" destId="{FCD3C6F6-9678-4C55-B67C-8AF9F87F408F}" srcOrd="0" destOrd="0" presId="urn:microsoft.com/office/officeart/2008/layout/LinedList"/>
    <dgm:cxn modelId="{0D881110-FFDE-4CE3-B57B-C36A006557D0}" type="presOf" srcId="{9B1D1692-24BC-47EF-94F8-AA3E4947DD7B}" destId="{A56D5C5D-1A29-4930-B3D1-5A7892E7643A}" srcOrd="0" destOrd="0" presId="urn:microsoft.com/office/officeart/2008/layout/LinedList"/>
    <dgm:cxn modelId="{C9B3621C-93AC-41B6-9C2F-C0B29D658362}" srcId="{FCC6A64C-7B45-44D5-99BA-737BBE062EA4}" destId="{A661CBB2-CCB8-4993-AF4E-9BAFB758EF24}" srcOrd="2" destOrd="0" parTransId="{8FED5CC8-B895-4F56-9299-C982AC29B989}" sibTransId="{612F91CB-CB43-4B5A-91A4-B2BEFBA3AFAF}"/>
    <dgm:cxn modelId="{165D7D64-0497-4C4D-8F62-D45AA4094E30}" srcId="{FCC6A64C-7B45-44D5-99BA-737BBE062EA4}" destId="{9B1D1692-24BC-47EF-94F8-AA3E4947DD7B}" srcOrd="0" destOrd="0" parTransId="{084E84D4-B2B6-4105-BD85-114F08B8EF3E}" sibTransId="{39B34DFD-C765-48AE-9400-D21A47CE877C}"/>
    <dgm:cxn modelId="{689AFA53-6B38-4088-A67D-13F9364A7367}" srcId="{FCC6A64C-7B45-44D5-99BA-737BBE062EA4}" destId="{497CB600-6078-4AA0-A102-A32171BA74DF}" srcOrd="1" destOrd="0" parTransId="{E66ECE1E-7E7E-41C4-BCA1-B91B7420893D}" sibTransId="{E26E57B5-48B3-4116-A8B1-D0A386C7DC61}"/>
    <dgm:cxn modelId="{DF42A982-1FA3-45C6-BBB2-B117EA0424AB}" type="presOf" srcId="{D30581A9-293A-4D71-AC2A-760069947527}" destId="{0BDF7E7A-A32F-489E-8378-D6FB9A146C79}" srcOrd="0" destOrd="0" presId="urn:microsoft.com/office/officeart/2008/layout/LinedList"/>
    <dgm:cxn modelId="{03E0FEAF-C1E6-4501-9736-2FA59DA67F99}" type="presOf" srcId="{497CB600-6078-4AA0-A102-A32171BA74DF}" destId="{A322322D-8786-41D5-B4E1-2034E2DB1C05}" srcOrd="0" destOrd="0" presId="urn:microsoft.com/office/officeart/2008/layout/LinedList"/>
    <dgm:cxn modelId="{FFC7A4C4-D189-468E-B413-596E25DAE97C}" srcId="{FCC6A64C-7B45-44D5-99BA-737BBE062EA4}" destId="{D30581A9-293A-4D71-AC2A-760069947527}" srcOrd="3" destOrd="0" parTransId="{31A5988A-92B0-4533-B65E-87388B1CC787}" sibTransId="{7C478B4E-9053-4991-85CB-93CA2B9254B2}"/>
    <dgm:cxn modelId="{3E69A2DF-CF4F-4449-B3DC-3AF377E31B4B}" type="presOf" srcId="{FCC6A64C-7B45-44D5-99BA-737BBE062EA4}" destId="{26D038A8-D0FA-4B35-A9FC-022FDCCD50CD}" srcOrd="0" destOrd="0" presId="urn:microsoft.com/office/officeart/2008/layout/LinedList"/>
    <dgm:cxn modelId="{10688831-B405-4D53-AE7C-2211FD04A0A7}" type="presParOf" srcId="{26D038A8-D0FA-4B35-A9FC-022FDCCD50CD}" destId="{87D2C9E9-7E8F-4BD9-9C3E-1FD0016BD98E}" srcOrd="0" destOrd="0" presId="urn:microsoft.com/office/officeart/2008/layout/LinedList"/>
    <dgm:cxn modelId="{3D2C936A-2398-4260-A5E2-C563A1C1E277}" type="presParOf" srcId="{26D038A8-D0FA-4B35-A9FC-022FDCCD50CD}" destId="{79CD28B1-9CE8-4437-8577-59A3638AFA74}" srcOrd="1" destOrd="0" presId="urn:microsoft.com/office/officeart/2008/layout/LinedList"/>
    <dgm:cxn modelId="{7311F669-ADC3-4EFB-9755-5F130364FD72}" type="presParOf" srcId="{79CD28B1-9CE8-4437-8577-59A3638AFA74}" destId="{A56D5C5D-1A29-4930-B3D1-5A7892E7643A}" srcOrd="0" destOrd="0" presId="urn:microsoft.com/office/officeart/2008/layout/LinedList"/>
    <dgm:cxn modelId="{94998C61-8A3C-49DA-B74E-BE84B396BF28}" type="presParOf" srcId="{79CD28B1-9CE8-4437-8577-59A3638AFA74}" destId="{20437D62-66D5-4427-8A7F-F463EC587FAE}" srcOrd="1" destOrd="0" presId="urn:microsoft.com/office/officeart/2008/layout/LinedList"/>
    <dgm:cxn modelId="{1D795A53-1B01-4719-9A86-671DF6C356D0}" type="presParOf" srcId="{26D038A8-D0FA-4B35-A9FC-022FDCCD50CD}" destId="{8CBE6D29-9AFB-47C3-9736-0BF514649817}" srcOrd="2" destOrd="0" presId="urn:microsoft.com/office/officeart/2008/layout/LinedList"/>
    <dgm:cxn modelId="{0ADE4345-2659-4598-9E67-43618F1AA56F}" type="presParOf" srcId="{26D038A8-D0FA-4B35-A9FC-022FDCCD50CD}" destId="{ED64F38C-0244-487D-BFD8-FC2DC4817532}" srcOrd="3" destOrd="0" presId="urn:microsoft.com/office/officeart/2008/layout/LinedList"/>
    <dgm:cxn modelId="{0B08911E-4E53-453E-98B0-B245E266967C}" type="presParOf" srcId="{ED64F38C-0244-487D-BFD8-FC2DC4817532}" destId="{A322322D-8786-41D5-B4E1-2034E2DB1C05}" srcOrd="0" destOrd="0" presId="urn:microsoft.com/office/officeart/2008/layout/LinedList"/>
    <dgm:cxn modelId="{70C3A83D-C51F-460E-BAB5-F6C77459B91C}" type="presParOf" srcId="{ED64F38C-0244-487D-BFD8-FC2DC4817532}" destId="{4ED719C8-378E-44B0-8897-7A6E59A39DC9}" srcOrd="1" destOrd="0" presId="urn:microsoft.com/office/officeart/2008/layout/LinedList"/>
    <dgm:cxn modelId="{C680C5BC-A452-48CC-A2DD-2DCDD8547435}" type="presParOf" srcId="{26D038A8-D0FA-4B35-A9FC-022FDCCD50CD}" destId="{913785EF-0E05-42EA-9317-57F530D2B803}" srcOrd="4" destOrd="0" presId="urn:microsoft.com/office/officeart/2008/layout/LinedList"/>
    <dgm:cxn modelId="{CE7D78C5-CECE-4A8B-A62D-E4A643C1F0F4}" type="presParOf" srcId="{26D038A8-D0FA-4B35-A9FC-022FDCCD50CD}" destId="{7C42D37C-2CC4-4160-B2DE-9D5E07A6AD00}" srcOrd="5" destOrd="0" presId="urn:microsoft.com/office/officeart/2008/layout/LinedList"/>
    <dgm:cxn modelId="{B61A2547-90B6-4F85-A74F-EC62335A0884}" type="presParOf" srcId="{7C42D37C-2CC4-4160-B2DE-9D5E07A6AD00}" destId="{FCD3C6F6-9678-4C55-B67C-8AF9F87F408F}" srcOrd="0" destOrd="0" presId="urn:microsoft.com/office/officeart/2008/layout/LinedList"/>
    <dgm:cxn modelId="{86E83BB6-6729-4294-9A35-995EFEE30B5C}" type="presParOf" srcId="{7C42D37C-2CC4-4160-B2DE-9D5E07A6AD00}" destId="{694FFBAE-29C6-4A47-A79C-7EC57F9D11CD}" srcOrd="1" destOrd="0" presId="urn:microsoft.com/office/officeart/2008/layout/LinedList"/>
    <dgm:cxn modelId="{1D90B675-7437-4A8E-B08C-2AC0872265A2}" type="presParOf" srcId="{26D038A8-D0FA-4B35-A9FC-022FDCCD50CD}" destId="{D2EF7E6E-81DE-40D2-9210-360CA69AB8B9}" srcOrd="6" destOrd="0" presId="urn:microsoft.com/office/officeart/2008/layout/LinedList"/>
    <dgm:cxn modelId="{6C4CC2A5-1396-4E7A-AF39-87EBB5F0A7A3}" type="presParOf" srcId="{26D038A8-D0FA-4B35-A9FC-022FDCCD50CD}" destId="{238AD52A-D02A-4BBE-ACAE-E9EF6D389E24}" srcOrd="7" destOrd="0" presId="urn:microsoft.com/office/officeart/2008/layout/LinedList"/>
    <dgm:cxn modelId="{799D136E-2BC3-41B9-A0C0-713CD0A3FAEE}" type="presParOf" srcId="{238AD52A-D02A-4BBE-ACAE-E9EF6D389E24}" destId="{0BDF7E7A-A32F-489E-8378-D6FB9A146C79}" srcOrd="0" destOrd="0" presId="urn:microsoft.com/office/officeart/2008/layout/LinedList"/>
    <dgm:cxn modelId="{167A6599-5B77-4F72-81A7-8426ACAF819A}" type="presParOf" srcId="{238AD52A-D02A-4BBE-ACAE-E9EF6D389E24}" destId="{93C5DD54-21F4-43A1-8057-5BBE8EA3A882}"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759B5C-F351-4D68-A461-CA59E375EAB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PK"/>
        </a:p>
      </dgm:t>
    </dgm:pt>
    <dgm:pt modelId="{061124EA-EC39-4FAE-9A39-76A4409BA7CF}">
      <dgm:prSet/>
      <dgm:spPr>
        <a:solidFill>
          <a:srgbClr val="AA5B32"/>
        </a:solidFill>
        <a:ln>
          <a:solidFill>
            <a:srgbClr val="AA5B32"/>
          </a:solidFill>
        </a:ln>
      </dgm:spPr>
      <dgm:t>
        <a:bodyPr/>
        <a:lstStyle/>
        <a:p>
          <a:r>
            <a:rPr lang="en-US"/>
            <a:t>Political: Government policy, business tax and energy support can impact operating conditions.</a:t>
          </a:r>
          <a:endParaRPr lang="en-PK"/>
        </a:p>
      </dgm:t>
    </dgm:pt>
    <dgm:pt modelId="{14E4C9E8-E27E-47B9-989D-E7848FC42AC1}" type="parTrans" cxnId="{AAFD2626-7ED0-4094-9950-01DEDEEFF963}">
      <dgm:prSet/>
      <dgm:spPr/>
      <dgm:t>
        <a:bodyPr/>
        <a:lstStyle/>
        <a:p>
          <a:endParaRPr lang="en-PK"/>
        </a:p>
      </dgm:t>
    </dgm:pt>
    <dgm:pt modelId="{8700048F-46C3-48D0-95AA-8598E3EA7802}" type="sibTrans" cxnId="{AAFD2626-7ED0-4094-9950-01DEDEEFF963}">
      <dgm:prSet/>
      <dgm:spPr/>
      <dgm:t>
        <a:bodyPr/>
        <a:lstStyle/>
        <a:p>
          <a:endParaRPr lang="en-PK"/>
        </a:p>
      </dgm:t>
    </dgm:pt>
    <dgm:pt modelId="{5B93A6C9-A8C8-49EB-8E86-CE1791E843C3}">
      <dgm:prSet/>
      <dgm:spPr>
        <a:solidFill>
          <a:srgbClr val="AA5B32"/>
        </a:solidFill>
        <a:ln>
          <a:solidFill>
            <a:srgbClr val="AA5B32"/>
          </a:solidFill>
        </a:ln>
      </dgm:spPr>
      <dgm:t>
        <a:bodyPr/>
        <a:lstStyle/>
        <a:p>
          <a:r>
            <a:rPr lang="en-US"/>
            <a:t>Economic: Food-price fluctuations and purchasing-power pressures can impact demand and costs (Bonciani et al., 2024; Office for National Statistics, 2024).</a:t>
          </a:r>
          <a:endParaRPr lang="en-PK"/>
        </a:p>
      </dgm:t>
    </dgm:pt>
    <dgm:pt modelId="{2D70DEFC-16C5-4180-B4B3-966B0992567D}" type="parTrans" cxnId="{DBCCB830-C812-4B71-B57E-D08BB1D3FF7F}">
      <dgm:prSet/>
      <dgm:spPr/>
      <dgm:t>
        <a:bodyPr/>
        <a:lstStyle/>
        <a:p>
          <a:endParaRPr lang="en-PK"/>
        </a:p>
      </dgm:t>
    </dgm:pt>
    <dgm:pt modelId="{0EFF14A1-2BF7-41C2-A443-3A988E4DF4C4}" type="sibTrans" cxnId="{DBCCB830-C812-4B71-B57E-D08BB1D3FF7F}">
      <dgm:prSet/>
      <dgm:spPr/>
      <dgm:t>
        <a:bodyPr/>
        <a:lstStyle/>
        <a:p>
          <a:endParaRPr lang="en-PK"/>
        </a:p>
      </dgm:t>
    </dgm:pt>
    <dgm:pt modelId="{D86021FB-C4D8-4A65-B635-EE7A91A0FB2A}">
      <dgm:prSet/>
      <dgm:spPr>
        <a:solidFill>
          <a:srgbClr val="AA5B32"/>
        </a:solidFill>
        <a:ln>
          <a:solidFill>
            <a:srgbClr val="AA5B32"/>
          </a:solidFill>
        </a:ln>
      </dgm:spPr>
      <dgm:t>
        <a:bodyPr/>
        <a:lstStyle/>
        <a:p>
          <a:r>
            <a:rPr lang="en-US"/>
            <a:t>Social: The preference of customers for sustainable products can influence buying decisions (Mancuso et al., 2021).</a:t>
          </a:r>
          <a:endParaRPr lang="en-PK"/>
        </a:p>
      </dgm:t>
    </dgm:pt>
    <dgm:pt modelId="{BE19F645-15D1-4FF4-9DAE-2104CAF0B911}" type="parTrans" cxnId="{AA0D4732-CF2E-42EE-B029-37ECF2D49987}">
      <dgm:prSet/>
      <dgm:spPr/>
      <dgm:t>
        <a:bodyPr/>
        <a:lstStyle/>
        <a:p>
          <a:endParaRPr lang="en-PK"/>
        </a:p>
      </dgm:t>
    </dgm:pt>
    <dgm:pt modelId="{08DC6626-FCAC-46A6-A5B5-A148120C3F13}" type="sibTrans" cxnId="{AA0D4732-CF2E-42EE-B029-37ECF2D49987}">
      <dgm:prSet/>
      <dgm:spPr/>
      <dgm:t>
        <a:bodyPr/>
        <a:lstStyle/>
        <a:p>
          <a:endParaRPr lang="en-PK"/>
        </a:p>
      </dgm:t>
    </dgm:pt>
    <dgm:pt modelId="{558414DE-3CA4-43E2-8E0C-71592524C123}">
      <dgm:prSet/>
      <dgm:spPr>
        <a:solidFill>
          <a:srgbClr val="AA5B32"/>
        </a:solidFill>
        <a:ln>
          <a:solidFill>
            <a:srgbClr val="AA5B32"/>
          </a:solidFill>
        </a:ln>
      </dgm:spPr>
      <dgm:t>
        <a:bodyPr/>
        <a:lstStyle/>
        <a:p>
          <a:r>
            <a:rPr lang="en-US"/>
            <a:t>Technological: Online ordering and electronic marketing may provide opportunities, but there could be organisational challenges to implementing these (Philbin et al., 2022; Zamani, 2022).</a:t>
          </a:r>
          <a:endParaRPr lang="en-PK"/>
        </a:p>
      </dgm:t>
    </dgm:pt>
    <dgm:pt modelId="{60C691B9-F171-437D-A2A9-9B98B94CF2EE}" type="parTrans" cxnId="{BF3C2CD7-9EEF-462F-9FEF-1CFD5093E72A}">
      <dgm:prSet/>
      <dgm:spPr/>
      <dgm:t>
        <a:bodyPr/>
        <a:lstStyle/>
        <a:p>
          <a:endParaRPr lang="en-PK"/>
        </a:p>
      </dgm:t>
    </dgm:pt>
    <dgm:pt modelId="{A86170D9-8F28-4FE1-B519-A10937FE7F2E}" type="sibTrans" cxnId="{BF3C2CD7-9EEF-462F-9FEF-1CFD5093E72A}">
      <dgm:prSet/>
      <dgm:spPr/>
      <dgm:t>
        <a:bodyPr/>
        <a:lstStyle/>
        <a:p>
          <a:endParaRPr lang="en-PK"/>
        </a:p>
      </dgm:t>
    </dgm:pt>
    <dgm:pt modelId="{8DC9901C-4ABA-49D4-91E5-D19B2D2A1F58}">
      <dgm:prSet/>
      <dgm:spPr>
        <a:solidFill>
          <a:srgbClr val="AA5B32"/>
        </a:solidFill>
        <a:ln>
          <a:solidFill>
            <a:srgbClr val="AA5B32"/>
          </a:solidFill>
        </a:ln>
      </dgm:spPr>
      <dgm:t>
        <a:bodyPr/>
        <a:lstStyle/>
        <a:p>
          <a:r>
            <a:rPr lang="en-US"/>
            <a:t>Environmental: Food retailers face financial and sustainability issues due to the waste of food (Huang et al., 2021).</a:t>
          </a:r>
          <a:endParaRPr lang="en-PK"/>
        </a:p>
      </dgm:t>
    </dgm:pt>
    <dgm:pt modelId="{5F7937D9-BE98-467D-A880-7621DA04EB05}" type="parTrans" cxnId="{583A474E-E1FC-494F-8DBB-6B6946BF73AF}">
      <dgm:prSet/>
      <dgm:spPr/>
      <dgm:t>
        <a:bodyPr/>
        <a:lstStyle/>
        <a:p>
          <a:endParaRPr lang="en-PK"/>
        </a:p>
      </dgm:t>
    </dgm:pt>
    <dgm:pt modelId="{E0B732BA-045F-4D8F-A4B0-3CB0D48CD7A9}" type="sibTrans" cxnId="{583A474E-E1FC-494F-8DBB-6B6946BF73AF}">
      <dgm:prSet/>
      <dgm:spPr/>
      <dgm:t>
        <a:bodyPr/>
        <a:lstStyle/>
        <a:p>
          <a:endParaRPr lang="en-PK"/>
        </a:p>
      </dgm:t>
    </dgm:pt>
    <dgm:pt modelId="{E9082647-E051-4938-B866-07C5387A5F95}">
      <dgm:prSet/>
      <dgm:spPr>
        <a:solidFill>
          <a:srgbClr val="AA5B32"/>
        </a:solidFill>
        <a:ln>
          <a:solidFill>
            <a:srgbClr val="AA5B32"/>
          </a:solidFill>
        </a:ln>
      </dgm:spPr>
      <dgm:t>
        <a:bodyPr/>
        <a:lstStyle/>
        <a:p>
          <a:r>
            <a:rPr lang="en-US"/>
            <a:t>Legal: requirements based on food hygiene, allergen controls and employment obligations (Soon et al., 2020).</a:t>
          </a:r>
          <a:endParaRPr lang="en-PK"/>
        </a:p>
      </dgm:t>
    </dgm:pt>
    <dgm:pt modelId="{6077B43C-0C24-4487-8F4B-8E93696B5298}" type="parTrans" cxnId="{C2985866-CE60-4ACE-AE1A-D10FDDE1C4DB}">
      <dgm:prSet/>
      <dgm:spPr/>
      <dgm:t>
        <a:bodyPr/>
        <a:lstStyle/>
        <a:p>
          <a:endParaRPr lang="en-PK"/>
        </a:p>
      </dgm:t>
    </dgm:pt>
    <dgm:pt modelId="{F471A0B2-6130-4B75-9D36-C9B6A41B5EA6}" type="sibTrans" cxnId="{C2985866-CE60-4ACE-AE1A-D10FDDE1C4DB}">
      <dgm:prSet/>
      <dgm:spPr/>
      <dgm:t>
        <a:bodyPr/>
        <a:lstStyle/>
        <a:p>
          <a:endParaRPr lang="en-PK"/>
        </a:p>
      </dgm:t>
    </dgm:pt>
    <dgm:pt modelId="{717705AF-56D7-4546-8925-D174DC5A6B91}">
      <dgm:prSet/>
      <dgm:spPr>
        <a:solidFill>
          <a:srgbClr val="AA5B32"/>
        </a:solidFill>
        <a:ln>
          <a:solidFill>
            <a:srgbClr val="AA5B32"/>
          </a:solidFill>
        </a:ln>
      </dgm:spPr>
      <dgm:t>
        <a:bodyPr/>
        <a:lstStyle/>
        <a:p>
          <a:r>
            <a:rPr lang="en-US"/>
            <a:t>Critical finding: Economic and technological influences warrant investigation, but their relative importance to Basil's Bakery needs case specific evidence.</a:t>
          </a:r>
          <a:endParaRPr lang="en-PK"/>
        </a:p>
      </dgm:t>
    </dgm:pt>
    <dgm:pt modelId="{1B2CBA62-93E9-4EF5-8F22-598FD9E77B58}" type="parTrans" cxnId="{6D16C2B9-02F8-4F31-9AEE-718F18D23EAB}">
      <dgm:prSet/>
      <dgm:spPr/>
      <dgm:t>
        <a:bodyPr/>
        <a:lstStyle/>
        <a:p>
          <a:endParaRPr lang="en-PK"/>
        </a:p>
      </dgm:t>
    </dgm:pt>
    <dgm:pt modelId="{778D0C6A-DBC1-4026-99B7-3196F5E16DE5}" type="sibTrans" cxnId="{6D16C2B9-02F8-4F31-9AEE-718F18D23EAB}">
      <dgm:prSet/>
      <dgm:spPr/>
      <dgm:t>
        <a:bodyPr/>
        <a:lstStyle/>
        <a:p>
          <a:endParaRPr lang="en-PK"/>
        </a:p>
      </dgm:t>
    </dgm:pt>
    <dgm:pt modelId="{F401F620-112C-41CD-8921-5AC82748588F}" type="pres">
      <dgm:prSet presAssocID="{64759B5C-F351-4D68-A461-CA59E375EAB4}" presName="linear" presStyleCnt="0">
        <dgm:presLayoutVars>
          <dgm:animLvl val="lvl"/>
          <dgm:resizeHandles val="exact"/>
        </dgm:presLayoutVars>
      </dgm:prSet>
      <dgm:spPr/>
    </dgm:pt>
    <dgm:pt modelId="{DABD8D6B-946E-4ECF-97C1-99F1CDC3BA65}" type="pres">
      <dgm:prSet presAssocID="{061124EA-EC39-4FAE-9A39-76A4409BA7CF}" presName="parentText" presStyleLbl="node1" presStyleIdx="0" presStyleCnt="7">
        <dgm:presLayoutVars>
          <dgm:chMax val="0"/>
          <dgm:bulletEnabled val="1"/>
        </dgm:presLayoutVars>
      </dgm:prSet>
      <dgm:spPr/>
    </dgm:pt>
    <dgm:pt modelId="{3BD411EA-F40F-48C0-B325-94F72DE5EA52}" type="pres">
      <dgm:prSet presAssocID="{8700048F-46C3-48D0-95AA-8598E3EA7802}" presName="spacer" presStyleCnt="0"/>
      <dgm:spPr/>
    </dgm:pt>
    <dgm:pt modelId="{11988C95-ECA1-4207-AD81-54940F90001D}" type="pres">
      <dgm:prSet presAssocID="{5B93A6C9-A8C8-49EB-8E86-CE1791E843C3}" presName="parentText" presStyleLbl="node1" presStyleIdx="1" presStyleCnt="7">
        <dgm:presLayoutVars>
          <dgm:chMax val="0"/>
          <dgm:bulletEnabled val="1"/>
        </dgm:presLayoutVars>
      </dgm:prSet>
      <dgm:spPr/>
    </dgm:pt>
    <dgm:pt modelId="{069748F1-3CC3-4AD5-9B21-FDFDBF8891CD}" type="pres">
      <dgm:prSet presAssocID="{0EFF14A1-2BF7-41C2-A443-3A988E4DF4C4}" presName="spacer" presStyleCnt="0"/>
      <dgm:spPr/>
    </dgm:pt>
    <dgm:pt modelId="{52035EA0-7BA3-4D60-9312-B26735BACD05}" type="pres">
      <dgm:prSet presAssocID="{D86021FB-C4D8-4A65-B635-EE7A91A0FB2A}" presName="parentText" presStyleLbl="node1" presStyleIdx="2" presStyleCnt="7">
        <dgm:presLayoutVars>
          <dgm:chMax val="0"/>
          <dgm:bulletEnabled val="1"/>
        </dgm:presLayoutVars>
      </dgm:prSet>
      <dgm:spPr/>
    </dgm:pt>
    <dgm:pt modelId="{22EDBA36-37B7-4CE3-AE5C-82288A98B5E1}" type="pres">
      <dgm:prSet presAssocID="{08DC6626-FCAC-46A6-A5B5-A148120C3F13}" presName="spacer" presStyleCnt="0"/>
      <dgm:spPr/>
    </dgm:pt>
    <dgm:pt modelId="{4F6BD938-534F-4755-8EA2-E10FA98CFF9D}" type="pres">
      <dgm:prSet presAssocID="{558414DE-3CA4-43E2-8E0C-71592524C123}" presName="parentText" presStyleLbl="node1" presStyleIdx="3" presStyleCnt="7">
        <dgm:presLayoutVars>
          <dgm:chMax val="0"/>
          <dgm:bulletEnabled val="1"/>
        </dgm:presLayoutVars>
      </dgm:prSet>
      <dgm:spPr/>
    </dgm:pt>
    <dgm:pt modelId="{28FFBB7B-7289-4761-A1E4-2B99DD828CA3}" type="pres">
      <dgm:prSet presAssocID="{A86170D9-8F28-4FE1-B519-A10937FE7F2E}" presName="spacer" presStyleCnt="0"/>
      <dgm:spPr/>
    </dgm:pt>
    <dgm:pt modelId="{B4FB95E6-076B-486F-845B-0F97F9D52032}" type="pres">
      <dgm:prSet presAssocID="{8DC9901C-4ABA-49D4-91E5-D19B2D2A1F58}" presName="parentText" presStyleLbl="node1" presStyleIdx="4" presStyleCnt="7">
        <dgm:presLayoutVars>
          <dgm:chMax val="0"/>
          <dgm:bulletEnabled val="1"/>
        </dgm:presLayoutVars>
      </dgm:prSet>
      <dgm:spPr/>
    </dgm:pt>
    <dgm:pt modelId="{240DB488-4B23-4443-BE79-10231898D051}" type="pres">
      <dgm:prSet presAssocID="{E0B732BA-045F-4D8F-A4B0-3CB0D48CD7A9}" presName="spacer" presStyleCnt="0"/>
      <dgm:spPr/>
    </dgm:pt>
    <dgm:pt modelId="{DBA6F3FC-5A1E-49AB-8299-972C263AD4FE}" type="pres">
      <dgm:prSet presAssocID="{E9082647-E051-4938-B866-07C5387A5F95}" presName="parentText" presStyleLbl="node1" presStyleIdx="5" presStyleCnt="7">
        <dgm:presLayoutVars>
          <dgm:chMax val="0"/>
          <dgm:bulletEnabled val="1"/>
        </dgm:presLayoutVars>
      </dgm:prSet>
      <dgm:spPr/>
    </dgm:pt>
    <dgm:pt modelId="{BF2BE188-9C6F-46E1-9E22-B7AA8E60A7B0}" type="pres">
      <dgm:prSet presAssocID="{F471A0B2-6130-4B75-9D36-C9B6A41B5EA6}" presName="spacer" presStyleCnt="0"/>
      <dgm:spPr/>
    </dgm:pt>
    <dgm:pt modelId="{0DF5FA8D-3A49-404C-BE90-2CEDDE8A81D6}" type="pres">
      <dgm:prSet presAssocID="{717705AF-56D7-4546-8925-D174DC5A6B91}" presName="parentText" presStyleLbl="node1" presStyleIdx="6" presStyleCnt="7">
        <dgm:presLayoutVars>
          <dgm:chMax val="0"/>
          <dgm:bulletEnabled val="1"/>
        </dgm:presLayoutVars>
      </dgm:prSet>
      <dgm:spPr/>
    </dgm:pt>
  </dgm:ptLst>
  <dgm:cxnLst>
    <dgm:cxn modelId="{AAFD2626-7ED0-4094-9950-01DEDEEFF963}" srcId="{64759B5C-F351-4D68-A461-CA59E375EAB4}" destId="{061124EA-EC39-4FAE-9A39-76A4409BA7CF}" srcOrd="0" destOrd="0" parTransId="{14E4C9E8-E27E-47B9-989D-E7848FC42AC1}" sibTransId="{8700048F-46C3-48D0-95AA-8598E3EA7802}"/>
    <dgm:cxn modelId="{DBCCB830-C812-4B71-B57E-D08BB1D3FF7F}" srcId="{64759B5C-F351-4D68-A461-CA59E375EAB4}" destId="{5B93A6C9-A8C8-49EB-8E86-CE1791E843C3}" srcOrd="1" destOrd="0" parTransId="{2D70DEFC-16C5-4180-B4B3-966B0992567D}" sibTransId="{0EFF14A1-2BF7-41C2-A443-3A988E4DF4C4}"/>
    <dgm:cxn modelId="{AA0D4732-CF2E-42EE-B029-37ECF2D49987}" srcId="{64759B5C-F351-4D68-A461-CA59E375EAB4}" destId="{D86021FB-C4D8-4A65-B635-EE7A91A0FB2A}" srcOrd="2" destOrd="0" parTransId="{BE19F645-15D1-4FF4-9DAE-2104CAF0B911}" sibTransId="{08DC6626-FCAC-46A6-A5B5-A148120C3F13}"/>
    <dgm:cxn modelId="{ED1A763F-879E-4463-A519-F392EB1979C9}" type="presOf" srcId="{8DC9901C-4ABA-49D4-91E5-D19B2D2A1F58}" destId="{B4FB95E6-076B-486F-845B-0F97F9D52032}" srcOrd="0" destOrd="0" presId="urn:microsoft.com/office/officeart/2005/8/layout/vList2"/>
    <dgm:cxn modelId="{02272040-6F85-4037-BBBC-21C346E590BD}" type="presOf" srcId="{D86021FB-C4D8-4A65-B635-EE7A91A0FB2A}" destId="{52035EA0-7BA3-4D60-9312-B26735BACD05}" srcOrd="0" destOrd="0" presId="urn:microsoft.com/office/officeart/2005/8/layout/vList2"/>
    <dgm:cxn modelId="{7BD5685D-5A96-4A80-A259-D89334792CE7}" type="presOf" srcId="{061124EA-EC39-4FAE-9A39-76A4409BA7CF}" destId="{DABD8D6B-946E-4ECF-97C1-99F1CDC3BA65}" srcOrd="0" destOrd="0" presId="urn:microsoft.com/office/officeart/2005/8/layout/vList2"/>
    <dgm:cxn modelId="{C2985866-CE60-4ACE-AE1A-D10FDDE1C4DB}" srcId="{64759B5C-F351-4D68-A461-CA59E375EAB4}" destId="{E9082647-E051-4938-B866-07C5387A5F95}" srcOrd="5" destOrd="0" parTransId="{6077B43C-0C24-4487-8F4B-8E93696B5298}" sibTransId="{F471A0B2-6130-4B75-9D36-C9B6A41B5EA6}"/>
    <dgm:cxn modelId="{583A474E-E1FC-494F-8DBB-6B6946BF73AF}" srcId="{64759B5C-F351-4D68-A461-CA59E375EAB4}" destId="{8DC9901C-4ABA-49D4-91E5-D19B2D2A1F58}" srcOrd="4" destOrd="0" parTransId="{5F7937D9-BE98-467D-A880-7621DA04EB05}" sibTransId="{E0B732BA-045F-4D8F-A4B0-3CB0D48CD7A9}"/>
    <dgm:cxn modelId="{FA66418D-61AD-4D8E-8F43-23ED185D44EA}" type="presOf" srcId="{558414DE-3CA4-43E2-8E0C-71592524C123}" destId="{4F6BD938-534F-4755-8EA2-E10FA98CFF9D}" srcOrd="0" destOrd="0" presId="urn:microsoft.com/office/officeart/2005/8/layout/vList2"/>
    <dgm:cxn modelId="{A91E04A7-3AD6-42C5-9F0C-6C061EF95FCA}" type="presOf" srcId="{717705AF-56D7-4546-8925-D174DC5A6B91}" destId="{0DF5FA8D-3A49-404C-BE90-2CEDDE8A81D6}" srcOrd="0" destOrd="0" presId="urn:microsoft.com/office/officeart/2005/8/layout/vList2"/>
    <dgm:cxn modelId="{589515AF-7B90-479F-98DF-9E1A123C8886}" type="presOf" srcId="{E9082647-E051-4938-B866-07C5387A5F95}" destId="{DBA6F3FC-5A1E-49AB-8299-972C263AD4FE}" srcOrd="0" destOrd="0" presId="urn:microsoft.com/office/officeart/2005/8/layout/vList2"/>
    <dgm:cxn modelId="{6D16C2B9-02F8-4F31-9AEE-718F18D23EAB}" srcId="{64759B5C-F351-4D68-A461-CA59E375EAB4}" destId="{717705AF-56D7-4546-8925-D174DC5A6B91}" srcOrd="6" destOrd="0" parTransId="{1B2CBA62-93E9-4EF5-8F22-598FD9E77B58}" sibTransId="{778D0C6A-DBC1-4026-99B7-3196F5E16DE5}"/>
    <dgm:cxn modelId="{BF3C2CD7-9EEF-462F-9FEF-1CFD5093E72A}" srcId="{64759B5C-F351-4D68-A461-CA59E375EAB4}" destId="{558414DE-3CA4-43E2-8E0C-71592524C123}" srcOrd="3" destOrd="0" parTransId="{60C691B9-F171-437D-A2A9-9B98B94CF2EE}" sibTransId="{A86170D9-8F28-4FE1-B519-A10937FE7F2E}"/>
    <dgm:cxn modelId="{580795EC-7E68-468B-B0DB-0C1CAD1E9A74}" type="presOf" srcId="{5B93A6C9-A8C8-49EB-8E86-CE1791E843C3}" destId="{11988C95-ECA1-4207-AD81-54940F90001D}" srcOrd="0" destOrd="0" presId="urn:microsoft.com/office/officeart/2005/8/layout/vList2"/>
    <dgm:cxn modelId="{183A24EF-B5C1-4E58-8719-EC17C764D20A}" type="presOf" srcId="{64759B5C-F351-4D68-A461-CA59E375EAB4}" destId="{F401F620-112C-41CD-8921-5AC82748588F}" srcOrd="0" destOrd="0" presId="urn:microsoft.com/office/officeart/2005/8/layout/vList2"/>
    <dgm:cxn modelId="{C50B95B8-873B-4E64-95DF-9F2E91BE1704}" type="presParOf" srcId="{F401F620-112C-41CD-8921-5AC82748588F}" destId="{DABD8D6B-946E-4ECF-97C1-99F1CDC3BA65}" srcOrd="0" destOrd="0" presId="urn:microsoft.com/office/officeart/2005/8/layout/vList2"/>
    <dgm:cxn modelId="{89406362-E829-476F-89E5-A7DDFFA9D82B}" type="presParOf" srcId="{F401F620-112C-41CD-8921-5AC82748588F}" destId="{3BD411EA-F40F-48C0-B325-94F72DE5EA52}" srcOrd="1" destOrd="0" presId="urn:microsoft.com/office/officeart/2005/8/layout/vList2"/>
    <dgm:cxn modelId="{4AAC6881-978F-4E38-93BF-37DE9F6B31B8}" type="presParOf" srcId="{F401F620-112C-41CD-8921-5AC82748588F}" destId="{11988C95-ECA1-4207-AD81-54940F90001D}" srcOrd="2" destOrd="0" presId="urn:microsoft.com/office/officeart/2005/8/layout/vList2"/>
    <dgm:cxn modelId="{03171060-6335-4D29-A34A-B9D4EF7A4F65}" type="presParOf" srcId="{F401F620-112C-41CD-8921-5AC82748588F}" destId="{069748F1-3CC3-4AD5-9B21-FDFDBF8891CD}" srcOrd="3" destOrd="0" presId="urn:microsoft.com/office/officeart/2005/8/layout/vList2"/>
    <dgm:cxn modelId="{1968D6FD-D353-487C-B970-02C27FF611C6}" type="presParOf" srcId="{F401F620-112C-41CD-8921-5AC82748588F}" destId="{52035EA0-7BA3-4D60-9312-B26735BACD05}" srcOrd="4" destOrd="0" presId="urn:microsoft.com/office/officeart/2005/8/layout/vList2"/>
    <dgm:cxn modelId="{A664ABF2-165C-46D4-833C-78E8A2C8B9DC}" type="presParOf" srcId="{F401F620-112C-41CD-8921-5AC82748588F}" destId="{22EDBA36-37B7-4CE3-AE5C-82288A98B5E1}" srcOrd="5" destOrd="0" presId="urn:microsoft.com/office/officeart/2005/8/layout/vList2"/>
    <dgm:cxn modelId="{724F75B4-5269-404F-B879-70D785842048}" type="presParOf" srcId="{F401F620-112C-41CD-8921-5AC82748588F}" destId="{4F6BD938-534F-4755-8EA2-E10FA98CFF9D}" srcOrd="6" destOrd="0" presId="urn:microsoft.com/office/officeart/2005/8/layout/vList2"/>
    <dgm:cxn modelId="{2A58D7BB-5B94-42BA-8BA7-3F970A5B5867}" type="presParOf" srcId="{F401F620-112C-41CD-8921-5AC82748588F}" destId="{28FFBB7B-7289-4761-A1E4-2B99DD828CA3}" srcOrd="7" destOrd="0" presId="urn:microsoft.com/office/officeart/2005/8/layout/vList2"/>
    <dgm:cxn modelId="{0F5A2992-8F30-44F6-A4C7-92307A3F3F9F}" type="presParOf" srcId="{F401F620-112C-41CD-8921-5AC82748588F}" destId="{B4FB95E6-076B-486F-845B-0F97F9D52032}" srcOrd="8" destOrd="0" presId="urn:microsoft.com/office/officeart/2005/8/layout/vList2"/>
    <dgm:cxn modelId="{68C94DC5-3A72-46E2-A818-90F04F14EEE5}" type="presParOf" srcId="{F401F620-112C-41CD-8921-5AC82748588F}" destId="{240DB488-4B23-4443-BE79-10231898D051}" srcOrd="9" destOrd="0" presId="urn:microsoft.com/office/officeart/2005/8/layout/vList2"/>
    <dgm:cxn modelId="{FE016FEE-83F9-497D-8062-E2400AE0FFFE}" type="presParOf" srcId="{F401F620-112C-41CD-8921-5AC82748588F}" destId="{DBA6F3FC-5A1E-49AB-8299-972C263AD4FE}" srcOrd="10" destOrd="0" presId="urn:microsoft.com/office/officeart/2005/8/layout/vList2"/>
    <dgm:cxn modelId="{EEC50588-71AD-4D41-8996-1F3132747085}" type="presParOf" srcId="{F401F620-112C-41CD-8921-5AC82748588F}" destId="{BF2BE188-9C6F-46E1-9E22-B7AA8E60A7B0}" srcOrd="11" destOrd="0" presId="urn:microsoft.com/office/officeart/2005/8/layout/vList2"/>
    <dgm:cxn modelId="{29F98DB3-B846-4D49-ADE3-8C4B8C134FA7}" type="presParOf" srcId="{F401F620-112C-41CD-8921-5AC82748588F}" destId="{0DF5FA8D-3A49-404C-BE90-2CEDDE8A81D6}" srcOrd="1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C9B07D-76AC-4C88-8040-A868BE5B4B03}"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PK"/>
        </a:p>
      </dgm:t>
    </dgm:pt>
    <dgm:pt modelId="{A043BF23-45C2-4AB0-8E4F-8F1268E2DEAC}">
      <dgm:prSet/>
      <dgm:spPr/>
      <dgm:t>
        <a:bodyPr/>
        <a:lstStyle/>
        <a:p>
          <a:r>
            <a:rPr lang="en-PK" dirty="0"/>
            <a:t>The Ishikawa model or Fishbone model is a visual organisation of potential causes for a specified problem (Boca and Genovese, 2021).</a:t>
          </a:r>
        </a:p>
      </dgm:t>
    </dgm:pt>
    <dgm:pt modelId="{31BA8F56-5931-42BE-B0E0-F2453529503B}" type="parTrans" cxnId="{AE6AEE80-0155-42AD-BA8E-D9642629184F}">
      <dgm:prSet/>
      <dgm:spPr/>
      <dgm:t>
        <a:bodyPr/>
        <a:lstStyle/>
        <a:p>
          <a:endParaRPr lang="en-PK"/>
        </a:p>
      </dgm:t>
    </dgm:pt>
    <dgm:pt modelId="{1F6371A9-D313-4BE2-B72F-F4E8ECA0670A}" type="sibTrans" cxnId="{AE6AEE80-0155-42AD-BA8E-D9642629184F}">
      <dgm:prSet/>
      <dgm:spPr/>
      <dgm:t>
        <a:bodyPr/>
        <a:lstStyle/>
        <a:p>
          <a:endParaRPr lang="en-PK"/>
        </a:p>
      </dgm:t>
    </dgm:pt>
    <dgm:pt modelId="{D1C74C42-4D02-407D-8C8C-98126AE231B9}">
      <dgm:prSet/>
      <dgm:spPr/>
      <dgm:t>
        <a:bodyPr/>
        <a:lstStyle/>
        <a:p>
          <a:r>
            <a:rPr lang="en-PK" b="1" dirty="0"/>
            <a:t>Purpose: </a:t>
          </a:r>
          <a:r>
            <a:rPr lang="en-PK" dirty="0"/>
            <a:t>Enables a systematic analysis of causal conditions in operational areas.</a:t>
          </a:r>
        </a:p>
      </dgm:t>
    </dgm:pt>
    <dgm:pt modelId="{B482C278-68E3-47E9-A627-69209B6AED38}" type="parTrans" cxnId="{055575D0-AFE2-44E7-B914-EC1723A61BBD}">
      <dgm:prSet/>
      <dgm:spPr/>
      <dgm:t>
        <a:bodyPr/>
        <a:lstStyle/>
        <a:p>
          <a:endParaRPr lang="en-PK"/>
        </a:p>
      </dgm:t>
    </dgm:pt>
    <dgm:pt modelId="{49683552-A696-4B88-B5AC-095BA52520B7}" type="sibTrans" cxnId="{055575D0-AFE2-44E7-B914-EC1723A61BBD}">
      <dgm:prSet/>
      <dgm:spPr/>
      <dgm:t>
        <a:bodyPr/>
        <a:lstStyle/>
        <a:p>
          <a:endParaRPr lang="en-PK"/>
        </a:p>
      </dgm:t>
    </dgm:pt>
    <dgm:pt modelId="{EF263B32-F8F6-4CDC-A7D3-E4A9912F19EE}">
      <dgm:prSet/>
      <dgm:spPr/>
      <dgm:t>
        <a:bodyPr/>
        <a:lstStyle/>
        <a:p>
          <a:r>
            <a:rPr lang="en-PK" b="1" dirty="0"/>
            <a:t>Strength: </a:t>
          </a:r>
          <a:r>
            <a:rPr lang="en-PK" dirty="0"/>
            <a:t>Supports systematic consideration of many potential causes instead of symptoms.</a:t>
          </a:r>
        </a:p>
      </dgm:t>
    </dgm:pt>
    <dgm:pt modelId="{93117C51-521B-4E35-BAAD-5E5BC04DF8AE}" type="parTrans" cxnId="{A528383D-9639-401B-9B27-E1E22DE780EA}">
      <dgm:prSet/>
      <dgm:spPr/>
      <dgm:t>
        <a:bodyPr/>
        <a:lstStyle/>
        <a:p>
          <a:endParaRPr lang="en-PK"/>
        </a:p>
      </dgm:t>
    </dgm:pt>
    <dgm:pt modelId="{F92857B9-B757-4169-A589-2F78179CF7EA}" type="sibTrans" cxnId="{A528383D-9639-401B-9B27-E1E22DE780EA}">
      <dgm:prSet/>
      <dgm:spPr/>
      <dgm:t>
        <a:bodyPr/>
        <a:lstStyle/>
        <a:p>
          <a:endParaRPr lang="en-PK"/>
        </a:p>
      </dgm:t>
    </dgm:pt>
    <dgm:pt modelId="{1662E35D-904C-4544-8868-27D36BEA2A20}">
      <dgm:prSet/>
      <dgm:spPr/>
      <dgm:t>
        <a:bodyPr/>
        <a:lstStyle/>
        <a:p>
          <a:r>
            <a:rPr lang="en-PK" b="1" dirty="0"/>
            <a:t>Evidence:</a:t>
          </a:r>
          <a:r>
            <a:rPr lang="en-PK" dirty="0"/>
            <a:t> Carvalho et al. (2021) show how it may be used for structuring potential causes of problems in data quality in healthcare.</a:t>
          </a:r>
        </a:p>
      </dgm:t>
    </dgm:pt>
    <dgm:pt modelId="{74DC163C-5AAC-42E4-A4CB-D3F613044029}" type="parTrans" cxnId="{0E6D39B8-F83F-4692-A85B-C14EE2D17E5F}">
      <dgm:prSet/>
      <dgm:spPr/>
      <dgm:t>
        <a:bodyPr/>
        <a:lstStyle/>
        <a:p>
          <a:endParaRPr lang="en-PK"/>
        </a:p>
      </dgm:t>
    </dgm:pt>
    <dgm:pt modelId="{4E077490-CA09-4321-BA34-D505C1BB5CD8}" type="sibTrans" cxnId="{0E6D39B8-F83F-4692-A85B-C14EE2D17E5F}">
      <dgm:prSet/>
      <dgm:spPr/>
      <dgm:t>
        <a:bodyPr/>
        <a:lstStyle/>
        <a:p>
          <a:endParaRPr lang="en-PK"/>
        </a:p>
      </dgm:t>
    </dgm:pt>
    <dgm:pt modelId="{AF7C48FC-7F6D-4C5B-A7FA-0895E00CC598}">
      <dgm:prSet/>
      <dgm:spPr/>
      <dgm:t>
        <a:bodyPr/>
        <a:lstStyle/>
        <a:p>
          <a:r>
            <a:rPr lang="en-PK" b="1" dirty="0"/>
            <a:t>Limitation:</a:t>
          </a:r>
          <a:r>
            <a:rPr lang="en-PK" dirty="0"/>
            <a:t> May be subjective, interrelated, or based on inadequate evidence.</a:t>
          </a:r>
        </a:p>
      </dgm:t>
    </dgm:pt>
    <dgm:pt modelId="{08B18564-B269-474A-808A-165AA30291B6}" type="parTrans" cxnId="{38516416-DC90-405D-BD5C-E9B99E557AF4}">
      <dgm:prSet/>
      <dgm:spPr/>
      <dgm:t>
        <a:bodyPr/>
        <a:lstStyle/>
        <a:p>
          <a:endParaRPr lang="en-PK"/>
        </a:p>
      </dgm:t>
    </dgm:pt>
    <dgm:pt modelId="{4CC9A1A5-FCEA-4CCD-B336-F122E0319EBD}" type="sibTrans" cxnId="{38516416-DC90-405D-BD5C-E9B99E557AF4}">
      <dgm:prSet/>
      <dgm:spPr/>
      <dgm:t>
        <a:bodyPr/>
        <a:lstStyle/>
        <a:p>
          <a:endParaRPr lang="en-PK"/>
        </a:p>
      </dgm:t>
    </dgm:pt>
    <dgm:pt modelId="{F6EFD0CE-AC8D-471A-8102-803CB572524A}">
      <dgm:prSet/>
      <dgm:spPr/>
      <dgm:t>
        <a:bodyPr/>
        <a:lstStyle/>
        <a:p>
          <a:r>
            <a:rPr lang="en-PK" b="1" dirty="0"/>
            <a:t>Critical assessment:</a:t>
          </a:r>
          <a:r>
            <a:rPr lang="en-PK" dirty="0"/>
            <a:t> A Fishbone diagram is a tool for hypothesising causes but does not prove them.</a:t>
          </a:r>
        </a:p>
      </dgm:t>
    </dgm:pt>
    <dgm:pt modelId="{29A03ACB-674C-472D-9F05-4C3D1BCD084F}" type="parTrans" cxnId="{7775561B-108B-4DCC-8F21-4CCA60CDA6EA}">
      <dgm:prSet/>
      <dgm:spPr/>
      <dgm:t>
        <a:bodyPr/>
        <a:lstStyle/>
        <a:p>
          <a:endParaRPr lang="en-PK"/>
        </a:p>
      </dgm:t>
    </dgm:pt>
    <dgm:pt modelId="{2A3D18C3-31FC-4910-B5C9-5C01121DFC2E}" type="sibTrans" cxnId="{7775561B-108B-4DCC-8F21-4CCA60CDA6EA}">
      <dgm:prSet/>
      <dgm:spPr/>
      <dgm:t>
        <a:bodyPr/>
        <a:lstStyle/>
        <a:p>
          <a:endParaRPr lang="en-PK"/>
        </a:p>
      </dgm:t>
    </dgm:pt>
    <dgm:pt modelId="{9D8CE344-C553-4EA7-AC86-EFE24890BE9C}" type="pres">
      <dgm:prSet presAssocID="{16C9B07D-76AC-4C88-8040-A868BE5B4B03}" presName="Name0" presStyleCnt="0">
        <dgm:presLayoutVars>
          <dgm:chMax/>
          <dgm:chPref/>
          <dgm:dir/>
        </dgm:presLayoutVars>
      </dgm:prSet>
      <dgm:spPr/>
    </dgm:pt>
    <dgm:pt modelId="{C1D44796-81C1-4CC3-A40C-0BFDFFA0E5CB}" type="pres">
      <dgm:prSet presAssocID="{A043BF23-45C2-4AB0-8E4F-8F1268E2DEAC}" presName="parenttextcomposite" presStyleCnt="0"/>
      <dgm:spPr/>
    </dgm:pt>
    <dgm:pt modelId="{7D1E79CF-3928-4FEE-BD15-449E5D057118}" type="pres">
      <dgm:prSet presAssocID="{A043BF23-45C2-4AB0-8E4F-8F1268E2DEAC}" presName="parenttext" presStyleLbl="revTx" presStyleIdx="0" presStyleCnt="6">
        <dgm:presLayoutVars>
          <dgm:chMax/>
          <dgm:chPref val="2"/>
          <dgm:bulletEnabled val="1"/>
        </dgm:presLayoutVars>
      </dgm:prSet>
      <dgm:spPr/>
    </dgm:pt>
    <dgm:pt modelId="{A2AA9B50-4402-4EDA-82E5-4789A2558150}" type="pres">
      <dgm:prSet presAssocID="{A043BF23-45C2-4AB0-8E4F-8F1268E2DEAC}" presName="parallelogramComposite" presStyleCnt="0"/>
      <dgm:spPr/>
    </dgm:pt>
    <dgm:pt modelId="{EB9C5609-100D-4EFB-B9F1-635131340A95}" type="pres">
      <dgm:prSet presAssocID="{A043BF23-45C2-4AB0-8E4F-8F1268E2DEAC}" presName="parallelogram1" presStyleLbl="alignNode1" presStyleIdx="0" presStyleCnt="42"/>
      <dgm:spPr>
        <a:solidFill>
          <a:srgbClr val="AA5B32"/>
        </a:solidFill>
        <a:ln>
          <a:solidFill>
            <a:srgbClr val="AA5B32"/>
          </a:solidFill>
        </a:ln>
      </dgm:spPr>
    </dgm:pt>
    <dgm:pt modelId="{D308E39A-EC6D-49A6-ACF6-3708F99926EE}" type="pres">
      <dgm:prSet presAssocID="{A043BF23-45C2-4AB0-8E4F-8F1268E2DEAC}" presName="parallelogram2" presStyleLbl="alignNode1" presStyleIdx="1" presStyleCnt="42"/>
      <dgm:spPr>
        <a:solidFill>
          <a:srgbClr val="AA5B32"/>
        </a:solidFill>
        <a:ln>
          <a:solidFill>
            <a:srgbClr val="AA5B32"/>
          </a:solidFill>
        </a:ln>
      </dgm:spPr>
    </dgm:pt>
    <dgm:pt modelId="{F956C250-7CEB-472B-8AAB-22B133D1B47E}" type="pres">
      <dgm:prSet presAssocID="{A043BF23-45C2-4AB0-8E4F-8F1268E2DEAC}" presName="parallelogram3" presStyleLbl="alignNode1" presStyleIdx="2" presStyleCnt="42"/>
      <dgm:spPr>
        <a:solidFill>
          <a:srgbClr val="AA5B32"/>
        </a:solidFill>
        <a:ln>
          <a:solidFill>
            <a:srgbClr val="AA5B32"/>
          </a:solidFill>
        </a:ln>
      </dgm:spPr>
    </dgm:pt>
    <dgm:pt modelId="{98D1A935-FF99-424F-8F8A-3E2190020701}" type="pres">
      <dgm:prSet presAssocID="{A043BF23-45C2-4AB0-8E4F-8F1268E2DEAC}" presName="parallelogram4" presStyleLbl="alignNode1" presStyleIdx="3" presStyleCnt="42"/>
      <dgm:spPr>
        <a:solidFill>
          <a:srgbClr val="AA5B32"/>
        </a:solidFill>
        <a:ln>
          <a:solidFill>
            <a:srgbClr val="AA5B32"/>
          </a:solidFill>
        </a:ln>
      </dgm:spPr>
    </dgm:pt>
    <dgm:pt modelId="{ABC43BD7-3309-43CE-B954-07D4EFBDD85B}" type="pres">
      <dgm:prSet presAssocID="{A043BF23-45C2-4AB0-8E4F-8F1268E2DEAC}" presName="parallelogram5" presStyleLbl="alignNode1" presStyleIdx="4" presStyleCnt="42"/>
      <dgm:spPr>
        <a:solidFill>
          <a:srgbClr val="AA5B32"/>
        </a:solidFill>
        <a:ln>
          <a:solidFill>
            <a:srgbClr val="AA5B32"/>
          </a:solidFill>
        </a:ln>
      </dgm:spPr>
    </dgm:pt>
    <dgm:pt modelId="{48E83F60-6BAE-45F5-AAE6-D8CE198DDFEB}" type="pres">
      <dgm:prSet presAssocID="{A043BF23-45C2-4AB0-8E4F-8F1268E2DEAC}" presName="parallelogram6" presStyleLbl="alignNode1" presStyleIdx="5" presStyleCnt="42"/>
      <dgm:spPr>
        <a:solidFill>
          <a:srgbClr val="AA5B32"/>
        </a:solidFill>
        <a:ln>
          <a:solidFill>
            <a:srgbClr val="AA5B32"/>
          </a:solidFill>
        </a:ln>
      </dgm:spPr>
    </dgm:pt>
    <dgm:pt modelId="{E7FD2EAE-A54B-4F3B-B4B1-8B152CFD6758}" type="pres">
      <dgm:prSet presAssocID="{A043BF23-45C2-4AB0-8E4F-8F1268E2DEAC}" presName="parallelogram7" presStyleLbl="alignNode1" presStyleIdx="6" presStyleCnt="42"/>
      <dgm:spPr>
        <a:solidFill>
          <a:srgbClr val="AA5B32"/>
        </a:solidFill>
        <a:ln>
          <a:solidFill>
            <a:srgbClr val="AA5B32"/>
          </a:solidFill>
        </a:ln>
      </dgm:spPr>
    </dgm:pt>
    <dgm:pt modelId="{AE57E41A-BF87-423E-871F-5CAADF717671}" type="pres">
      <dgm:prSet presAssocID="{1F6371A9-D313-4BE2-B72F-F4E8ECA0670A}" presName="sibTrans" presStyleCnt="0"/>
      <dgm:spPr/>
    </dgm:pt>
    <dgm:pt modelId="{2D133080-F8D8-4F6E-AA97-2EC1C6480E70}" type="pres">
      <dgm:prSet presAssocID="{D1C74C42-4D02-407D-8C8C-98126AE231B9}" presName="parenttextcomposite" presStyleCnt="0"/>
      <dgm:spPr/>
    </dgm:pt>
    <dgm:pt modelId="{21EBF28A-E088-49E1-94D2-0564A8DC6C3F}" type="pres">
      <dgm:prSet presAssocID="{D1C74C42-4D02-407D-8C8C-98126AE231B9}" presName="parenttext" presStyleLbl="revTx" presStyleIdx="1" presStyleCnt="6">
        <dgm:presLayoutVars>
          <dgm:chMax/>
          <dgm:chPref val="2"/>
          <dgm:bulletEnabled val="1"/>
        </dgm:presLayoutVars>
      </dgm:prSet>
      <dgm:spPr/>
    </dgm:pt>
    <dgm:pt modelId="{4ED0088A-BC50-4585-8FBA-229D51A826BA}" type="pres">
      <dgm:prSet presAssocID="{D1C74C42-4D02-407D-8C8C-98126AE231B9}" presName="parallelogramComposite" presStyleCnt="0"/>
      <dgm:spPr/>
    </dgm:pt>
    <dgm:pt modelId="{B9C8D5BF-5E69-4286-8014-C9D214137094}" type="pres">
      <dgm:prSet presAssocID="{D1C74C42-4D02-407D-8C8C-98126AE231B9}" presName="parallelogram1" presStyleLbl="alignNode1" presStyleIdx="7" presStyleCnt="42"/>
      <dgm:spPr>
        <a:solidFill>
          <a:srgbClr val="AA5B32"/>
        </a:solidFill>
        <a:ln>
          <a:solidFill>
            <a:srgbClr val="AA5B32"/>
          </a:solidFill>
        </a:ln>
      </dgm:spPr>
    </dgm:pt>
    <dgm:pt modelId="{FD4500E5-668E-4A96-A489-56D860BDB5F7}" type="pres">
      <dgm:prSet presAssocID="{D1C74C42-4D02-407D-8C8C-98126AE231B9}" presName="parallelogram2" presStyleLbl="alignNode1" presStyleIdx="8" presStyleCnt="42"/>
      <dgm:spPr>
        <a:solidFill>
          <a:srgbClr val="AA5B32"/>
        </a:solidFill>
        <a:ln>
          <a:solidFill>
            <a:srgbClr val="AA5B32"/>
          </a:solidFill>
        </a:ln>
      </dgm:spPr>
    </dgm:pt>
    <dgm:pt modelId="{8B6CB6F9-0486-41BC-A611-42BE2CA6E680}" type="pres">
      <dgm:prSet presAssocID="{D1C74C42-4D02-407D-8C8C-98126AE231B9}" presName="parallelogram3" presStyleLbl="alignNode1" presStyleIdx="9" presStyleCnt="42"/>
      <dgm:spPr>
        <a:solidFill>
          <a:srgbClr val="AA5B32"/>
        </a:solidFill>
        <a:ln>
          <a:solidFill>
            <a:srgbClr val="AA5B32"/>
          </a:solidFill>
        </a:ln>
      </dgm:spPr>
    </dgm:pt>
    <dgm:pt modelId="{D2D8ABCD-C957-42B9-8EF0-94CA04E5FF50}" type="pres">
      <dgm:prSet presAssocID="{D1C74C42-4D02-407D-8C8C-98126AE231B9}" presName="parallelogram4" presStyleLbl="alignNode1" presStyleIdx="10" presStyleCnt="42"/>
      <dgm:spPr>
        <a:solidFill>
          <a:srgbClr val="AA5B32"/>
        </a:solidFill>
        <a:ln>
          <a:solidFill>
            <a:srgbClr val="AA5B32"/>
          </a:solidFill>
        </a:ln>
      </dgm:spPr>
    </dgm:pt>
    <dgm:pt modelId="{B6B834D2-5AF0-4E67-BC36-5187584A858B}" type="pres">
      <dgm:prSet presAssocID="{D1C74C42-4D02-407D-8C8C-98126AE231B9}" presName="parallelogram5" presStyleLbl="alignNode1" presStyleIdx="11" presStyleCnt="42"/>
      <dgm:spPr>
        <a:solidFill>
          <a:srgbClr val="AA5B32"/>
        </a:solidFill>
        <a:ln>
          <a:solidFill>
            <a:srgbClr val="AA5B32"/>
          </a:solidFill>
        </a:ln>
      </dgm:spPr>
    </dgm:pt>
    <dgm:pt modelId="{5D41E7CF-9DCD-43E0-A933-C6668A9930C1}" type="pres">
      <dgm:prSet presAssocID="{D1C74C42-4D02-407D-8C8C-98126AE231B9}" presName="parallelogram6" presStyleLbl="alignNode1" presStyleIdx="12" presStyleCnt="42"/>
      <dgm:spPr>
        <a:solidFill>
          <a:srgbClr val="AA5B32"/>
        </a:solidFill>
        <a:ln>
          <a:solidFill>
            <a:srgbClr val="AA5B32"/>
          </a:solidFill>
        </a:ln>
      </dgm:spPr>
    </dgm:pt>
    <dgm:pt modelId="{FF8EE3A3-6906-4045-A04F-BDF1807AAC94}" type="pres">
      <dgm:prSet presAssocID="{D1C74C42-4D02-407D-8C8C-98126AE231B9}" presName="parallelogram7" presStyleLbl="alignNode1" presStyleIdx="13" presStyleCnt="42"/>
      <dgm:spPr>
        <a:solidFill>
          <a:srgbClr val="AA5B32"/>
        </a:solidFill>
        <a:ln>
          <a:solidFill>
            <a:srgbClr val="AA5B32"/>
          </a:solidFill>
        </a:ln>
      </dgm:spPr>
    </dgm:pt>
    <dgm:pt modelId="{2DB2521B-E015-4BAA-8474-0EF20BDBA4DC}" type="pres">
      <dgm:prSet presAssocID="{49683552-A696-4B88-B5AC-095BA52520B7}" presName="sibTrans" presStyleCnt="0"/>
      <dgm:spPr/>
    </dgm:pt>
    <dgm:pt modelId="{D060F6E6-CE33-4E15-9715-0D58148ABF5B}" type="pres">
      <dgm:prSet presAssocID="{EF263B32-F8F6-4CDC-A7D3-E4A9912F19EE}" presName="parenttextcomposite" presStyleCnt="0"/>
      <dgm:spPr/>
    </dgm:pt>
    <dgm:pt modelId="{7E25BFFB-FED2-4808-A2C8-89D16259DC0B}" type="pres">
      <dgm:prSet presAssocID="{EF263B32-F8F6-4CDC-A7D3-E4A9912F19EE}" presName="parenttext" presStyleLbl="revTx" presStyleIdx="2" presStyleCnt="6">
        <dgm:presLayoutVars>
          <dgm:chMax/>
          <dgm:chPref val="2"/>
          <dgm:bulletEnabled val="1"/>
        </dgm:presLayoutVars>
      </dgm:prSet>
      <dgm:spPr/>
    </dgm:pt>
    <dgm:pt modelId="{244CA531-123E-4B7D-B3D8-52154F6F31B0}" type="pres">
      <dgm:prSet presAssocID="{EF263B32-F8F6-4CDC-A7D3-E4A9912F19EE}" presName="parallelogramComposite" presStyleCnt="0"/>
      <dgm:spPr/>
    </dgm:pt>
    <dgm:pt modelId="{80D916FB-6007-44AD-9617-354D044A824E}" type="pres">
      <dgm:prSet presAssocID="{EF263B32-F8F6-4CDC-A7D3-E4A9912F19EE}" presName="parallelogram1" presStyleLbl="alignNode1" presStyleIdx="14" presStyleCnt="42"/>
      <dgm:spPr>
        <a:solidFill>
          <a:srgbClr val="AA5B32"/>
        </a:solidFill>
        <a:ln>
          <a:solidFill>
            <a:srgbClr val="AA5B32"/>
          </a:solidFill>
        </a:ln>
      </dgm:spPr>
    </dgm:pt>
    <dgm:pt modelId="{BF1BD743-D73F-4E6A-B784-A18DD525FBAA}" type="pres">
      <dgm:prSet presAssocID="{EF263B32-F8F6-4CDC-A7D3-E4A9912F19EE}" presName="parallelogram2" presStyleLbl="alignNode1" presStyleIdx="15" presStyleCnt="42"/>
      <dgm:spPr>
        <a:solidFill>
          <a:srgbClr val="AA5B32"/>
        </a:solidFill>
        <a:ln>
          <a:solidFill>
            <a:srgbClr val="AA5B32"/>
          </a:solidFill>
        </a:ln>
      </dgm:spPr>
    </dgm:pt>
    <dgm:pt modelId="{DCC63DBA-FD76-451F-880A-8F9D7A6011B2}" type="pres">
      <dgm:prSet presAssocID="{EF263B32-F8F6-4CDC-A7D3-E4A9912F19EE}" presName="parallelogram3" presStyleLbl="alignNode1" presStyleIdx="16" presStyleCnt="42"/>
      <dgm:spPr>
        <a:solidFill>
          <a:srgbClr val="AA5B32"/>
        </a:solidFill>
        <a:ln>
          <a:solidFill>
            <a:srgbClr val="AA5B32"/>
          </a:solidFill>
        </a:ln>
      </dgm:spPr>
    </dgm:pt>
    <dgm:pt modelId="{204E938A-2A2F-4563-9B41-DD2F6733FBF3}" type="pres">
      <dgm:prSet presAssocID="{EF263B32-F8F6-4CDC-A7D3-E4A9912F19EE}" presName="parallelogram4" presStyleLbl="alignNode1" presStyleIdx="17" presStyleCnt="42"/>
      <dgm:spPr>
        <a:solidFill>
          <a:srgbClr val="AA5B32"/>
        </a:solidFill>
        <a:ln>
          <a:solidFill>
            <a:srgbClr val="AA5B32"/>
          </a:solidFill>
        </a:ln>
      </dgm:spPr>
    </dgm:pt>
    <dgm:pt modelId="{7A809C74-E738-4748-9759-7EC4495F2623}" type="pres">
      <dgm:prSet presAssocID="{EF263B32-F8F6-4CDC-A7D3-E4A9912F19EE}" presName="parallelogram5" presStyleLbl="alignNode1" presStyleIdx="18" presStyleCnt="42"/>
      <dgm:spPr>
        <a:solidFill>
          <a:srgbClr val="AA5B32"/>
        </a:solidFill>
        <a:ln>
          <a:solidFill>
            <a:srgbClr val="AA5B32"/>
          </a:solidFill>
        </a:ln>
      </dgm:spPr>
    </dgm:pt>
    <dgm:pt modelId="{C904CA71-3853-4F78-A1DE-99CFDD6966A1}" type="pres">
      <dgm:prSet presAssocID="{EF263B32-F8F6-4CDC-A7D3-E4A9912F19EE}" presName="parallelogram6" presStyleLbl="alignNode1" presStyleIdx="19" presStyleCnt="42"/>
      <dgm:spPr>
        <a:solidFill>
          <a:srgbClr val="AA5B32"/>
        </a:solidFill>
        <a:ln>
          <a:solidFill>
            <a:srgbClr val="AA5B32"/>
          </a:solidFill>
        </a:ln>
      </dgm:spPr>
    </dgm:pt>
    <dgm:pt modelId="{9074E602-5334-45AF-9F4F-EEF1E038457B}" type="pres">
      <dgm:prSet presAssocID="{EF263B32-F8F6-4CDC-A7D3-E4A9912F19EE}" presName="parallelogram7" presStyleLbl="alignNode1" presStyleIdx="20" presStyleCnt="42"/>
      <dgm:spPr>
        <a:solidFill>
          <a:srgbClr val="AA5B32"/>
        </a:solidFill>
        <a:ln>
          <a:solidFill>
            <a:srgbClr val="AA5B32"/>
          </a:solidFill>
        </a:ln>
      </dgm:spPr>
    </dgm:pt>
    <dgm:pt modelId="{4A9A9AAE-F5C3-475A-A3E4-C995E9B786BD}" type="pres">
      <dgm:prSet presAssocID="{F92857B9-B757-4169-A589-2F78179CF7EA}" presName="sibTrans" presStyleCnt="0"/>
      <dgm:spPr/>
    </dgm:pt>
    <dgm:pt modelId="{8A4179B7-C87D-427E-9545-638D0EB53436}" type="pres">
      <dgm:prSet presAssocID="{1662E35D-904C-4544-8868-27D36BEA2A20}" presName="parenttextcomposite" presStyleCnt="0"/>
      <dgm:spPr/>
    </dgm:pt>
    <dgm:pt modelId="{A15F3AAE-36D3-43C9-9D16-A165E8D7CBEE}" type="pres">
      <dgm:prSet presAssocID="{1662E35D-904C-4544-8868-27D36BEA2A20}" presName="parenttext" presStyleLbl="revTx" presStyleIdx="3" presStyleCnt="6">
        <dgm:presLayoutVars>
          <dgm:chMax/>
          <dgm:chPref val="2"/>
          <dgm:bulletEnabled val="1"/>
        </dgm:presLayoutVars>
      </dgm:prSet>
      <dgm:spPr/>
    </dgm:pt>
    <dgm:pt modelId="{7559507D-05FF-4E12-97AB-754998D9958B}" type="pres">
      <dgm:prSet presAssocID="{1662E35D-904C-4544-8868-27D36BEA2A20}" presName="parallelogramComposite" presStyleCnt="0"/>
      <dgm:spPr/>
    </dgm:pt>
    <dgm:pt modelId="{6B6832AB-219C-4551-A395-230CAE5308DF}" type="pres">
      <dgm:prSet presAssocID="{1662E35D-904C-4544-8868-27D36BEA2A20}" presName="parallelogram1" presStyleLbl="alignNode1" presStyleIdx="21" presStyleCnt="42"/>
      <dgm:spPr>
        <a:solidFill>
          <a:srgbClr val="AA5B32"/>
        </a:solidFill>
        <a:ln>
          <a:solidFill>
            <a:srgbClr val="AA5B32"/>
          </a:solidFill>
        </a:ln>
      </dgm:spPr>
    </dgm:pt>
    <dgm:pt modelId="{8A0C2EBF-6494-434E-946F-D16B5BEB98D3}" type="pres">
      <dgm:prSet presAssocID="{1662E35D-904C-4544-8868-27D36BEA2A20}" presName="parallelogram2" presStyleLbl="alignNode1" presStyleIdx="22" presStyleCnt="42"/>
      <dgm:spPr>
        <a:solidFill>
          <a:srgbClr val="AA5B32"/>
        </a:solidFill>
        <a:ln>
          <a:solidFill>
            <a:srgbClr val="AA5B32"/>
          </a:solidFill>
        </a:ln>
      </dgm:spPr>
    </dgm:pt>
    <dgm:pt modelId="{1902A83B-11E1-43B5-9259-9EE47851B36F}" type="pres">
      <dgm:prSet presAssocID="{1662E35D-904C-4544-8868-27D36BEA2A20}" presName="parallelogram3" presStyleLbl="alignNode1" presStyleIdx="23" presStyleCnt="42"/>
      <dgm:spPr>
        <a:solidFill>
          <a:srgbClr val="AA5B32"/>
        </a:solidFill>
        <a:ln>
          <a:solidFill>
            <a:srgbClr val="AA5B32"/>
          </a:solidFill>
        </a:ln>
      </dgm:spPr>
    </dgm:pt>
    <dgm:pt modelId="{59E549D6-0A42-415F-90BA-8C105B9D33FA}" type="pres">
      <dgm:prSet presAssocID="{1662E35D-904C-4544-8868-27D36BEA2A20}" presName="parallelogram4" presStyleLbl="alignNode1" presStyleIdx="24" presStyleCnt="42"/>
      <dgm:spPr>
        <a:solidFill>
          <a:srgbClr val="AA5B32"/>
        </a:solidFill>
        <a:ln>
          <a:solidFill>
            <a:srgbClr val="AA5B32"/>
          </a:solidFill>
        </a:ln>
      </dgm:spPr>
    </dgm:pt>
    <dgm:pt modelId="{9976A8C2-EB4F-4F2D-93B3-2EE0E19EF7CC}" type="pres">
      <dgm:prSet presAssocID="{1662E35D-904C-4544-8868-27D36BEA2A20}" presName="parallelogram5" presStyleLbl="alignNode1" presStyleIdx="25" presStyleCnt="42"/>
      <dgm:spPr>
        <a:solidFill>
          <a:srgbClr val="AA5B32"/>
        </a:solidFill>
        <a:ln>
          <a:solidFill>
            <a:srgbClr val="AA5B32"/>
          </a:solidFill>
        </a:ln>
      </dgm:spPr>
    </dgm:pt>
    <dgm:pt modelId="{6A1A90CC-B473-44EA-BA3B-8747EC90A519}" type="pres">
      <dgm:prSet presAssocID="{1662E35D-904C-4544-8868-27D36BEA2A20}" presName="parallelogram6" presStyleLbl="alignNode1" presStyleIdx="26" presStyleCnt="42"/>
      <dgm:spPr>
        <a:solidFill>
          <a:srgbClr val="AA5B32"/>
        </a:solidFill>
        <a:ln>
          <a:solidFill>
            <a:srgbClr val="AA5B32"/>
          </a:solidFill>
        </a:ln>
      </dgm:spPr>
    </dgm:pt>
    <dgm:pt modelId="{B05F9135-ABDA-403F-88FD-87AB0CCA5EDF}" type="pres">
      <dgm:prSet presAssocID="{1662E35D-904C-4544-8868-27D36BEA2A20}" presName="parallelogram7" presStyleLbl="alignNode1" presStyleIdx="27" presStyleCnt="42"/>
      <dgm:spPr>
        <a:solidFill>
          <a:srgbClr val="AA5B32"/>
        </a:solidFill>
        <a:ln>
          <a:solidFill>
            <a:srgbClr val="AA5B32"/>
          </a:solidFill>
        </a:ln>
      </dgm:spPr>
    </dgm:pt>
    <dgm:pt modelId="{CF7F2939-003E-4459-A371-0B7BE4AF5DD9}" type="pres">
      <dgm:prSet presAssocID="{4E077490-CA09-4321-BA34-D505C1BB5CD8}" presName="sibTrans" presStyleCnt="0"/>
      <dgm:spPr/>
    </dgm:pt>
    <dgm:pt modelId="{3243B72F-8092-4D7B-A24E-6F16276A107B}" type="pres">
      <dgm:prSet presAssocID="{AF7C48FC-7F6D-4C5B-A7FA-0895E00CC598}" presName="parenttextcomposite" presStyleCnt="0"/>
      <dgm:spPr/>
    </dgm:pt>
    <dgm:pt modelId="{9A88F769-086E-4C58-9A89-3694510CC517}" type="pres">
      <dgm:prSet presAssocID="{AF7C48FC-7F6D-4C5B-A7FA-0895E00CC598}" presName="parenttext" presStyleLbl="revTx" presStyleIdx="4" presStyleCnt="6">
        <dgm:presLayoutVars>
          <dgm:chMax/>
          <dgm:chPref val="2"/>
          <dgm:bulletEnabled val="1"/>
        </dgm:presLayoutVars>
      </dgm:prSet>
      <dgm:spPr/>
    </dgm:pt>
    <dgm:pt modelId="{435DF2CE-E578-4590-AEC9-47710A286D61}" type="pres">
      <dgm:prSet presAssocID="{AF7C48FC-7F6D-4C5B-A7FA-0895E00CC598}" presName="parallelogramComposite" presStyleCnt="0"/>
      <dgm:spPr/>
    </dgm:pt>
    <dgm:pt modelId="{E85CC0D4-0528-4AE0-AC75-8A9DD793FF63}" type="pres">
      <dgm:prSet presAssocID="{AF7C48FC-7F6D-4C5B-A7FA-0895E00CC598}" presName="parallelogram1" presStyleLbl="alignNode1" presStyleIdx="28" presStyleCnt="42"/>
      <dgm:spPr>
        <a:solidFill>
          <a:srgbClr val="AA5B32"/>
        </a:solidFill>
        <a:ln>
          <a:solidFill>
            <a:srgbClr val="AA5B32"/>
          </a:solidFill>
        </a:ln>
      </dgm:spPr>
    </dgm:pt>
    <dgm:pt modelId="{54979B00-ABC9-4424-9C72-D5676284BDCA}" type="pres">
      <dgm:prSet presAssocID="{AF7C48FC-7F6D-4C5B-A7FA-0895E00CC598}" presName="parallelogram2" presStyleLbl="alignNode1" presStyleIdx="29" presStyleCnt="42"/>
      <dgm:spPr>
        <a:solidFill>
          <a:srgbClr val="AA5B32"/>
        </a:solidFill>
        <a:ln>
          <a:solidFill>
            <a:srgbClr val="AA5B32"/>
          </a:solidFill>
        </a:ln>
      </dgm:spPr>
    </dgm:pt>
    <dgm:pt modelId="{7733E80F-FB6C-47CE-A055-83AF1D15863C}" type="pres">
      <dgm:prSet presAssocID="{AF7C48FC-7F6D-4C5B-A7FA-0895E00CC598}" presName="parallelogram3" presStyleLbl="alignNode1" presStyleIdx="30" presStyleCnt="42"/>
      <dgm:spPr>
        <a:solidFill>
          <a:srgbClr val="AA5B32"/>
        </a:solidFill>
        <a:ln>
          <a:solidFill>
            <a:srgbClr val="AA5B32"/>
          </a:solidFill>
        </a:ln>
      </dgm:spPr>
    </dgm:pt>
    <dgm:pt modelId="{E956B9A3-0EA2-4699-AC1E-18D09AA417A7}" type="pres">
      <dgm:prSet presAssocID="{AF7C48FC-7F6D-4C5B-A7FA-0895E00CC598}" presName="parallelogram4" presStyleLbl="alignNode1" presStyleIdx="31" presStyleCnt="42"/>
      <dgm:spPr>
        <a:solidFill>
          <a:srgbClr val="AA5B32"/>
        </a:solidFill>
        <a:ln>
          <a:solidFill>
            <a:srgbClr val="AA5B32"/>
          </a:solidFill>
        </a:ln>
      </dgm:spPr>
    </dgm:pt>
    <dgm:pt modelId="{8710D2F1-B88B-4473-8D26-3DD31B2F8A3D}" type="pres">
      <dgm:prSet presAssocID="{AF7C48FC-7F6D-4C5B-A7FA-0895E00CC598}" presName="parallelogram5" presStyleLbl="alignNode1" presStyleIdx="32" presStyleCnt="42"/>
      <dgm:spPr>
        <a:solidFill>
          <a:srgbClr val="AA5B32"/>
        </a:solidFill>
        <a:ln>
          <a:solidFill>
            <a:srgbClr val="AA5B32"/>
          </a:solidFill>
        </a:ln>
      </dgm:spPr>
    </dgm:pt>
    <dgm:pt modelId="{C2A49F4E-CA09-4BAA-A20C-92BECD8EC106}" type="pres">
      <dgm:prSet presAssocID="{AF7C48FC-7F6D-4C5B-A7FA-0895E00CC598}" presName="parallelogram6" presStyleLbl="alignNode1" presStyleIdx="33" presStyleCnt="42"/>
      <dgm:spPr>
        <a:solidFill>
          <a:srgbClr val="AA5B32"/>
        </a:solidFill>
        <a:ln>
          <a:solidFill>
            <a:srgbClr val="AA5B32"/>
          </a:solidFill>
        </a:ln>
      </dgm:spPr>
    </dgm:pt>
    <dgm:pt modelId="{600BB201-B9D1-4E91-B686-A3E2474A6091}" type="pres">
      <dgm:prSet presAssocID="{AF7C48FC-7F6D-4C5B-A7FA-0895E00CC598}" presName="parallelogram7" presStyleLbl="alignNode1" presStyleIdx="34" presStyleCnt="42"/>
      <dgm:spPr>
        <a:solidFill>
          <a:srgbClr val="AA5B32"/>
        </a:solidFill>
        <a:ln>
          <a:solidFill>
            <a:srgbClr val="AA5B32"/>
          </a:solidFill>
        </a:ln>
      </dgm:spPr>
    </dgm:pt>
    <dgm:pt modelId="{75F7EB39-D786-4730-851E-0414C85C53A5}" type="pres">
      <dgm:prSet presAssocID="{4CC9A1A5-FCEA-4CCD-B336-F122E0319EBD}" presName="sibTrans" presStyleCnt="0"/>
      <dgm:spPr/>
    </dgm:pt>
    <dgm:pt modelId="{1FCA1C5C-ABA6-4097-B560-DAD7CF44B3AE}" type="pres">
      <dgm:prSet presAssocID="{F6EFD0CE-AC8D-471A-8102-803CB572524A}" presName="parenttextcomposite" presStyleCnt="0"/>
      <dgm:spPr/>
    </dgm:pt>
    <dgm:pt modelId="{3E359DE4-724A-4F1E-BB0C-0991A5811A6E}" type="pres">
      <dgm:prSet presAssocID="{F6EFD0CE-AC8D-471A-8102-803CB572524A}" presName="parenttext" presStyleLbl="revTx" presStyleIdx="5" presStyleCnt="6">
        <dgm:presLayoutVars>
          <dgm:chMax/>
          <dgm:chPref val="2"/>
          <dgm:bulletEnabled val="1"/>
        </dgm:presLayoutVars>
      </dgm:prSet>
      <dgm:spPr/>
    </dgm:pt>
    <dgm:pt modelId="{53B8FDA9-FBF8-4CE0-8364-1D5208CD5558}" type="pres">
      <dgm:prSet presAssocID="{F6EFD0CE-AC8D-471A-8102-803CB572524A}" presName="parallelogramComposite" presStyleCnt="0"/>
      <dgm:spPr/>
    </dgm:pt>
    <dgm:pt modelId="{CDD73777-08C1-495F-A1C3-3A22AC61ADE3}" type="pres">
      <dgm:prSet presAssocID="{F6EFD0CE-AC8D-471A-8102-803CB572524A}" presName="parallelogram1" presStyleLbl="alignNode1" presStyleIdx="35" presStyleCnt="42"/>
      <dgm:spPr>
        <a:solidFill>
          <a:srgbClr val="AA5B32"/>
        </a:solidFill>
        <a:ln>
          <a:solidFill>
            <a:srgbClr val="AA5B32"/>
          </a:solidFill>
        </a:ln>
      </dgm:spPr>
    </dgm:pt>
    <dgm:pt modelId="{BCDB016C-5288-423C-9F8D-692E917B04E4}" type="pres">
      <dgm:prSet presAssocID="{F6EFD0CE-AC8D-471A-8102-803CB572524A}" presName="parallelogram2" presStyleLbl="alignNode1" presStyleIdx="36" presStyleCnt="42"/>
      <dgm:spPr>
        <a:solidFill>
          <a:srgbClr val="AA5B32"/>
        </a:solidFill>
        <a:ln>
          <a:solidFill>
            <a:srgbClr val="AA5B32"/>
          </a:solidFill>
        </a:ln>
      </dgm:spPr>
    </dgm:pt>
    <dgm:pt modelId="{EDF9BEBC-5E13-4D37-8C7E-7D06F44BBDDA}" type="pres">
      <dgm:prSet presAssocID="{F6EFD0CE-AC8D-471A-8102-803CB572524A}" presName="parallelogram3" presStyleLbl="alignNode1" presStyleIdx="37" presStyleCnt="42"/>
      <dgm:spPr>
        <a:solidFill>
          <a:srgbClr val="AA5B32"/>
        </a:solidFill>
        <a:ln>
          <a:solidFill>
            <a:srgbClr val="AA5B32"/>
          </a:solidFill>
        </a:ln>
      </dgm:spPr>
    </dgm:pt>
    <dgm:pt modelId="{356FDBFE-5CB3-4C6A-BC7D-F3CDE22950FB}" type="pres">
      <dgm:prSet presAssocID="{F6EFD0CE-AC8D-471A-8102-803CB572524A}" presName="parallelogram4" presStyleLbl="alignNode1" presStyleIdx="38" presStyleCnt="42"/>
      <dgm:spPr>
        <a:solidFill>
          <a:srgbClr val="AA5B32"/>
        </a:solidFill>
        <a:ln>
          <a:solidFill>
            <a:srgbClr val="AA5B32"/>
          </a:solidFill>
        </a:ln>
      </dgm:spPr>
    </dgm:pt>
    <dgm:pt modelId="{A978A915-5D75-492E-BCDD-6FC8163A5D43}" type="pres">
      <dgm:prSet presAssocID="{F6EFD0CE-AC8D-471A-8102-803CB572524A}" presName="parallelogram5" presStyleLbl="alignNode1" presStyleIdx="39" presStyleCnt="42"/>
      <dgm:spPr>
        <a:solidFill>
          <a:srgbClr val="AA5B32"/>
        </a:solidFill>
        <a:ln>
          <a:solidFill>
            <a:srgbClr val="AA5B32"/>
          </a:solidFill>
        </a:ln>
      </dgm:spPr>
    </dgm:pt>
    <dgm:pt modelId="{261CCB1A-84B7-4DA0-8929-1CEBD124F86C}" type="pres">
      <dgm:prSet presAssocID="{F6EFD0CE-AC8D-471A-8102-803CB572524A}" presName="parallelogram6" presStyleLbl="alignNode1" presStyleIdx="40" presStyleCnt="42"/>
      <dgm:spPr>
        <a:solidFill>
          <a:srgbClr val="AA5B32"/>
        </a:solidFill>
        <a:ln>
          <a:solidFill>
            <a:srgbClr val="AA5B32"/>
          </a:solidFill>
        </a:ln>
      </dgm:spPr>
    </dgm:pt>
    <dgm:pt modelId="{DF4ABC7A-E5E5-49A1-BBFC-11BF2378F099}" type="pres">
      <dgm:prSet presAssocID="{F6EFD0CE-AC8D-471A-8102-803CB572524A}" presName="parallelogram7" presStyleLbl="alignNode1" presStyleIdx="41" presStyleCnt="42"/>
      <dgm:spPr>
        <a:solidFill>
          <a:srgbClr val="AA5B32"/>
        </a:solidFill>
        <a:ln>
          <a:solidFill>
            <a:srgbClr val="AA5B32"/>
          </a:solidFill>
        </a:ln>
      </dgm:spPr>
    </dgm:pt>
  </dgm:ptLst>
  <dgm:cxnLst>
    <dgm:cxn modelId="{38516416-DC90-405D-BD5C-E9B99E557AF4}" srcId="{16C9B07D-76AC-4C88-8040-A868BE5B4B03}" destId="{AF7C48FC-7F6D-4C5B-A7FA-0895E00CC598}" srcOrd="4" destOrd="0" parTransId="{08B18564-B269-474A-808A-165AA30291B6}" sibTransId="{4CC9A1A5-FCEA-4CCD-B336-F122E0319EBD}"/>
    <dgm:cxn modelId="{7775561B-108B-4DCC-8F21-4CCA60CDA6EA}" srcId="{16C9B07D-76AC-4C88-8040-A868BE5B4B03}" destId="{F6EFD0CE-AC8D-471A-8102-803CB572524A}" srcOrd="5" destOrd="0" parTransId="{29A03ACB-674C-472D-9F05-4C3D1BCD084F}" sibTransId="{2A3D18C3-31FC-4910-B5C9-5C01121DFC2E}"/>
    <dgm:cxn modelId="{DFE72930-70B5-4973-8BBD-9E188CEFB124}" type="presOf" srcId="{F6EFD0CE-AC8D-471A-8102-803CB572524A}" destId="{3E359DE4-724A-4F1E-BB0C-0991A5811A6E}" srcOrd="0" destOrd="0" presId="urn:microsoft.com/office/officeart/2008/layout/VerticalAccentList"/>
    <dgm:cxn modelId="{A528383D-9639-401B-9B27-E1E22DE780EA}" srcId="{16C9B07D-76AC-4C88-8040-A868BE5B4B03}" destId="{EF263B32-F8F6-4CDC-A7D3-E4A9912F19EE}" srcOrd="2" destOrd="0" parTransId="{93117C51-521B-4E35-BAAD-5E5BC04DF8AE}" sibTransId="{F92857B9-B757-4169-A589-2F78179CF7EA}"/>
    <dgm:cxn modelId="{34F4BA42-51C6-4ACF-A7CC-950D5FC44A0C}" type="presOf" srcId="{16C9B07D-76AC-4C88-8040-A868BE5B4B03}" destId="{9D8CE344-C553-4EA7-AC86-EFE24890BE9C}" srcOrd="0" destOrd="0" presId="urn:microsoft.com/office/officeart/2008/layout/VerticalAccentList"/>
    <dgm:cxn modelId="{1914FC69-1F7F-45DC-B2FA-92AA5189BB6A}" type="presOf" srcId="{1662E35D-904C-4544-8868-27D36BEA2A20}" destId="{A15F3AAE-36D3-43C9-9D16-A165E8D7CBEE}" srcOrd="0" destOrd="0" presId="urn:microsoft.com/office/officeart/2008/layout/VerticalAccentList"/>
    <dgm:cxn modelId="{A7161A78-612D-49D2-925F-1A2972BF8355}" type="presOf" srcId="{EF263B32-F8F6-4CDC-A7D3-E4A9912F19EE}" destId="{7E25BFFB-FED2-4808-A2C8-89D16259DC0B}" srcOrd="0" destOrd="0" presId="urn:microsoft.com/office/officeart/2008/layout/VerticalAccentList"/>
    <dgm:cxn modelId="{673EBD7F-FEBA-4CB1-99AA-8784ED81D4C2}" type="presOf" srcId="{D1C74C42-4D02-407D-8C8C-98126AE231B9}" destId="{21EBF28A-E088-49E1-94D2-0564A8DC6C3F}" srcOrd="0" destOrd="0" presId="urn:microsoft.com/office/officeart/2008/layout/VerticalAccentList"/>
    <dgm:cxn modelId="{AE6AEE80-0155-42AD-BA8E-D9642629184F}" srcId="{16C9B07D-76AC-4C88-8040-A868BE5B4B03}" destId="{A043BF23-45C2-4AB0-8E4F-8F1268E2DEAC}" srcOrd="0" destOrd="0" parTransId="{31BA8F56-5931-42BE-B0E0-F2453529503B}" sibTransId="{1F6371A9-D313-4BE2-B72F-F4E8ECA0670A}"/>
    <dgm:cxn modelId="{35D66A82-7693-4D10-8F56-C553B544116A}" type="presOf" srcId="{A043BF23-45C2-4AB0-8E4F-8F1268E2DEAC}" destId="{7D1E79CF-3928-4FEE-BD15-449E5D057118}" srcOrd="0" destOrd="0" presId="urn:microsoft.com/office/officeart/2008/layout/VerticalAccentList"/>
    <dgm:cxn modelId="{0E6D39B8-F83F-4692-A85B-C14EE2D17E5F}" srcId="{16C9B07D-76AC-4C88-8040-A868BE5B4B03}" destId="{1662E35D-904C-4544-8868-27D36BEA2A20}" srcOrd="3" destOrd="0" parTransId="{74DC163C-5AAC-42E4-A4CB-D3F613044029}" sibTransId="{4E077490-CA09-4321-BA34-D505C1BB5CD8}"/>
    <dgm:cxn modelId="{055575D0-AFE2-44E7-B914-EC1723A61BBD}" srcId="{16C9B07D-76AC-4C88-8040-A868BE5B4B03}" destId="{D1C74C42-4D02-407D-8C8C-98126AE231B9}" srcOrd="1" destOrd="0" parTransId="{B482C278-68E3-47E9-A627-69209B6AED38}" sibTransId="{49683552-A696-4B88-B5AC-095BA52520B7}"/>
    <dgm:cxn modelId="{7C6832F2-F056-4D3A-A2CF-92E4A74A3878}" type="presOf" srcId="{AF7C48FC-7F6D-4C5B-A7FA-0895E00CC598}" destId="{9A88F769-086E-4C58-9A89-3694510CC517}" srcOrd="0" destOrd="0" presId="urn:microsoft.com/office/officeart/2008/layout/VerticalAccentList"/>
    <dgm:cxn modelId="{C4E4255A-C302-4519-8F0D-7B6D87404DA9}" type="presParOf" srcId="{9D8CE344-C553-4EA7-AC86-EFE24890BE9C}" destId="{C1D44796-81C1-4CC3-A40C-0BFDFFA0E5CB}" srcOrd="0" destOrd="0" presId="urn:microsoft.com/office/officeart/2008/layout/VerticalAccentList"/>
    <dgm:cxn modelId="{C87A7534-5976-4220-917E-157E2CC33516}" type="presParOf" srcId="{C1D44796-81C1-4CC3-A40C-0BFDFFA0E5CB}" destId="{7D1E79CF-3928-4FEE-BD15-449E5D057118}" srcOrd="0" destOrd="0" presId="urn:microsoft.com/office/officeart/2008/layout/VerticalAccentList"/>
    <dgm:cxn modelId="{E5B7F519-C5CE-4643-AF49-0AA5D4A37145}" type="presParOf" srcId="{9D8CE344-C553-4EA7-AC86-EFE24890BE9C}" destId="{A2AA9B50-4402-4EDA-82E5-4789A2558150}" srcOrd="1" destOrd="0" presId="urn:microsoft.com/office/officeart/2008/layout/VerticalAccentList"/>
    <dgm:cxn modelId="{4DA3F571-5AE3-4E5D-A1E4-3A65AF5CAE7D}" type="presParOf" srcId="{A2AA9B50-4402-4EDA-82E5-4789A2558150}" destId="{EB9C5609-100D-4EFB-B9F1-635131340A95}" srcOrd="0" destOrd="0" presId="urn:microsoft.com/office/officeart/2008/layout/VerticalAccentList"/>
    <dgm:cxn modelId="{70C29396-9944-4E9C-AFD3-6BE11A96E86E}" type="presParOf" srcId="{A2AA9B50-4402-4EDA-82E5-4789A2558150}" destId="{D308E39A-EC6D-49A6-ACF6-3708F99926EE}" srcOrd="1" destOrd="0" presId="urn:microsoft.com/office/officeart/2008/layout/VerticalAccentList"/>
    <dgm:cxn modelId="{29B65CA1-BDBF-4342-9701-2C6C542E6FA2}" type="presParOf" srcId="{A2AA9B50-4402-4EDA-82E5-4789A2558150}" destId="{F956C250-7CEB-472B-8AAB-22B133D1B47E}" srcOrd="2" destOrd="0" presId="urn:microsoft.com/office/officeart/2008/layout/VerticalAccentList"/>
    <dgm:cxn modelId="{EEDD304F-0DA4-4637-BB7A-5C309C627105}" type="presParOf" srcId="{A2AA9B50-4402-4EDA-82E5-4789A2558150}" destId="{98D1A935-FF99-424F-8F8A-3E2190020701}" srcOrd="3" destOrd="0" presId="urn:microsoft.com/office/officeart/2008/layout/VerticalAccentList"/>
    <dgm:cxn modelId="{35DC9F50-E18B-4683-8BAB-B6EB113FAD19}" type="presParOf" srcId="{A2AA9B50-4402-4EDA-82E5-4789A2558150}" destId="{ABC43BD7-3309-43CE-B954-07D4EFBDD85B}" srcOrd="4" destOrd="0" presId="urn:microsoft.com/office/officeart/2008/layout/VerticalAccentList"/>
    <dgm:cxn modelId="{0C5C53E8-E46A-4709-A75B-60EBE7CECDE5}" type="presParOf" srcId="{A2AA9B50-4402-4EDA-82E5-4789A2558150}" destId="{48E83F60-6BAE-45F5-AAE6-D8CE198DDFEB}" srcOrd="5" destOrd="0" presId="urn:microsoft.com/office/officeart/2008/layout/VerticalAccentList"/>
    <dgm:cxn modelId="{5DCF74FC-36E3-4139-9788-2CD755DAD8A7}" type="presParOf" srcId="{A2AA9B50-4402-4EDA-82E5-4789A2558150}" destId="{E7FD2EAE-A54B-4F3B-B4B1-8B152CFD6758}" srcOrd="6" destOrd="0" presId="urn:microsoft.com/office/officeart/2008/layout/VerticalAccentList"/>
    <dgm:cxn modelId="{CB7037F8-B07D-4C60-9296-4601074A4D83}" type="presParOf" srcId="{9D8CE344-C553-4EA7-AC86-EFE24890BE9C}" destId="{AE57E41A-BF87-423E-871F-5CAADF717671}" srcOrd="2" destOrd="0" presId="urn:microsoft.com/office/officeart/2008/layout/VerticalAccentList"/>
    <dgm:cxn modelId="{BAD9BBEB-A017-4DDB-9A03-8A3D8E0C6B7E}" type="presParOf" srcId="{9D8CE344-C553-4EA7-AC86-EFE24890BE9C}" destId="{2D133080-F8D8-4F6E-AA97-2EC1C6480E70}" srcOrd="3" destOrd="0" presId="urn:microsoft.com/office/officeart/2008/layout/VerticalAccentList"/>
    <dgm:cxn modelId="{52868DCC-AED3-4DF9-B38B-39B83A44F10D}" type="presParOf" srcId="{2D133080-F8D8-4F6E-AA97-2EC1C6480E70}" destId="{21EBF28A-E088-49E1-94D2-0564A8DC6C3F}" srcOrd="0" destOrd="0" presId="urn:microsoft.com/office/officeart/2008/layout/VerticalAccentList"/>
    <dgm:cxn modelId="{A75B3C97-443D-4F0D-976B-A5293328C3BE}" type="presParOf" srcId="{9D8CE344-C553-4EA7-AC86-EFE24890BE9C}" destId="{4ED0088A-BC50-4585-8FBA-229D51A826BA}" srcOrd="4" destOrd="0" presId="urn:microsoft.com/office/officeart/2008/layout/VerticalAccentList"/>
    <dgm:cxn modelId="{C0B2C4A2-59D6-4740-9523-850D22BBF8A2}" type="presParOf" srcId="{4ED0088A-BC50-4585-8FBA-229D51A826BA}" destId="{B9C8D5BF-5E69-4286-8014-C9D214137094}" srcOrd="0" destOrd="0" presId="urn:microsoft.com/office/officeart/2008/layout/VerticalAccentList"/>
    <dgm:cxn modelId="{7FA6E5F2-6FFA-46A8-8E74-99EFF100A183}" type="presParOf" srcId="{4ED0088A-BC50-4585-8FBA-229D51A826BA}" destId="{FD4500E5-668E-4A96-A489-56D860BDB5F7}" srcOrd="1" destOrd="0" presId="urn:microsoft.com/office/officeart/2008/layout/VerticalAccentList"/>
    <dgm:cxn modelId="{ED82A2A0-BBD4-4D56-9968-341719785E9F}" type="presParOf" srcId="{4ED0088A-BC50-4585-8FBA-229D51A826BA}" destId="{8B6CB6F9-0486-41BC-A611-42BE2CA6E680}" srcOrd="2" destOrd="0" presId="urn:microsoft.com/office/officeart/2008/layout/VerticalAccentList"/>
    <dgm:cxn modelId="{6A3ACDE4-AA0E-4F7F-87D6-7E6D19892D37}" type="presParOf" srcId="{4ED0088A-BC50-4585-8FBA-229D51A826BA}" destId="{D2D8ABCD-C957-42B9-8EF0-94CA04E5FF50}" srcOrd="3" destOrd="0" presId="urn:microsoft.com/office/officeart/2008/layout/VerticalAccentList"/>
    <dgm:cxn modelId="{9A4B544D-CD8E-48E2-83B8-177B03A7E30C}" type="presParOf" srcId="{4ED0088A-BC50-4585-8FBA-229D51A826BA}" destId="{B6B834D2-5AF0-4E67-BC36-5187584A858B}" srcOrd="4" destOrd="0" presId="urn:microsoft.com/office/officeart/2008/layout/VerticalAccentList"/>
    <dgm:cxn modelId="{88F5F8E5-D6C9-4408-A95F-A189BC409F7A}" type="presParOf" srcId="{4ED0088A-BC50-4585-8FBA-229D51A826BA}" destId="{5D41E7CF-9DCD-43E0-A933-C6668A9930C1}" srcOrd="5" destOrd="0" presId="urn:microsoft.com/office/officeart/2008/layout/VerticalAccentList"/>
    <dgm:cxn modelId="{54D931A7-1E1B-4CC8-B12F-A1D694B0F768}" type="presParOf" srcId="{4ED0088A-BC50-4585-8FBA-229D51A826BA}" destId="{FF8EE3A3-6906-4045-A04F-BDF1807AAC94}" srcOrd="6" destOrd="0" presId="urn:microsoft.com/office/officeart/2008/layout/VerticalAccentList"/>
    <dgm:cxn modelId="{030C2109-A878-402B-9C58-CFB494B8DAC6}" type="presParOf" srcId="{9D8CE344-C553-4EA7-AC86-EFE24890BE9C}" destId="{2DB2521B-E015-4BAA-8474-0EF20BDBA4DC}" srcOrd="5" destOrd="0" presId="urn:microsoft.com/office/officeart/2008/layout/VerticalAccentList"/>
    <dgm:cxn modelId="{848E48F6-7DF6-42F6-86BA-94707193A671}" type="presParOf" srcId="{9D8CE344-C553-4EA7-AC86-EFE24890BE9C}" destId="{D060F6E6-CE33-4E15-9715-0D58148ABF5B}" srcOrd="6" destOrd="0" presId="urn:microsoft.com/office/officeart/2008/layout/VerticalAccentList"/>
    <dgm:cxn modelId="{08A40EE1-0E23-4E4B-8D7A-422524FBB41D}" type="presParOf" srcId="{D060F6E6-CE33-4E15-9715-0D58148ABF5B}" destId="{7E25BFFB-FED2-4808-A2C8-89D16259DC0B}" srcOrd="0" destOrd="0" presId="urn:microsoft.com/office/officeart/2008/layout/VerticalAccentList"/>
    <dgm:cxn modelId="{87E4095E-D3A2-48C4-B820-48FBAD007706}" type="presParOf" srcId="{9D8CE344-C553-4EA7-AC86-EFE24890BE9C}" destId="{244CA531-123E-4B7D-B3D8-52154F6F31B0}" srcOrd="7" destOrd="0" presId="urn:microsoft.com/office/officeart/2008/layout/VerticalAccentList"/>
    <dgm:cxn modelId="{F1FF89B6-72FB-46E4-8471-C4F2D55A3059}" type="presParOf" srcId="{244CA531-123E-4B7D-B3D8-52154F6F31B0}" destId="{80D916FB-6007-44AD-9617-354D044A824E}" srcOrd="0" destOrd="0" presId="urn:microsoft.com/office/officeart/2008/layout/VerticalAccentList"/>
    <dgm:cxn modelId="{6986D136-BC0F-4A32-96F2-D30D105196F4}" type="presParOf" srcId="{244CA531-123E-4B7D-B3D8-52154F6F31B0}" destId="{BF1BD743-D73F-4E6A-B784-A18DD525FBAA}" srcOrd="1" destOrd="0" presId="urn:microsoft.com/office/officeart/2008/layout/VerticalAccentList"/>
    <dgm:cxn modelId="{7061EC5D-F99A-4837-85B4-96A54F3E33F9}" type="presParOf" srcId="{244CA531-123E-4B7D-B3D8-52154F6F31B0}" destId="{DCC63DBA-FD76-451F-880A-8F9D7A6011B2}" srcOrd="2" destOrd="0" presId="urn:microsoft.com/office/officeart/2008/layout/VerticalAccentList"/>
    <dgm:cxn modelId="{7F58FE2A-B8CA-4ECA-BEA9-9501E27D0A74}" type="presParOf" srcId="{244CA531-123E-4B7D-B3D8-52154F6F31B0}" destId="{204E938A-2A2F-4563-9B41-DD2F6733FBF3}" srcOrd="3" destOrd="0" presId="urn:microsoft.com/office/officeart/2008/layout/VerticalAccentList"/>
    <dgm:cxn modelId="{C22EA133-62C6-4447-A086-B59AD1A84D7B}" type="presParOf" srcId="{244CA531-123E-4B7D-B3D8-52154F6F31B0}" destId="{7A809C74-E738-4748-9759-7EC4495F2623}" srcOrd="4" destOrd="0" presId="urn:microsoft.com/office/officeart/2008/layout/VerticalAccentList"/>
    <dgm:cxn modelId="{720D0282-AD2B-4C92-8985-F856C8B5A19A}" type="presParOf" srcId="{244CA531-123E-4B7D-B3D8-52154F6F31B0}" destId="{C904CA71-3853-4F78-A1DE-99CFDD6966A1}" srcOrd="5" destOrd="0" presId="urn:microsoft.com/office/officeart/2008/layout/VerticalAccentList"/>
    <dgm:cxn modelId="{CC062A31-4FD8-4FCA-B9A2-467C21B5212B}" type="presParOf" srcId="{244CA531-123E-4B7D-B3D8-52154F6F31B0}" destId="{9074E602-5334-45AF-9F4F-EEF1E038457B}" srcOrd="6" destOrd="0" presId="urn:microsoft.com/office/officeart/2008/layout/VerticalAccentList"/>
    <dgm:cxn modelId="{C1D61C40-D95A-41C9-9D20-2239EADD3F83}" type="presParOf" srcId="{9D8CE344-C553-4EA7-AC86-EFE24890BE9C}" destId="{4A9A9AAE-F5C3-475A-A3E4-C995E9B786BD}" srcOrd="8" destOrd="0" presId="urn:microsoft.com/office/officeart/2008/layout/VerticalAccentList"/>
    <dgm:cxn modelId="{3434B0F0-3199-42FF-BB43-E85CA267CF25}" type="presParOf" srcId="{9D8CE344-C553-4EA7-AC86-EFE24890BE9C}" destId="{8A4179B7-C87D-427E-9545-638D0EB53436}" srcOrd="9" destOrd="0" presId="urn:microsoft.com/office/officeart/2008/layout/VerticalAccentList"/>
    <dgm:cxn modelId="{50C70014-16D6-4C56-9C92-D70A132FCB4F}" type="presParOf" srcId="{8A4179B7-C87D-427E-9545-638D0EB53436}" destId="{A15F3AAE-36D3-43C9-9D16-A165E8D7CBEE}" srcOrd="0" destOrd="0" presId="urn:microsoft.com/office/officeart/2008/layout/VerticalAccentList"/>
    <dgm:cxn modelId="{BEB1C1A4-9774-49BB-9631-0CBBA1A14729}" type="presParOf" srcId="{9D8CE344-C553-4EA7-AC86-EFE24890BE9C}" destId="{7559507D-05FF-4E12-97AB-754998D9958B}" srcOrd="10" destOrd="0" presId="urn:microsoft.com/office/officeart/2008/layout/VerticalAccentList"/>
    <dgm:cxn modelId="{1436E24D-D316-4692-AB6B-D0B1612CE80A}" type="presParOf" srcId="{7559507D-05FF-4E12-97AB-754998D9958B}" destId="{6B6832AB-219C-4551-A395-230CAE5308DF}" srcOrd="0" destOrd="0" presId="urn:microsoft.com/office/officeart/2008/layout/VerticalAccentList"/>
    <dgm:cxn modelId="{C803F369-7EA5-4EE0-910F-58A8F1057E45}" type="presParOf" srcId="{7559507D-05FF-4E12-97AB-754998D9958B}" destId="{8A0C2EBF-6494-434E-946F-D16B5BEB98D3}" srcOrd="1" destOrd="0" presId="urn:microsoft.com/office/officeart/2008/layout/VerticalAccentList"/>
    <dgm:cxn modelId="{EBD0D0BD-ECAF-41E5-9506-EBFE3E796EB3}" type="presParOf" srcId="{7559507D-05FF-4E12-97AB-754998D9958B}" destId="{1902A83B-11E1-43B5-9259-9EE47851B36F}" srcOrd="2" destOrd="0" presId="urn:microsoft.com/office/officeart/2008/layout/VerticalAccentList"/>
    <dgm:cxn modelId="{B46A47AD-1E6B-4FC7-8DAF-85D6E8303E69}" type="presParOf" srcId="{7559507D-05FF-4E12-97AB-754998D9958B}" destId="{59E549D6-0A42-415F-90BA-8C105B9D33FA}" srcOrd="3" destOrd="0" presId="urn:microsoft.com/office/officeart/2008/layout/VerticalAccentList"/>
    <dgm:cxn modelId="{2F45EF3C-4ECC-44E4-BF24-EFDFDF859C4F}" type="presParOf" srcId="{7559507D-05FF-4E12-97AB-754998D9958B}" destId="{9976A8C2-EB4F-4F2D-93B3-2EE0E19EF7CC}" srcOrd="4" destOrd="0" presId="urn:microsoft.com/office/officeart/2008/layout/VerticalAccentList"/>
    <dgm:cxn modelId="{79089654-F203-4D75-9568-0FE684FC0BDA}" type="presParOf" srcId="{7559507D-05FF-4E12-97AB-754998D9958B}" destId="{6A1A90CC-B473-44EA-BA3B-8747EC90A519}" srcOrd="5" destOrd="0" presId="urn:microsoft.com/office/officeart/2008/layout/VerticalAccentList"/>
    <dgm:cxn modelId="{9D273618-403F-4A98-BA47-5DA0C02C9356}" type="presParOf" srcId="{7559507D-05FF-4E12-97AB-754998D9958B}" destId="{B05F9135-ABDA-403F-88FD-87AB0CCA5EDF}" srcOrd="6" destOrd="0" presId="urn:microsoft.com/office/officeart/2008/layout/VerticalAccentList"/>
    <dgm:cxn modelId="{B42DFA9F-ED83-4D54-8AE9-266CEE5ECD88}" type="presParOf" srcId="{9D8CE344-C553-4EA7-AC86-EFE24890BE9C}" destId="{CF7F2939-003E-4459-A371-0B7BE4AF5DD9}" srcOrd="11" destOrd="0" presId="urn:microsoft.com/office/officeart/2008/layout/VerticalAccentList"/>
    <dgm:cxn modelId="{A7B00855-7154-421C-9F1F-EF93A00517EC}" type="presParOf" srcId="{9D8CE344-C553-4EA7-AC86-EFE24890BE9C}" destId="{3243B72F-8092-4D7B-A24E-6F16276A107B}" srcOrd="12" destOrd="0" presId="urn:microsoft.com/office/officeart/2008/layout/VerticalAccentList"/>
    <dgm:cxn modelId="{1464861F-1E35-4B06-9BEE-6C2805FAA164}" type="presParOf" srcId="{3243B72F-8092-4D7B-A24E-6F16276A107B}" destId="{9A88F769-086E-4C58-9A89-3694510CC517}" srcOrd="0" destOrd="0" presId="urn:microsoft.com/office/officeart/2008/layout/VerticalAccentList"/>
    <dgm:cxn modelId="{E6B77A04-2E30-4D48-87EF-9C7C55C5C8C8}" type="presParOf" srcId="{9D8CE344-C553-4EA7-AC86-EFE24890BE9C}" destId="{435DF2CE-E578-4590-AEC9-47710A286D61}" srcOrd="13" destOrd="0" presId="urn:microsoft.com/office/officeart/2008/layout/VerticalAccentList"/>
    <dgm:cxn modelId="{ED0E1934-F4EB-4C31-B872-9EB051736798}" type="presParOf" srcId="{435DF2CE-E578-4590-AEC9-47710A286D61}" destId="{E85CC0D4-0528-4AE0-AC75-8A9DD793FF63}" srcOrd="0" destOrd="0" presId="urn:microsoft.com/office/officeart/2008/layout/VerticalAccentList"/>
    <dgm:cxn modelId="{733CB991-6128-462A-B0F2-A996275CFAE2}" type="presParOf" srcId="{435DF2CE-E578-4590-AEC9-47710A286D61}" destId="{54979B00-ABC9-4424-9C72-D5676284BDCA}" srcOrd="1" destOrd="0" presId="urn:microsoft.com/office/officeart/2008/layout/VerticalAccentList"/>
    <dgm:cxn modelId="{9181DF17-30B3-46C4-A318-6C0F7506B176}" type="presParOf" srcId="{435DF2CE-E578-4590-AEC9-47710A286D61}" destId="{7733E80F-FB6C-47CE-A055-83AF1D15863C}" srcOrd="2" destOrd="0" presId="urn:microsoft.com/office/officeart/2008/layout/VerticalAccentList"/>
    <dgm:cxn modelId="{72DE1AB7-C672-447F-9661-9011C33E60B8}" type="presParOf" srcId="{435DF2CE-E578-4590-AEC9-47710A286D61}" destId="{E956B9A3-0EA2-4699-AC1E-18D09AA417A7}" srcOrd="3" destOrd="0" presId="urn:microsoft.com/office/officeart/2008/layout/VerticalAccentList"/>
    <dgm:cxn modelId="{B9A31C12-8DB6-4978-9255-47224C73BC17}" type="presParOf" srcId="{435DF2CE-E578-4590-AEC9-47710A286D61}" destId="{8710D2F1-B88B-4473-8D26-3DD31B2F8A3D}" srcOrd="4" destOrd="0" presId="urn:microsoft.com/office/officeart/2008/layout/VerticalAccentList"/>
    <dgm:cxn modelId="{D085720D-A7A3-4DF1-B03B-7961054678BF}" type="presParOf" srcId="{435DF2CE-E578-4590-AEC9-47710A286D61}" destId="{C2A49F4E-CA09-4BAA-A20C-92BECD8EC106}" srcOrd="5" destOrd="0" presId="urn:microsoft.com/office/officeart/2008/layout/VerticalAccentList"/>
    <dgm:cxn modelId="{1FCA9AB8-FB5D-4C58-9B73-45F8F9D13458}" type="presParOf" srcId="{435DF2CE-E578-4590-AEC9-47710A286D61}" destId="{600BB201-B9D1-4E91-B686-A3E2474A6091}" srcOrd="6" destOrd="0" presId="urn:microsoft.com/office/officeart/2008/layout/VerticalAccentList"/>
    <dgm:cxn modelId="{E7359617-9C36-4566-BAD5-F402ACFD2B19}" type="presParOf" srcId="{9D8CE344-C553-4EA7-AC86-EFE24890BE9C}" destId="{75F7EB39-D786-4730-851E-0414C85C53A5}" srcOrd="14" destOrd="0" presId="urn:microsoft.com/office/officeart/2008/layout/VerticalAccentList"/>
    <dgm:cxn modelId="{52713A26-2D70-4477-8466-23DBE2FAB1EC}" type="presParOf" srcId="{9D8CE344-C553-4EA7-AC86-EFE24890BE9C}" destId="{1FCA1C5C-ABA6-4097-B560-DAD7CF44B3AE}" srcOrd="15" destOrd="0" presId="urn:microsoft.com/office/officeart/2008/layout/VerticalAccentList"/>
    <dgm:cxn modelId="{4F352CCB-2CEF-4F0D-B2FE-12040CDF67DF}" type="presParOf" srcId="{1FCA1C5C-ABA6-4097-B560-DAD7CF44B3AE}" destId="{3E359DE4-724A-4F1E-BB0C-0991A5811A6E}" srcOrd="0" destOrd="0" presId="urn:microsoft.com/office/officeart/2008/layout/VerticalAccentList"/>
    <dgm:cxn modelId="{6E8D0856-4E3D-4E50-8BF4-F08B62F965CA}" type="presParOf" srcId="{9D8CE344-C553-4EA7-AC86-EFE24890BE9C}" destId="{53B8FDA9-FBF8-4CE0-8364-1D5208CD5558}" srcOrd="16" destOrd="0" presId="urn:microsoft.com/office/officeart/2008/layout/VerticalAccentList"/>
    <dgm:cxn modelId="{808413ED-B0C3-46DB-957F-97F1BB039CC1}" type="presParOf" srcId="{53B8FDA9-FBF8-4CE0-8364-1D5208CD5558}" destId="{CDD73777-08C1-495F-A1C3-3A22AC61ADE3}" srcOrd="0" destOrd="0" presId="urn:microsoft.com/office/officeart/2008/layout/VerticalAccentList"/>
    <dgm:cxn modelId="{784CA272-4ADC-44E6-81A0-BE04D6619431}" type="presParOf" srcId="{53B8FDA9-FBF8-4CE0-8364-1D5208CD5558}" destId="{BCDB016C-5288-423C-9F8D-692E917B04E4}" srcOrd="1" destOrd="0" presId="urn:microsoft.com/office/officeart/2008/layout/VerticalAccentList"/>
    <dgm:cxn modelId="{E24C60B6-D528-46E0-BDC8-7E5A3F1367A0}" type="presParOf" srcId="{53B8FDA9-FBF8-4CE0-8364-1D5208CD5558}" destId="{EDF9BEBC-5E13-4D37-8C7E-7D06F44BBDDA}" srcOrd="2" destOrd="0" presId="urn:microsoft.com/office/officeart/2008/layout/VerticalAccentList"/>
    <dgm:cxn modelId="{A8AF6D44-7A25-493B-9321-B7F5BF90E957}" type="presParOf" srcId="{53B8FDA9-FBF8-4CE0-8364-1D5208CD5558}" destId="{356FDBFE-5CB3-4C6A-BC7D-F3CDE22950FB}" srcOrd="3" destOrd="0" presId="urn:microsoft.com/office/officeart/2008/layout/VerticalAccentList"/>
    <dgm:cxn modelId="{95BBBAB2-10C1-43BF-8BC8-90AD015FF732}" type="presParOf" srcId="{53B8FDA9-FBF8-4CE0-8364-1D5208CD5558}" destId="{A978A915-5D75-492E-BCDD-6FC8163A5D43}" srcOrd="4" destOrd="0" presId="urn:microsoft.com/office/officeart/2008/layout/VerticalAccentList"/>
    <dgm:cxn modelId="{6657229C-C5FE-4856-9E27-2306458B4329}" type="presParOf" srcId="{53B8FDA9-FBF8-4CE0-8364-1D5208CD5558}" destId="{261CCB1A-84B7-4DA0-8929-1CEBD124F86C}" srcOrd="5" destOrd="0" presId="urn:microsoft.com/office/officeart/2008/layout/VerticalAccentList"/>
    <dgm:cxn modelId="{E27E375B-7028-4639-918B-1B637AE113F1}" type="presParOf" srcId="{53B8FDA9-FBF8-4CE0-8364-1D5208CD5558}" destId="{DF4ABC7A-E5E5-49A1-BBFC-11BF2378F099}" srcOrd="6" destOrd="0" presId="urn:microsoft.com/office/officeart/2008/layout/VerticalAccent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351E68-D2B2-482F-A541-39CF9B7AD8F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PK"/>
        </a:p>
      </dgm:t>
    </dgm:pt>
    <dgm:pt modelId="{F97C28BE-F4BF-4A69-8F80-1523008A7437}">
      <dgm:prSet/>
      <dgm:spPr>
        <a:solidFill>
          <a:srgbClr val="AA5B32"/>
        </a:solidFill>
        <a:ln>
          <a:solidFill>
            <a:srgbClr val="AA5B32"/>
          </a:solidFill>
        </a:ln>
      </dgm:spPr>
      <dgm:t>
        <a:bodyPr/>
        <a:lstStyle/>
        <a:p>
          <a:r>
            <a:rPr lang="en-PK" dirty="0"/>
            <a:t>Proposed problem: Sales are not improving (Subject to Case Confirmation)</a:t>
          </a:r>
        </a:p>
      </dgm:t>
    </dgm:pt>
    <dgm:pt modelId="{79C9A97A-A072-4ACF-98C2-190F50856CB4}" type="parTrans" cxnId="{31CFC582-EA44-41B5-80A0-839AA5F375BD}">
      <dgm:prSet/>
      <dgm:spPr/>
      <dgm:t>
        <a:bodyPr/>
        <a:lstStyle/>
        <a:p>
          <a:endParaRPr lang="en-PK"/>
        </a:p>
      </dgm:t>
    </dgm:pt>
    <dgm:pt modelId="{061B5D70-CDD8-4489-AD41-A99E1798E7F2}" type="sibTrans" cxnId="{31CFC582-EA44-41B5-80A0-839AA5F375BD}">
      <dgm:prSet/>
      <dgm:spPr/>
      <dgm:t>
        <a:bodyPr/>
        <a:lstStyle/>
        <a:p>
          <a:endParaRPr lang="en-PK"/>
        </a:p>
      </dgm:t>
    </dgm:pt>
    <dgm:pt modelId="{A7607428-A42A-47EC-95AF-7B37D8DE91A8}">
      <dgm:prSet/>
      <dgm:spPr>
        <a:solidFill>
          <a:srgbClr val="AA5B32"/>
        </a:solidFill>
        <a:ln>
          <a:solidFill>
            <a:srgbClr val="AA5B32"/>
          </a:solidFill>
        </a:ln>
      </dgm:spPr>
      <dgm:t>
        <a:bodyPr/>
        <a:lstStyle/>
        <a:p>
          <a:r>
            <a:rPr lang="en-PK"/>
            <a:t>Marketing: May have limited marketing reach and/or poor customer engagement.</a:t>
          </a:r>
        </a:p>
      </dgm:t>
    </dgm:pt>
    <dgm:pt modelId="{A6C44068-8A32-4BAB-B720-D7804E243EC8}" type="parTrans" cxnId="{6D9FC27C-23D7-4850-A4CA-36FA0085C0E4}">
      <dgm:prSet/>
      <dgm:spPr/>
      <dgm:t>
        <a:bodyPr/>
        <a:lstStyle/>
        <a:p>
          <a:endParaRPr lang="en-PK"/>
        </a:p>
      </dgm:t>
    </dgm:pt>
    <dgm:pt modelId="{DE384AFB-8491-45D4-BD36-31F431B2739C}" type="sibTrans" cxnId="{6D9FC27C-23D7-4850-A4CA-36FA0085C0E4}">
      <dgm:prSet/>
      <dgm:spPr/>
      <dgm:t>
        <a:bodyPr/>
        <a:lstStyle/>
        <a:p>
          <a:endParaRPr lang="en-PK"/>
        </a:p>
      </dgm:t>
    </dgm:pt>
    <dgm:pt modelId="{66F0502D-A18C-4084-9170-A7149239F928}">
      <dgm:prSet/>
      <dgm:spPr>
        <a:solidFill>
          <a:srgbClr val="AA5B32"/>
        </a:solidFill>
        <a:ln>
          <a:solidFill>
            <a:srgbClr val="AA5B32"/>
          </a:solidFill>
        </a:ln>
      </dgm:spPr>
      <dgm:t>
        <a:bodyPr/>
        <a:lstStyle/>
        <a:p>
          <a:r>
            <a:rPr lang="en-PK"/>
            <a:t>Possible mismatch between what is being produced and what the customers prefer. (Mancuso et al., 2021)</a:t>
          </a:r>
        </a:p>
      </dgm:t>
    </dgm:pt>
    <dgm:pt modelId="{B7034526-C278-4424-9E56-490288D47ED9}" type="parTrans" cxnId="{DD0626A0-DB22-4211-8774-EA3189B8458C}">
      <dgm:prSet/>
      <dgm:spPr/>
      <dgm:t>
        <a:bodyPr/>
        <a:lstStyle/>
        <a:p>
          <a:endParaRPr lang="en-PK"/>
        </a:p>
      </dgm:t>
    </dgm:pt>
    <dgm:pt modelId="{E7F6A35B-D72B-411B-B313-01024E32967B}" type="sibTrans" cxnId="{DD0626A0-DB22-4211-8774-EA3189B8458C}">
      <dgm:prSet/>
      <dgm:spPr/>
      <dgm:t>
        <a:bodyPr/>
        <a:lstStyle/>
        <a:p>
          <a:endParaRPr lang="en-PK"/>
        </a:p>
      </dgm:t>
    </dgm:pt>
    <dgm:pt modelId="{81D5F820-F612-47F2-BF7D-E81FF03BBE73}">
      <dgm:prSet/>
      <dgm:spPr>
        <a:solidFill>
          <a:srgbClr val="AA5B32"/>
        </a:solidFill>
        <a:ln>
          <a:solidFill>
            <a:srgbClr val="AA5B32"/>
          </a:solidFill>
        </a:ln>
      </dgm:spPr>
      <dgm:t>
        <a:bodyPr/>
        <a:lstStyle/>
        <a:p>
          <a:r>
            <a:rPr lang="en-PK" dirty="0"/>
            <a:t>People: Potential staffing, training or service delivery limitations.</a:t>
          </a:r>
        </a:p>
      </dgm:t>
    </dgm:pt>
    <dgm:pt modelId="{2EB0F74C-BFD3-49E8-96E9-01B6A6C5E0B1}" type="parTrans" cxnId="{8190C7C5-DB88-4BDD-A465-ABB2CB9D1934}">
      <dgm:prSet/>
      <dgm:spPr/>
      <dgm:t>
        <a:bodyPr/>
        <a:lstStyle/>
        <a:p>
          <a:endParaRPr lang="en-PK"/>
        </a:p>
      </dgm:t>
    </dgm:pt>
    <dgm:pt modelId="{3EE50779-BDBF-4C6C-93D0-AE1D05731E6A}" type="sibTrans" cxnId="{8190C7C5-DB88-4BDD-A465-ABB2CB9D1934}">
      <dgm:prSet/>
      <dgm:spPr/>
      <dgm:t>
        <a:bodyPr/>
        <a:lstStyle/>
        <a:p>
          <a:endParaRPr lang="en-PK"/>
        </a:p>
      </dgm:t>
    </dgm:pt>
    <dgm:pt modelId="{A40E4B86-8EDC-477A-B71E-DC46FA40F0DD}">
      <dgm:prSet/>
      <dgm:spPr>
        <a:solidFill>
          <a:srgbClr val="AA5B32"/>
        </a:solidFill>
        <a:ln>
          <a:solidFill>
            <a:srgbClr val="AA5B32"/>
          </a:solidFill>
        </a:ln>
      </dgm:spPr>
      <dgm:t>
        <a:bodyPr/>
        <a:lstStyle/>
        <a:p>
          <a:r>
            <a:rPr lang="en-PK"/>
            <a:t>Processes: Potential inefficiencies in the production, stock management or waste control process (Huang et al., 2021).</a:t>
          </a:r>
        </a:p>
      </dgm:t>
    </dgm:pt>
    <dgm:pt modelId="{332A4ABD-7A18-4248-897C-430F3CCEDDFF}" type="parTrans" cxnId="{E98868DC-822A-4B95-90EF-2B6E08B69278}">
      <dgm:prSet/>
      <dgm:spPr/>
      <dgm:t>
        <a:bodyPr/>
        <a:lstStyle/>
        <a:p>
          <a:endParaRPr lang="en-PK"/>
        </a:p>
      </dgm:t>
    </dgm:pt>
    <dgm:pt modelId="{A6C91211-CAE5-4DAC-83FB-A934A77084B9}" type="sibTrans" cxnId="{E98868DC-822A-4B95-90EF-2B6E08B69278}">
      <dgm:prSet/>
      <dgm:spPr/>
      <dgm:t>
        <a:bodyPr/>
        <a:lstStyle/>
        <a:p>
          <a:endParaRPr lang="en-PK"/>
        </a:p>
      </dgm:t>
    </dgm:pt>
    <dgm:pt modelId="{5B84C340-BF20-4785-A2C2-07338747514D}">
      <dgm:prSet/>
      <dgm:spPr>
        <a:solidFill>
          <a:srgbClr val="AA5B32"/>
        </a:solidFill>
        <a:ln>
          <a:solidFill>
            <a:srgbClr val="AA5B32"/>
          </a:solidFill>
        </a:ln>
      </dgm:spPr>
      <dgm:t>
        <a:bodyPr/>
        <a:lstStyle/>
        <a:p>
          <a:r>
            <a:rPr lang="en-PK"/>
            <a:t>Technology: Digital sales and operational tools: Potential barriers to adoption (Zamani, 2022).</a:t>
          </a:r>
        </a:p>
      </dgm:t>
    </dgm:pt>
    <dgm:pt modelId="{160114BA-9884-49C6-B19D-EB5B15ED04D9}" type="parTrans" cxnId="{917ECC31-5001-4A93-A2C2-6F49D0CAFDB5}">
      <dgm:prSet/>
      <dgm:spPr/>
      <dgm:t>
        <a:bodyPr/>
        <a:lstStyle/>
        <a:p>
          <a:endParaRPr lang="en-PK"/>
        </a:p>
      </dgm:t>
    </dgm:pt>
    <dgm:pt modelId="{43F8368E-5495-4F03-BD38-5DBA1FB458C1}" type="sibTrans" cxnId="{917ECC31-5001-4A93-A2C2-6F49D0CAFDB5}">
      <dgm:prSet/>
      <dgm:spPr/>
      <dgm:t>
        <a:bodyPr/>
        <a:lstStyle/>
        <a:p>
          <a:endParaRPr lang="en-PK"/>
        </a:p>
      </dgm:t>
    </dgm:pt>
    <dgm:pt modelId="{B54BDF13-49A0-496C-9B27-C1015908C4BA}">
      <dgm:prSet/>
      <dgm:spPr>
        <a:solidFill>
          <a:srgbClr val="AA5B32"/>
        </a:solidFill>
        <a:ln>
          <a:solidFill>
            <a:srgbClr val="AA5B32"/>
          </a:solidFill>
        </a:ln>
      </dgm:spPr>
      <dgm:t>
        <a:bodyPr/>
        <a:lstStyle/>
        <a:p>
          <a:r>
            <a:rPr lang="en-PK" dirty="0"/>
            <a:t>External market: Externaland competition that could impact the buying decision due to inflation (Bonciani et al., 2024).</a:t>
          </a:r>
        </a:p>
      </dgm:t>
    </dgm:pt>
    <dgm:pt modelId="{06CC0E1B-8EF3-4A1D-A945-9BEB49FF9051}" type="parTrans" cxnId="{14ECAF5F-0716-4A18-A973-CB4265AFD86C}">
      <dgm:prSet/>
      <dgm:spPr/>
      <dgm:t>
        <a:bodyPr/>
        <a:lstStyle/>
        <a:p>
          <a:endParaRPr lang="en-PK"/>
        </a:p>
      </dgm:t>
    </dgm:pt>
    <dgm:pt modelId="{CB05CE75-C46B-474B-B407-3BC5F672101C}" type="sibTrans" cxnId="{14ECAF5F-0716-4A18-A973-CB4265AFD86C}">
      <dgm:prSet/>
      <dgm:spPr/>
      <dgm:t>
        <a:bodyPr/>
        <a:lstStyle/>
        <a:p>
          <a:endParaRPr lang="en-PK"/>
        </a:p>
      </dgm:t>
    </dgm:pt>
    <dgm:pt modelId="{0FA0A565-9692-4A13-8BCA-DC21AE63FB2C}">
      <dgm:prSet/>
      <dgm:spPr>
        <a:solidFill>
          <a:srgbClr val="AA5B32"/>
        </a:solidFill>
        <a:ln>
          <a:solidFill>
            <a:srgbClr val="AA5B32"/>
          </a:solidFill>
        </a:ln>
      </dgm:spPr>
      <dgm:t>
        <a:bodyPr/>
        <a:lstStyle/>
        <a:p>
          <a:r>
            <a:rPr lang="en-PK" dirty="0"/>
            <a:t> Critical assessment: These are potential causes that need to be substantiated with sales data, operational records and customer evidence (Boca and Genovese, 2021).</a:t>
          </a:r>
        </a:p>
      </dgm:t>
    </dgm:pt>
    <dgm:pt modelId="{42FF07E8-C8B6-4EDD-9140-CC7799B5A5D7}" type="parTrans" cxnId="{2F9B2FDB-C574-4F9D-963A-675BBB14FF54}">
      <dgm:prSet/>
      <dgm:spPr/>
      <dgm:t>
        <a:bodyPr/>
        <a:lstStyle/>
        <a:p>
          <a:endParaRPr lang="en-PK"/>
        </a:p>
      </dgm:t>
    </dgm:pt>
    <dgm:pt modelId="{05690887-6E04-4C5A-8CC8-D3ABFDA9DB93}" type="sibTrans" cxnId="{2F9B2FDB-C574-4F9D-963A-675BBB14FF54}">
      <dgm:prSet/>
      <dgm:spPr/>
      <dgm:t>
        <a:bodyPr/>
        <a:lstStyle/>
        <a:p>
          <a:endParaRPr lang="en-PK"/>
        </a:p>
      </dgm:t>
    </dgm:pt>
    <dgm:pt modelId="{1DCEDAB3-2C67-4999-AB3B-FABD15BDB923}" type="pres">
      <dgm:prSet presAssocID="{BF351E68-D2B2-482F-A541-39CF9B7AD8F4}" presName="linear" presStyleCnt="0">
        <dgm:presLayoutVars>
          <dgm:animLvl val="lvl"/>
          <dgm:resizeHandles val="exact"/>
        </dgm:presLayoutVars>
      </dgm:prSet>
      <dgm:spPr/>
    </dgm:pt>
    <dgm:pt modelId="{7CD84FCE-9A0D-473F-BD2D-B3C0B67C6938}" type="pres">
      <dgm:prSet presAssocID="{F97C28BE-F4BF-4A69-8F80-1523008A7437}" presName="parentText" presStyleLbl="node1" presStyleIdx="0" presStyleCnt="8">
        <dgm:presLayoutVars>
          <dgm:chMax val="0"/>
          <dgm:bulletEnabled val="1"/>
        </dgm:presLayoutVars>
      </dgm:prSet>
      <dgm:spPr/>
    </dgm:pt>
    <dgm:pt modelId="{09BF083F-A190-4899-9A55-395C3F200AB2}" type="pres">
      <dgm:prSet presAssocID="{061B5D70-CDD8-4489-AD41-A99E1798E7F2}" presName="spacer" presStyleCnt="0"/>
      <dgm:spPr/>
    </dgm:pt>
    <dgm:pt modelId="{44CA7BFB-877A-4BD3-B99D-6779F09CEDC4}" type="pres">
      <dgm:prSet presAssocID="{A7607428-A42A-47EC-95AF-7B37D8DE91A8}" presName="parentText" presStyleLbl="node1" presStyleIdx="1" presStyleCnt="8">
        <dgm:presLayoutVars>
          <dgm:chMax val="0"/>
          <dgm:bulletEnabled val="1"/>
        </dgm:presLayoutVars>
      </dgm:prSet>
      <dgm:spPr/>
    </dgm:pt>
    <dgm:pt modelId="{00D2C164-B9C1-4A19-A93A-46B50D1906AB}" type="pres">
      <dgm:prSet presAssocID="{DE384AFB-8491-45D4-BD36-31F431B2739C}" presName="spacer" presStyleCnt="0"/>
      <dgm:spPr/>
    </dgm:pt>
    <dgm:pt modelId="{C2C2F44A-0858-4084-A8E6-C9CA9738636E}" type="pres">
      <dgm:prSet presAssocID="{66F0502D-A18C-4084-9170-A7149239F928}" presName="parentText" presStyleLbl="node1" presStyleIdx="2" presStyleCnt="8">
        <dgm:presLayoutVars>
          <dgm:chMax val="0"/>
          <dgm:bulletEnabled val="1"/>
        </dgm:presLayoutVars>
      </dgm:prSet>
      <dgm:spPr/>
    </dgm:pt>
    <dgm:pt modelId="{D85972DC-E568-406C-9299-680C63ED2FED}" type="pres">
      <dgm:prSet presAssocID="{E7F6A35B-D72B-411B-B313-01024E32967B}" presName="spacer" presStyleCnt="0"/>
      <dgm:spPr/>
    </dgm:pt>
    <dgm:pt modelId="{AF303141-91C1-4FFB-A10E-1464A368020A}" type="pres">
      <dgm:prSet presAssocID="{81D5F820-F612-47F2-BF7D-E81FF03BBE73}" presName="parentText" presStyleLbl="node1" presStyleIdx="3" presStyleCnt="8">
        <dgm:presLayoutVars>
          <dgm:chMax val="0"/>
          <dgm:bulletEnabled val="1"/>
        </dgm:presLayoutVars>
      </dgm:prSet>
      <dgm:spPr/>
    </dgm:pt>
    <dgm:pt modelId="{992C496C-C4A4-4901-84A8-BCC2C9C934DA}" type="pres">
      <dgm:prSet presAssocID="{3EE50779-BDBF-4C6C-93D0-AE1D05731E6A}" presName="spacer" presStyleCnt="0"/>
      <dgm:spPr/>
    </dgm:pt>
    <dgm:pt modelId="{244A2F7D-D434-44B9-AA48-2609753F7F1B}" type="pres">
      <dgm:prSet presAssocID="{A40E4B86-8EDC-477A-B71E-DC46FA40F0DD}" presName="parentText" presStyleLbl="node1" presStyleIdx="4" presStyleCnt="8">
        <dgm:presLayoutVars>
          <dgm:chMax val="0"/>
          <dgm:bulletEnabled val="1"/>
        </dgm:presLayoutVars>
      </dgm:prSet>
      <dgm:spPr/>
    </dgm:pt>
    <dgm:pt modelId="{AD4F4E43-6D0F-4025-B310-B01F50A545B8}" type="pres">
      <dgm:prSet presAssocID="{A6C91211-CAE5-4DAC-83FB-A934A77084B9}" presName="spacer" presStyleCnt="0"/>
      <dgm:spPr/>
    </dgm:pt>
    <dgm:pt modelId="{477853FF-C4AC-4AE9-9728-0A5CBBB5E18D}" type="pres">
      <dgm:prSet presAssocID="{5B84C340-BF20-4785-A2C2-07338747514D}" presName="parentText" presStyleLbl="node1" presStyleIdx="5" presStyleCnt="8">
        <dgm:presLayoutVars>
          <dgm:chMax val="0"/>
          <dgm:bulletEnabled val="1"/>
        </dgm:presLayoutVars>
      </dgm:prSet>
      <dgm:spPr/>
    </dgm:pt>
    <dgm:pt modelId="{6FA2EA8D-C980-4316-978B-0134C5E33566}" type="pres">
      <dgm:prSet presAssocID="{43F8368E-5495-4F03-BD38-5DBA1FB458C1}" presName="spacer" presStyleCnt="0"/>
      <dgm:spPr/>
    </dgm:pt>
    <dgm:pt modelId="{42EA9FE2-DFA4-4D1E-9608-150D9EA435B6}" type="pres">
      <dgm:prSet presAssocID="{B54BDF13-49A0-496C-9B27-C1015908C4BA}" presName="parentText" presStyleLbl="node1" presStyleIdx="6" presStyleCnt="8">
        <dgm:presLayoutVars>
          <dgm:chMax val="0"/>
          <dgm:bulletEnabled val="1"/>
        </dgm:presLayoutVars>
      </dgm:prSet>
      <dgm:spPr/>
    </dgm:pt>
    <dgm:pt modelId="{BE79A4D8-44AD-4910-9FBF-4A58A2F6A4C3}" type="pres">
      <dgm:prSet presAssocID="{CB05CE75-C46B-474B-B407-3BC5F672101C}" presName="spacer" presStyleCnt="0"/>
      <dgm:spPr/>
    </dgm:pt>
    <dgm:pt modelId="{243C8EC7-4291-4232-9861-F93C77836740}" type="pres">
      <dgm:prSet presAssocID="{0FA0A565-9692-4A13-8BCA-DC21AE63FB2C}" presName="parentText" presStyleLbl="node1" presStyleIdx="7" presStyleCnt="8">
        <dgm:presLayoutVars>
          <dgm:chMax val="0"/>
          <dgm:bulletEnabled val="1"/>
        </dgm:presLayoutVars>
      </dgm:prSet>
      <dgm:spPr/>
    </dgm:pt>
  </dgm:ptLst>
  <dgm:cxnLst>
    <dgm:cxn modelId="{B8597101-0246-47C2-81C4-BCE9E59CAD86}" type="presOf" srcId="{81D5F820-F612-47F2-BF7D-E81FF03BBE73}" destId="{AF303141-91C1-4FFB-A10E-1464A368020A}" srcOrd="0" destOrd="0" presId="urn:microsoft.com/office/officeart/2005/8/layout/vList2"/>
    <dgm:cxn modelId="{9DEB2405-3B82-4022-9107-BD366029393E}" type="presOf" srcId="{5B84C340-BF20-4785-A2C2-07338747514D}" destId="{477853FF-C4AC-4AE9-9728-0A5CBBB5E18D}" srcOrd="0" destOrd="0" presId="urn:microsoft.com/office/officeart/2005/8/layout/vList2"/>
    <dgm:cxn modelId="{917ECC31-5001-4A93-A2C2-6F49D0CAFDB5}" srcId="{BF351E68-D2B2-482F-A541-39CF9B7AD8F4}" destId="{5B84C340-BF20-4785-A2C2-07338747514D}" srcOrd="5" destOrd="0" parTransId="{160114BA-9884-49C6-B19D-EB5B15ED04D9}" sibTransId="{43F8368E-5495-4F03-BD38-5DBA1FB458C1}"/>
    <dgm:cxn modelId="{CE6E6C34-8961-4AFB-B6CA-7F6680873E2B}" type="presOf" srcId="{BF351E68-D2B2-482F-A541-39CF9B7AD8F4}" destId="{1DCEDAB3-2C67-4999-AB3B-FABD15BDB923}" srcOrd="0" destOrd="0" presId="urn:microsoft.com/office/officeart/2005/8/layout/vList2"/>
    <dgm:cxn modelId="{14ECAF5F-0716-4A18-A973-CB4265AFD86C}" srcId="{BF351E68-D2B2-482F-A541-39CF9B7AD8F4}" destId="{B54BDF13-49A0-496C-9B27-C1015908C4BA}" srcOrd="6" destOrd="0" parTransId="{06CC0E1B-8EF3-4A1D-A945-9BEB49FF9051}" sibTransId="{CB05CE75-C46B-474B-B407-3BC5F672101C}"/>
    <dgm:cxn modelId="{AB085163-F023-46DB-912F-E9BE20F29057}" type="presOf" srcId="{B54BDF13-49A0-496C-9B27-C1015908C4BA}" destId="{42EA9FE2-DFA4-4D1E-9608-150D9EA435B6}" srcOrd="0" destOrd="0" presId="urn:microsoft.com/office/officeart/2005/8/layout/vList2"/>
    <dgm:cxn modelId="{2BF8C470-AFAE-402A-AFAE-9E17A6130D6D}" type="presOf" srcId="{0FA0A565-9692-4A13-8BCA-DC21AE63FB2C}" destId="{243C8EC7-4291-4232-9861-F93C77836740}" srcOrd="0" destOrd="0" presId="urn:microsoft.com/office/officeart/2005/8/layout/vList2"/>
    <dgm:cxn modelId="{6D9FC27C-23D7-4850-A4CA-36FA0085C0E4}" srcId="{BF351E68-D2B2-482F-A541-39CF9B7AD8F4}" destId="{A7607428-A42A-47EC-95AF-7B37D8DE91A8}" srcOrd="1" destOrd="0" parTransId="{A6C44068-8A32-4BAB-B720-D7804E243EC8}" sibTransId="{DE384AFB-8491-45D4-BD36-31F431B2739C}"/>
    <dgm:cxn modelId="{31CFC582-EA44-41B5-80A0-839AA5F375BD}" srcId="{BF351E68-D2B2-482F-A541-39CF9B7AD8F4}" destId="{F97C28BE-F4BF-4A69-8F80-1523008A7437}" srcOrd="0" destOrd="0" parTransId="{79C9A97A-A072-4ACF-98C2-190F50856CB4}" sibTransId="{061B5D70-CDD8-4489-AD41-A99E1798E7F2}"/>
    <dgm:cxn modelId="{64B74D88-E611-4802-897F-E3D4D2AD1564}" type="presOf" srcId="{F97C28BE-F4BF-4A69-8F80-1523008A7437}" destId="{7CD84FCE-9A0D-473F-BD2D-B3C0B67C6938}" srcOrd="0" destOrd="0" presId="urn:microsoft.com/office/officeart/2005/8/layout/vList2"/>
    <dgm:cxn modelId="{A8D01B96-1B2E-41B2-BEAD-3D22E71CBD8E}" type="presOf" srcId="{A7607428-A42A-47EC-95AF-7B37D8DE91A8}" destId="{44CA7BFB-877A-4BD3-B99D-6779F09CEDC4}" srcOrd="0" destOrd="0" presId="urn:microsoft.com/office/officeart/2005/8/layout/vList2"/>
    <dgm:cxn modelId="{DD0626A0-DB22-4211-8774-EA3189B8458C}" srcId="{BF351E68-D2B2-482F-A541-39CF9B7AD8F4}" destId="{66F0502D-A18C-4084-9170-A7149239F928}" srcOrd="2" destOrd="0" parTransId="{B7034526-C278-4424-9E56-490288D47ED9}" sibTransId="{E7F6A35B-D72B-411B-B313-01024E32967B}"/>
    <dgm:cxn modelId="{F0B33FC4-7975-4B76-8E9B-97BB9FF42E8B}" type="presOf" srcId="{A40E4B86-8EDC-477A-B71E-DC46FA40F0DD}" destId="{244A2F7D-D434-44B9-AA48-2609753F7F1B}" srcOrd="0" destOrd="0" presId="urn:microsoft.com/office/officeart/2005/8/layout/vList2"/>
    <dgm:cxn modelId="{8190C7C5-DB88-4BDD-A465-ABB2CB9D1934}" srcId="{BF351E68-D2B2-482F-A541-39CF9B7AD8F4}" destId="{81D5F820-F612-47F2-BF7D-E81FF03BBE73}" srcOrd="3" destOrd="0" parTransId="{2EB0F74C-BFD3-49E8-96E9-01B6A6C5E0B1}" sibTransId="{3EE50779-BDBF-4C6C-93D0-AE1D05731E6A}"/>
    <dgm:cxn modelId="{2F9B2FDB-C574-4F9D-963A-675BBB14FF54}" srcId="{BF351E68-D2B2-482F-A541-39CF9B7AD8F4}" destId="{0FA0A565-9692-4A13-8BCA-DC21AE63FB2C}" srcOrd="7" destOrd="0" parTransId="{42FF07E8-C8B6-4EDD-9140-CC7799B5A5D7}" sibTransId="{05690887-6E04-4C5A-8CC8-D3ABFDA9DB93}"/>
    <dgm:cxn modelId="{E98868DC-822A-4B95-90EF-2B6E08B69278}" srcId="{BF351E68-D2B2-482F-A541-39CF9B7AD8F4}" destId="{A40E4B86-8EDC-477A-B71E-DC46FA40F0DD}" srcOrd="4" destOrd="0" parTransId="{332A4ABD-7A18-4248-897C-430F3CCEDDFF}" sibTransId="{A6C91211-CAE5-4DAC-83FB-A934A77084B9}"/>
    <dgm:cxn modelId="{D72F72F7-B01C-4B99-AEDC-2B8E9D2CA184}" type="presOf" srcId="{66F0502D-A18C-4084-9170-A7149239F928}" destId="{C2C2F44A-0858-4084-A8E6-C9CA9738636E}" srcOrd="0" destOrd="0" presId="urn:microsoft.com/office/officeart/2005/8/layout/vList2"/>
    <dgm:cxn modelId="{7545B007-06D3-44C9-9B98-DA8EB757AB75}" type="presParOf" srcId="{1DCEDAB3-2C67-4999-AB3B-FABD15BDB923}" destId="{7CD84FCE-9A0D-473F-BD2D-B3C0B67C6938}" srcOrd="0" destOrd="0" presId="urn:microsoft.com/office/officeart/2005/8/layout/vList2"/>
    <dgm:cxn modelId="{C6AA8B7C-0759-4F5D-9FD7-B68FA63DA053}" type="presParOf" srcId="{1DCEDAB3-2C67-4999-AB3B-FABD15BDB923}" destId="{09BF083F-A190-4899-9A55-395C3F200AB2}" srcOrd="1" destOrd="0" presId="urn:microsoft.com/office/officeart/2005/8/layout/vList2"/>
    <dgm:cxn modelId="{0EFFCD23-2C99-4B7B-A11F-7CB3F4B3A540}" type="presParOf" srcId="{1DCEDAB3-2C67-4999-AB3B-FABD15BDB923}" destId="{44CA7BFB-877A-4BD3-B99D-6779F09CEDC4}" srcOrd="2" destOrd="0" presId="urn:microsoft.com/office/officeart/2005/8/layout/vList2"/>
    <dgm:cxn modelId="{720E4903-273C-4D00-84E1-73FF845C2F68}" type="presParOf" srcId="{1DCEDAB3-2C67-4999-AB3B-FABD15BDB923}" destId="{00D2C164-B9C1-4A19-A93A-46B50D1906AB}" srcOrd="3" destOrd="0" presId="urn:microsoft.com/office/officeart/2005/8/layout/vList2"/>
    <dgm:cxn modelId="{4ED7199E-007F-44A3-BC72-13B574082263}" type="presParOf" srcId="{1DCEDAB3-2C67-4999-AB3B-FABD15BDB923}" destId="{C2C2F44A-0858-4084-A8E6-C9CA9738636E}" srcOrd="4" destOrd="0" presId="urn:microsoft.com/office/officeart/2005/8/layout/vList2"/>
    <dgm:cxn modelId="{9F3E7077-5A32-415D-AB4E-94D3CC48D637}" type="presParOf" srcId="{1DCEDAB3-2C67-4999-AB3B-FABD15BDB923}" destId="{D85972DC-E568-406C-9299-680C63ED2FED}" srcOrd="5" destOrd="0" presId="urn:microsoft.com/office/officeart/2005/8/layout/vList2"/>
    <dgm:cxn modelId="{0BA96B13-6715-4160-8798-D00C5264C875}" type="presParOf" srcId="{1DCEDAB3-2C67-4999-AB3B-FABD15BDB923}" destId="{AF303141-91C1-4FFB-A10E-1464A368020A}" srcOrd="6" destOrd="0" presId="urn:microsoft.com/office/officeart/2005/8/layout/vList2"/>
    <dgm:cxn modelId="{4F5ED00A-655E-4F3B-9CBC-C27EBD9934FE}" type="presParOf" srcId="{1DCEDAB3-2C67-4999-AB3B-FABD15BDB923}" destId="{992C496C-C4A4-4901-84A8-BCC2C9C934DA}" srcOrd="7" destOrd="0" presId="urn:microsoft.com/office/officeart/2005/8/layout/vList2"/>
    <dgm:cxn modelId="{BB155E4C-8795-4808-924A-32F8661B7BB4}" type="presParOf" srcId="{1DCEDAB3-2C67-4999-AB3B-FABD15BDB923}" destId="{244A2F7D-D434-44B9-AA48-2609753F7F1B}" srcOrd="8" destOrd="0" presId="urn:microsoft.com/office/officeart/2005/8/layout/vList2"/>
    <dgm:cxn modelId="{E5571782-A267-4B4F-920B-2188A44FD741}" type="presParOf" srcId="{1DCEDAB3-2C67-4999-AB3B-FABD15BDB923}" destId="{AD4F4E43-6D0F-4025-B310-B01F50A545B8}" srcOrd="9" destOrd="0" presId="urn:microsoft.com/office/officeart/2005/8/layout/vList2"/>
    <dgm:cxn modelId="{DB1A72F6-7370-4A80-BC7B-2ADE63816AC4}" type="presParOf" srcId="{1DCEDAB3-2C67-4999-AB3B-FABD15BDB923}" destId="{477853FF-C4AC-4AE9-9728-0A5CBBB5E18D}" srcOrd="10" destOrd="0" presId="urn:microsoft.com/office/officeart/2005/8/layout/vList2"/>
    <dgm:cxn modelId="{2E2D481D-3EB2-4309-BB1B-5276C74E215F}" type="presParOf" srcId="{1DCEDAB3-2C67-4999-AB3B-FABD15BDB923}" destId="{6FA2EA8D-C980-4316-978B-0134C5E33566}" srcOrd="11" destOrd="0" presId="urn:microsoft.com/office/officeart/2005/8/layout/vList2"/>
    <dgm:cxn modelId="{F5647863-A5FB-4688-9F2C-41D8DB67F22E}" type="presParOf" srcId="{1DCEDAB3-2C67-4999-AB3B-FABD15BDB923}" destId="{42EA9FE2-DFA4-4D1E-9608-150D9EA435B6}" srcOrd="12" destOrd="0" presId="urn:microsoft.com/office/officeart/2005/8/layout/vList2"/>
    <dgm:cxn modelId="{DC72EE89-6DA1-4D38-9DC2-E701F561668E}" type="presParOf" srcId="{1DCEDAB3-2C67-4999-AB3B-FABD15BDB923}" destId="{BE79A4D8-44AD-4910-9FBF-4A58A2F6A4C3}" srcOrd="13" destOrd="0" presId="urn:microsoft.com/office/officeart/2005/8/layout/vList2"/>
    <dgm:cxn modelId="{7FE1EC48-FA91-4B9B-A515-B250A94DFF7B}" type="presParOf" srcId="{1DCEDAB3-2C67-4999-AB3B-FABD15BDB923}" destId="{243C8EC7-4291-4232-9861-F93C77836740}" srcOrd="1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B5DE38-AC21-44D3-8F6B-8CF1754A254E}"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PK"/>
        </a:p>
      </dgm:t>
    </dgm:pt>
    <dgm:pt modelId="{0349052B-88BC-4234-808B-852560D99611}">
      <dgm:prSet/>
      <dgm:spPr>
        <a:solidFill>
          <a:srgbClr val="AA5B32"/>
        </a:solidFill>
        <a:ln>
          <a:solidFill>
            <a:srgbClr val="AA5B32"/>
          </a:solidFill>
        </a:ln>
      </dgm:spPr>
      <dgm:t>
        <a:bodyPr/>
        <a:lstStyle/>
        <a:p>
          <a:r>
            <a:rPr lang="en-PK"/>
            <a:t>PESTEL offers a structured knowledge of the prospective external business stressors as per Finding 1 (Dhenabayu et al., 2022).</a:t>
          </a:r>
        </a:p>
      </dgm:t>
    </dgm:pt>
    <dgm:pt modelId="{87671648-5403-41A1-A68B-E4C2226E6BE4}" type="parTrans" cxnId="{0E6FBF1D-80BE-4FBB-991F-A76743958F79}">
      <dgm:prSet/>
      <dgm:spPr/>
      <dgm:t>
        <a:bodyPr/>
        <a:lstStyle/>
        <a:p>
          <a:endParaRPr lang="en-PK"/>
        </a:p>
      </dgm:t>
    </dgm:pt>
    <dgm:pt modelId="{631D2F7E-4045-4AF7-ADF3-CDF8499C59F8}" type="sibTrans" cxnId="{0E6FBF1D-80BE-4FBB-991F-A76743958F79}">
      <dgm:prSet/>
      <dgm:spPr/>
      <dgm:t>
        <a:bodyPr/>
        <a:lstStyle/>
        <a:p>
          <a:endParaRPr lang="en-PK"/>
        </a:p>
      </dgm:t>
    </dgm:pt>
    <dgm:pt modelId="{9545FB8E-2BF6-43A1-80D8-3CC5EEBCC2BD}">
      <dgm:prSet/>
      <dgm:spPr>
        <a:solidFill>
          <a:srgbClr val="AA5B32"/>
        </a:solidFill>
        <a:ln>
          <a:solidFill>
            <a:srgbClr val="AA5B32"/>
          </a:solidFill>
        </a:ln>
      </dgm:spPr>
      <dgm:t>
        <a:bodyPr/>
        <a:lstStyle/>
        <a:p>
          <a:r>
            <a:rPr lang="en-PK"/>
            <a:t>Economic conditions and technological capability are important areas to investigate in a case-based manner (Bonciani et al., 2024; Zamani, 2022).</a:t>
          </a:r>
        </a:p>
      </dgm:t>
    </dgm:pt>
    <dgm:pt modelId="{46E0D029-6F41-431A-B2AA-FBAF043F5AB2}" type="parTrans" cxnId="{EC83511C-79CC-4B5C-9450-C083D4F01E7B}">
      <dgm:prSet/>
      <dgm:spPr/>
      <dgm:t>
        <a:bodyPr/>
        <a:lstStyle/>
        <a:p>
          <a:endParaRPr lang="en-PK"/>
        </a:p>
      </dgm:t>
    </dgm:pt>
    <dgm:pt modelId="{BC320F30-3101-4AE9-B46A-F70149A87957}" type="sibTrans" cxnId="{EC83511C-79CC-4B5C-9450-C083D4F01E7B}">
      <dgm:prSet/>
      <dgm:spPr/>
      <dgm:t>
        <a:bodyPr/>
        <a:lstStyle/>
        <a:p>
          <a:endParaRPr lang="en-PK"/>
        </a:p>
      </dgm:t>
    </dgm:pt>
    <dgm:pt modelId="{A040CCBD-3D81-4237-A3C0-359448863B5E}">
      <dgm:prSet/>
      <dgm:spPr>
        <a:solidFill>
          <a:srgbClr val="AA5B32"/>
        </a:solidFill>
        <a:ln>
          <a:solidFill>
            <a:srgbClr val="AA5B32"/>
          </a:solidFill>
        </a:ln>
      </dgm:spPr>
      <dgm:t>
        <a:bodyPr/>
        <a:lstStyle/>
        <a:p>
          <a:r>
            <a:rPr lang="en-PK"/>
            <a:t>Fishbone analysis is a process for structuring suspected operational causes, but cannot prove causation without evidence (Carvalho et al., 2021).</a:t>
          </a:r>
        </a:p>
      </dgm:t>
    </dgm:pt>
    <dgm:pt modelId="{F63753F6-A28C-4C29-B2B2-566B3C5BCFCC}" type="parTrans" cxnId="{7FB6DCFB-C0FE-48CC-AA16-B8BD753018DC}">
      <dgm:prSet/>
      <dgm:spPr/>
      <dgm:t>
        <a:bodyPr/>
        <a:lstStyle/>
        <a:p>
          <a:endParaRPr lang="en-PK"/>
        </a:p>
      </dgm:t>
    </dgm:pt>
    <dgm:pt modelId="{0F50C941-EABC-468E-B43C-488F31DF27CD}" type="sibTrans" cxnId="{7FB6DCFB-C0FE-48CC-AA16-B8BD753018DC}">
      <dgm:prSet/>
      <dgm:spPr/>
      <dgm:t>
        <a:bodyPr/>
        <a:lstStyle/>
        <a:p>
          <a:endParaRPr lang="en-PK"/>
        </a:p>
      </dgm:t>
    </dgm:pt>
    <dgm:pt modelId="{E118A98F-487A-44B9-92FC-1B7FEE949580}">
      <dgm:prSet/>
      <dgm:spPr>
        <a:solidFill>
          <a:srgbClr val="AA5B32"/>
        </a:solidFill>
        <a:ln>
          <a:solidFill>
            <a:srgbClr val="AA5B32"/>
          </a:solidFill>
        </a:ln>
      </dgm:spPr>
      <dgm:t>
        <a:bodyPr/>
        <a:lstStyle/>
        <a:p>
          <a:r>
            <a:rPr lang="en-PK"/>
            <a:t>Combining both approaches is able to provide a wider diagnosis of the problem, linking external influences with potential internal weaknesses, as is Finding 4.</a:t>
          </a:r>
        </a:p>
      </dgm:t>
    </dgm:pt>
    <dgm:pt modelId="{D6D0969C-9D8E-426C-9333-416BCBF46D92}" type="parTrans" cxnId="{3D9B78F9-0D2F-407F-BD2B-4DD8CEE675B8}">
      <dgm:prSet/>
      <dgm:spPr/>
      <dgm:t>
        <a:bodyPr/>
        <a:lstStyle/>
        <a:p>
          <a:endParaRPr lang="en-PK"/>
        </a:p>
      </dgm:t>
    </dgm:pt>
    <dgm:pt modelId="{2883F22F-6545-4EFA-A1FE-8BC69CCB231F}" type="sibTrans" cxnId="{3D9B78F9-0D2F-407F-BD2B-4DD8CEE675B8}">
      <dgm:prSet/>
      <dgm:spPr/>
      <dgm:t>
        <a:bodyPr/>
        <a:lstStyle/>
        <a:p>
          <a:endParaRPr lang="en-PK"/>
        </a:p>
      </dgm:t>
    </dgm:pt>
    <dgm:pt modelId="{9A719D6D-41FE-4DE4-AC01-2AA0FBCB7432}">
      <dgm:prSet/>
      <dgm:spPr>
        <a:solidFill>
          <a:srgbClr val="AA5B32"/>
        </a:solidFill>
        <a:ln>
          <a:solidFill>
            <a:srgbClr val="AA5B32"/>
          </a:solidFill>
        </a:ln>
      </dgm:spPr>
      <dgm:t>
        <a:bodyPr/>
        <a:lstStyle/>
        <a:p>
          <a:r>
            <a:rPr lang="en-PK"/>
            <a:t>Conclusion: Triangulation with real case study data is needed for reliable identification and prioritisation of problems at Basil's Bakery.</a:t>
          </a:r>
        </a:p>
      </dgm:t>
    </dgm:pt>
    <dgm:pt modelId="{B90AFDC3-AA73-40BD-B68D-644BCE508C6C}" type="parTrans" cxnId="{9E1F7D7B-53F3-4221-82C9-9DCF1F6FBB5E}">
      <dgm:prSet/>
      <dgm:spPr/>
      <dgm:t>
        <a:bodyPr/>
        <a:lstStyle/>
        <a:p>
          <a:endParaRPr lang="en-PK"/>
        </a:p>
      </dgm:t>
    </dgm:pt>
    <dgm:pt modelId="{F0866E0E-4323-482B-9CD5-468E695551C3}" type="sibTrans" cxnId="{9E1F7D7B-53F3-4221-82C9-9DCF1F6FBB5E}">
      <dgm:prSet/>
      <dgm:spPr/>
      <dgm:t>
        <a:bodyPr/>
        <a:lstStyle/>
        <a:p>
          <a:endParaRPr lang="en-PK"/>
        </a:p>
      </dgm:t>
    </dgm:pt>
    <dgm:pt modelId="{A834FF3B-1E52-4C1B-A54A-45E4C6B49774}">
      <dgm:prSet/>
      <dgm:spPr>
        <a:solidFill>
          <a:srgbClr val="AA5B32"/>
        </a:solidFill>
        <a:ln>
          <a:solidFill>
            <a:srgbClr val="AA5B32"/>
          </a:solidFill>
        </a:ln>
      </dgm:spPr>
      <dgm:t>
        <a:bodyPr/>
        <a:lstStyle/>
        <a:p>
          <a:r>
            <a:rPr lang="en-PK"/>
            <a:t>Four finding cards: External Environment, Economic and Digital Risks, Root Causes, Integrated Diagnosis are suggested for visualization.</a:t>
          </a:r>
        </a:p>
      </dgm:t>
    </dgm:pt>
    <dgm:pt modelId="{5E1BA940-4D5B-4A38-B978-965E5D580C73}" type="parTrans" cxnId="{6BD10025-5160-4603-A729-7FC36670514B}">
      <dgm:prSet/>
      <dgm:spPr/>
      <dgm:t>
        <a:bodyPr/>
        <a:lstStyle/>
        <a:p>
          <a:endParaRPr lang="en-PK"/>
        </a:p>
      </dgm:t>
    </dgm:pt>
    <dgm:pt modelId="{37D07CA9-2176-4ABF-81F7-A8FA3BA204F6}" type="sibTrans" cxnId="{6BD10025-5160-4603-A729-7FC36670514B}">
      <dgm:prSet/>
      <dgm:spPr/>
      <dgm:t>
        <a:bodyPr/>
        <a:lstStyle/>
        <a:p>
          <a:endParaRPr lang="en-PK"/>
        </a:p>
      </dgm:t>
    </dgm:pt>
    <dgm:pt modelId="{5ACEEEF8-1EA5-4EC4-B1DA-98AE158F74F7}" type="pres">
      <dgm:prSet presAssocID="{2DB5DE38-AC21-44D3-8F6B-8CF1754A254E}" presName="Name0" presStyleCnt="0">
        <dgm:presLayoutVars>
          <dgm:chPref val="3"/>
          <dgm:dir/>
          <dgm:animLvl val="lvl"/>
          <dgm:resizeHandles/>
        </dgm:presLayoutVars>
      </dgm:prSet>
      <dgm:spPr/>
    </dgm:pt>
    <dgm:pt modelId="{29C3712C-E57D-4009-A25D-2AAC83C35269}" type="pres">
      <dgm:prSet presAssocID="{0349052B-88BC-4234-808B-852560D99611}" presName="horFlow" presStyleCnt="0"/>
      <dgm:spPr/>
    </dgm:pt>
    <dgm:pt modelId="{B19EDB27-FFC1-4B9B-946F-82150CAE8D1C}" type="pres">
      <dgm:prSet presAssocID="{0349052B-88BC-4234-808B-852560D99611}" presName="bigChev" presStyleLbl="node1" presStyleIdx="0" presStyleCnt="6" custScaleX="430933"/>
      <dgm:spPr/>
    </dgm:pt>
    <dgm:pt modelId="{10D43593-0312-44BB-B066-CB9EBB0634DF}" type="pres">
      <dgm:prSet presAssocID="{0349052B-88BC-4234-808B-852560D99611}" presName="vSp" presStyleCnt="0"/>
      <dgm:spPr/>
    </dgm:pt>
    <dgm:pt modelId="{4376B2A4-8D81-4127-B9D6-D442C3D71D50}" type="pres">
      <dgm:prSet presAssocID="{9545FB8E-2BF6-43A1-80D8-3CC5EEBCC2BD}" presName="horFlow" presStyleCnt="0"/>
      <dgm:spPr/>
    </dgm:pt>
    <dgm:pt modelId="{92C641D0-B982-423D-9DF4-F2908CE1C44F}" type="pres">
      <dgm:prSet presAssocID="{9545FB8E-2BF6-43A1-80D8-3CC5EEBCC2BD}" presName="bigChev" presStyleLbl="node1" presStyleIdx="1" presStyleCnt="6" custScaleX="430933"/>
      <dgm:spPr/>
    </dgm:pt>
    <dgm:pt modelId="{9905E431-1FEE-42D5-84D9-B56BC2302D7E}" type="pres">
      <dgm:prSet presAssocID="{9545FB8E-2BF6-43A1-80D8-3CC5EEBCC2BD}" presName="vSp" presStyleCnt="0"/>
      <dgm:spPr/>
    </dgm:pt>
    <dgm:pt modelId="{34CD6176-1168-4560-BFF6-C97EFB2D5727}" type="pres">
      <dgm:prSet presAssocID="{A040CCBD-3D81-4237-A3C0-359448863B5E}" presName="horFlow" presStyleCnt="0"/>
      <dgm:spPr/>
    </dgm:pt>
    <dgm:pt modelId="{B1BF24A6-30CB-41C5-9EBC-675464BB8C37}" type="pres">
      <dgm:prSet presAssocID="{A040CCBD-3D81-4237-A3C0-359448863B5E}" presName="bigChev" presStyleLbl="node1" presStyleIdx="2" presStyleCnt="6" custScaleX="430933"/>
      <dgm:spPr/>
    </dgm:pt>
    <dgm:pt modelId="{DB517029-8F0E-450F-A997-5706A8D9B67E}" type="pres">
      <dgm:prSet presAssocID="{A040CCBD-3D81-4237-A3C0-359448863B5E}" presName="vSp" presStyleCnt="0"/>
      <dgm:spPr/>
    </dgm:pt>
    <dgm:pt modelId="{64F62CC8-FD54-43BB-AC83-9B6A4EBC6A09}" type="pres">
      <dgm:prSet presAssocID="{E118A98F-487A-44B9-92FC-1B7FEE949580}" presName="horFlow" presStyleCnt="0"/>
      <dgm:spPr/>
    </dgm:pt>
    <dgm:pt modelId="{0C3DDD92-138F-4C45-9A22-A9EB3C88C09E}" type="pres">
      <dgm:prSet presAssocID="{E118A98F-487A-44B9-92FC-1B7FEE949580}" presName="bigChev" presStyleLbl="node1" presStyleIdx="3" presStyleCnt="6" custScaleX="430933"/>
      <dgm:spPr/>
    </dgm:pt>
    <dgm:pt modelId="{1E9F48A1-D90A-4E62-AF04-5260C56F6A81}" type="pres">
      <dgm:prSet presAssocID="{E118A98F-487A-44B9-92FC-1B7FEE949580}" presName="vSp" presStyleCnt="0"/>
      <dgm:spPr/>
    </dgm:pt>
    <dgm:pt modelId="{F9DDB2E4-B7E1-4269-A4CE-55C4E441B011}" type="pres">
      <dgm:prSet presAssocID="{9A719D6D-41FE-4DE4-AC01-2AA0FBCB7432}" presName="horFlow" presStyleCnt="0"/>
      <dgm:spPr/>
    </dgm:pt>
    <dgm:pt modelId="{09248E5F-0472-46DF-90B4-0C3DF0E88841}" type="pres">
      <dgm:prSet presAssocID="{9A719D6D-41FE-4DE4-AC01-2AA0FBCB7432}" presName="bigChev" presStyleLbl="node1" presStyleIdx="4" presStyleCnt="6" custScaleX="430933"/>
      <dgm:spPr/>
    </dgm:pt>
    <dgm:pt modelId="{347E9466-3B26-4A27-BA19-B31A01E658B5}" type="pres">
      <dgm:prSet presAssocID="{9A719D6D-41FE-4DE4-AC01-2AA0FBCB7432}" presName="vSp" presStyleCnt="0"/>
      <dgm:spPr/>
    </dgm:pt>
    <dgm:pt modelId="{7C94688C-9938-489E-8535-9BC635D8EB4C}" type="pres">
      <dgm:prSet presAssocID="{A834FF3B-1E52-4C1B-A54A-45E4C6B49774}" presName="horFlow" presStyleCnt="0"/>
      <dgm:spPr/>
    </dgm:pt>
    <dgm:pt modelId="{A4705D7F-88EC-4991-9F37-E64D2F3D03CB}" type="pres">
      <dgm:prSet presAssocID="{A834FF3B-1E52-4C1B-A54A-45E4C6B49774}" presName="bigChev" presStyleLbl="node1" presStyleIdx="5" presStyleCnt="6" custScaleX="430933"/>
      <dgm:spPr/>
    </dgm:pt>
  </dgm:ptLst>
  <dgm:cxnLst>
    <dgm:cxn modelId="{8B601701-D749-4E63-8774-E0911FC787BC}" type="presOf" srcId="{0349052B-88BC-4234-808B-852560D99611}" destId="{B19EDB27-FFC1-4B9B-946F-82150CAE8D1C}" srcOrd="0" destOrd="0" presId="urn:microsoft.com/office/officeart/2005/8/layout/lProcess3"/>
    <dgm:cxn modelId="{9E3CA61A-0995-4784-B5C1-D550C17367B2}" type="presOf" srcId="{A040CCBD-3D81-4237-A3C0-359448863B5E}" destId="{B1BF24A6-30CB-41C5-9EBC-675464BB8C37}" srcOrd="0" destOrd="0" presId="urn:microsoft.com/office/officeart/2005/8/layout/lProcess3"/>
    <dgm:cxn modelId="{EC83511C-79CC-4B5C-9450-C083D4F01E7B}" srcId="{2DB5DE38-AC21-44D3-8F6B-8CF1754A254E}" destId="{9545FB8E-2BF6-43A1-80D8-3CC5EEBCC2BD}" srcOrd="1" destOrd="0" parTransId="{46E0D029-6F41-431A-B2AA-FBAF043F5AB2}" sibTransId="{BC320F30-3101-4AE9-B46A-F70149A87957}"/>
    <dgm:cxn modelId="{0E6FBF1D-80BE-4FBB-991F-A76743958F79}" srcId="{2DB5DE38-AC21-44D3-8F6B-8CF1754A254E}" destId="{0349052B-88BC-4234-808B-852560D99611}" srcOrd="0" destOrd="0" parTransId="{87671648-5403-41A1-A68B-E4C2226E6BE4}" sibTransId="{631D2F7E-4045-4AF7-ADF3-CDF8499C59F8}"/>
    <dgm:cxn modelId="{6BD10025-5160-4603-A729-7FC36670514B}" srcId="{2DB5DE38-AC21-44D3-8F6B-8CF1754A254E}" destId="{A834FF3B-1E52-4C1B-A54A-45E4C6B49774}" srcOrd="5" destOrd="0" parTransId="{5E1BA940-4D5B-4A38-B978-965E5D580C73}" sibTransId="{37D07CA9-2176-4ABF-81F7-A8FA3BA204F6}"/>
    <dgm:cxn modelId="{D1379F61-A4C0-4973-B095-8CA2E3A6B4D3}" type="presOf" srcId="{9A719D6D-41FE-4DE4-AC01-2AA0FBCB7432}" destId="{09248E5F-0472-46DF-90B4-0C3DF0E88841}" srcOrd="0" destOrd="0" presId="urn:microsoft.com/office/officeart/2005/8/layout/lProcess3"/>
    <dgm:cxn modelId="{F923FB56-A91B-4BE0-A220-57649122415B}" type="presOf" srcId="{E118A98F-487A-44B9-92FC-1B7FEE949580}" destId="{0C3DDD92-138F-4C45-9A22-A9EB3C88C09E}" srcOrd="0" destOrd="0" presId="urn:microsoft.com/office/officeart/2005/8/layout/lProcess3"/>
    <dgm:cxn modelId="{9E1F7D7B-53F3-4221-82C9-9DCF1F6FBB5E}" srcId="{2DB5DE38-AC21-44D3-8F6B-8CF1754A254E}" destId="{9A719D6D-41FE-4DE4-AC01-2AA0FBCB7432}" srcOrd="4" destOrd="0" parTransId="{B90AFDC3-AA73-40BD-B68D-644BCE508C6C}" sibTransId="{F0866E0E-4323-482B-9CD5-468E695551C3}"/>
    <dgm:cxn modelId="{744E7980-8D1C-48B4-8AD7-87EF7C435452}" type="presOf" srcId="{9545FB8E-2BF6-43A1-80D8-3CC5EEBCC2BD}" destId="{92C641D0-B982-423D-9DF4-F2908CE1C44F}" srcOrd="0" destOrd="0" presId="urn:microsoft.com/office/officeart/2005/8/layout/lProcess3"/>
    <dgm:cxn modelId="{4E4D8590-A6AD-4C1E-849E-1E26F9544E5B}" type="presOf" srcId="{2DB5DE38-AC21-44D3-8F6B-8CF1754A254E}" destId="{5ACEEEF8-1EA5-4EC4-B1DA-98AE158F74F7}" srcOrd="0" destOrd="0" presId="urn:microsoft.com/office/officeart/2005/8/layout/lProcess3"/>
    <dgm:cxn modelId="{4543C9CE-EB4E-48E8-9142-A19DC1BA32AE}" type="presOf" srcId="{A834FF3B-1E52-4C1B-A54A-45E4C6B49774}" destId="{A4705D7F-88EC-4991-9F37-E64D2F3D03CB}" srcOrd="0" destOrd="0" presId="urn:microsoft.com/office/officeart/2005/8/layout/lProcess3"/>
    <dgm:cxn modelId="{3D9B78F9-0D2F-407F-BD2B-4DD8CEE675B8}" srcId="{2DB5DE38-AC21-44D3-8F6B-8CF1754A254E}" destId="{E118A98F-487A-44B9-92FC-1B7FEE949580}" srcOrd="3" destOrd="0" parTransId="{D6D0969C-9D8E-426C-9333-416BCBF46D92}" sibTransId="{2883F22F-6545-4EFA-A1FE-8BC69CCB231F}"/>
    <dgm:cxn modelId="{7FB6DCFB-C0FE-48CC-AA16-B8BD753018DC}" srcId="{2DB5DE38-AC21-44D3-8F6B-8CF1754A254E}" destId="{A040CCBD-3D81-4237-A3C0-359448863B5E}" srcOrd="2" destOrd="0" parTransId="{F63753F6-A28C-4C29-B2B2-566B3C5BCFCC}" sibTransId="{0F50C941-EABC-468E-B43C-488F31DF27CD}"/>
    <dgm:cxn modelId="{0D5B8C7B-7C83-4B14-B9F0-CE8F943C9C95}" type="presParOf" srcId="{5ACEEEF8-1EA5-4EC4-B1DA-98AE158F74F7}" destId="{29C3712C-E57D-4009-A25D-2AAC83C35269}" srcOrd="0" destOrd="0" presId="urn:microsoft.com/office/officeart/2005/8/layout/lProcess3"/>
    <dgm:cxn modelId="{0C65F4CF-A149-45F7-B039-E2F6A3285784}" type="presParOf" srcId="{29C3712C-E57D-4009-A25D-2AAC83C35269}" destId="{B19EDB27-FFC1-4B9B-946F-82150CAE8D1C}" srcOrd="0" destOrd="0" presId="urn:microsoft.com/office/officeart/2005/8/layout/lProcess3"/>
    <dgm:cxn modelId="{CDFC9B0D-74E2-483A-8013-A60C5B29ED02}" type="presParOf" srcId="{5ACEEEF8-1EA5-4EC4-B1DA-98AE158F74F7}" destId="{10D43593-0312-44BB-B066-CB9EBB0634DF}" srcOrd="1" destOrd="0" presId="urn:microsoft.com/office/officeart/2005/8/layout/lProcess3"/>
    <dgm:cxn modelId="{3AD254A7-5265-427D-B90D-626EF664E463}" type="presParOf" srcId="{5ACEEEF8-1EA5-4EC4-B1DA-98AE158F74F7}" destId="{4376B2A4-8D81-4127-B9D6-D442C3D71D50}" srcOrd="2" destOrd="0" presId="urn:microsoft.com/office/officeart/2005/8/layout/lProcess3"/>
    <dgm:cxn modelId="{D76E95B4-961B-43E6-A85D-08C7515D5EB2}" type="presParOf" srcId="{4376B2A4-8D81-4127-B9D6-D442C3D71D50}" destId="{92C641D0-B982-423D-9DF4-F2908CE1C44F}" srcOrd="0" destOrd="0" presId="urn:microsoft.com/office/officeart/2005/8/layout/lProcess3"/>
    <dgm:cxn modelId="{6033BA47-9C2E-49D5-B0CE-60A9A2DED542}" type="presParOf" srcId="{5ACEEEF8-1EA5-4EC4-B1DA-98AE158F74F7}" destId="{9905E431-1FEE-42D5-84D9-B56BC2302D7E}" srcOrd="3" destOrd="0" presId="urn:microsoft.com/office/officeart/2005/8/layout/lProcess3"/>
    <dgm:cxn modelId="{D7C1CF0B-E837-46FE-B3E1-8A97E054DC99}" type="presParOf" srcId="{5ACEEEF8-1EA5-4EC4-B1DA-98AE158F74F7}" destId="{34CD6176-1168-4560-BFF6-C97EFB2D5727}" srcOrd="4" destOrd="0" presId="urn:microsoft.com/office/officeart/2005/8/layout/lProcess3"/>
    <dgm:cxn modelId="{69157066-2A2F-4B8F-BE09-D89DBC1DBAC5}" type="presParOf" srcId="{34CD6176-1168-4560-BFF6-C97EFB2D5727}" destId="{B1BF24A6-30CB-41C5-9EBC-675464BB8C37}" srcOrd="0" destOrd="0" presId="urn:microsoft.com/office/officeart/2005/8/layout/lProcess3"/>
    <dgm:cxn modelId="{43082F31-206C-4DEF-BEC1-34F307DFD3C6}" type="presParOf" srcId="{5ACEEEF8-1EA5-4EC4-B1DA-98AE158F74F7}" destId="{DB517029-8F0E-450F-A997-5706A8D9B67E}" srcOrd="5" destOrd="0" presId="urn:microsoft.com/office/officeart/2005/8/layout/lProcess3"/>
    <dgm:cxn modelId="{2E4D153D-76D4-4606-BDB1-826C6020E328}" type="presParOf" srcId="{5ACEEEF8-1EA5-4EC4-B1DA-98AE158F74F7}" destId="{64F62CC8-FD54-43BB-AC83-9B6A4EBC6A09}" srcOrd="6" destOrd="0" presId="urn:microsoft.com/office/officeart/2005/8/layout/lProcess3"/>
    <dgm:cxn modelId="{104E6CAC-0E89-4C6A-8C94-24B05913C10E}" type="presParOf" srcId="{64F62CC8-FD54-43BB-AC83-9B6A4EBC6A09}" destId="{0C3DDD92-138F-4C45-9A22-A9EB3C88C09E}" srcOrd="0" destOrd="0" presId="urn:microsoft.com/office/officeart/2005/8/layout/lProcess3"/>
    <dgm:cxn modelId="{66E7CC31-511D-4924-9744-070FAED6D251}" type="presParOf" srcId="{5ACEEEF8-1EA5-4EC4-B1DA-98AE158F74F7}" destId="{1E9F48A1-D90A-4E62-AF04-5260C56F6A81}" srcOrd="7" destOrd="0" presId="urn:microsoft.com/office/officeart/2005/8/layout/lProcess3"/>
    <dgm:cxn modelId="{9664EF8B-2FDA-4F04-B488-221F04216AA4}" type="presParOf" srcId="{5ACEEEF8-1EA5-4EC4-B1DA-98AE158F74F7}" destId="{F9DDB2E4-B7E1-4269-A4CE-55C4E441B011}" srcOrd="8" destOrd="0" presId="urn:microsoft.com/office/officeart/2005/8/layout/lProcess3"/>
    <dgm:cxn modelId="{455918E3-1F85-4ED2-A707-4061A8ADBF57}" type="presParOf" srcId="{F9DDB2E4-B7E1-4269-A4CE-55C4E441B011}" destId="{09248E5F-0472-46DF-90B4-0C3DF0E88841}" srcOrd="0" destOrd="0" presId="urn:microsoft.com/office/officeart/2005/8/layout/lProcess3"/>
    <dgm:cxn modelId="{624A394C-C8BB-4EFE-AEE5-B6EFFF4F8B15}" type="presParOf" srcId="{5ACEEEF8-1EA5-4EC4-B1DA-98AE158F74F7}" destId="{347E9466-3B26-4A27-BA19-B31A01E658B5}" srcOrd="9" destOrd="0" presId="urn:microsoft.com/office/officeart/2005/8/layout/lProcess3"/>
    <dgm:cxn modelId="{B39A5ECC-C66F-4EA7-A21A-B7F3FA35EAA8}" type="presParOf" srcId="{5ACEEEF8-1EA5-4EC4-B1DA-98AE158F74F7}" destId="{7C94688C-9938-489E-8535-9BC635D8EB4C}" srcOrd="10" destOrd="0" presId="urn:microsoft.com/office/officeart/2005/8/layout/lProcess3"/>
    <dgm:cxn modelId="{C70C65A9-A2AA-4F13-9E3D-770161328653}" type="presParOf" srcId="{7C94688C-9938-489E-8535-9BC635D8EB4C}" destId="{A4705D7F-88EC-4991-9F37-E64D2F3D03CB}"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9FCD2-E280-4C07-9D6F-B33C388900BE}">
      <dsp:nvSpPr>
        <dsp:cNvPr id="0" name=""/>
        <dsp:cNvSpPr/>
      </dsp:nvSpPr>
      <dsp:spPr>
        <a:xfrm>
          <a:off x="0" y="731201"/>
          <a:ext cx="10376048" cy="1032854"/>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case-study analysis focussed on the business called Basil's Bakery.</a:t>
          </a:r>
          <a:endParaRPr lang="en-PK" sz="2600" kern="1200"/>
        </a:p>
      </dsp:txBody>
      <dsp:txXfrm>
        <a:off x="50420" y="781621"/>
        <a:ext cx="10275208" cy="932014"/>
      </dsp:txXfrm>
    </dsp:sp>
    <dsp:sp modelId="{F57E3E43-1831-4C1D-BCA6-BFD687FAA097}">
      <dsp:nvSpPr>
        <dsp:cNvPr id="0" name=""/>
        <dsp:cNvSpPr/>
      </dsp:nvSpPr>
      <dsp:spPr>
        <a:xfrm>
          <a:off x="0" y="1831743"/>
          <a:ext cx="10376048" cy="1032854"/>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 main task is to explore its operating and business challenges.</a:t>
          </a:r>
          <a:endParaRPr lang="en-PK" sz="2600" kern="1200" dirty="0"/>
        </a:p>
      </dsp:txBody>
      <dsp:txXfrm>
        <a:off x="50420" y="1882163"/>
        <a:ext cx="10275208" cy="932014"/>
      </dsp:txXfrm>
    </dsp:sp>
    <dsp:sp modelId="{B6C4BDBB-8D34-4D2B-989D-74CC532FB208}">
      <dsp:nvSpPr>
        <dsp:cNvPr id="0" name=""/>
        <dsp:cNvSpPr/>
      </dsp:nvSpPr>
      <dsp:spPr>
        <a:xfrm>
          <a:off x="0" y="2939477"/>
          <a:ext cx="10376048" cy="1032854"/>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Food business are subject to different economic conditions, consumer preferences and competitive environments (Bonciani et al., 2024).</a:t>
          </a:r>
          <a:endParaRPr lang="en-PK" sz="2600" kern="1200" dirty="0"/>
        </a:p>
      </dsp:txBody>
      <dsp:txXfrm>
        <a:off x="50420" y="2989897"/>
        <a:ext cx="10275208" cy="932014"/>
      </dsp:txXfrm>
    </dsp:sp>
    <dsp:sp modelId="{1B42A5C8-ABAB-40E0-8274-DFB847E48170}">
      <dsp:nvSpPr>
        <dsp:cNvPr id="0" name=""/>
        <dsp:cNvSpPr/>
      </dsp:nvSpPr>
      <dsp:spPr>
        <a:xfrm>
          <a:off x="0" y="4047212"/>
          <a:ext cx="10376048" cy="1032854"/>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Smaller businesses may have more pressure and opportunities from technological adoption and expectations of sustainability (Zamani, 2022).</a:t>
          </a:r>
          <a:endParaRPr lang="en-PK" sz="2600" kern="1200" dirty="0"/>
        </a:p>
      </dsp:txBody>
      <dsp:txXfrm>
        <a:off x="50420" y="4097632"/>
        <a:ext cx="10275208" cy="932014"/>
      </dsp:txXfrm>
    </dsp:sp>
    <dsp:sp modelId="{F8E8FE44-DB25-4515-BE49-6586A2C953F5}">
      <dsp:nvSpPr>
        <dsp:cNvPr id="0" name=""/>
        <dsp:cNvSpPr/>
      </dsp:nvSpPr>
      <dsp:spPr>
        <a:xfrm>
          <a:off x="0" y="5154946"/>
          <a:ext cx="10376048" cy="1032854"/>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analysis separates out evidence specific to the case from any other industry risks and unverified explanations.</a:t>
          </a:r>
          <a:endParaRPr lang="en-PK" sz="2600" kern="1200"/>
        </a:p>
      </dsp:txBody>
      <dsp:txXfrm>
        <a:off x="50420" y="5205366"/>
        <a:ext cx="10275208" cy="932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7EDF7-2120-4724-B3EC-68F396531476}">
      <dsp:nvSpPr>
        <dsp:cNvPr id="0" name=""/>
        <dsp:cNvSpPr/>
      </dsp:nvSpPr>
      <dsp:spPr>
        <a:xfrm>
          <a:off x="4187270" y="0"/>
          <a:ext cx="7077124" cy="7077124"/>
        </a:xfrm>
        <a:prstGeom prst="diamond">
          <a:avLst/>
        </a:prstGeom>
        <a:solidFill>
          <a:srgbClr val="FCC598"/>
        </a:solidFill>
        <a:ln>
          <a:noFill/>
        </a:ln>
        <a:effectLst/>
      </dsp:spPr>
      <dsp:style>
        <a:lnRef idx="0">
          <a:scrgbClr r="0" g="0" b="0"/>
        </a:lnRef>
        <a:fillRef idx="1">
          <a:scrgbClr r="0" g="0" b="0"/>
        </a:fillRef>
        <a:effectRef idx="0">
          <a:scrgbClr r="0" g="0" b="0"/>
        </a:effectRef>
        <a:fontRef idx="minor"/>
      </dsp:style>
    </dsp:sp>
    <dsp:sp modelId="{DE80674F-E22B-4F05-AC08-8E4A6180ED2F}">
      <dsp:nvSpPr>
        <dsp:cNvPr id="0" name=""/>
        <dsp:cNvSpPr/>
      </dsp:nvSpPr>
      <dsp:spPr>
        <a:xfrm>
          <a:off x="4859596" y="672326"/>
          <a:ext cx="2760078" cy="276007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Central problem: sales stagnation may be a focal issue, but this must be verified with the case study.</a:t>
          </a:r>
          <a:endParaRPr lang="en-PK" sz="2000" kern="1200"/>
        </a:p>
      </dsp:txBody>
      <dsp:txXfrm>
        <a:off x="4994332" y="807062"/>
        <a:ext cx="2490606" cy="2490606"/>
      </dsp:txXfrm>
    </dsp:sp>
    <dsp:sp modelId="{6F2EBCA5-CC19-411E-B02C-DCC26CF66EC0}">
      <dsp:nvSpPr>
        <dsp:cNvPr id="0" name=""/>
        <dsp:cNvSpPr/>
      </dsp:nvSpPr>
      <dsp:spPr>
        <a:xfrm>
          <a:off x="7831988" y="672326"/>
          <a:ext cx="2760078" cy="276007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Internal factors to explore: Marketing effectiveness, product range, staff capability and operational efficiency.</a:t>
          </a:r>
          <a:endParaRPr lang="en-PK" sz="2000" kern="1200"/>
        </a:p>
      </dsp:txBody>
      <dsp:txXfrm>
        <a:off x="7966724" y="807062"/>
        <a:ext cx="2490606" cy="2490606"/>
      </dsp:txXfrm>
    </dsp:sp>
    <dsp:sp modelId="{32E39252-140B-49D6-970C-7FF483A4CFCF}">
      <dsp:nvSpPr>
        <dsp:cNvPr id="0" name=""/>
        <dsp:cNvSpPr/>
      </dsp:nvSpPr>
      <dsp:spPr>
        <a:xfrm>
          <a:off x="4859596" y="3644718"/>
          <a:ext cx="2760078" cy="276007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External factors to explore: Consumer spending pressures, competition and changing expectations (Bonciani et al., 2024).</a:t>
          </a:r>
          <a:endParaRPr lang="en-PK" sz="2000" kern="1200"/>
        </a:p>
      </dsp:txBody>
      <dsp:txXfrm>
        <a:off x="4994332" y="3779454"/>
        <a:ext cx="2490606" cy="2490606"/>
      </dsp:txXfrm>
    </dsp:sp>
    <dsp:sp modelId="{2C12C0BA-E54F-4B54-9432-475D51D6AAD7}">
      <dsp:nvSpPr>
        <dsp:cNvPr id="0" name=""/>
        <dsp:cNvSpPr/>
      </dsp:nvSpPr>
      <dsp:spPr>
        <a:xfrm>
          <a:off x="7831988" y="3644718"/>
          <a:ext cx="2760078" cy="276007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Controllability – management can influence the internal processes but not directly control market inflation.</a:t>
          </a:r>
          <a:endParaRPr lang="en-PK" sz="2000" kern="1200"/>
        </a:p>
      </dsp:txBody>
      <dsp:txXfrm>
        <a:off x="7966724" y="3779454"/>
        <a:ext cx="2490606" cy="24906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C9E9-7E8F-4BD9-9C3E-1FD0016BD98E}">
      <dsp:nvSpPr>
        <dsp:cNvPr id="0" name=""/>
        <dsp:cNvSpPr/>
      </dsp:nvSpPr>
      <dsp:spPr>
        <a:xfrm>
          <a:off x="0" y="0"/>
          <a:ext cx="983139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6D5C5D-1A29-4930-B3D1-5A7892E7643A}">
      <dsp:nvSpPr>
        <dsp:cNvPr id="0" name=""/>
        <dsp:cNvSpPr/>
      </dsp:nvSpPr>
      <dsp:spPr>
        <a:xfrm>
          <a:off x="0" y="0"/>
          <a:ext cx="9831390" cy="1508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dirty="0"/>
            <a:t>Purpose: Helps with structured examination of the external business environment and strategic challenges (Dhenabayu et al., 2022).</a:t>
          </a:r>
        </a:p>
      </dsp:txBody>
      <dsp:txXfrm>
        <a:off x="0" y="0"/>
        <a:ext cx="9831390" cy="1508618"/>
      </dsp:txXfrm>
    </dsp:sp>
    <dsp:sp modelId="{8CBE6D29-9AFB-47C3-9736-0BF514649817}">
      <dsp:nvSpPr>
        <dsp:cNvPr id="0" name=""/>
        <dsp:cNvSpPr/>
      </dsp:nvSpPr>
      <dsp:spPr>
        <a:xfrm>
          <a:off x="0" y="1508618"/>
          <a:ext cx="983139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22322D-8786-41D5-B4E1-2034E2DB1C05}">
      <dsp:nvSpPr>
        <dsp:cNvPr id="0" name=""/>
        <dsp:cNvSpPr/>
      </dsp:nvSpPr>
      <dsp:spPr>
        <a:xfrm>
          <a:off x="0" y="1508618"/>
          <a:ext cx="9831390" cy="1508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Strength: Facilitates a wide range of environmental scanning and consideration of interconnected influences.</a:t>
          </a:r>
        </a:p>
      </dsp:txBody>
      <dsp:txXfrm>
        <a:off x="0" y="1508618"/>
        <a:ext cx="9831390" cy="1508618"/>
      </dsp:txXfrm>
    </dsp:sp>
    <dsp:sp modelId="{913785EF-0E05-42EA-9317-57F530D2B803}">
      <dsp:nvSpPr>
        <dsp:cNvPr id="0" name=""/>
        <dsp:cNvSpPr/>
      </dsp:nvSpPr>
      <dsp:spPr>
        <a:xfrm>
          <a:off x="0" y="3017236"/>
          <a:ext cx="983139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3C6F6-9678-4C55-B67C-8AF9F87F408F}">
      <dsp:nvSpPr>
        <dsp:cNvPr id="0" name=""/>
        <dsp:cNvSpPr/>
      </dsp:nvSpPr>
      <dsp:spPr>
        <a:xfrm>
          <a:off x="0" y="3017236"/>
          <a:ext cx="9831390" cy="1508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Limitation: Results are based on the quality of the evidence, analytical judgment and changing circumstances.</a:t>
          </a:r>
        </a:p>
      </dsp:txBody>
      <dsp:txXfrm>
        <a:off x="0" y="3017236"/>
        <a:ext cx="9831390" cy="1508618"/>
      </dsp:txXfrm>
    </dsp:sp>
    <dsp:sp modelId="{D2EF7E6E-81DE-40D2-9210-360CA69AB8B9}">
      <dsp:nvSpPr>
        <dsp:cNvPr id="0" name=""/>
        <dsp:cNvSpPr/>
      </dsp:nvSpPr>
      <dsp:spPr>
        <a:xfrm>
          <a:off x="0" y="4525854"/>
          <a:ext cx="983139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F7E7A-A32F-489E-8378-D6FB9A146C79}">
      <dsp:nvSpPr>
        <dsp:cNvPr id="0" name=""/>
        <dsp:cNvSpPr/>
      </dsp:nvSpPr>
      <dsp:spPr>
        <a:xfrm>
          <a:off x="0" y="4525854"/>
          <a:ext cx="9831390" cy="1508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Critical assessment: PESTEL only suggests possible risks coming from the outside and does not establish risks on the inside by itself.</a:t>
          </a:r>
        </a:p>
      </dsp:txBody>
      <dsp:txXfrm>
        <a:off x="0" y="4525854"/>
        <a:ext cx="9831390" cy="1508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D8D6B-946E-4ECF-97C1-99F1CDC3BA65}">
      <dsp:nvSpPr>
        <dsp:cNvPr id="0" name=""/>
        <dsp:cNvSpPr/>
      </dsp:nvSpPr>
      <dsp:spPr>
        <a:xfrm>
          <a:off x="0" y="1283862"/>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Political: Government policy, business tax and energy support can impact operating conditions.</a:t>
          </a:r>
          <a:endParaRPr lang="en-PK" sz="2100" kern="1200"/>
        </a:p>
      </dsp:txBody>
      <dsp:txXfrm>
        <a:off x="40724" y="1324586"/>
        <a:ext cx="10434152" cy="752780"/>
      </dsp:txXfrm>
    </dsp:sp>
    <dsp:sp modelId="{11988C95-ECA1-4207-AD81-54940F90001D}">
      <dsp:nvSpPr>
        <dsp:cNvPr id="0" name=""/>
        <dsp:cNvSpPr/>
      </dsp:nvSpPr>
      <dsp:spPr>
        <a:xfrm>
          <a:off x="0" y="2178570"/>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Economic: Food-price fluctuations and purchasing-power pressures can impact demand and costs (Bonciani et al., 2024; Office for National Statistics, 2024).</a:t>
          </a:r>
          <a:endParaRPr lang="en-PK" sz="2100" kern="1200"/>
        </a:p>
      </dsp:txBody>
      <dsp:txXfrm>
        <a:off x="40724" y="2219294"/>
        <a:ext cx="10434152" cy="752780"/>
      </dsp:txXfrm>
    </dsp:sp>
    <dsp:sp modelId="{52035EA0-7BA3-4D60-9312-B26735BACD05}">
      <dsp:nvSpPr>
        <dsp:cNvPr id="0" name=""/>
        <dsp:cNvSpPr/>
      </dsp:nvSpPr>
      <dsp:spPr>
        <a:xfrm>
          <a:off x="0" y="3073279"/>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Social: The preference of customers for sustainable products can influence buying decisions (Mancuso et al., 2021).</a:t>
          </a:r>
          <a:endParaRPr lang="en-PK" sz="2100" kern="1200"/>
        </a:p>
      </dsp:txBody>
      <dsp:txXfrm>
        <a:off x="40724" y="3114003"/>
        <a:ext cx="10434152" cy="752780"/>
      </dsp:txXfrm>
    </dsp:sp>
    <dsp:sp modelId="{4F6BD938-534F-4755-8EA2-E10FA98CFF9D}">
      <dsp:nvSpPr>
        <dsp:cNvPr id="0" name=""/>
        <dsp:cNvSpPr/>
      </dsp:nvSpPr>
      <dsp:spPr>
        <a:xfrm>
          <a:off x="0" y="3967987"/>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Technological: Online ordering and electronic marketing may provide opportunities, but there could be organisational challenges to implementing these (Philbin et al., 2022; Zamani, 2022).</a:t>
          </a:r>
          <a:endParaRPr lang="en-PK" sz="2100" kern="1200"/>
        </a:p>
      </dsp:txBody>
      <dsp:txXfrm>
        <a:off x="40724" y="4008711"/>
        <a:ext cx="10434152" cy="752780"/>
      </dsp:txXfrm>
    </dsp:sp>
    <dsp:sp modelId="{B4FB95E6-076B-486F-845B-0F97F9D52032}">
      <dsp:nvSpPr>
        <dsp:cNvPr id="0" name=""/>
        <dsp:cNvSpPr/>
      </dsp:nvSpPr>
      <dsp:spPr>
        <a:xfrm>
          <a:off x="0" y="4862695"/>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Environmental: Food retailers face financial and sustainability issues due to the waste of food (Huang et al., 2021).</a:t>
          </a:r>
          <a:endParaRPr lang="en-PK" sz="2100" kern="1200"/>
        </a:p>
      </dsp:txBody>
      <dsp:txXfrm>
        <a:off x="40724" y="4903419"/>
        <a:ext cx="10434152" cy="752780"/>
      </dsp:txXfrm>
    </dsp:sp>
    <dsp:sp modelId="{DBA6F3FC-5A1E-49AB-8299-972C263AD4FE}">
      <dsp:nvSpPr>
        <dsp:cNvPr id="0" name=""/>
        <dsp:cNvSpPr/>
      </dsp:nvSpPr>
      <dsp:spPr>
        <a:xfrm>
          <a:off x="0" y="5757403"/>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Legal: requirements based on food hygiene, allergen controls and employment obligations (Soon et al., 2020).</a:t>
          </a:r>
          <a:endParaRPr lang="en-PK" sz="2100" kern="1200"/>
        </a:p>
      </dsp:txBody>
      <dsp:txXfrm>
        <a:off x="40724" y="5798127"/>
        <a:ext cx="10434152" cy="752780"/>
      </dsp:txXfrm>
    </dsp:sp>
    <dsp:sp modelId="{0DF5FA8D-3A49-404C-BE90-2CEDDE8A81D6}">
      <dsp:nvSpPr>
        <dsp:cNvPr id="0" name=""/>
        <dsp:cNvSpPr/>
      </dsp:nvSpPr>
      <dsp:spPr>
        <a:xfrm>
          <a:off x="0" y="6652112"/>
          <a:ext cx="10515600" cy="834228"/>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Critical finding: Economic and technological influences warrant investigation, but their relative importance to Basil's Bakery needs case specific evidence.</a:t>
          </a:r>
          <a:endParaRPr lang="en-PK" sz="2100" kern="1200"/>
        </a:p>
      </dsp:txBody>
      <dsp:txXfrm>
        <a:off x="40724" y="6692836"/>
        <a:ext cx="10434152" cy="752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E79CF-3928-4FEE-BD15-449E5D057118}">
      <dsp:nvSpPr>
        <dsp:cNvPr id="0" name=""/>
        <dsp:cNvSpPr/>
      </dsp:nvSpPr>
      <dsp:spPr>
        <a:xfrm>
          <a:off x="2195407" y="2516"/>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kern="1200" dirty="0"/>
            <a:t>The Ishikawa model or Fishbone model is a visual organisation of potential causes for a specified problem (Boca and Genovese, 2021).</a:t>
          </a:r>
        </a:p>
      </dsp:txBody>
      <dsp:txXfrm>
        <a:off x="2195407" y="2516"/>
        <a:ext cx="8459125" cy="769011"/>
      </dsp:txXfrm>
    </dsp:sp>
    <dsp:sp modelId="{EB9C5609-100D-4EFB-B9F1-635131340A95}">
      <dsp:nvSpPr>
        <dsp:cNvPr id="0" name=""/>
        <dsp:cNvSpPr/>
      </dsp:nvSpPr>
      <dsp:spPr>
        <a:xfrm>
          <a:off x="2195407"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D308E39A-EC6D-49A6-ACF6-3708F99926EE}">
      <dsp:nvSpPr>
        <dsp:cNvPr id="0" name=""/>
        <dsp:cNvSpPr/>
      </dsp:nvSpPr>
      <dsp:spPr>
        <a:xfrm>
          <a:off x="3389083"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F956C250-7CEB-472B-8AAB-22B133D1B47E}">
      <dsp:nvSpPr>
        <dsp:cNvPr id="0" name=""/>
        <dsp:cNvSpPr/>
      </dsp:nvSpPr>
      <dsp:spPr>
        <a:xfrm>
          <a:off x="4582760"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98D1A935-FF99-424F-8F8A-3E2190020701}">
      <dsp:nvSpPr>
        <dsp:cNvPr id="0" name=""/>
        <dsp:cNvSpPr/>
      </dsp:nvSpPr>
      <dsp:spPr>
        <a:xfrm>
          <a:off x="5776437"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ABC43BD7-3309-43CE-B954-07D4EFBDD85B}">
      <dsp:nvSpPr>
        <dsp:cNvPr id="0" name=""/>
        <dsp:cNvSpPr/>
      </dsp:nvSpPr>
      <dsp:spPr>
        <a:xfrm>
          <a:off x="6970113"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48E83F60-6BAE-45F5-AAE6-D8CE198DDFEB}">
      <dsp:nvSpPr>
        <dsp:cNvPr id="0" name=""/>
        <dsp:cNvSpPr/>
      </dsp:nvSpPr>
      <dsp:spPr>
        <a:xfrm>
          <a:off x="8163790"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E7FD2EAE-A54B-4F3B-B4B1-8B152CFD6758}">
      <dsp:nvSpPr>
        <dsp:cNvPr id="0" name=""/>
        <dsp:cNvSpPr/>
      </dsp:nvSpPr>
      <dsp:spPr>
        <a:xfrm>
          <a:off x="9357466" y="771527"/>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21EBF28A-E088-49E1-94D2-0564A8DC6C3F}">
      <dsp:nvSpPr>
        <dsp:cNvPr id="0" name=""/>
        <dsp:cNvSpPr/>
      </dsp:nvSpPr>
      <dsp:spPr>
        <a:xfrm>
          <a:off x="2195407" y="1050215"/>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b="1" kern="1200" dirty="0"/>
            <a:t>Purpose: </a:t>
          </a:r>
          <a:r>
            <a:rPr lang="en-PK" sz="2100" kern="1200" dirty="0"/>
            <a:t>Enables a systematic analysis of causal conditions in operational areas.</a:t>
          </a:r>
        </a:p>
      </dsp:txBody>
      <dsp:txXfrm>
        <a:off x="2195407" y="1050215"/>
        <a:ext cx="8459125" cy="769011"/>
      </dsp:txXfrm>
    </dsp:sp>
    <dsp:sp modelId="{B9C8D5BF-5E69-4286-8014-C9D214137094}">
      <dsp:nvSpPr>
        <dsp:cNvPr id="0" name=""/>
        <dsp:cNvSpPr/>
      </dsp:nvSpPr>
      <dsp:spPr>
        <a:xfrm>
          <a:off x="2195407"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FD4500E5-668E-4A96-A489-56D860BDB5F7}">
      <dsp:nvSpPr>
        <dsp:cNvPr id="0" name=""/>
        <dsp:cNvSpPr/>
      </dsp:nvSpPr>
      <dsp:spPr>
        <a:xfrm>
          <a:off x="3389083"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8B6CB6F9-0486-41BC-A611-42BE2CA6E680}">
      <dsp:nvSpPr>
        <dsp:cNvPr id="0" name=""/>
        <dsp:cNvSpPr/>
      </dsp:nvSpPr>
      <dsp:spPr>
        <a:xfrm>
          <a:off x="4582760"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D2D8ABCD-C957-42B9-8EF0-94CA04E5FF50}">
      <dsp:nvSpPr>
        <dsp:cNvPr id="0" name=""/>
        <dsp:cNvSpPr/>
      </dsp:nvSpPr>
      <dsp:spPr>
        <a:xfrm>
          <a:off x="5776437"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B6B834D2-5AF0-4E67-BC36-5187584A858B}">
      <dsp:nvSpPr>
        <dsp:cNvPr id="0" name=""/>
        <dsp:cNvSpPr/>
      </dsp:nvSpPr>
      <dsp:spPr>
        <a:xfrm>
          <a:off x="6970113"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5D41E7CF-9DCD-43E0-A933-C6668A9930C1}">
      <dsp:nvSpPr>
        <dsp:cNvPr id="0" name=""/>
        <dsp:cNvSpPr/>
      </dsp:nvSpPr>
      <dsp:spPr>
        <a:xfrm>
          <a:off x="8163790"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FF8EE3A3-6906-4045-A04F-BDF1807AAC94}">
      <dsp:nvSpPr>
        <dsp:cNvPr id="0" name=""/>
        <dsp:cNvSpPr/>
      </dsp:nvSpPr>
      <dsp:spPr>
        <a:xfrm>
          <a:off x="9357466" y="1819226"/>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7E25BFFB-FED2-4808-A2C8-89D16259DC0B}">
      <dsp:nvSpPr>
        <dsp:cNvPr id="0" name=""/>
        <dsp:cNvSpPr/>
      </dsp:nvSpPr>
      <dsp:spPr>
        <a:xfrm>
          <a:off x="2195407" y="2097914"/>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b="1" kern="1200" dirty="0"/>
            <a:t>Strength: </a:t>
          </a:r>
          <a:r>
            <a:rPr lang="en-PK" sz="2100" kern="1200" dirty="0"/>
            <a:t>Supports systematic consideration of many potential causes instead of symptoms.</a:t>
          </a:r>
        </a:p>
      </dsp:txBody>
      <dsp:txXfrm>
        <a:off x="2195407" y="2097914"/>
        <a:ext cx="8459125" cy="769011"/>
      </dsp:txXfrm>
    </dsp:sp>
    <dsp:sp modelId="{80D916FB-6007-44AD-9617-354D044A824E}">
      <dsp:nvSpPr>
        <dsp:cNvPr id="0" name=""/>
        <dsp:cNvSpPr/>
      </dsp:nvSpPr>
      <dsp:spPr>
        <a:xfrm>
          <a:off x="2195407"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BF1BD743-D73F-4E6A-B784-A18DD525FBAA}">
      <dsp:nvSpPr>
        <dsp:cNvPr id="0" name=""/>
        <dsp:cNvSpPr/>
      </dsp:nvSpPr>
      <dsp:spPr>
        <a:xfrm>
          <a:off x="3389083"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DCC63DBA-FD76-451F-880A-8F9D7A6011B2}">
      <dsp:nvSpPr>
        <dsp:cNvPr id="0" name=""/>
        <dsp:cNvSpPr/>
      </dsp:nvSpPr>
      <dsp:spPr>
        <a:xfrm>
          <a:off x="4582760"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204E938A-2A2F-4563-9B41-DD2F6733FBF3}">
      <dsp:nvSpPr>
        <dsp:cNvPr id="0" name=""/>
        <dsp:cNvSpPr/>
      </dsp:nvSpPr>
      <dsp:spPr>
        <a:xfrm>
          <a:off x="5776437"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7A809C74-E738-4748-9759-7EC4495F2623}">
      <dsp:nvSpPr>
        <dsp:cNvPr id="0" name=""/>
        <dsp:cNvSpPr/>
      </dsp:nvSpPr>
      <dsp:spPr>
        <a:xfrm>
          <a:off x="6970113"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C904CA71-3853-4F78-A1DE-99CFDD6966A1}">
      <dsp:nvSpPr>
        <dsp:cNvPr id="0" name=""/>
        <dsp:cNvSpPr/>
      </dsp:nvSpPr>
      <dsp:spPr>
        <a:xfrm>
          <a:off x="8163790"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9074E602-5334-45AF-9F4F-EEF1E038457B}">
      <dsp:nvSpPr>
        <dsp:cNvPr id="0" name=""/>
        <dsp:cNvSpPr/>
      </dsp:nvSpPr>
      <dsp:spPr>
        <a:xfrm>
          <a:off x="9357466" y="2866925"/>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A15F3AAE-36D3-43C9-9D16-A165E8D7CBEE}">
      <dsp:nvSpPr>
        <dsp:cNvPr id="0" name=""/>
        <dsp:cNvSpPr/>
      </dsp:nvSpPr>
      <dsp:spPr>
        <a:xfrm>
          <a:off x="2195407" y="3145612"/>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b="1" kern="1200" dirty="0"/>
            <a:t>Evidence:</a:t>
          </a:r>
          <a:r>
            <a:rPr lang="en-PK" sz="2100" kern="1200" dirty="0"/>
            <a:t> Carvalho et al. (2021) show how it may be used for structuring potential causes of problems in data quality in healthcare.</a:t>
          </a:r>
        </a:p>
      </dsp:txBody>
      <dsp:txXfrm>
        <a:off x="2195407" y="3145612"/>
        <a:ext cx="8459125" cy="769011"/>
      </dsp:txXfrm>
    </dsp:sp>
    <dsp:sp modelId="{6B6832AB-219C-4551-A395-230CAE5308DF}">
      <dsp:nvSpPr>
        <dsp:cNvPr id="0" name=""/>
        <dsp:cNvSpPr/>
      </dsp:nvSpPr>
      <dsp:spPr>
        <a:xfrm>
          <a:off x="2195407"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8A0C2EBF-6494-434E-946F-D16B5BEB98D3}">
      <dsp:nvSpPr>
        <dsp:cNvPr id="0" name=""/>
        <dsp:cNvSpPr/>
      </dsp:nvSpPr>
      <dsp:spPr>
        <a:xfrm>
          <a:off x="3389083"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1902A83B-11E1-43B5-9259-9EE47851B36F}">
      <dsp:nvSpPr>
        <dsp:cNvPr id="0" name=""/>
        <dsp:cNvSpPr/>
      </dsp:nvSpPr>
      <dsp:spPr>
        <a:xfrm>
          <a:off x="4582760"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59E549D6-0A42-415F-90BA-8C105B9D33FA}">
      <dsp:nvSpPr>
        <dsp:cNvPr id="0" name=""/>
        <dsp:cNvSpPr/>
      </dsp:nvSpPr>
      <dsp:spPr>
        <a:xfrm>
          <a:off x="5776437"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9976A8C2-EB4F-4F2D-93B3-2EE0E19EF7CC}">
      <dsp:nvSpPr>
        <dsp:cNvPr id="0" name=""/>
        <dsp:cNvSpPr/>
      </dsp:nvSpPr>
      <dsp:spPr>
        <a:xfrm>
          <a:off x="6970113"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6A1A90CC-B473-44EA-BA3B-8747EC90A519}">
      <dsp:nvSpPr>
        <dsp:cNvPr id="0" name=""/>
        <dsp:cNvSpPr/>
      </dsp:nvSpPr>
      <dsp:spPr>
        <a:xfrm>
          <a:off x="8163790"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B05F9135-ABDA-403F-88FD-87AB0CCA5EDF}">
      <dsp:nvSpPr>
        <dsp:cNvPr id="0" name=""/>
        <dsp:cNvSpPr/>
      </dsp:nvSpPr>
      <dsp:spPr>
        <a:xfrm>
          <a:off x="9357466" y="3914624"/>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9A88F769-086E-4C58-9A89-3694510CC517}">
      <dsp:nvSpPr>
        <dsp:cNvPr id="0" name=""/>
        <dsp:cNvSpPr/>
      </dsp:nvSpPr>
      <dsp:spPr>
        <a:xfrm>
          <a:off x="2195407" y="4193311"/>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b="1" kern="1200" dirty="0"/>
            <a:t>Limitation:</a:t>
          </a:r>
          <a:r>
            <a:rPr lang="en-PK" sz="2100" kern="1200" dirty="0"/>
            <a:t> May be subjective, interrelated, or based on inadequate evidence.</a:t>
          </a:r>
        </a:p>
      </dsp:txBody>
      <dsp:txXfrm>
        <a:off x="2195407" y="4193311"/>
        <a:ext cx="8459125" cy="769011"/>
      </dsp:txXfrm>
    </dsp:sp>
    <dsp:sp modelId="{E85CC0D4-0528-4AE0-AC75-8A9DD793FF63}">
      <dsp:nvSpPr>
        <dsp:cNvPr id="0" name=""/>
        <dsp:cNvSpPr/>
      </dsp:nvSpPr>
      <dsp:spPr>
        <a:xfrm>
          <a:off x="2195407"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54979B00-ABC9-4424-9C72-D5676284BDCA}">
      <dsp:nvSpPr>
        <dsp:cNvPr id="0" name=""/>
        <dsp:cNvSpPr/>
      </dsp:nvSpPr>
      <dsp:spPr>
        <a:xfrm>
          <a:off x="3389083"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7733E80F-FB6C-47CE-A055-83AF1D15863C}">
      <dsp:nvSpPr>
        <dsp:cNvPr id="0" name=""/>
        <dsp:cNvSpPr/>
      </dsp:nvSpPr>
      <dsp:spPr>
        <a:xfrm>
          <a:off x="4582760"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E956B9A3-0EA2-4699-AC1E-18D09AA417A7}">
      <dsp:nvSpPr>
        <dsp:cNvPr id="0" name=""/>
        <dsp:cNvSpPr/>
      </dsp:nvSpPr>
      <dsp:spPr>
        <a:xfrm>
          <a:off x="5776437"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8710D2F1-B88B-4473-8D26-3DD31B2F8A3D}">
      <dsp:nvSpPr>
        <dsp:cNvPr id="0" name=""/>
        <dsp:cNvSpPr/>
      </dsp:nvSpPr>
      <dsp:spPr>
        <a:xfrm>
          <a:off x="6970113"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C2A49F4E-CA09-4BAA-A20C-92BECD8EC106}">
      <dsp:nvSpPr>
        <dsp:cNvPr id="0" name=""/>
        <dsp:cNvSpPr/>
      </dsp:nvSpPr>
      <dsp:spPr>
        <a:xfrm>
          <a:off x="8163790"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600BB201-B9D1-4E91-B686-A3E2474A6091}">
      <dsp:nvSpPr>
        <dsp:cNvPr id="0" name=""/>
        <dsp:cNvSpPr/>
      </dsp:nvSpPr>
      <dsp:spPr>
        <a:xfrm>
          <a:off x="9357466" y="4962323"/>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3E359DE4-724A-4F1E-BB0C-0991A5811A6E}">
      <dsp:nvSpPr>
        <dsp:cNvPr id="0" name=""/>
        <dsp:cNvSpPr/>
      </dsp:nvSpPr>
      <dsp:spPr>
        <a:xfrm>
          <a:off x="2195407" y="5241010"/>
          <a:ext cx="8459125" cy="769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b" anchorCtr="0">
          <a:noAutofit/>
        </a:bodyPr>
        <a:lstStyle/>
        <a:p>
          <a:pPr marL="0" lvl="0" indent="0" algn="l" defTabSz="933450">
            <a:lnSpc>
              <a:spcPct val="90000"/>
            </a:lnSpc>
            <a:spcBef>
              <a:spcPct val="0"/>
            </a:spcBef>
            <a:spcAft>
              <a:spcPct val="35000"/>
            </a:spcAft>
            <a:buNone/>
          </a:pPr>
          <a:r>
            <a:rPr lang="en-PK" sz="2100" b="1" kern="1200" dirty="0"/>
            <a:t>Critical assessment:</a:t>
          </a:r>
          <a:r>
            <a:rPr lang="en-PK" sz="2100" kern="1200" dirty="0"/>
            <a:t> A Fishbone diagram is a tool for hypothesising causes but does not prove them.</a:t>
          </a:r>
        </a:p>
      </dsp:txBody>
      <dsp:txXfrm>
        <a:off x="2195407" y="5241010"/>
        <a:ext cx="8459125" cy="769011"/>
      </dsp:txXfrm>
    </dsp:sp>
    <dsp:sp modelId="{CDD73777-08C1-495F-A1C3-3A22AC61ADE3}">
      <dsp:nvSpPr>
        <dsp:cNvPr id="0" name=""/>
        <dsp:cNvSpPr/>
      </dsp:nvSpPr>
      <dsp:spPr>
        <a:xfrm>
          <a:off x="2195407"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BCDB016C-5288-423C-9F8D-692E917B04E4}">
      <dsp:nvSpPr>
        <dsp:cNvPr id="0" name=""/>
        <dsp:cNvSpPr/>
      </dsp:nvSpPr>
      <dsp:spPr>
        <a:xfrm>
          <a:off x="3389083"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EDF9BEBC-5E13-4D37-8C7E-7D06F44BBDDA}">
      <dsp:nvSpPr>
        <dsp:cNvPr id="0" name=""/>
        <dsp:cNvSpPr/>
      </dsp:nvSpPr>
      <dsp:spPr>
        <a:xfrm>
          <a:off x="4582760"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356FDBFE-5CB3-4C6A-BC7D-F3CDE22950FB}">
      <dsp:nvSpPr>
        <dsp:cNvPr id="0" name=""/>
        <dsp:cNvSpPr/>
      </dsp:nvSpPr>
      <dsp:spPr>
        <a:xfrm>
          <a:off x="5776437"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A978A915-5D75-492E-BCDD-6FC8163A5D43}">
      <dsp:nvSpPr>
        <dsp:cNvPr id="0" name=""/>
        <dsp:cNvSpPr/>
      </dsp:nvSpPr>
      <dsp:spPr>
        <a:xfrm>
          <a:off x="6970113"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261CCB1A-84B7-4DA0-8929-1CEBD124F86C}">
      <dsp:nvSpPr>
        <dsp:cNvPr id="0" name=""/>
        <dsp:cNvSpPr/>
      </dsp:nvSpPr>
      <dsp:spPr>
        <a:xfrm>
          <a:off x="8163790"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 modelId="{DF4ABC7A-E5E5-49A1-BBFC-11BF2378F099}">
      <dsp:nvSpPr>
        <dsp:cNvPr id="0" name=""/>
        <dsp:cNvSpPr/>
      </dsp:nvSpPr>
      <dsp:spPr>
        <a:xfrm>
          <a:off x="9357466" y="6010021"/>
          <a:ext cx="1127883" cy="187980"/>
        </a:xfrm>
        <a:prstGeom prst="parallelogram">
          <a:avLst>
            <a:gd name="adj" fmla="val 140840"/>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84FCE-9A0D-473F-BD2D-B3C0B67C6938}">
      <dsp:nvSpPr>
        <dsp:cNvPr id="0" name=""/>
        <dsp:cNvSpPr/>
      </dsp:nvSpPr>
      <dsp:spPr>
        <a:xfrm>
          <a:off x="0" y="74673"/>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dirty="0"/>
            <a:t>Proposed problem: Sales are not improving (Subject to Case Confirmation)</a:t>
          </a:r>
        </a:p>
      </dsp:txBody>
      <dsp:txXfrm>
        <a:off x="34906" y="109579"/>
        <a:ext cx="10464328" cy="645240"/>
      </dsp:txXfrm>
    </dsp:sp>
    <dsp:sp modelId="{44CA7BFB-877A-4BD3-B99D-6779F09CEDC4}">
      <dsp:nvSpPr>
        <dsp:cNvPr id="0" name=""/>
        <dsp:cNvSpPr/>
      </dsp:nvSpPr>
      <dsp:spPr>
        <a:xfrm>
          <a:off x="0" y="841566"/>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a:t>Marketing: May have limited marketing reach and/or poor customer engagement.</a:t>
          </a:r>
        </a:p>
      </dsp:txBody>
      <dsp:txXfrm>
        <a:off x="34906" y="876472"/>
        <a:ext cx="10464328" cy="645240"/>
      </dsp:txXfrm>
    </dsp:sp>
    <dsp:sp modelId="{C2C2F44A-0858-4084-A8E6-C9CA9738636E}">
      <dsp:nvSpPr>
        <dsp:cNvPr id="0" name=""/>
        <dsp:cNvSpPr/>
      </dsp:nvSpPr>
      <dsp:spPr>
        <a:xfrm>
          <a:off x="0" y="1608459"/>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a:t>Possible mismatch between what is being produced and what the customers prefer. (Mancuso et al., 2021)</a:t>
          </a:r>
        </a:p>
      </dsp:txBody>
      <dsp:txXfrm>
        <a:off x="34906" y="1643365"/>
        <a:ext cx="10464328" cy="645240"/>
      </dsp:txXfrm>
    </dsp:sp>
    <dsp:sp modelId="{AF303141-91C1-4FFB-A10E-1464A368020A}">
      <dsp:nvSpPr>
        <dsp:cNvPr id="0" name=""/>
        <dsp:cNvSpPr/>
      </dsp:nvSpPr>
      <dsp:spPr>
        <a:xfrm>
          <a:off x="0" y="2375352"/>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dirty="0"/>
            <a:t>People: Potential staffing, training or service delivery limitations.</a:t>
          </a:r>
        </a:p>
      </dsp:txBody>
      <dsp:txXfrm>
        <a:off x="34906" y="2410258"/>
        <a:ext cx="10464328" cy="645240"/>
      </dsp:txXfrm>
    </dsp:sp>
    <dsp:sp modelId="{244A2F7D-D434-44B9-AA48-2609753F7F1B}">
      <dsp:nvSpPr>
        <dsp:cNvPr id="0" name=""/>
        <dsp:cNvSpPr/>
      </dsp:nvSpPr>
      <dsp:spPr>
        <a:xfrm>
          <a:off x="0" y="3142245"/>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a:t>Processes: Potential inefficiencies in the production, stock management or waste control process (Huang et al., 2021).</a:t>
          </a:r>
        </a:p>
      </dsp:txBody>
      <dsp:txXfrm>
        <a:off x="34906" y="3177151"/>
        <a:ext cx="10464328" cy="645240"/>
      </dsp:txXfrm>
    </dsp:sp>
    <dsp:sp modelId="{477853FF-C4AC-4AE9-9728-0A5CBBB5E18D}">
      <dsp:nvSpPr>
        <dsp:cNvPr id="0" name=""/>
        <dsp:cNvSpPr/>
      </dsp:nvSpPr>
      <dsp:spPr>
        <a:xfrm>
          <a:off x="0" y="3909137"/>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a:t>Technology: Digital sales and operational tools: Potential barriers to adoption (Zamani, 2022).</a:t>
          </a:r>
        </a:p>
      </dsp:txBody>
      <dsp:txXfrm>
        <a:off x="34906" y="3944043"/>
        <a:ext cx="10464328" cy="645240"/>
      </dsp:txXfrm>
    </dsp:sp>
    <dsp:sp modelId="{42EA9FE2-DFA4-4D1E-9608-150D9EA435B6}">
      <dsp:nvSpPr>
        <dsp:cNvPr id="0" name=""/>
        <dsp:cNvSpPr/>
      </dsp:nvSpPr>
      <dsp:spPr>
        <a:xfrm>
          <a:off x="0" y="4676030"/>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dirty="0"/>
            <a:t>External market: Externaland competition that could impact the buying decision due to inflation (Bonciani et al., 2024).</a:t>
          </a:r>
        </a:p>
      </dsp:txBody>
      <dsp:txXfrm>
        <a:off x="34906" y="4710936"/>
        <a:ext cx="10464328" cy="645240"/>
      </dsp:txXfrm>
    </dsp:sp>
    <dsp:sp modelId="{243C8EC7-4291-4232-9861-F93C77836740}">
      <dsp:nvSpPr>
        <dsp:cNvPr id="0" name=""/>
        <dsp:cNvSpPr/>
      </dsp:nvSpPr>
      <dsp:spPr>
        <a:xfrm>
          <a:off x="0" y="5442923"/>
          <a:ext cx="10534140" cy="715052"/>
        </a:xfrm>
        <a:prstGeom prst="roundRect">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PK" sz="1800" kern="1200" dirty="0"/>
            <a:t> Critical assessment: These are potential causes that need to be substantiated with sales data, operational records and customer evidence (Boca and Genovese, 2021).</a:t>
          </a:r>
        </a:p>
      </dsp:txBody>
      <dsp:txXfrm>
        <a:off x="34906" y="5477829"/>
        <a:ext cx="10464328" cy="645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EDB27-FFC1-4B9B-946F-82150CAE8D1C}">
      <dsp:nvSpPr>
        <dsp:cNvPr id="0" name=""/>
        <dsp:cNvSpPr/>
      </dsp:nvSpPr>
      <dsp:spPr>
        <a:xfrm>
          <a:off x="790998" y="921"/>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PESTEL offers a structured knowledge of the prospective external business stressors as per Finding 1 (Dhenabayu et al., 2022).</a:t>
          </a:r>
        </a:p>
      </dsp:txBody>
      <dsp:txXfrm>
        <a:off x="1269272" y="921"/>
        <a:ext cx="9348655" cy="956548"/>
      </dsp:txXfrm>
    </dsp:sp>
    <dsp:sp modelId="{92C641D0-B982-423D-9DF4-F2908CE1C44F}">
      <dsp:nvSpPr>
        <dsp:cNvPr id="0" name=""/>
        <dsp:cNvSpPr/>
      </dsp:nvSpPr>
      <dsp:spPr>
        <a:xfrm>
          <a:off x="790998" y="1091386"/>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Economic conditions and technological capability are important areas to investigate in a case-based manner (Bonciani et al., 2024; Zamani, 2022).</a:t>
          </a:r>
        </a:p>
      </dsp:txBody>
      <dsp:txXfrm>
        <a:off x="1269272" y="1091386"/>
        <a:ext cx="9348655" cy="956548"/>
      </dsp:txXfrm>
    </dsp:sp>
    <dsp:sp modelId="{B1BF24A6-30CB-41C5-9EBC-675464BB8C37}">
      <dsp:nvSpPr>
        <dsp:cNvPr id="0" name=""/>
        <dsp:cNvSpPr/>
      </dsp:nvSpPr>
      <dsp:spPr>
        <a:xfrm>
          <a:off x="790998" y="2181851"/>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Fishbone analysis is a process for structuring suspected operational causes, but cannot prove causation without evidence (Carvalho et al., 2021).</a:t>
          </a:r>
        </a:p>
      </dsp:txBody>
      <dsp:txXfrm>
        <a:off x="1269272" y="2181851"/>
        <a:ext cx="9348655" cy="956548"/>
      </dsp:txXfrm>
    </dsp:sp>
    <dsp:sp modelId="{0C3DDD92-138F-4C45-9A22-A9EB3C88C09E}">
      <dsp:nvSpPr>
        <dsp:cNvPr id="0" name=""/>
        <dsp:cNvSpPr/>
      </dsp:nvSpPr>
      <dsp:spPr>
        <a:xfrm>
          <a:off x="790998" y="3272316"/>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Combining both approaches is able to provide a wider diagnosis of the problem, linking external influences with potential internal weaknesses, as is Finding 4.</a:t>
          </a:r>
        </a:p>
      </dsp:txBody>
      <dsp:txXfrm>
        <a:off x="1269272" y="3272316"/>
        <a:ext cx="9348655" cy="956548"/>
      </dsp:txXfrm>
    </dsp:sp>
    <dsp:sp modelId="{09248E5F-0472-46DF-90B4-0C3DF0E88841}">
      <dsp:nvSpPr>
        <dsp:cNvPr id="0" name=""/>
        <dsp:cNvSpPr/>
      </dsp:nvSpPr>
      <dsp:spPr>
        <a:xfrm>
          <a:off x="790998" y="4362781"/>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Conclusion: Triangulation with real case study data is needed for reliable identification and prioritisation of problems at Basil's Bakery.</a:t>
          </a:r>
        </a:p>
      </dsp:txBody>
      <dsp:txXfrm>
        <a:off x="1269272" y="4362781"/>
        <a:ext cx="9348655" cy="956548"/>
      </dsp:txXfrm>
    </dsp:sp>
    <dsp:sp modelId="{A4705D7F-88EC-4991-9F37-E64D2F3D03CB}">
      <dsp:nvSpPr>
        <dsp:cNvPr id="0" name=""/>
        <dsp:cNvSpPr/>
      </dsp:nvSpPr>
      <dsp:spPr>
        <a:xfrm>
          <a:off x="790998" y="5453246"/>
          <a:ext cx="10305203" cy="956548"/>
        </a:xfrm>
        <a:prstGeom prst="chevron">
          <a:avLst/>
        </a:prstGeom>
        <a:solidFill>
          <a:srgbClr val="AA5B32"/>
        </a:solidFill>
        <a:ln w="25400" cap="flat" cmpd="sng" algn="ctr">
          <a:solidFill>
            <a:srgbClr val="AA5B3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PK" sz="2200" kern="1200"/>
            <a:t>Four finding cards: External Environment, Economic and Digital Risks, Root Causes, Integrated Diagnosis are suggested for visualization.</a:t>
          </a:r>
        </a:p>
      </dsp:txBody>
      <dsp:txXfrm>
        <a:off x="1269272" y="5453246"/>
        <a:ext cx="9348655" cy="9565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E5EE1B-C0C8-4A77-90F0-09755EE7CC57}" type="datetimeFigureOut">
              <a:rPr lang="en-PK" smtClean="0"/>
              <a:t>10/12/2026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944639-8871-4DCC-B593-33EA770A916F}" type="slidenum">
              <a:rPr lang="en-PK" smtClean="0"/>
              <a:t>‹#›</a:t>
            </a:fld>
            <a:endParaRPr lang="en-PK"/>
          </a:p>
        </p:txBody>
      </p:sp>
    </p:spTree>
    <p:extLst>
      <p:ext uri="{BB962C8B-B14F-4D97-AF65-F5344CB8AC3E}">
        <p14:creationId xmlns:p14="http://schemas.microsoft.com/office/powerpoint/2010/main" val="965416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My name is Esther Asiraa, and today I'm going to be presenting my analysis of Basil's Bakery. I will discuss PESTEL and Cause and Effect analysis in order to explore potential business challenges that will impact my business.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1</a:t>
            </a:fld>
            <a:endParaRPr lang="en-PK"/>
          </a:p>
        </p:txBody>
      </p:sp>
    </p:spTree>
    <p:extLst>
      <p:ext uri="{BB962C8B-B14F-4D97-AF65-F5344CB8AC3E}">
        <p14:creationId xmlns:p14="http://schemas.microsoft.com/office/powerpoint/2010/main" val="3136812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starts by providing a background of Basil's Bakery and what may be some of the challenges the business is facing. I will then critically evaluate and apply the PESTEL framework and then Cause and Effect analysis. Last, I will give a summary of the main results and discuss the significance of both methods.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2</a:t>
            </a:fld>
            <a:endParaRPr lang="en-PK"/>
          </a:p>
        </p:txBody>
      </p:sp>
    </p:spTree>
    <p:extLst>
      <p:ext uri="{BB962C8B-B14F-4D97-AF65-F5344CB8AC3E}">
        <p14:creationId xmlns:p14="http://schemas.microsoft.com/office/powerpoint/2010/main" val="135849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business analysis will be based on Basil's Bakery. As with other food businesses it could be impacted by economic conditions and consumer preferences and competition. Bonciani et al. (2024) discuss the significance of food-price fluctuation and Zamani (2022) explores the technological obstacles that are encountered by smaller enterprises. These broader influences can help to identify areas for investigation.</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3</a:t>
            </a:fld>
            <a:endParaRPr lang="en-PK"/>
          </a:p>
        </p:txBody>
      </p:sp>
    </p:spTree>
    <p:extLst>
      <p:ext uri="{BB962C8B-B14F-4D97-AF65-F5344CB8AC3E}">
        <p14:creationId xmlns:p14="http://schemas.microsoft.com/office/powerpoint/2010/main" val="2850196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stagnation in sales is the primary problem being researched. Internal Factors are: Marketing, Product Range, Capability and Operational Efficiency of People. Competition, consumer spending and the evolution of customer's expectation are external pressures. While management can influence the internal operations, the economy in which the business operates is largely beyond management's control. These potential causes will need further research.</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4</a:t>
            </a:fld>
            <a:endParaRPr lang="en-PK"/>
          </a:p>
        </p:txBody>
      </p:sp>
    </p:spTree>
    <p:extLst>
      <p:ext uri="{BB962C8B-B14F-4D97-AF65-F5344CB8AC3E}">
        <p14:creationId xmlns:p14="http://schemas.microsoft.com/office/powerpoint/2010/main" val="249577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is an analysis of six external business factors: Political, Economic, Social, Technological, Environmental and Legal. It is best known for offering a framework for the understanding of external pressures. Its efficacy is reliant on solid data and market fluctuations, though. PESTEL (as explained by Dhenabayu et al., 2022) helps in strategic analysis but cannot identify internal issues of the business.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5</a:t>
            </a:fld>
            <a:endParaRPr lang="en-PK"/>
          </a:p>
        </p:txBody>
      </p:sp>
    </p:spTree>
    <p:extLst>
      <p:ext uri="{BB962C8B-B14F-4D97-AF65-F5344CB8AC3E}">
        <p14:creationId xmlns:p14="http://schemas.microsoft.com/office/powerpoint/2010/main" val="2246087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Basil's Bakery may be impacted by political policies and taxes as they affect the operating environment, and by inflation as it impacts costs and demand. Social trends can alter consumer preferences and technology can offer opportunities via digital marketing and online ordering. Environmental factors are waste of food, legal are hygiene and employment. Two factors are of special interest: The economic and technological factors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6</a:t>
            </a:fld>
            <a:endParaRPr lang="en-PK"/>
          </a:p>
        </p:txBody>
      </p:sp>
    </p:spTree>
    <p:extLst>
      <p:ext uri="{BB962C8B-B14F-4D97-AF65-F5344CB8AC3E}">
        <p14:creationId xmlns:p14="http://schemas.microsoft.com/office/powerpoint/2010/main" val="3492198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model, or Cause-and-Effect analysis, is a tool that helps to structure potential causes of a business problem. Its strength is that it is able to methodically recognise multiple factors. It is shown to be useful by Carvalho et al. (2021) for the structuring of problem analysis. The model is based on judgment only, however, and does not determine if the proposed causes are actually responsible without supporting evidence.</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7</a:t>
            </a:fld>
            <a:endParaRPr lang="en-PK"/>
          </a:p>
        </p:txBody>
      </p:sp>
    </p:spTree>
    <p:extLst>
      <p:ext uri="{BB962C8B-B14F-4D97-AF65-F5344CB8AC3E}">
        <p14:creationId xmlns:p14="http://schemas.microsoft.com/office/powerpoint/2010/main" val="1818751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potential contributing factors for Basil's Bakery sales slump are: inadequate marketing, inappropriate products, staffing problems and inefficient operations. There can also be factors on the market, or limitations from technology. Zamani (2022) notes the challenges faced by smaller businesses as they adopt technology. The Fishbone approach helps to structure these potential causes, but additional data are required to verify them.</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8</a:t>
            </a:fld>
            <a:endParaRPr lang="en-PK"/>
          </a:p>
        </p:txBody>
      </p:sp>
    </p:spTree>
    <p:extLst>
      <p:ext uri="{BB962C8B-B14F-4D97-AF65-F5344CB8AC3E}">
        <p14:creationId xmlns:p14="http://schemas.microsoft.com/office/powerpoint/2010/main" val="4177417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reveals four key findings. PESTEL helps to recognise potential external factors. Second, business performance can be affected by the economic conditions and technology. Third, Fishbone analysis can help to structure the possible causes. Finally, if both frameworks are used together, they give a better picture of business problems and will help to better make decisions.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9</a:t>
            </a:fld>
            <a:endParaRPr lang="en-PK"/>
          </a:p>
        </p:txBody>
      </p:sp>
    </p:spTree>
    <p:extLst>
      <p:ext uri="{BB962C8B-B14F-4D97-AF65-F5344CB8AC3E}">
        <p14:creationId xmlns:p14="http://schemas.microsoft.com/office/powerpoint/2010/main" val="4008323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presentation. I hope this analysis has made the point of how critical “structured problem solving” is in comprehending business challenges. Feel free to ask any questions.</a:t>
            </a:r>
            <a:endParaRPr lang="en-PK" dirty="0"/>
          </a:p>
        </p:txBody>
      </p:sp>
      <p:sp>
        <p:nvSpPr>
          <p:cNvPr id="4" name="Slide Number Placeholder 3"/>
          <p:cNvSpPr>
            <a:spLocks noGrp="1"/>
          </p:cNvSpPr>
          <p:nvPr>
            <p:ph type="sldNum" sz="quarter" idx="5"/>
          </p:nvPr>
        </p:nvSpPr>
        <p:spPr/>
        <p:txBody>
          <a:bodyPr/>
          <a:lstStyle/>
          <a:p>
            <a:fld id="{B6944639-8871-4DCC-B593-33EA770A916F}" type="slidenum">
              <a:rPr lang="en-PK" smtClean="0"/>
              <a:t>11</a:t>
            </a:fld>
            <a:endParaRPr lang="en-PK"/>
          </a:p>
        </p:txBody>
      </p:sp>
    </p:spTree>
    <p:extLst>
      <p:ext uri="{BB962C8B-B14F-4D97-AF65-F5344CB8AC3E}">
        <p14:creationId xmlns:p14="http://schemas.microsoft.com/office/powerpoint/2010/main" val="326506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13"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image" Target="../media/image7.svg"/><Relationship Id="rId12"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diagramQuickStyle" Target="../diagrams/quickStyle1.xml"/><Relationship Id="rId5" Type="http://schemas.openxmlformats.org/officeDocument/2006/relationships/image" Target="../media/image10.png"/><Relationship Id="rId10" Type="http://schemas.openxmlformats.org/officeDocument/2006/relationships/diagramLayout" Target="../diagrams/layout1.xml"/><Relationship Id="rId4" Type="http://schemas.openxmlformats.org/officeDocument/2006/relationships/image" Target="../media/image9.png"/><Relationship Id="rId9" Type="http://schemas.openxmlformats.org/officeDocument/2006/relationships/diagramData" Target="../diagrams/data1.xml"/><Relationship Id="rId14" Type="http://schemas.openxmlformats.org/officeDocument/2006/relationships/image" Target="../media/image6.sv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3.png"/><Relationship Id="rId3" Type="http://schemas.openxmlformats.org/officeDocument/2006/relationships/image" Target="../media/image1.jpeg"/><Relationship Id="rId7" Type="http://schemas.openxmlformats.org/officeDocument/2006/relationships/image" Target="../media/image12.svg"/><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diagramColors" Target="../diagrams/colors2.xml"/><Relationship Id="rId5" Type="http://schemas.openxmlformats.org/officeDocument/2006/relationships/image" Target="../media/image6.svg"/><Relationship Id="rId10" Type="http://schemas.openxmlformats.org/officeDocument/2006/relationships/diagramQuickStyle" Target="../diagrams/quickStyle2.xml"/><Relationship Id="rId4" Type="http://schemas.openxmlformats.org/officeDocument/2006/relationships/image" Target="../media/image8.svg"/><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13"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image" Target="../media/image4.svg"/><Relationship Id="rId12"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diagramQuickStyle" Target="../diagrams/quickStyle3.xml"/><Relationship Id="rId5" Type="http://schemas.openxmlformats.org/officeDocument/2006/relationships/image" Target="../media/image6.svg"/><Relationship Id="rId10" Type="http://schemas.openxmlformats.org/officeDocument/2006/relationships/diagramLayout" Target="../diagrams/layout3.xml"/><Relationship Id="rId4" Type="http://schemas.openxmlformats.org/officeDocument/2006/relationships/image" Target="../media/image8.svg"/><Relationship Id="rId9"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1.svg"/><Relationship Id="rId7" Type="http://schemas.openxmlformats.org/officeDocument/2006/relationships/diagramLayout" Target="../diagrams/layout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Data" Target="../diagrams/data4.xml"/><Relationship Id="rId11" Type="http://schemas.openxmlformats.org/officeDocument/2006/relationships/image" Target="../media/image15.jpeg"/><Relationship Id="rId5" Type="http://schemas.openxmlformats.org/officeDocument/2006/relationships/image" Target="../media/image7.svg"/><Relationship Id="rId10" Type="http://schemas.microsoft.com/office/2007/relationships/diagramDrawing" Target="../diagrams/drawing4.xml"/><Relationship Id="rId4" Type="http://schemas.openxmlformats.org/officeDocument/2006/relationships/image" Target="../media/image8.svg"/><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16.jpeg"/><Relationship Id="rId3" Type="http://schemas.openxmlformats.org/officeDocument/2006/relationships/image" Target="../media/image1.jpeg"/><Relationship Id="rId7" Type="http://schemas.openxmlformats.org/officeDocument/2006/relationships/image" Target="../media/image12.svg"/><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diagramColors" Target="../diagrams/colors5.xml"/><Relationship Id="rId5" Type="http://schemas.openxmlformats.org/officeDocument/2006/relationships/image" Target="../media/image6.svg"/><Relationship Id="rId10" Type="http://schemas.openxmlformats.org/officeDocument/2006/relationships/diagramQuickStyle" Target="../diagrams/quickStyle5.xml"/><Relationship Id="rId4" Type="http://schemas.openxmlformats.org/officeDocument/2006/relationships/image" Target="../media/image8.svg"/><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7.png"/><Relationship Id="rId3" Type="http://schemas.openxmlformats.org/officeDocument/2006/relationships/image" Target="../media/image1.jpeg"/><Relationship Id="rId7" Type="http://schemas.openxmlformats.org/officeDocument/2006/relationships/image" Target="../media/image6.svg"/><Relationship Id="rId12"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svg"/><Relationship Id="rId11" Type="http://schemas.openxmlformats.org/officeDocument/2006/relationships/diagramColors" Target="../diagrams/colors6.xml"/><Relationship Id="rId5" Type="http://schemas.openxmlformats.org/officeDocument/2006/relationships/image" Target="../media/image7.svg"/><Relationship Id="rId10" Type="http://schemas.openxmlformats.org/officeDocument/2006/relationships/diagramQuickStyle" Target="../diagrams/quickStyle6.xml"/><Relationship Id="rId4" Type="http://schemas.openxmlformats.org/officeDocument/2006/relationships/image" Target="../media/image5.svg"/><Relationship Id="rId9"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11.svg"/><Relationship Id="rId7" Type="http://schemas.openxmlformats.org/officeDocument/2006/relationships/diagramData" Target="../diagrams/data7.xml"/><Relationship Id="rId12"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svg"/><Relationship Id="rId11" Type="http://schemas.microsoft.com/office/2007/relationships/diagramDrawing" Target="../diagrams/drawing7.xml"/><Relationship Id="rId5" Type="http://schemas.openxmlformats.org/officeDocument/2006/relationships/image" Target="../media/image2.svg"/><Relationship Id="rId10" Type="http://schemas.openxmlformats.org/officeDocument/2006/relationships/diagramColors" Target="../diagrams/colors7.xml"/><Relationship Id="rId4" Type="http://schemas.openxmlformats.org/officeDocument/2006/relationships/image" Target="../media/image8.svg"/><Relationship Id="rId9"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8" Type="http://schemas.openxmlformats.org/officeDocument/2006/relationships/hyperlink" Target="https://ejournal.unesa.ac.id/index.php/jdbim/article/view/48683" TargetMode="External"/><Relationship Id="rId13" Type="http://schemas.openxmlformats.org/officeDocument/2006/relationships/hyperlink" Target="https://doi.org/10.1016/j.tifs.2019.12.030" TargetMode="External"/><Relationship Id="rId3" Type="http://schemas.openxmlformats.org/officeDocument/2006/relationships/image" Target="../media/image2.svg"/><Relationship Id="rId7" Type="http://schemas.openxmlformats.org/officeDocument/2006/relationships/hyperlink" Target="https://doi.org/10.1016/j.ijmedinf.2021.104584" TargetMode="External"/><Relationship Id="rId12" Type="http://schemas.openxmlformats.org/officeDocument/2006/relationships/hyperlink" Target="https://doi.org/10.26784/sbir.v6i1.473" TargetMode="External"/><Relationship Id="rId2" Type="http://schemas.openxmlformats.org/officeDocument/2006/relationships/image" Target="../media/image8.svg"/><Relationship Id="rId1" Type="http://schemas.openxmlformats.org/officeDocument/2006/relationships/slideLayout" Target="../slideLayouts/slideLayout7.xml"/><Relationship Id="rId6" Type="http://schemas.openxmlformats.org/officeDocument/2006/relationships/hyperlink" Target="https://www.bankofengland.co.uk/working-paper/2024/how-food-prices-shape-inflation-expectations-and-the-monetary-policy-response" TargetMode="External"/><Relationship Id="rId11" Type="http://schemas.openxmlformats.org/officeDocument/2006/relationships/hyperlink" Target="https://www.ons.gov.uk/economy/inflationandpriceindices/articles/costoflivinginsights/food" TargetMode="External"/><Relationship Id="rId5" Type="http://schemas.openxmlformats.org/officeDocument/2006/relationships/hyperlink" Target="https://doi.org/10.71235/rmee.100" TargetMode="External"/><Relationship Id="rId10" Type="http://schemas.openxmlformats.org/officeDocument/2006/relationships/hyperlink" Target="https://doi.org/10.3390/su13116169" TargetMode="External"/><Relationship Id="rId4" Type="http://schemas.openxmlformats.org/officeDocument/2006/relationships/image" Target="../media/image7.svg"/><Relationship Id="rId9" Type="http://schemas.openxmlformats.org/officeDocument/2006/relationships/hyperlink" Target="https://doi.org/10.1016/j.jclepro.2020.125484" TargetMode="External"/><Relationship Id="rId14" Type="http://schemas.openxmlformats.org/officeDocument/2006/relationships/hyperlink" Target="https://doi.org/10.1108/EJIM-07-2021-0360"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Freeform 3"/>
          <p:cNvSpPr/>
          <p:nvPr/>
        </p:nvSpPr>
        <p:spPr>
          <a:xfrm flipH="1" flipV="1">
            <a:off x="10347897" y="0"/>
            <a:ext cx="9265274" cy="8557744"/>
          </a:xfrm>
          <a:custGeom>
            <a:avLst/>
            <a:gdLst/>
            <a:ahLst/>
            <a:cxnLst/>
            <a:rect l="l" t="t" r="r" b="b"/>
            <a:pathLst>
              <a:path w="9265274" h="8557744">
                <a:moveTo>
                  <a:pt x="9265274" y="8557744"/>
                </a:moveTo>
                <a:lnTo>
                  <a:pt x="0" y="8557744"/>
                </a:lnTo>
                <a:lnTo>
                  <a:pt x="0" y="0"/>
                </a:lnTo>
                <a:lnTo>
                  <a:pt x="9265274" y="0"/>
                </a:lnTo>
                <a:lnTo>
                  <a:pt x="9265274" y="8557744"/>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347897" y="1662066"/>
            <a:ext cx="8102245" cy="6962867"/>
            <a:chOff x="0" y="0"/>
            <a:chExt cx="812800" cy="698500"/>
          </a:xfrm>
        </p:grpSpPr>
        <p:sp>
          <p:nvSpPr>
            <p:cNvPr id="5" name="Freeform 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5"/>
              <a:stretch>
                <a:fillRect l="-182" r="-182"/>
              </a:stretch>
            </a:blipFill>
            <a:ln w="123825" cap="sq">
              <a:solidFill>
                <a:srgbClr val="302721"/>
              </a:solidFill>
              <a:prstDash val="solid"/>
              <a:miter/>
            </a:ln>
          </p:spPr>
          <p:txBody>
            <a:bodyPr/>
            <a:lstStyle/>
            <a:p>
              <a:endParaRPr lang="en-GB"/>
            </a:p>
          </p:txBody>
        </p:sp>
      </p:grpSp>
      <p:sp>
        <p:nvSpPr>
          <p:cNvPr id="6" name="Freeform 6"/>
          <p:cNvSpPr/>
          <p:nvPr/>
        </p:nvSpPr>
        <p:spPr>
          <a:xfrm flipH="1">
            <a:off x="11057633" y="7231550"/>
            <a:ext cx="9494134" cy="3228006"/>
          </a:xfrm>
          <a:custGeom>
            <a:avLst/>
            <a:gdLst/>
            <a:ahLst/>
            <a:cxnLst/>
            <a:rect l="l" t="t" r="r" b="b"/>
            <a:pathLst>
              <a:path w="9494134" h="3228006">
                <a:moveTo>
                  <a:pt x="9494134" y="0"/>
                </a:moveTo>
                <a:lnTo>
                  <a:pt x="0" y="0"/>
                </a:lnTo>
                <a:lnTo>
                  <a:pt x="0" y="3228006"/>
                </a:lnTo>
                <a:lnTo>
                  <a:pt x="9494134" y="3228006"/>
                </a:lnTo>
                <a:lnTo>
                  <a:pt x="9494134"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flipV="1">
            <a:off x="-62500" y="-395334"/>
            <a:ext cx="1375693" cy="3152629"/>
          </a:xfrm>
          <a:custGeom>
            <a:avLst/>
            <a:gdLst/>
            <a:ahLst/>
            <a:cxnLst/>
            <a:rect l="l" t="t" r="r" b="b"/>
            <a:pathLst>
              <a:path w="1375693" h="3152629">
                <a:moveTo>
                  <a:pt x="0" y="3152629"/>
                </a:moveTo>
                <a:lnTo>
                  <a:pt x="1375692" y="3152629"/>
                </a:lnTo>
                <a:lnTo>
                  <a:pt x="1375692" y="0"/>
                </a:lnTo>
                <a:lnTo>
                  <a:pt x="0" y="0"/>
                </a:lnTo>
                <a:lnTo>
                  <a:pt x="0" y="3152629"/>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9829620" y="9540464"/>
            <a:ext cx="1956533" cy="238341"/>
          </a:xfrm>
          <a:custGeom>
            <a:avLst/>
            <a:gdLst/>
            <a:ahLst/>
            <a:cxnLst/>
            <a:rect l="l" t="t" r="r" b="b"/>
            <a:pathLst>
              <a:path w="1956533" h="238341">
                <a:moveTo>
                  <a:pt x="0" y="0"/>
                </a:moveTo>
                <a:lnTo>
                  <a:pt x="1956532" y="0"/>
                </a:lnTo>
                <a:lnTo>
                  <a:pt x="1956532" y="238341"/>
                </a:lnTo>
                <a:lnTo>
                  <a:pt x="0" y="23834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410437" y="392016"/>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9982975" y="-798393"/>
            <a:ext cx="1371239" cy="1596785"/>
          </a:xfrm>
          <a:custGeom>
            <a:avLst/>
            <a:gdLst/>
            <a:ahLst/>
            <a:cxnLst/>
            <a:rect l="l" t="t" r="r" b="b"/>
            <a:pathLst>
              <a:path w="1371239" h="1596785">
                <a:moveTo>
                  <a:pt x="0" y="0"/>
                </a:moveTo>
                <a:lnTo>
                  <a:pt x="1371239" y="0"/>
                </a:lnTo>
                <a:lnTo>
                  <a:pt x="1371239" y="1596786"/>
                </a:lnTo>
                <a:lnTo>
                  <a:pt x="0" y="1596786"/>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410437" y="9659634"/>
            <a:ext cx="965825" cy="1124687"/>
          </a:xfrm>
          <a:custGeom>
            <a:avLst/>
            <a:gdLst/>
            <a:ahLst/>
            <a:cxnLst/>
            <a:rect l="l" t="t" r="r" b="b"/>
            <a:pathLst>
              <a:path w="965825" h="1124687">
                <a:moveTo>
                  <a:pt x="0" y="0"/>
                </a:moveTo>
                <a:lnTo>
                  <a:pt x="965825" y="0"/>
                </a:lnTo>
                <a:lnTo>
                  <a:pt x="965825" y="1124688"/>
                </a:lnTo>
                <a:lnTo>
                  <a:pt x="0" y="112468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4" name="TextBox 14"/>
          <p:cNvSpPr txBox="1"/>
          <p:nvPr/>
        </p:nvSpPr>
        <p:spPr>
          <a:xfrm>
            <a:off x="1285484" y="857623"/>
            <a:ext cx="8315716" cy="2942472"/>
          </a:xfrm>
          <a:prstGeom prst="rect">
            <a:avLst/>
          </a:prstGeom>
        </p:spPr>
        <p:txBody>
          <a:bodyPr wrap="square" lIns="0" tIns="0" rIns="0" bIns="0" rtlCol="0" anchor="t">
            <a:spAutoFit/>
          </a:bodyPr>
          <a:lstStyle/>
          <a:p>
            <a:pPr marL="0" lvl="0" indent="0" algn="l">
              <a:lnSpc>
                <a:spcPts val="7456"/>
              </a:lnSpc>
            </a:pPr>
            <a:r>
              <a:rPr lang="en-US" sz="8285" dirty="0">
                <a:solidFill>
                  <a:srgbClr val="000000"/>
                </a:solidFill>
                <a:latin typeface="Poppins"/>
                <a:ea typeface="Poppins"/>
                <a:cs typeface="Poppins"/>
                <a:sym typeface="Poppins"/>
              </a:rPr>
              <a:t>BASIL'S BAKERY</a:t>
            </a:r>
          </a:p>
          <a:p>
            <a:pPr marL="0" lvl="0" indent="0" algn="l">
              <a:lnSpc>
                <a:spcPts val="7456"/>
              </a:lnSpc>
            </a:pPr>
            <a:r>
              <a:rPr lang="en-US" sz="8285" dirty="0">
                <a:solidFill>
                  <a:srgbClr val="000000"/>
                </a:solidFill>
                <a:latin typeface="Poppins"/>
                <a:ea typeface="Poppins"/>
                <a:cs typeface="Poppins"/>
                <a:sym typeface="Poppins"/>
              </a:rPr>
              <a:t>PROBLEM ANALYSIS</a:t>
            </a:r>
          </a:p>
        </p:txBody>
      </p:sp>
      <p:sp>
        <p:nvSpPr>
          <p:cNvPr id="15" name="TextBox 15"/>
          <p:cNvSpPr txBox="1"/>
          <p:nvPr/>
        </p:nvSpPr>
        <p:spPr>
          <a:xfrm>
            <a:off x="1430320" y="4085458"/>
            <a:ext cx="7754548" cy="1377252"/>
          </a:xfrm>
          <a:prstGeom prst="rect">
            <a:avLst/>
          </a:prstGeom>
        </p:spPr>
        <p:txBody>
          <a:bodyPr lIns="0" tIns="0" rIns="0" bIns="0" rtlCol="0" anchor="t">
            <a:spAutoFit/>
          </a:bodyPr>
          <a:lstStyle/>
          <a:p>
            <a:pPr marL="0" lvl="0" indent="0" algn="l">
              <a:lnSpc>
                <a:spcPts val="5083"/>
              </a:lnSpc>
            </a:pPr>
            <a:r>
              <a:rPr lang="en-US" sz="5648" b="1" i="1" dirty="0">
                <a:solidFill>
                  <a:srgbClr val="D67938"/>
                </a:solidFill>
                <a:latin typeface="Poppins Bold Italics"/>
                <a:ea typeface="Poppins Bold Italics"/>
                <a:cs typeface="Poppins Bold Italics"/>
                <a:sym typeface="Poppins Bold Italics"/>
              </a:rPr>
              <a:t>A Professional Business Analysis</a:t>
            </a:r>
          </a:p>
        </p:txBody>
      </p:sp>
      <p:sp>
        <p:nvSpPr>
          <p:cNvPr id="18" name="TextBox 18"/>
          <p:cNvSpPr txBox="1"/>
          <p:nvPr/>
        </p:nvSpPr>
        <p:spPr>
          <a:xfrm>
            <a:off x="1423393" y="6474722"/>
            <a:ext cx="6776535" cy="2954655"/>
          </a:xfrm>
          <a:prstGeom prst="rect">
            <a:avLst/>
          </a:prstGeom>
        </p:spPr>
        <p:txBody>
          <a:bodyPr wrap="square" lIns="0" tIns="0" rIns="0" bIns="0" rtlCol="0" anchor="t">
            <a:spAutoFit/>
          </a:bodyPr>
          <a:lstStyle/>
          <a:p>
            <a:pPr marL="0" lvl="0" indent="0"/>
            <a:r>
              <a:rPr lang="en-US" sz="2400" b="1" dirty="0">
                <a:solidFill>
                  <a:srgbClr val="000000"/>
                </a:solidFill>
                <a:latin typeface="Poppins Medium"/>
                <a:ea typeface="Poppins Medium"/>
                <a:cs typeface="Poppins Medium"/>
                <a:sym typeface="Poppins Medium"/>
              </a:rPr>
              <a:t>Student name: Esther Asiraa</a:t>
            </a:r>
          </a:p>
          <a:p>
            <a:pPr marL="0" lvl="0" indent="0"/>
            <a:r>
              <a:rPr lang="en-US" sz="2400" b="1" dirty="0">
                <a:solidFill>
                  <a:srgbClr val="000000"/>
                </a:solidFill>
                <a:latin typeface="Poppins Medium"/>
                <a:ea typeface="Poppins Medium"/>
                <a:cs typeface="Poppins Medium"/>
                <a:sym typeface="Poppins Medium"/>
              </a:rPr>
              <a:t>Student number: 2537345</a:t>
            </a:r>
          </a:p>
          <a:p>
            <a:pPr marL="0" lvl="0" indent="0"/>
            <a:r>
              <a:rPr lang="en-US" sz="2400" b="1" dirty="0">
                <a:solidFill>
                  <a:srgbClr val="000000"/>
                </a:solidFill>
                <a:latin typeface="Poppins Medium"/>
                <a:ea typeface="Poppins Medium"/>
                <a:cs typeface="Poppins Medium"/>
                <a:sym typeface="Poppins Medium"/>
              </a:rPr>
              <a:t>Lecturer's name: Annamarie Dufficy</a:t>
            </a:r>
          </a:p>
          <a:p>
            <a:pPr marL="0" lvl="0" indent="0"/>
            <a:r>
              <a:rPr lang="en-US" sz="2400" b="1" dirty="0">
                <a:solidFill>
                  <a:srgbClr val="000000"/>
                </a:solidFill>
                <a:latin typeface="Poppins Medium"/>
                <a:ea typeface="Poppins Medium"/>
                <a:cs typeface="Poppins Medium"/>
                <a:sym typeface="Poppins Medium"/>
              </a:rPr>
              <a:t>Module code: LCLM4004</a:t>
            </a:r>
          </a:p>
          <a:p>
            <a:pPr marL="0" lvl="0" indent="0"/>
            <a:r>
              <a:rPr lang="en-US" sz="2400" b="1" dirty="0">
                <a:solidFill>
                  <a:srgbClr val="000000"/>
                </a:solidFill>
                <a:latin typeface="Poppins Medium"/>
                <a:ea typeface="Poppins Medium"/>
                <a:cs typeface="Poppins Medium"/>
                <a:sym typeface="Poppins Medium"/>
              </a:rPr>
              <a:t>Module name: Problem Solving and Decision Making</a:t>
            </a:r>
          </a:p>
          <a:p>
            <a:pPr marL="0" lvl="0" indent="0"/>
            <a:r>
              <a:rPr lang="en-US" sz="2400" b="1" dirty="0">
                <a:solidFill>
                  <a:srgbClr val="000000"/>
                </a:solidFill>
                <a:latin typeface="Poppins Medium"/>
                <a:ea typeface="Poppins Medium"/>
                <a:cs typeface="Poppins Medium"/>
                <a:sym typeface="Poppins Medium"/>
              </a:rPr>
              <a:t>Component 1: Individual Presentation</a:t>
            </a:r>
          </a:p>
          <a:p>
            <a:pPr marL="0" lvl="0" indent="0"/>
            <a:r>
              <a:rPr lang="en-US" sz="2400" b="1" dirty="0">
                <a:solidFill>
                  <a:srgbClr val="000000"/>
                </a:solidFill>
                <a:latin typeface="Poppins Medium"/>
                <a:ea typeface="Poppins Medium"/>
                <a:cs typeface="Poppins Medium"/>
                <a:sym typeface="Poppins Medium"/>
              </a:rPr>
              <a:t>Case study: Basil's Bakery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65023"/>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GB"/>
          </a:p>
        </p:txBody>
      </p:sp>
      <p:sp>
        <p:nvSpPr>
          <p:cNvPr id="3" name="Freeform 3"/>
          <p:cNvSpPr/>
          <p:nvPr/>
        </p:nvSpPr>
        <p:spPr>
          <a:xfrm flipH="1">
            <a:off x="-344893" y="7867996"/>
            <a:ext cx="7048500" cy="3716482"/>
          </a:xfrm>
          <a:custGeom>
            <a:avLst/>
            <a:gdLst/>
            <a:ahLst/>
            <a:cxnLst/>
            <a:rect l="l" t="t" r="r" b="b"/>
            <a:pathLst>
              <a:path w="7048500" h="3716482">
                <a:moveTo>
                  <a:pt x="7048500" y="0"/>
                </a:moveTo>
                <a:lnTo>
                  <a:pt x="0" y="0"/>
                </a:lnTo>
                <a:lnTo>
                  <a:pt x="0" y="3716482"/>
                </a:lnTo>
                <a:lnTo>
                  <a:pt x="7048500" y="3716482"/>
                </a:lnTo>
                <a:lnTo>
                  <a:pt x="704850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descr="Bold Colorful Memphis Horizontal Repeating Lined Cross"/>
          <p:cNvSpPr/>
          <p:nvPr/>
        </p:nvSpPr>
        <p:spPr>
          <a:xfrm>
            <a:off x="796255" y="9258300"/>
            <a:ext cx="1956533" cy="238341"/>
          </a:xfrm>
          <a:custGeom>
            <a:avLst/>
            <a:gdLst/>
            <a:ahLst/>
            <a:cxnLst/>
            <a:rect l="l" t="t" r="r" b="b"/>
            <a:pathLst>
              <a:path w="1956533" h="238341">
                <a:moveTo>
                  <a:pt x="0" y="0"/>
                </a:moveTo>
                <a:lnTo>
                  <a:pt x="1956533" y="0"/>
                </a:lnTo>
                <a:lnTo>
                  <a:pt x="1956533" y="238341"/>
                </a:lnTo>
                <a:lnTo>
                  <a:pt x="0" y="23834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descr="Black Dotted Circle Recolorable Outline"/>
          <p:cNvSpPr/>
          <p:nvPr/>
        </p:nvSpPr>
        <p:spPr>
          <a:xfrm>
            <a:off x="-427906" y="191898"/>
            <a:ext cx="1050318" cy="1223078"/>
          </a:xfrm>
          <a:custGeom>
            <a:avLst/>
            <a:gdLst/>
            <a:ahLst/>
            <a:cxnLst/>
            <a:rect l="l" t="t" r="r" b="b"/>
            <a:pathLst>
              <a:path w="1050318" h="1223078">
                <a:moveTo>
                  <a:pt x="0" y="0"/>
                </a:moveTo>
                <a:lnTo>
                  <a:pt x="1050319" y="0"/>
                </a:lnTo>
                <a:lnTo>
                  <a:pt x="1050319" y="1223078"/>
                </a:lnTo>
                <a:lnTo>
                  <a:pt x="0" y="122307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descr="Black Dotted Circle Recolorable Outline"/>
          <p:cNvSpPr/>
          <p:nvPr/>
        </p:nvSpPr>
        <p:spPr>
          <a:xfrm>
            <a:off x="16590680" y="9659634"/>
            <a:ext cx="965825" cy="1124687"/>
          </a:xfrm>
          <a:custGeom>
            <a:avLst/>
            <a:gdLst/>
            <a:ahLst/>
            <a:cxnLst/>
            <a:rect l="l" t="t" r="r" b="b"/>
            <a:pathLst>
              <a:path w="965825" h="1124687">
                <a:moveTo>
                  <a:pt x="0" y="0"/>
                </a:moveTo>
                <a:lnTo>
                  <a:pt x="965825" y="0"/>
                </a:lnTo>
                <a:lnTo>
                  <a:pt x="965825" y="1124688"/>
                </a:lnTo>
                <a:lnTo>
                  <a:pt x="0" y="112468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7" name="Group 7"/>
          <p:cNvGrpSpPr/>
          <p:nvPr/>
        </p:nvGrpSpPr>
        <p:grpSpPr>
          <a:xfrm>
            <a:off x="1633824" y="3886834"/>
            <a:ext cx="3388048" cy="4359851"/>
            <a:chOff x="0" y="0"/>
            <a:chExt cx="3133810" cy="4032689"/>
          </a:xfrm>
        </p:grpSpPr>
        <p:sp>
          <p:nvSpPr>
            <p:cNvPr id="8" name="Freeform 8"/>
            <p:cNvSpPr/>
            <p:nvPr/>
          </p:nvSpPr>
          <p:spPr>
            <a:xfrm>
              <a:off x="0" y="0"/>
              <a:ext cx="3133810" cy="4032690"/>
            </a:xfrm>
            <a:custGeom>
              <a:avLst/>
              <a:gdLst/>
              <a:ahLst/>
              <a:cxnLst/>
              <a:rect l="l" t="t" r="r" b="b"/>
              <a:pathLst>
                <a:path w="3133810" h="4032690">
                  <a:moveTo>
                    <a:pt x="3009350" y="4032689"/>
                  </a:moveTo>
                  <a:lnTo>
                    <a:pt x="124460" y="4032689"/>
                  </a:lnTo>
                  <a:cubicBezTo>
                    <a:pt x="55880" y="4032689"/>
                    <a:pt x="0" y="3976809"/>
                    <a:pt x="0" y="3908229"/>
                  </a:cubicBezTo>
                  <a:lnTo>
                    <a:pt x="0" y="124460"/>
                  </a:lnTo>
                  <a:cubicBezTo>
                    <a:pt x="0" y="55880"/>
                    <a:pt x="55880" y="0"/>
                    <a:pt x="124460" y="0"/>
                  </a:cubicBezTo>
                  <a:lnTo>
                    <a:pt x="3009350" y="0"/>
                  </a:lnTo>
                  <a:cubicBezTo>
                    <a:pt x="3077930" y="0"/>
                    <a:pt x="3133810" y="55880"/>
                    <a:pt x="3133810" y="124460"/>
                  </a:cubicBezTo>
                  <a:lnTo>
                    <a:pt x="3133810" y="3908229"/>
                  </a:lnTo>
                  <a:cubicBezTo>
                    <a:pt x="3133810" y="3976809"/>
                    <a:pt x="3077930" y="4032690"/>
                    <a:pt x="3009350" y="4032690"/>
                  </a:cubicBezTo>
                  <a:close/>
                </a:path>
              </a:pathLst>
            </a:custGeom>
            <a:gradFill rotWithShape="1">
              <a:gsLst>
                <a:gs pos="0">
                  <a:srgbClr val="F89D5B">
                    <a:alpha val="100000"/>
                  </a:srgbClr>
                </a:gs>
                <a:gs pos="100000">
                  <a:srgbClr val="D67938">
                    <a:alpha val="100000"/>
                  </a:srgbClr>
                </a:gs>
              </a:gsLst>
              <a:lin ang="0"/>
            </a:gradFill>
          </p:spPr>
          <p:txBody>
            <a:bodyPr/>
            <a:lstStyle/>
            <a:p>
              <a:endParaRPr lang="en-GB"/>
            </a:p>
          </p:txBody>
        </p:sp>
      </p:grpSp>
      <p:grpSp>
        <p:nvGrpSpPr>
          <p:cNvPr id="9" name="Group 9"/>
          <p:cNvGrpSpPr/>
          <p:nvPr/>
        </p:nvGrpSpPr>
        <p:grpSpPr>
          <a:xfrm>
            <a:off x="9304032" y="3886834"/>
            <a:ext cx="3388048" cy="4359851"/>
            <a:chOff x="0" y="0"/>
            <a:chExt cx="3133810" cy="4032689"/>
          </a:xfrm>
        </p:grpSpPr>
        <p:sp>
          <p:nvSpPr>
            <p:cNvPr id="10" name="Freeform 10"/>
            <p:cNvSpPr/>
            <p:nvPr/>
          </p:nvSpPr>
          <p:spPr>
            <a:xfrm>
              <a:off x="0" y="0"/>
              <a:ext cx="3133810" cy="4032690"/>
            </a:xfrm>
            <a:custGeom>
              <a:avLst/>
              <a:gdLst/>
              <a:ahLst/>
              <a:cxnLst/>
              <a:rect l="l" t="t" r="r" b="b"/>
              <a:pathLst>
                <a:path w="3133810" h="4032690">
                  <a:moveTo>
                    <a:pt x="3009350" y="4032689"/>
                  </a:moveTo>
                  <a:lnTo>
                    <a:pt x="124460" y="4032689"/>
                  </a:lnTo>
                  <a:cubicBezTo>
                    <a:pt x="55880" y="4032689"/>
                    <a:pt x="0" y="3976809"/>
                    <a:pt x="0" y="3908229"/>
                  </a:cubicBezTo>
                  <a:lnTo>
                    <a:pt x="0" y="124460"/>
                  </a:lnTo>
                  <a:cubicBezTo>
                    <a:pt x="0" y="55880"/>
                    <a:pt x="55880" y="0"/>
                    <a:pt x="124460" y="0"/>
                  </a:cubicBezTo>
                  <a:lnTo>
                    <a:pt x="3009350" y="0"/>
                  </a:lnTo>
                  <a:cubicBezTo>
                    <a:pt x="3077930" y="0"/>
                    <a:pt x="3133810" y="55880"/>
                    <a:pt x="3133810" y="124460"/>
                  </a:cubicBezTo>
                  <a:lnTo>
                    <a:pt x="3133810" y="3908229"/>
                  </a:lnTo>
                  <a:cubicBezTo>
                    <a:pt x="3133810" y="3976809"/>
                    <a:pt x="3077930" y="4032690"/>
                    <a:pt x="3009350" y="4032690"/>
                  </a:cubicBezTo>
                  <a:close/>
                </a:path>
              </a:pathLst>
            </a:custGeom>
            <a:gradFill rotWithShape="1">
              <a:gsLst>
                <a:gs pos="0">
                  <a:srgbClr val="F89D5B">
                    <a:alpha val="100000"/>
                  </a:srgbClr>
                </a:gs>
                <a:gs pos="100000">
                  <a:srgbClr val="D67938">
                    <a:alpha val="100000"/>
                  </a:srgbClr>
                </a:gs>
              </a:gsLst>
              <a:lin ang="0"/>
            </a:gradFill>
          </p:spPr>
          <p:txBody>
            <a:bodyPr/>
            <a:lstStyle/>
            <a:p>
              <a:endParaRPr lang="en-GB"/>
            </a:p>
          </p:txBody>
        </p:sp>
      </p:grpSp>
      <p:grpSp>
        <p:nvGrpSpPr>
          <p:cNvPr id="11" name="Group 11"/>
          <p:cNvGrpSpPr/>
          <p:nvPr/>
        </p:nvGrpSpPr>
        <p:grpSpPr>
          <a:xfrm>
            <a:off x="13139136" y="3886834"/>
            <a:ext cx="3388048" cy="4359851"/>
            <a:chOff x="0" y="0"/>
            <a:chExt cx="3133810" cy="4032689"/>
          </a:xfrm>
        </p:grpSpPr>
        <p:sp>
          <p:nvSpPr>
            <p:cNvPr id="12" name="Freeform 12"/>
            <p:cNvSpPr/>
            <p:nvPr/>
          </p:nvSpPr>
          <p:spPr>
            <a:xfrm>
              <a:off x="0" y="0"/>
              <a:ext cx="3133810" cy="4032690"/>
            </a:xfrm>
            <a:custGeom>
              <a:avLst/>
              <a:gdLst/>
              <a:ahLst/>
              <a:cxnLst/>
              <a:rect l="l" t="t" r="r" b="b"/>
              <a:pathLst>
                <a:path w="3133810" h="4032690">
                  <a:moveTo>
                    <a:pt x="3009350" y="4032689"/>
                  </a:moveTo>
                  <a:lnTo>
                    <a:pt x="124460" y="4032689"/>
                  </a:lnTo>
                  <a:cubicBezTo>
                    <a:pt x="55880" y="4032689"/>
                    <a:pt x="0" y="3976809"/>
                    <a:pt x="0" y="3908229"/>
                  </a:cubicBezTo>
                  <a:lnTo>
                    <a:pt x="0" y="124460"/>
                  </a:lnTo>
                  <a:cubicBezTo>
                    <a:pt x="0" y="55880"/>
                    <a:pt x="55880" y="0"/>
                    <a:pt x="124460" y="0"/>
                  </a:cubicBezTo>
                  <a:lnTo>
                    <a:pt x="3009350" y="0"/>
                  </a:lnTo>
                  <a:cubicBezTo>
                    <a:pt x="3077930" y="0"/>
                    <a:pt x="3133810" y="55880"/>
                    <a:pt x="3133810" y="124460"/>
                  </a:cubicBezTo>
                  <a:lnTo>
                    <a:pt x="3133810" y="3908229"/>
                  </a:lnTo>
                  <a:cubicBezTo>
                    <a:pt x="3133810" y="3976809"/>
                    <a:pt x="3077930" y="4032690"/>
                    <a:pt x="3009350" y="4032690"/>
                  </a:cubicBezTo>
                  <a:close/>
                </a:path>
              </a:pathLst>
            </a:custGeom>
            <a:gradFill rotWithShape="1">
              <a:gsLst>
                <a:gs pos="0">
                  <a:srgbClr val="F89D5B">
                    <a:alpha val="100000"/>
                  </a:srgbClr>
                </a:gs>
                <a:gs pos="100000">
                  <a:srgbClr val="D67938">
                    <a:alpha val="100000"/>
                  </a:srgbClr>
                </a:gs>
              </a:gsLst>
              <a:lin ang="0"/>
            </a:gradFill>
          </p:spPr>
          <p:txBody>
            <a:bodyPr/>
            <a:lstStyle/>
            <a:p>
              <a:endParaRPr lang="en-GB"/>
            </a:p>
          </p:txBody>
        </p:sp>
      </p:grpSp>
      <p:grpSp>
        <p:nvGrpSpPr>
          <p:cNvPr id="13" name="Group 13"/>
          <p:cNvGrpSpPr/>
          <p:nvPr/>
        </p:nvGrpSpPr>
        <p:grpSpPr>
          <a:xfrm>
            <a:off x="5468928" y="3886834"/>
            <a:ext cx="3388048" cy="4359851"/>
            <a:chOff x="0" y="0"/>
            <a:chExt cx="3133810" cy="4032689"/>
          </a:xfrm>
        </p:grpSpPr>
        <p:sp>
          <p:nvSpPr>
            <p:cNvPr id="14" name="Freeform 14"/>
            <p:cNvSpPr/>
            <p:nvPr/>
          </p:nvSpPr>
          <p:spPr>
            <a:xfrm>
              <a:off x="0" y="0"/>
              <a:ext cx="3133810" cy="4032690"/>
            </a:xfrm>
            <a:custGeom>
              <a:avLst/>
              <a:gdLst/>
              <a:ahLst/>
              <a:cxnLst/>
              <a:rect l="l" t="t" r="r" b="b"/>
              <a:pathLst>
                <a:path w="3133810" h="4032690">
                  <a:moveTo>
                    <a:pt x="3009350" y="4032689"/>
                  </a:moveTo>
                  <a:lnTo>
                    <a:pt x="124460" y="4032689"/>
                  </a:lnTo>
                  <a:cubicBezTo>
                    <a:pt x="55880" y="4032689"/>
                    <a:pt x="0" y="3976809"/>
                    <a:pt x="0" y="3908229"/>
                  </a:cubicBezTo>
                  <a:lnTo>
                    <a:pt x="0" y="124460"/>
                  </a:lnTo>
                  <a:cubicBezTo>
                    <a:pt x="0" y="55880"/>
                    <a:pt x="55880" y="0"/>
                    <a:pt x="124460" y="0"/>
                  </a:cubicBezTo>
                  <a:lnTo>
                    <a:pt x="3009350" y="0"/>
                  </a:lnTo>
                  <a:cubicBezTo>
                    <a:pt x="3077930" y="0"/>
                    <a:pt x="3133810" y="55880"/>
                    <a:pt x="3133810" y="124460"/>
                  </a:cubicBezTo>
                  <a:lnTo>
                    <a:pt x="3133810" y="3908229"/>
                  </a:lnTo>
                  <a:cubicBezTo>
                    <a:pt x="3133810" y="3976809"/>
                    <a:pt x="3077930" y="4032690"/>
                    <a:pt x="3009350" y="4032690"/>
                  </a:cubicBezTo>
                  <a:close/>
                </a:path>
              </a:pathLst>
            </a:custGeom>
            <a:gradFill rotWithShape="1">
              <a:gsLst>
                <a:gs pos="0">
                  <a:srgbClr val="F89D5B">
                    <a:alpha val="100000"/>
                  </a:srgbClr>
                </a:gs>
                <a:gs pos="100000">
                  <a:srgbClr val="D67938">
                    <a:alpha val="100000"/>
                  </a:srgbClr>
                </a:gs>
              </a:gsLst>
              <a:lin ang="0"/>
            </a:gradFill>
          </p:spPr>
          <p:txBody>
            <a:bodyPr/>
            <a:lstStyle/>
            <a:p>
              <a:endParaRPr lang="en-GB"/>
            </a:p>
          </p:txBody>
        </p:sp>
      </p:grpSp>
      <p:sp>
        <p:nvSpPr>
          <p:cNvPr id="15" name="TextBox 15"/>
          <p:cNvSpPr txBox="1"/>
          <p:nvPr/>
        </p:nvSpPr>
        <p:spPr>
          <a:xfrm>
            <a:off x="1890056" y="5619349"/>
            <a:ext cx="2715079" cy="2164375"/>
          </a:xfrm>
          <a:prstGeom prst="rect">
            <a:avLst/>
          </a:prstGeom>
        </p:spPr>
        <p:txBody>
          <a:bodyPr lIns="0" tIns="0" rIns="0" bIns="0" rtlCol="0" anchor="t">
            <a:spAutoFit/>
          </a:bodyPr>
          <a:lstStyle/>
          <a:p>
            <a:pPr marL="0" lvl="0" indent="0" algn="l">
              <a:lnSpc>
                <a:spcPts val="3379"/>
              </a:lnSpc>
              <a:spcBef>
                <a:spcPct val="0"/>
              </a:spcBef>
            </a:pPr>
            <a:r>
              <a:rPr lang="en-US" sz="2599" spc="51" dirty="0">
                <a:solidFill>
                  <a:srgbClr val="000000"/>
                </a:solidFill>
                <a:latin typeface="Poppins"/>
                <a:ea typeface="Poppins"/>
                <a:cs typeface="Poppins"/>
                <a:sym typeface="Poppins"/>
              </a:rPr>
              <a:t>Introduce Basil's Bakery and the business environment.</a:t>
            </a:r>
          </a:p>
        </p:txBody>
      </p:sp>
      <p:sp>
        <p:nvSpPr>
          <p:cNvPr id="16" name="TextBox 16"/>
          <p:cNvSpPr txBox="1"/>
          <p:nvPr/>
        </p:nvSpPr>
        <p:spPr>
          <a:xfrm>
            <a:off x="2021039" y="4129652"/>
            <a:ext cx="731749" cy="512518"/>
          </a:xfrm>
          <a:prstGeom prst="rect">
            <a:avLst/>
          </a:prstGeom>
        </p:spPr>
        <p:txBody>
          <a:bodyPr lIns="0" tIns="0" rIns="0" bIns="0" rtlCol="0" anchor="t">
            <a:spAutoFit/>
          </a:bodyPr>
          <a:lstStyle/>
          <a:p>
            <a:pPr marL="0" lvl="0" indent="0" algn="l">
              <a:lnSpc>
                <a:spcPts val="4198"/>
              </a:lnSpc>
              <a:spcBef>
                <a:spcPct val="0"/>
              </a:spcBef>
            </a:pPr>
            <a:r>
              <a:rPr lang="en-US" sz="2674" b="1" u="none" spc="53">
                <a:solidFill>
                  <a:srgbClr val="000000"/>
                </a:solidFill>
                <a:latin typeface="Poppins Semi-Bold"/>
                <a:ea typeface="Poppins Semi-Bold"/>
                <a:cs typeface="Poppins Semi-Bold"/>
                <a:sym typeface="Poppins Semi-Bold"/>
              </a:rPr>
              <a:t>01</a:t>
            </a:r>
          </a:p>
        </p:txBody>
      </p:sp>
      <p:sp>
        <p:nvSpPr>
          <p:cNvPr id="17" name="TextBox 17"/>
          <p:cNvSpPr txBox="1"/>
          <p:nvPr/>
        </p:nvSpPr>
        <p:spPr>
          <a:xfrm>
            <a:off x="9640516" y="4708215"/>
            <a:ext cx="2715079" cy="3472425"/>
          </a:xfrm>
          <a:prstGeom prst="rect">
            <a:avLst/>
          </a:prstGeom>
        </p:spPr>
        <p:txBody>
          <a:bodyPr lIns="0" tIns="0" rIns="0" bIns="0" rtlCol="0" anchor="t">
            <a:spAutoFit/>
          </a:bodyPr>
          <a:lstStyle/>
          <a:p>
            <a:pPr marL="0" lvl="0" indent="0" algn="l">
              <a:lnSpc>
                <a:spcPts val="3379"/>
              </a:lnSpc>
              <a:spcBef>
                <a:spcPct val="0"/>
              </a:spcBef>
            </a:pPr>
            <a:r>
              <a:rPr lang="en-US" sz="2599" spc="51" dirty="0">
                <a:solidFill>
                  <a:srgbClr val="000000"/>
                </a:solidFill>
                <a:latin typeface="Poppins"/>
                <a:ea typeface="Poppins"/>
                <a:cs typeface="Poppins"/>
                <a:sym typeface="Poppins"/>
              </a:rPr>
              <a:t>Critically assess the PESTEL framework and how the 6 dimensions should be applied.</a:t>
            </a:r>
          </a:p>
        </p:txBody>
      </p:sp>
      <p:sp>
        <p:nvSpPr>
          <p:cNvPr id="18" name="TextBox 18"/>
          <p:cNvSpPr txBox="1"/>
          <p:nvPr/>
        </p:nvSpPr>
        <p:spPr>
          <a:xfrm>
            <a:off x="9691247" y="4129652"/>
            <a:ext cx="731749" cy="512518"/>
          </a:xfrm>
          <a:prstGeom prst="rect">
            <a:avLst/>
          </a:prstGeom>
        </p:spPr>
        <p:txBody>
          <a:bodyPr lIns="0" tIns="0" rIns="0" bIns="0" rtlCol="0" anchor="t">
            <a:spAutoFit/>
          </a:bodyPr>
          <a:lstStyle/>
          <a:p>
            <a:pPr marL="0" lvl="0" indent="0" algn="l">
              <a:lnSpc>
                <a:spcPts val="4198"/>
              </a:lnSpc>
              <a:spcBef>
                <a:spcPct val="0"/>
              </a:spcBef>
            </a:pPr>
            <a:r>
              <a:rPr lang="en-US" sz="2674" b="1" u="none" spc="53">
                <a:solidFill>
                  <a:srgbClr val="000000"/>
                </a:solidFill>
                <a:latin typeface="Poppins Semi-Bold"/>
                <a:ea typeface="Poppins Semi-Bold"/>
                <a:cs typeface="Poppins Semi-Bold"/>
                <a:sym typeface="Poppins Semi-Bold"/>
              </a:rPr>
              <a:t>03</a:t>
            </a:r>
          </a:p>
        </p:txBody>
      </p:sp>
      <p:sp>
        <p:nvSpPr>
          <p:cNvPr id="19" name="TextBox 19"/>
          <p:cNvSpPr txBox="1"/>
          <p:nvPr/>
        </p:nvSpPr>
        <p:spPr>
          <a:xfrm>
            <a:off x="13385203" y="4668372"/>
            <a:ext cx="3099185" cy="3472425"/>
          </a:xfrm>
          <a:prstGeom prst="rect">
            <a:avLst/>
          </a:prstGeom>
        </p:spPr>
        <p:txBody>
          <a:bodyPr wrap="square" lIns="0" tIns="0" rIns="0" bIns="0" rtlCol="0" anchor="t">
            <a:spAutoFit/>
          </a:bodyPr>
          <a:lstStyle/>
          <a:p>
            <a:pPr marL="0" lvl="0" indent="0" algn="l">
              <a:lnSpc>
                <a:spcPts val="3379"/>
              </a:lnSpc>
              <a:spcBef>
                <a:spcPct val="0"/>
              </a:spcBef>
            </a:pPr>
            <a:r>
              <a:rPr lang="en-US" sz="2599" spc="51" dirty="0">
                <a:solidFill>
                  <a:srgbClr val="000000"/>
                </a:solidFill>
                <a:latin typeface="Poppins"/>
                <a:ea typeface="Poppins"/>
                <a:cs typeface="Poppins"/>
                <a:sym typeface="Poppins"/>
              </a:rPr>
              <a:t>Critically evaluate the Cause-and-Effect model and use a Fishbone diagram to demonstrate its use.</a:t>
            </a:r>
          </a:p>
        </p:txBody>
      </p:sp>
      <p:sp>
        <p:nvSpPr>
          <p:cNvPr id="20" name="TextBox 20"/>
          <p:cNvSpPr txBox="1"/>
          <p:nvPr/>
        </p:nvSpPr>
        <p:spPr>
          <a:xfrm>
            <a:off x="13634182" y="4129652"/>
            <a:ext cx="731749" cy="512518"/>
          </a:xfrm>
          <a:prstGeom prst="rect">
            <a:avLst/>
          </a:prstGeom>
        </p:spPr>
        <p:txBody>
          <a:bodyPr lIns="0" tIns="0" rIns="0" bIns="0" rtlCol="0" anchor="t">
            <a:spAutoFit/>
          </a:bodyPr>
          <a:lstStyle/>
          <a:p>
            <a:pPr marL="0" lvl="0" indent="0" algn="l">
              <a:lnSpc>
                <a:spcPts val="4198"/>
              </a:lnSpc>
              <a:spcBef>
                <a:spcPct val="0"/>
              </a:spcBef>
            </a:pPr>
            <a:r>
              <a:rPr lang="en-US" sz="2674" b="1" u="none" spc="53">
                <a:solidFill>
                  <a:srgbClr val="000000"/>
                </a:solidFill>
                <a:latin typeface="Poppins Semi-Bold"/>
                <a:ea typeface="Poppins Semi-Bold"/>
                <a:cs typeface="Poppins Semi-Bold"/>
                <a:sym typeface="Poppins Semi-Bold"/>
              </a:rPr>
              <a:t>04</a:t>
            </a:r>
          </a:p>
        </p:txBody>
      </p:sp>
      <p:sp>
        <p:nvSpPr>
          <p:cNvPr id="21" name="TextBox 21"/>
          <p:cNvSpPr txBox="1"/>
          <p:nvPr/>
        </p:nvSpPr>
        <p:spPr>
          <a:xfrm>
            <a:off x="5733282" y="5350654"/>
            <a:ext cx="2715079" cy="2600392"/>
          </a:xfrm>
          <a:prstGeom prst="rect">
            <a:avLst/>
          </a:prstGeom>
        </p:spPr>
        <p:txBody>
          <a:bodyPr lIns="0" tIns="0" rIns="0" bIns="0" rtlCol="0" anchor="t">
            <a:spAutoFit/>
          </a:bodyPr>
          <a:lstStyle/>
          <a:p>
            <a:pPr marL="0" lvl="0" indent="0" algn="l">
              <a:lnSpc>
                <a:spcPts val="3379"/>
              </a:lnSpc>
              <a:spcBef>
                <a:spcPct val="0"/>
              </a:spcBef>
            </a:pPr>
            <a:r>
              <a:rPr lang="en-US" sz="2599" spc="51" dirty="0">
                <a:solidFill>
                  <a:srgbClr val="000000"/>
                </a:solidFill>
                <a:latin typeface="Poppins"/>
                <a:ea typeface="Poppins"/>
                <a:cs typeface="Poppins"/>
                <a:sym typeface="Poppins"/>
              </a:rPr>
              <a:t>Look at the business issues and potential challenges associated with it.</a:t>
            </a:r>
          </a:p>
        </p:txBody>
      </p:sp>
      <p:sp>
        <p:nvSpPr>
          <p:cNvPr id="22" name="TextBox 22"/>
          <p:cNvSpPr txBox="1"/>
          <p:nvPr/>
        </p:nvSpPr>
        <p:spPr>
          <a:xfrm>
            <a:off x="5856143" y="4129652"/>
            <a:ext cx="731749" cy="512518"/>
          </a:xfrm>
          <a:prstGeom prst="rect">
            <a:avLst/>
          </a:prstGeom>
        </p:spPr>
        <p:txBody>
          <a:bodyPr lIns="0" tIns="0" rIns="0" bIns="0" rtlCol="0" anchor="t">
            <a:spAutoFit/>
          </a:bodyPr>
          <a:lstStyle/>
          <a:p>
            <a:pPr marL="0" lvl="0" indent="0" algn="l">
              <a:lnSpc>
                <a:spcPts val="4198"/>
              </a:lnSpc>
              <a:spcBef>
                <a:spcPct val="0"/>
              </a:spcBef>
            </a:pPr>
            <a:r>
              <a:rPr lang="en-US" sz="2674" b="1" u="none" spc="53">
                <a:solidFill>
                  <a:srgbClr val="000000"/>
                </a:solidFill>
                <a:latin typeface="Poppins Semi-Bold"/>
                <a:ea typeface="Poppins Semi-Bold"/>
                <a:cs typeface="Poppins Semi-Bold"/>
                <a:sym typeface="Poppins Semi-Bold"/>
              </a:rPr>
              <a:t>02</a:t>
            </a:r>
          </a:p>
        </p:txBody>
      </p:sp>
      <p:sp>
        <p:nvSpPr>
          <p:cNvPr id="23" name="TextBox 23"/>
          <p:cNvSpPr txBox="1"/>
          <p:nvPr/>
        </p:nvSpPr>
        <p:spPr>
          <a:xfrm>
            <a:off x="3678032" y="2160955"/>
            <a:ext cx="6474933" cy="1011426"/>
          </a:xfrm>
          <a:prstGeom prst="rect">
            <a:avLst/>
          </a:prstGeom>
        </p:spPr>
        <p:txBody>
          <a:bodyPr lIns="0" tIns="0" rIns="0" bIns="0" rtlCol="0" anchor="t">
            <a:spAutoFit/>
          </a:bodyPr>
          <a:lstStyle/>
          <a:p>
            <a:pPr marL="0" lvl="0" indent="0" algn="l">
              <a:lnSpc>
                <a:spcPts val="7194"/>
              </a:lnSpc>
            </a:pPr>
            <a:r>
              <a:rPr lang="en-US" sz="7194" b="1" dirty="0">
                <a:solidFill>
                  <a:srgbClr val="000000"/>
                </a:solidFill>
                <a:latin typeface="Poppins Bold"/>
                <a:ea typeface="Poppins Bold"/>
                <a:cs typeface="Poppins Bold"/>
                <a:sym typeface="Poppins Bold"/>
              </a:rPr>
              <a:t>Presentation</a:t>
            </a:r>
          </a:p>
        </p:txBody>
      </p:sp>
      <p:sp>
        <p:nvSpPr>
          <p:cNvPr id="24" name="TextBox 24"/>
          <p:cNvSpPr txBox="1"/>
          <p:nvPr/>
        </p:nvSpPr>
        <p:spPr>
          <a:xfrm>
            <a:off x="9726945" y="2160955"/>
            <a:ext cx="4883023" cy="1011426"/>
          </a:xfrm>
          <a:prstGeom prst="rect">
            <a:avLst/>
          </a:prstGeom>
        </p:spPr>
        <p:txBody>
          <a:bodyPr lIns="0" tIns="0" rIns="0" bIns="0" rtlCol="0" anchor="t">
            <a:spAutoFit/>
          </a:bodyPr>
          <a:lstStyle/>
          <a:p>
            <a:pPr marL="0" lvl="0" indent="0" algn="r">
              <a:lnSpc>
                <a:spcPts val="7194"/>
              </a:lnSpc>
            </a:pPr>
            <a:r>
              <a:rPr lang="en-US" sz="7194" b="1">
                <a:solidFill>
                  <a:srgbClr val="D67938"/>
                </a:solidFill>
                <a:latin typeface="Poppins Bold"/>
                <a:ea typeface="Poppins Bold"/>
                <a:cs typeface="Poppins Bold"/>
                <a:sym typeface="Poppins Bold"/>
              </a:rPr>
              <a:t>Overview</a:t>
            </a:r>
          </a:p>
        </p:txBody>
      </p:sp>
      <p:sp>
        <p:nvSpPr>
          <p:cNvPr id="27" name="Freeform 27"/>
          <p:cNvSpPr/>
          <p:nvPr/>
        </p:nvSpPr>
        <p:spPr>
          <a:xfrm flipH="1" flipV="1">
            <a:off x="12406326" y="-579931"/>
            <a:ext cx="6828782" cy="2321786"/>
          </a:xfrm>
          <a:custGeom>
            <a:avLst/>
            <a:gdLst/>
            <a:ahLst/>
            <a:cxnLst/>
            <a:rect l="l" t="t" r="r" b="b"/>
            <a:pathLst>
              <a:path w="6828782" h="2321786">
                <a:moveTo>
                  <a:pt x="6828782" y="2321786"/>
                </a:moveTo>
                <a:lnTo>
                  <a:pt x="0" y="2321786"/>
                </a:lnTo>
                <a:lnTo>
                  <a:pt x="0" y="0"/>
                </a:lnTo>
                <a:lnTo>
                  <a:pt x="6828782" y="0"/>
                </a:lnTo>
                <a:lnTo>
                  <a:pt x="6828782" y="2321786"/>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8" name="Freeform 28" descr="Bold Colorful Memphis Horizontal Repeating Lined Cross"/>
          <p:cNvSpPr/>
          <p:nvPr/>
        </p:nvSpPr>
        <p:spPr>
          <a:xfrm>
            <a:off x="11269667" y="684267"/>
            <a:ext cx="1422414" cy="173276"/>
          </a:xfrm>
          <a:custGeom>
            <a:avLst/>
            <a:gdLst/>
            <a:ahLst/>
            <a:cxnLst/>
            <a:rect l="l" t="t" r="r" b="b"/>
            <a:pathLst>
              <a:path w="1422414" h="173276">
                <a:moveTo>
                  <a:pt x="0" y="0"/>
                </a:moveTo>
                <a:lnTo>
                  <a:pt x="1422413" y="0"/>
                </a:lnTo>
                <a:lnTo>
                  <a:pt x="1422413" y="173276"/>
                </a:lnTo>
                <a:lnTo>
                  <a:pt x="0" y="17327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927" y="3464"/>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GB"/>
          </a:p>
        </p:txBody>
      </p:sp>
      <p:grpSp>
        <p:nvGrpSpPr>
          <p:cNvPr id="3" name="Group 3"/>
          <p:cNvGrpSpPr/>
          <p:nvPr/>
        </p:nvGrpSpPr>
        <p:grpSpPr>
          <a:xfrm>
            <a:off x="-449079" y="2215735"/>
            <a:ext cx="7630376" cy="6557355"/>
            <a:chOff x="0" y="0"/>
            <a:chExt cx="812800" cy="698500"/>
          </a:xfrm>
        </p:grpSpPr>
        <p:sp>
          <p:nvSpPr>
            <p:cNvPr id="4" name="Freeform 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4"/>
              <a:stretch>
                <a:fillRect l="-182" r="-182"/>
              </a:stretch>
            </a:blipFill>
            <a:ln w="123825" cap="sq">
              <a:solidFill>
                <a:srgbClr val="302721"/>
              </a:solidFill>
              <a:prstDash val="solid"/>
              <a:miter/>
            </a:ln>
          </p:spPr>
          <p:txBody>
            <a:bodyPr/>
            <a:lstStyle/>
            <a:p>
              <a:endParaRPr lang="en-GB"/>
            </a:p>
          </p:txBody>
        </p:sp>
      </p:grpSp>
      <p:sp>
        <p:nvSpPr>
          <p:cNvPr id="5" name="Freeform 5"/>
          <p:cNvSpPr/>
          <p:nvPr/>
        </p:nvSpPr>
        <p:spPr>
          <a:xfrm>
            <a:off x="-2416889" y="3481868"/>
            <a:ext cx="7554640" cy="7453462"/>
          </a:xfrm>
          <a:custGeom>
            <a:avLst/>
            <a:gdLst/>
            <a:ahLst/>
            <a:cxnLst/>
            <a:rect l="l" t="t" r="r" b="b"/>
            <a:pathLst>
              <a:path w="7554640" h="7453462">
                <a:moveTo>
                  <a:pt x="0" y="0"/>
                </a:moveTo>
                <a:lnTo>
                  <a:pt x="7554640" y="0"/>
                </a:lnTo>
                <a:lnTo>
                  <a:pt x="7554640" y="7453461"/>
                </a:lnTo>
                <a:lnTo>
                  <a:pt x="0" y="7453461"/>
                </a:lnTo>
                <a:lnTo>
                  <a:pt x="0" y="0"/>
                </a:lnTo>
                <a:close/>
              </a:path>
            </a:pathLst>
          </a:custGeom>
          <a:blipFill>
            <a:blip r:embed="rId5"/>
            <a:stretch>
              <a:fillRect/>
            </a:stretch>
          </a:blipFill>
        </p:spPr>
        <p:txBody>
          <a:bodyPr/>
          <a:lstStyle/>
          <a:p>
            <a:endParaRPr lang="en-GB"/>
          </a:p>
        </p:txBody>
      </p:sp>
      <p:sp>
        <p:nvSpPr>
          <p:cNvPr id="6" name="Freeform 6"/>
          <p:cNvSpPr/>
          <p:nvPr/>
        </p:nvSpPr>
        <p:spPr>
          <a:xfrm flipV="1">
            <a:off x="0" y="-470843"/>
            <a:ext cx="1375693" cy="3152629"/>
          </a:xfrm>
          <a:custGeom>
            <a:avLst/>
            <a:gdLst/>
            <a:ahLst/>
            <a:cxnLst/>
            <a:rect l="l" t="t" r="r" b="b"/>
            <a:pathLst>
              <a:path w="1375693" h="3152629">
                <a:moveTo>
                  <a:pt x="0" y="3152629"/>
                </a:moveTo>
                <a:lnTo>
                  <a:pt x="1375693" y="3152629"/>
                </a:lnTo>
                <a:lnTo>
                  <a:pt x="1375693" y="0"/>
                </a:lnTo>
                <a:lnTo>
                  <a:pt x="0" y="0"/>
                </a:lnTo>
                <a:lnTo>
                  <a:pt x="0" y="3152629"/>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5400000">
            <a:off x="7254382" y="-439722"/>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rot="5400000">
            <a:off x="15692957" y="9769587"/>
            <a:ext cx="888656" cy="1034825"/>
          </a:xfrm>
          <a:custGeom>
            <a:avLst/>
            <a:gdLst/>
            <a:ahLst/>
            <a:cxnLst/>
            <a:rect l="l" t="t" r="r" b="b"/>
            <a:pathLst>
              <a:path w="888656" h="1034825">
                <a:moveTo>
                  <a:pt x="0" y="0"/>
                </a:moveTo>
                <a:lnTo>
                  <a:pt x="888656" y="0"/>
                </a:lnTo>
                <a:lnTo>
                  <a:pt x="888656" y="1034826"/>
                </a:lnTo>
                <a:lnTo>
                  <a:pt x="0" y="103482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8" name="Freeform 28"/>
          <p:cNvSpPr/>
          <p:nvPr/>
        </p:nvSpPr>
        <p:spPr>
          <a:xfrm>
            <a:off x="16997449" y="-366638"/>
            <a:ext cx="2581102" cy="4114800"/>
          </a:xfrm>
          <a:custGeom>
            <a:avLst/>
            <a:gdLst/>
            <a:ahLst/>
            <a:cxnLst/>
            <a:rect l="l" t="t" r="r" b="b"/>
            <a:pathLst>
              <a:path w="2581102" h="4114800">
                <a:moveTo>
                  <a:pt x="0" y="0"/>
                </a:moveTo>
                <a:lnTo>
                  <a:pt x="2581102" y="0"/>
                </a:lnTo>
                <a:lnTo>
                  <a:pt x="2581102"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TextBox 29"/>
          <p:cNvSpPr txBox="1"/>
          <p:nvPr/>
        </p:nvSpPr>
        <p:spPr>
          <a:xfrm>
            <a:off x="10947725" y="1445147"/>
            <a:ext cx="5869810" cy="1682820"/>
          </a:xfrm>
          <a:prstGeom prst="rect">
            <a:avLst/>
          </a:prstGeom>
        </p:spPr>
        <p:txBody>
          <a:bodyPr lIns="0" tIns="0" rIns="0" bIns="0" rtlCol="0" anchor="t">
            <a:spAutoFit/>
          </a:bodyPr>
          <a:lstStyle/>
          <a:p>
            <a:pPr marL="0" lvl="0" indent="0" algn="r">
              <a:lnSpc>
                <a:spcPts val="6252"/>
              </a:lnSpc>
            </a:pPr>
            <a:r>
              <a:rPr lang="en-US" sz="6252" b="1">
                <a:solidFill>
                  <a:srgbClr val="000000"/>
                </a:solidFill>
                <a:latin typeface="Poppins Bold"/>
                <a:ea typeface="Poppins Bold"/>
                <a:cs typeface="Poppins Bold"/>
                <a:sym typeface="Poppins Bold"/>
              </a:rPr>
              <a:t>Basil's Bakery:</a:t>
            </a:r>
          </a:p>
        </p:txBody>
      </p:sp>
      <p:sp>
        <p:nvSpPr>
          <p:cNvPr id="30" name="TextBox 30"/>
          <p:cNvSpPr txBox="1"/>
          <p:nvPr/>
        </p:nvSpPr>
        <p:spPr>
          <a:xfrm>
            <a:off x="2751770" y="698361"/>
            <a:ext cx="10534140" cy="892245"/>
          </a:xfrm>
          <a:prstGeom prst="rect">
            <a:avLst/>
          </a:prstGeom>
        </p:spPr>
        <p:txBody>
          <a:bodyPr lIns="0" tIns="0" rIns="0" bIns="0" rtlCol="0" anchor="t">
            <a:spAutoFit/>
          </a:bodyPr>
          <a:lstStyle/>
          <a:p>
            <a:pPr marL="0" lvl="0" indent="0" algn="r">
              <a:lnSpc>
                <a:spcPts val="6252"/>
              </a:lnSpc>
            </a:pPr>
            <a:r>
              <a:rPr lang="en-US" sz="6252" b="1" dirty="0">
                <a:solidFill>
                  <a:srgbClr val="D67938"/>
                </a:solidFill>
                <a:latin typeface="Poppins Bold"/>
                <a:ea typeface="Poppins Bold"/>
                <a:cs typeface="Poppins Bold"/>
                <a:sym typeface="Poppins Bold"/>
              </a:rPr>
              <a:t>Background &amp; Context</a:t>
            </a:r>
          </a:p>
        </p:txBody>
      </p:sp>
      <p:sp>
        <p:nvSpPr>
          <p:cNvPr id="36" name="TextBox 36"/>
          <p:cNvSpPr txBox="1"/>
          <p:nvPr/>
        </p:nvSpPr>
        <p:spPr>
          <a:xfrm>
            <a:off x="9331783" y="5278236"/>
            <a:ext cx="3147295" cy="218970"/>
          </a:xfrm>
          <a:prstGeom prst="rect">
            <a:avLst/>
          </a:prstGeom>
        </p:spPr>
        <p:txBody>
          <a:bodyPr lIns="0" tIns="0" rIns="0" bIns="0" rtlCol="0" anchor="t">
            <a:spAutoFit/>
          </a:bodyPr>
          <a:lstStyle/>
          <a:p>
            <a:pPr marL="0" lvl="0" indent="0" algn="ctr">
              <a:lnSpc>
                <a:spcPts val="1640"/>
              </a:lnSpc>
            </a:pPr>
            <a:r>
              <a:rPr lang="en-US" sz="1491" b="1" spc="29">
                <a:solidFill>
                  <a:srgbClr val="FFFFFF"/>
                </a:solidFill>
                <a:latin typeface="Poppins Medium"/>
                <a:ea typeface="Poppins Medium"/>
                <a:cs typeface="Poppins Medium"/>
                <a:sym typeface="Poppins Medium"/>
              </a:rPr>
              <a:t>Operating Environment</a:t>
            </a:r>
          </a:p>
        </p:txBody>
      </p:sp>
      <p:graphicFrame>
        <p:nvGraphicFramePr>
          <p:cNvPr id="40" name="Diagram 39">
            <a:extLst>
              <a:ext uri="{FF2B5EF4-FFF2-40B4-BE49-F238E27FC236}">
                <a16:creationId xmlns:a16="http://schemas.microsoft.com/office/drawing/2014/main" id="{6D676189-FD7F-8056-90FE-0DEE9A7BDCAA}"/>
              </a:ext>
            </a:extLst>
          </p:cNvPr>
          <p:cNvGraphicFramePr/>
          <p:nvPr>
            <p:extLst>
              <p:ext uri="{D42A27DB-BD31-4B8C-83A1-F6EECF244321}">
                <p14:modId xmlns:p14="http://schemas.microsoft.com/office/powerpoint/2010/main" val="452226312"/>
              </p:ext>
            </p:extLst>
          </p:nvPr>
        </p:nvGraphicFramePr>
        <p:xfrm>
          <a:off x="7361211" y="3032290"/>
          <a:ext cx="10376048" cy="691181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Freeform 39"/>
          <p:cNvSpPr/>
          <p:nvPr/>
        </p:nvSpPr>
        <p:spPr>
          <a:xfrm>
            <a:off x="16257640" y="929277"/>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129752" y="35961"/>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3"/>
            <a:stretch>
              <a:fillRect t="-16666" b="-16666"/>
            </a:stretch>
          </a:blipFill>
        </p:spPr>
        <p:txBody>
          <a:bodyPr/>
          <a:lstStyle/>
          <a:p>
            <a:endParaRPr lang="en-PK" dirty="0"/>
          </a:p>
        </p:txBody>
      </p:sp>
      <p:sp>
        <p:nvSpPr>
          <p:cNvPr id="4" name="Freeform 4"/>
          <p:cNvSpPr/>
          <p:nvPr/>
        </p:nvSpPr>
        <p:spPr>
          <a:xfrm flipV="1">
            <a:off x="12564356" y="-279633"/>
            <a:ext cx="5763112" cy="3038732"/>
          </a:xfrm>
          <a:custGeom>
            <a:avLst/>
            <a:gdLst/>
            <a:ahLst/>
            <a:cxnLst/>
            <a:rect l="l" t="t" r="r" b="b"/>
            <a:pathLst>
              <a:path w="5763112" h="3038732">
                <a:moveTo>
                  <a:pt x="0" y="3038732"/>
                </a:moveTo>
                <a:lnTo>
                  <a:pt x="5763112" y="3038732"/>
                </a:lnTo>
                <a:lnTo>
                  <a:pt x="5763112" y="0"/>
                </a:lnTo>
                <a:lnTo>
                  <a:pt x="0" y="0"/>
                </a:lnTo>
                <a:lnTo>
                  <a:pt x="0" y="3038732"/>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2791594" y="929277"/>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615295" y="-357052"/>
            <a:ext cx="1371239" cy="1596785"/>
          </a:xfrm>
          <a:custGeom>
            <a:avLst/>
            <a:gdLst/>
            <a:ahLst/>
            <a:cxnLst/>
            <a:rect l="l" t="t" r="r" b="b"/>
            <a:pathLst>
              <a:path w="1371239" h="1596785">
                <a:moveTo>
                  <a:pt x="0" y="0"/>
                </a:moveTo>
                <a:lnTo>
                  <a:pt x="1371239" y="0"/>
                </a:lnTo>
                <a:lnTo>
                  <a:pt x="1371239" y="1596785"/>
                </a:lnTo>
                <a:lnTo>
                  <a:pt x="0" y="15967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6814972" y="8598136"/>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flipV="1">
            <a:off x="-177619" y="7781492"/>
            <a:ext cx="1375693" cy="3152629"/>
          </a:xfrm>
          <a:custGeom>
            <a:avLst/>
            <a:gdLst/>
            <a:ahLst/>
            <a:cxnLst/>
            <a:rect l="l" t="t" r="r" b="b"/>
            <a:pathLst>
              <a:path w="1375693" h="3152629">
                <a:moveTo>
                  <a:pt x="0" y="3152629"/>
                </a:moveTo>
                <a:lnTo>
                  <a:pt x="1375692" y="3152629"/>
                </a:lnTo>
                <a:lnTo>
                  <a:pt x="1375692" y="0"/>
                </a:lnTo>
                <a:lnTo>
                  <a:pt x="0" y="0"/>
                </a:lnTo>
                <a:lnTo>
                  <a:pt x="0" y="3152629"/>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744833" y="9452717"/>
            <a:ext cx="1479619" cy="180244"/>
          </a:xfrm>
          <a:custGeom>
            <a:avLst/>
            <a:gdLst/>
            <a:ahLst/>
            <a:cxnLst/>
            <a:rect l="l" t="t" r="r" b="b"/>
            <a:pathLst>
              <a:path w="1479619" h="180244">
                <a:moveTo>
                  <a:pt x="0" y="0"/>
                </a:moveTo>
                <a:lnTo>
                  <a:pt x="1479619" y="0"/>
                </a:lnTo>
                <a:lnTo>
                  <a:pt x="1479619" y="180244"/>
                </a:lnTo>
                <a:lnTo>
                  <a:pt x="0" y="18024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2" name="Group 31">
            <a:extLst>
              <a:ext uri="{FF2B5EF4-FFF2-40B4-BE49-F238E27FC236}">
                <a16:creationId xmlns:a16="http://schemas.microsoft.com/office/drawing/2014/main" id="{7B652F9E-AE78-7D6F-4825-B5E9B56B7536}"/>
              </a:ext>
            </a:extLst>
          </p:cNvPr>
          <p:cNvGrpSpPr/>
          <p:nvPr/>
        </p:nvGrpSpPr>
        <p:grpSpPr>
          <a:xfrm>
            <a:off x="1581063" y="420615"/>
            <a:ext cx="13356637" cy="2693285"/>
            <a:chOff x="4842395" y="566821"/>
            <a:chExt cx="9462810" cy="2693285"/>
          </a:xfrm>
        </p:grpSpPr>
        <p:sp>
          <p:nvSpPr>
            <p:cNvPr id="24" name="TextBox 24"/>
            <p:cNvSpPr txBox="1"/>
            <p:nvPr/>
          </p:nvSpPr>
          <p:spPr>
            <a:xfrm>
              <a:off x="4842395" y="566821"/>
              <a:ext cx="5869810" cy="1874167"/>
            </a:xfrm>
            <a:prstGeom prst="rect">
              <a:avLst/>
            </a:prstGeom>
          </p:spPr>
          <p:txBody>
            <a:bodyPr wrap="square" lIns="0" tIns="0" rIns="0" bIns="0" rtlCol="0" anchor="t">
              <a:spAutoFit/>
            </a:bodyPr>
            <a:lstStyle/>
            <a:p>
              <a:pPr marL="0" lvl="0" indent="0" algn="l">
                <a:lnSpc>
                  <a:spcPts val="7194"/>
                </a:lnSpc>
              </a:pPr>
              <a:r>
                <a:rPr lang="en-US" sz="7194" b="1" dirty="0">
                  <a:solidFill>
                    <a:srgbClr val="000000"/>
                  </a:solidFill>
                  <a:latin typeface="Poppins Bold"/>
                  <a:ea typeface="Poppins Bold"/>
                  <a:cs typeface="Poppins Bold"/>
                  <a:sym typeface="Poppins Bold"/>
                </a:rPr>
                <a:t>Identification and</a:t>
              </a:r>
            </a:p>
          </p:txBody>
        </p:sp>
        <p:sp>
          <p:nvSpPr>
            <p:cNvPr id="25" name="TextBox 25"/>
            <p:cNvSpPr txBox="1"/>
            <p:nvPr/>
          </p:nvSpPr>
          <p:spPr>
            <a:xfrm>
              <a:off x="6313564" y="1385939"/>
              <a:ext cx="7991641" cy="1874167"/>
            </a:xfrm>
            <a:prstGeom prst="rect">
              <a:avLst/>
            </a:prstGeom>
          </p:spPr>
          <p:txBody>
            <a:bodyPr wrap="square" lIns="0" tIns="0" rIns="0" bIns="0" rtlCol="0" anchor="t">
              <a:spAutoFit/>
            </a:bodyPr>
            <a:lstStyle/>
            <a:p>
              <a:pPr marL="0" lvl="0" indent="0">
                <a:lnSpc>
                  <a:spcPts val="7194"/>
                </a:lnSpc>
              </a:pPr>
              <a:r>
                <a:rPr lang="en-US" sz="7194" b="1" dirty="0">
                  <a:solidFill>
                    <a:srgbClr val="D67938"/>
                  </a:solidFill>
                  <a:latin typeface="Poppins Bold"/>
                  <a:ea typeface="Poppins Bold"/>
                  <a:cs typeface="Poppins Bold"/>
                  <a:sym typeface="Poppins Bold"/>
                </a:rPr>
                <a:t>Analysis of Business Problems</a:t>
              </a:r>
            </a:p>
          </p:txBody>
        </p:sp>
      </p:grpSp>
      <p:graphicFrame>
        <p:nvGraphicFramePr>
          <p:cNvPr id="33" name="Diagram 32">
            <a:extLst>
              <a:ext uri="{FF2B5EF4-FFF2-40B4-BE49-F238E27FC236}">
                <a16:creationId xmlns:a16="http://schemas.microsoft.com/office/drawing/2014/main" id="{18A891A3-20F4-710B-FA11-53D5A4A7A578}"/>
              </a:ext>
            </a:extLst>
          </p:cNvPr>
          <p:cNvGraphicFramePr/>
          <p:nvPr>
            <p:extLst>
              <p:ext uri="{D42A27DB-BD31-4B8C-83A1-F6EECF244321}">
                <p14:modId xmlns:p14="http://schemas.microsoft.com/office/powerpoint/2010/main" val="2696989034"/>
              </p:ext>
            </p:extLst>
          </p:nvPr>
        </p:nvGraphicFramePr>
        <p:xfrm>
          <a:off x="-2002188" y="3062883"/>
          <a:ext cx="15451664" cy="70771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5" name="Picture 34">
            <a:extLst>
              <a:ext uri="{FF2B5EF4-FFF2-40B4-BE49-F238E27FC236}">
                <a16:creationId xmlns:a16="http://schemas.microsoft.com/office/drawing/2014/main" id="{3538CF89-4FE4-024C-30F6-81F145A4D797}"/>
              </a:ext>
            </a:extLst>
          </p:cNvPr>
          <p:cNvPicPr>
            <a:picLocks noChangeAspect="1"/>
          </p:cNvPicPr>
          <p:nvPr/>
        </p:nvPicPr>
        <p:blipFill>
          <a:blip r:embed="rId13"/>
          <a:srcRect l="3195" t="2118" r="2704" b="13964"/>
          <a:stretch>
            <a:fillRect/>
          </a:stretch>
        </p:blipFill>
        <p:spPr>
          <a:xfrm>
            <a:off x="9463977" y="3470427"/>
            <a:ext cx="8239651" cy="548251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GB"/>
          </a:p>
        </p:txBody>
      </p:sp>
      <p:sp>
        <p:nvSpPr>
          <p:cNvPr id="3" name="Freeform 3"/>
          <p:cNvSpPr/>
          <p:nvPr/>
        </p:nvSpPr>
        <p:spPr>
          <a:xfrm flipH="1">
            <a:off x="-252072" y="8293505"/>
            <a:ext cx="5434501" cy="2865464"/>
          </a:xfrm>
          <a:custGeom>
            <a:avLst/>
            <a:gdLst/>
            <a:ahLst/>
            <a:cxnLst/>
            <a:rect l="l" t="t" r="r" b="b"/>
            <a:pathLst>
              <a:path w="5434501" h="2865464">
                <a:moveTo>
                  <a:pt x="5434502" y="0"/>
                </a:moveTo>
                <a:lnTo>
                  <a:pt x="0" y="0"/>
                </a:lnTo>
                <a:lnTo>
                  <a:pt x="0" y="2865464"/>
                </a:lnTo>
                <a:lnTo>
                  <a:pt x="5434502" y="2865464"/>
                </a:lnTo>
                <a:lnTo>
                  <a:pt x="5434502"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descr="Bold Colorful Memphis Horizontal Repeating Lined Cross"/>
          <p:cNvSpPr/>
          <p:nvPr/>
        </p:nvSpPr>
        <p:spPr>
          <a:xfrm>
            <a:off x="796255" y="9258300"/>
            <a:ext cx="1956533" cy="238341"/>
          </a:xfrm>
          <a:custGeom>
            <a:avLst/>
            <a:gdLst/>
            <a:ahLst/>
            <a:cxnLst/>
            <a:rect l="l" t="t" r="r" b="b"/>
            <a:pathLst>
              <a:path w="1956533" h="238341">
                <a:moveTo>
                  <a:pt x="0" y="0"/>
                </a:moveTo>
                <a:lnTo>
                  <a:pt x="1956533" y="0"/>
                </a:lnTo>
                <a:lnTo>
                  <a:pt x="1956533" y="238341"/>
                </a:lnTo>
                <a:lnTo>
                  <a:pt x="0" y="23834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descr="Black Dotted Circle Recolorable Outline"/>
          <p:cNvSpPr/>
          <p:nvPr/>
        </p:nvSpPr>
        <p:spPr>
          <a:xfrm>
            <a:off x="-427906" y="191898"/>
            <a:ext cx="1050318" cy="1223078"/>
          </a:xfrm>
          <a:custGeom>
            <a:avLst/>
            <a:gdLst/>
            <a:ahLst/>
            <a:cxnLst/>
            <a:rect l="l" t="t" r="r" b="b"/>
            <a:pathLst>
              <a:path w="1050318" h="1223078">
                <a:moveTo>
                  <a:pt x="0" y="0"/>
                </a:moveTo>
                <a:lnTo>
                  <a:pt x="1050319" y="0"/>
                </a:lnTo>
                <a:lnTo>
                  <a:pt x="1050319" y="1223078"/>
                </a:lnTo>
                <a:lnTo>
                  <a:pt x="0" y="122307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descr="Black Dotted Circle Recolorable Outline"/>
          <p:cNvSpPr/>
          <p:nvPr/>
        </p:nvSpPr>
        <p:spPr>
          <a:xfrm>
            <a:off x="16590680" y="9659634"/>
            <a:ext cx="965825" cy="1124687"/>
          </a:xfrm>
          <a:custGeom>
            <a:avLst/>
            <a:gdLst/>
            <a:ahLst/>
            <a:cxnLst/>
            <a:rect l="l" t="t" r="r" b="b"/>
            <a:pathLst>
              <a:path w="965825" h="1124687">
                <a:moveTo>
                  <a:pt x="0" y="0"/>
                </a:moveTo>
                <a:lnTo>
                  <a:pt x="965825" y="0"/>
                </a:lnTo>
                <a:lnTo>
                  <a:pt x="965825" y="1124688"/>
                </a:lnTo>
                <a:lnTo>
                  <a:pt x="0" y="112468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3451464" y="2122855"/>
            <a:ext cx="7115651" cy="569066"/>
          </a:xfrm>
          <a:prstGeom prst="rect">
            <a:avLst/>
          </a:prstGeom>
        </p:spPr>
        <p:txBody>
          <a:bodyPr lIns="0" tIns="0" rIns="0" bIns="0" rtlCol="0" anchor="t">
            <a:spAutoFit/>
          </a:bodyPr>
          <a:lstStyle/>
          <a:p>
            <a:pPr marL="0" lvl="0" indent="0" algn="l">
              <a:lnSpc>
                <a:spcPts val="4029"/>
              </a:lnSpc>
            </a:pPr>
            <a:r>
              <a:rPr lang="en-US" sz="4029" b="1">
                <a:solidFill>
                  <a:srgbClr val="000000"/>
                </a:solidFill>
                <a:latin typeface="Poppins Bold"/>
                <a:ea typeface="Poppins Bold"/>
                <a:cs typeface="Poppins Bold"/>
                <a:sym typeface="Poppins Bold"/>
              </a:rPr>
              <a:t>Critical Evaluation of the</a:t>
            </a:r>
          </a:p>
        </p:txBody>
      </p:sp>
      <p:sp>
        <p:nvSpPr>
          <p:cNvPr id="8" name="TextBox 8"/>
          <p:cNvSpPr txBox="1"/>
          <p:nvPr/>
        </p:nvSpPr>
        <p:spPr>
          <a:xfrm>
            <a:off x="9953513" y="2122855"/>
            <a:ext cx="4883023" cy="569066"/>
          </a:xfrm>
          <a:prstGeom prst="rect">
            <a:avLst/>
          </a:prstGeom>
        </p:spPr>
        <p:txBody>
          <a:bodyPr lIns="0" tIns="0" rIns="0" bIns="0" rtlCol="0" anchor="t">
            <a:spAutoFit/>
          </a:bodyPr>
          <a:lstStyle/>
          <a:p>
            <a:pPr marL="0" lvl="0" indent="0" algn="r">
              <a:lnSpc>
                <a:spcPts val="4029"/>
              </a:lnSpc>
            </a:pPr>
            <a:r>
              <a:rPr lang="en-US" sz="4029" b="1">
                <a:solidFill>
                  <a:srgbClr val="D67938"/>
                </a:solidFill>
                <a:latin typeface="Poppins Bold"/>
                <a:ea typeface="Poppins Bold"/>
                <a:cs typeface="Poppins Bold"/>
                <a:sym typeface="Poppins Bold"/>
              </a:rPr>
              <a:t>PESTEL Framework</a:t>
            </a:r>
          </a:p>
        </p:txBody>
      </p:sp>
      <p:sp>
        <p:nvSpPr>
          <p:cNvPr id="11" name="Freeform 11"/>
          <p:cNvSpPr/>
          <p:nvPr/>
        </p:nvSpPr>
        <p:spPr>
          <a:xfrm flipH="1" flipV="1">
            <a:off x="12406326" y="-579931"/>
            <a:ext cx="6828782" cy="2321786"/>
          </a:xfrm>
          <a:custGeom>
            <a:avLst/>
            <a:gdLst/>
            <a:ahLst/>
            <a:cxnLst/>
            <a:rect l="l" t="t" r="r" b="b"/>
            <a:pathLst>
              <a:path w="6828782" h="2321786">
                <a:moveTo>
                  <a:pt x="6828782" y="2321786"/>
                </a:moveTo>
                <a:lnTo>
                  <a:pt x="0" y="2321786"/>
                </a:lnTo>
                <a:lnTo>
                  <a:pt x="0" y="0"/>
                </a:lnTo>
                <a:lnTo>
                  <a:pt x="6828782" y="0"/>
                </a:lnTo>
                <a:lnTo>
                  <a:pt x="6828782" y="2321786"/>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descr="Bold Colorful Memphis Horizontal Repeating Lined Cross"/>
          <p:cNvSpPr/>
          <p:nvPr/>
        </p:nvSpPr>
        <p:spPr>
          <a:xfrm>
            <a:off x="11269667" y="684267"/>
            <a:ext cx="1422414" cy="173276"/>
          </a:xfrm>
          <a:custGeom>
            <a:avLst/>
            <a:gdLst/>
            <a:ahLst/>
            <a:cxnLst/>
            <a:rect l="l" t="t" r="r" b="b"/>
            <a:pathLst>
              <a:path w="1422414" h="173276">
                <a:moveTo>
                  <a:pt x="0" y="0"/>
                </a:moveTo>
                <a:lnTo>
                  <a:pt x="1422413" y="0"/>
                </a:lnTo>
                <a:lnTo>
                  <a:pt x="1422413" y="173276"/>
                </a:lnTo>
                <a:lnTo>
                  <a:pt x="0" y="17327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13" name="Picture 13"/>
          <p:cNvPicPr>
            <a:picLocks noChangeAspect="1"/>
          </p:cNvPicPr>
          <p:nvPr/>
        </p:nvPicPr>
        <p:blipFill>
          <a:blip r:embed="rId8"/>
          <a:stretch>
            <a:fillRect/>
          </a:stretch>
        </p:blipFill>
        <p:spPr>
          <a:xfrm>
            <a:off x="9775125" y="3158550"/>
            <a:ext cx="7961965" cy="6314009"/>
          </a:xfrm>
          <a:prstGeom prst="rect">
            <a:avLst/>
          </a:prstGeom>
        </p:spPr>
      </p:pic>
      <p:sp>
        <p:nvSpPr>
          <p:cNvPr id="20" name="TextBox 20"/>
          <p:cNvSpPr txBox="1"/>
          <p:nvPr/>
        </p:nvSpPr>
        <p:spPr>
          <a:xfrm>
            <a:off x="4358559" y="4195737"/>
            <a:ext cx="5103028" cy="217551"/>
          </a:xfrm>
          <a:prstGeom prst="rect">
            <a:avLst/>
          </a:prstGeom>
        </p:spPr>
        <p:txBody>
          <a:bodyPr lIns="0" tIns="0" rIns="0" bIns="0" rtlCol="0" anchor="t">
            <a:spAutoFit/>
          </a:bodyPr>
          <a:lstStyle/>
          <a:p>
            <a:pPr marL="0" lvl="0" indent="0" algn="ctr">
              <a:lnSpc>
                <a:spcPts val="1517"/>
              </a:lnSpc>
            </a:pPr>
            <a:r>
              <a:rPr lang="en-US" sz="1379" b="1" spc="27">
                <a:solidFill>
                  <a:srgbClr val="FFFFFF"/>
                </a:solidFill>
                <a:latin typeface="Poppins Medium"/>
                <a:ea typeface="Poppins Medium"/>
                <a:cs typeface="Poppins Medium"/>
                <a:sym typeface="Poppins Medium"/>
              </a:rPr>
              <a:t>Strengths of PESTEL</a:t>
            </a:r>
          </a:p>
        </p:txBody>
      </p:sp>
      <p:graphicFrame>
        <p:nvGraphicFramePr>
          <p:cNvPr id="31" name="Diagram 30">
            <a:extLst>
              <a:ext uri="{FF2B5EF4-FFF2-40B4-BE49-F238E27FC236}">
                <a16:creationId xmlns:a16="http://schemas.microsoft.com/office/drawing/2014/main" id="{B3179855-A43D-9BCB-49DB-AFB87169A7D4}"/>
              </a:ext>
            </a:extLst>
          </p:cNvPr>
          <p:cNvGraphicFramePr/>
          <p:nvPr>
            <p:extLst>
              <p:ext uri="{D42A27DB-BD31-4B8C-83A1-F6EECF244321}">
                <p14:modId xmlns:p14="http://schemas.microsoft.com/office/powerpoint/2010/main" val="946608614"/>
              </p:ext>
            </p:extLst>
          </p:nvPr>
        </p:nvGraphicFramePr>
        <p:xfrm>
          <a:off x="608010" y="3036752"/>
          <a:ext cx="9831390" cy="603447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a:off x="-477585" y="-280829"/>
            <a:ext cx="1818974" cy="2899813"/>
          </a:xfrm>
          <a:custGeom>
            <a:avLst/>
            <a:gdLst/>
            <a:ahLst/>
            <a:cxnLst/>
            <a:rect l="l" t="t" r="r" b="b"/>
            <a:pathLst>
              <a:path w="1818974" h="2899813">
                <a:moveTo>
                  <a:pt x="1818974" y="0"/>
                </a:moveTo>
                <a:lnTo>
                  <a:pt x="0" y="0"/>
                </a:lnTo>
                <a:lnTo>
                  <a:pt x="0" y="2899813"/>
                </a:lnTo>
                <a:lnTo>
                  <a:pt x="1818974" y="2899813"/>
                </a:lnTo>
                <a:lnTo>
                  <a:pt x="18189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29" name="Group 28">
            <a:extLst>
              <a:ext uri="{FF2B5EF4-FFF2-40B4-BE49-F238E27FC236}">
                <a16:creationId xmlns:a16="http://schemas.microsoft.com/office/drawing/2014/main" id="{B9104268-6E26-1F79-D71B-CE4FF04040C4}"/>
              </a:ext>
            </a:extLst>
          </p:cNvPr>
          <p:cNvGrpSpPr/>
          <p:nvPr/>
        </p:nvGrpSpPr>
        <p:grpSpPr>
          <a:xfrm>
            <a:off x="1828800" y="571500"/>
            <a:ext cx="17578493" cy="830997"/>
            <a:chOff x="1828800" y="571500"/>
            <a:chExt cx="17578493" cy="830997"/>
          </a:xfrm>
        </p:grpSpPr>
        <p:sp>
          <p:nvSpPr>
            <p:cNvPr id="6" name="TextBox 6"/>
            <p:cNvSpPr txBox="1"/>
            <p:nvPr/>
          </p:nvSpPr>
          <p:spPr>
            <a:xfrm>
              <a:off x="1828800" y="571500"/>
              <a:ext cx="5869810" cy="830997"/>
            </a:xfrm>
            <a:prstGeom prst="rect">
              <a:avLst/>
            </a:prstGeom>
          </p:spPr>
          <p:txBody>
            <a:bodyPr lIns="0" tIns="0" rIns="0" bIns="0" rtlCol="0" anchor="t">
              <a:spAutoFit/>
            </a:bodyPr>
            <a:lstStyle/>
            <a:p>
              <a:pPr marL="0" lvl="0" indent="0" algn="l">
                <a:lnSpc>
                  <a:spcPts val="6375"/>
                </a:lnSpc>
              </a:pPr>
              <a:r>
                <a:rPr lang="en-US" sz="6000" b="1" dirty="0">
                  <a:solidFill>
                    <a:srgbClr val="000000"/>
                  </a:solidFill>
                  <a:latin typeface="Poppins Bold"/>
                  <a:ea typeface="Poppins Bold"/>
                  <a:cs typeface="Poppins Bold"/>
                  <a:sym typeface="Poppins Bold"/>
                </a:rPr>
                <a:t>Application of</a:t>
              </a:r>
            </a:p>
          </p:txBody>
        </p:sp>
        <p:sp>
          <p:nvSpPr>
            <p:cNvPr id="7" name="TextBox 7"/>
            <p:cNvSpPr txBox="1"/>
            <p:nvPr/>
          </p:nvSpPr>
          <p:spPr>
            <a:xfrm>
              <a:off x="7677828" y="571500"/>
              <a:ext cx="11729465" cy="830997"/>
            </a:xfrm>
            <a:prstGeom prst="rect">
              <a:avLst/>
            </a:prstGeom>
          </p:spPr>
          <p:txBody>
            <a:bodyPr wrap="square" lIns="0" tIns="0" rIns="0" bIns="0" rtlCol="0" anchor="t">
              <a:spAutoFit/>
            </a:bodyPr>
            <a:lstStyle/>
            <a:p>
              <a:pPr marL="0" lvl="0" indent="0">
                <a:lnSpc>
                  <a:spcPts val="6375"/>
                </a:lnSpc>
              </a:pPr>
              <a:r>
                <a:rPr lang="en-US" sz="6000" b="1" dirty="0">
                  <a:solidFill>
                    <a:srgbClr val="D67938"/>
                  </a:solidFill>
                  <a:latin typeface="Poppins Bold"/>
                  <a:ea typeface="Poppins Bold"/>
                  <a:cs typeface="Poppins Bold"/>
                  <a:sym typeface="Poppins Bold"/>
                </a:rPr>
                <a:t>PESTEL to Basil's Bakery</a:t>
              </a:r>
            </a:p>
          </p:txBody>
        </p:sp>
      </p:grpSp>
      <p:sp>
        <p:nvSpPr>
          <p:cNvPr id="8" name="Freeform 8"/>
          <p:cNvSpPr/>
          <p:nvPr/>
        </p:nvSpPr>
        <p:spPr>
          <a:xfrm>
            <a:off x="12474736" y="8153781"/>
            <a:ext cx="5763112" cy="3038732"/>
          </a:xfrm>
          <a:custGeom>
            <a:avLst/>
            <a:gdLst/>
            <a:ahLst/>
            <a:cxnLst/>
            <a:rect l="l" t="t" r="r" b="b"/>
            <a:pathLst>
              <a:path w="5763112" h="3038732">
                <a:moveTo>
                  <a:pt x="0" y="0"/>
                </a:moveTo>
                <a:lnTo>
                  <a:pt x="5763112" y="0"/>
                </a:lnTo>
                <a:lnTo>
                  <a:pt x="5763112" y="3038732"/>
                </a:lnTo>
                <a:lnTo>
                  <a:pt x="0" y="303873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5400000">
            <a:off x="379648" y="9678525"/>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rot="5400000">
            <a:off x="17843672" y="4133361"/>
            <a:ext cx="888656" cy="1034825"/>
          </a:xfrm>
          <a:custGeom>
            <a:avLst/>
            <a:gdLst/>
            <a:ahLst/>
            <a:cxnLst/>
            <a:rect l="l" t="t" r="r" b="b"/>
            <a:pathLst>
              <a:path w="888656" h="1034825">
                <a:moveTo>
                  <a:pt x="0" y="0"/>
                </a:moveTo>
                <a:lnTo>
                  <a:pt x="888656" y="0"/>
                </a:lnTo>
                <a:lnTo>
                  <a:pt x="888656" y="1034826"/>
                </a:lnTo>
                <a:lnTo>
                  <a:pt x="0" y="103482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aphicFrame>
        <p:nvGraphicFramePr>
          <p:cNvPr id="30" name="Diagram 29">
            <a:extLst>
              <a:ext uri="{FF2B5EF4-FFF2-40B4-BE49-F238E27FC236}">
                <a16:creationId xmlns:a16="http://schemas.microsoft.com/office/drawing/2014/main" id="{2A2CBE37-9292-CB15-2584-3848AAC82036}"/>
              </a:ext>
            </a:extLst>
          </p:cNvPr>
          <p:cNvGraphicFramePr/>
          <p:nvPr>
            <p:extLst>
              <p:ext uri="{D42A27DB-BD31-4B8C-83A1-F6EECF244321}">
                <p14:modId xmlns:p14="http://schemas.microsoft.com/office/powerpoint/2010/main" val="3594570171"/>
              </p:ext>
            </p:extLst>
          </p:nvPr>
        </p:nvGraphicFramePr>
        <p:xfrm>
          <a:off x="838200" y="1402497"/>
          <a:ext cx="10515600" cy="877020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26" name="Picture 2" descr="147,157 Pestle Royalty-Free Images, Stock Photos &amp; Pictures | Shutterstock">
            <a:extLst>
              <a:ext uri="{FF2B5EF4-FFF2-40B4-BE49-F238E27FC236}">
                <a16:creationId xmlns:a16="http://schemas.microsoft.com/office/drawing/2014/main" id="{733E1273-D487-F20E-350B-97E087B4B71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670790" y="4461176"/>
            <a:ext cx="6567058" cy="21632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12252960" y="4732020"/>
            <a:ext cx="6035040" cy="555498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3"/>
            <a:stretch>
              <a:fillRect t="-16666" b="-16666"/>
            </a:stretch>
          </a:blipFill>
        </p:spPr>
        <p:txBody>
          <a:bodyPr/>
          <a:lstStyle/>
          <a:p>
            <a:endParaRPr lang="en-GB"/>
          </a:p>
        </p:txBody>
      </p:sp>
      <p:sp>
        <p:nvSpPr>
          <p:cNvPr id="4" name="Freeform 4"/>
          <p:cNvSpPr/>
          <p:nvPr/>
        </p:nvSpPr>
        <p:spPr>
          <a:xfrm flipV="1">
            <a:off x="12564356" y="-279633"/>
            <a:ext cx="5763112" cy="3038732"/>
          </a:xfrm>
          <a:custGeom>
            <a:avLst/>
            <a:gdLst/>
            <a:ahLst/>
            <a:cxnLst/>
            <a:rect l="l" t="t" r="r" b="b"/>
            <a:pathLst>
              <a:path w="5763112" h="3038732">
                <a:moveTo>
                  <a:pt x="0" y="3038732"/>
                </a:moveTo>
                <a:lnTo>
                  <a:pt x="5763112" y="3038732"/>
                </a:lnTo>
                <a:lnTo>
                  <a:pt x="5763112" y="0"/>
                </a:lnTo>
                <a:lnTo>
                  <a:pt x="0" y="0"/>
                </a:lnTo>
                <a:lnTo>
                  <a:pt x="0" y="3038732"/>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2791594" y="929277"/>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615295" y="-357052"/>
            <a:ext cx="1371239" cy="1596785"/>
          </a:xfrm>
          <a:custGeom>
            <a:avLst/>
            <a:gdLst/>
            <a:ahLst/>
            <a:cxnLst/>
            <a:rect l="l" t="t" r="r" b="b"/>
            <a:pathLst>
              <a:path w="1371239" h="1596785">
                <a:moveTo>
                  <a:pt x="0" y="0"/>
                </a:moveTo>
                <a:lnTo>
                  <a:pt x="1371239" y="0"/>
                </a:lnTo>
                <a:lnTo>
                  <a:pt x="1371239" y="1596785"/>
                </a:lnTo>
                <a:lnTo>
                  <a:pt x="0" y="15967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6814972" y="8598136"/>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flipV="1">
            <a:off x="-177619" y="7781492"/>
            <a:ext cx="1375693" cy="3152629"/>
          </a:xfrm>
          <a:custGeom>
            <a:avLst/>
            <a:gdLst/>
            <a:ahLst/>
            <a:cxnLst/>
            <a:rect l="l" t="t" r="r" b="b"/>
            <a:pathLst>
              <a:path w="1375693" h="3152629">
                <a:moveTo>
                  <a:pt x="0" y="3152629"/>
                </a:moveTo>
                <a:lnTo>
                  <a:pt x="1375692" y="3152629"/>
                </a:lnTo>
                <a:lnTo>
                  <a:pt x="1375692" y="0"/>
                </a:lnTo>
                <a:lnTo>
                  <a:pt x="0" y="0"/>
                </a:lnTo>
                <a:lnTo>
                  <a:pt x="0" y="3152629"/>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744833" y="9452717"/>
            <a:ext cx="1479619" cy="180244"/>
          </a:xfrm>
          <a:custGeom>
            <a:avLst/>
            <a:gdLst/>
            <a:ahLst/>
            <a:cxnLst/>
            <a:rect l="l" t="t" r="r" b="b"/>
            <a:pathLst>
              <a:path w="1479619" h="180244">
                <a:moveTo>
                  <a:pt x="0" y="0"/>
                </a:moveTo>
                <a:lnTo>
                  <a:pt x="1479619" y="0"/>
                </a:lnTo>
                <a:lnTo>
                  <a:pt x="1479619" y="180244"/>
                </a:lnTo>
                <a:lnTo>
                  <a:pt x="0" y="18024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24"/>
          <p:cNvSpPr txBox="1"/>
          <p:nvPr/>
        </p:nvSpPr>
        <p:spPr>
          <a:xfrm>
            <a:off x="2400852" y="1371816"/>
            <a:ext cx="5869810" cy="556669"/>
          </a:xfrm>
          <a:prstGeom prst="rect">
            <a:avLst/>
          </a:prstGeom>
        </p:spPr>
        <p:txBody>
          <a:bodyPr lIns="0" tIns="0" rIns="0" bIns="0" rtlCol="0" anchor="t">
            <a:spAutoFit/>
          </a:bodyPr>
          <a:lstStyle/>
          <a:p>
            <a:pPr marL="0" lvl="0" indent="0" algn="l">
              <a:lnSpc>
                <a:spcPts val="3916"/>
              </a:lnSpc>
            </a:pPr>
            <a:r>
              <a:rPr lang="en-US" sz="3916" b="1" dirty="0">
                <a:solidFill>
                  <a:srgbClr val="000000"/>
                </a:solidFill>
                <a:latin typeface="Poppins Bold"/>
                <a:ea typeface="Poppins Bold"/>
                <a:cs typeface="Poppins Bold"/>
                <a:sym typeface="Poppins Bold"/>
              </a:rPr>
              <a:t>Critical Evaluation</a:t>
            </a:r>
          </a:p>
        </p:txBody>
      </p:sp>
      <p:sp>
        <p:nvSpPr>
          <p:cNvPr id="25" name="TextBox 25"/>
          <p:cNvSpPr txBox="1"/>
          <p:nvPr/>
        </p:nvSpPr>
        <p:spPr>
          <a:xfrm>
            <a:off x="6037264" y="1346810"/>
            <a:ext cx="6527092" cy="515719"/>
          </a:xfrm>
          <a:prstGeom prst="rect">
            <a:avLst/>
          </a:prstGeom>
        </p:spPr>
        <p:txBody>
          <a:bodyPr wrap="square" lIns="0" tIns="0" rIns="0" bIns="0" rtlCol="0" anchor="t">
            <a:spAutoFit/>
          </a:bodyPr>
          <a:lstStyle/>
          <a:p>
            <a:pPr marL="0" lvl="0" indent="0" algn="r">
              <a:lnSpc>
                <a:spcPts val="3916"/>
              </a:lnSpc>
            </a:pPr>
            <a:r>
              <a:rPr lang="en-US" sz="3916" b="1" dirty="0">
                <a:solidFill>
                  <a:srgbClr val="D67938"/>
                </a:solidFill>
                <a:latin typeface="Poppins Bold"/>
                <a:ea typeface="Poppins Bold"/>
                <a:cs typeface="Poppins Bold"/>
                <a:sym typeface="Poppins Bold"/>
              </a:rPr>
              <a:t>of Cause-and-Effect</a:t>
            </a:r>
          </a:p>
        </p:txBody>
      </p:sp>
      <p:graphicFrame>
        <p:nvGraphicFramePr>
          <p:cNvPr id="34" name="Diagram 33">
            <a:extLst>
              <a:ext uri="{FF2B5EF4-FFF2-40B4-BE49-F238E27FC236}">
                <a16:creationId xmlns:a16="http://schemas.microsoft.com/office/drawing/2014/main" id="{500C9935-F917-CC44-2D23-2F8D051DE2E7}"/>
              </a:ext>
            </a:extLst>
          </p:cNvPr>
          <p:cNvGraphicFramePr/>
          <p:nvPr>
            <p:extLst>
              <p:ext uri="{D42A27DB-BD31-4B8C-83A1-F6EECF244321}">
                <p14:modId xmlns:p14="http://schemas.microsoft.com/office/powerpoint/2010/main" val="1425489444"/>
              </p:ext>
            </p:extLst>
          </p:nvPr>
        </p:nvGraphicFramePr>
        <p:xfrm>
          <a:off x="70324" y="2397617"/>
          <a:ext cx="12849940" cy="62005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descr="Cause Effect Stock Illustrations – 8,833 Cause Effect Stock Illustrations,  Vectors &amp; Clipart - Dreamstime">
            <a:extLst>
              <a:ext uri="{FF2B5EF4-FFF2-40B4-BE49-F238E27FC236}">
                <a16:creationId xmlns:a16="http://schemas.microsoft.com/office/drawing/2014/main" id="{171AC3EA-8F19-615E-707C-3D534100F67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462725" y="3051268"/>
            <a:ext cx="5216431" cy="52164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16666" b="-16666"/>
            </a:stretch>
          </a:blipFill>
        </p:spPr>
        <p:txBody>
          <a:bodyPr/>
          <a:lstStyle/>
          <a:p>
            <a:endParaRPr lang="en-GB"/>
          </a:p>
        </p:txBody>
      </p:sp>
      <p:sp>
        <p:nvSpPr>
          <p:cNvPr id="6" name="Freeform 6"/>
          <p:cNvSpPr/>
          <p:nvPr/>
        </p:nvSpPr>
        <p:spPr>
          <a:xfrm flipV="1">
            <a:off x="0" y="-470843"/>
            <a:ext cx="1375693" cy="3152629"/>
          </a:xfrm>
          <a:custGeom>
            <a:avLst/>
            <a:gdLst/>
            <a:ahLst/>
            <a:cxnLst/>
            <a:rect l="l" t="t" r="r" b="b"/>
            <a:pathLst>
              <a:path w="1375693" h="3152629">
                <a:moveTo>
                  <a:pt x="0" y="3152629"/>
                </a:moveTo>
                <a:lnTo>
                  <a:pt x="1375693" y="3152629"/>
                </a:lnTo>
                <a:lnTo>
                  <a:pt x="1375693" y="0"/>
                </a:lnTo>
                <a:lnTo>
                  <a:pt x="0" y="0"/>
                </a:lnTo>
                <a:lnTo>
                  <a:pt x="0" y="3152629"/>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5400000">
            <a:off x="7254382" y="-439722"/>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5400000">
            <a:off x="15692957" y="9769587"/>
            <a:ext cx="888656" cy="1034825"/>
          </a:xfrm>
          <a:custGeom>
            <a:avLst/>
            <a:gdLst/>
            <a:ahLst/>
            <a:cxnLst/>
            <a:rect l="l" t="t" r="r" b="b"/>
            <a:pathLst>
              <a:path w="888656" h="1034825">
                <a:moveTo>
                  <a:pt x="0" y="0"/>
                </a:moveTo>
                <a:lnTo>
                  <a:pt x="888656" y="0"/>
                </a:lnTo>
                <a:lnTo>
                  <a:pt x="888656" y="1034826"/>
                </a:lnTo>
                <a:lnTo>
                  <a:pt x="0" y="103482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8" name="Freeform 28"/>
          <p:cNvSpPr/>
          <p:nvPr/>
        </p:nvSpPr>
        <p:spPr>
          <a:xfrm>
            <a:off x="16997449" y="-366638"/>
            <a:ext cx="2581102" cy="4114800"/>
          </a:xfrm>
          <a:custGeom>
            <a:avLst/>
            <a:gdLst/>
            <a:ahLst/>
            <a:cxnLst/>
            <a:rect l="l" t="t" r="r" b="b"/>
            <a:pathLst>
              <a:path w="2581102" h="4114800">
                <a:moveTo>
                  <a:pt x="0" y="0"/>
                </a:moveTo>
                <a:lnTo>
                  <a:pt x="2581102" y="0"/>
                </a:lnTo>
                <a:lnTo>
                  <a:pt x="2581102"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9" name="TextBox 29"/>
          <p:cNvSpPr txBox="1"/>
          <p:nvPr/>
        </p:nvSpPr>
        <p:spPr>
          <a:xfrm>
            <a:off x="10947725" y="1435622"/>
            <a:ext cx="5869810" cy="811211"/>
          </a:xfrm>
          <a:prstGeom prst="rect">
            <a:avLst/>
          </a:prstGeom>
        </p:spPr>
        <p:txBody>
          <a:bodyPr lIns="0" tIns="0" rIns="0" bIns="0" rtlCol="0" anchor="t">
            <a:spAutoFit/>
          </a:bodyPr>
          <a:lstStyle/>
          <a:p>
            <a:pPr marL="0" lvl="0" indent="0" algn="r">
              <a:lnSpc>
                <a:spcPts val="5687"/>
              </a:lnSpc>
            </a:pPr>
            <a:r>
              <a:rPr lang="en-US" sz="5687" b="1">
                <a:solidFill>
                  <a:srgbClr val="000000"/>
                </a:solidFill>
                <a:latin typeface="Poppins Bold"/>
                <a:ea typeface="Poppins Bold"/>
                <a:cs typeface="Poppins Bold"/>
                <a:sym typeface="Poppins Bold"/>
              </a:rPr>
              <a:t>Cause &amp; Effect:</a:t>
            </a:r>
          </a:p>
        </p:txBody>
      </p:sp>
      <p:sp>
        <p:nvSpPr>
          <p:cNvPr id="30" name="TextBox 30"/>
          <p:cNvSpPr txBox="1"/>
          <p:nvPr/>
        </p:nvSpPr>
        <p:spPr>
          <a:xfrm>
            <a:off x="6283396" y="2390352"/>
            <a:ext cx="10534140" cy="811211"/>
          </a:xfrm>
          <a:prstGeom prst="rect">
            <a:avLst/>
          </a:prstGeom>
        </p:spPr>
        <p:txBody>
          <a:bodyPr lIns="0" tIns="0" rIns="0" bIns="0" rtlCol="0" anchor="t">
            <a:spAutoFit/>
          </a:bodyPr>
          <a:lstStyle/>
          <a:p>
            <a:pPr marL="0" lvl="0" indent="0" algn="r">
              <a:lnSpc>
                <a:spcPts val="5687"/>
              </a:lnSpc>
            </a:pPr>
            <a:r>
              <a:rPr lang="en-US" sz="5687" b="1">
                <a:solidFill>
                  <a:srgbClr val="D67938"/>
                </a:solidFill>
                <a:latin typeface="Poppins Bold"/>
                <a:ea typeface="Poppins Bold"/>
                <a:cs typeface="Poppins Bold"/>
                <a:sym typeface="Poppins Bold"/>
              </a:rPr>
              <a:t>Application to Basil's Bakery</a:t>
            </a:r>
          </a:p>
        </p:txBody>
      </p:sp>
      <p:sp>
        <p:nvSpPr>
          <p:cNvPr id="36" name="TextBox 36"/>
          <p:cNvSpPr txBox="1"/>
          <p:nvPr/>
        </p:nvSpPr>
        <p:spPr>
          <a:xfrm>
            <a:off x="9331783" y="5278236"/>
            <a:ext cx="3147295" cy="239244"/>
          </a:xfrm>
          <a:prstGeom prst="rect">
            <a:avLst/>
          </a:prstGeom>
        </p:spPr>
        <p:txBody>
          <a:bodyPr lIns="0" tIns="0" rIns="0" bIns="0" rtlCol="0" anchor="t">
            <a:spAutoFit/>
          </a:bodyPr>
          <a:lstStyle/>
          <a:p>
            <a:pPr marL="0" lvl="0" indent="0" algn="ctr">
              <a:lnSpc>
                <a:spcPts val="1746"/>
              </a:lnSpc>
            </a:pPr>
            <a:r>
              <a:rPr lang="en-US" sz="1588" b="1" spc="31">
                <a:solidFill>
                  <a:srgbClr val="FFFFFF"/>
                </a:solidFill>
                <a:latin typeface="Poppins Medium"/>
                <a:ea typeface="Poppins Medium"/>
                <a:cs typeface="Poppins Medium"/>
                <a:sym typeface="Poppins Medium"/>
              </a:rPr>
              <a:t>Equipment &amp; Materials</a:t>
            </a:r>
          </a:p>
        </p:txBody>
      </p:sp>
      <p:sp>
        <p:nvSpPr>
          <p:cNvPr id="39" name="Freeform 39"/>
          <p:cNvSpPr/>
          <p:nvPr/>
        </p:nvSpPr>
        <p:spPr>
          <a:xfrm>
            <a:off x="16257640" y="929277"/>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graphicFrame>
        <p:nvGraphicFramePr>
          <p:cNvPr id="42" name="Diagram 41">
            <a:extLst>
              <a:ext uri="{FF2B5EF4-FFF2-40B4-BE49-F238E27FC236}">
                <a16:creationId xmlns:a16="http://schemas.microsoft.com/office/drawing/2014/main" id="{180993AF-ACE0-E323-56F4-1BCEA622E9A0}"/>
              </a:ext>
            </a:extLst>
          </p:cNvPr>
          <p:cNvGraphicFramePr/>
          <p:nvPr>
            <p:extLst>
              <p:ext uri="{D42A27DB-BD31-4B8C-83A1-F6EECF244321}">
                <p14:modId xmlns:p14="http://schemas.microsoft.com/office/powerpoint/2010/main" val="477253402"/>
              </p:ext>
            </p:extLst>
          </p:nvPr>
        </p:nvGraphicFramePr>
        <p:xfrm>
          <a:off x="7339716" y="3345082"/>
          <a:ext cx="10534140" cy="62326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4" name="Picture 43">
            <a:extLst>
              <a:ext uri="{FF2B5EF4-FFF2-40B4-BE49-F238E27FC236}">
                <a16:creationId xmlns:a16="http://schemas.microsoft.com/office/drawing/2014/main" id="{D23CB83E-2994-0A5C-2B01-ECC6843C81B3}"/>
              </a:ext>
            </a:extLst>
          </p:cNvPr>
          <p:cNvPicPr>
            <a:picLocks noChangeAspect="1"/>
          </p:cNvPicPr>
          <p:nvPr/>
        </p:nvPicPr>
        <p:blipFill>
          <a:blip r:embed="rId13"/>
          <a:stretch>
            <a:fillRect/>
          </a:stretch>
        </p:blipFill>
        <p:spPr>
          <a:xfrm>
            <a:off x="354561" y="4276882"/>
            <a:ext cx="6644449" cy="389524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a:off x="-477585" y="-280829"/>
            <a:ext cx="1818974" cy="2899813"/>
          </a:xfrm>
          <a:custGeom>
            <a:avLst/>
            <a:gdLst/>
            <a:ahLst/>
            <a:cxnLst/>
            <a:rect l="l" t="t" r="r" b="b"/>
            <a:pathLst>
              <a:path w="1818974" h="2899813">
                <a:moveTo>
                  <a:pt x="1818974" y="0"/>
                </a:moveTo>
                <a:lnTo>
                  <a:pt x="0" y="0"/>
                </a:lnTo>
                <a:lnTo>
                  <a:pt x="0" y="2899813"/>
                </a:lnTo>
                <a:lnTo>
                  <a:pt x="1818974" y="2899813"/>
                </a:lnTo>
                <a:lnTo>
                  <a:pt x="18189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982921" y="680055"/>
            <a:ext cx="6805943" cy="950838"/>
          </a:xfrm>
          <a:prstGeom prst="rect">
            <a:avLst/>
          </a:prstGeom>
        </p:spPr>
        <p:txBody>
          <a:bodyPr wrap="square" lIns="0" tIns="0" rIns="0" bIns="0" rtlCol="0" anchor="t">
            <a:spAutoFit/>
          </a:bodyPr>
          <a:lstStyle/>
          <a:p>
            <a:pPr marL="0" lvl="0" indent="0" algn="l">
              <a:lnSpc>
                <a:spcPts val="7194"/>
              </a:lnSpc>
            </a:pPr>
            <a:r>
              <a:rPr lang="en-US" sz="6600" b="1" dirty="0">
                <a:solidFill>
                  <a:srgbClr val="000000"/>
                </a:solidFill>
                <a:latin typeface="Poppins Bold"/>
                <a:ea typeface="Poppins Bold"/>
                <a:cs typeface="Poppins Bold"/>
                <a:sym typeface="Poppins Bold"/>
              </a:rPr>
              <a:t>Key Findings</a:t>
            </a:r>
          </a:p>
        </p:txBody>
      </p:sp>
      <p:sp>
        <p:nvSpPr>
          <p:cNvPr id="7" name="TextBox 7"/>
          <p:cNvSpPr txBox="1"/>
          <p:nvPr/>
        </p:nvSpPr>
        <p:spPr>
          <a:xfrm>
            <a:off x="6705600" y="680055"/>
            <a:ext cx="7561795" cy="950838"/>
          </a:xfrm>
          <a:prstGeom prst="rect">
            <a:avLst/>
          </a:prstGeom>
        </p:spPr>
        <p:txBody>
          <a:bodyPr wrap="square" lIns="0" tIns="0" rIns="0" bIns="0" rtlCol="0" anchor="t">
            <a:spAutoFit/>
          </a:bodyPr>
          <a:lstStyle/>
          <a:p>
            <a:pPr marL="0" lvl="0" indent="0">
              <a:lnSpc>
                <a:spcPts val="7194"/>
              </a:lnSpc>
            </a:pPr>
            <a:r>
              <a:rPr lang="en-US" sz="6600" b="1" dirty="0">
                <a:solidFill>
                  <a:srgbClr val="D67938"/>
                </a:solidFill>
                <a:latin typeface="Poppins Bold"/>
                <a:ea typeface="Poppins Bold"/>
                <a:cs typeface="Poppins Bold"/>
                <a:sym typeface="Poppins Bold"/>
              </a:rPr>
              <a:t>and Conclusion</a:t>
            </a:r>
          </a:p>
        </p:txBody>
      </p:sp>
      <p:sp>
        <p:nvSpPr>
          <p:cNvPr id="8" name="Freeform 8"/>
          <p:cNvSpPr/>
          <p:nvPr/>
        </p:nvSpPr>
        <p:spPr>
          <a:xfrm>
            <a:off x="12474736" y="8153781"/>
            <a:ext cx="5763112" cy="3038732"/>
          </a:xfrm>
          <a:custGeom>
            <a:avLst/>
            <a:gdLst/>
            <a:ahLst/>
            <a:cxnLst/>
            <a:rect l="l" t="t" r="r" b="b"/>
            <a:pathLst>
              <a:path w="5763112" h="3038732">
                <a:moveTo>
                  <a:pt x="0" y="0"/>
                </a:moveTo>
                <a:lnTo>
                  <a:pt x="5763112" y="0"/>
                </a:lnTo>
                <a:lnTo>
                  <a:pt x="5763112" y="3038732"/>
                </a:lnTo>
                <a:lnTo>
                  <a:pt x="0" y="303873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flipH="1" flipV="1">
            <a:off x="13643467" y="-540769"/>
            <a:ext cx="4939393" cy="4115140"/>
          </a:xfrm>
          <a:custGeom>
            <a:avLst/>
            <a:gdLst/>
            <a:ahLst/>
            <a:cxnLst/>
            <a:rect l="l" t="t" r="r" b="b"/>
            <a:pathLst>
              <a:path w="6453139" h="4405671">
                <a:moveTo>
                  <a:pt x="6453140" y="4405671"/>
                </a:moveTo>
                <a:lnTo>
                  <a:pt x="0" y="4405671"/>
                </a:lnTo>
                <a:lnTo>
                  <a:pt x="0" y="0"/>
                </a:lnTo>
                <a:lnTo>
                  <a:pt x="6453140" y="0"/>
                </a:lnTo>
                <a:lnTo>
                  <a:pt x="6453140" y="4405671"/>
                </a:lnTo>
                <a:close/>
              </a:path>
            </a:pathLst>
          </a:custGeom>
          <a:blipFill>
            <a:blip>
              <a:extLst>
                <a:ext uri="{96DAC541-7B7A-43D3-8B79-37D633B846F1}">
                  <asvg:svgBlip xmlns:asvg="http://schemas.microsoft.com/office/drawing/2016/SVG/main" r:embed="rId5"/>
                </a:ext>
              </a:extLst>
            </a:blip>
            <a:stretch>
              <a:fillRect t="-35288"/>
            </a:stretch>
          </a:blipFill>
        </p:spPr>
        <p:txBody>
          <a:bodyPr/>
          <a:lstStyle/>
          <a:p>
            <a:endParaRPr lang="en-PK" dirty="0"/>
          </a:p>
        </p:txBody>
      </p:sp>
      <p:sp>
        <p:nvSpPr>
          <p:cNvPr id="11" name="Freeform 11"/>
          <p:cNvSpPr/>
          <p:nvPr/>
        </p:nvSpPr>
        <p:spPr>
          <a:xfrm rot="5400000">
            <a:off x="379648" y="9678525"/>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rot="5400000">
            <a:off x="17843672" y="4133361"/>
            <a:ext cx="888656" cy="1034825"/>
          </a:xfrm>
          <a:custGeom>
            <a:avLst/>
            <a:gdLst/>
            <a:ahLst/>
            <a:cxnLst/>
            <a:rect l="l" t="t" r="r" b="b"/>
            <a:pathLst>
              <a:path w="888656" h="1034825">
                <a:moveTo>
                  <a:pt x="0" y="0"/>
                </a:moveTo>
                <a:lnTo>
                  <a:pt x="888656" y="0"/>
                </a:lnTo>
                <a:lnTo>
                  <a:pt x="888656" y="1034826"/>
                </a:lnTo>
                <a:lnTo>
                  <a:pt x="0" y="103482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aphicFrame>
        <p:nvGraphicFramePr>
          <p:cNvPr id="31" name="Diagram 30">
            <a:extLst>
              <a:ext uri="{FF2B5EF4-FFF2-40B4-BE49-F238E27FC236}">
                <a16:creationId xmlns:a16="http://schemas.microsoft.com/office/drawing/2014/main" id="{E508FEB6-207F-A1A2-28D8-B60942AD8BE8}"/>
              </a:ext>
            </a:extLst>
          </p:cNvPr>
          <p:cNvGraphicFramePr/>
          <p:nvPr>
            <p:extLst>
              <p:ext uri="{D42A27DB-BD31-4B8C-83A1-F6EECF244321}">
                <p14:modId xmlns:p14="http://schemas.microsoft.com/office/powerpoint/2010/main" val="3617230448"/>
              </p:ext>
            </p:extLst>
          </p:nvPr>
        </p:nvGraphicFramePr>
        <p:xfrm>
          <a:off x="762000" y="2731156"/>
          <a:ext cx="11887200" cy="64107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074" name="Picture 2" descr="Conclusion cartoon Images - Free Download on Magnific (formerly Freepik)">
            <a:extLst>
              <a:ext uri="{FF2B5EF4-FFF2-40B4-BE49-F238E27FC236}">
                <a16:creationId xmlns:a16="http://schemas.microsoft.com/office/drawing/2014/main" id="{5264BF10-3F57-1247-1714-8EDE24DF2A9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2557286" y="2826083"/>
            <a:ext cx="4572000" cy="6076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0571D-D2FF-F1ED-10AB-C312325762BE}"/>
            </a:ext>
          </a:extLst>
        </p:cNvPr>
        <p:cNvGrpSpPr/>
        <p:nvPr/>
      </p:nvGrpSpPr>
      <p:grpSpPr>
        <a:xfrm>
          <a:off x="0" y="0"/>
          <a:ext cx="0" cy="0"/>
          <a:chOff x="0" y="0"/>
          <a:chExt cx="0" cy="0"/>
        </a:xfrm>
      </p:grpSpPr>
      <p:sp>
        <p:nvSpPr>
          <p:cNvPr id="7" name="TextBox 7">
            <a:extLst>
              <a:ext uri="{FF2B5EF4-FFF2-40B4-BE49-F238E27FC236}">
                <a16:creationId xmlns:a16="http://schemas.microsoft.com/office/drawing/2014/main" id="{C181DDB5-2BC8-58E8-27C6-5DFF2A89FA19}"/>
              </a:ext>
            </a:extLst>
          </p:cNvPr>
          <p:cNvSpPr txBox="1"/>
          <p:nvPr/>
        </p:nvSpPr>
        <p:spPr>
          <a:xfrm>
            <a:off x="5029200" y="419100"/>
            <a:ext cx="7561795" cy="929485"/>
          </a:xfrm>
          <a:prstGeom prst="rect">
            <a:avLst/>
          </a:prstGeom>
        </p:spPr>
        <p:txBody>
          <a:bodyPr wrap="square" lIns="0" tIns="0" rIns="0" bIns="0" rtlCol="0" anchor="t">
            <a:spAutoFit/>
          </a:bodyPr>
          <a:lstStyle/>
          <a:p>
            <a:pPr marL="0" lvl="0" indent="0">
              <a:lnSpc>
                <a:spcPts val="7194"/>
              </a:lnSpc>
            </a:pPr>
            <a:r>
              <a:rPr lang="en-US" sz="6600" b="1" dirty="0">
                <a:solidFill>
                  <a:srgbClr val="D67938"/>
                </a:solidFill>
                <a:latin typeface="Poppins Bold"/>
                <a:ea typeface="Poppins Bold"/>
                <a:cs typeface="Poppins Bold"/>
                <a:sym typeface="Poppins Bold"/>
              </a:rPr>
              <a:t>Reference List</a:t>
            </a:r>
          </a:p>
        </p:txBody>
      </p:sp>
      <p:sp>
        <p:nvSpPr>
          <p:cNvPr id="8" name="Freeform 8">
            <a:extLst>
              <a:ext uri="{FF2B5EF4-FFF2-40B4-BE49-F238E27FC236}">
                <a16:creationId xmlns:a16="http://schemas.microsoft.com/office/drawing/2014/main" id="{6F54A454-31F5-25F7-A666-0251363C84C7}"/>
              </a:ext>
            </a:extLst>
          </p:cNvPr>
          <p:cNvSpPr/>
          <p:nvPr/>
        </p:nvSpPr>
        <p:spPr>
          <a:xfrm>
            <a:off x="12674122" y="8496770"/>
            <a:ext cx="5763112" cy="3038732"/>
          </a:xfrm>
          <a:custGeom>
            <a:avLst/>
            <a:gdLst/>
            <a:ahLst/>
            <a:cxnLst/>
            <a:rect l="l" t="t" r="r" b="b"/>
            <a:pathLst>
              <a:path w="5763112" h="3038732">
                <a:moveTo>
                  <a:pt x="0" y="0"/>
                </a:moveTo>
                <a:lnTo>
                  <a:pt x="5763112" y="0"/>
                </a:lnTo>
                <a:lnTo>
                  <a:pt x="5763112" y="3038732"/>
                </a:lnTo>
                <a:lnTo>
                  <a:pt x="0" y="303873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Freeform 9">
            <a:extLst>
              <a:ext uri="{FF2B5EF4-FFF2-40B4-BE49-F238E27FC236}">
                <a16:creationId xmlns:a16="http://schemas.microsoft.com/office/drawing/2014/main" id="{F7ACE724-547C-8646-9E7A-34E09DF8ED6E}"/>
              </a:ext>
            </a:extLst>
          </p:cNvPr>
          <p:cNvSpPr/>
          <p:nvPr/>
        </p:nvSpPr>
        <p:spPr>
          <a:xfrm flipH="1" flipV="1">
            <a:off x="13643467" y="-540769"/>
            <a:ext cx="4939393" cy="4115140"/>
          </a:xfrm>
          <a:custGeom>
            <a:avLst/>
            <a:gdLst/>
            <a:ahLst/>
            <a:cxnLst/>
            <a:rect l="l" t="t" r="r" b="b"/>
            <a:pathLst>
              <a:path w="6453139" h="4405671">
                <a:moveTo>
                  <a:pt x="6453140" y="4405671"/>
                </a:moveTo>
                <a:lnTo>
                  <a:pt x="0" y="4405671"/>
                </a:lnTo>
                <a:lnTo>
                  <a:pt x="0" y="0"/>
                </a:lnTo>
                <a:lnTo>
                  <a:pt x="6453140" y="0"/>
                </a:lnTo>
                <a:lnTo>
                  <a:pt x="6453140" y="4405671"/>
                </a:lnTo>
                <a:close/>
              </a:path>
            </a:pathLst>
          </a:custGeom>
          <a:blipFill>
            <a:blip>
              <a:extLst>
                <a:ext uri="{96DAC541-7B7A-43D3-8B79-37D633B846F1}">
                  <asvg:svgBlip xmlns:asvg="http://schemas.microsoft.com/office/drawing/2016/SVG/main" r:embed="rId3"/>
                </a:ext>
              </a:extLst>
            </a:blip>
            <a:stretch>
              <a:fillRect t="-35288"/>
            </a:stretch>
          </a:blipFill>
        </p:spPr>
        <p:txBody>
          <a:bodyPr/>
          <a:lstStyle/>
          <a:p>
            <a:endParaRPr lang="en-PK" dirty="0"/>
          </a:p>
        </p:txBody>
      </p:sp>
      <p:sp>
        <p:nvSpPr>
          <p:cNvPr id="11" name="Freeform 11">
            <a:extLst>
              <a:ext uri="{FF2B5EF4-FFF2-40B4-BE49-F238E27FC236}">
                <a16:creationId xmlns:a16="http://schemas.microsoft.com/office/drawing/2014/main" id="{EA5497DA-400F-B0AA-3ECD-5E044F48220C}"/>
              </a:ext>
            </a:extLst>
          </p:cNvPr>
          <p:cNvSpPr/>
          <p:nvPr/>
        </p:nvSpPr>
        <p:spPr>
          <a:xfrm rot="5400000">
            <a:off x="379648" y="9678525"/>
            <a:ext cx="888656" cy="1034825"/>
          </a:xfrm>
          <a:custGeom>
            <a:avLst/>
            <a:gdLst/>
            <a:ahLst/>
            <a:cxnLst/>
            <a:rect l="l" t="t" r="r" b="b"/>
            <a:pathLst>
              <a:path w="888656" h="1034825">
                <a:moveTo>
                  <a:pt x="0" y="0"/>
                </a:moveTo>
                <a:lnTo>
                  <a:pt x="888656" y="0"/>
                </a:lnTo>
                <a:lnTo>
                  <a:pt x="888656" y="1034825"/>
                </a:lnTo>
                <a:lnTo>
                  <a:pt x="0" y="103482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a:extLst>
              <a:ext uri="{FF2B5EF4-FFF2-40B4-BE49-F238E27FC236}">
                <a16:creationId xmlns:a16="http://schemas.microsoft.com/office/drawing/2014/main" id="{EE092524-D35E-BF45-2B4A-087D27A12AE6}"/>
              </a:ext>
            </a:extLst>
          </p:cNvPr>
          <p:cNvSpPr/>
          <p:nvPr/>
        </p:nvSpPr>
        <p:spPr>
          <a:xfrm rot="5400000">
            <a:off x="17843672" y="4133361"/>
            <a:ext cx="888656" cy="1034825"/>
          </a:xfrm>
          <a:custGeom>
            <a:avLst/>
            <a:gdLst/>
            <a:ahLst/>
            <a:cxnLst/>
            <a:rect l="l" t="t" r="r" b="b"/>
            <a:pathLst>
              <a:path w="888656" h="1034825">
                <a:moveTo>
                  <a:pt x="0" y="0"/>
                </a:moveTo>
                <a:lnTo>
                  <a:pt x="888656" y="0"/>
                </a:lnTo>
                <a:lnTo>
                  <a:pt x="888656" y="1034826"/>
                </a:lnTo>
                <a:lnTo>
                  <a:pt x="0" y="103482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3">
            <a:extLst>
              <a:ext uri="{FF2B5EF4-FFF2-40B4-BE49-F238E27FC236}">
                <a16:creationId xmlns:a16="http://schemas.microsoft.com/office/drawing/2014/main" id="{59A7A218-ECA2-84A1-3C77-D9535A3D76EE}"/>
              </a:ext>
            </a:extLst>
          </p:cNvPr>
          <p:cNvSpPr txBox="1"/>
          <p:nvPr/>
        </p:nvSpPr>
        <p:spPr>
          <a:xfrm>
            <a:off x="299636" y="1732821"/>
            <a:ext cx="16540564" cy="7909153"/>
          </a:xfrm>
          <a:prstGeom prst="rect">
            <a:avLst/>
          </a:prstGeom>
          <a:noFill/>
        </p:spPr>
        <p:txBody>
          <a:bodyPr wrap="square">
            <a:spAutoFit/>
          </a:bodyPr>
          <a:lstStyle/>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1. Boca, G.D. and Genovese, F. (2021) ‘Tools used to improve quality management’, Review of Management and Economic Engineering, 20(4), pp. 328–342.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https://doi.org/10.71235/rmee.100</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2. Bonciani, D., Masolo, R.M. and Sarpietro, S. (2024) How food prices shape inflation expectations and the monetary policy response. Staff Working Paper No. 1094. London: Bank of England.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https://www.bankofengland.co.uk/working-paper/2024/how-food-prices-shape-inflation-expectations-and-the-monetary-policy-response</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3. Carvalho, R. et al. (2021) ‘Analysis of root causes of problems affecting the quality of hospital administrative data: A systematic review and Ishikawa diagram’, International Journal of Medical Informatics, 156, article 104584.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https://doi.org/10.1016/j.ijmedinf.2021.104584</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4. Dhenabayu, R. et al. (2022) ‘Perkembangan strategi bisnis PT Unilever (Tinjauan analisis PESTEL dan SWOT)’, Journal of Digital Business and Innovation Management, 1(1), pp. 1–21.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https://ejournal.unesa.ac.id/index.php/jdbim/article/view/48683</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5. Huang, I.Y. et al. (2021) ‘Food waste management: A review of retailers’ business practices and their implications for sustainable value’, Journal of Cleaner Production, 285, article 125484.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https://doi.org/10.1016/j.jclepro.2020.125484</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6. Mancuso, I., Natalicchio, A., Panniello, U. and Roma, P. (2021) ‘Understanding the purchasing behavior of consumers in response to sustainable marketing practices: An empirical analysis in the food domain’, Sustainability, 13(11), article 6169.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https://doi.org/10.3390/su13116169</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7. Office for National Statistics (2024) Cost of living insights: Food. Newport: Office for National Statistics.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https://www.ons.gov.uk/economy/inflationandpriceindices/articles/costoflivinginsights/food</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8. Philbin, S., Viswanathan, R. and Telukdarie, A. (2022) ‘Understanding how digital transformation can enable SMEs to achieve sustainable development: A systematic literature review’, Small Business International Review, 6(1), article e473.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https://doi.org/10.26784/sbir.v6i1.473</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9. Soon, J.M., Brazier, A.K.M. and Wallace, C.A. (2020) ‘Determining common contributory factors in food safety incidents – A review of global outbreaks and recalls 2008–2018’, Trends in Food Science &amp; Technology, 97, pp. 76–87.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https://doi.org/10.1016/j.tifs.2019.12.030</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buNone/>
            </a:pP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10. Zamani, S.Z. (2022) ‘Small and medium enterprises (SMEs) facing an evolving technological era: A systematic literature review on the adoption of technologies in SMEs’, European Journal of Innovation Management, 25(6), pp. 735–757. </a:t>
            </a:r>
            <a:r>
              <a:rPr lang="en-PK" sz="2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https://doi.org/10.1108/EJIM-07-2021-0360</a:t>
            </a:r>
            <a:r>
              <a:rPr lang="en-PK" sz="20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828734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10347897" y="0"/>
            <a:ext cx="9265274" cy="8557744"/>
          </a:xfrm>
          <a:custGeom>
            <a:avLst/>
            <a:gdLst/>
            <a:ahLst/>
            <a:cxnLst/>
            <a:rect l="l" t="t" r="r" b="b"/>
            <a:pathLst>
              <a:path w="9265274" h="8557744">
                <a:moveTo>
                  <a:pt x="9265274" y="8557744"/>
                </a:moveTo>
                <a:lnTo>
                  <a:pt x="0" y="8557744"/>
                </a:lnTo>
                <a:lnTo>
                  <a:pt x="0" y="0"/>
                </a:lnTo>
                <a:lnTo>
                  <a:pt x="9265274" y="0"/>
                </a:lnTo>
                <a:lnTo>
                  <a:pt x="9265274" y="8557744"/>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0347897" y="1662066"/>
            <a:ext cx="8102245" cy="6962867"/>
            <a:chOff x="0" y="0"/>
            <a:chExt cx="812800" cy="698500"/>
          </a:xfrm>
        </p:grpSpPr>
        <p:sp>
          <p:nvSpPr>
            <p:cNvPr id="4" name="Freeform 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4"/>
              <a:stretch>
                <a:fillRect l="-182" r="-182"/>
              </a:stretch>
            </a:blipFill>
            <a:ln w="123825" cap="sq">
              <a:solidFill>
                <a:srgbClr val="302721"/>
              </a:solidFill>
              <a:prstDash val="solid"/>
              <a:miter/>
            </a:ln>
          </p:spPr>
          <p:txBody>
            <a:bodyPr/>
            <a:lstStyle/>
            <a:p>
              <a:endParaRPr lang="en-GB"/>
            </a:p>
          </p:txBody>
        </p:sp>
      </p:grpSp>
      <p:sp>
        <p:nvSpPr>
          <p:cNvPr id="5" name="Freeform 5"/>
          <p:cNvSpPr/>
          <p:nvPr/>
        </p:nvSpPr>
        <p:spPr>
          <a:xfrm flipH="1">
            <a:off x="11057633" y="7231550"/>
            <a:ext cx="9494134" cy="3228006"/>
          </a:xfrm>
          <a:custGeom>
            <a:avLst/>
            <a:gdLst/>
            <a:ahLst/>
            <a:cxnLst/>
            <a:rect l="l" t="t" r="r" b="b"/>
            <a:pathLst>
              <a:path w="9494134" h="3228006">
                <a:moveTo>
                  <a:pt x="9494134" y="0"/>
                </a:moveTo>
                <a:lnTo>
                  <a:pt x="0" y="0"/>
                </a:lnTo>
                <a:lnTo>
                  <a:pt x="0" y="3228006"/>
                </a:lnTo>
                <a:lnTo>
                  <a:pt x="9494134" y="3228006"/>
                </a:lnTo>
                <a:lnTo>
                  <a:pt x="9494134"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flipV="1">
            <a:off x="-62500" y="-395334"/>
            <a:ext cx="1375693" cy="3152629"/>
          </a:xfrm>
          <a:custGeom>
            <a:avLst/>
            <a:gdLst/>
            <a:ahLst/>
            <a:cxnLst/>
            <a:rect l="l" t="t" r="r" b="b"/>
            <a:pathLst>
              <a:path w="1375693" h="3152629">
                <a:moveTo>
                  <a:pt x="0" y="3152629"/>
                </a:moveTo>
                <a:lnTo>
                  <a:pt x="1375692" y="3152629"/>
                </a:lnTo>
                <a:lnTo>
                  <a:pt x="1375692" y="0"/>
                </a:lnTo>
                <a:lnTo>
                  <a:pt x="0" y="0"/>
                </a:lnTo>
                <a:lnTo>
                  <a:pt x="0" y="3152629"/>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9829620" y="9540464"/>
            <a:ext cx="1956533" cy="238341"/>
          </a:xfrm>
          <a:custGeom>
            <a:avLst/>
            <a:gdLst/>
            <a:ahLst/>
            <a:cxnLst/>
            <a:rect l="l" t="t" r="r" b="b"/>
            <a:pathLst>
              <a:path w="1956533" h="238341">
                <a:moveTo>
                  <a:pt x="0" y="0"/>
                </a:moveTo>
                <a:lnTo>
                  <a:pt x="1956532" y="0"/>
                </a:lnTo>
                <a:lnTo>
                  <a:pt x="1956532" y="238341"/>
                </a:lnTo>
                <a:lnTo>
                  <a:pt x="0" y="23834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410437" y="392016"/>
            <a:ext cx="1479619" cy="180244"/>
          </a:xfrm>
          <a:custGeom>
            <a:avLst/>
            <a:gdLst/>
            <a:ahLst/>
            <a:cxnLst/>
            <a:rect l="l" t="t" r="r" b="b"/>
            <a:pathLst>
              <a:path w="1479619" h="180244">
                <a:moveTo>
                  <a:pt x="0" y="0"/>
                </a:moveTo>
                <a:lnTo>
                  <a:pt x="1479619" y="0"/>
                </a:lnTo>
                <a:lnTo>
                  <a:pt x="1479619" y="180245"/>
                </a:lnTo>
                <a:lnTo>
                  <a:pt x="0" y="18024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a:off x="9982975" y="-798393"/>
            <a:ext cx="1371239" cy="1596785"/>
          </a:xfrm>
          <a:custGeom>
            <a:avLst/>
            <a:gdLst/>
            <a:ahLst/>
            <a:cxnLst/>
            <a:rect l="l" t="t" r="r" b="b"/>
            <a:pathLst>
              <a:path w="1371239" h="1596785">
                <a:moveTo>
                  <a:pt x="0" y="0"/>
                </a:moveTo>
                <a:lnTo>
                  <a:pt x="1371239" y="0"/>
                </a:lnTo>
                <a:lnTo>
                  <a:pt x="1371239" y="1596786"/>
                </a:lnTo>
                <a:lnTo>
                  <a:pt x="0" y="159678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410437" y="9659634"/>
            <a:ext cx="965825" cy="1124687"/>
          </a:xfrm>
          <a:custGeom>
            <a:avLst/>
            <a:gdLst/>
            <a:ahLst/>
            <a:cxnLst/>
            <a:rect l="l" t="t" r="r" b="b"/>
            <a:pathLst>
              <a:path w="965825" h="1124687">
                <a:moveTo>
                  <a:pt x="0" y="0"/>
                </a:moveTo>
                <a:lnTo>
                  <a:pt x="965825" y="0"/>
                </a:lnTo>
                <a:lnTo>
                  <a:pt x="965825" y="1124688"/>
                </a:lnTo>
                <a:lnTo>
                  <a:pt x="0" y="112468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TextBox 13"/>
          <p:cNvSpPr txBox="1"/>
          <p:nvPr/>
        </p:nvSpPr>
        <p:spPr>
          <a:xfrm>
            <a:off x="1372615" y="4083727"/>
            <a:ext cx="8975282" cy="1523670"/>
          </a:xfrm>
          <a:prstGeom prst="rect">
            <a:avLst/>
          </a:prstGeom>
        </p:spPr>
        <p:txBody>
          <a:bodyPr lIns="0" tIns="0" rIns="0" bIns="0" rtlCol="0" anchor="t">
            <a:spAutoFit/>
          </a:bodyPr>
          <a:lstStyle/>
          <a:p>
            <a:pPr marL="0" lvl="0" indent="0" algn="l">
              <a:lnSpc>
                <a:spcPts val="10342"/>
              </a:lnSpc>
            </a:pPr>
            <a:r>
              <a:rPr lang="en-US" sz="11491" b="1">
                <a:solidFill>
                  <a:srgbClr val="000000"/>
                </a:solidFill>
                <a:latin typeface="Poppins Bold"/>
                <a:ea typeface="Poppins Bold"/>
                <a:cs typeface="Poppins Bold"/>
                <a:sym typeface="Poppins Bold"/>
              </a:rPr>
              <a:t>THANK YOU</a:t>
            </a:r>
          </a:p>
        </p:txBody>
      </p:sp>
      <p:sp>
        <p:nvSpPr>
          <p:cNvPr id="14" name="TextBox 14"/>
          <p:cNvSpPr txBox="1"/>
          <p:nvPr/>
        </p:nvSpPr>
        <p:spPr>
          <a:xfrm>
            <a:off x="1372615" y="5570771"/>
            <a:ext cx="8272447" cy="939973"/>
          </a:xfrm>
          <a:prstGeom prst="rect">
            <a:avLst/>
          </a:prstGeom>
        </p:spPr>
        <p:txBody>
          <a:bodyPr lIns="0" tIns="0" rIns="0" bIns="0" rtlCol="0" anchor="t">
            <a:spAutoFit/>
          </a:bodyPr>
          <a:lstStyle/>
          <a:p>
            <a:pPr marL="0" lvl="0" indent="0" algn="l">
              <a:lnSpc>
                <a:spcPts val="6431"/>
              </a:lnSpc>
            </a:pPr>
            <a:r>
              <a:rPr lang="en-US" sz="7146">
                <a:solidFill>
                  <a:srgbClr val="D67938"/>
                </a:solidFill>
                <a:latin typeface="Poppins Light"/>
                <a:ea typeface="Poppins Light"/>
                <a:cs typeface="Poppins Light"/>
                <a:sym typeface="Poppins Light"/>
              </a:rPr>
              <a:t>For Your Attention</a:t>
            </a:r>
          </a:p>
        </p:txBody>
      </p:sp>
      <p:sp>
        <p:nvSpPr>
          <p:cNvPr id="19" name="AutoShape 19"/>
          <p:cNvSpPr/>
          <p:nvPr/>
        </p:nvSpPr>
        <p:spPr>
          <a:xfrm>
            <a:off x="1484642" y="6662052"/>
            <a:ext cx="4655459" cy="0"/>
          </a:xfrm>
          <a:prstGeom prst="line">
            <a:avLst/>
          </a:prstGeom>
          <a:ln w="38100" cap="flat">
            <a:solidFill>
              <a:srgbClr val="000000"/>
            </a:solidFill>
            <a:prstDash val="solid"/>
            <a:headEnd type="none" w="sm" len="sm"/>
            <a:tailEnd type="none" w="sm" len="sm"/>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2170</Words>
  <Application>Microsoft Office PowerPoint</Application>
  <PresentationFormat>Custom</PresentationFormat>
  <Paragraphs>110</Paragraphs>
  <Slides>11</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Poppins Medium</vt:lpstr>
      <vt:lpstr>Poppins Semi-Bold</vt:lpstr>
      <vt:lpstr>Poppins Bold</vt:lpstr>
      <vt:lpstr>Times New Roman</vt:lpstr>
      <vt:lpstr>Calibri</vt:lpstr>
      <vt:lpstr>Poppins Bold Italics</vt:lpstr>
      <vt:lpstr>Poppins</vt:lpstr>
      <vt:lpstr>Poppins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Analysis</dc:title>
  <dc:creator>SHEHROZ RASHID</dc:creator>
  <cp:lastModifiedBy>Esther Asiraa (2537345)</cp:lastModifiedBy>
  <cp:revision>8</cp:revision>
  <dcterms:created xsi:type="dcterms:W3CDTF">2006-08-16T00:00:00Z</dcterms:created>
  <dcterms:modified xsi:type="dcterms:W3CDTF">2026-10-12T10:32:27Z</dcterms:modified>
  <dc:identifier>DAHXt9beZb4</dc:identifier>
</cp:coreProperties>
</file>