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60" r:id="rId4"/>
    <p:sldId id="261" r:id="rId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DC11BE6E-9BD3-4E5C-B7E2-10AFFD4B1167}" type="datetimeFigureOut">
              <a:rPr lang="en-GB" smtClean="0"/>
              <a:t>18/01/2017</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0BE8FAA1-4FF7-4E19-B52C-EAA486AFEE86}"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C11BE6E-9BD3-4E5C-B7E2-10AFFD4B1167}" type="datetimeFigureOut">
              <a:rPr lang="en-GB" smtClean="0"/>
              <a:t>18/01/2017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E8FAA1-4FF7-4E19-B52C-EAA486AFEE8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DC11BE6E-9BD3-4E5C-B7E2-10AFFD4B1167}" type="datetimeFigureOut">
              <a:rPr lang="en-GB" smtClean="0"/>
              <a:t>18/01/2017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0BE8FAA1-4FF7-4E19-B52C-EAA486AFEE86}"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C11BE6E-9BD3-4E5C-B7E2-10AFFD4B1167}" type="datetimeFigureOut">
              <a:rPr lang="en-GB" smtClean="0"/>
              <a:t>18/01/2017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E8FAA1-4FF7-4E19-B52C-EAA486AFEE86}"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DC11BE6E-9BD3-4E5C-B7E2-10AFFD4B1167}" type="datetimeFigureOut">
              <a:rPr lang="en-GB" smtClean="0"/>
              <a:t>18/01/2017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E8FAA1-4FF7-4E19-B52C-EAA486AFEE8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C11BE6E-9BD3-4E5C-B7E2-10AFFD4B1167}" type="datetimeFigureOut">
              <a:rPr lang="en-GB" smtClean="0"/>
              <a:t>18/01/2017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E8FAA1-4FF7-4E19-B52C-EAA486AFEE8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11BE6E-9BD3-4E5C-B7E2-10AFFD4B1167}" type="datetimeFigureOut">
              <a:rPr lang="en-GB" smtClean="0"/>
              <a:t>18/01/2017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E8FAA1-4FF7-4E19-B52C-EAA486AFEE8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C11BE6E-9BD3-4E5C-B7E2-10AFFD4B1167}" type="datetimeFigureOut">
              <a:rPr lang="en-GB" smtClean="0"/>
              <a:t>18/01/2017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E8FAA1-4FF7-4E19-B52C-EAA486AFEE86}"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C11BE6E-9BD3-4E5C-B7E2-10AFFD4B1167}" type="datetimeFigureOut">
              <a:rPr lang="en-GB" smtClean="0"/>
              <a:t>18/01/2017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E8FAA1-4FF7-4E19-B52C-EAA486AFEE86}"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C11BE6E-9BD3-4E5C-B7E2-10AFFD4B1167}" type="datetimeFigureOut">
              <a:rPr lang="en-GB" smtClean="0"/>
              <a:t>18/01/2017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E8FAA1-4FF7-4E19-B52C-EAA486AFEE8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C11BE6E-9BD3-4E5C-B7E2-10AFFD4B1167}" type="datetimeFigureOut">
              <a:rPr lang="en-GB" smtClean="0"/>
              <a:t>18/01/2017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E8FAA1-4FF7-4E19-B52C-EAA486AFEE8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DC11BE6E-9BD3-4E5C-B7E2-10AFFD4B1167}" type="datetimeFigureOut">
              <a:rPr lang="en-GB" smtClean="0"/>
              <a:t>18/01/2017</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0BE8FAA1-4FF7-4E19-B52C-EAA486AFEE86}"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16632"/>
            <a:ext cx="7772400" cy="893961"/>
          </a:xfrm>
        </p:spPr>
        <p:txBody>
          <a:bodyPr/>
          <a:lstStyle/>
          <a:p>
            <a:r>
              <a:rPr lang="en-GB" dirty="0" smtClean="0"/>
              <a:t>BIM Maturity Levels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8" y="1268760"/>
            <a:ext cx="7416824" cy="5413620"/>
          </a:xfrm>
          <a:prstGeom prst="rect">
            <a:avLst/>
          </a:prstGeom>
        </p:spPr>
      </p:pic>
    </p:spTree>
    <p:extLst>
      <p:ext uri="{BB962C8B-B14F-4D97-AF65-F5344CB8AC3E}">
        <p14:creationId xmlns:p14="http://schemas.microsoft.com/office/powerpoint/2010/main" val="24548820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16632"/>
            <a:ext cx="7772400" cy="893961"/>
          </a:xfrm>
        </p:spPr>
        <p:txBody>
          <a:bodyPr/>
          <a:lstStyle/>
          <a:p>
            <a:r>
              <a:rPr lang="en-GB" dirty="0" smtClean="0"/>
              <a:t>BIM Maturity Levels</a:t>
            </a:r>
            <a:endParaRPr lang="en-GB" dirty="0"/>
          </a:p>
        </p:txBody>
      </p:sp>
      <p:sp>
        <p:nvSpPr>
          <p:cNvPr id="3" name="Rectangle 2"/>
          <p:cNvSpPr/>
          <p:nvPr/>
        </p:nvSpPr>
        <p:spPr>
          <a:xfrm>
            <a:off x="611560" y="1556792"/>
            <a:ext cx="7776864" cy="3416320"/>
          </a:xfrm>
          <a:prstGeom prst="rect">
            <a:avLst/>
          </a:prstGeom>
        </p:spPr>
        <p:txBody>
          <a:bodyPr wrap="square">
            <a:spAutoFit/>
          </a:bodyPr>
          <a:lstStyle/>
          <a:p>
            <a:pPr>
              <a:lnSpc>
                <a:spcPct val="200000"/>
              </a:lnSpc>
            </a:pPr>
            <a:r>
              <a:rPr lang="en-GB" b="1" dirty="0" smtClean="0">
                <a:solidFill>
                  <a:srgbClr val="FF0000"/>
                </a:solidFill>
                <a:latin typeface="Tahoma" panose="020B0604030504040204" pitchFamily="34" charset="0"/>
                <a:ea typeface="Tahoma" panose="020B0604030504040204" pitchFamily="34" charset="0"/>
                <a:cs typeface="Tahoma" panose="020B0604030504040204" pitchFamily="34" charset="0"/>
              </a:rPr>
              <a:t>Level 0 BIM</a:t>
            </a:r>
          </a:p>
          <a:p>
            <a:pPr>
              <a:lnSpc>
                <a:spcPct val="200000"/>
              </a:lnSpc>
            </a:pPr>
            <a:r>
              <a:rPr lang="en-GB" dirty="0" smtClean="0">
                <a:latin typeface="Tahoma" panose="020B0604030504040204" pitchFamily="34" charset="0"/>
                <a:ea typeface="Tahoma" panose="020B0604030504040204" pitchFamily="34" charset="0"/>
                <a:cs typeface="Tahoma" panose="020B0604030504040204" pitchFamily="34" charset="0"/>
              </a:rPr>
              <a:t>In its simplest form, level 0 effectively means no collaboration. 2D CAD drafting only is utilised, mainly for Production Information (RIBA Plan of Work 2013 stage 4). Output and distribution is via paper or electronic prints, or a mixture of both. The majority of the industry is already well ahead of this now </a:t>
            </a:r>
            <a:endParaRPr lang="en-GB"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8153861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16632"/>
            <a:ext cx="7772400" cy="893961"/>
          </a:xfrm>
        </p:spPr>
        <p:txBody>
          <a:bodyPr/>
          <a:lstStyle/>
          <a:p>
            <a:r>
              <a:rPr lang="en-GB" dirty="0" smtClean="0"/>
              <a:t>BIM Maturity Levels</a:t>
            </a:r>
            <a:endParaRPr lang="en-GB" dirty="0"/>
          </a:p>
        </p:txBody>
      </p:sp>
      <p:sp>
        <p:nvSpPr>
          <p:cNvPr id="3" name="Rectangle 2"/>
          <p:cNvSpPr/>
          <p:nvPr/>
        </p:nvSpPr>
        <p:spPr>
          <a:xfrm>
            <a:off x="611560" y="1556792"/>
            <a:ext cx="7776864" cy="4433265"/>
          </a:xfrm>
          <a:prstGeom prst="rect">
            <a:avLst/>
          </a:prstGeom>
        </p:spPr>
        <p:txBody>
          <a:bodyPr wrap="square">
            <a:spAutoFit/>
          </a:bodyPr>
          <a:lstStyle/>
          <a:p>
            <a:pPr algn="just">
              <a:lnSpc>
                <a:spcPct val="200000"/>
              </a:lnSpc>
            </a:pPr>
            <a:r>
              <a:rPr lang="en-GB" b="1" dirty="0" smtClean="0">
                <a:solidFill>
                  <a:srgbClr val="FF0000"/>
                </a:solidFill>
                <a:latin typeface="Tahoma" panose="020B0604030504040204" pitchFamily="34" charset="0"/>
                <a:ea typeface="Tahoma" panose="020B0604030504040204" pitchFamily="34" charset="0"/>
                <a:cs typeface="Tahoma" panose="020B0604030504040204" pitchFamily="34" charset="0"/>
              </a:rPr>
              <a:t>Level 1 BIM</a:t>
            </a:r>
          </a:p>
          <a:p>
            <a:pPr algn="just">
              <a:lnSpc>
                <a:spcPct val="200000"/>
              </a:lnSpc>
            </a:pPr>
            <a:r>
              <a:rPr lang="en-GB" dirty="0" smtClean="0">
                <a:latin typeface="Tahoma" panose="020B0604030504040204" pitchFamily="34" charset="0"/>
                <a:ea typeface="Tahoma" panose="020B0604030504040204" pitchFamily="34" charset="0"/>
                <a:cs typeface="Tahoma" panose="020B0604030504040204" pitchFamily="34" charset="0"/>
              </a:rPr>
              <a:t>This typically comprises a mixture of 3D CAD for concept work, and 2D for drafting of statutory approval documentation and Production Information. CAD standards are managed to BS 1192:2007, and electronic sharing of data is carried out from a common data environment (CDE), often managed by the contractor. This is the level at which many organisations are currently operating, although there is no collaboration between different disciplines – each publishes and maintains its own data.</a:t>
            </a:r>
            <a:endParaRPr lang="en-GB"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42655290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16632"/>
            <a:ext cx="7772400" cy="893961"/>
          </a:xfrm>
        </p:spPr>
        <p:txBody>
          <a:bodyPr/>
          <a:lstStyle/>
          <a:p>
            <a:r>
              <a:rPr lang="en-GB" dirty="0" smtClean="0"/>
              <a:t>BIM Maturity Levels</a:t>
            </a:r>
            <a:endParaRPr lang="en-GB" dirty="0"/>
          </a:p>
        </p:txBody>
      </p:sp>
      <p:sp>
        <p:nvSpPr>
          <p:cNvPr id="3" name="Rectangle 2"/>
          <p:cNvSpPr/>
          <p:nvPr/>
        </p:nvSpPr>
        <p:spPr>
          <a:xfrm>
            <a:off x="611560" y="980728"/>
            <a:ext cx="7776864" cy="5493812"/>
          </a:xfrm>
          <a:prstGeom prst="rect">
            <a:avLst/>
          </a:prstGeom>
        </p:spPr>
        <p:txBody>
          <a:bodyPr wrap="square">
            <a:spAutoFit/>
          </a:bodyPr>
          <a:lstStyle/>
          <a:p>
            <a:pPr algn="just">
              <a:lnSpc>
                <a:spcPct val="150000"/>
              </a:lnSpc>
            </a:pPr>
            <a:r>
              <a:rPr lang="en-GB" b="1" dirty="0" smtClean="0">
                <a:solidFill>
                  <a:srgbClr val="FF0000"/>
                </a:solidFill>
                <a:latin typeface="Tahoma" panose="020B0604030504040204" pitchFamily="34" charset="0"/>
                <a:ea typeface="Tahoma" panose="020B0604030504040204" pitchFamily="34" charset="0"/>
                <a:cs typeface="Tahoma" panose="020B0604030504040204" pitchFamily="34" charset="0"/>
              </a:rPr>
              <a:t>Level 2 BIM</a:t>
            </a:r>
          </a:p>
          <a:p>
            <a:pPr algn="just">
              <a:lnSpc>
                <a:spcPct val="150000"/>
              </a:lnSpc>
            </a:pPr>
            <a:r>
              <a:rPr lang="en-GB" dirty="0" smtClean="0">
                <a:latin typeface="Tahoma" panose="020B0604030504040204" pitchFamily="34" charset="0"/>
                <a:ea typeface="Tahoma" panose="020B0604030504040204" pitchFamily="34" charset="0"/>
                <a:cs typeface="Tahoma" panose="020B0604030504040204" pitchFamily="34" charset="0"/>
              </a:rPr>
              <a:t>This is distinguished by collaborative working – all parties use their own 3D CAD models, but not necessarily working on a single, shared model. The collaboration comes in the form of how the information is exchanged between different parties – and is the crucial aspect of this level. Design information is shared through a common file format, which enables any organisation to be able to combine that data with their own in order to make a federated BIM model, and to carry out interrogative checks on it. Hence any CAD software that each party used must be capable of exporting to one of the common file formats such as IFC (Industry Foundation Class) or </a:t>
            </a:r>
            <a:r>
              <a:rPr lang="en-GB" dirty="0" err="1" smtClean="0">
                <a:latin typeface="Tahoma" panose="020B0604030504040204" pitchFamily="34" charset="0"/>
                <a:ea typeface="Tahoma" panose="020B0604030504040204" pitchFamily="34" charset="0"/>
                <a:cs typeface="Tahoma" panose="020B0604030504040204" pitchFamily="34" charset="0"/>
              </a:rPr>
              <a:t>COBie</a:t>
            </a:r>
            <a:r>
              <a:rPr lang="en-GB" dirty="0" smtClean="0">
                <a:latin typeface="Tahoma" panose="020B0604030504040204" pitchFamily="34" charset="0"/>
                <a:ea typeface="Tahoma" panose="020B0604030504040204" pitchFamily="34" charset="0"/>
                <a:cs typeface="Tahoma" panose="020B0604030504040204" pitchFamily="34" charset="0"/>
              </a:rPr>
              <a:t> (Construction Operations Building Information Exchange). This is the method of working that has been set as a minimum target by the UK government for all work on public-sector work, by 2016.</a:t>
            </a:r>
            <a:endParaRPr lang="en-GB"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87098718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52</TotalTime>
  <Words>323</Words>
  <Application>Microsoft Office PowerPoint</Application>
  <PresentationFormat>On-screen Show (4:3)</PresentationFormat>
  <Paragraphs>10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Apex</vt:lpstr>
      <vt:lpstr>BIM Maturity Levels</vt:lpstr>
      <vt:lpstr>BIM Maturity Levels</vt:lpstr>
      <vt:lpstr>BIM Maturity Levels</vt:lpstr>
      <vt:lpstr>BIM Maturity Levels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BIM Maturity Levels</dc:title>
  <dc:creator>Windows User</dc:creator>
  <cp:lastModifiedBy>Jeffrey Roberts</cp:lastModifiedBy>
  <cp:revision>5</cp:revision>
  <dcterms:created xsi:type="dcterms:W3CDTF">2016-06-16T14:02:35Z</dcterms:created>
  <dcterms:modified xsi:type="dcterms:W3CDTF">2017-01-18T15:22:51Z</dcterms:modified>
</cp:coreProperties>
</file>