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32"/>
    <p:restoredTop sz="94756"/>
  </p:normalViewPr>
  <p:slideViewPr>
    <p:cSldViewPr snapToGrid="0">
      <p:cViewPr>
        <p:scale>
          <a:sx n="109" d="100"/>
          <a:sy n="109" d="100"/>
        </p:scale>
        <p:origin x="808" y="1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28946-5011-41E9-388B-1480F45706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47B447-32AF-BE6F-8E84-CA1D611FC7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16647-F9D4-994F-6F36-D925E81BD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5233E-C7A2-1E6A-E4D0-42C01B80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29C43-C30D-92A4-0710-71DDA2EA9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344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25EA3-5720-3D67-FE3B-AAAB9B8B7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6589E-1CA9-E5F2-89A7-3DFC0CB28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F4394-C670-E3CB-F72E-D492D08FB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83213-3DF8-325F-59F7-6A6868B1D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247A4D-3885-D6CB-354D-A2F377ACD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707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C9F2E-68D0-61AF-5ED4-0E8052B10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0D163-1C99-942A-5BA7-875D74FA3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D4E11D-0D1F-619C-33E7-BD0FE721B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7BDE6-5FCB-F85F-F390-76DE13E03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D5453F-7418-440E-CEDA-633F9387F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824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778C5-E225-880B-9C28-B5B355D7D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387D3-DF35-AE6A-FBCA-CCC35CF3CC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0FDD9-BB9F-E9C0-2E74-84435B4835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64431-5DD4-DFCD-B3FF-66A2A8BE8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038146-AC8D-1367-AA05-B48168F6A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DE6FAA-F9B1-AC72-3805-B35D39B9D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080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66DCF-3DCF-EAB3-86DB-DAC4F976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2474B-FBC7-ED85-E6BC-7E2D869708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B49267-6D71-D9E5-B465-7BFD7FBD7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87FEC0-D7BF-9B97-615C-6842E5775E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26B1D8-D080-4A2B-DA44-598E9731FD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044C46-3A25-CD77-8D71-1272FC514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ECAA8F-D0D8-72BE-C5F7-C6B30B9FF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A4037E-8122-3E24-C535-C6315D77F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2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D67A7-9A60-57C4-2780-E13F34D0B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EE58D2-82F7-337C-8B42-E884D69CA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F97404-15DD-07D6-DDCA-A44DCE916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6299B3-8D1C-4BD7-7260-8D7B15B1B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393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8216DC-9B23-4542-19C8-375E73DD2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33893C-7388-A823-6BC7-F2FA048FE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FD887-BD21-D15B-E0F8-25D210763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52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0021-0B07-B276-92BC-57B441364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A8415-C47C-A02B-0358-C26E1B000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B36C6C-71F5-3354-8727-569CDA0CCD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B52229-76A3-D0C8-1448-E7DEB7C88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4DC47E-5BAD-2503-1DBF-3C1DAADB3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D9C3E-EFCA-657F-021C-174029C9D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979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F0ADA-2F4A-6E7F-455E-97F34685E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376121-4CF0-E42E-B829-21DE5EF201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CDD7C7-3053-EDBB-0DF9-0BFE73D00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52E964-EE98-3E4F-9A67-EC4F68B87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788DE4-585D-B341-B900-3FA5A716A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5A05F3-4FC2-5C26-466C-55CF9AC81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011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8B6B-5434-5BD7-B2C6-D4CB50D24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81D502-1658-35B8-76EF-09F9930970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72A0-BC77-702F-3A2E-B711268BA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76EB8-3EF3-CBA9-F530-772E17726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7CCDC-AC7F-EC62-FAF0-893E02393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686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D8F136-60D0-909E-B5FE-DEEDE991AD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949BED-239F-8C5B-6E7F-CC2A24E32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80EC6-CDEA-741D-12EC-2CCCF42FD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A8CA1-2C86-B089-C359-E8CB93769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0D6B2-B097-E469-D469-8BF6F3157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34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F8820-BD52-6E09-FBC1-DCD693C3B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9A7A04-2415-58DA-85DB-363E706F0D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16A6D0-8882-9404-8C69-8BAC7F0DE8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AEDAC5-E402-3B40-B712-5A829304CEAE}" type="datetimeFigureOut">
              <a:rPr lang="en-US" smtClean="0"/>
              <a:t>6/13/24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886FE-BBAC-11BA-823F-212139361C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74212-7FFF-B67B-E206-FFDC5AAB5A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8F6E52-4AFE-1644-AD67-8B7928ED65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073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219080@student.uwtsd.ac.uk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doi.org/10.1051/shsconf/20208301002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A red helicopter flying in the sky&#10;&#10;Description automatically generated">
            <a:extLst>
              <a:ext uri="{FF2B5EF4-FFF2-40B4-BE49-F238E27FC236}">
                <a16:creationId xmlns:a16="http://schemas.microsoft.com/office/drawing/2014/main" id="{F9896CF1-3548-B1C6-A226-54B924C858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076" r="9090" b="501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DE732-1892-F37E-26C4-96C844747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3" y="1161288"/>
            <a:ext cx="8068572" cy="112471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</a:rPr>
              <a:t>Welsh Air Ambulance</a:t>
            </a:r>
            <a:br>
              <a:rPr lang="en-US" sz="4000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chemeClr val="bg1"/>
                </a:solidFill>
              </a:rPr>
              <a:t>Charity Event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AB1C84-9FF8-ABE9-F8DE-3B88E8D514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45" y="4777778"/>
            <a:ext cx="7327165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dirty="0">
                <a:solidFill>
                  <a:schemeClr val="bg1"/>
                </a:solidFill>
              </a:rPr>
              <a:t>Marcin Soja</a:t>
            </a:r>
          </a:p>
          <a:p>
            <a:pPr algn="l"/>
            <a:r>
              <a:rPr lang="en-US" sz="2000" dirty="0">
                <a:solidFill>
                  <a:schemeClr val="bg1"/>
                </a:solidFill>
                <a:hlinkClick r:id="rId3"/>
              </a:rPr>
              <a:t>2219080@student.uwtsd.ac.uk</a:t>
            </a:r>
            <a:endParaRPr lang="en-US" sz="2000" dirty="0">
              <a:solidFill>
                <a:schemeClr val="bg1"/>
              </a:solidFill>
            </a:endParaRPr>
          </a:p>
          <a:p>
            <a:pPr algn="l" fontAlgn="ctr"/>
            <a:r>
              <a:rPr lang="en-US" sz="2000" b="1" i="0" u="none" strike="noStrike" dirty="0">
                <a:solidFill>
                  <a:schemeClr val="bg1"/>
                </a:solidFill>
                <a:effectLst/>
              </a:rPr>
              <a:t>Managing Projects in the </a:t>
            </a:r>
            <a:r>
              <a:rPr lang="en-US" sz="2000" b="1" i="0" u="none" strike="noStrike" dirty="0" err="1">
                <a:solidFill>
                  <a:schemeClr val="bg1"/>
                </a:solidFill>
                <a:effectLst/>
              </a:rPr>
              <a:t>Organisation</a:t>
            </a:r>
            <a:r>
              <a:rPr lang="en-US" sz="2000" b="1" i="0" u="none" strike="noStrike" dirty="0">
                <a:solidFill>
                  <a:schemeClr val="bg1"/>
                </a:solidFill>
                <a:effectLst/>
              </a:rPr>
              <a:t> (BMSW5009_SWAN)</a:t>
            </a:r>
          </a:p>
          <a:p>
            <a:pPr algn="l"/>
            <a:br>
              <a:rPr lang="en-US" sz="1700" dirty="0">
                <a:solidFill>
                  <a:schemeClr val="bg1"/>
                </a:solidFill>
              </a:rPr>
            </a:br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31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32442-F8B1-8E74-0AC4-7B318757D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0" i="0" u="none" strike="noStrike" dirty="0">
                <a:effectLst/>
                <a:latin typeface="-webkit-standard"/>
              </a:rPr>
              <a:t>Introduction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6DD61-3416-FB72-699A-79F907A1C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Team Members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1800" dirty="0"/>
              <a:t>Marcin – team formation process  </a:t>
            </a:r>
          </a:p>
          <a:p>
            <a:pPr marL="0" indent="0">
              <a:buNone/>
            </a:pPr>
            <a:r>
              <a:rPr lang="en-GB" sz="1800" dirty="0"/>
              <a:t>Allison -  planning (quad chart, stakeholders)</a:t>
            </a:r>
          </a:p>
          <a:p>
            <a:pPr marL="0" indent="0">
              <a:buNone/>
            </a:pPr>
            <a:r>
              <a:rPr lang="en-GB" sz="1800" dirty="0"/>
              <a:t>Marta - execution phase </a:t>
            </a:r>
          </a:p>
          <a:p>
            <a:pPr marL="0" indent="0">
              <a:buNone/>
            </a:pPr>
            <a:r>
              <a:rPr lang="en-GB" sz="1800" dirty="0"/>
              <a:t>Chris – project closure </a:t>
            </a:r>
          </a:p>
          <a:p>
            <a:pPr marL="0" indent="0">
              <a:buNone/>
            </a:pPr>
            <a:br>
              <a:rPr lang="en-GB" sz="2000" i="1" dirty="0"/>
            </a:br>
            <a:endParaRPr lang="en-US" sz="2000" i="1" dirty="0"/>
          </a:p>
        </p:txBody>
      </p:sp>
      <p:pic>
        <p:nvPicPr>
          <p:cNvPr id="21" name="Picture 20" descr="Metallic spheres connected in mesh">
            <a:extLst>
              <a:ext uri="{FF2B5EF4-FFF2-40B4-BE49-F238E27FC236}">
                <a16:creationId xmlns:a16="http://schemas.microsoft.com/office/drawing/2014/main" id="{8B821BFC-84F7-8841-A268-C29D75979A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56" r="2530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3700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F0262-80ED-27E9-6567-7C6155C6F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406" y="-120607"/>
            <a:ext cx="4355265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Team formation process.</a:t>
            </a:r>
            <a:br>
              <a:rPr lang="en-GB" sz="3200" dirty="0"/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95669-CE60-D5CD-5F6A-ED9751137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168" y="2050712"/>
            <a:ext cx="6095999" cy="3447832"/>
          </a:xfrm>
        </p:spPr>
        <p:txBody>
          <a:bodyPr anchor="t">
            <a:normAutofit/>
          </a:bodyPr>
          <a:lstStyle/>
          <a:p>
            <a:r>
              <a:rPr lang="en-US" sz="2000" dirty="0"/>
              <a:t>“</a:t>
            </a:r>
            <a:r>
              <a:rPr lang="en-US" sz="2000" i="1" dirty="0"/>
              <a:t>Belbin analysis creates a </a:t>
            </a:r>
            <a:r>
              <a:rPr lang="en-US" sz="2000" i="1" dirty="0" err="1"/>
              <a:t>personalised</a:t>
            </a:r>
            <a:r>
              <a:rPr lang="en-US" sz="2000" i="1" dirty="0"/>
              <a:t> report on the individual </a:t>
            </a:r>
            <a:r>
              <a:rPr lang="en-US" sz="2000" i="1" dirty="0" err="1"/>
              <a:t>behaviour</a:t>
            </a:r>
            <a:r>
              <a:rPr lang="en-US" sz="2000" i="1" dirty="0"/>
              <a:t>.”</a:t>
            </a:r>
          </a:p>
          <a:p>
            <a:pPr marL="0" indent="0">
              <a:buNone/>
            </a:pPr>
            <a:r>
              <a:rPr lang="en-GB" sz="900" b="0" i="0" u="none" strike="noStrike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Bednár</a:t>
            </a:r>
            <a:r>
              <a:rPr lang="en-GB" sz="900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R. and </a:t>
            </a:r>
            <a:r>
              <a:rPr lang="en-GB" sz="900" b="0" i="0" u="none" strike="noStrike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Ljudvigová</a:t>
            </a:r>
            <a:r>
              <a:rPr lang="en-GB" sz="900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I. (2020) ‘Belbin team roles in a start-up team’, </a:t>
            </a:r>
            <a:r>
              <a:rPr lang="en-GB" sz="900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SHS Web of Conferences</a:t>
            </a:r>
            <a:r>
              <a:rPr lang="en-GB" sz="900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83, pp. 1002-. </a:t>
            </a:r>
            <a:br>
              <a:rPr lang="en-GB" sz="900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</a:br>
            <a:r>
              <a:rPr lang="en-GB" sz="900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Available at: </a:t>
            </a:r>
            <a:r>
              <a:rPr lang="en-GB" sz="900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hlinkClick r:id="rId2"/>
              </a:rPr>
              <a:t>https://doi.org/10.1051/shsconf/20208301002</a:t>
            </a:r>
            <a:r>
              <a:rPr lang="en-GB" sz="900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.</a:t>
            </a:r>
          </a:p>
          <a:p>
            <a:pPr marL="0" indent="0">
              <a:buNone/>
            </a:pPr>
            <a:endParaRPr lang="en-GB" sz="1100" dirty="0"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verdana" panose="020B0604030504040204" pitchFamily="34" charset="0"/>
              </a:rPr>
              <a:t>Belbin team roles / how team roles “fit” to our project</a:t>
            </a:r>
          </a:p>
          <a:p>
            <a:pPr marL="0" indent="0">
              <a:buNone/>
            </a:pPr>
            <a:endParaRPr lang="en-GB" sz="1400" dirty="0"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sz="1100" dirty="0"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sz="2000" i="1" dirty="0"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US" sz="2000" i="1" dirty="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907CF48E-70E8-66EF-3DA6-EF4601964C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802" r="24198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456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D90D1-2441-E8EA-5E3B-8E3E25C9B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8807" y="-739511"/>
            <a:ext cx="4917068" cy="1616203"/>
          </a:xfrm>
        </p:spPr>
        <p:txBody>
          <a:bodyPr anchor="b">
            <a:normAutofit/>
          </a:bodyPr>
          <a:lstStyle/>
          <a:p>
            <a:r>
              <a:rPr lang="en-GB" sz="3200" b="0" i="0" u="none" strike="noStrike" dirty="0">
                <a:effectLst/>
                <a:latin typeface="-webkit-standard"/>
              </a:rPr>
              <a:t>Organisation Background</a:t>
            </a:r>
            <a:endParaRPr lang="en-US" sz="3200" dirty="0"/>
          </a:p>
        </p:txBody>
      </p:sp>
      <p:pic>
        <p:nvPicPr>
          <p:cNvPr id="6" name="Picture 5" descr="A group of people in uniform sitting on a helicopter&#10;&#10;Description automatically generated">
            <a:extLst>
              <a:ext uri="{FF2B5EF4-FFF2-40B4-BE49-F238E27FC236}">
                <a16:creationId xmlns:a16="http://schemas.microsoft.com/office/drawing/2014/main" id="{F20A4BD6-AA93-15A9-E3D0-481EAA06A1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25" r="28485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CC737-73AB-C3CB-7E3B-DBA432549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5329" y="1309816"/>
            <a:ext cx="4324865" cy="48932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400" b="0" i="1" u="none" strike="noStrike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“Every year we need to raise £11.2 million - help us to keep flying”.</a:t>
            </a:r>
            <a:br>
              <a:rPr lang="en-GB" sz="1400" b="0" i="1" u="none" strike="noStrike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</a:br>
            <a:r>
              <a:rPr lang="en-GB" sz="1200" b="0" i="1" u="none" strike="noStrike" dirty="0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https://</a:t>
            </a:r>
            <a:r>
              <a:rPr lang="en-GB" sz="1200" b="0" i="1" u="none" strike="noStrike" dirty="0" err="1"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www.walesairambulance.com</a:t>
            </a:r>
            <a:endParaRPr lang="en-GB" sz="1200" b="0" i="1" u="none" strike="noStrike" dirty="0"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i="0" u="none" strike="noStrike" dirty="0">
              <a:effectLst/>
            </a:endParaRPr>
          </a:p>
          <a:p>
            <a:pPr marL="0" indent="0">
              <a:buNone/>
            </a:pPr>
            <a:r>
              <a:rPr lang="en-GB" sz="1400" b="0" i="0" u="none" strike="noStrike" dirty="0">
                <a:effectLst/>
              </a:rPr>
              <a:t>A brief history and mission.</a:t>
            </a:r>
          </a:p>
          <a:p>
            <a:r>
              <a:rPr lang="en-GB" sz="1400" dirty="0"/>
              <a:t>Welsh Air Ambulance – who they are?</a:t>
            </a:r>
            <a:endParaRPr lang="en-GB" sz="1400" b="0" i="0" u="none" strike="noStrike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effectLst/>
              </a:rPr>
              <a:t>Key services provided.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effectLst/>
              </a:rPr>
              <a:t>Importance to the community.</a:t>
            </a: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38862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DE1EB-1D46-9BBA-D666-87F2B49D9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188" y="66680"/>
            <a:ext cx="9392421" cy="1330841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-webkit-standard"/>
              </a:rPr>
              <a:t>Project Rationale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34536-6E7E-F8CA-DB2F-520E26F5A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8" y="1397521"/>
            <a:ext cx="6035238" cy="5261187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Project aims and objectives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Engage sponsors, team members, and the public in the fundraising effort.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 a comprehensive fundraising plan that urgently addresses the charity’s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Produce marketing materials to increase awareness and donations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 a comprehensive fundraising plan that urgently addresses the charity's immediate and long-term financial needs</a:t>
            </a:r>
            <a:endParaRPr lang="en-GB" sz="1200" dirty="0"/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Current challenges or opportunities.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Expected impact on the Welsh Air Ambulance operations  </a:t>
            </a:r>
            <a:r>
              <a:rPr lang="en-GB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DELIVERABLES help us achieve a goal</a:t>
            </a:r>
          </a:p>
          <a:p>
            <a:r>
              <a:rPr lang="en-GB" sz="1200" dirty="0"/>
              <a:t>Potential donors</a:t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/>
              <a:t>Online donation platform</a:t>
            </a:r>
          </a:p>
          <a:p>
            <a:endParaRPr lang="en-GB" sz="2000" dirty="0"/>
          </a:p>
        </p:txBody>
      </p:sp>
      <p:pic>
        <p:nvPicPr>
          <p:cNvPr id="5" name="Picture 4" descr="A logo with red and green lines&#10;&#10;Description automatically generated">
            <a:extLst>
              <a:ext uri="{FF2B5EF4-FFF2-40B4-BE49-F238E27FC236}">
                <a16:creationId xmlns:a16="http://schemas.microsoft.com/office/drawing/2014/main" id="{EA61F53E-1821-7EF7-971B-F64C7C8BE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805889"/>
            <a:ext cx="4788505" cy="2513964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48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CD4B1-8E50-4C60-1D48-5AD02C38A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 b="0" i="0" u="none" strike="noStrike" dirty="0">
                <a:effectLst/>
                <a:latin typeface="-webkit-standard"/>
              </a:rPr>
              <a:t>Project Life Cycle Tool</a:t>
            </a:r>
            <a:endParaRPr lang="en-US" sz="4000" dirty="0"/>
          </a:p>
        </p:txBody>
      </p:sp>
      <p:pic>
        <p:nvPicPr>
          <p:cNvPr id="6" name="Picture 5" descr="A diagram of a process&#10;&#10;Description automatically generated">
            <a:extLst>
              <a:ext uri="{FF2B5EF4-FFF2-40B4-BE49-F238E27FC236}">
                <a16:creationId xmlns:a16="http://schemas.microsoft.com/office/drawing/2014/main" id="{32E71227-5893-BEFD-75EA-08A628DDF1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62" r="26027" b="-1"/>
          <a:stretch/>
        </p:blipFill>
        <p:spPr>
          <a:xfrm>
            <a:off x="1068130" y="1342796"/>
            <a:ext cx="3876165" cy="374071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10D6E-3AFB-B1BC-DE6B-2575FF5A7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1. </a:t>
            </a:r>
            <a:r>
              <a:rPr lang="en-GB" altLang="en-US" sz="2000" dirty="0">
                <a:latin typeface="Arial" panose="020B0604020202020204" pitchFamily="34" charset="0"/>
              </a:rPr>
              <a:t>Identify deliverables and assign the roles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2. Link aim and objectives, list of task and activities</a:t>
            </a:r>
          </a:p>
          <a:p>
            <a:pPr marL="0" indent="0">
              <a:buNone/>
            </a:pPr>
            <a:r>
              <a:rPr lang="en-US" sz="2000" dirty="0"/>
              <a:t>3. Doing the task</a:t>
            </a:r>
          </a:p>
          <a:p>
            <a:pPr marL="0" indent="0">
              <a:buNone/>
            </a:pPr>
            <a:r>
              <a:rPr lang="en-US" sz="2000" dirty="0"/>
              <a:t>4. If deliverables are achieved, the customer is happy.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077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82635-5A60-3B49-30DE-4710BB153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0A8F2-11E0-3D67-B5B5-4AAD8663C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Bednár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R. and </a:t>
            </a:r>
            <a:r>
              <a:rPr lang="en-GB" b="0" i="0" u="none" strike="noStrike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Ljudvigová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I. (2020) ‘Belbin team roles in a start-up team’,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SHS Web of Conferences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83, pp. 1002-. Available at: https://</a:t>
            </a:r>
            <a:r>
              <a:rPr lang="en-GB" b="0" i="0" u="none" strike="noStrike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doi.org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/10.1051/</a:t>
            </a:r>
            <a:r>
              <a:rPr lang="en-GB" b="0" i="0" u="none" strike="noStrike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shsconf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/20208301002.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776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10413</TotalTime>
  <Words>350</Words>
  <Application>Microsoft Macintosh PowerPoint</Application>
  <PresentationFormat>Widescreen</PresentationFormat>
  <Paragraphs>46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-webkit-standard</vt:lpstr>
      <vt:lpstr>Aptos</vt:lpstr>
      <vt:lpstr>Aptos Display</vt:lpstr>
      <vt:lpstr>Arial</vt:lpstr>
      <vt:lpstr>Calibri</vt:lpstr>
      <vt:lpstr>Open Sans</vt:lpstr>
      <vt:lpstr>Source Sans Pro</vt:lpstr>
      <vt:lpstr>verdana</vt:lpstr>
      <vt:lpstr>Office Theme</vt:lpstr>
      <vt:lpstr>Welsh Air Ambulance Charity Event</vt:lpstr>
      <vt:lpstr>Introduction</vt:lpstr>
      <vt:lpstr>Team formation process. </vt:lpstr>
      <vt:lpstr>Organisation Background</vt:lpstr>
      <vt:lpstr>Project Rationale</vt:lpstr>
      <vt:lpstr>Project Life Cycle Tool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Air Ambulance Charity event </dc:title>
  <dc:creator>Marcin Soja</dc:creator>
  <cp:lastModifiedBy>Marcin Soja</cp:lastModifiedBy>
  <cp:revision>4</cp:revision>
  <dcterms:created xsi:type="dcterms:W3CDTF">2024-06-01T21:25:08Z</dcterms:created>
  <dcterms:modified xsi:type="dcterms:W3CDTF">2024-06-13T11:46:59Z</dcterms:modified>
</cp:coreProperties>
</file>