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62" r:id="rId3"/>
    <p:sldId id="260" r:id="rId4"/>
    <p:sldId id="258" r:id="rId5"/>
    <p:sldId id="261" r:id="rId6"/>
    <p:sldId id="263" r:id="rId7"/>
    <p:sldId id="266" r:id="rId8"/>
    <p:sldId id="264" r:id="rId9"/>
    <p:sldId id="267" r:id="rId10"/>
    <p:sldId id="268" r:id="rId11"/>
    <p:sldId id="257" r:id="rId12"/>
    <p:sldId id="265" r:id="rId13"/>
    <p:sldId id="269" r:id="rId14"/>
    <p:sldId id="25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3075" autoAdjust="0"/>
  </p:normalViewPr>
  <p:slideViewPr>
    <p:cSldViewPr snapToGrid="0">
      <p:cViewPr varScale="1">
        <p:scale>
          <a:sx n="51" d="100"/>
          <a:sy n="51" d="100"/>
        </p:scale>
        <p:origin x="19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0AB9BC-E127-45B5-AB43-C1FD1D4BE5F7}" type="datetimeFigureOut">
              <a:rPr lang="en-GB" smtClean="0"/>
              <a:t>01/04/2019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01BCAE-CBCB-40C5-BCC2-6EC0397BB013}" type="slidenum">
              <a:rPr lang="en-GB" smtClean="0"/>
              <a:t>‹#›</a:t>
            </a:fld>
            <a:endParaRPr lang="en-GB"/>
          </a:p>
        </p:txBody>
      </p:sp>
    </p:spTree>
    <p:extLst>
      <p:ext uri="{BB962C8B-B14F-4D97-AF65-F5344CB8AC3E}">
        <p14:creationId xmlns:p14="http://schemas.microsoft.com/office/powerpoint/2010/main" val="3519987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yourself and the topic;</a:t>
            </a:r>
          </a:p>
          <a:p>
            <a:endParaRPr lang="en-GB" dirty="0"/>
          </a:p>
          <a:p>
            <a:r>
              <a:rPr lang="en-GB" dirty="0"/>
              <a:t>Hello, My name is Cari Matthews and today I will aim to answer the questions of </a:t>
            </a:r>
            <a:r>
              <a:rPr lang="en-GB" sz="1200" b="1" cap="none" dirty="0">
                <a:latin typeface="Arial" panose="020B0604020202020204" pitchFamily="34" charset="0"/>
                <a:cs typeface="Arial" panose="020B0604020202020204" pitchFamily="34" charset="0"/>
              </a:rPr>
              <a:t>Collaboration or cheating? What can be learned from global research, policy and practice which might enhance education for the health and well-being of the children and young people of wales?</a:t>
            </a:r>
            <a:br>
              <a:rPr lang="en-GB" sz="1200" cap="none" dirty="0"/>
            </a:br>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1</a:t>
            </a:fld>
            <a:endParaRPr lang="en-GB"/>
          </a:p>
        </p:txBody>
      </p:sp>
    </p:spTree>
    <p:extLst>
      <p:ext uri="{BB962C8B-B14F-4D97-AF65-F5344CB8AC3E}">
        <p14:creationId xmlns:p14="http://schemas.microsoft.com/office/powerpoint/2010/main" val="3453161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presentation will include:</a:t>
            </a:r>
          </a:p>
          <a:p>
            <a:endParaRPr lang="en-GB" dirty="0"/>
          </a:p>
          <a:p>
            <a:r>
              <a:rPr lang="en-GB" sz="1200" dirty="0">
                <a:latin typeface="Arial" panose="020B0604020202020204" pitchFamily="34" charset="0"/>
                <a:cs typeface="Arial" panose="020B0604020202020204" pitchFamily="34" charset="0"/>
              </a:rPr>
              <a:t>Outdoor education – What is it?</a:t>
            </a:r>
          </a:p>
          <a:p>
            <a:r>
              <a:rPr lang="en-GB" sz="1200" dirty="0">
                <a:latin typeface="Arial" panose="020B0604020202020204" pitchFamily="34" charset="0"/>
                <a:cs typeface="Arial" panose="020B0604020202020204" pitchFamily="34" charset="0"/>
              </a:rPr>
              <a:t>Outdoor education in </a:t>
            </a:r>
            <a:r>
              <a:rPr lang="en-GB" sz="1200" b="1" dirty="0">
                <a:latin typeface="Arial" panose="020B0604020202020204" pitchFamily="34" charset="0"/>
                <a:cs typeface="Arial" panose="020B0604020202020204" pitchFamily="34" charset="0"/>
              </a:rPr>
              <a:t>Denmark</a:t>
            </a:r>
          </a:p>
          <a:p>
            <a:r>
              <a:rPr lang="en-GB" sz="1200" dirty="0">
                <a:latin typeface="Arial" panose="020B0604020202020204" pitchFamily="34" charset="0"/>
                <a:cs typeface="Arial" panose="020B0604020202020204" pitchFamily="34" charset="0"/>
              </a:rPr>
              <a:t>Outdoor education in </a:t>
            </a:r>
            <a:r>
              <a:rPr lang="en-GB" sz="1200" b="1" dirty="0">
                <a:latin typeface="Arial" panose="020B0604020202020204" pitchFamily="34" charset="0"/>
                <a:cs typeface="Arial" panose="020B0604020202020204" pitchFamily="34" charset="0"/>
              </a:rPr>
              <a:t>Canada</a:t>
            </a:r>
          </a:p>
          <a:p>
            <a:r>
              <a:rPr lang="en-GB" sz="1200" dirty="0">
                <a:latin typeface="Arial" panose="020B0604020202020204" pitchFamily="34" charset="0"/>
                <a:cs typeface="Arial" panose="020B0604020202020204" pitchFamily="34" charset="0"/>
              </a:rPr>
              <a:t>Outdoor education in </a:t>
            </a:r>
            <a:r>
              <a:rPr lang="en-GB" sz="1200" b="1" dirty="0">
                <a:latin typeface="Arial" panose="020B0604020202020204" pitchFamily="34" charset="0"/>
                <a:cs typeface="Arial" panose="020B0604020202020204" pitchFamily="34" charset="0"/>
              </a:rPr>
              <a:t>Wales</a:t>
            </a:r>
          </a:p>
          <a:p>
            <a:r>
              <a:rPr lang="en-GB" sz="1200" dirty="0">
                <a:latin typeface="Arial" panose="020B0604020202020204" pitchFamily="34" charset="0"/>
                <a:cs typeface="Arial" panose="020B0604020202020204" pitchFamily="34" charset="0"/>
              </a:rPr>
              <a:t>Why should we continue foster the idea?</a:t>
            </a:r>
          </a:p>
          <a:p>
            <a:r>
              <a:rPr lang="en-GB" sz="1200" dirty="0">
                <a:latin typeface="Arial" panose="020B0604020202020204" pitchFamily="34" charset="0"/>
                <a:cs typeface="Arial" panose="020B0604020202020204" pitchFamily="34" charset="0"/>
              </a:rPr>
              <a:t>Conclusion </a:t>
            </a:r>
          </a:p>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2</a:t>
            </a:fld>
            <a:endParaRPr lang="en-GB"/>
          </a:p>
        </p:txBody>
      </p:sp>
    </p:spTree>
    <p:extLst>
      <p:ext uri="{BB962C8B-B14F-4D97-AF65-F5344CB8AC3E}">
        <p14:creationId xmlns:p14="http://schemas.microsoft.com/office/powerpoint/2010/main" val="2540297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outdoor education?</a:t>
            </a:r>
          </a:p>
          <a:p>
            <a:endParaRPr lang="en-GB" dirty="0"/>
          </a:p>
          <a:p>
            <a:r>
              <a:rPr lang="en-GB" dirty="0"/>
              <a:t>Use speaker notes in hands to read out the three definitions that you have found on outdoor education. Explain that each one has a different perspective on outdoor education, but collectively they work together to explain what outdoor education is all about.</a:t>
            </a:r>
          </a:p>
        </p:txBody>
      </p:sp>
      <p:sp>
        <p:nvSpPr>
          <p:cNvPr id="4" name="Slide Number Placeholder 3"/>
          <p:cNvSpPr>
            <a:spLocks noGrp="1"/>
          </p:cNvSpPr>
          <p:nvPr>
            <p:ph type="sldNum" sz="quarter" idx="5"/>
          </p:nvPr>
        </p:nvSpPr>
        <p:spPr/>
        <p:txBody>
          <a:bodyPr/>
          <a:lstStyle/>
          <a:p>
            <a:fld id="{8301BCAE-CBCB-40C5-BCC2-6EC0397BB013}" type="slidenum">
              <a:rPr lang="en-GB" smtClean="0"/>
              <a:t>3</a:t>
            </a:fld>
            <a:endParaRPr lang="en-GB"/>
          </a:p>
        </p:txBody>
      </p:sp>
    </p:spTree>
    <p:extLst>
      <p:ext uri="{BB962C8B-B14F-4D97-AF65-F5344CB8AC3E}">
        <p14:creationId xmlns:p14="http://schemas.microsoft.com/office/powerpoint/2010/main" val="627482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Outdoor education – Denmark’s forest schools.</a:t>
            </a:r>
          </a:p>
          <a:p>
            <a:endParaRPr lang="en-GB" dirty="0"/>
          </a:p>
          <a:p>
            <a:r>
              <a:rPr lang="en-GB" dirty="0"/>
              <a:t>Here you will need to use your que cards to explain that Denmark use forest schools as a form of outdoor education. Elaborate on what forest schools are and why they are used in Denmark.</a:t>
            </a:r>
          </a:p>
          <a:p>
            <a:r>
              <a:rPr lang="en-GB" dirty="0"/>
              <a:t>Keep eye contact with the audience.</a:t>
            </a:r>
          </a:p>
          <a:p>
            <a:endParaRPr lang="en-GB" dirty="0"/>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term ‘forest school’ is used to describe an engaging and motivating approach to play and learning outdoors, for children, young people and adults. </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This approach was widely adopted in Denmark in the 1980’s as a solution to the lack of indoor facilities for pre-school children.</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Using the outdoors as part of the pedagogy of early years settings has its roots in the work of Froebel. He inspired Danish pedagogues to start kindergartens that included natural environments and opportunities for children to develop and learn outdoors.</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This form of education practices a child- centred approach that leads to more humanistic beliefs around childcare and education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(Williams-</a:t>
            </a:r>
            <a:r>
              <a:rPr lang="en-GB" sz="1200" dirty="0" err="1">
                <a:latin typeface="Arial" panose="020B0604020202020204" pitchFamily="34" charset="0"/>
                <a:cs typeface="Arial" panose="020B0604020202020204" pitchFamily="34" charset="0"/>
              </a:rPr>
              <a:t>Siegfredsen</a:t>
            </a:r>
            <a:r>
              <a:rPr lang="en-GB" sz="1200" dirty="0">
                <a:latin typeface="Arial" panose="020B0604020202020204" pitchFamily="34" charset="0"/>
                <a:cs typeface="Arial" panose="020B0604020202020204" pitchFamily="34" charset="0"/>
              </a:rPr>
              <a:t>, no date)</a:t>
            </a:r>
          </a:p>
          <a:p>
            <a:endParaRPr lang="en-GB" dirty="0"/>
          </a:p>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4</a:t>
            </a:fld>
            <a:endParaRPr lang="en-GB"/>
          </a:p>
        </p:txBody>
      </p:sp>
    </p:spTree>
    <p:extLst>
      <p:ext uri="{BB962C8B-B14F-4D97-AF65-F5344CB8AC3E}">
        <p14:creationId xmlns:p14="http://schemas.microsoft.com/office/powerpoint/2010/main" val="3912897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Canada also learned from Denmark and began to establish forest school themselves.</a:t>
            </a:r>
          </a:p>
          <a:p>
            <a:endParaRPr lang="en-GB" dirty="0"/>
          </a:p>
          <a:p>
            <a:pPr marL="171450" indent="-171450">
              <a:buFont typeface="Arial" panose="020B0604020202020204" pitchFamily="34" charset="0"/>
              <a:buChar char="•"/>
            </a:pPr>
            <a:r>
              <a:rPr lang="en-GB" dirty="0"/>
              <a:t>In 2012 Canada opened their first Forest School which </a:t>
            </a:r>
            <a:r>
              <a:rPr lang="en-GB" sz="1200" dirty="0">
                <a:latin typeface="Arial" panose="020B0604020202020204" pitchFamily="34" charset="0"/>
                <a:cs typeface="Arial" panose="020B0604020202020204" pitchFamily="34" charset="0"/>
              </a:rPr>
              <a:t>aims to foster richer learning experiences, ecological literacy and healthy living by connecting children to nature.</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Child and Nature Alliance was created which allows children to connect to the outdoors, connect to nature through policy, research and practice, and provides opportunities to play and learn in forests, parks meadows and muddy puddles.</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(The child and Nature Alliance of Canada, no date and </a:t>
            </a:r>
            <a:r>
              <a:rPr lang="en-GB" sz="1200" dirty="0" err="1">
                <a:latin typeface="Arial" panose="020B0604020202020204" pitchFamily="34" charset="0"/>
                <a:cs typeface="Arial" panose="020B0604020202020204" pitchFamily="34" charset="0"/>
              </a:rPr>
              <a:t>Kashin</a:t>
            </a:r>
            <a:r>
              <a:rPr lang="en-GB" sz="1200" dirty="0">
                <a:latin typeface="Arial" panose="020B0604020202020204" pitchFamily="34" charset="0"/>
                <a:cs typeface="Arial" panose="020B0604020202020204" pitchFamily="34" charset="0"/>
              </a:rPr>
              <a:t>, 2015)</a:t>
            </a:r>
          </a:p>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5</a:t>
            </a:fld>
            <a:endParaRPr lang="en-GB"/>
          </a:p>
        </p:txBody>
      </p:sp>
    </p:spTree>
    <p:extLst>
      <p:ext uri="{BB962C8B-B14F-4D97-AF65-F5344CB8AC3E}">
        <p14:creationId xmlns:p14="http://schemas.microsoft.com/office/powerpoint/2010/main" val="9893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Wales came across the idea from Denmark too, a group of students visited and witnessed the benefits of the outdoor education.</a:t>
            </a:r>
          </a:p>
          <a:p>
            <a:endParaRPr lang="en-GB" dirty="0"/>
          </a:p>
          <a:p>
            <a:pPr marL="171450" indent="-171450">
              <a:buFont typeface="Arial" panose="020B0604020202020204" pitchFamily="34" charset="0"/>
              <a:buChar char="•"/>
            </a:pPr>
            <a:r>
              <a:rPr lang="en-GB" dirty="0"/>
              <a:t>The students learned from the global research and fostered the idea into their own Forest School within the college in Somerset. </a:t>
            </a:r>
            <a:r>
              <a:rPr lang="en-GB" sz="1200" dirty="0">
                <a:latin typeface="Arial" panose="020B0604020202020204" pitchFamily="34" charset="0"/>
                <a:cs typeface="Arial" panose="020B0604020202020204" pitchFamily="34" charset="0"/>
              </a:rPr>
              <a:t>Queens Anniversary prize for Higher and Further education in recognition of its pioneering work in 2000.</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This has lead to the idea of Forest Schools being spread throughout Britain and finding it’s way in to Wales. Since then, new Forest schools have opened, training courses are available and research has been carried out to evaluate them.</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Arial" panose="020B0604020202020204" pitchFamily="34" charset="0"/>
                <a:cs typeface="Arial" panose="020B0604020202020204" pitchFamily="34" charset="0"/>
              </a:rPr>
              <a:t>(Natural Resources Wales, 2015)</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6</a:t>
            </a:fld>
            <a:endParaRPr lang="en-GB"/>
          </a:p>
        </p:txBody>
      </p:sp>
    </p:spTree>
    <p:extLst>
      <p:ext uri="{BB962C8B-B14F-4D97-AF65-F5344CB8AC3E}">
        <p14:creationId xmlns:p14="http://schemas.microsoft.com/office/powerpoint/2010/main" val="2912286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Wales went on and created the OCN Wales Forest school training Network that ensured there was a common standard of quality training in Wales.</a:t>
            </a:r>
          </a:p>
          <a:p>
            <a:pPr marL="171450" indent="-171450">
              <a:buFont typeface="Arial" panose="020B0604020202020204" pitchFamily="34" charset="0"/>
              <a:buChar char="•"/>
            </a:pPr>
            <a:r>
              <a:rPr lang="en-GB" dirty="0"/>
              <a:t>This allowed trainer to come together and improve the quality and consistency of the training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This network was later developed to the Outdoor Learning Training Network and used </a:t>
            </a:r>
            <a:r>
              <a:rPr lang="en-GB" dirty="0" err="1"/>
              <a:t>Agored</a:t>
            </a:r>
            <a:r>
              <a:rPr lang="en-GB" dirty="0"/>
              <a:t> Cymru units that provided qualifications for those wanting to lead groups in Forest Schools, Coastal Schools and outdoor learning and play programmes.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Training opportunities continue to be available today. </a:t>
            </a:r>
          </a:p>
          <a:p>
            <a:pPr marL="171450" indent="-171450">
              <a:buFont typeface="Arial" panose="020B0604020202020204" pitchFamily="34" charset="0"/>
              <a:buChar cha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Arial" panose="020B0604020202020204" pitchFamily="34" charset="0"/>
                <a:cs typeface="Arial" panose="020B0604020202020204" pitchFamily="34" charset="0"/>
              </a:rPr>
              <a:t>(Natural Resources Wales, 2015)</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7</a:t>
            </a:fld>
            <a:endParaRPr lang="en-GB"/>
          </a:p>
        </p:txBody>
      </p:sp>
    </p:spTree>
    <p:extLst>
      <p:ext uri="{BB962C8B-B14F-4D97-AF65-F5344CB8AC3E}">
        <p14:creationId xmlns:p14="http://schemas.microsoft.com/office/powerpoint/2010/main" val="2624015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should we continue to foster the idea of Forest Schools?</a:t>
            </a:r>
          </a:p>
          <a:p>
            <a:endParaRPr lang="en-GB" dirty="0"/>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Increased self-esteem and self-confidence </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Improved social skills </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Opportunities to take and manage risk</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Improved physical motor skills</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Improved motivation and concentration </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The development of language and communication skills</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Increased knowledge and understanding of the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(Natural Resources Wales, 2015, p.6)</a:t>
            </a:r>
          </a:p>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8</a:t>
            </a:fld>
            <a:endParaRPr lang="en-GB"/>
          </a:p>
        </p:txBody>
      </p:sp>
    </p:spTree>
    <p:extLst>
      <p:ext uri="{BB962C8B-B14F-4D97-AF65-F5344CB8AC3E}">
        <p14:creationId xmlns:p14="http://schemas.microsoft.com/office/powerpoint/2010/main" val="3085764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of Forest schools also follow suit with our country’s agendas of </a:t>
            </a:r>
            <a:r>
              <a:rPr lang="en-GB" b="1" dirty="0"/>
              <a:t>The Global Goals for Sustainable Development (2030): </a:t>
            </a:r>
          </a:p>
          <a:p>
            <a:r>
              <a:rPr lang="en-GB" b="1" dirty="0"/>
              <a:t>Which fulfils;</a:t>
            </a:r>
          </a:p>
          <a:p>
            <a:pPr>
              <a:lnSpc>
                <a:spcPct val="120000"/>
              </a:lnSpc>
              <a:buFontTx/>
              <a:buChar char="-"/>
            </a:pPr>
            <a:r>
              <a:rPr lang="en-GB" sz="1200" b="1" dirty="0">
                <a:latin typeface="Arial" panose="020B0604020202020204" pitchFamily="34" charset="0"/>
                <a:cs typeface="Arial" panose="020B0604020202020204" pitchFamily="34" charset="0"/>
              </a:rPr>
              <a:t>Goal 3: </a:t>
            </a:r>
            <a:r>
              <a:rPr lang="en-GB" sz="1200" dirty="0">
                <a:latin typeface="Arial" panose="020B0604020202020204" pitchFamily="34" charset="0"/>
                <a:cs typeface="Arial" panose="020B0604020202020204" pitchFamily="34" charset="0"/>
              </a:rPr>
              <a:t>Good health and Wellbeing</a:t>
            </a:r>
          </a:p>
          <a:p>
            <a:pPr>
              <a:lnSpc>
                <a:spcPct val="120000"/>
              </a:lnSpc>
              <a:buFontTx/>
              <a:buChar char="-"/>
            </a:pPr>
            <a:r>
              <a:rPr lang="en-GB" sz="1200" b="1" dirty="0">
                <a:latin typeface="Arial" panose="020B0604020202020204" pitchFamily="34" charset="0"/>
                <a:cs typeface="Arial" panose="020B0604020202020204" pitchFamily="34" charset="0"/>
              </a:rPr>
              <a:t>Goal 13: </a:t>
            </a:r>
            <a:r>
              <a:rPr lang="en-GB" sz="1200" dirty="0">
                <a:latin typeface="Arial" panose="020B0604020202020204" pitchFamily="34" charset="0"/>
                <a:cs typeface="Arial" panose="020B0604020202020204" pitchFamily="34" charset="0"/>
              </a:rPr>
              <a:t>Climate action</a:t>
            </a:r>
          </a:p>
          <a:p>
            <a:pPr>
              <a:lnSpc>
                <a:spcPct val="120000"/>
              </a:lnSpc>
              <a:buFontTx/>
              <a:buChar char="-"/>
            </a:pPr>
            <a:r>
              <a:rPr lang="en-GB" sz="1200" b="1" dirty="0">
                <a:latin typeface="Arial" panose="020B0604020202020204" pitchFamily="34" charset="0"/>
                <a:cs typeface="Arial" panose="020B0604020202020204" pitchFamily="34" charset="0"/>
              </a:rPr>
              <a:t>Goal 11: </a:t>
            </a:r>
            <a:r>
              <a:rPr lang="en-GB" sz="1200" dirty="0">
                <a:latin typeface="Arial" panose="020B0604020202020204" pitchFamily="34" charset="0"/>
                <a:cs typeface="Arial" panose="020B0604020202020204" pitchFamily="34" charset="0"/>
              </a:rPr>
              <a:t>Sustainable cities and communities </a:t>
            </a:r>
          </a:p>
          <a:p>
            <a:pPr>
              <a:lnSpc>
                <a:spcPct val="120000"/>
              </a:lnSpc>
              <a:buFontTx/>
              <a:buChar char="-"/>
            </a:pPr>
            <a:r>
              <a:rPr lang="en-GB" sz="1200" b="1" dirty="0">
                <a:latin typeface="Arial" panose="020B0604020202020204" pitchFamily="34" charset="0"/>
                <a:cs typeface="Arial" panose="020B0604020202020204" pitchFamily="34" charset="0"/>
              </a:rPr>
              <a:t>Goal 15: </a:t>
            </a:r>
            <a:r>
              <a:rPr lang="en-GB" sz="1200" dirty="0">
                <a:latin typeface="Arial" panose="020B0604020202020204" pitchFamily="34" charset="0"/>
                <a:cs typeface="Arial" panose="020B0604020202020204" pitchFamily="34" charset="0"/>
              </a:rPr>
              <a:t>life on land</a:t>
            </a:r>
          </a:p>
          <a:p>
            <a:r>
              <a:rPr lang="en-GB" b="1" dirty="0"/>
              <a:t> </a:t>
            </a:r>
          </a:p>
          <a:p>
            <a:r>
              <a:rPr lang="en-GB" b="0" dirty="0"/>
              <a:t>and the </a:t>
            </a:r>
            <a:r>
              <a:rPr lang="en-GB" b="1" dirty="0"/>
              <a:t>Wellbeing of Future Generations Act (Wales) 2015 by providing:</a:t>
            </a:r>
          </a:p>
          <a:p>
            <a:pPr>
              <a:lnSpc>
                <a:spcPct val="120000"/>
              </a:lnSpc>
              <a:buFontTx/>
              <a:buChar char="-"/>
            </a:pPr>
            <a:r>
              <a:rPr lang="en-GB" sz="1200" dirty="0">
                <a:latin typeface="Arial" panose="020B0604020202020204" pitchFamily="34" charset="0"/>
                <a:cs typeface="Arial" panose="020B0604020202020204" pitchFamily="34" charset="0"/>
              </a:rPr>
              <a:t>A globally responsible Wales</a:t>
            </a:r>
          </a:p>
          <a:p>
            <a:pPr>
              <a:lnSpc>
                <a:spcPct val="120000"/>
              </a:lnSpc>
              <a:buFontTx/>
              <a:buChar char="-"/>
            </a:pPr>
            <a:r>
              <a:rPr lang="en-GB" sz="1200" dirty="0">
                <a:latin typeface="Arial" panose="020B0604020202020204" pitchFamily="34" charset="0"/>
                <a:cs typeface="Arial" panose="020B0604020202020204" pitchFamily="34" charset="0"/>
              </a:rPr>
              <a:t>A Prosperous Wales</a:t>
            </a:r>
          </a:p>
          <a:p>
            <a:pPr>
              <a:lnSpc>
                <a:spcPct val="120000"/>
              </a:lnSpc>
              <a:buFontTx/>
              <a:buChar char="-"/>
            </a:pPr>
            <a:r>
              <a:rPr lang="en-GB" sz="1200" dirty="0">
                <a:latin typeface="Arial" panose="020B0604020202020204" pitchFamily="34" charset="0"/>
                <a:cs typeface="Arial" panose="020B0604020202020204" pitchFamily="34" charset="0"/>
              </a:rPr>
              <a:t>A Healthier Wales</a:t>
            </a:r>
          </a:p>
          <a:p>
            <a:pPr>
              <a:lnSpc>
                <a:spcPct val="120000"/>
              </a:lnSpc>
              <a:buFontTx/>
              <a:buChar char="-"/>
            </a:pPr>
            <a:r>
              <a:rPr lang="en-GB" sz="1200" dirty="0">
                <a:latin typeface="Arial" panose="020B0604020202020204" pitchFamily="34" charset="0"/>
                <a:cs typeface="Arial" panose="020B0604020202020204" pitchFamily="34" charset="0"/>
              </a:rPr>
              <a:t>A resilient Wales</a:t>
            </a:r>
          </a:p>
          <a:p>
            <a:pPr>
              <a:lnSpc>
                <a:spcPct val="120000"/>
              </a:lnSpc>
              <a:buFontTx/>
              <a:buChar char="-"/>
            </a:pPr>
            <a:r>
              <a:rPr lang="en-GB" sz="1200" dirty="0">
                <a:latin typeface="Arial" panose="020B0604020202020204" pitchFamily="34" charset="0"/>
                <a:cs typeface="Arial" panose="020B0604020202020204" pitchFamily="34" charset="0"/>
              </a:rPr>
              <a:t>(Welsh Government, 2016 and United Nations, no date)</a:t>
            </a:r>
          </a:p>
          <a:p>
            <a:endParaRPr lang="en-GB" b="1" dirty="0"/>
          </a:p>
        </p:txBody>
      </p:sp>
      <p:sp>
        <p:nvSpPr>
          <p:cNvPr id="4" name="Slide Number Placeholder 3"/>
          <p:cNvSpPr>
            <a:spLocks noGrp="1"/>
          </p:cNvSpPr>
          <p:nvPr>
            <p:ph type="sldNum" sz="quarter" idx="5"/>
          </p:nvPr>
        </p:nvSpPr>
        <p:spPr/>
        <p:txBody>
          <a:bodyPr/>
          <a:lstStyle/>
          <a:p>
            <a:fld id="{8301BCAE-CBCB-40C5-BCC2-6EC0397BB013}" type="slidenum">
              <a:rPr lang="en-GB" smtClean="0"/>
              <a:t>9</a:t>
            </a:fld>
            <a:endParaRPr lang="en-GB"/>
          </a:p>
        </p:txBody>
      </p:sp>
    </p:spTree>
    <p:extLst>
      <p:ext uri="{BB962C8B-B14F-4D97-AF65-F5344CB8AC3E}">
        <p14:creationId xmlns:p14="http://schemas.microsoft.com/office/powerpoint/2010/main" val="2309764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these pictures are those that you have taken in a job – Wales are moving in the right direction. </a:t>
            </a:r>
          </a:p>
          <a:p>
            <a:r>
              <a:rPr lang="en-GB" dirty="0"/>
              <a:t>Benefits that you’ve seen – Getting muddy, having fun, improved self-esteem and confidence, managing risk, learning to use tools at a young age, learning that knifes and hammers are tools rather than weapons and using them safely, allows them to be imaginative, learning about bugs and insects, helping others, team work etc.</a:t>
            </a:r>
          </a:p>
        </p:txBody>
      </p:sp>
      <p:sp>
        <p:nvSpPr>
          <p:cNvPr id="4" name="Slide Number Placeholder 3"/>
          <p:cNvSpPr>
            <a:spLocks noGrp="1"/>
          </p:cNvSpPr>
          <p:nvPr>
            <p:ph type="sldNum" sz="quarter" idx="5"/>
          </p:nvPr>
        </p:nvSpPr>
        <p:spPr/>
        <p:txBody>
          <a:bodyPr/>
          <a:lstStyle/>
          <a:p>
            <a:fld id="{8301BCAE-CBCB-40C5-BCC2-6EC0397BB013}" type="slidenum">
              <a:rPr lang="en-GB" smtClean="0"/>
              <a:t>11</a:t>
            </a:fld>
            <a:endParaRPr lang="en-GB"/>
          </a:p>
        </p:txBody>
      </p:sp>
    </p:spTree>
    <p:extLst>
      <p:ext uri="{BB962C8B-B14F-4D97-AF65-F5344CB8AC3E}">
        <p14:creationId xmlns:p14="http://schemas.microsoft.com/office/powerpoint/2010/main" val="94021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what you have found out. </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Global research enables us to learn from each other and </a:t>
            </a:r>
            <a:r>
              <a:rPr lang="en-GB" sz="1200" dirty="0">
                <a:latin typeface="Arial" panose="020B0604020202020204" pitchFamily="34" charset="0"/>
                <a:cs typeface="Arial" panose="020B0604020202020204" pitchFamily="34" charset="0"/>
              </a:rPr>
              <a:t>develop initiatives and strategies that benefit our country and people.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outdoor educational approach of Forest Schools has enabled us to adapt the ideas of other counties to improve the health and wellbeing of our children and young people.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Global research allows countries to work together in collaboration to resolve issues we all face such as sustainable development and global warming.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Wales are going in the right direction in terms of the Forest Schools – however we need to continue the movement and provide more to make it successful and accessible such as funding, policies and more practice.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 personally believe that countries  should work together more often to enhance the health and wellbeing of our future generations and environment.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We are one planet- we should be one team.</a:t>
            </a:r>
          </a:p>
        </p:txBody>
      </p:sp>
      <p:sp>
        <p:nvSpPr>
          <p:cNvPr id="4" name="Slide Number Placeholder 3"/>
          <p:cNvSpPr>
            <a:spLocks noGrp="1"/>
          </p:cNvSpPr>
          <p:nvPr>
            <p:ph type="sldNum" sz="quarter" idx="5"/>
          </p:nvPr>
        </p:nvSpPr>
        <p:spPr/>
        <p:txBody>
          <a:bodyPr/>
          <a:lstStyle/>
          <a:p>
            <a:fld id="{8301BCAE-CBCB-40C5-BCC2-6EC0397BB013}" type="slidenum">
              <a:rPr lang="en-GB" smtClean="0"/>
              <a:t>12</a:t>
            </a:fld>
            <a:endParaRPr lang="en-GB"/>
          </a:p>
        </p:txBody>
      </p:sp>
    </p:spTree>
    <p:extLst>
      <p:ext uri="{BB962C8B-B14F-4D97-AF65-F5344CB8AC3E}">
        <p14:creationId xmlns:p14="http://schemas.microsoft.com/office/powerpoint/2010/main" val="2172917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14</a:t>
            </a:fld>
            <a:endParaRPr lang="en-GB"/>
          </a:p>
        </p:txBody>
      </p:sp>
    </p:spTree>
    <p:extLst>
      <p:ext uri="{BB962C8B-B14F-4D97-AF65-F5344CB8AC3E}">
        <p14:creationId xmlns:p14="http://schemas.microsoft.com/office/powerpoint/2010/main" val="579358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25F1137-23D4-40B0-BCCE-1F7081599500}"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86521917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2583435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25F1137-23D4-40B0-BCCE-1F7081599500}"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89232845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F81602-BE5D-44F6-AF73-9ADE8D8D7124}"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1256806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F81602-BE5D-44F6-AF73-9ADE8D8D7124}" type="datetimeFigureOut">
              <a:rPr lang="en-GB" smtClean="0"/>
              <a:t>01/04/2019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2215713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F81602-BE5D-44F6-AF73-9ADE8D8D7124}" type="datetimeFigureOut">
              <a:rPr lang="en-GB" smtClean="0"/>
              <a:t>01/04/2019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2718248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F81602-BE5D-44F6-AF73-9ADE8D8D7124}" type="datetimeFigureOut">
              <a:rPr lang="en-GB" smtClean="0"/>
              <a:t>01/04/2019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3046822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5F81602-BE5D-44F6-AF73-9ADE8D8D7124}" type="datetimeFigureOut">
              <a:rPr lang="en-GB" smtClean="0"/>
              <a:t>01/04/2019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25F1137-23D4-40B0-BCCE-1F7081599500}"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9446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5F81602-BE5D-44F6-AF73-9ADE8D8D7124}" type="datetimeFigureOut">
              <a:rPr lang="en-GB" smtClean="0"/>
              <a:t>01/04/2019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25F1137-23D4-40B0-BCCE-1F7081599500}"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0721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934381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96782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95F81602-BE5D-44F6-AF73-9ADE8D8D7124}" type="datetimeFigureOut">
              <a:rPr lang="en-GB" smtClean="0"/>
              <a:t>01/04/2019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25F1137-23D4-40B0-BCCE-1F7081599500}"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551929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hyperlink" Target="https://www.un.org/sustainabledevelopment/sustainable-development-goals/" TargetMode="External"/><Relationship Id="rId3" Type="http://schemas.openxmlformats.org/officeDocument/2006/relationships/hyperlink" Target="https://www.simplypsychology.org/learning-kolb.html" TargetMode="External"/><Relationship Id="rId7" Type="http://schemas.openxmlformats.org/officeDocument/2006/relationships/hyperlink" Target="https://www.outdoorlearningwales.org/images/uploads/resources/files/Guide_to_Forest_School_Booklet(Eng)FINAL.pdf"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hyperlink" Target="https://www.childcarecanada.org/documents/research-policy-practice/15/09/forest-and-nature-school-canada-growing-movement" TargetMode="External"/><Relationship Id="rId5" Type="http://schemas.openxmlformats.org/officeDocument/2006/relationships/hyperlink" Target="http://www.wilderdom.com/definitions/definitions.html" TargetMode="External"/><Relationship Id="rId4" Type="http://schemas.openxmlformats.org/officeDocument/2006/relationships/hyperlink" Target="https://www.teachearlyyears.com/enabling-environments/view/danish-forest-schools" TargetMode="External"/><Relationship Id="rId9" Type="http://schemas.openxmlformats.org/officeDocument/2006/relationships/hyperlink" Target="https://gweddill.gov.wales/docs/dsjlg/publications/160401-wfg-easy-read-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4E870-8582-434C-8098-15F0499CE5FA}"/>
              </a:ext>
            </a:extLst>
          </p:cNvPr>
          <p:cNvSpPr>
            <a:spLocks noGrp="1"/>
          </p:cNvSpPr>
          <p:nvPr>
            <p:ph type="ctrTitle"/>
          </p:nvPr>
        </p:nvSpPr>
        <p:spPr/>
        <p:txBody>
          <a:bodyPr/>
          <a:lstStyle/>
          <a:p>
            <a:r>
              <a:rPr lang="en-GB" sz="2800" b="1" cap="none" dirty="0">
                <a:latin typeface="Arial" panose="020B0604020202020204" pitchFamily="34" charset="0"/>
                <a:cs typeface="Arial" panose="020B0604020202020204" pitchFamily="34" charset="0"/>
              </a:rPr>
              <a:t>Collaboration or cheating? What can be learned from global research, policy and practice which might enhance education for the health and well-being of the children and young people of wales?</a:t>
            </a:r>
            <a:br>
              <a:rPr lang="en-GB" sz="2800" cap="none" dirty="0"/>
            </a:br>
            <a:endParaRPr lang="en-GB" sz="2800" cap="none" dirty="0"/>
          </a:p>
        </p:txBody>
      </p:sp>
      <p:sp>
        <p:nvSpPr>
          <p:cNvPr id="3" name="Subtitle 2">
            <a:extLst>
              <a:ext uri="{FF2B5EF4-FFF2-40B4-BE49-F238E27FC236}">
                <a16:creationId xmlns:a16="http://schemas.microsoft.com/office/drawing/2014/main" id="{1B730709-E523-493A-979A-0616CA57A12E}"/>
              </a:ext>
            </a:extLst>
          </p:cNvPr>
          <p:cNvSpPr>
            <a:spLocks noGrp="1"/>
          </p:cNvSpPr>
          <p:nvPr>
            <p:ph type="subTitle" idx="1"/>
          </p:nvPr>
        </p:nvSpPr>
        <p:spPr>
          <a:xfrm>
            <a:off x="2065030" y="3776398"/>
            <a:ext cx="7845025" cy="1530121"/>
          </a:xfrm>
        </p:spPr>
        <p:txBody>
          <a:bodyPr>
            <a:normAutofit lnSpcReduction="10000"/>
          </a:bodyPr>
          <a:lstStyle/>
          <a:p>
            <a:pPr algn="r"/>
            <a:r>
              <a:rPr lang="en-GB" b="1" dirty="0">
                <a:latin typeface="Arial" panose="020B0604020202020204" pitchFamily="34" charset="0"/>
                <a:cs typeface="Arial" panose="020B0604020202020204" pitchFamily="34" charset="0"/>
              </a:rPr>
              <a:t>Module: </a:t>
            </a:r>
            <a:r>
              <a:rPr lang="en-GB" dirty="0">
                <a:latin typeface="Arial" panose="020B0604020202020204" pitchFamily="34" charset="0"/>
                <a:cs typeface="Arial" panose="020B0604020202020204" pitchFamily="34" charset="0"/>
              </a:rPr>
              <a:t>ECCH7004</a:t>
            </a:r>
          </a:p>
          <a:p>
            <a:pPr algn="r"/>
            <a:r>
              <a:rPr lang="en-GB" b="1" dirty="0">
                <a:latin typeface="Arial" panose="020B0604020202020204" pitchFamily="34" charset="0"/>
                <a:cs typeface="Arial" panose="020B0604020202020204" pitchFamily="34" charset="0"/>
              </a:rPr>
              <a:t>Student number</a:t>
            </a:r>
            <a:r>
              <a:rPr lang="en-GB" dirty="0">
                <a:latin typeface="Arial" panose="020B0604020202020204" pitchFamily="34" charset="0"/>
                <a:cs typeface="Arial" panose="020B0604020202020204" pitchFamily="34" charset="0"/>
              </a:rPr>
              <a:t>: 1500869</a:t>
            </a:r>
          </a:p>
          <a:p>
            <a:pPr algn="r"/>
            <a:r>
              <a:rPr lang="en-GB" b="1" dirty="0">
                <a:latin typeface="Arial" panose="020B0604020202020204" pitchFamily="34" charset="0"/>
                <a:cs typeface="Arial" panose="020B0604020202020204" pitchFamily="34" charset="0"/>
              </a:rPr>
              <a:t>Author</a:t>
            </a:r>
            <a:r>
              <a:rPr lang="en-GB" dirty="0">
                <a:latin typeface="Arial" panose="020B0604020202020204" pitchFamily="34" charset="0"/>
                <a:cs typeface="Arial" panose="020B0604020202020204" pitchFamily="34" charset="0"/>
              </a:rPr>
              <a:t>: Cari Matthews</a:t>
            </a:r>
          </a:p>
          <a:p>
            <a:pPr algn="r"/>
            <a:r>
              <a:rPr lang="en-GB" b="1" dirty="0">
                <a:latin typeface="Arial" panose="020B0604020202020204" pitchFamily="34" charset="0"/>
                <a:cs typeface="Arial" panose="020B0604020202020204" pitchFamily="34" charset="0"/>
              </a:rPr>
              <a:t>Submission date</a:t>
            </a:r>
            <a:r>
              <a:rPr lang="en-GB" dirty="0">
                <a:latin typeface="Arial" panose="020B0604020202020204" pitchFamily="34" charset="0"/>
                <a:cs typeface="Arial" panose="020B0604020202020204" pitchFamily="34" charset="0"/>
              </a:rPr>
              <a:t>: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April 2019 </a:t>
            </a:r>
          </a:p>
        </p:txBody>
      </p:sp>
    </p:spTree>
    <p:extLst>
      <p:ext uri="{BB962C8B-B14F-4D97-AF65-F5344CB8AC3E}">
        <p14:creationId xmlns:p14="http://schemas.microsoft.com/office/powerpoint/2010/main" val="3857108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3B7EF-8947-439E-BDF2-50F0FF78E1A3}"/>
              </a:ext>
            </a:extLst>
          </p:cNvPr>
          <p:cNvSpPr>
            <a:spLocks noGrp="1"/>
          </p:cNvSpPr>
          <p:nvPr>
            <p:ph type="title"/>
          </p:nvPr>
        </p:nvSpPr>
        <p:spPr/>
        <p:txBody>
          <a:bodyPr/>
          <a:lstStyle/>
          <a:p>
            <a:r>
              <a:rPr lang="en-GB" dirty="0"/>
              <a:t>Content of presentation </a:t>
            </a:r>
          </a:p>
        </p:txBody>
      </p:sp>
      <p:sp>
        <p:nvSpPr>
          <p:cNvPr id="3" name="Content Placeholder 2">
            <a:extLst>
              <a:ext uri="{FF2B5EF4-FFF2-40B4-BE49-F238E27FC236}">
                <a16:creationId xmlns:a16="http://schemas.microsoft.com/office/drawing/2014/main" id="{087A6AE4-9C94-4063-80D6-74327C36DF8A}"/>
              </a:ext>
            </a:extLst>
          </p:cNvPr>
          <p:cNvSpPr>
            <a:spLocks noGrp="1"/>
          </p:cNvSpPr>
          <p:nvPr>
            <p:ph idx="1"/>
          </p:nvPr>
        </p:nvSpPr>
        <p:spPr>
          <a:xfrm>
            <a:off x="906904" y="1926236"/>
            <a:ext cx="9601200" cy="3581400"/>
          </a:xfrm>
        </p:spPr>
        <p:txBody>
          <a:bodyPr/>
          <a:lstStyle/>
          <a:p>
            <a:r>
              <a:rPr lang="en-GB" sz="2800" dirty="0">
                <a:latin typeface="Arial" panose="020B0604020202020204" pitchFamily="34" charset="0"/>
                <a:cs typeface="Arial" panose="020B0604020202020204" pitchFamily="34" charset="0"/>
              </a:rPr>
              <a:t>Outdoor education – What is it?</a:t>
            </a:r>
          </a:p>
          <a:p>
            <a:r>
              <a:rPr lang="en-GB" sz="2800" dirty="0">
                <a:latin typeface="Arial" panose="020B0604020202020204" pitchFamily="34" charset="0"/>
                <a:cs typeface="Arial" panose="020B0604020202020204" pitchFamily="34" charset="0"/>
              </a:rPr>
              <a:t>Outdoor education in </a:t>
            </a:r>
            <a:r>
              <a:rPr lang="en-GB" sz="2800" b="1" dirty="0">
                <a:latin typeface="Arial" panose="020B0604020202020204" pitchFamily="34" charset="0"/>
                <a:cs typeface="Arial" panose="020B0604020202020204" pitchFamily="34" charset="0"/>
              </a:rPr>
              <a:t>Denmark</a:t>
            </a:r>
          </a:p>
          <a:p>
            <a:r>
              <a:rPr lang="en-GB" sz="2800" dirty="0">
                <a:latin typeface="Arial" panose="020B0604020202020204" pitchFamily="34" charset="0"/>
                <a:cs typeface="Arial" panose="020B0604020202020204" pitchFamily="34" charset="0"/>
              </a:rPr>
              <a:t>Outdoor education in </a:t>
            </a:r>
            <a:r>
              <a:rPr lang="en-GB" sz="2800" b="1" dirty="0">
                <a:latin typeface="Arial" panose="020B0604020202020204" pitchFamily="34" charset="0"/>
                <a:cs typeface="Arial" panose="020B0604020202020204" pitchFamily="34" charset="0"/>
              </a:rPr>
              <a:t>Canada</a:t>
            </a:r>
          </a:p>
          <a:p>
            <a:r>
              <a:rPr lang="en-GB" sz="2800" dirty="0">
                <a:latin typeface="Arial" panose="020B0604020202020204" pitchFamily="34" charset="0"/>
                <a:cs typeface="Arial" panose="020B0604020202020204" pitchFamily="34" charset="0"/>
              </a:rPr>
              <a:t>Outdoor education in </a:t>
            </a:r>
            <a:r>
              <a:rPr lang="en-GB" sz="2800" b="1" dirty="0">
                <a:latin typeface="Arial" panose="020B0604020202020204" pitchFamily="34" charset="0"/>
                <a:cs typeface="Arial" panose="020B0604020202020204" pitchFamily="34" charset="0"/>
              </a:rPr>
              <a:t>Wales</a:t>
            </a:r>
          </a:p>
          <a:p>
            <a:r>
              <a:rPr lang="en-GB" sz="2800" dirty="0">
                <a:latin typeface="Arial" panose="020B0604020202020204" pitchFamily="34" charset="0"/>
                <a:cs typeface="Arial" panose="020B0604020202020204" pitchFamily="34" charset="0"/>
              </a:rPr>
              <a:t>Why should we continue foster the idea?</a:t>
            </a:r>
          </a:p>
          <a:p>
            <a:r>
              <a:rPr lang="en-GB" sz="2800" dirty="0">
                <a:latin typeface="Arial" panose="020B0604020202020204" pitchFamily="34" charset="0"/>
                <a:cs typeface="Arial" panose="020B0604020202020204" pitchFamily="34" charset="0"/>
              </a:rPr>
              <a:t>Conclusion </a:t>
            </a:r>
          </a:p>
          <a:p>
            <a:endParaRPr lang="en-GB" b="1"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809860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82AED-2461-4825-BAE6-10431DB92903}"/>
              </a:ext>
            </a:extLst>
          </p:cNvPr>
          <p:cNvSpPr>
            <a:spLocks noGrp="1"/>
          </p:cNvSpPr>
          <p:nvPr>
            <p:ph type="title"/>
          </p:nvPr>
        </p:nvSpPr>
        <p:spPr>
          <a:xfrm>
            <a:off x="1295400" y="311046"/>
            <a:ext cx="9601200" cy="1485900"/>
          </a:xfrm>
        </p:spPr>
        <p:txBody>
          <a:bodyPr>
            <a:normAutofit/>
          </a:bodyPr>
          <a:lstStyle/>
          <a:p>
            <a:r>
              <a:rPr lang="en-GB" sz="4000" b="1" dirty="0">
                <a:latin typeface="Arial" panose="020B0604020202020204" pitchFamily="34" charset="0"/>
                <a:cs typeface="Arial" panose="020B0604020202020204" pitchFamily="34" charset="0"/>
              </a:rPr>
              <a:t>Outdoor education – What is it?</a:t>
            </a:r>
            <a:endParaRPr lang="en-GB" sz="4000" dirty="0"/>
          </a:p>
        </p:txBody>
      </p:sp>
      <p:sp>
        <p:nvSpPr>
          <p:cNvPr id="3" name="Content Placeholder 2">
            <a:extLst>
              <a:ext uri="{FF2B5EF4-FFF2-40B4-BE49-F238E27FC236}">
                <a16:creationId xmlns:a16="http://schemas.microsoft.com/office/drawing/2014/main" id="{8DEA70D0-FA9B-42F0-B671-7909FD7A1300}"/>
              </a:ext>
            </a:extLst>
          </p:cNvPr>
          <p:cNvSpPr>
            <a:spLocks noGrp="1"/>
          </p:cNvSpPr>
          <p:nvPr>
            <p:ph idx="1"/>
          </p:nvPr>
        </p:nvSpPr>
        <p:spPr>
          <a:xfrm>
            <a:off x="959371" y="1053996"/>
            <a:ext cx="11062741" cy="5861154"/>
          </a:xfrm>
        </p:spPr>
        <p:txBody>
          <a:bodyPr>
            <a:noAutofit/>
          </a:bodyPr>
          <a:lstStyle/>
          <a:p>
            <a:pPr>
              <a:lnSpc>
                <a:spcPct val="120000"/>
              </a:lnSpc>
            </a:pPr>
            <a:r>
              <a:rPr lang="en-GB" sz="2400" dirty="0">
                <a:latin typeface="Arial" panose="020B0604020202020204" pitchFamily="34" charset="0"/>
                <a:cs typeface="Arial" panose="020B0604020202020204" pitchFamily="34" charset="0"/>
              </a:rPr>
              <a:t>It is “an experiential method of learning with the use of all senses. It takes place primarily, but not exclusively, through exposure to the natural environment” (Priest, 1990, </a:t>
            </a:r>
            <a:r>
              <a:rPr lang="en-GB" sz="2400" i="1" dirty="0">
                <a:latin typeface="Arial" panose="020B0604020202020204" pitchFamily="34" charset="0"/>
                <a:cs typeface="Arial" panose="020B0604020202020204" pitchFamily="34" charset="0"/>
              </a:rPr>
              <a:t>cited in </a:t>
            </a:r>
            <a:r>
              <a:rPr lang="en-GB" sz="2400" dirty="0">
                <a:latin typeface="Arial" panose="020B0604020202020204" pitchFamily="34" charset="0"/>
                <a:cs typeface="Arial" panose="020B0604020202020204" pitchFamily="34" charset="0"/>
              </a:rPr>
              <a:t>Neill, 2008, p.1)</a:t>
            </a:r>
          </a:p>
          <a:p>
            <a:pPr>
              <a:lnSpc>
                <a:spcPct val="120000"/>
              </a:lnSpc>
            </a:pPr>
            <a:endParaRPr lang="en-GB" sz="2400" dirty="0">
              <a:latin typeface="Arial" panose="020B0604020202020204" pitchFamily="34" charset="0"/>
              <a:cs typeface="Arial" panose="020B0604020202020204" pitchFamily="34" charset="0"/>
            </a:endParaRPr>
          </a:p>
          <a:p>
            <a:pPr>
              <a:lnSpc>
                <a:spcPct val="120000"/>
              </a:lnSpc>
            </a:pPr>
            <a:r>
              <a:rPr lang="en-GB" sz="2400" dirty="0">
                <a:latin typeface="Arial" panose="020B0604020202020204" pitchFamily="34" charset="0"/>
                <a:cs typeface="Arial" panose="020B0604020202020204" pitchFamily="34" charset="0"/>
              </a:rPr>
              <a:t>Outdoor education offers informal educational opportunities addressing the personal and social development of both communities and individuals (Outdoor Edinburgh, no date, </a:t>
            </a:r>
            <a:r>
              <a:rPr lang="en-GB" sz="2400" i="1" dirty="0">
                <a:latin typeface="Arial" panose="020B0604020202020204" pitchFamily="34" charset="0"/>
                <a:cs typeface="Arial" panose="020B0604020202020204" pitchFamily="34" charset="0"/>
              </a:rPr>
              <a:t>cited in </a:t>
            </a:r>
            <a:r>
              <a:rPr lang="en-GB" sz="2400" dirty="0">
                <a:latin typeface="Arial" panose="020B0604020202020204" pitchFamily="34" charset="0"/>
                <a:cs typeface="Arial" panose="020B0604020202020204" pitchFamily="34" charset="0"/>
              </a:rPr>
              <a:t>Neill, 2008, p.1)</a:t>
            </a:r>
          </a:p>
          <a:p>
            <a:pPr>
              <a:lnSpc>
                <a:spcPct val="120000"/>
              </a:lnSpc>
            </a:pPr>
            <a:endParaRPr lang="en-GB" sz="2400" dirty="0">
              <a:latin typeface="Arial" panose="020B0604020202020204" pitchFamily="34" charset="0"/>
              <a:cs typeface="Arial" panose="020B0604020202020204" pitchFamily="34" charset="0"/>
            </a:endParaRPr>
          </a:p>
          <a:p>
            <a:pPr>
              <a:lnSpc>
                <a:spcPct val="120000"/>
              </a:lnSpc>
            </a:pPr>
            <a:r>
              <a:rPr lang="en-GB" sz="2400" dirty="0">
                <a:latin typeface="Arial" panose="020B0604020202020204" pitchFamily="34" charset="0"/>
                <a:cs typeface="Arial" panose="020B0604020202020204" pitchFamily="34" charset="0"/>
              </a:rPr>
              <a:t>Provides opportunities  for going out into the natural environment, learning about and respecting the environment. (</a:t>
            </a:r>
            <a:r>
              <a:rPr lang="en-GB" sz="2400" dirty="0" err="1">
                <a:latin typeface="Arial" panose="020B0604020202020204" pitchFamily="34" charset="0"/>
                <a:cs typeface="Arial" panose="020B0604020202020204" pitchFamily="34" charset="0"/>
              </a:rPr>
              <a:t>Ketchie</a:t>
            </a:r>
            <a:r>
              <a:rPr lang="en-GB" sz="2400" dirty="0">
                <a:latin typeface="Arial" panose="020B0604020202020204" pitchFamily="34" charset="0"/>
                <a:cs typeface="Arial" panose="020B0604020202020204" pitchFamily="34" charset="0"/>
              </a:rPr>
              <a:t>, no date, </a:t>
            </a:r>
            <a:r>
              <a:rPr lang="en-GB" sz="2400" i="1" dirty="0">
                <a:latin typeface="Arial" panose="020B0604020202020204" pitchFamily="34" charset="0"/>
                <a:cs typeface="Arial" panose="020B0604020202020204" pitchFamily="34" charset="0"/>
              </a:rPr>
              <a:t>cited in </a:t>
            </a:r>
            <a:r>
              <a:rPr lang="en-GB" sz="2400" dirty="0">
                <a:latin typeface="Arial" panose="020B0604020202020204" pitchFamily="34" charset="0"/>
                <a:cs typeface="Arial" panose="020B0604020202020204" pitchFamily="34" charset="0"/>
              </a:rPr>
              <a:t>Neill, 2008, p.1)</a:t>
            </a:r>
            <a:br>
              <a:rPr lang="en-GB" sz="2400" dirty="0">
                <a:latin typeface="Arial" panose="020B0604020202020204" pitchFamily="34" charset="0"/>
                <a:cs typeface="Arial" panose="020B0604020202020204" pitchFamily="34" charset="0"/>
              </a:rPr>
            </a:br>
            <a:endParaRPr lang="en-GB" sz="2400" i="1" dirty="0">
              <a:latin typeface="Arial" panose="020B0604020202020204" pitchFamily="34" charset="0"/>
              <a:cs typeface="Arial" panose="020B0604020202020204" pitchFamily="34" charset="0"/>
            </a:endParaRPr>
          </a:p>
        </p:txBody>
      </p:sp>
      <p:pic>
        <p:nvPicPr>
          <p:cNvPr id="5" name="Graphic 4" descr="Leaf">
            <a:extLst>
              <a:ext uri="{FF2B5EF4-FFF2-40B4-BE49-F238E27FC236}">
                <a16:creationId xmlns:a16="http://schemas.microsoft.com/office/drawing/2014/main" id="{EF53F327-B79D-428D-A8E5-99393A1DFB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56361" y="139596"/>
            <a:ext cx="914400" cy="914400"/>
          </a:xfrm>
          <a:prstGeom prst="rect">
            <a:avLst/>
          </a:prstGeom>
        </p:spPr>
      </p:pic>
    </p:spTree>
    <p:extLst>
      <p:ext uri="{BB962C8B-B14F-4D97-AF65-F5344CB8AC3E}">
        <p14:creationId xmlns:p14="http://schemas.microsoft.com/office/powerpoint/2010/main" val="3678375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8ADBB-337A-4F9E-B6C0-A8F63C5DE26F}"/>
              </a:ext>
            </a:extLst>
          </p:cNvPr>
          <p:cNvSpPr>
            <a:spLocks noGrp="1"/>
          </p:cNvSpPr>
          <p:nvPr>
            <p:ph type="title"/>
          </p:nvPr>
        </p:nvSpPr>
        <p:spPr>
          <a:xfrm>
            <a:off x="965616" y="228600"/>
            <a:ext cx="12390620" cy="1485900"/>
          </a:xfrm>
        </p:spPr>
        <p:txBody>
          <a:bodyPr>
            <a:normAutofit/>
          </a:bodyPr>
          <a:lstStyle/>
          <a:p>
            <a:r>
              <a:rPr lang="en-GB" sz="4000" b="1" dirty="0">
                <a:latin typeface="Arial" panose="020B0604020202020204" pitchFamily="34" charset="0"/>
                <a:cs typeface="Arial" panose="020B0604020202020204" pitchFamily="34" charset="0"/>
              </a:rPr>
              <a:t>Outdoor education – Denmark</a:t>
            </a:r>
          </a:p>
        </p:txBody>
      </p:sp>
      <p:sp>
        <p:nvSpPr>
          <p:cNvPr id="4" name="TextBox 3">
            <a:extLst>
              <a:ext uri="{FF2B5EF4-FFF2-40B4-BE49-F238E27FC236}">
                <a16:creationId xmlns:a16="http://schemas.microsoft.com/office/drawing/2014/main" id="{5E557DED-B4C2-4828-AF41-BE22D1E2221D}"/>
              </a:ext>
            </a:extLst>
          </p:cNvPr>
          <p:cNvSpPr txBox="1"/>
          <p:nvPr/>
        </p:nvSpPr>
        <p:spPr>
          <a:xfrm>
            <a:off x="965616" y="487025"/>
            <a:ext cx="10846633" cy="6370975"/>
          </a:xfrm>
          <a:prstGeom prst="rect">
            <a:avLst/>
          </a:prstGeom>
          <a:noFill/>
        </p:spPr>
        <p:txBody>
          <a:bodyPr wrap="square" rtlCol="0">
            <a:spAutoFit/>
          </a:bodyPr>
          <a:lstStyle/>
          <a:p>
            <a:endParaRPr lang="en-GB" sz="2400" dirty="0"/>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term ‘forest school’ is used to describe an engaging and motivating approach to play and learning outdoors, for children, young people and adults.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This approach was widely adopted in Denmark in the 1980’s as a solution to the lack of indoor facilities for pre-school children.</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Using the outdoors as part of the pedagogy of early years settings has its roots in the work of Froebel. He inspired Danish pedagogues to start kindergartens that included natural environments and opportunities for children to develop and learn outdoors.</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This form of education practices a child- centred approach that leads to more humanistic beliefs around childcare and education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r"/>
            <a:r>
              <a:rPr lang="en-GB" sz="2400" dirty="0">
                <a:latin typeface="Arial" panose="020B0604020202020204" pitchFamily="34" charset="0"/>
                <a:cs typeface="Arial" panose="020B0604020202020204" pitchFamily="34" charset="0"/>
              </a:rPr>
              <a:t>(Williams-</a:t>
            </a:r>
            <a:r>
              <a:rPr lang="en-GB" sz="2400" dirty="0" err="1">
                <a:latin typeface="Arial" panose="020B0604020202020204" pitchFamily="34" charset="0"/>
                <a:cs typeface="Arial" panose="020B0604020202020204" pitchFamily="34" charset="0"/>
              </a:rPr>
              <a:t>Siegfredsen</a:t>
            </a:r>
            <a:r>
              <a:rPr lang="en-GB" sz="2400" dirty="0">
                <a:latin typeface="Arial" panose="020B0604020202020204" pitchFamily="34" charset="0"/>
                <a:cs typeface="Arial" panose="020B0604020202020204" pitchFamily="34" charset="0"/>
              </a:rPr>
              <a:t>, no date)</a:t>
            </a:r>
          </a:p>
        </p:txBody>
      </p:sp>
    </p:spTree>
    <p:extLst>
      <p:ext uri="{BB962C8B-B14F-4D97-AF65-F5344CB8AC3E}">
        <p14:creationId xmlns:p14="http://schemas.microsoft.com/office/powerpoint/2010/main" val="338138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4BFD-7977-46F7-8C19-0AC9D63E44A9}"/>
              </a:ext>
            </a:extLst>
          </p:cNvPr>
          <p:cNvSpPr>
            <a:spLocks noGrp="1"/>
          </p:cNvSpPr>
          <p:nvPr>
            <p:ph type="title"/>
          </p:nvPr>
        </p:nvSpPr>
        <p:spPr>
          <a:xfrm>
            <a:off x="1026827" y="116174"/>
            <a:ext cx="9601200" cy="1485900"/>
          </a:xfrm>
        </p:spPr>
        <p:txBody>
          <a:bodyPr>
            <a:normAutofit/>
          </a:bodyPr>
          <a:lstStyle/>
          <a:p>
            <a:r>
              <a:rPr lang="en-GB" sz="4000" b="1" dirty="0">
                <a:latin typeface="Arial" panose="020B0604020202020204" pitchFamily="34" charset="0"/>
                <a:cs typeface="Arial" panose="020B0604020202020204" pitchFamily="34" charset="0"/>
              </a:rPr>
              <a:t>Outdoor education - Canada </a:t>
            </a:r>
          </a:p>
        </p:txBody>
      </p:sp>
      <p:sp>
        <p:nvSpPr>
          <p:cNvPr id="3" name="TextBox 2">
            <a:extLst>
              <a:ext uri="{FF2B5EF4-FFF2-40B4-BE49-F238E27FC236}">
                <a16:creationId xmlns:a16="http://schemas.microsoft.com/office/drawing/2014/main" id="{734AF715-5925-4AD2-AA2F-47FA868F0D9A}"/>
              </a:ext>
            </a:extLst>
          </p:cNvPr>
          <p:cNvSpPr txBox="1"/>
          <p:nvPr/>
        </p:nvSpPr>
        <p:spPr>
          <a:xfrm>
            <a:off x="899410" y="659567"/>
            <a:ext cx="10717967" cy="6278642"/>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Canada have also adopted the movement of outdoor education over the last decade. </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2012, the Forest School of Canada was founded with the aim to foster richer learning experiences, ecological literacy and healthy living by connecting children to nature.</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2015, the Forest School of Canada was integrated in to The Child and Nature Alliance of Canada that fosters meaningful connections with the outdoors for children and youth</a:t>
            </a:r>
            <a:r>
              <a:rPr lang="en-GB" b="1" dirty="0"/>
              <a:t>.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Child and Nature Alliance of Canada connect children and youth with nature though policy, research and practice and believe all children and youth should have the opportunity to play and learn in forests, parks, meadows, and mud puddles.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r"/>
            <a:r>
              <a:rPr lang="en-GB" sz="2400" dirty="0">
                <a:latin typeface="Arial" panose="020B0604020202020204" pitchFamily="34" charset="0"/>
                <a:cs typeface="Arial" panose="020B0604020202020204" pitchFamily="34" charset="0"/>
              </a:rPr>
              <a:t>(The child and Nature Alliance of Canada, no date and </a:t>
            </a:r>
            <a:r>
              <a:rPr lang="en-GB" sz="2400" dirty="0" err="1">
                <a:latin typeface="Arial" panose="020B0604020202020204" pitchFamily="34" charset="0"/>
                <a:cs typeface="Arial" panose="020B0604020202020204" pitchFamily="34" charset="0"/>
              </a:rPr>
              <a:t>Kashin</a:t>
            </a:r>
            <a:r>
              <a:rPr lang="en-GB" sz="2400"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3990206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9AEA5-64D4-49BB-BEE1-3D543EE9D9A5}"/>
              </a:ext>
            </a:extLst>
          </p:cNvPr>
          <p:cNvSpPr>
            <a:spLocks noGrp="1"/>
          </p:cNvSpPr>
          <p:nvPr>
            <p:ph type="title"/>
          </p:nvPr>
        </p:nvSpPr>
        <p:spPr>
          <a:xfrm>
            <a:off x="936885" y="128236"/>
            <a:ext cx="9601200" cy="1485900"/>
          </a:xfrm>
        </p:spPr>
        <p:txBody>
          <a:bodyPr>
            <a:normAutofit/>
          </a:bodyPr>
          <a:lstStyle/>
          <a:p>
            <a:r>
              <a:rPr lang="en-GB" sz="4000" b="1" dirty="0">
                <a:latin typeface="Arial" panose="020B0604020202020204" pitchFamily="34" charset="0"/>
                <a:cs typeface="Arial" panose="020B0604020202020204" pitchFamily="34" charset="0"/>
              </a:rPr>
              <a:t>Outdoor education - Wales</a:t>
            </a:r>
          </a:p>
        </p:txBody>
      </p:sp>
      <p:sp>
        <p:nvSpPr>
          <p:cNvPr id="3" name="TextBox 2">
            <a:extLst>
              <a:ext uri="{FF2B5EF4-FFF2-40B4-BE49-F238E27FC236}">
                <a16:creationId xmlns:a16="http://schemas.microsoft.com/office/drawing/2014/main" id="{7C642564-EE16-4DE2-B86F-E5B1EEDF32C9}"/>
              </a:ext>
            </a:extLst>
          </p:cNvPr>
          <p:cNvSpPr txBox="1"/>
          <p:nvPr/>
        </p:nvSpPr>
        <p:spPr>
          <a:xfrm>
            <a:off x="-5831174" y="1614136"/>
            <a:ext cx="6280879"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4F0D0F07-F12F-45EC-9A4D-9C0073EA6BF5}"/>
              </a:ext>
            </a:extLst>
          </p:cNvPr>
          <p:cNvSpPr txBox="1"/>
          <p:nvPr/>
        </p:nvSpPr>
        <p:spPr>
          <a:xfrm>
            <a:off x="664563" y="1202244"/>
            <a:ext cx="10145843" cy="6740307"/>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idea of Forest Schools came to light after a group of early years students from the UK visited Denmark and witnessed the benefits of the outdoor education pursuit themselves.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They adopted the idea and established a Forest School within the college grounds of Somerset.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Since then the concept has been spreading throughout Britain in to Wales with new Forest schools opening, leader training courses available and research evaluations into the idea.</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3E68896-D02E-4C7C-A7E8-523E14E82AB9}"/>
              </a:ext>
            </a:extLst>
          </p:cNvPr>
          <p:cNvSpPr txBox="1"/>
          <p:nvPr/>
        </p:nvSpPr>
        <p:spPr>
          <a:xfrm>
            <a:off x="7255239" y="6160957"/>
            <a:ext cx="4691921"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(Natural Resources Wales, 2015)</a:t>
            </a:r>
          </a:p>
        </p:txBody>
      </p:sp>
    </p:spTree>
    <p:extLst>
      <p:ext uri="{BB962C8B-B14F-4D97-AF65-F5344CB8AC3E}">
        <p14:creationId xmlns:p14="http://schemas.microsoft.com/office/powerpoint/2010/main" val="1991931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D834C5-C82B-4D87-9892-12C216FA86C6}"/>
              </a:ext>
            </a:extLst>
          </p:cNvPr>
          <p:cNvSpPr txBox="1"/>
          <p:nvPr/>
        </p:nvSpPr>
        <p:spPr>
          <a:xfrm>
            <a:off x="786984" y="146553"/>
            <a:ext cx="7375161"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Continued..</a:t>
            </a:r>
          </a:p>
        </p:txBody>
      </p:sp>
      <p:sp>
        <p:nvSpPr>
          <p:cNvPr id="6" name="TextBox 5">
            <a:extLst>
              <a:ext uri="{FF2B5EF4-FFF2-40B4-BE49-F238E27FC236}">
                <a16:creationId xmlns:a16="http://schemas.microsoft.com/office/drawing/2014/main" id="{B7FAD09B-5043-4AD5-9121-2B89F1A69D3E}"/>
              </a:ext>
            </a:extLst>
          </p:cNvPr>
          <p:cNvSpPr txBox="1"/>
          <p:nvPr/>
        </p:nvSpPr>
        <p:spPr>
          <a:xfrm>
            <a:off x="764499" y="1166842"/>
            <a:ext cx="10125855"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2006 – the OCN Wales Forest School training Network was established to ensure a common standard of quality training in Wales and allowed trainers to come together and improve quality and consistency of training.</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2015 -  the Training Network then became the Outdoor Learning Training Network and started to use of </a:t>
            </a:r>
            <a:r>
              <a:rPr lang="en-GB" sz="2400" dirty="0" err="1">
                <a:latin typeface="Arial" panose="020B0604020202020204" pitchFamily="34" charset="0"/>
                <a:cs typeface="Arial" panose="020B0604020202020204" pitchFamily="34" charset="0"/>
              </a:rPr>
              <a:t>Agored</a:t>
            </a:r>
            <a:r>
              <a:rPr lang="en-GB" sz="2400" dirty="0">
                <a:latin typeface="Arial" panose="020B0604020202020204" pitchFamily="34" charset="0"/>
                <a:cs typeface="Arial" panose="020B0604020202020204" pitchFamily="34" charset="0"/>
              </a:rPr>
              <a:t> Cymru units that lead to Outdoor Learning qualifications for those wanting to lead groups in Forest School, Coastal School and Outdoor Learning/Play Programmes.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Training opportunities continue to be available.</a:t>
            </a:r>
          </a:p>
        </p:txBody>
      </p:sp>
      <p:sp>
        <p:nvSpPr>
          <p:cNvPr id="8" name="Rectangle 7">
            <a:extLst>
              <a:ext uri="{FF2B5EF4-FFF2-40B4-BE49-F238E27FC236}">
                <a16:creationId xmlns:a16="http://schemas.microsoft.com/office/drawing/2014/main" id="{700F5F59-1039-4B6F-9975-7A85223DEE0E}"/>
              </a:ext>
            </a:extLst>
          </p:cNvPr>
          <p:cNvSpPr/>
          <p:nvPr/>
        </p:nvSpPr>
        <p:spPr>
          <a:xfrm>
            <a:off x="7499882" y="6290606"/>
            <a:ext cx="4692118" cy="461665"/>
          </a:xfrm>
          <a:prstGeom prst="rect">
            <a:avLst/>
          </a:prstGeom>
        </p:spPr>
        <p:txBody>
          <a:bodyPr wrap="none">
            <a:spAutoFit/>
          </a:bodyPr>
          <a:lstStyle/>
          <a:p>
            <a:r>
              <a:rPr lang="en-GB" sz="2400" dirty="0">
                <a:latin typeface="Arial" panose="020B0604020202020204" pitchFamily="34" charset="0"/>
                <a:cs typeface="Arial" panose="020B0604020202020204" pitchFamily="34" charset="0"/>
              </a:rPr>
              <a:t>(Natural Resources Wales, 2015)</a:t>
            </a:r>
          </a:p>
        </p:txBody>
      </p:sp>
    </p:spTree>
    <p:extLst>
      <p:ext uri="{BB962C8B-B14F-4D97-AF65-F5344CB8AC3E}">
        <p14:creationId xmlns:p14="http://schemas.microsoft.com/office/powerpoint/2010/main" val="2222861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8CBFC6-3026-4E9D-80CE-9E469AB7DCB8}"/>
              </a:ext>
            </a:extLst>
          </p:cNvPr>
          <p:cNvSpPr>
            <a:spLocks noGrp="1"/>
          </p:cNvSpPr>
          <p:nvPr>
            <p:ph idx="1"/>
          </p:nvPr>
        </p:nvSpPr>
        <p:spPr>
          <a:xfrm>
            <a:off x="714532" y="979045"/>
            <a:ext cx="11477468" cy="6460761"/>
          </a:xfrm>
        </p:spPr>
        <p:txBody>
          <a:bodyPr>
            <a:normAutofit/>
          </a:bodyPr>
          <a:lstStyle/>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Increased self-esteem and self-confidence </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Improved social skills </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Opportunities to take and manage risk</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Improved physical motor skills</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Improved motivation and concentration </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development of language and communication skills</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Increased knowledge and understanding of the environment</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Experiential learning that suits different learning styles and is inclusive</a:t>
            </a:r>
          </a:p>
          <a:p>
            <a:pPr marL="0" indent="0" algn="r">
              <a:lnSpc>
                <a:spcPct val="120000"/>
              </a:lnSpc>
              <a:buNone/>
            </a:pPr>
            <a:endParaRPr lang="en-GB" sz="2400" dirty="0">
              <a:latin typeface="Arial" panose="020B0604020202020204" pitchFamily="34" charset="0"/>
              <a:cs typeface="Arial" panose="020B0604020202020204" pitchFamily="34" charset="0"/>
            </a:endParaRPr>
          </a:p>
          <a:p>
            <a:pPr marL="0" indent="0" algn="r">
              <a:lnSpc>
                <a:spcPct val="120000"/>
              </a:lnSpc>
              <a:buNone/>
            </a:pPr>
            <a:r>
              <a:rPr lang="en-GB" sz="2400" dirty="0">
                <a:latin typeface="Arial" panose="020B0604020202020204" pitchFamily="34" charset="0"/>
                <a:cs typeface="Arial" panose="020B0604020202020204" pitchFamily="34" charset="0"/>
              </a:rPr>
              <a:t>(Natural Resources Wales, 2015, p.6)</a:t>
            </a:r>
          </a:p>
          <a:p>
            <a:pPr marL="0" indent="0">
              <a:buNone/>
            </a:pPr>
            <a:endParaRPr lang="en-GB"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2864A28B-CE0C-4C12-91D0-667C896CAD9D}"/>
              </a:ext>
            </a:extLst>
          </p:cNvPr>
          <p:cNvSpPr>
            <a:spLocks noGrp="1"/>
          </p:cNvSpPr>
          <p:nvPr>
            <p:ph type="title"/>
          </p:nvPr>
        </p:nvSpPr>
        <p:spPr>
          <a:xfrm>
            <a:off x="1371599" y="236095"/>
            <a:ext cx="10395679" cy="1485900"/>
          </a:xfrm>
        </p:spPr>
        <p:txBody>
          <a:bodyPr/>
          <a:lstStyle/>
          <a:p>
            <a:r>
              <a:rPr lang="en-GB" sz="4000" b="1" dirty="0">
                <a:latin typeface="Arial" panose="020B0604020202020204" pitchFamily="34" charset="0"/>
                <a:cs typeface="Arial" panose="020B0604020202020204" pitchFamily="34" charset="0"/>
              </a:rPr>
              <a:t>Why should we continue foster the idea</a:t>
            </a:r>
            <a:r>
              <a:rPr lang="en-GB" dirty="0"/>
              <a:t>?</a:t>
            </a:r>
          </a:p>
        </p:txBody>
      </p:sp>
      <p:pic>
        <p:nvPicPr>
          <p:cNvPr id="8" name="Picture 7">
            <a:extLst>
              <a:ext uri="{FF2B5EF4-FFF2-40B4-BE49-F238E27FC236}">
                <a16:creationId xmlns:a16="http://schemas.microsoft.com/office/drawing/2014/main" id="{4E745B94-51AC-4151-B6B9-77F55AA8582D}"/>
              </a:ext>
            </a:extLst>
          </p:cNvPr>
          <p:cNvPicPr>
            <a:picLocks noChangeAspect="1"/>
          </p:cNvPicPr>
          <p:nvPr/>
        </p:nvPicPr>
        <p:blipFill>
          <a:blip r:embed="rId3"/>
          <a:stretch>
            <a:fillRect/>
          </a:stretch>
        </p:blipFill>
        <p:spPr>
          <a:xfrm>
            <a:off x="7512950" y="979045"/>
            <a:ext cx="4119418" cy="2986980"/>
          </a:xfrm>
          <a:prstGeom prst="rect">
            <a:avLst/>
          </a:prstGeom>
        </p:spPr>
      </p:pic>
    </p:spTree>
    <p:extLst>
      <p:ext uri="{BB962C8B-B14F-4D97-AF65-F5344CB8AC3E}">
        <p14:creationId xmlns:p14="http://schemas.microsoft.com/office/powerpoint/2010/main" val="3231562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171B8-DF3E-4E08-96BD-C6165E876CC2}"/>
              </a:ext>
            </a:extLst>
          </p:cNvPr>
          <p:cNvSpPr>
            <a:spLocks noGrp="1"/>
          </p:cNvSpPr>
          <p:nvPr>
            <p:ph type="title"/>
          </p:nvPr>
        </p:nvSpPr>
        <p:spPr>
          <a:xfrm>
            <a:off x="831954" y="-88067"/>
            <a:ext cx="9601200" cy="1485900"/>
          </a:xfrm>
        </p:spPr>
        <p:txBody>
          <a:bodyPr/>
          <a:lstStyle/>
          <a:p>
            <a:r>
              <a:rPr lang="en-GB" dirty="0"/>
              <a:t>Continued..</a:t>
            </a:r>
          </a:p>
        </p:txBody>
      </p:sp>
      <p:pic>
        <p:nvPicPr>
          <p:cNvPr id="4" name="Picture 3">
            <a:extLst>
              <a:ext uri="{FF2B5EF4-FFF2-40B4-BE49-F238E27FC236}">
                <a16:creationId xmlns:a16="http://schemas.microsoft.com/office/drawing/2014/main" id="{7BDD1F92-9C01-4188-BA98-64CD82519FD0}"/>
              </a:ext>
            </a:extLst>
          </p:cNvPr>
          <p:cNvPicPr>
            <a:picLocks noChangeAspect="1"/>
          </p:cNvPicPr>
          <p:nvPr/>
        </p:nvPicPr>
        <p:blipFill>
          <a:blip r:embed="rId3"/>
          <a:stretch>
            <a:fillRect/>
          </a:stretch>
        </p:blipFill>
        <p:spPr>
          <a:xfrm>
            <a:off x="8285227" y="1889830"/>
            <a:ext cx="3711959" cy="3078339"/>
          </a:xfrm>
          <a:prstGeom prst="rect">
            <a:avLst/>
          </a:prstGeom>
        </p:spPr>
      </p:pic>
      <p:sp>
        <p:nvSpPr>
          <p:cNvPr id="3" name="Content Placeholder 2">
            <a:extLst>
              <a:ext uri="{FF2B5EF4-FFF2-40B4-BE49-F238E27FC236}">
                <a16:creationId xmlns:a16="http://schemas.microsoft.com/office/drawing/2014/main" id="{DE94C50F-B922-4960-8318-5788B911C127}"/>
              </a:ext>
            </a:extLst>
          </p:cNvPr>
          <p:cNvSpPr>
            <a:spLocks noGrp="1"/>
          </p:cNvSpPr>
          <p:nvPr>
            <p:ph idx="1"/>
          </p:nvPr>
        </p:nvSpPr>
        <p:spPr>
          <a:xfrm>
            <a:off x="659567" y="539647"/>
            <a:ext cx="11857220" cy="6202180"/>
          </a:xfrm>
        </p:spPr>
        <p:txBody>
          <a:bodyPr>
            <a:normAutofit fontScale="85000" lnSpcReduction="20000"/>
          </a:bodyPr>
          <a:lstStyle/>
          <a:p>
            <a:pPr marL="0" indent="0">
              <a:lnSpc>
                <a:spcPct val="120000"/>
              </a:lnSpc>
              <a:buNone/>
            </a:pPr>
            <a:r>
              <a:rPr lang="en-GB" sz="2800" dirty="0">
                <a:latin typeface="Arial" panose="020B0604020202020204" pitchFamily="34" charset="0"/>
                <a:cs typeface="Arial" panose="020B0604020202020204" pitchFamily="34" charset="0"/>
              </a:rPr>
              <a:t>Follow suits with:</a:t>
            </a:r>
          </a:p>
          <a:p>
            <a:pPr marL="0" indent="0">
              <a:lnSpc>
                <a:spcPct val="120000"/>
              </a:lnSpc>
              <a:buNone/>
            </a:pP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The Global Goals for Sustainable Development (2030):</a:t>
            </a:r>
          </a:p>
          <a:p>
            <a:pPr>
              <a:lnSpc>
                <a:spcPct val="120000"/>
              </a:lnSpc>
              <a:buFontTx/>
              <a:buChar char="-"/>
            </a:pPr>
            <a:r>
              <a:rPr lang="en-GB" sz="2800" b="1" dirty="0">
                <a:latin typeface="Arial" panose="020B0604020202020204" pitchFamily="34" charset="0"/>
                <a:cs typeface="Arial" panose="020B0604020202020204" pitchFamily="34" charset="0"/>
              </a:rPr>
              <a:t>Goal 3: </a:t>
            </a:r>
            <a:r>
              <a:rPr lang="en-GB" sz="2800" dirty="0">
                <a:latin typeface="Arial" panose="020B0604020202020204" pitchFamily="34" charset="0"/>
                <a:cs typeface="Arial" panose="020B0604020202020204" pitchFamily="34" charset="0"/>
              </a:rPr>
              <a:t>Good health and Wellbeing</a:t>
            </a:r>
          </a:p>
          <a:p>
            <a:pPr>
              <a:lnSpc>
                <a:spcPct val="120000"/>
              </a:lnSpc>
              <a:buFontTx/>
              <a:buChar char="-"/>
            </a:pPr>
            <a:r>
              <a:rPr lang="en-GB" sz="2800" b="1" dirty="0">
                <a:latin typeface="Arial" panose="020B0604020202020204" pitchFamily="34" charset="0"/>
                <a:cs typeface="Arial" panose="020B0604020202020204" pitchFamily="34" charset="0"/>
              </a:rPr>
              <a:t>Goal 13: </a:t>
            </a:r>
            <a:r>
              <a:rPr lang="en-GB" sz="2800" dirty="0">
                <a:latin typeface="Arial" panose="020B0604020202020204" pitchFamily="34" charset="0"/>
                <a:cs typeface="Arial" panose="020B0604020202020204" pitchFamily="34" charset="0"/>
              </a:rPr>
              <a:t>Climate action</a:t>
            </a:r>
          </a:p>
          <a:p>
            <a:pPr>
              <a:lnSpc>
                <a:spcPct val="120000"/>
              </a:lnSpc>
              <a:buFontTx/>
              <a:buChar char="-"/>
            </a:pPr>
            <a:r>
              <a:rPr lang="en-GB" sz="2800" b="1" dirty="0">
                <a:latin typeface="Arial" panose="020B0604020202020204" pitchFamily="34" charset="0"/>
                <a:cs typeface="Arial" panose="020B0604020202020204" pitchFamily="34" charset="0"/>
              </a:rPr>
              <a:t>Goal 11: </a:t>
            </a:r>
            <a:r>
              <a:rPr lang="en-GB" sz="2800" dirty="0">
                <a:latin typeface="Arial" panose="020B0604020202020204" pitchFamily="34" charset="0"/>
                <a:cs typeface="Arial" panose="020B0604020202020204" pitchFamily="34" charset="0"/>
              </a:rPr>
              <a:t>Sustainable cities and communities </a:t>
            </a:r>
          </a:p>
          <a:p>
            <a:pPr>
              <a:lnSpc>
                <a:spcPct val="120000"/>
              </a:lnSpc>
              <a:buFontTx/>
              <a:buChar char="-"/>
            </a:pPr>
            <a:r>
              <a:rPr lang="en-GB" sz="2800" b="1" dirty="0">
                <a:latin typeface="Arial" panose="020B0604020202020204" pitchFamily="34" charset="0"/>
                <a:cs typeface="Arial" panose="020B0604020202020204" pitchFamily="34" charset="0"/>
              </a:rPr>
              <a:t>Goal 15: </a:t>
            </a:r>
            <a:r>
              <a:rPr lang="en-GB" sz="2800" dirty="0">
                <a:latin typeface="Arial" panose="020B0604020202020204" pitchFamily="34" charset="0"/>
                <a:cs typeface="Arial" panose="020B0604020202020204" pitchFamily="34" charset="0"/>
              </a:rPr>
              <a:t>life on land</a:t>
            </a:r>
          </a:p>
          <a:p>
            <a:pPr marL="0" indent="0">
              <a:lnSpc>
                <a:spcPct val="120000"/>
              </a:lnSpc>
              <a:buNone/>
            </a:pPr>
            <a:endParaRPr lang="en-GB" sz="2800" dirty="0">
              <a:latin typeface="Arial" panose="020B0604020202020204" pitchFamily="34" charset="0"/>
              <a:cs typeface="Arial" panose="020B0604020202020204" pitchFamily="34" charset="0"/>
            </a:endParaRPr>
          </a:p>
          <a:p>
            <a:pPr marL="0" indent="0">
              <a:lnSpc>
                <a:spcPct val="120000"/>
              </a:lnSpc>
              <a:buNone/>
            </a:pPr>
            <a:r>
              <a:rPr lang="en-GB" sz="2800" b="1" dirty="0">
                <a:latin typeface="Arial" panose="020B0604020202020204" pitchFamily="34" charset="0"/>
                <a:cs typeface="Arial" panose="020B0604020202020204" pitchFamily="34" charset="0"/>
              </a:rPr>
              <a:t>Wellbeing of Future Generations Act (Wales) 2015</a:t>
            </a:r>
            <a:r>
              <a:rPr lang="en-GB" sz="2800" dirty="0">
                <a:latin typeface="Arial" panose="020B0604020202020204" pitchFamily="34" charset="0"/>
                <a:cs typeface="Arial" panose="020B0604020202020204" pitchFamily="34" charset="0"/>
              </a:rPr>
              <a:t>:</a:t>
            </a:r>
          </a:p>
          <a:p>
            <a:pPr>
              <a:lnSpc>
                <a:spcPct val="120000"/>
              </a:lnSpc>
              <a:buFontTx/>
              <a:buChar char="-"/>
            </a:pPr>
            <a:r>
              <a:rPr lang="en-GB" sz="2800" dirty="0">
                <a:latin typeface="Arial" panose="020B0604020202020204" pitchFamily="34" charset="0"/>
                <a:cs typeface="Arial" panose="020B0604020202020204" pitchFamily="34" charset="0"/>
              </a:rPr>
              <a:t>A globally responsible Wales</a:t>
            </a:r>
          </a:p>
          <a:p>
            <a:pPr>
              <a:lnSpc>
                <a:spcPct val="120000"/>
              </a:lnSpc>
              <a:buFontTx/>
              <a:buChar char="-"/>
            </a:pPr>
            <a:r>
              <a:rPr lang="en-GB" sz="2800" dirty="0">
                <a:latin typeface="Arial" panose="020B0604020202020204" pitchFamily="34" charset="0"/>
                <a:cs typeface="Arial" panose="020B0604020202020204" pitchFamily="34" charset="0"/>
              </a:rPr>
              <a:t>A Prosperous Wales</a:t>
            </a:r>
          </a:p>
          <a:p>
            <a:pPr>
              <a:lnSpc>
                <a:spcPct val="120000"/>
              </a:lnSpc>
              <a:buFontTx/>
              <a:buChar char="-"/>
            </a:pPr>
            <a:r>
              <a:rPr lang="en-GB" sz="2800" dirty="0">
                <a:latin typeface="Arial" panose="020B0604020202020204" pitchFamily="34" charset="0"/>
                <a:cs typeface="Arial" panose="020B0604020202020204" pitchFamily="34" charset="0"/>
              </a:rPr>
              <a:t>A Healthier Wales</a:t>
            </a:r>
          </a:p>
          <a:p>
            <a:pPr>
              <a:lnSpc>
                <a:spcPct val="120000"/>
              </a:lnSpc>
              <a:buFontTx/>
              <a:buChar char="-"/>
            </a:pPr>
            <a:r>
              <a:rPr lang="en-GB" sz="2800" dirty="0">
                <a:latin typeface="Arial" panose="020B0604020202020204" pitchFamily="34" charset="0"/>
                <a:cs typeface="Arial" panose="020B0604020202020204" pitchFamily="34" charset="0"/>
              </a:rPr>
              <a:t>A resilient Wales</a:t>
            </a:r>
          </a:p>
          <a:p>
            <a:pPr>
              <a:lnSpc>
                <a:spcPct val="120000"/>
              </a:lnSpc>
              <a:buFontTx/>
              <a:buChar char="-"/>
            </a:pPr>
            <a:endParaRPr lang="en-GB" sz="24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3002C79D-35EA-42D2-AE8A-738048C58369}"/>
              </a:ext>
            </a:extLst>
          </p:cNvPr>
          <p:cNvSpPr txBox="1"/>
          <p:nvPr/>
        </p:nvSpPr>
        <p:spPr>
          <a:xfrm>
            <a:off x="4362138" y="6280162"/>
            <a:ext cx="866931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(Welsh Government, 2016 and United Nations, no date)</a:t>
            </a:r>
          </a:p>
        </p:txBody>
      </p:sp>
    </p:spTree>
    <p:extLst>
      <p:ext uri="{BB962C8B-B14F-4D97-AF65-F5344CB8AC3E}">
        <p14:creationId xmlns:p14="http://schemas.microsoft.com/office/powerpoint/2010/main" val="1884499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2C38F-090E-443C-A2E6-367245930371}"/>
              </a:ext>
            </a:extLst>
          </p:cNvPr>
          <p:cNvSpPr>
            <a:spLocks noGrp="1"/>
          </p:cNvSpPr>
          <p:nvPr>
            <p:ph type="title"/>
          </p:nvPr>
        </p:nvSpPr>
        <p:spPr>
          <a:xfrm>
            <a:off x="3934919" y="3015834"/>
            <a:ext cx="9601200" cy="1485900"/>
          </a:xfrm>
        </p:spPr>
        <p:txBody>
          <a:bodyPr>
            <a:normAutofit/>
          </a:bodyPr>
          <a:lstStyle/>
          <a:p>
            <a:r>
              <a:rPr lang="en-GB" sz="5400" dirty="0">
                <a:latin typeface="Arial" panose="020B0604020202020204" pitchFamily="34" charset="0"/>
                <a:cs typeface="Arial" panose="020B0604020202020204" pitchFamily="34" charset="0"/>
              </a:rPr>
              <a:t>Conclusion </a:t>
            </a:r>
          </a:p>
        </p:txBody>
      </p:sp>
      <p:pic>
        <p:nvPicPr>
          <p:cNvPr id="5" name="Graphic 4" descr="Thought bubble">
            <a:extLst>
              <a:ext uri="{FF2B5EF4-FFF2-40B4-BE49-F238E27FC236}">
                <a16:creationId xmlns:a16="http://schemas.microsoft.com/office/drawing/2014/main" id="{59C5D1AD-DB3A-4ADE-B297-763894CFCB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17895" y="202992"/>
            <a:ext cx="2635770" cy="2635770"/>
          </a:xfrm>
          <a:prstGeom prst="rect">
            <a:avLst/>
          </a:prstGeom>
        </p:spPr>
      </p:pic>
      <p:pic>
        <p:nvPicPr>
          <p:cNvPr id="7" name="Graphic 6" descr="Scales of justice">
            <a:extLst>
              <a:ext uri="{FF2B5EF4-FFF2-40B4-BE49-F238E27FC236}">
                <a16:creationId xmlns:a16="http://schemas.microsoft.com/office/drawing/2014/main" id="{50014DCE-418E-4696-8374-5E0B4B5500D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36622" y="4695667"/>
            <a:ext cx="1818807" cy="1818807"/>
          </a:xfrm>
          <a:prstGeom prst="rect">
            <a:avLst/>
          </a:prstGeom>
        </p:spPr>
      </p:pic>
    </p:spTree>
    <p:extLst>
      <p:ext uri="{BB962C8B-B14F-4D97-AF65-F5344CB8AC3E}">
        <p14:creationId xmlns:p14="http://schemas.microsoft.com/office/powerpoint/2010/main" val="2059653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7F4F1-9D30-432C-BAA3-04087B27167A}"/>
              </a:ext>
            </a:extLst>
          </p:cNvPr>
          <p:cNvSpPr>
            <a:spLocks noGrp="1"/>
          </p:cNvSpPr>
          <p:nvPr>
            <p:ph type="title"/>
          </p:nvPr>
        </p:nvSpPr>
        <p:spPr>
          <a:xfrm>
            <a:off x="1292898" y="2761938"/>
            <a:ext cx="9601200" cy="1485900"/>
          </a:xfrm>
        </p:spPr>
        <p:txBody>
          <a:bodyPr>
            <a:noAutofit/>
          </a:bodyPr>
          <a:lstStyle/>
          <a:p>
            <a:pPr algn="ctr"/>
            <a:r>
              <a:rPr lang="en-GB" sz="3600" dirty="0">
                <a:latin typeface="Arial" panose="020B0604020202020204" pitchFamily="34" charset="0"/>
                <a:cs typeface="Arial" panose="020B0604020202020204" pitchFamily="34" charset="0"/>
              </a:rPr>
              <a:t>Personal experiences of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outdoor education</a:t>
            </a:r>
            <a:br>
              <a:rPr lang="en-GB" dirty="0">
                <a:latin typeface="Arial" panose="020B0604020202020204" pitchFamily="34" charset="0"/>
                <a:cs typeface="Arial" panose="020B0604020202020204" pitchFamily="34" charset="0"/>
              </a:rPr>
            </a:br>
            <a:br>
              <a:rPr lang="en-GB" dirty="0"/>
            </a:br>
            <a:endParaRPr lang="en-GB" dirty="0"/>
          </a:p>
        </p:txBody>
      </p:sp>
      <p:sp>
        <p:nvSpPr>
          <p:cNvPr id="4" name="TextBox 3">
            <a:extLst>
              <a:ext uri="{FF2B5EF4-FFF2-40B4-BE49-F238E27FC236}">
                <a16:creationId xmlns:a16="http://schemas.microsoft.com/office/drawing/2014/main" id="{B9F71C08-A066-4EEC-8374-65F54462D574}"/>
              </a:ext>
            </a:extLst>
          </p:cNvPr>
          <p:cNvSpPr txBox="1"/>
          <p:nvPr/>
        </p:nvSpPr>
        <p:spPr>
          <a:xfrm>
            <a:off x="6522098" y="7035282"/>
            <a:ext cx="2743200" cy="438538"/>
          </a:xfrm>
          <a:prstGeom prst="rect">
            <a:avLst/>
          </a:prstGeom>
          <a:noFill/>
        </p:spPr>
        <p:txBody>
          <a:bodyPr wrap="square" rtlCol="0">
            <a:spAutoFit/>
          </a:bodyPr>
          <a:lstStyle/>
          <a:p>
            <a:endParaRPr lang="en-GB" dirty="0"/>
          </a:p>
        </p:txBody>
      </p:sp>
      <p:pic>
        <p:nvPicPr>
          <p:cNvPr id="5" name="Picture 4">
            <a:extLst>
              <a:ext uri="{FF2B5EF4-FFF2-40B4-BE49-F238E27FC236}">
                <a16:creationId xmlns:a16="http://schemas.microsoft.com/office/drawing/2014/main" id="{F25D58E4-D34D-48A3-ADC0-353CFD0A790E}"/>
              </a:ext>
            </a:extLst>
          </p:cNvPr>
          <p:cNvPicPr>
            <a:picLocks noChangeAspect="1"/>
          </p:cNvPicPr>
          <p:nvPr/>
        </p:nvPicPr>
        <p:blipFill rotWithShape="1">
          <a:blip r:embed="rId3"/>
          <a:srcRect l="34688" t="12083" r="28229" b="10695"/>
          <a:stretch/>
        </p:blipFill>
        <p:spPr>
          <a:xfrm>
            <a:off x="1612641" y="108734"/>
            <a:ext cx="1552575" cy="2424809"/>
          </a:xfrm>
          <a:prstGeom prst="rect">
            <a:avLst/>
          </a:prstGeom>
        </p:spPr>
      </p:pic>
      <p:pic>
        <p:nvPicPr>
          <p:cNvPr id="7" name="Picture 6">
            <a:extLst>
              <a:ext uri="{FF2B5EF4-FFF2-40B4-BE49-F238E27FC236}">
                <a16:creationId xmlns:a16="http://schemas.microsoft.com/office/drawing/2014/main" id="{E36E1AB0-12D2-4DB0-A898-318F19702621}"/>
              </a:ext>
            </a:extLst>
          </p:cNvPr>
          <p:cNvPicPr>
            <a:picLocks noChangeAspect="1"/>
          </p:cNvPicPr>
          <p:nvPr/>
        </p:nvPicPr>
        <p:blipFill rotWithShape="1">
          <a:blip r:embed="rId4"/>
          <a:srcRect l="6458" t="25555" r="15340" b="3194"/>
          <a:stretch/>
        </p:blipFill>
        <p:spPr>
          <a:xfrm>
            <a:off x="4653305" y="268547"/>
            <a:ext cx="2885390" cy="1971675"/>
          </a:xfrm>
          <a:prstGeom prst="rect">
            <a:avLst/>
          </a:prstGeom>
        </p:spPr>
      </p:pic>
      <p:pic>
        <p:nvPicPr>
          <p:cNvPr id="8" name="Picture 7">
            <a:extLst>
              <a:ext uri="{FF2B5EF4-FFF2-40B4-BE49-F238E27FC236}">
                <a16:creationId xmlns:a16="http://schemas.microsoft.com/office/drawing/2014/main" id="{03CA1C47-7A52-46E8-B78B-BD8FEA8E8F71}"/>
              </a:ext>
            </a:extLst>
          </p:cNvPr>
          <p:cNvPicPr>
            <a:picLocks noChangeAspect="1"/>
          </p:cNvPicPr>
          <p:nvPr/>
        </p:nvPicPr>
        <p:blipFill>
          <a:blip r:embed="rId5"/>
          <a:stretch>
            <a:fillRect/>
          </a:stretch>
        </p:blipFill>
        <p:spPr>
          <a:xfrm>
            <a:off x="809625" y="2686050"/>
            <a:ext cx="1821656" cy="2428875"/>
          </a:xfrm>
          <a:prstGeom prst="rect">
            <a:avLst/>
          </a:prstGeom>
        </p:spPr>
      </p:pic>
      <p:pic>
        <p:nvPicPr>
          <p:cNvPr id="9" name="Picture 8">
            <a:extLst>
              <a:ext uri="{FF2B5EF4-FFF2-40B4-BE49-F238E27FC236}">
                <a16:creationId xmlns:a16="http://schemas.microsoft.com/office/drawing/2014/main" id="{4199236B-2385-4C3F-A03A-328F1A960871}"/>
              </a:ext>
            </a:extLst>
          </p:cNvPr>
          <p:cNvPicPr>
            <a:picLocks noChangeAspect="1"/>
          </p:cNvPicPr>
          <p:nvPr/>
        </p:nvPicPr>
        <p:blipFill>
          <a:blip r:embed="rId6"/>
          <a:stretch>
            <a:fillRect/>
          </a:stretch>
        </p:blipFill>
        <p:spPr>
          <a:xfrm>
            <a:off x="2857500" y="4743450"/>
            <a:ext cx="2819400" cy="2114550"/>
          </a:xfrm>
          <a:prstGeom prst="rect">
            <a:avLst/>
          </a:prstGeom>
        </p:spPr>
      </p:pic>
      <p:pic>
        <p:nvPicPr>
          <p:cNvPr id="10" name="Picture 9">
            <a:extLst>
              <a:ext uri="{FF2B5EF4-FFF2-40B4-BE49-F238E27FC236}">
                <a16:creationId xmlns:a16="http://schemas.microsoft.com/office/drawing/2014/main" id="{2782ABB9-5F48-4576-B520-1447726F74C3}"/>
              </a:ext>
            </a:extLst>
          </p:cNvPr>
          <p:cNvPicPr>
            <a:picLocks noChangeAspect="1"/>
          </p:cNvPicPr>
          <p:nvPr/>
        </p:nvPicPr>
        <p:blipFill>
          <a:blip r:embed="rId7"/>
          <a:stretch>
            <a:fillRect/>
          </a:stretch>
        </p:blipFill>
        <p:spPr>
          <a:xfrm>
            <a:off x="9873732" y="3028950"/>
            <a:ext cx="2143125" cy="2857500"/>
          </a:xfrm>
          <a:prstGeom prst="rect">
            <a:avLst/>
          </a:prstGeom>
        </p:spPr>
      </p:pic>
      <p:pic>
        <p:nvPicPr>
          <p:cNvPr id="11" name="Picture 10">
            <a:extLst>
              <a:ext uri="{FF2B5EF4-FFF2-40B4-BE49-F238E27FC236}">
                <a16:creationId xmlns:a16="http://schemas.microsoft.com/office/drawing/2014/main" id="{F1CABDC9-D869-4124-B95C-C0FBBD8CAE0F}"/>
              </a:ext>
            </a:extLst>
          </p:cNvPr>
          <p:cNvPicPr>
            <a:picLocks noChangeAspect="1"/>
          </p:cNvPicPr>
          <p:nvPr/>
        </p:nvPicPr>
        <p:blipFill rotWithShape="1">
          <a:blip r:embed="rId8"/>
          <a:srcRect l="31146" t="15000" r="10938" b="15695"/>
          <a:stretch/>
        </p:blipFill>
        <p:spPr>
          <a:xfrm>
            <a:off x="8341711" y="360103"/>
            <a:ext cx="2706322" cy="2428875"/>
          </a:xfrm>
          <a:prstGeom prst="rect">
            <a:avLst/>
          </a:prstGeom>
        </p:spPr>
      </p:pic>
      <p:pic>
        <p:nvPicPr>
          <p:cNvPr id="12" name="Picture 11">
            <a:extLst>
              <a:ext uri="{FF2B5EF4-FFF2-40B4-BE49-F238E27FC236}">
                <a16:creationId xmlns:a16="http://schemas.microsoft.com/office/drawing/2014/main" id="{BDE9E021-9D61-42D9-9F0E-39D6F3F597FA}"/>
              </a:ext>
            </a:extLst>
          </p:cNvPr>
          <p:cNvPicPr>
            <a:picLocks noChangeAspect="1"/>
          </p:cNvPicPr>
          <p:nvPr/>
        </p:nvPicPr>
        <p:blipFill>
          <a:blip r:embed="rId9"/>
          <a:stretch>
            <a:fillRect/>
          </a:stretch>
        </p:blipFill>
        <p:spPr>
          <a:xfrm>
            <a:off x="6098503" y="3863457"/>
            <a:ext cx="2378869" cy="3171825"/>
          </a:xfrm>
          <a:prstGeom prst="rect">
            <a:avLst/>
          </a:prstGeom>
        </p:spPr>
      </p:pic>
    </p:spTree>
    <p:extLst>
      <p:ext uri="{BB962C8B-B14F-4D97-AF65-F5344CB8AC3E}">
        <p14:creationId xmlns:p14="http://schemas.microsoft.com/office/powerpoint/2010/main" val="2739804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BE061-9CF9-41ED-A3C0-01B5561BDA75}"/>
              </a:ext>
            </a:extLst>
          </p:cNvPr>
          <p:cNvSpPr>
            <a:spLocks noGrp="1"/>
          </p:cNvSpPr>
          <p:nvPr>
            <p:ph type="title"/>
          </p:nvPr>
        </p:nvSpPr>
        <p:spPr>
          <a:xfrm>
            <a:off x="891915" y="131164"/>
            <a:ext cx="9601200" cy="1485900"/>
          </a:xfrm>
        </p:spPr>
        <p:txBody>
          <a:bodyPr/>
          <a:lstStyle/>
          <a:p>
            <a:r>
              <a:rPr lang="en-GB" dirty="0"/>
              <a:t>Conclusion continued… </a:t>
            </a:r>
          </a:p>
        </p:txBody>
      </p:sp>
      <p:sp>
        <p:nvSpPr>
          <p:cNvPr id="3" name="TextBox 2">
            <a:extLst>
              <a:ext uri="{FF2B5EF4-FFF2-40B4-BE49-F238E27FC236}">
                <a16:creationId xmlns:a16="http://schemas.microsoft.com/office/drawing/2014/main" id="{0B937C4D-F4D0-435B-8088-72FFE80E3411}"/>
              </a:ext>
            </a:extLst>
          </p:cNvPr>
          <p:cNvSpPr txBox="1"/>
          <p:nvPr/>
        </p:nvSpPr>
        <p:spPr>
          <a:xfrm>
            <a:off x="697042" y="979045"/>
            <a:ext cx="5853659" cy="6001643"/>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Global research allows us to learn from each other and develop initiatives and strategies that benefit our country and people.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terms of adapting Forest Schools and outdoor education – it has enabled us to adapt ideas to improve the health and wellbeing of our children and young people as well as our environment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addition to this, it allows countries to work in collaboration with issues we face all over the world such as sustainable development. </a:t>
            </a:r>
            <a:endParaRPr lang="en-GB" dirty="0"/>
          </a:p>
        </p:txBody>
      </p:sp>
      <p:sp>
        <p:nvSpPr>
          <p:cNvPr id="4" name="TextBox 3">
            <a:extLst>
              <a:ext uri="{FF2B5EF4-FFF2-40B4-BE49-F238E27FC236}">
                <a16:creationId xmlns:a16="http://schemas.microsoft.com/office/drawing/2014/main" id="{FAD8B916-D7ED-4D4B-81CB-544DADC53496}"/>
              </a:ext>
            </a:extLst>
          </p:cNvPr>
          <p:cNvSpPr txBox="1"/>
          <p:nvPr/>
        </p:nvSpPr>
        <p:spPr>
          <a:xfrm>
            <a:off x="6745574" y="764024"/>
            <a:ext cx="4944257" cy="10618291"/>
          </a:xfrm>
          <a:prstGeom prst="rect">
            <a:avLst/>
          </a:prstGeom>
          <a:noFill/>
        </p:spPr>
        <p:txBody>
          <a:bodyPr wrap="square" rtlCol="0">
            <a:spAutoFit/>
          </a:bodyPr>
          <a:lstStyle/>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Wales needs to continue the movement of Forest Schools in order to benefit from them. E.g. funding, more practice.</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Personally believe countries should do more together to enhance the health and wellbeing of our future generations and environment.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We are one planet – we should be one team.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pic>
        <p:nvPicPr>
          <p:cNvPr id="6" name="Graphic 5" descr="Earth globe: Africa and Europe">
            <a:extLst>
              <a:ext uri="{FF2B5EF4-FFF2-40B4-BE49-F238E27FC236}">
                <a16:creationId xmlns:a16="http://schemas.microsoft.com/office/drawing/2014/main" id="{455ACD9E-793C-4377-9C83-DACB4F04E17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05336" y="131164"/>
            <a:ext cx="1394085" cy="1394085"/>
          </a:xfrm>
          <a:prstGeom prst="rect">
            <a:avLst/>
          </a:prstGeom>
        </p:spPr>
      </p:pic>
      <p:pic>
        <p:nvPicPr>
          <p:cNvPr id="8" name="Graphic 7" descr="Handshake">
            <a:extLst>
              <a:ext uri="{FF2B5EF4-FFF2-40B4-BE49-F238E27FC236}">
                <a16:creationId xmlns:a16="http://schemas.microsoft.com/office/drawing/2014/main" id="{2FFE098D-CC2C-4389-AC18-8EC589DDAA0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202712" y="-24047"/>
            <a:ext cx="2006184" cy="2006184"/>
          </a:xfrm>
          <a:prstGeom prst="rect">
            <a:avLst/>
          </a:prstGeom>
        </p:spPr>
      </p:pic>
    </p:spTree>
    <p:extLst>
      <p:ext uri="{BB962C8B-B14F-4D97-AF65-F5344CB8AC3E}">
        <p14:creationId xmlns:p14="http://schemas.microsoft.com/office/powerpoint/2010/main" val="2522992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75C9A-D4E2-4EE6-A4E1-A7518050BD97}"/>
              </a:ext>
            </a:extLst>
          </p:cNvPr>
          <p:cNvSpPr>
            <a:spLocks noGrp="1"/>
          </p:cNvSpPr>
          <p:nvPr>
            <p:ph type="title"/>
          </p:nvPr>
        </p:nvSpPr>
        <p:spPr/>
        <p:txBody>
          <a:bodyPr>
            <a:normAutofit fontScale="90000"/>
          </a:bodyPr>
          <a:lstStyle/>
          <a:p>
            <a:pPr algn="ctr"/>
            <a:r>
              <a:rPr lang="en-GB" dirty="0"/>
              <a:t>Thank you for listening,</a:t>
            </a:r>
            <a:br>
              <a:rPr lang="en-GB" dirty="0"/>
            </a:br>
            <a:br>
              <a:rPr lang="en-GB" dirty="0"/>
            </a:br>
            <a:br>
              <a:rPr lang="en-GB" dirty="0"/>
            </a:br>
            <a:br>
              <a:rPr lang="en-GB" dirty="0"/>
            </a:br>
            <a:r>
              <a:rPr lang="en-GB" dirty="0"/>
              <a:t>Any questions? </a:t>
            </a:r>
          </a:p>
        </p:txBody>
      </p:sp>
    </p:spTree>
    <p:extLst>
      <p:ext uri="{BB962C8B-B14F-4D97-AF65-F5344CB8AC3E}">
        <p14:creationId xmlns:p14="http://schemas.microsoft.com/office/powerpoint/2010/main" val="2840650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1A763-A036-485E-A1E7-9A59A13CAD75}"/>
              </a:ext>
            </a:extLst>
          </p:cNvPr>
          <p:cNvSpPr>
            <a:spLocks noGrp="1"/>
          </p:cNvSpPr>
          <p:nvPr>
            <p:ph type="title"/>
          </p:nvPr>
        </p:nvSpPr>
        <p:spPr>
          <a:xfrm>
            <a:off x="757003" y="0"/>
            <a:ext cx="9601200" cy="629587"/>
          </a:xfrm>
        </p:spPr>
        <p:txBody>
          <a:bodyPr>
            <a:normAutofit fontScale="90000"/>
          </a:bodyPr>
          <a:lstStyle/>
          <a:p>
            <a:pPr marL="285750" indent="-285750">
              <a:buFont typeface="Arial" panose="020B0604020202020204" pitchFamily="34" charset="0"/>
              <a:buChar char="•"/>
            </a:pPr>
            <a:r>
              <a:rPr lang="en-GB" sz="3600" dirty="0">
                <a:latin typeface="Arial" panose="020B0604020202020204" pitchFamily="34" charset="0"/>
                <a:cs typeface="Arial" panose="020B0604020202020204" pitchFamily="34" charset="0"/>
              </a:rPr>
              <a:t>Reference List</a:t>
            </a:r>
            <a:br>
              <a:rPr lang="en-GB" dirty="0"/>
            </a:br>
            <a:br>
              <a:rPr lang="en-GB" sz="2000" dirty="0">
                <a:latin typeface="Arial" panose="020B0604020202020204" pitchFamily="34" charset="0"/>
                <a:cs typeface="Arial" panose="020B0604020202020204" pitchFamily="34" charset="0"/>
              </a:rPr>
            </a:br>
            <a:endParaRPr lang="en-GB" sz="2700" i="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478213-7560-4112-A364-AE0B574955C8}"/>
              </a:ext>
            </a:extLst>
          </p:cNvPr>
          <p:cNvSpPr txBox="1"/>
          <p:nvPr/>
        </p:nvSpPr>
        <p:spPr>
          <a:xfrm>
            <a:off x="959371" y="197346"/>
            <a:ext cx="10807908" cy="6463308"/>
          </a:xfrm>
          <a:prstGeom prst="rect">
            <a:avLst/>
          </a:prstGeom>
          <a:noFill/>
        </p:spPr>
        <p:txBody>
          <a:bodyPr wrap="square" rtlCol="0">
            <a:spAutoFit/>
          </a:bodyPr>
          <a:lstStyle/>
          <a:p>
            <a:r>
              <a:rPr lang="en-GB" dirty="0"/>
              <a:t> </a:t>
            </a:r>
          </a:p>
          <a:p>
            <a:r>
              <a:rPr lang="en-GB" dirty="0"/>
              <a:t>McLeod, S. A. (2017) </a:t>
            </a:r>
            <a:r>
              <a:rPr lang="en-GB" i="1" dirty="0"/>
              <a:t>Kolb - learning styles</a:t>
            </a:r>
            <a:r>
              <a:rPr lang="en-GB" dirty="0"/>
              <a:t>. Available at: </a:t>
            </a:r>
            <a:r>
              <a:rPr lang="en-GB" u="sng" dirty="0">
                <a:hlinkClick r:id="rId3"/>
              </a:rPr>
              <a:t>https://www.simplypsychology.org/learning-kolb.html</a:t>
            </a:r>
            <a:r>
              <a:rPr lang="en-GB" dirty="0"/>
              <a:t> (Accessed: 1</a:t>
            </a:r>
            <a:r>
              <a:rPr lang="en-GB" baseline="30000" dirty="0"/>
              <a:t>st</a:t>
            </a:r>
            <a:r>
              <a:rPr lang="en-GB" dirty="0"/>
              <a:t> April 2019</a:t>
            </a:r>
            <a:br>
              <a:rPr lang="en-GB" dirty="0"/>
            </a:br>
            <a:r>
              <a:rPr lang="en-GB" dirty="0" err="1"/>
              <a:t>Jeffs</a:t>
            </a:r>
            <a:r>
              <a:rPr lang="en-GB" dirty="0"/>
              <a:t>, T and Smith, M. K. (2010) </a:t>
            </a:r>
            <a:r>
              <a:rPr lang="en-GB" i="1" dirty="0"/>
              <a:t>Youth Work Practice. </a:t>
            </a:r>
            <a:r>
              <a:rPr lang="en-GB" dirty="0"/>
              <a:t>Hampshire: Palgrave Macmillan</a:t>
            </a:r>
            <a:br>
              <a:rPr lang="en-GB" dirty="0"/>
            </a:br>
            <a:r>
              <a:rPr lang="en-GB" dirty="0"/>
              <a:t>Williams-</a:t>
            </a:r>
            <a:r>
              <a:rPr lang="en-GB" dirty="0" err="1"/>
              <a:t>Siegfredsen</a:t>
            </a:r>
            <a:r>
              <a:rPr lang="en-GB" dirty="0"/>
              <a:t>, J. (no date) </a:t>
            </a:r>
            <a:r>
              <a:rPr lang="en-GB" i="1" dirty="0"/>
              <a:t>Danish Forest Schools. </a:t>
            </a:r>
            <a:r>
              <a:rPr lang="en-GB" dirty="0"/>
              <a:t>Available at: </a:t>
            </a:r>
            <a:r>
              <a:rPr lang="en-GB" u="sng" dirty="0">
                <a:hlinkClick r:id="rId4"/>
              </a:rPr>
              <a:t>https://www.teachearlyyears.com/enabling-environments/view/danish-forest-schools</a:t>
            </a:r>
            <a:r>
              <a:rPr lang="en-GB" dirty="0"/>
              <a:t> (Accessed: 1</a:t>
            </a:r>
            <a:r>
              <a:rPr lang="en-GB" baseline="30000" dirty="0"/>
              <a:t>st</a:t>
            </a:r>
            <a:r>
              <a:rPr lang="en-GB" dirty="0"/>
              <a:t> April 2019)</a:t>
            </a:r>
            <a:br>
              <a:rPr lang="en-GB" dirty="0"/>
            </a:br>
            <a:r>
              <a:rPr lang="en-GB" dirty="0"/>
              <a:t>Neill, J. (2008) </a:t>
            </a:r>
            <a:r>
              <a:rPr lang="en-GB" i="1" dirty="0"/>
              <a:t>What is Outdoor Education?</a:t>
            </a:r>
            <a:br>
              <a:rPr lang="en-GB" i="1" dirty="0"/>
            </a:br>
            <a:r>
              <a:rPr lang="en-GB" i="1" dirty="0"/>
              <a:t>Definition (Definitions) </a:t>
            </a:r>
            <a:r>
              <a:rPr lang="en-GB" dirty="0"/>
              <a:t>Available at:</a:t>
            </a:r>
            <a:r>
              <a:rPr lang="en-GB" i="1" dirty="0"/>
              <a:t> </a:t>
            </a:r>
            <a:r>
              <a:rPr lang="en-GB" u="sng" dirty="0">
                <a:hlinkClick r:id="rId5"/>
              </a:rPr>
              <a:t>http://www.wilderdom.com/definitions/definitions.html</a:t>
            </a:r>
            <a:r>
              <a:rPr lang="en-GB" dirty="0"/>
              <a:t>. (Accessed: 1</a:t>
            </a:r>
            <a:r>
              <a:rPr lang="en-GB" baseline="30000" dirty="0"/>
              <a:t>st</a:t>
            </a:r>
            <a:r>
              <a:rPr lang="en-GB" dirty="0"/>
              <a:t> April 2019)</a:t>
            </a:r>
            <a:br>
              <a:rPr lang="en-GB" dirty="0"/>
            </a:br>
            <a:r>
              <a:rPr lang="en-GB" dirty="0" err="1"/>
              <a:t>Kashin</a:t>
            </a:r>
            <a:r>
              <a:rPr lang="en-GB" dirty="0"/>
              <a:t>, D. (2015) </a:t>
            </a:r>
            <a:r>
              <a:rPr lang="en-GB" i="1" dirty="0"/>
              <a:t>Forest and nature school in Canada: Growing a movement. </a:t>
            </a:r>
            <a:r>
              <a:rPr lang="en-GB" dirty="0"/>
              <a:t>Available at: </a:t>
            </a:r>
            <a:r>
              <a:rPr lang="en-GB" u="sng" dirty="0">
                <a:hlinkClick r:id="rId6"/>
              </a:rPr>
              <a:t>https://www.childcarecanada.org/documents/research-policy-practice/15/09/forest-and-nature-school-canada-growing-movement</a:t>
            </a:r>
            <a:r>
              <a:rPr lang="en-GB" dirty="0"/>
              <a:t> (Accessed: 1</a:t>
            </a:r>
            <a:r>
              <a:rPr lang="en-GB" baseline="30000" dirty="0"/>
              <a:t>st</a:t>
            </a:r>
            <a:r>
              <a:rPr lang="en-GB" dirty="0"/>
              <a:t> April 2019)</a:t>
            </a:r>
            <a:br>
              <a:rPr lang="en-GB" dirty="0"/>
            </a:br>
            <a:r>
              <a:rPr lang="en-GB" dirty="0"/>
              <a:t>The Child and Nature Alliance of Canada. (No date) </a:t>
            </a:r>
            <a:r>
              <a:rPr lang="en-GB" i="1" dirty="0"/>
              <a:t>About us. </a:t>
            </a:r>
            <a:r>
              <a:rPr lang="en-GB" dirty="0"/>
              <a:t>Available </a:t>
            </a:r>
            <a:r>
              <a:rPr lang="en-GB" dirty="0" err="1"/>
              <a:t>at:http</a:t>
            </a:r>
            <a:r>
              <a:rPr lang="en-GB" dirty="0"/>
              <a:t>://childnature.ca/about/. (Accessed: 1</a:t>
            </a:r>
            <a:r>
              <a:rPr lang="en-GB" baseline="30000" dirty="0"/>
              <a:t>st</a:t>
            </a:r>
            <a:r>
              <a:rPr lang="en-GB" dirty="0"/>
              <a:t> April 2019)</a:t>
            </a:r>
            <a:br>
              <a:rPr lang="en-GB" dirty="0"/>
            </a:br>
            <a:r>
              <a:rPr lang="en-GB" dirty="0"/>
              <a:t>Natural Resources Wales (2015) </a:t>
            </a:r>
            <a:r>
              <a:rPr lang="en-GB" i="1" dirty="0"/>
              <a:t>A guide to Forest School in Wales</a:t>
            </a:r>
            <a:r>
              <a:rPr lang="en-GB" dirty="0"/>
              <a:t>. Available at: </a:t>
            </a:r>
            <a:r>
              <a:rPr lang="en-GB" u="sng" dirty="0">
                <a:hlinkClick r:id="rId7"/>
              </a:rPr>
              <a:t>https://www.outdoorlearningwales.org/images/uploads/resources/files/Guide_to_Forest_School_Booklet(Eng)FINAL.pdf</a:t>
            </a:r>
            <a:r>
              <a:rPr lang="en-GB" dirty="0"/>
              <a:t>. (Accessed: 1</a:t>
            </a:r>
            <a:r>
              <a:rPr lang="en-GB" baseline="30000" dirty="0"/>
              <a:t>st</a:t>
            </a:r>
            <a:r>
              <a:rPr lang="en-GB" dirty="0"/>
              <a:t> April 2019)</a:t>
            </a:r>
            <a:br>
              <a:rPr lang="en-GB" dirty="0"/>
            </a:br>
            <a:r>
              <a:rPr lang="en-GB" dirty="0"/>
              <a:t>United Nations (no date) </a:t>
            </a:r>
            <a:r>
              <a:rPr lang="en-GB" i="1" dirty="0"/>
              <a:t>About the Sustainable Development Goals. </a:t>
            </a:r>
            <a:r>
              <a:rPr lang="en-GB" dirty="0"/>
              <a:t>Available at: </a:t>
            </a:r>
            <a:r>
              <a:rPr lang="en-GB" u="sng" dirty="0">
                <a:hlinkClick r:id="rId8"/>
              </a:rPr>
              <a:t>https://www.un.org/sustainabledevelopment/sustainable-development-goals//</a:t>
            </a:r>
            <a:r>
              <a:rPr lang="en-GB" dirty="0"/>
              <a:t> (Accessed: 1</a:t>
            </a:r>
            <a:r>
              <a:rPr lang="en-GB" baseline="30000" dirty="0"/>
              <a:t>st</a:t>
            </a:r>
            <a:r>
              <a:rPr lang="en-GB" dirty="0"/>
              <a:t> April 2019)</a:t>
            </a:r>
            <a:br>
              <a:rPr lang="en-GB" dirty="0"/>
            </a:br>
            <a:r>
              <a:rPr lang="en-GB" dirty="0"/>
              <a:t>Welsh Government (2016) </a:t>
            </a:r>
            <a:r>
              <a:rPr lang="en-GB" i="1" dirty="0"/>
              <a:t>A Guide to the Wellbeing of Future Generations Act. </a:t>
            </a:r>
            <a:r>
              <a:rPr lang="en-GB" dirty="0"/>
              <a:t>Available at: </a:t>
            </a:r>
            <a:r>
              <a:rPr lang="en-GB" u="sng" dirty="0">
                <a:hlinkClick r:id="rId9"/>
              </a:rPr>
              <a:t>https://gweddill.gov.wales/docs/dsjlg/publications/160401-wfg-easy-read-en.pdf</a:t>
            </a:r>
            <a:r>
              <a:rPr lang="en-GB" dirty="0"/>
              <a:t>. (Accessed: 2</a:t>
            </a:r>
            <a:r>
              <a:rPr lang="en-GB" baseline="30000" dirty="0"/>
              <a:t>nd</a:t>
            </a:r>
            <a:r>
              <a:rPr lang="en-GB" dirty="0"/>
              <a:t> April 2019)</a:t>
            </a:r>
          </a:p>
          <a:p>
            <a:endParaRPr lang="en-GB" dirty="0"/>
          </a:p>
        </p:txBody>
      </p:sp>
    </p:spTree>
    <p:extLst>
      <p:ext uri="{BB962C8B-B14F-4D97-AF65-F5344CB8AC3E}">
        <p14:creationId xmlns:p14="http://schemas.microsoft.com/office/powerpoint/2010/main" val="429094554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2837</TotalTime>
  <Words>1800</Words>
  <Application>Microsoft Office PowerPoint</Application>
  <PresentationFormat>Widescreen</PresentationFormat>
  <Paragraphs>216</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Franklin Gothic Book</vt:lpstr>
      <vt:lpstr>Crop</vt:lpstr>
      <vt:lpstr>Collaboration or cheating? What can be learned from global research, policy and practice which might enhance education for the health and well-being of the children and young people of wales? </vt:lpstr>
      <vt:lpstr>Content of presentation </vt:lpstr>
      <vt:lpstr>Outdoor education – What is it?</vt:lpstr>
      <vt:lpstr>Outdoor education – Denmark</vt:lpstr>
      <vt:lpstr>Outdoor education - Canada </vt:lpstr>
      <vt:lpstr>Outdoor education - Wales</vt:lpstr>
      <vt:lpstr>PowerPoint Presentation</vt:lpstr>
      <vt:lpstr>Why should we continue foster the idea?</vt:lpstr>
      <vt:lpstr>Continued..</vt:lpstr>
      <vt:lpstr>Conclusion </vt:lpstr>
      <vt:lpstr>Personal experiences of  outdoor education  </vt:lpstr>
      <vt:lpstr>Conclusion continued… </vt:lpstr>
      <vt:lpstr>Thank you for listening,    Any questions?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or cheating? What can be learned from global research, policy and practice which might enhance education for the health and well-being of the children and young people of wales?</dc:title>
  <dc:creator>cari matthews</dc:creator>
  <cp:lastModifiedBy>cari matthews</cp:lastModifiedBy>
  <cp:revision>12</cp:revision>
  <dcterms:created xsi:type="dcterms:W3CDTF">2019-04-01T09:46:46Z</dcterms:created>
  <dcterms:modified xsi:type="dcterms:W3CDTF">2019-04-03T09:04:01Z</dcterms:modified>
</cp:coreProperties>
</file>