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61" r:id="rId5"/>
    <p:sldId id="265" r:id="rId6"/>
    <p:sldId id="258" r:id="rId7"/>
    <p:sldId id="262" r:id="rId8"/>
    <p:sldId id="263" r:id="rId9"/>
    <p:sldId id="264" r:id="rId10"/>
    <p:sldId id="25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69" d="100"/>
          <a:sy n="69" d="100"/>
        </p:scale>
        <p:origin x="101" y="1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C31162F-9E97-489D-8DCA-D1CB28477BA2}" type="datetimeFigureOut">
              <a:rPr lang="en-GB" smtClean="0"/>
              <a:t>05/04/2018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C1AF1B-A21C-4870-A5EF-FFFB21C67311}" type="slidenum">
              <a:rPr lang="en-GB" smtClean="0"/>
              <a:t>‹#›</a:t>
            </a:fld>
            <a:endParaRPr lang="en-GB"/>
          </a:p>
        </p:txBody>
      </p:sp>
    </p:spTree>
    <p:extLst>
      <p:ext uri="{BB962C8B-B14F-4D97-AF65-F5344CB8AC3E}">
        <p14:creationId xmlns:p14="http://schemas.microsoft.com/office/powerpoint/2010/main" val="36679243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C31162F-9E97-489D-8DCA-D1CB28477BA2}" type="datetimeFigureOut">
              <a:rPr lang="en-GB" smtClean="0"/>
              <a:t>05/04/2018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C1AF1B-A21C-4870-A5EF-FFFB21C67311}" type="slidenum">
              <a:rPr lang="en-GB" smtClean="0"/>
              <a:t>‹#›</a:t>
            </a:fld>
            <a:endParaRPr lang="en-GB"/>
          </a:p>
        </p:txBody>
      </p:sp>
    </p:spTree>
    <p:extLst>
      <p:ext uri="{BB962C8B-B14F-4D97-AF65-F5344CB8AC3E}">
        <p14:creationId xmlns:p14="http://schemas.microsoft.com/office/powerpoint/2010/main" val="649861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C31162F-9E97-489D-8DCA-D1CB28477BA2}" type="datetimeFigureOut">
              <a:rPr lang="en-GB" smtClean="0"/>
              <a:t>05/04/2018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C1AF1B-A21C-4870-A5EF-FFFB21C67311}" type="slidenum">
              <a:rPr lang="en-GB" smtClean="0"/>
              <a:t>‹#›</a:t>
            </a:fld>
            <a:endParaRPr lang="en-GB"/>
          </a:p>
        </p:txBody>
      </p:sp>
    </p:spTree>
    <p:extLst>
      <p:ext uri="{BB962C8B-B14F-4D97-AF65-F5344CB8AC3E}">
        <p14:creationId xmlns:p14="http://schemas.microsoft.com/office/powerpoint/2010/main" val="3547348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C31162F-9E97-489D-8DCA-D1CB28477BA2}" type="datetimeFigureOut">
              <a:rPr lang="en-GB" smtClean="0"/>
              <a:t>05/04/2018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C1AF1B-A21C-4870-A5EF-FFFB21C67311}" type="slidenum">
              <a:rPr lang="en-GB" smtClean="0"/>
              <a:t>‹#›</a:t>
            </a:fld>
            <a:endParaRPr lang="en-GB"/>
          </a:p>
        </p:txBody>
      </p:sp>
    </p:spTree>
    <p:extLst>
      <p:ext uri="{BB962C8B-B14F-4D97-AF65-F5344CB8AC3E}">
        <p14:creationId xmlns:p14="http://schemas.microsoft.com/office/powerpoint/2010/main" val="24340568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C31162F-9E97-489D-8DCA-D1CB28477BA2}" type="datetimeFigureOut">
              <a:rPr lang="en-GB" smtClean="0"/>
              <a:t>05/04/2018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AC1AF1B-A21C-4870-A5EF-FFFB21C67311}" type="slidenum">
              <a:rPr lang="en-GB" smtClean="0"/>
              <a:t>‹#›</a:t>
            </a:fld>
            <a:endParaRPr lang="en-GB"/>
          </a:p>
        </p:txBody>
      </p:sp>
    </p:spTree>
    <p:extLst>
      <p:ext uri="{BB962C8B-B14F-4D97-AF65-F5344CB8AC3E}">
        <p14:creationId xmlns:p14="http://schemas.microsoft.com/office/powerpoint/2010/main" val="1712940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C31162F-9E97-489D-8DCA-D1CB28477BA2}" type="datetimeFigureOut">
              <a:rPr lang="en-GB" smtClean="0"/>
              <a:t>05/04/2018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C1AF1B-A21C-4870-A5EF-FFFB21C67311}" type="slidenum">
              <a:rPr lang="en-GB" smtClean="0"/>
              <a:t>‹#›</a:t>
            </a:fld>
            <a:endParaRPr lang="en-GB"/>
          </a:p>
        </p:txBody>
      </p:sp>
    </p:spTree>
    <p:extLst>
      <p:ext uri="{BB962C8B-B14F-4D97-AF65-F5344CB8AC3E}">
        <p14:creationId xmlns:p14="http://schemas.microsoft.com/office/powerpoint/2010/main" val="147920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31162F-9E97-489D-8DCA-D1CB28477BA2}" type="datetimeFigureOut">
              <a:rPr lang="en-GB" smtClean="0"/>
              <a:t>05/04/2018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C1AF1B-A21C-4870-A5EF-FFFB21C67311}" type="slidenum">
              <a:rPr lang="en-GB" smtClean="0"/>
              <a:t>‹#›</a:t>
            </a:fld>
            <a:endParaRPr lang="en-GB"/>
          </a:p>
        </p:txBody>
      </p:sp>
    </p:spTree>
    <p:extLst>
      <p:ext uri="{BB962C8B-B14F-4D97-AF65-F5344CB8AC3E}">
        <p14:creationId xmlns:p14="http://schemas.microsoft.com/office/powerpoint/2010/main" val="2591855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C31162F-9E97-489D-8DCA-D1CB28477BA2}" type="datetimeFigureOut">
              <a:rPr lang="en-GB" smtClean="0"/>
              <a:t>05/04/2018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C1AF1B-A21C-4870-A5EF-FFFB21C67311}" type="slidenum">
              <a:rPr lang="en-GB" smtClean="0"/>
              <a:t>‹#›</a:t>
            </a:fld>
            <a:endParaRPr lang="en-GB"/>
          </a:p>
        </p:txBody>
      </p:sp>
    </p:spTree>
    <p:extLst>
      <p:ext uri="{BB962C8B-B14F-4D97-AF65-F5344CB8AC3E}">
        <p14:creationId xmlns:p14="http://schemas.microsoft.com/office/powerpoint/2010/main" val="3319507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C31162F-9E97-489D-8DCA-D1CB28477BA2}" type="datetimeFigureOut">
              <a:rPr lang="en-GB" smtClean="0"/>
              <a:t>05/04/2018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C1AF1B-A21C-4870-A5EF-FFFB21C67311}" type="slidenum">
              <a:rPr lang="en-GB" smtClean="0"/>
              <a:t>‹#›</a:t>
            </a:fld>
            <a:endParaRPr lang="en-GB"/>
          </a:p>
        </p:txBody>
      </p:sp>
    </p:spTree>
    <p:extLst>
      <p:ext uri="{BB962C8B-B14F-4D97-AF65-F5344CB8AC3E}">
        <p14:creationId xmlns:p14="http://schemas.microsoft.com/office/powerpoint/2010/main" val="2511692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C31162F-9E97-489D-8DCA-D1CB28477BA2}" type="datetimeFigureOut">
              <a:rPr lang="en-GB" smtClean="0"/>
              <a:t>05/04/2018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C1AF1B-A21C-4870-A5EF-FFFB21C67311}" type="slidenum">
              <a:rPr lang="en-GB" smtClean="0"/>
              <a:t>‹#›</a:t>
            </a:fld>
            <a:endParaRPr lang="en-GB"/>
          </a:p>
        </p:txBody>
      </p:sp>
    </p:spTree>
    <p:extLst>
      <p:ext uri="{BB962C8B-B14F-4D97-AF65-F5344CB8AC3E}">
        <p14:creationId xmlns:p14="http://schemas.microsoft.com/office/powerpoint/2010/main" val="1730965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C31162F-9E97-489D-8DCA-D1CB28477BA2}" type="datetimeFigureOut">
              <a:rPr lang="en-GB" smtClean="0"/>
              <a:t>05/04/2018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C1AF1B-A21C-4870-A5EF-FFFB21C6731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432850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C31162F-9E97-489D-8DCA-D1CB28477BA2}" type="datetimeFigureOut">
              <a:rPr lang="en-GB" smtClean="0"/>
              <a:t>05/04/2018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C1AF1B-A21C-4870-A5EF-FFFB21C67311}" type="slidenum">
              <a:rPr lang="en-GB" smtClean="0"/>
              <a:t>‹#›</a:t>
            </a:fld>
            <a:endParaRPr lang="en-GB"/>
          </a:p>
        </p:txBody>
      </p:sp>
    </p:spTree>
    <p:extLst>
      <p:ext uri="{BB962C8B-B14F-4D97-AF65-F5344CB8AC3E}">
        <p14:creationId xmlns:p14="http://schemas.microsoft.com/office/powerpoint/2010/main" val="39710290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C31162F-9E97-489D-8DCA-D1CB28477BA2}" type="datetimeFigureOut">
              <a:rPr lang="en-GB" smtClean="0"/>
              <a:t>05/04/2018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C1AF1B-A21C-4870-A5EF-FFFB21C6731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111245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C31162F-9E97-489D-8DCA-D1CB28477BA2}" type="datetimeFigureOut">
              <a:rPr lang="en-GB" smtClean="0"/>
              <a:t>05/04/2018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C1AF1B-A21C-4870-A5EF-FFFB21C67311}" type="slidenum">
              <a:rPr lang="en-GB" smtClean="0"/>
              <a:t>‹#›</a:t>
            </a:fld>
            <a:endParaRPr lang="en-GB"/>
          </a:p>
        </p:txBody>
      </p:sp>
    </p:spTree>
    <p:extLst>
      <p:ext uri="{BB962C8B-B14F-4D97-AF65-F5344CB8AC3E}">
        <p14:creationId xmlns:p14="http://schemas.microsoft.com/office/powerpoint/2010/main" val="35153337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C31162F-9E97-489D-8DCA-D1CB28477BA2}" type="datetimeFigureOut">
              <a:rPr lang="en-GB" smtClean="0"/>
              <a:t>05/04/2018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C1AF1B-A21C-4870-A5EF-FFFB21C67311}" type="slidenum">
              <a:rPr lang="en-GB" smtClean="0"/>
              <a:t>‹#›</a:t>
            </a:fld>
            <a:endParaRPr lang="en-GB"/>
          </a:p>
        </p:txBody>
      </p:sp>
    </p:spTree>
    <p:extLst>
      <p:ext uri="{BB962C8B-B14F-4D97-AF65-F5344CB8AC3E}">
        <p14:creationId xmlns:p14="http://schemas.microsoft.com/office/powerpoint/2010/main" val="11778954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C31162F-9E97-489D-8DCA-D1CB28477BA2}" type="datetimeFigureOut">
              <a:rPr lang="en-GB" smtClean="0"/>
              <a:t>05/04/2018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C1AF1B-A21C-4870-A5EF-FFFB21C67311}" type="slidenum">
              <a:rPr lang="en-GB" smtClean="0"/>
              <a:t>‹#›</a:t>
            </a:fld>
            <a:endParaRPr lang="en-GB"/>
          </a:p>
        </p:txBody>
      </p:sp>
    </p:spTree>
    <p:extLst>
      <p:ext uri="{BB962C8B-B14F-4D97-AF65-F5344CB8AC3E}">
        <p14:creationId xmlns:p14="http://schemas.microsoft.com/office/powerpoint/2010/main" val="2397773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C31162F-9E97-489D-8DCA-D1CB28477BA2}" type="datetimeFigureOut">
              <a:rPr lang="en-GB" smtClean="0"/>
              <a:t>05/04/2018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AC1AF1B-A21C-4870-A5EF-FFFB21C67311}" type="slidenum">
              <a:rPr lang="en-GB" smtClean="0"/>
              <a:t>‹#›</a:t>
            </a:fld>
            <a:endParaRPr lang="en-GB"/>
          </a:p>
        </p:txBody>
      </p:sp>
    </p:spTree>
    <p:extLst>
      <p:ext uri="{BB962C8B-B14F-4D97-AF65-F5344CB8AC3E}">
        <p14:creationId xmlns:p14="http://schemas.microsoft.com/office/powerpoint/2010/main" val="15416575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 Equality and Diversity in Society</a:t>
            </a:r>
            <a:endParaRPr lang="en-GB" dirty="0"/>
          </a:p>
        </p:txBody>
      </p:sp>
      <p:sp>
        <p:nvSpPr>
          <p:cNvPr id="3" name="Subtitle 2"/>
          <p:cNvSpPr>
            <a:spLocks noGrp="1"/>
          </p:cNvSpPr>
          <p:nvPr>
            <p:ph type="subTitle" idx="1"/>
          </p:nvPr>
        </p:nvSpPr>
        <p:spPr/>
        <p:txBody>
          <a:bodyPr/>
          <a:lstStyle/>
          <a:p>
            <a:r>
              <a:rPr lang="en-GB" dirty="0" smtClean="0"/>
              <a:t>Power and Control in Society</a:t>
            </a:r>
            <a:endParaRPr lang="en-GB" dirty="0"/>
          </a:p>
        </p:txBody>
      </p:sp>
    </p:spTree>
    <p:extLst>
      <p:ext uri="{BB962C8B-B14F-4D97-AF65-F5344CB8AC3E}">
        <p14:creationId xmlns:p14="http://schemas.microsoft.com/office/powerpoint/2010/main" val="28608086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Presentation Aims</a:t>
            </a:r>
            <a:endParaRPr lang="en-GB" dirty="0"/>
          </a:p>
        </p:txBody>
      </p:sp>
      <p:sp>
        <p:nvSpPr>
          <p:cNvPr id="3" name="Content Placeholder 2"/>
          <p:cNvSpPr>
            <a:spLocks noGrp="1"/>
          </p:cNvSpPr>
          <p:nvPr>
            <p:ph idx="1"/>
          </p:nvPr>
        </p:nvSpPr>
        <p:spPr/>
        <p:txBody>
          <a:bodyPr/>
          <a:lstStyle/>
          <a:p>
            <a:r>
              <a:rPr lang="en-GB" dirty="0" smtClean="0"/>
              <a:t>To critically analyse how power and control is produced and reproduced in contemporary society.</a:t>
            </a:r>
          </a:p>
          <a:p>
            <a:r>
              <a:rPr lang="en-GB" dirty="0" smtClean="0"/>
              <a:t>Explore the field of linguistics, to show how language is used to exert power and control within society.</a:t>
            </a:r>
          </a:p>
          <a:p>
            <a:r>
              <a:rPr lang="en-GB" dirty="0" smtClean="0"/>
              <a:t>Using examples from a wide range of literature and fields including education, sociology, counselling and psychology</a:t>
            </a:r>
            <a:r>
              <a:rPr lang="en-GB" dirty="0" smtClean="0"/>
              <a:t>.</a:t>
            </a:r>
          </a:p>
          <a:p>
            <a:r>
              <a:rPr lang="en-GB" dirty="0" smtClean="0"/>
              <a:t>Discuss how power and relationships impact on individual, cultural and structural attitudes and values. Which reinforce values and influence equality and diversity within society.</a:t>
            </a:r>
          </a:p>
          <a:p>
            <a:r>
              <a:rPr lang="en-GB" dirty="0" smtClean="0"/>
              <a:t>Finally review how to acknowledge and govern power and control and their impact on the delivery of a fair society.</a:t>
            </a:r>
            <a:endParaRPr lang="en-GB" dirty="0" smtClean="0"/>
          </a:p>
          <a:p>
            <a:endParaRPr lang="en-GB" dirty="0"/>
          </a:p>
        </p:txBody>
      </p:sp>
    </p:spTree>
    <p:extLst>
      <p:ext uri="{BB962C8B-B14F-4D97-AF65-F5344CB8AC3E}">
        <p14:creationId xmlns:p14="http://schemas.microsoft.com/office/powerpoint/2010/main" val="1635137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6839" y="323385"/>
            <a:ext cx="10783229" cy="5717978"/>
          </a:xfrm>
        </p:spPr>
      </p:pic>
      <p:sp>
        <p:nvSpPr>
          <p:cNvPr id="2" name="Title 1"/>
          <p:cNvSpPr>
            <a:spLocks noGrp="1"/>
          </p:cNvSpPr>
          <p:nvPr>
            <p:ph type="title"/>
          </p:nvPr>
        </p:nvSpPr>
        <p:spPr/>
        <p:txBody>
          <a:bodyPr/>
          <a:lstStyle/>
          <a:p>
            <a:r>
              <a:rPr lang="en-GB" dirty="0" smtClean="0"/>
              <a:t>Language as a tool for power and control in society…</a:t>
            </a:r>
            <a:endParaRPr lang="en-GB" dirty="0"/>
          </a:p>
        </p:txBody>
      </p:sp>
    </p:spTree>
    <p:extLst>
      <p:ext uri="{BB962C8B-B14F-4D97-AF65-F5344CB8AC3E}">
        <p14:creationId xmlns:p14="http://schemas.microsoft.com/office/powerpoint/2010/main" val="1395880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Language as Power</a:t>
            </a:r>
            <a:endParaRPr lang="en-GB" dirty="0"/>
          </a:p>
        </p:txBody>
      </p:sp>
      <p:sp>
        <p:nvSpPr>
          <p:cNvPr id="3" name="Content Placeholder 2"/>
          <p:cNvSpPr>
            <a:spLocks noGrp="1"/>
          </p:cNvSpPr>
          <p:nvPr>
            <p:ph idx="1"/>
          </p:nvPr>
        </p:nvSpPr>
        <p:spPr/>
        <p:txBody>
          <a:bodyPr/>
          <a:lstStyle/>
          <a:p>
            <a:r>
              <a:rPr lang="en-GB" dirty="0"/>
              <a:t>At the micro level, the power behind language is a speaker’s </a:t>
            </a:r>
            <a:r>
              <a:rPr lang="en-GB" dirty="0" smtClean="0"/>
              <a:t>ability to engage or convince the hearer in order to influence them in some way.</a:t>
            </a:r>
          </a:p>
          <a:p>
            <a:r>
              <a:rPr lang="en-GB" dirty="0" smtClean="0"/>
              <a:t>At a </a:t>
            </a:r>
            <a:r>
              <a:rPr lang="en-GB" dirty="0"/>
              <a:t>macro level, </a:t>
            </a:r>
            <a:r>
              <a:rPr lang="en-GB" dirty="0" smtClean="0"/>
              <a:t>the </a:t>
            </a:r>
            <a:r>
              <a:rPr lang="en-GB" dirty="0"/>
              <a:t>power behind language is the collective power </a:t>
            </a:r>
            <a:r>
              <a:rPr lang="en-GB" dirty="0" smtClean="0"/>
              <a:t>of </a:t>
            </a:r>
            <a:r>
              <a:rPr lang="en-GB" dirty="0"/>
              <a:t>the communities that </a:t>
            </a:r>
            <a:r>
              <a:rPr lang="en-GB" dirty="0" smtClean="0"/>
              <a:t>speak/use the same </a:t>
            </a:r>
            <a:r>
              <a:rPr lang="en-GB" dirty="0"/>
              <a:t>language</a:t>
            </a:r>
            <a:r>
              <a:rPr lang="en-GB" dirty="0" smtClean="0"/>
              <a:t>.</a:t>
            </a:r>
          </a:p>
          <a:p>
            <a:r>
              <a:rPr lang="en-GB" dirty="0"/>
              <a:t>Language-Power relationships </a:t>
            </a:r>
            <a:r>
              <a:rPr lang="en-GB" dirty="0" smtClean="0"/>
              <a:t>interact and produce social constructs within a broad </a:t>
            </a:r>
            <a:r>
              <a:rPr lang="en-GB" dirty="0"/>
              <a:t>range of cognitive, communicative, social, and identity functions in meaning-making, social interaction, and </a:t>
            </a:r>
            <a:r>
              <a:rPr lang="en-GB" dirty="0" smtClean="0"/>
              <a:t>policies within society (Hung &amp; Deng, 2017).</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39809" y="4679563"/>
            <a:ext cx="2466975" cy="1847850"/>
          </a:xfrm>
          <a:prstGeom prst="rect">
            <a:avLst/>
          </a:prstGeom>
        </p:spPr>
      </p:pic>
      <p:sp>
        <p:nvSpPr>
          <p:cNvPr id="5" name="TextBox 4"/>
          <p:cNvSpPr txBox="1"/>
          <p:nvPr/>
        </p:nvSpPr>
        <p:spPr>
          <a:xfrm>
            <a:off x="1929161" y="6545766"/>
            <a:ext cx="2185639" cy="253916"/>
          </a:xfrm>
          <a:prstGeom prst="rect">
            <a:avLst/>
          </a:prstGeom>
          <a:noFill/>
        </p:spPr>
        <p:txBody>
          <a:bodyPr wrap="square" rtlCol="0">
            <a:spAutoFit/>
          </a:bodyPr>
          <a:lstStyle/>
          <a:p>
            <a:r>
              <a:rPr lang="en-GB" sz="1050" dirty="0" err="1" smtClean="0"/>
              <a:t>Osundefender</a:t>
            </a:r>
            <a:r>
              <a:rPr lang="en-GB" sz="1050" dirty="0" smtClean="0"/>
              <a:t> (2017)</a:t>
            </a:r>
            <a:endParaRPr lang="en-GB" sz="1050"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05815" y="4631009"/>
            <a:ext cx="3672468" cy="1631678"/>
          </a:xfrm>
          <a:prstGeom prst="rect">
            <a:avLst/>
          </a:prstGeom>
        </p:spPr>
      </p:pic>
      <p:sp>
        <p:nvSpPr>
          <p:cNvPr id="7" name="TextBox 6"/>
          <p:cNvSpPr txBox="1"/>
          <p:nvPr/>
        </p:nvSpPr>
        <p:spPr>
          <a:xfrm>
            <a:off x="5486400" y="6262687"/>
            <a:ext cx="2319454" cy="253916"/>
          </a:xfrm>
          <a:prstGeom prst="rect">
            <a:avLst/>
          </a:prstGeom>
          <a:noFill/>
        </p:spPr>
        <p:txBody>
          <a:bodyPr wrap="square" rtlCol="0">
            <a:spAutoFit/>
          </a:bodyPr>
          <a:lstStyle/>
          <a:p>
            <a:r>
              <a:rPr lang="en-GB" sz="1050" dirty="0" smtClean="0"/>
              <a:t>Bauer (2015)</a:t>
            </a:r>
            <a:endParaRPr lang="en-GB" sz="1050" dirty="0"/>
          </a:p>
        </p:txBody>
      </p:sp>
    </p:spTree>
    <p:extLst>
      <p:ext uri="{BB962C8B-B14F-4D97-AF65-F5344CB8AC3E}">
        <p14:creationId xmlns:p14="http://schemas.microsoft.com/office/powerpoint/2010/main" val="1610131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Language Inequality</a:t>
            </a:r>
            <a:endParaRPr lang="en-GB" dirty="0"/>
          </a:p>
        </p:txBody>
      </p:sp>
      <p:sp>
        <p:nvSpPr>
          <p:cNvPr id="3" name="Content Placeholder 2"/>
          <p:cNvSpPr>
            <a:spLocks noGrp="1"/>
          </p:cNvSpPr>
          <p:nvPr>
            <p:ph idx="1"/>
          </p:nvPr>
        </p:nvSpPr>
        <p:spPr/>
        <p:txBody>
          <a:bodyPr/>
          <a:lstStyle/>
          <a:p>
            <a:r>
              <a:rPr lang="en-GB" dirty="0" smtClean="0"/>
              <a:t> Hung and Deng (2017) point out the </a:t>
            </a:r>
            <a:r>
              <a:rPr lang="en-GB" dirty="0"/>
              <a:t>power of language </a:t>
            </a:r>
            <a:r>
              <a:rPr lang="en-GB" dirty="0" smtClean="0"/>
              <a:t>in maintaining </a:t>
            </a:r>
            <a:r>
              <a:rPr lang="en-GB" dirty="0"/>
              <a:t>existing dominance in legal, sexist, racist, and ageist discourses that </a:t>
            </a:r>
            <a:r>
              <a:rPr lang="en-GB" dirty="0" smtClean="0"/>
              <a:t>favour </a:t>
            </a:r>
            <a:r>
              <a:rPr lang="en-GB" dirty="0"/>
              <a:t>particular groups of language users over </a:t>
            </a:r>
            <a:r>
              <a:rPr lang="en-GB" dirty="0" smtClean="0"/>
              <a:t>others.</a:t>
            </a:r>
          </a:p>
          <a:p>
            <a:r>
              <a:rPr lang="en-GB" dirty="0" smtClean="0"/>
              <a:t>Other Examples of Language-Power relationships:</a:t>
            </a:r>
            <a:endParaRPr lang="en-GB" dirty="0"/>
          </a:p>
          <a:p>
            <a:pPr marL="0" indent="0">
              <a:buNone/>
            </a:pPr>
            <a:r>
              <a:rPr lang="en-GB" dirty="0" smtClean="0"/>
              <a:t>Exclusionary language</a:t>
            </a:r>
          </a:p>
          <a:p>
            <a:pPr marL="0" indent="0">
              <a:buNone/>
            </a:pPr>
            <a:r>
              <a:rPr lang="en-GB" dirty="0" smtClean="0"/>
              <a:t>Subject Specific Literacy</a:t>
            </a:r>
          </a:p>
          <a:p>
            <a:pPr marL="0" indent="0">
              <a:buNone/>
            </a:pPr>
            <a:r>
              <a:rPr lang="en-GB" dirty="0" smtClean="0"/>
              <a:t>Stereotypes and Stigma</a:t>
            </a:r>
          </a:p>
          <a:p>
            <a:pPr marL="0" indent="0">
              <a:buNone/>
            </a:pPr>
            <a:r>
              <a:rPr lang="en-GB" dirty="0" smtClean="0"/>
              <a:t>Metaphors and the media</a:t>
            </a:r>
          </a:p>
          <a:p>
            <a:pPr marL="0" indent="0">
              <a:buNone/>
            </a:pPr>
            <a:r>
              <a:rPr lang="en-GB" dirty="0" smtClean="0"/>
              <a:t>Using Jargon unnecessarily</a:t>
            </a:r>
          </a:p>
          <a:p>
            <a:pPr marL="0" indent="0">
              <a:buNone/>
            </a:pPr>
            <a:r>
              <a:rPr lang="en-GB" dirty="0" smtClean="0"/>
              <a:t>De-personalising or dehumanising groups of </a:t>
            </a:r>
            <a:r>
              <a:rPr lang="en-GB" dirty="0" smtClean="0"/>
              <a:t>people (Thompson, 2011).</a:t>
            </a:r>
            <a:endParaRPr lang="en-GB" dirty="0" smtClean="0"/>
          </a:p>
          <a:p>
            <a:pPr marL="0" indent="0">
              <a:buNone/>
            </a:pPr>
            <a:endParaRPr lang="en-GB" dirty="0"/>
          </a:p>
        </p:txBody>
      </p:sp>
    </p:spTree>
    <p:extLst>
      <p:ext uri="{BB962C8B-B14F-4D97-AF65-F5344CB8AC3E}">
        <p14:creationId xmlns:p14="http://schemas.microsoft.com/office/powerpoint/2010/main" val="3393591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and c</a:t>
            </a:r>
            <a:r>
              <a:rPr lang="en-GB" dirty="0" smtClean="0"/>
              <a:t>ontrol </a:t>
            </a:r>
            <a:r>
              <a:rPr lang="en-GB" dirty="0" smtClean="0"/>
              <a:t>through Education</a:t>
            </a:r>
            <a:endParaRPr lang="en-GB" dirty="0"/>
          </a:p>
        </p:txBody>
      </p:sp>
      <p:sp>
        <p:nvSpPr>
          <p:cNvPr id="3" name="Content Placeholder 2"/>
          <p:cNvSpPr>
            <a:spLocks noGrp="1"/>
          </p:cNvSpPr>
          <p:nvPr>
            <p:ph sz="half" idx="1"/>
          </p:nvPr>
        </p:nvSpPr>
        <p:spPr/>
        <p:txBody>
          <a:bodyPr/>
          <a:lstStyle/>
          <a:p>
            <a:pPr marL="0" indent="0">
              <a:buNone/>
            </a:pPr>
            <a:r>
              <a:rPr lang="en-GB" dirty="0" smtClean="0"/>
              <a:t>Critics argue education is encouraging conformity and lacking empowerment (Chomsky, 2012).</a:t>
            </a:r>
          </a:p>
          <a:p>
            <a:pPr marL="0" indent="0">
              <a:buNone/>
            </a:pPr>
            <a:endParaRPr lang="en-GB" dirty="0"/>
          </a:p>
          <a:p>
            <a:pPr marL="0" indent="0">
              <a:buNone/>
            </a:pPr>
            <a:r>
              <a:rPr lang="en-GB" dirty="0" smtClean="0"/>
              <a:t>Education can be a tool for social control or a pursuit which is empowering and enlightening which challenges or undermines oppressive power systems and their privileges (</a:t>
            </a:r>
            <a:r>
              <a:rPr lang="en-GB" dirty="0" err="1" smtClean="0"/>
              <a:t>Astore</a:t>
            </a:r>
            <a:r>
              <a:rPr lang="en-GB" dirty="0" smtClean="0"/>
              <a:t>, 2013).</a:t>
            </a:r>
            <a:endParaRPr lang="en-GB" dirty="0"/>
          </a:p>
        </p:txBody>
      </p:sp>
      <p:sp>
        <p:nvSpPr>
          <p:cNvPr id="4" name="Content Placeholder 3"/>
          <p:cNvSpPr>
            <a:spLocks noGrp="1"/>
          </p:cNvSpPr>
          <p:nvPr>
            <p:ph sz="half" idx="2"/>
          </p:nvPr>
        </p:nvSpPr>
        <p:spPr/>
        <p:txBody>
          <a:bodyPr/>
          <a:lstStyle/>
          <a:p>
            <a:r>
              <a:rPr lang="en-GB" dirty="0" smtClean="0"/>
              <a:t>Access to education is limited, on a global level 264 million children don’t go to school (</a:t>
            </a:r>
            <a:r>
              <a:rPr lang="en-GB" dirty="0" err="1" smtClean="0"/>
              <a:t>Bleiker</a:t>
            </a:r>
            <a:r>
              <a:rPr lang="en-GB" dirty="0" smtClean="0"/>
              <a:t>, 2017).</a:t>
            </a:r>
          </a:p>
          <a:p>
            <a:endParaRPr lang="en-GB" dirty="0"/>
          </a:p>
          <a:p>
            <a:r>
              <a:rPr lang="en-GB" dirty="0" smtClean="0"/>
              <a:t>Responsibility needs to be taken off the individual and placed on the systems supporting them. </a:t>
            </a:r>
            <a:r>
              <a:rPr lang="en-GB" dirty="0" smtClean="0"/>
              <a:t>Policies  and legislation need to reflect this accordingly. </a:t>
            </a:r>
            <a:endParaRPr lang="en-GB" dirty="0" smtClean="0"/>
          </a:p>
        </p:txBody>
      </p:sp>
    </p:spTree>
    <p:extLst>
      <p:ext uri="{BB962C8B-B14F-4D97-AF65-F5344CB8AC3E}">
        <p14:creationId xmlns:p14="http://schemas.microsoft.com/office/powerpoint/2010/main" val="1838177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Professionalism</a:t>
            </a:r>
            <a:r>
              <a:rPr lang="en-GB" dirty="0"/>
              <a:t> </a:t>
            </a:r>
            <a:r>
              <a:rPr lang="en-GB" dirty="0" smtClean="0"/>
              <a:t>and Organisational Power</a:t>
            </a:r>
            <a:endParaRPr lang="en-GB" dirty="0"/>
          </a:p>
        </p:txBody>
      </p:sp>
      <p:sp>
        <p:nvSpPr>
          <p:cNvPr id="3" name="Content Placeholder 2"/>
          <p:cNvSpPr>
            <a:spLocks noGrp="1"/>
          </p:cNvSpPr>
          <p:nvPr>
            <p:ph idx="1"/>
          </p:nvPr>
        </p:nvSpPr>
        <p:spPr>
          <a:xfrm>
            <a:off x="677333" y="2160589"/>
            <a:ext cx="10819573" cy="3880773"/>
          </a:xfrm>
        </p:spPr>
        <p:txBody>
          <a:bodyPr>
            <a:normAutofit lnSpcReduction="10000"/>
          </a:bodyPr>
          <a:lstStyle/>
          <a:p>
            <a:r>
              <a:rPr lang="en-GB" dirty="0" smtClean="0"/>
              <a:t>Chomsky (2012) suggests that professionalism dehumanises people by assuming they only have functions</a:t>
            </a:r>
            <a:r>
              <a:rPr lang="en-GB" dirty="0" smtClean="0"/>
              <a:t>.</a:t>
            </a:r>
          </a:p>
          <a:p>
            <a:r>
              <a:rPr lang="en-GB" dirty="0" smtClean="0"/>
              <a:t>Although we all have to work in order to fulfil our basic needs and the organisation or institution where we work can either reinforce inequality or it can be an asset in tackling discrimination through the supportive practises and policies it has in place (Thompson, 2011).</a:t>
            </a:r>
            <a:endParaRPr lang="en-GB" dirty="0" smtClean="0"/>
          </a:p>
          <a:p>
            <a:r>
              <a:rPr lang="en-GB" dirty="0" smtClean="0"/>
              <a:t>Professionals are necessary within contemporary society although the elite of any group will abuse that power through oppressive actions/practises/language. </a:t>
            </a:r>
          </a:p>
          <a:p>
            <a:r>
              <a:rPr lang="en-GB" dirty="0" smtClean="0"/>
              <a:t>Many people professions such as teaching, medicine, and counselling have a huge power divide between the recipients, the workers and the policy makers and governors. </a:t>
            </a:r>
          </a:p>
          <a:p>
            <a:r>
              <a:rPr lang="en-GB" dirty="0" smtClean="0"/>
              <a:t>Accreditation/registration removing autonomy of professionals to self regulate within own profession (Currie et al, 2012).</a:t>
            </a:r>
            <a:endParaRPr lang="en-GB" dirty="0" smtClean="0"/>
          </a:p>
          <a:p>
            <a:r>
              <a:rPr lang="en-GB" dirty="0" smtClean="0"/>
              <a:t>Shared Power, Shared Knowledge and Love, </a:t>
            </a:r>
            <a:r>
              <a:rPr lang="en-GB" dirty="0" err="1" smtClean="0"/>
              <a:t>Postle’s</a:t>
            </a:r>
            <a:r>
              <a:rPr lang="en-GB" dirty="0" smtClean="0"/>
              <a:t> </a:t>
            </a:r>
            <a:r>
              <a:rPr lang="en-GB" dirty="0" err="1" smtClean="0"/>
              <a:t>Psycommons</a:t>
            </a:r>
            <a:r>
              <a:rPr lang="en-GB" dirty="0" smtClean="0"/>
              <a:t> ideas (</a:t>
            </a:r>
            <a:r>
              <a:rPr lang="en-GB" dirty="0" err="1" smtClean="0"/>
              <a:t>Postle</a:t>
            </a:r>
            <a:r>
              <a:rPr lang="en-GB" dirty="0" smtClean="0"/>
              <a:t>, 2018)</a:t>
            </a:r>
            <a:endParaRPr lang="en-GB" dirty="0" smtClean="0"/>
          </a:p>
          <a:p>
            <a:endParaRPr lang="en-GB" dirty="0"/>
          </a:p>
          <a:p>
            <a:endParaRPr lang="en-GB" dirty="0" smtClean="0"/>
          </a:p>
          <a:p>
            <a:endParaRPr lang="en-GB" dirty="0"/>
          </a:p>
          <a:p>
            <a:endParaRPr lang="en-GB" dirty="0" smtClean="0"/>
          </a:p>
          <a:p>
            <a:endParaRPr lang="en-GB" dirty="0"/>
          </a:p>
          <a:p>
            <a:endParaRPr lang="en-GB" dirty="0" smtClean="0"/>
          </a:p>
        </p:txBody>
      </p:sp>
    </p:spTree>
    <p:extLst>
      <p:ext uri="{BB962C8B-B14F-4D97-AF65-F5344CB8AC3E}">
        <p14:creationId xmlns:p14="http://schemas.microsoft.com/office/powerpoint/2010/main" val="677201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bottom </a:t>
            </a:r>
            <a:r>
              <a:rPr lang="en-GB" dirty="0" smtClean="0"/>
              <a:t>line- Funding</a:t>
            </a:r>
            <a:endParaRPr lang="en-GB" dirty="0"/>
          </a:p>
        </p:txBody>
      </p:sp>
      <p:sp>
        <p:nvSpPr>
          <p:cNvPr id="3" name="Content Placeholder 2"/>
          <p:cNvSpPr>
            <a:spLocks noGrp="1"/>
          </p:cNvSpPr>
          <p:nvPr>
            <p:ph sz="half" idx="1"/>
          </p:nvPr>
        </p:nvSpPr>
        <p:spPr>
          <a:xfrm>
            <a:off x="677334" y="1505415"/>
            <a:ext cx="4184035" cy="4535946"/>
          </a:xfrm>
        </p:spPr>
        <p:txBody>
          <a:bodyPr/>
          <a:lstStyle/>
          <a:p>
            <a:pPr marL="0" indent="0">
              <a:buNone/>
            </a:pPr>
            <a:r>
              <a:rPr lang="en-GB" dirty="0" smtClean="0"/>
              <a:t>All decisions are made upon economical interest and therefore it is power systems that continue to reproduce this kind of power and control in society (Chomsky, 2012).</a:t>
            </a:r>
          </a:p>
          <a:p>
            <a:pPr marL="0" indent="0">
              <a:buNone/>
            </a:pPr>
            <a:endParaRPr lang="en-GB" dirty="0"/>
          </a:p>
          <a:p>
            <a:pPr marL="0" indent="0">
              <a:buNone/>
            </a:pPr>
            <a:r>
              <a:rPr lang="en-GB" dirty="0"/>
              <a:t>The value of an occupation is determined by the salary. Higher salaries are only given to those who have had access to </a:t>
            </a:r>
            <a:r>
              <a:rPr lang="en-GB" dirty="0" smtClean="0"/>
              <a:t>an </a:t>
            </a:r>
            <a:r>
              <a:rPr lang="en-GB" dirty="0"/>
              <a:t>occupation which is in higher </a:t>
            </a:r>
            <a:r>
              <a:rPr lang="en-GB" dirty="0" smtClean="0"/>
              <a:t>demand</a:t>
            </a:r>
            <a:r>
              <a:rPr lang="en-GB" dirty="0"/>
              <a:t> </a:t>
            </a:r>
            <a:r>
              <a:rPr lang="en-GB" dirty="0" smtClean="0"/>
              <a:t>(</a:t>
            </a:r>
            <a:r>
              <a:rPr lang="en-GB" dirty="0" err="1" smtClean="0"/>
              <a:t>Evetts</a:t>
            </a:r>
            <a:r>
              <a:rPr lang="en-GB" dirty="0" smtClean="0"/>
              <a:t>, 2003).</a:t>
            </a:r>
            <a:endParaRPr lang="en-GB" dirty="0"/>
          </a:p>
          <a:p>
            <a:pPr marL="0" indent="0">
              <a:buNone/>
            </a:pPr>
            <a:endParaRPr lang="en-GB" dirty="0"/>
          </a:p>
        </p:txBody>
      </p:sp>
      <p:sp>
        <p:nvSpPr>
          <p:cNvPr id="4" name="Content Placeholder 3"/>
          <p:cNvSpPr>
            <a:spLocks noGrp="1"/>
          </p:cNvSpPr>
          <p:nvPr>
            <p:ph sz="half" idx="2"/>
          </p:nvPr>
        </p:nvSpPr>
        <p:spPr>
          <a:xfrm>
            <a:off x="5089970" y="1639229"/>
            <a:ext cx="4184034" cy="4402133"/>
          </a:xfrm>
        </p:spPr>
        <p:txBody>
          <a:bodyPr/>
          <a:lstStyle/>
          <a:p>
            <a:r>
              <a:rPr lang="en-GB" dirty="0" smtClean="0"/>
              <a:t>Policy and </a:t>
            </a:r>
            <a:r>
              <a:rPr lang="en-GB" dirty="0" smtClean="0"/>
              <a:t>Legislation such as Future Generations Act</a:t>
            </a:r>
            <a:r>
              <a:rPr lang="en-GB" dirty="0"/>
              <a:t> </a:t>
            </a:r>
            <a:r>
              <a:rPr lang="en-GB" dirty="0" smtClean="0"/>
              <a:t>and the</a:t>
            </a:r>
            <a:r>
              <a:rPr lang="en-GB" dirty="0" smtClean="0"/>
              <a:t> Equality Act needs to improve practise on a structural level with competent Governance specific to each profession/location.</a:t>
            </a:r>
            <a:endParaRPr lang="en-GB" dirty="0" smtClean="0"/>
          </a:p>
          <a:p>
            <a:r>
              <a:rPr lang="en-GB" dirty="0" smtClean="0"/>
              <a:t>Chomsky (2012) suggests that western civilisation is not actually a functioning or healthy society as there is a huge gulf between public opinion and policy.</a:t>
            </a:r>
            <a:endParaRPr lang="en-GB" dirty="0"/>
          </a:p>
        </p:txBody>
      </p:sp>
    </p:spTree>
    <p:extLst>
      <p:ext uri="{BB962C8B-B14F-4D97-AF65-F5344CB8AC3E}">
        <p14:creationId xmlns:p14="http://schemas.microsoft.com/office/powerpoint/2010/main" val="27518309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Awareness and Change</a:t>
            </a:r>
            <a:endParaRPr lang="en-GB" dirty="0"/>
          </a:p>
        </p:txBody>
      </p:sp>
      <p:sp>
        <p:nvSpPr>
          <p:cNvPr id="3" name="Content Placeholder 2"/>
          <p:cNvSpPr>
            <a:spLocks noGrp="1"/>
          </p:cNvSpPr>
          <p:nvPr>
            <p:ph sz="half" idx="1"/>
          </p:nvPr>
        </p:nvSpPr>
        <p:spPr>
          <a:xfrm>
            <a:off x="677334" y="1338146"/>
            <a:ext cx="4184035" cy="4703215"/>
          </a:xfrm>
        </p:spPr>
        <p:txBody>
          <a:bodyPr>
            <a:normAutofit lnSpcReduction="10000"/>
          </a:bodyPr>
          <a:lstStyle/>
          <a:p>
            <a:r>
              <a:rPr lang="en-GB" dirty="0" smtClean="0"/>
              <a:t>Chomsky (2012) believes power systems create barriers to defend themselves.</a:t>
            </a:r>
          </a:p>
          <a:p>
            <a:r>
              <a:rPr lang="en-GB" dirty="0" smtClean="0"/>
              <a:t>PC or ‘political correctness’ has had the opposite effect on changing stereotypes and stigma. It has created confusion and discouraged open dialogue around language-power issues (Thompson, 2011).</a:t>
            </a:r>
            <a:endParaRPr lang="en-GB" dirty="0"/>
          </a:p>
          <a:p>
            <a:r>
              <a:rPr lang="en-GB" dirty="0" smtClean="0"/>
              <a:t>We must understand the interactions between personal, cultural and structural </a:t>
            </a:r>
            <a:r>
              <a:rPr lang="en-GB" dirty="0" smtClean="0"/>
              <a:t>levels</a:t>
            </a:r>
            <a:r>
              <a:rPr lang="en-GB" dirty="0"/>
              <a:t> </a:t>
            </a:r>
            <a:r>
              <a:rPr lang="en-GB" dirty="0" smtClean="0"/>
              <a:t>and promote empowerment on all levels (Thompson, 2011).</a:t>
            </a:r>
            <a:endParaRPr lang="en-GB" dirty="0" smtClean="0"/>
          </a:p>
          <a:p>
            <a:pPr marL="0" indent="0">
              <a:buNone/>
            </a:pPr>
            <a:r>
              <a:rPr lang="en-GB" dirty="0" smtClean="0"/>
              <a:t>Simply to be in the world but not of it….</a:t>
            </a:r>
            <a:endParaRPr lang="en-GB" dirty="0"/>
          </a:p>
        </p:txBody>
      </p:sp>
      <p:sp>
        <p:nvSpPr>
          <p:cNvPr id="4" name="Content Placeholder 3"/>
          <p:cNvSpPr>
            <a:spLocks noGrp="1"/>
          </p:cNvSpPr>
          <p:nvPr>
            <p:ph sz="half" idx="2"/>
          </p:nvPr>
        </p:nvSpPr>
        <p:spPr>
          <a:xfrm>
            <a:off x="5089970" y="1338147"/>
            <a:ext cx="4184034" cy="4703216"/>
          </a:xfrm>
        </p:spPr>
        <p:txBody>
          <a:bodyPr>
            <a:normAutofit lnSpcReduction="10000"/>
          </a:bodyPr>
          <a:lstStyle/>
          <a:p>
            <a:r>
              <a:rPr lang="en-GB" dirty="0" smtClean="0"/>
              <a:t>In education and  our subsequent occupation we </a:t>
            </a:r>
            <a:r>
              <a:rPr lang="en-GB" dirty="0"/>
              <a:t>must ensure </a:t>
            </a:r>
            <a:r>
              <a:rPr lang="en-GB" dirty="0" smtClean="0"/>
              <a:t>that whilst we </a:t>
            </a:r>
            <a:r>
              <a:rPr lang="en-GB" dirty="0"/>
              <a:t>meet our own needs or self interests we must have a concern for others. For most altruism or sympathy is a deep human connection (Chomsky, 2012</a:t>
            </a:r>
            <a:r>
              <a:rPr lang="en-GB" dirty="0" smtClean="0"/>
              <a:t>).</a:t>
            </a:r>
          </a:p>
          <a:p>
            <a:r>
              <a:rPr lang="en-GB" dirty="0" smtClean="0"/>
              <a:t>We must join together, open this dialogue and push for these changes, without fear, judgement or difference.</a:t>
            </a:r>
            <a:endParaRPr lang="en-GB" dirty="0"/>
          </a:p>
          <a:p>
            <a:endParaRPr lang="en-GB" dirty="0"/>
          </a:p>
        </p:txBody>
      </p:sp>
    </p:spTree>
    <p:extLst>
      <p:ext uri="{BB962C8B-B14F-4D97-AF65-F5344CB8AC3E}">
        <p14:creationId xmlns:p14="http://schemas.microsoft.com/office/powerpoint/2010/main" val="1025998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22764" y="117693"/>
            <a:ext cx="8500533" cy="6555641"/>
          </a:xfrm>
          <a:prstGeom prst="rect">
            <a:avLst/>
          </a:prstGeom>
          <a:noFill/>
        </p:spPr>
        <p:txBody>
          <a:bodyPr wrap="square" rtlCol="0">
            <a:spAutoFit/>
          </a:bodyPr>
          <a:lstStyle/>
          <a:p>
            <a:r>
              <a:rPr lang="en-GB" dirty="0" smtClean="0"/>
              <a:t>REFERENCES</a:t>
            </a:r>
            <a:endParaRPr lang="en-GB" dirty="0" smtClean="0"/>
          </a:p>
          <a:p>
            <a:endParaRPr lang="en-GB" dirty="0" smtClean="0"/>
          </a:p>
          <a:p>
            <a:r>
              <a:rPr lang="en-GB" sz="1200" dirty="0" err="1" smtClean="0"/>
              <a:t>Astore</a:t>
            </a:r>
            <a:r>
              <a:rPr lang="en-GB" sz="1200" dirty="0" smtClean="0"/>
              <a:t>, J. (2013) </a:t>
            </a:r>
            <a:r>
              <a:rPr lang="en-GB" sz="1200" i="1" dirty="0" smtClean="0"/>
              <a:t>Yes, </a:t>
            </a:r>
            <a:r>
              <a:rPr lang="en-GB" sz="1200" i="1" dirty="0" err="1" smtClean="0"/>
              <a:t>Eduation</a:t>
            </a:r>
            <a:r>
              <a:rPr lang="en-GB" sz="1200" i="1" dirty="0" smtClean="0"/>
              <a:t> is about Social control </a:t>
            </a:r>
            <a:r>
              <a:rPr lang="en-GB" sz="1200" dirty="0" smtClean="0"/>
              <a:t>[online] Available at</a:t>
            </a:r>
            <a:r>
              <a:rPr lang="en-GB" sz="1200" dirty="0"/>
              <a:t>: https://contraryperspective.com/2013/07/14/yes-education-is-about-social-control</a:t>
            </a:r>
            <a:r>
              <a:rPr lang="en-GB" sz="1200" dirty="0" smtClean="0"/>
              <a:t>/ (Accessed 05/03/2018)</a:t>
            </a:r>
          </a:p>
          <a:p>
            <a:endParaRPr lang="en-GB" sz="1200" dirty="0"/>
          </a:p>
          <a:p>
            <a:r>
              <a:rPr lang="en-GB" sz="1200" dirty="0" err="1" smtClean="0"/>
              <a:t>Bleiker</a:t>
            </a:r>
            <a:r>
              <a:rPr lang="en-GB" sz="1200" dirty="0" smtClean="0"/>
              <a:t>, C (2017) </a:t>
            </a:r>
            <a:r>
              <a:rPr lang="en-GB" sz="1200" i="1" dirty="0"/>
              <a:t>UNESCO: 264 million children don't go to </a:t>
            </a:r>
            <a:r>
              <a:rPr lang="en-GB" sz="1200" i="1" dirty="0" smtClean="0"/>
              <a:t>school </a:t>
            </a:r>
            <a:r>
              <a:rPr lang="en-GB" sz="1200" dirty="0" smtClean="0"/>
              <a:t>[online</a:t>
            </a:r>
            <a:r>
              <a:rPr lang="en-GB" sz="1200" dirty="0"/>
              <a:t>] Available at: http://</a:t>
            </a:r>
            <a:r>
              <a:rPr lang="en-GB" sz="1200" dirty="0" smtClean="0"/>
              <a:t>www.dw.com/en/unesco-264-million-children-dont-go-to-school/a-41084932 (Accessed 05/03/2018)</a:t>
            </a:r>
          </a:p>
          <a:p>
            <a:endParaRPr lang="en-GB" sz="1200" dirty="0" smtClean="0"/>
          </a:p>
          <a:p>
            <a:r>
              <a:rPr lang="en-GB" sz="1200" dirty="0" smtClean="0"/>
              <a:t>Chomsky</a:t>
            </a:r>
            <a:r>
              <a:rPr lang="en-GB" sz="1200" dirty="0" smtClean="0"/>
              <a:t>, N. (2012) </a:t>
            </a:r>
            <a:r>
              <a:rPr lang="en-GB" sz="1200" i="1" dirty="0" smtClean="0"/>
              <a:t>The Purpose of Education </a:t>
            </a:r>
            <a:r>
              <a:rPr lang="en-GB" sz="1200" dirty="0" smtClean="0"/>
              <a:t>[recording] [online] Available at: https://www.youtube.com/watch?v=DdNAUJWJN08 (Accessed 05/03/2018</a:t>
            </a:r>
            <a:r>
              <a:rPr lang="en-GB" sz="1200" dirty="0" smtClean="0"/>
              <a:t>)</a:t>
            </a:r>
          </a:p>
          <a:p>
            <a:endParaRPr lang="en-GB" sz="1200" dirty="0"/>
          </a:p>
          <a:p>
            <a:r>
              <a:rPr lang="en-GB" sz="1200" dirty="0" smtClean="0"/>
              <a:t>Currie, G., Lockett, A,. Finn, R., Martin, G., and Waring, J. (2012) </a:t>
            </a:r>
            <a:r>
              <a:rPr lang="en-GB" sz="1200" i="1" dirty="0"/>
              <a:t>Institutional Work to Maintain Professional Power: Recreating the Model of Medical </a:t>
            </a:r>
            <a:r>
              <a:rPr lang="en-GB" sz="1200" i="1" dirty="0" smtClean="0"/>
              <a:t>Professionalism. Organisation Studies </a:t>
            </a:r>
            <a:r>
              <a:rPr lang="en-GB" sz="1200" dirty="0" smtClean="0"/>
              <a:t>Vol 33 (7) [online</a:t>
            </a:r>
            <a:r>
              <a:rPr lang="en-GB" sz="1200" dirty="0"/>
              <a:t>] Available at: http://</a:t>
            </a:r>
            <a:r>
              <a:rPr lang="en-GB" sz="1200" dirty="0" smtClean="0"/>
              <a:t>journals.sagepub.com/doi/abs/10.1177/0170840612445116 (Accessed 04/04/2018)</a:t>
            </a:r>
            <a:endParaRPr lang="en-GB" sz="1200" dirty="0" smtClean="0"/>
          </a:p>
          <a:p>
            <a:endParaRPr lang="en-GB" sz="1200" dirty="0"/>
          </a:p>
          <a:p>
            <a:r>
              <a:rPr lang="en-GB" sz="1200" dirty="0" err="1" smtClean="0"/>
              <a:t>Evetts</a:t>
            </a:r>
            <a:r>
              <a:rPr lang="en-GB" sz="1200" dirty="0" smtClean="0"/>
              <a:t>, J (2003) </a:t>
            </a:r>
            <a:r>
              <a:rPr lang="en-GB" sz="1200" i="1" dirty="0" smtClean="0"/>
              <a:t>The Sociological Analysis of Professionalism Occupational Change in the Modern World. International Sociology </a:t>
            </a:r>
            <a:r>
              <a:rPr lang="en-GB" sz="1200" dirty="0" smtClean="0"/>
              <a:t>Vol 18 (2) p395-415. [online] Available at: www.Sagepublications.co.uk (Accessed 02/04/2018)</a:t>
            </a:r>
          </a:p>
          <a:p>
            <a:endParaRPr lang="en-GB" sz="1200" dirty="0"/>
          </a:p>
          <a:p>
            <a:r>
              <a:rPr lang="en-GB" sz="1200" dirty="0" smtClean="0"/>
              <a:t>Hung, S. and Deng, F (2017) </a:t>
            </a:r>
            <a:r>
              <a:rPr lang="en-GB" sz="1200" i="1" dirty="0" smtClean="0"/>
              <a:t>Language and Power. Oxford Research </a:t>
            </a:r>
            <a:r>
              <a:rPr lang="en-GB" sz="1200" i="1" dirty="0" err="1" smtClean="0"/>
              <a:t>Enclyclopedia</a:t>
            </a:r>
            <a:r>
              <a:rPr lang="en-GB" sz="1200" i="1" dirty="0" smtClean="0"/>
              <a:t> of Communication</a:t>
            </a:r>
            <a:r>
              <a:rPr lang="en-GB" sz="1200" dirty="0" smtClean="0"/>
              <a:t>. [online</a:t>
            </a:r>
            <a:r>
              <a:rPr lang="en-GB" sz="1200" dirty="0"/>
              <a:t>] Available at: http://</a:t>
            </a:r>
            <a:r>
              <a:rPr lang="en-GB" sz="1200" dirty="0" smtClean="0"/>
              <a:t>communication.oxfordre.com/view/10.1093/acrefore/9780190228613.001.0001/acrefore-9780190228613-e-436 (Accessed: 03/04/2018</a:t>
            </a:r>
            <a:r>
              <a:rPr lang="en-GB" sz="1200" dirty="0" smtClean="0"/>
              <a:t>)</a:t>
            </a:r>
          </a:p>
          <a:p>
            <a:endParaRPr lang="en-GB" sz="1200" dirty="0"/>
          </a:p>
          <a:p>
            <a:r>
              <a:rPr lang="en-GB" sz="1200" dirty="0" err="1"/>
              <a:t>Janowitz</a:t>
            </a:r>
            <a:r>
              <a:rPr lang="en-GB" sz="1200" dirty="0"/>
              <a:t>, M. (1975) </a:t>
            </a:r>
            <a:r>
              <a:rPr lang="en-GB" sz="1200" i="1" dirty="0"/>
              <a:t>Sociological Theory and Social Control. The American Journal of Sociology </a:t>
            </a:r>
            <a:r>
              <a:rPr lang="en-GB" sz="1200" dirty="0"/>
              <a:t>Vol 81 (1) [online] Available at: www.jstor.org/stable/2777055 (Accessed 01/11/2010</a:t>
            </a:r>
            <a:r>
              <a:rPr lang="en-GB" sz="1200" dirty="0" smtClean="0"/>
              <a:t>)</a:t>
            </a:r>
            <a:endParaRPr lang="en-GB" sz="1200" dirty="0" smtClean="0"/>
          </a:p>
          <a:p>
            <a:endParaRPr lang="en-GB" sz="1200" dirty="0"/>
          </a:p>
          <a:p>
            <a:r>
              <a:rPr lang="en-GB" sz="1200" dirty="0" err="1" smtClean="0"/>
              <a:t>Kitsuse</a:t>
            </a:r>
            <a:r>
              <a:rPr lang="en-GB" sz="1200" dirty="0" smtClean="0"/>
              <a:t>, I, J. and Spector, M. (1973) </a:t>
            </a:r>
            <a:r>
              <a:rPr lang="en-GB" sz="1200" i="1" dirty="0" smtClean="0"/>
              <a:t>Toward a sociology of social problems: Social conditions, Value-judgements, and social problems. Social Problems </a:t>
            </a:r>
            <a:r>
              <a:rPr lang="en-GB" sz="1200" dirty="0" smtClean="0"/>
              <a:t>Vol 20 (4) [online] Available at: www.jstor.org/stable/799704 (Accessed 06/01/2011)</a:t>
            </a:r>
          </a:p>
          <a:p>
            <a:endParaRPr lang="en-GB" sz="1200" dirty="0"/>
          </a:p>
          <a:p>
            <a:r>
              <a:rPr lang="en-GB" sz="1200" dirty="0" smtClean="0"/>
              <a:t>Nunn, A., Johnson, S., </a:t>
            </a:r>
            <a:r>
              <a:rPr lang="en-GB" sz="1200" dirty="0" err="1" smtClean="0"/>
              <a:t>Monro</a:t>
            </a:r>
            <a:r>
              <a:rPr lang="en-GB" sz="1200" dirty="0" smtClean="0"/>
              <a:t>, S., </a:t>
            </a:r>
            <a:r>
              <a:rPr lang="en-GB" sz="1200" dirty="0" err="1" smtClean="0"/>
              <a:t>Bickerstaffe</a:t>
            </a:r>
            <a:r>
              <a:rPr lang="en-GB" sz="1200" dirty="0" smtClean="0"/>
              <a:t>, T. and Kelsey, S. (2007) </a:t>
            </a:r>
            <a:r>
              <a:rPr lang="en-GB" sz="1200" i="1" dirty="0" smtClean="0"/>
              <a:t>Factors influencing Social mobility. Department for work and pensions report 450</a:t>
            </a:r>
            <a:r>
              <a:rPr lang="en-GB" sz="1200" dirty="0" smtClean="0"/>
              <a:t> [online</a:t>
            </a:r>
            <a:r>
              <a:rPr lang="en-GB" sz="1200" dirty="0"/>
              <a:t>] Available at: http://</a:t>
            </a:r>
            <a:r>
              <a:rPr lang="en-GB" sz="1200" dirty="0" smtClean="0"/>
              <a:t>eprints.leedsbeckett.ac.uk/879/1/rrep450.pdf (Accessed 04/04/2018)</a:t>
            </a:r>
          </a:p>
          <a:p>
            <a:endParaRPr lang="en-GB" sz="1200" dirty="0"/>
          </a:p>
          <a:p>
            <a:r>
              <a:rPr lang="en-GB" sz="1200" dirty="0" smtClean="0"/>
              <a:t>Thompson, N. (2011) </a:t>
            </a:r>
            <a:r>
              <a:rPr lang="en-GB" sz="1200" i="1" dirty="0" smtClean="0"/>
              <a:t>Promoting Equality working with Diversity and Difference 3</a:t>
            </a:r>
            <a:r>
              <a:rPr lang="en-GB" sz="1200" i="1" baseline="30000" dirty="0" smtClean="0"/>
              <a:t>rd</a:t>
            </a:r>
            <a:r>
              <a:rPr lang="en-GB" sz="1200" i="1" dirty="0" smtClean="0"/>
              <a:t> Edition</a:t>
            </a:r>
            <a:r>
              <a:rPr lang="en-GB" sz="1200" dirty="0" smtClean="0"/>
              <a:t>. SAGE: London</a:t>
            </a:r>
            <a:endParaRPr lang="en-GB" sz="1200" dirty="0"/>
          </a:p>
        </p:txBody>
      </p:sp>
    </p:spTree>
    <p:extLst>
      <p:ext uri="{BB962C8B-B14F-4D97-AF65-F5344CB8AC3E}">
        <p14:creationId xmlns:p14="http://schemas.microsoft.com/office/powerpoint/2010/main" val="71529914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39373</TotalTime>
  <Words>1182</Words>
  <Application>Microsoft Office PowerPoint</Application>
  <PresentationFormat>Widescreen</PresentationFormat>
  <Paragraphs>76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MA Equality and Diversity in Society</vt:lpstr>
      <vt:lpstr>Presentation Aims</vt:lpstr>
      <vt:lpstr>Language as a tool for power and control in society…</vt:lpstr>
      <vt:lpstr>Language as Power</vt:lpstr>
      <vt:lpstr>Language Inequality</vt:lpstr>
      <vt:lpstr>Power and control through Education</vt:lpstr>
      <vt:lpstr>Professionalism and Organisational Power</vt:lpstr>
      <vt:lpstr>The bottom line- Funding</vt:lpstr>
      <vt:lpstr>Awareness and Change</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 Equality and Diversity in Society</dc:title>
  <dc:creator>tara hughes</dc:creator>
  <cp:lastModifiedBy>tara hughes</cp:lastModifiedBy>
  <cp:revision>24</cp:revision>
  <dcterms:created xsi:type="dcterms:W3CDTF">2018-03-05T21:34:37Z</dcterms:created>
  <dcterms:modified xsi:type="dcterms:W3CDTF">2018-04-05T12:23:15Z</dcterms:modified>
</cp:coreProperties>
</file>