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74"/>
  </p:notesMasterIdLst>
  <p:sldIdLst>
    <p:sldId id="256" r:id="rId2"/>
    <p:sldId id="257" r:id="rId3"/>
    <p:sldId id="258" r:id="rId4"/>
    <p:sldId id="259" r:id="rId5"/>
    <p:sldId id="260" r:id="rId6"/>
    <p:sldId id="263" r:id="rId7"/>
    <p:sldId id="264" r:id="rId8"/>
    <p:sldId id="261" r:id="rId9"/>
    <p:sldId id="262" r:id="rId10"/>
    <p:sldId id="265" r:id="rId11"/>
    <p:sldId id="266" r:id="rId12"/>
    <p:sldId id="267" r:id="rId13"/>
    <p:sldId id="268" r:id="rId14"/>
    <p:sldId id="269" r:id="rId15"/>
    <p:sldId id="272" r:id="rId16"/>
    <p:sldId id="271"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1" r:id="rId35"/>
    <p:sldId id="290" r:id="rId36"/>
    <p:sldId id="294" r:id="rId37"/>
    <p:sldId id="293" r:id="rId38"/>
    <p:sldId id="292" r:id="rId39"/>
    <p:sldId id="295" r:id="rId40"/>
    <p:sldId id="296" r:id="rId41"/>
    <p:sldId id="297" r:id="rId42"/>
    <p:sldId id="299" r:id="rId43"/>
    <p:sldId id="298" r:id="rId44"/>
    <p:sldId id="300" r:id="rId45"/>
    <p:sldId id="301" r:id="rId46"/>
    <p:sldId id="302" r:id="rId47"/>
    <p:sldId id="303" r:id="rId48"/>
    <p:sldId id="304" r:id="rId49"/>
    <p:sldId id="305" r:id="rId50"/>
    <p:sldId id="306" r:id="rId51"/>
    <p:sldId id="308" r:id="rId52"/>
    <p:sldId id="309" r:id="rId53"/>
    <p:sldId id="310" r:id="rId54"/>
    <p:sldId id="311" r:id="rId55"/>
    <p:sldId id="312" r:id="rId56"/>
    <p:sldId id="313" r:id="rId57"/>
    <p:sldId id="315" r:id="rId58"/>
    <p:sldId id="314" r:id="rId59"/>
    <p:sldId id="316" r:id="rId60"/>
    <p:sldId id="323" r:id="rId61"/>
    <p:sldId id="317" r:id="rId62"/>
    <p:sldId id="324" r:id="rId63"/>
    <p:sldId id="318" r:id="rId64"/>
    <p:sldId id="319" r:id="rId65"/>
    <p:sldId id="320" r:id="rId66"/>
    <p:sldId id="325" r:id="rId67"/>
    <p:sldId id="326" r:id="rId68"/>
    <p:sldId id="327" r:id="rId69"/>
    <p:sldId id="328" r:id="rId70"/>
    <p:sldId id="329" r:id="rId71"/>
    <p:sldId id="321" r:id="rId72"/>
    <p:sldId id="330" r:id="rId7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732" autoAdjust="0"/>
    <p:restoredTop sz="94660"/>
  </p:normalViewPr>
  <p:slideViewPr>
    <p:cSldViewPr snapToGrid="0">
      <p:cViewPr>
        <p:scale>
          <a:sx n="50" d="100"/>
          <a:sy n="50" d="100"/>
        </p:scale>
        <p:origin x="182" y="11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488862-0874-462A-8F6D-263D5A59BE0D}" type="datetimeFigureOut">
              <a:rPr lang="en-GB" smtClean="0"/>
              <a:t>01/12/2019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6497C1-D7E3-4986-84E4-F35D2CAD9671}" type="slidenum">
              <a:rPr lang="en-GB" smtClean="0"/>
              <a:t>‹#›</a:t>
            </a:fld>
            <a:endParaRPr lang="en-GB"/>
          </a:p>
        </p:txBody>
      </p:sp>
    </p:spTree>
    <p:extLst>
      <p:ext uri="{BB962C8B-B14F-4D97-AF65-F5344CB8AC3E}">
        <p14:creationId xmlns:p14="http://schemas.microsoft.com/office/powerpoint/2010/main" val="19938603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3967457-1E83-1040-AFF7-8D09C473DBD5}" type="slidenum">
              <a:rPr lang="en-US" smtClean="0"/>
              <a:t>5</a:t>
            </a:fld>
            <a:endParaRPr lang="en-US"/>
          </a:p>
        </p:txBody>
      </p:sp>
    </p:spTree>
    <p:extLst>
      <p:ext uri="{BB962C8B-B14F-4D97-AF65-F5344CB8AC3E}">
        <p14:creationId xmlns:p14="http://schemas.microsoft.com/office/powerpoint/2010/main" val="2099902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A6B67714-547E-8A4E-AE1C-9E3378A836DF}" type="slidenum">
              <a:rPr lang="en-US" smtClean="0"/>
              <a:t>8</a:t>
            </a:fld>
            <a:endParaRPr lang="en-US"/>
          </a:p>
        </p:txBody>
      </p:sp>
    </p:spTree>
    <p:extLst>
      <p:ext uri="{BB962C8B-B14F-4D97-AF65-F5344CB8AC3E}">
        <p14:creationId xmlns:p14="http://schemas.microsoft.com/office/powerpoint/2010/main" val="17488598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74319" y="2166365"/>
            <a:ext cx="8603674" cy="1739347"/>
          </a:xfrm>
        </p:spPr>
        <p:txBody>
          <a:bodyPr tIns="45720" bIns="45720" anchor="ctr">
            <a:normAutofit/>
          </a:bodyPr>
          <a:lstStyle>
            <a:lvl1pPr algn="ctr">
              <a:lnSpc>
                <a:spcPct val="80000"/>
              </a:lnSpc>
              <a:defRPr sz="6000" spc="0" baseline="0"/>
            </a:lvl1pPr>
          </a:lstStyle>
          <a:p>
            <a:r>
              <a:rPr lang="en-US" smtClean="0"/>
              <a:t>Click to edit Master title style</a:t>
            </a:r>
            <a:endParaRPr lang="en-US" dirty="0"/>
          </a:p>
        </p:txBody>
      </p:sp>
      <p:sp>
        <p:nvSpPr>
          <p:cNvPr id="3" name="Subtitle 2"/>
          <p:cNvSpPr>
            <a:spLocks noGrp="1"/>
          </p:cNvSpPr>
          <p:nvPr>
            <p:ph type="subTitle" idx="1"/>
          </p:nvPr>
        </p:nvSpPr>
        <p:spPr>
          <a:xfrm>
            <a:off x="1143000" y="3970315"/>
            <a:ext cx="6858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11799B4-821A-4D12-92FC-37C0DABE8C2D}" type="datetimeFigureOut">
              <a:rPr lang="en-GB" smtClean="0"/>
              <a:t>01/12/2019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700A7E-F7E2-40C1-A5BD-3C224053782A}" type="slidenum">
              <a:rPr lang="en-GB" smtClean="0"/>
              <a:t>‹#›</a:t>
            </a:fld>
            <a:endParaRPr lang="en-GB"/>
          </a:p>
        </p:txBody>
      </p:sp>
    </p:spTree>
    <p:extLst>
      <p:ext uri="{BB962C8B-B14F-4D97-AF65-F5344CB8AC3E}">
        <p14:creationId xmlns:p14="http://schemas.microsoft.com/office/powerpoint/2010/main" val="1596190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11799B4-821A-4D12-92FC-37C0DABE8C2D}" type="datetimeFigureOut">
              <a:rPr lang="en-GB" smtClean="0"/>
              <a:t>01/12/2019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700A7E-F7E2-40C1-A5BD-3C224053782A}" type="slidenum">
              <a:rPr lang="en-GB" smtClean="0"/>
              <a:t>‹#›</a:t>
            </a:fld>
            <a:endParaRPr lang="en-GB"/>
          </a:p>
        </p:txBody>
      </p:sp>
    </p:spTree>
    <p:extLst>
      <p:ext uri="{BB962C8B-B14F-4D97-AF65-F5344CB8AC3E}">
        <p14:creationId xmlns:p14="http://schemas.microsoft.com/office/powerpoint/2010/main" val="528509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5132" y="2059012"/>
            <a:ext cx="9146751"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24893" y="2208879"/>
            <a:ext cx="7886700" cy="1676400"/>
          </a:xfrm>
        </p:spPr>
        <p:txBody>
          <a:bodyPr anchor="ctr">
            <a:noAutofit/>
          </a:bodyPr>
          <a:lstStyle>
            <a:lvl1pPr algn="ctr">
              <a:lnSpc>
                <a:spcPct val="80000"/>
              </a:lnSpc>
              <a:defRPr sz="6000" b="0" spc="0" baseline="0">
                <a:solidFill>
                  <a:schemeClr val="bg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24893" y="3984400"/>
            <a:ext cx="78867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711799B4-821A-4D12-92FC-37C0DABE8C2D}" type="datetimeFigureOut">
              <a:rPr lang="en-GB" smtClean="0"/>
              <a:t>01/12/2019</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2B700A7E-F7E2-40C1-A5BD-3C224053782A}" type="slidenum">
              <a:rPr lang="en-GB" smtClean="0"/>
              <a:t>‹#›</a:t>
            </a:fld>
            <a:endParaRPr lang="en-GB"/>
          </a:p>
        </p:txBody>
      </p:sp>
    </p:spTree>
    <p:extLst>
      <p:ext uri="{BB962C8B-B14F-4D97-AF65-F5344CB8AC3E}">
        <p14:creationId xmlns:p14="http://schemas.microsoft.com/office/powerpoint/2010/main" val="77852158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797"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800600" y="2011680"/>
            <a:ext cx="365760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11799B4-821A-4D12-92FC-37C0DABE8C2D}" type="datetimeFigureOut">
              <a:rPr lang="en-GB" smtClean="0"/>
              <a:t>01/12/2019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700A7E-F7E2-40C1-A5BD-3C224053782A}" type="slidenum">
              <a:rPr lang="en-GB" smtClean="0"/>
              <a:t>‹#›</a:t>
            </a:fld>
            <a:endParaRPr lang="en-GB"/>
          </a:p>
        </p:txBody>
      </p:sp>
    </p:spTree>
    <p:extLst>
      <p:ext uri="{BB962C8B-B14F-4D97-AF65-F5344CB8AC3E}">
        <p14:creationId xmlns:p14="http://schemas.microsoft.com/office/powerpoint/2010/main" val="8991470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85800"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0" y="2656566"/>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00428" y="1913470"/>
            <a:ext cx="3657600" cy="743094"/>
          </a:xfrm>
        </p:spPr>
        <p:txBody>
          <a:bodyPr anchor="ctr">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800428" y="2656564"/>
            <a:ext cx="365760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11799B4-821A-4D12-92FC-37C0DABE8C2D}" type="datetimeFigureOut">
              <a:rPr lang="en-GB" smtClean="0"/>
              <a:t>01/12/2019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700A7E-F7E2-40C1-A5BD-3C224053782A}" type="slidenum">
              <a:rPr lang="en-GB" smtClean="0"/>
              <a:t>‹#›</a:t>
            </a:fld>
            <a:endParaRPr lang="en-GB"/>
          </a:p>
        </p:txBody>
      </p:sp>
    </p:spTree>
    <p:extLst>
      <p:ext uri="{BB962C8B-B14F-4D97-AF65-F5344CB8AC3E}">
        <p14:creationId xmlns:p14="http://schemas.microsoft.com/office/powerpoint/2010/main" val="281134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11799B4-821A-4D12-92FC-37C0DABE8C2D}" type="datetimeFigureOut">
              <a:rPr lang="en-GB" smtClean="0"/>
              <a:t>01/12/2019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700A7E-F7E2-40C1-A5BD-3C224053782A}" type="slidenum">
              <a:rPr lang="en-GB" smtClean="0"/>
              <a:t>‹#›</a:t>
            </a:fld>
            <a:endParaRPr lang="en-GB"/>
          </a:p>
        </p:txBody>
      </p:sp>
    </p:spTree>
    <p:extLst>
      <p:ext uri="{BB962C8B-B14F-4D97-AF65-F5344CB8AC3E}">
        <p14:creationId xmlns:p14="http://schemas.microsoft.com/office/powerpoint/2010/main" val="38950669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1799B4-821A-4D12-92FC-37C0DABE8C2D}" type="datetimeFigureOut">
              <a:rPr lang="en-GB" smtClean="0"/>
              <a:t>01/12/2019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700A7E-F7E2-40C1-A5BD-3C224053782A}" type="slidenum">
              <a:rPr lang="en-GB" smtClean="0"/>
              <a:t>‹#›</a:t>
            </a:fld>
            <a:endParaRPr lang="en-GB"/>
          </a:p>
        </p:txBody>
      </p:sp>
    </p:spTree>
    <p:extLst>
      <p:ext uri="{BB962C8B-B14F-4D97-AF65-F5344CB8AC3E}">
        <p14:creationId xmlns:p14="http://schemas.microsoft.com/office/powerpoint/2010/main" val="639613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685800" y="2148840"/>
            <a:ext cx="4572000" cy="38404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892568" y="2147487"/>
            <a:ext cx="2560320" cy="3432319"/>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11799B4-821A-4D12-92FC-37C0DABE8C2D}" type="datetimeFigureOut">
              <a:rPr lang="en-GB" smtClean="0"/>
              <a:t>01/12/2019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700A7E-F7E2-40C1-A5BD-3C224053782A}" type="slidenum">
              <a:rPr lang="en-GB" smtClean="0"/>
              <a:t>‹#›</a:t>
            </a:fld>
            <a:endParaRPr lang="en-GB"/>
          </a:p>
        </p:txBody>
      </p:sp>
    </p:spTree>
    <p:extLst>
      <p:ext uri="{BB962C8B-B14F-4D97-AF65-F5344CB8AC3E}">
        <p14:creationId xmlns:p14="http://schemas.microsoft.com/office/powerpoint/2010/main" val="1218720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5800" y="2211494"/>
            <a:ext cx="4754880" cy="384048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885351" y="2150621"/>
            <a:ext cx="2560320" cy="3429000"/>
          </a:xfrm>
        </p:spPr>
        <p:txBody>
          <a:bodyPr>
            <a:normAutofit/>
          </a:bodyPr>
          <a:lstStyle>
            <a:lvl1pPr marL="0" indent="0">
              <a:lnSpc>
                <a:spcPct val="95000"/>
              </a:lnSpc>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711799B4-821A-4D12-92FC-37C0DABE8C2D}" type="datetimeFigureOut">
              <a:rPr lang="en-GB" smtClean="0"/>
              <a:t>01/12/2019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700A7E-F7E2-40C1-A5BD-3C224053782A}" type="slidenum">
              <a:rPr lang="en-GB" smtClean="0"/>
              <a:t>‹#›</a:t>
            </a:fld>
            <a:endParaRPr lang="en-GB"/>
          </a:p>
        </p:txBody>
      </p:sp>
    </p:spTree>
    <p:extLst>
      <p:ext uri="{BB962C8B-B14F-4D97-AF65-F5344CB8AC3E}">
        <p14:creationId xmlns:p14="http://schemas.microsoft.com/office/powerpoint/2010/main" val="16357726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11799B4-821A-4D12-92FC-37C0DABE8C2D}" type="datetimeFigureOut">
              <a:rPr lang="en-GB" smtClean="0"/>
              <a:t>01/12/2019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700A7E-F7E2-40C1-A5BD-3C224053782A}" type="slidenum">
              <a:rPr lang="en-GB" smtClean="0"/>
              <a:t>‹#›</a:t>
            </a:fld>
            <a:endParaRPr lang="en-GB"/>
          </a:p>
        </p:txBody>
      </p:sp>
    </p:spTree>
    <p:extLst>
      <p:ext uri="{BB962C8B-B14F-4D97-AF65-F5344CB8AC3E}">
        <p14:creationId xmlns:p14="http://schemas.microsoft.com/office/powerpoint/2010/main" val="26493858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764484" y="0"/>
            <a:ext cx="20574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870468" y="609600"/>
            <a:ext cx="1801785" cy="56388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609600"/>
            <a:ext cx="5979968" cy="5638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28650" y="6422855"/>
            <a:ext cx="2057397" cy="365125"/>
          </a:xfrm>
        </p:spPr>
        <p:txBody>
          <a:bodyPr/>
          <a:lstStyle/>
          <a:p>
            <a:fld id="{711799B4-821A-4D12-92FC-37C0DABE8C2D}" type="datetimeFigureOut">
              <a:rPr lang="en-GB" smtClean="0"/>
              <a:t>01/12/2019</a:t>
            </a:fld>
            <a:endParaRPr lang="en-GB"/>
          </a:p>
        </p:txBody>
      </p:sp>
      <p:sp>
        <p:nvSpPr>
          <p:cNvPr id="5" name="Footer Placeholder 4"/>
          <p:cNvSpPr>
            <a:spLocks noGrp="1"/>
          </p:cNvSpPr>
          <p:nvPr>
            <p:ph type="ftr" sz="quarter" idx="11"/>
          </p:nvPr>
        </p:nvSpPr>
        <p:spPr>
          <a:xfrm>
            <a:off x="2832102" y="6422855"/>
            <a:ext cx="3209752" cy="365125"/>
          </a:xfrm>
        </p:spPr>
        <p:txBody>
          <a:bodyPr/>
          <a:lstStyle/>
          <a:p>
            <a:endParaRPr lang="en-GB"/>
          </a:p>
        </p:txBody>
      </p:sp>
      <p:sp>
        <p:nvSpPr>
          <p:cNvPr id="6" name="Slide Number Placeholder 5"/>
          <p:cNvSpPr>
            <a:spLocks noGrp="1"/>
          </p:cNvSpPr>
          <p:nvPr>
            <p:ph type="sldNum" sz="quarter" idx="12"/>
          </p:nvPr>
        </p:nvSpPr>
        <p:spPr>
          <a:xfrm>
            <a:off x="6054787" y="6422855"/>
            <a:ext cx="659819" cy="365125"/>
          </a:xfrm>
        </p:spPr>
        <p:txBody>
          <a:bodyPr/>
          <a:lstStyle/>
          <a:p>
            <a:fld id="{2B700A7E-F7E2-40C1-A5BD-3C224053782A}" type="slidenum">
              <a:rPr lang="en-GB" smtClean="0"/>
              <a:t>‹#›</a:t>
            </a:fld>
            <a:endParaRPr lang="en-GB"/>
          </a:p>
        </p:txBody>
      </p:sp>
    </p:spTree>
    <p:extLst>
      <p:ext uri="{BB962C8B-B14F-4D97-AF65-F5344CB8AC3E}">
        <p14:creationId xmlns:p14="http://schemas.microsoft.com/office/powerpoint/2010/main" val="1097700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362" y="176109"/>
            <a:ext cx="9141714"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685019" y="284176"/>
            <a:ext cx="7772400" cy="15087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019" y="2011680"/>
            <a:ext cx="7772400" cy="420624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81557" y="6422855"/>
            <a:ext cx="2595043" cy="365125"/>
          </a:xfrm>
          <a:prstGeom prst="rect">
            <a:avLst/>
          </a:prstGeom>
        </p:spPr>
        <p:txBody>
          <a:bodyPr vert="horz" lIns="91440" tIns="45720" rIns="45720" bIns="45720" rtlCol="0" anchor="ctr"/>
          <a:lstStyle>
            <a:lvl1pPr algn="l">
              <a:defRPr sz="1050">
                <a:solidFill>
                  <a:schemeClr val="tx1"/>
                </a:solidFill>
              </a:defRPr>
            </a:lvl1pPr>
          </a:lstStyle>
          <a:p>
            <a:fld id="{711799B4-821A-4D12-92FC-37C0DABE8C2D}" type="datetimeFigureOut">
              <a:rPr lang="en-GB" smtClean="0"/>
              <a:t>01/12/2019</a:t>
            </a:fld>
            <a:endParaRPr lang="en-GB"/>
          </a:p>
        </p:txBody>
      </p:sp>
      <p:sp>
        <p:nvSpPr>
          <p:cNvPr id="5" name="Footer Placeholder 4"/>
          <p:cNvSpPr>
            <a:spLocks noGrp="1"/>
          </p:cNvSpPr>
          <p:nvPr>
            <p:ph type="ftr" sz="quarter" idx="3"/>
          </p:nvPr>
        </p:nvSpPr>
        <p:spPr>
          <a:xfrm>
            <a:off x="4191000" y="6422855"/>
            <a:ext cx="4060627"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8265139" y="6422855"/>
            <a:ext cx="709698" cy="365125"/>
          </a:xfrm>
          <a:prstGeom prst="rect">
            <a:avLst/>
          </a:prstGeom>
        </p:spPr>
        <p:txBody>
          <a:bodyPr vert="horz" lIns="45720" tIns="45720" rIns="91440" bIns="45720" rtlCol="0" anchor="ctr"/>
          <a:lstStyle>
            <a:lvl1pPr algn="l">
              <a:defRPr sz="1200" b="0">
                <a:solidFill>
                  <a:schemeClr val="tx1"/>
                </a:solidFill>
              </a:defRPr>
            </a:lvl1pPr>
          </a:lstStyle>
          <a:p>
            <a:fld id="{2B700A7E-F7E2-40C1-A5BD-3C224053782A}" type="slidenum">
              <a:rPr lang="en-GB" smtClean="0"/>
              <a:t>‹#›</a:t>
            </a:fld>
            <a:endParaRPr lang="en-GB"/>
          </a:p>
        </p:txBody>
      </p:sp>
    </p:spTree>
    <p:extLst>
      <p:ext uri="{BB962C8B-B14F-4D97-AF65-F5344CB8AC3E}">
        <p14:creationId xmlns:p14="http://schemas.microsoft.com/office/powerpoint/2010/main" val="2226341497"/>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Introduction to Lego </a:t>
            </a:r>
            <a:r>
              <a:rPr lang="en-GB" dirty="0" err="1" smtClean="0"/>
              <a:t>Mindstorms</a:t>
            </a:r>
            <a:endParaRPr lang="en-GB" dirty="0"/>
          </a:p>
        </p:txBody>
      </p:sp>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3688735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5625977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Lesson Objectives</a:t>
            </a:r>
            <a:endParaRPr lang="en-US" dirty="0"/>
          </a:p>
        </p:txBody>
      </p:sp>
      <p:sp>
        <p:nvSpPr>
          <p:cNvPr id="3" name="Content Placeholder 2"/>
          <p:cNvSpPr>
            <a:spLocks noGrp="1"/>
          </p:cNvSpPr>
          <p:nvPr>
            <p:ph idx="1"/>
          </p:nvPr>
        </p:nvSpPr>
        <p:spPr/>
        <p:txBody>
          <a:bodyPr/>
          <a:lstStyle/>
          <a:p>
            <a:pPr marL="0" indent="0">
              <a:buNone/>
            </a:pPr>
            <a:r>
              <a:rPr lang="en-US" sz="4400" dirty="0" smtClean="0"/>
              <a:t>Overview of key elements of Lego Mind-storms and Key components</a:t>
            </a:r>
          </a:p>
          <a:p>
            <a:pPr marL="0" indent="0">
              <a:buNone/>
            </a:pPr>
            <a:endParaRPr lang="en-US" sz="4400" dirty="0"/>
          </a:p>
          <a:p>
            <a:pPr marL="0" indent="0">
              <a:buNone/>
            </a:pPr>
            <a:r>
              <a:rPr lang="en-US" sz="4400" dirty="0" smtClean="0"/>
              <a:t>Excerpts and images from LegoEducation.com User-guide.</a:t>
            </a:r>
            <a:endParaRPr lang="en-US" sz="4400" dirty="0" smtClean="0"/>
          </a:p>
          <a:p>
            <a:pPr marL="257175" indent="-257175"/>
            <a:endParaRPr lang="en-US" dirty="0"/>
          </a:p>
        </p:txBody>
      </p:sp>
    </p:spTree>
    <p:extLst>
      <p:ext uri="{BB962C8B-B14F-4D97-AF65-F5344CB8AC3E}">
        <p14:creationId xmlns:p14="http://schemas.microsoft.com/office/powerpoint/2010/main" val="33595841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“Brick” Buttons</a:t>
            </a:r>
            <a:endParaRPr lang="en-US" dirty="0"/>
          </a:p>
        </p:txBody>
      </p:sp>
      <p:sp>
        <p:nvSpPr>
          <p:cNvPr id="15" name="Content Placeholder 14"/>
          <p:cNvSpPr>
            <a:spLocks noGrp="1"/>
          </p:cNvSpPr>
          <p:nvPr>
            <p:ph sz="half" idx="1"/>
          </p:nvPr>
        </p:nvSpPr>
        <p:spPr>
          <a:xfrm>
            <a:off x="0" y="2011680"/>
            <a:ext cx="4343397" cy="4206240"/>
          </a:xfrm>
        </p:spPr>
        <p:txBody>
          <a:bodyPr>
            <a:noAutofit/>
          </a:bodyPr>
          <a:lstStyle/>
          <a:p>
            <a:pPr marL="0" indent="0">
              <a:buNone/>
            </a:pPr>
            <a:r>
              <a:rPr lang="en-US" sz="3600" dirty="0"/>
              <a:t>1 = </a:t>
            </a:r>
            <a:r>
              <a:rPr lang="en-US" sz="3600" dirty="0" smtClean="0"/>
              <a:t>Back </a:t>
            </a:r>
            <a:r>
              <a:rPr lang="en-US" sz="3600" b="0" dirty="0" smtClean="0"/>
              <a:t>Undo</a:t>
            </a:r>
            <a:r>
              <a:rPr lang="en-US" sz="3600" b="0" dirty="0" smtClean="0"/>
              <a:t/>
            </a:r>
            <a:br>
              <a:rPr lang="en-US" sz="3600" b="0" dirty="0" smtClean="0"/>
            </a:br>
            <a:r>
              <a:rPr lang="en-US" sz="3600" b="0" dirty="0" smtClean="0"/>
              <a:t>	Stop </a:t>
            </a:r>
            <a:r>
              <a:rPr lang="en-US" sz="3600" b="0" dirty="0" smtClean="0"/>
              <a:t>Program</a:t>
            </a:r>
            <a:br>
              <a:rPr lang="en-US" sz="3600" b="0" dirty="0" smtClean="0"/>
            </a:br>
            <a:r>
              <a:rPr lang="en-US" sz="3600" b="0" dirty="0" smtClean="0"/>
              <a:t>	Turn </a:t>
            </a:r>
            <a:r>
              <a:rPr lang="en-US" sz="3600" b="0" dirty="0" smtClean="0"/>
              <a:t>robot off</a:t>
            </a:r>
            <a:endParaRPr lang="en-US" sz="3600" b="0" dirty="0"/>
          </a:p>
          <a:p>
            <a:pPr marL="0" indent="0">
              <a:buNone/>
            </a:pPr>
            <a:r>
              <a:rPr lang="en-US" sz="3600" dirty="0"/>
              <a:t>2 = Center </a:t>
            </a:r>
            <a:r>
              <a:rPr lang="en-US" sz="3600" dirty="0" smtClean="0"/>
              <a:t>Button</a:t>
            </a:r>
            <a:br>
              <a:rPr lang="en-US" sz="3600" dirty="0" smtClean="0"/>
            </a:br>
            <a:r>
              <a:rPr lang="en-US" sz="3600" dirty="0" smtClean="0"/>
              <a:t>	</a:t>
            </a:r>
            <a:r>
              <a:rPr lang="en-US" sz="3600" b="0" dirty="0" smtClean="0"/>
              <a:t>Select </a:t>
            </a:r>
            <a:r>
              <a:rPr lang="en-US" sz="3600" b="0" dirty="0" smtClean="0"/>
              <a:t>options</a:t>
            </a:r>
            <a:br>
              <a:rPr lang="en-US" sz="3600" b="0" dirty="0" smtClean="0"/>
            </a:br>
            <a:r>
              <a:rPr lang="en-US" sz="3600" b="0" dirty="0" smtClean="0"/>
              <a:t>	Run </a:t>
            </a:r>
            <a:r>
              <a:rPr lang="en-US" sz="3600" b="0" dirty="0" smtClean="0"/>
              <a:t>Program</a:t>
            </a:r>
            <a:br>
              <a:rPr lang="en-US" sz="3600" b="0" dirty="0" smtClean="0"/>
            </a:br>
            <a:r>
              <a:rPr lang="en-US" sz="3600" b="0" dirty="0" smtClean="0"/>
              <a:t>	Turn </a:t>
            </a:r>
            <a:r>
              <a:rPr lang="en-US" sz="3600" b="0" dirty="0" smtClean="0"/>
              <a:t>robot on</a:t>
            </a:r>
            <a:endParaRPr lang="en-US" sz="3600" b="0" dirty="0"/>
          </a:p>
          <a:p>
            <a:pPr marL="0" indent="0">
              <a:buNone/>
            </a:pPr>
            <a:r>
              <a:rPr lang="en-US" sz="3600" dirty="0"/>
              <a:t>3 = </a:t>
            </a:r>
            <a:r>
              <a:rPr lang="en-US" sz="3600" dirty="0" smtClean="0"/>
              <a:t>L, R, </a:t>
            </a:r>
            <a:r>
              <a:rPr lang="en-US" sz="3600" dirty="0"/>
              <a:t>Up, Down</a:t>
            </a:r>
            <a:r>
              <a:rPr lang="en-US" sz="3600" b="0" dirty="0"/>
              <a:t> </a:t>
            </a:r>
            <a:r>
              <a:rPr lang="en-US" sz="3600" b="0" dirty="0" smtClean="0"/>
              <a:t/>
            </a:r>
            <a:br>
              <a:rPr lang="en-US" sz="3600" b="0" dirty="0" smtClean="0"/>
            </a:br>
            <a:r>
              <a:rPr lang="en-US" sz="3600" b="0" dirty="0" smtClean="0"/>
              <a:t>	Navigate </a:t>
            </a:r>
            <a:r>
              <a:rPr lang="en-US" sz="3600" b="0" dirty="0"/>
              <a:t>menus</a:t>
            </a:r>
          </a:p>
          <a:p>
            <a:pPr marL="0" indent="0">
              <a:buNone/>
            </a:pPr>
            <a:endParaRPr lang="en-US" sz="3600" dirty="0"/>
          </a:p>
        </p:txBody>
      </p:sp>
      <p:pic>
        <p:nvPicPr>
          <p:cNvPr id="4" name="Picture 3"/>
          <p:cNvPicPr>
            <a:picLocks noChangeAspect="1"/>
          </p:cNvPicPr>
          <p:nvPr/>
        </p:nvPicPr>
        <p:blipFill rotWithShape="1">
          <a:blip r:embed="rId2"/>
          <a:srcRect l="16673" r="16884"/>
          <a:stretch/>
        </p:blipFill>
        <p:spPr>
          <a:xfrm>
            <a:off x="5467108" y="1289489"/>
            <a:ext cx="3570212" cy="5373380"/>
          </a:xfrm>
          <a:prstGeom prst="rect">
            <a:avLst/>
          </a:prstGeom>
        </p:spPr>
      </p:pic>
      <p:sp>
        <p:nvSpPr>
          <p:cNvPr id="5" name="Oval 4"/>
          <p:cNvSpPr/>
          <p:nvPr/>
        </p:nvSpPr>
        <p:spPr>
          <a:xfrm>
            <a:off x="6043339" y="3800248"/>
            <a:ext cx="450295" cy="351862"/>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1350" dirty="0"/>
              <a:t>1</a:t>
            </a:r>
          </a:p>
        </p:txBody>
      </p:sp>
      <p:sp>
        <p:nvSpPr>
          <p:cNvPr id="7" name="Oval 6"/>
          <p:cNvSpPr/>
          <p:nvPr/>
        </p:nvSpPr>
        <p:spPr>
          <a:xfrm>
            <a:off x="7050532" y="4547548"/>
            <a:ext cx="450295" cy="351862"/>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1350" dirty="0"/>
              <a:t>2</a:t>
            </a:r>
            <a:endParaRPr lang="en-US" sz="1350" dirty="0"/>
          </a:p>
        </p:txBody>
      </p:sp>
      <p:sp>
        <p:nvSpPr>
          <p:cNvPr id="8" name="Oval 7"/>
          <p:cNvSpPr/>
          <p:nvPr/>
        </p:nvSpPr>
        <p:spPr>
          <a:xfrm>
            <a:off x="6452781" y="4547548"/>
            <a:ext cx="450295" cy="351862"/>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1350" dirty="0"/>
              <a:t>3</a:t>
            </a:r>
            <a:endParaRPr lang="en-US" sz="1350" dirty="0"/>
          </a:p>
        </p:txBody>
      </p:sp>
      <p:sp>
        <p:nvSpPr>
          <p:cNvPr id="9" name="Oval 8"/>
          <p:cNvSpPr/>
          <p:nvPr/>
        </p:nvSpPr>
        <p:spPr>
          <a:xfrm>
            <a:off x="7055490" y="4126039"/>
            <a:ext cx="450295" cy="351862"/>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1350" dirty="0"/>
              <a:t>3</a:t>
            </a:r>
            <a:endParaRPr lang="en-US" sz="1350" dirty="0"/>
          </a:p>
        </p:txBody>
      </p:sp>
      <p:sp>
        <p:nvSpPr>
          <p:cNvPr id="10" name="Oval 9"/>
          <p:cNvSpPr/>
          <p:nvPr/>
        </p:nvSpPr>
        <p:spPr>
          <a:xfrm>
            <a:off x="7606320" y="4547548"/>
            <a:ext cx="450295" cy="351862"/>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1350" dirty="0"/>
              <a:t>3</a:t>
            </a:r>
            <a:endParaRPr lang="en-US" sz="1350" dirty="0"/>
          </a:p>
        </p:txBody>
      </p:sp>
      <p:sp>
        <p:nvSpPr>
          <p:cNvPr id="11" name="Oval 10"/>
          <p:cNvSpPr/>
          <p:nvPr/>
        </p:nvSpPr>
        <p:spPr>
          <a:xfrm>
            <a:off x="7050532" y="4959518"/>
            <a:ext cx="450295" cy="351862"/>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1350" dirty="0"/>
              <a:t>3</a:t>
            </a:r>
            <a:endParaRPr lang="en-US" sz="1350" dirty="0"/>
          </a:p>
        </p:txBody>
      </p:sp>
    </p:spTree>
    <p:extLst>
      <p:ext uri="{BB962C8B-B14F-4D97-AF65-F5344CB8AC3E}">
        <p14:creationId xmlns:p14="http://schemas.microsoft.com/office/powerpoint/2010/main" val="27686227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“Brick” Screen</a:t>
            </a:r>
            <a:endParaRPr lang="en-US" dirty="0"/>
          </a:p>
        </p:txBody>
      </p:sp>
      <p:sp>
        <p:nvSpPr>
          <p:cNvPr id="10" name="TextBox 9"/>
          <p:cNvSpPr txBox="1"/>
          <p:nvPr/>
        </p:nvSpPr>
        <p:spPr>
          <a:xfrm>
            <a:off x="4072428" y="1990306"/>
            <a:ext cx="4919171" cy="4893647"/>
          </a:xfrm>
          <a:prstGeom prst="rect">
            <a:avLst/>
          </a:prstGeom>
          <a:noFill/>
          <a:ln>
            <a:solidFill>
              <a:schemeClr val="tx1"/>
            </a:solidFill>
          </a:ln>
        </p:spPr>
        <p:txBody>
          <a:bodyPr wrap="square">
            <a:spAutoFit/>
          </a:bodyPr>
          <a:lstStyle>
            <a:lvl1pPr>
              <a:defRPr sz="2800">
                <a:solidFill>
                  <a:schemeClr val="tx1"/>
                </a:solidFill>
                <a:latin typeface="Tahoma" charset="0"/>
                <a:ea typeface="ＭＳ Ｐゴシック" charset="0"/>
              </a:defRPr>
            </a:lvl1pPr>
            <a:lvl2pPr marL="742950" indent="-285750">
              <a:defRPr sz="2800">
                <a:solidFill>
                  <a:schemeClr val="tx1"/>
                </a:solidFill>
                <a:latin typeface="Tahoma" charset="0"/>
                <a:ea typeface="ＭＳ Ｐゴシック" charset="0"/>
              </a:defRPr>
            </a:lvl2pPr>
            <a:lvl3pPr marL="1143000" indent="-228600">
              <a:defRPr sz="2800">
                <a:solidFill>
                  <a:schemeClr val="tx1"/>
                </a:solidFill>
                <a:latin typeface="Tahoma" charset="0"/>
                <a:ea typeface="ＭＳ Ｐゴシック" charset="0"/>
              </a:defRPr>
            </a:lvl3pPr>
            <a:lvl4pPr marL="1600200" indent="-228600">
              <a:defRPr sz="2800">
                <a:solidFill>
                  <a:schemeClr val="tx1"/>
                </a:solidFill>
                <a:latin typeface="Tahoma" charset="0"/>
                <a:ea typeface="ＭＳ Ｐゴシック" charset="0"/>
              </a:defRPr>
            </a:lvl4pPr>
            <a:lvl5pPr marL="2057400" indent="-228600">
              <a:defRPr sz="2800">
                <a:solidFill>
                  <a:schemeClr val="tx1"/>
                </a:solidFill>
                <a:latin typeface="Tahoma" charset="0"/>
                <a:ea typeface="ＭＳ Ｐゴシック" charset="0"/>
              </a:defRPr>
            </a:lvl5pPr>
            <a:lvl6pPr marL="2514600" indent="-228600" eaLnBrk="0" fontAlgn="base" hangingPunct="0">
              <a:spcBef>
                <a:spcPct val="0"/>
              </a:spcBef>
              <a:spcAft>
                <a:spcPct val="0"/>
              </a:spcAft>
              <a:defRPr sz="2800">
                <a:solidFill>
                  <a:schemeClr val="tx1"/>
                </a:solidFill>
                <a:latin typeface="Tahoma" charset="0"/>
                <a:ea typeface="ＭＳ Ｐゴシック" charset="0"/>
              </a:defRPr>
            </a:lvl6pPr>
            <a:lvl7pPr marL="2971800" indent="-228600" eaLnBrk="0" fontAlgn="base" hangingPunct="0">
              <a:spcBef>
                <a:spcPct val="0"/>
              </a:spcBef>
              <a:spcAft>
                <a:spcPct val="0"/>
              </a:spcAft>
              <a:defRPr sz="2800">
                <a:solidFill>
                  <a:schemeClr val="tx1"/>
                </a:solidFill>
                <a:latin typeface="Tahoma" charset="0"/>
                <a:ea typeface="ＭＳ Ｐゴシック" charset="0"/>
              </a:defRPr>
            </a:lvl7pPr>
            <a:lvl8pPr marL="3429000" indent="-228600" eaLnBrk="0" fontAlgn="base" hangingPunct="0">
              <a:spcBef>
                <a:spcPct val="0"/>
              </a:spcBef>
              <a:spcAft>
                <a:spcPct val="0"/>
              </a:spcAft>
              <a:defRPr sz="2800">
                <a:solidFill>
                  <a:schemeClr val="tx1"/>
                </a:solidFill>
                <a:latin typeface="Tahoma" charset="0"/>
                <a:ea typeface="ＭＳ Ｐゴシック" charset="0"/>
              </a:defRPr>
            </a:lvl8pPr>
            <a:lvl9pPr marL="3886200" indent="-228600" eaLnBrk="0" fontAlgn="base" hangingPunct="0">
              <a:spcBef>
                <a:spcPct val="0"/>
              </a:spcBef>
              <a:spcAft>
                <a:spcPct val="0"/>
              </a:spcAft>
              <a:defRPr sz="2800">
                <a:solidFill>
                  <a:schemeClr val="tx1"/>
                </a:solidFill>
                <a:latin typeface="Tahoma" charset="0"/>
                <a:ea typeface="ＭＳ Ｐゴシック" charset="0"/>
              </a:defRPr>
            </a:lvl9pPr>
          </a:lstStyle>
          <a:p>
            <a:pPr eaLnBrk="1" hangingPunct="1"/>
            <a:r>
              <a:rPr lang="en-US" sz="2400" b="1" dirty="0"/>
              <a:t>Tabs on </a:t>
            </a:r>
            <a:r>
              <a:rPr lang="en-US" sz="2400" b="1" dirty="0"/>
              <a:t>Screen</a:t>
            </a:r>
          </a:p>
          <a:p>
            <a:pPr eaLnBrk="1" hangingPunct="1"/>
            <a:endParaRPr lang="en-US" sz="2400" b="1" dirty="0"/>
          </a:p>
          <a:p>
            <a:pPr marL="342900" indent="-342900">
              <a:buAutoNum type="arabicPeriod"/>
            </a:pPr>
            <a:r>
              <a:rPr lang="en-US" sz="2400" b="1" dirty="0"/>
              <a:t>Run Recent</a:t>
            </a:r>
            <a:br>
              <a:rPr lang="en-US" sz="2400" b="1" dirty="0"/>
            </a:br>
            <a:r>
              <a:rPr lang="en-US" sz="2400" dirty="0"/>
              <a:t>Find programs you ran recently</a:t>
            </a:r>
            <a:endParaRPr lang="en-US" sz="2400" dirty="0"/>
          </a:p>
          <a:p>
            <a:pPr eaLnBrk="1" hangingPunct="1"/>
            <a:endParaRPr lang="en-US" sz="2400" dirty="0"/>
          </a:p>
          <a:p>
            <a:pPr marL="339329" indent="-339329" defTabSz="383381"/>
            <a:r>
              <a:rPr lang="en-US" sz="2400" b="1" dirty="0"/>
              <a:t>2.  </a:t>
            </a:r>
            <a:r>
              <a:rPr lang="en-US" sz="2400" b="1" dirty="0"/>
              <a:t>File </a:t>
            </a:r>
            <a:r>
              <a:rPr lang="en-US" sz="2400" b="1" dirty="0"/>
              <a:t>Navigation</a:t>
            </a:r>
            <a:br>
              <a:rPr lang="en-US" sz="2400" b="1" dirty="0"/>
            </a:br>
            <a:r>
              <a:rPr lang="en-US" sz="2400" dirty="0"/>
              <a:t>Find all programs by project</a:t>
            </a:r>
            <a:endParaRPr lang="en-US" sz="2400" dirty="0"/>
          </a:p>
          <a:p>
            <a:pPr eaLnBrk="1" hangingPunct="1"/>
            <a:endParaRPr lang="en-US" sz="2400" dirty="0"/>
          </a:p>
          <a:p>
            <a:pPr marL="339329" indent="-339329"/>
            <a:r>
              <a:rPr lang="en-US" sz="2400" b="1" dirty="0"/>
              <a:t>3.  </a:t>
            </a:r>
            <a:r>
              <a:rPr lang="en-US" sz="2400" b="1" dirty="0"/>
              <a:t>Brick </a:t>
            </a:r>
            <a:r>
              <a:rPr lang="en-US" sz="2400" b="1" dirty="0"/>
              <a:t>Apps</a:t>
            </a:r>
            <a:br>
              <a:rPr lang="en-US" sz="2400" b="1" dirty="0"/>
            </a:br>
            <a:r>
              <a:rPr lang="en-US" sz="2400" dirty="0"/>
              <a:t>Port views</a:t>
            </a:r>
            <a:endParaRPr lang="en-US" sz="2400" dirty="0"/>
          </a:p>
          <a:p>
            <a:pPr eaLnBrk="1" hangingPunct="1"/>
            <a:endParaRPr lang="en-US" sz="2400" dirty="0"/>
          </a:p>
          <a:p>
            <a:pPr marL="339329" indent="-339329"/>
            <a:r>
              <a:rPr lang="en-US" sz="2400" b="1" dirty="0"/>
              <a:t>4.  Settings</a:t>
            </a:r>
            <a:br>
              <a:rPr lang="en-US" sz="2400" b="1" dirty="0"/>
            </a:br>
            <a:r>
              <a:rPr lang="en-US" sz="2400" dirty="0"/>
              <a:t>Bluetooth, </a:t>
            </a:r>
            <a:r>
              <a:rPr lang="en-US" sz="2400" dirty="0" err="1"/>
              <a:t>Wifi</a:t>
            </a:r>
            <a:r>
              <a:rPr lang="en-US" sz="2400" dirty="0"/>
              <a:t>, Volume</a:t>
            </a:r>
            <a:endParaRPr lang="en-US" sz="2400" dirty="0"/>
          </a:p>
        </p:txBody>
      </p:sp>
      <p:grpSp>
        <p:nvGrpSpPr>
          <p:cNvPr id="30" name="Group 29"/>
          <p:cNvGrpSpPr/>
          <p:nvPr/>
        </p:nvGrpSpPr>
        <p:grpSpPr>
          <a:xfrm>
            <a:off x="894624" y="2327999"/>
            <a:ext cx="3063505" cy="2148645"/>
            <a:chOff x="204807" y="1706645"/>
            <a:chExt cx="4084673" cy="2864860"/>
          </a:xfrm>
        </p:grpSpPr>
        <p:pic>
          <p:nvPicPr>
            <p:cNvPr id="26" name="Picture 25" descr="Screen Shot 2014-09-13 at 5.26.20 PM.png"/>
            <p:cNvPicPr>
              <a:picLocks noChangeAspect="1"/>
            </p:cNvPicPr>
            <p:nvPr/>
          </p:nvPicPr>
          <p:blipFill rotWithShape="1">
            <a:blip r:embed="rId3">
              <a:extLst>
                <a:ext uri="{28A0092B-C50C-407E-A947-70E740481C1C}">
                  <a14:useLocalDpi xmlns:a14="http://schemas.microsoft.com/office/drawing/2010/main" val="0"/>
                </a:ext>
              </a:extLst>
            </a:blip>
            <a:srcRect l="3532"/>
            <a:stretch/>
          </p:blipFill>
          <p:spPr>
            <a:xfrm>
              <a:off x="204807" y="1706645"/>
              <a:ext cx="4084673" cy="2864860"/>
            </a:xfrm>
            <a:prstGeom prst="rect">
              <a:avLst/>
            </a:prstGeom>
          </p:spPr>
        </p:pic>
        <p:sp>
          <p:nvSpPr>
            <p:cNvPr id="20" name="Oval 19"/>
            <p:cNvSpPr/>
            <p:nvPr/>
          </p:nvSpPr>
          <p:spPr>
            <a:xfrm>
              <a:off x="1132395" y="2567599"/>
              <a:ext cx="444219" cy="459264"/>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1200" dirty="0"/>
                <a:t>1</a:t>
              </a:r>
            </a:p>
          </p:txBody>
        </p:sp>
        <p:sp>
          <p:nvSpPr>
            <p:cNvPr id="27" name="Oval 26"/>
            <p:cNvSpPr/>
            <p:nvPr/>
          </p:nvSpPr>
          <p:spPr>
            <a:xfrm>
              <a:off x="1685219" y="2565114"/>
              <a:ext cx="444219" cy="459264"/>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1200" dirty="0"/>
                <a:t>2</a:t>
              </a:r>
              <a:endParaRPr lang="en-US" sz="1200" dirty="0"/>
            </a:p>
          </p:txBody>
        </p:sp>
        <p:sp>
          <p:nvSpPr>
            <p:cNvPr id="28" name="Oval 27"/>
            <p:cNvSpPr/>
            <p:nvPr/>
          </p:nvSpPr>
          <p:spPr>
            <a:xfrm>
              <a:off x="2281838" y="2567599"/>
              <a:ext cx="444219" cy="459264"/>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1200" dirty="0"/>
                <a:t>3</a:t>
              </a:r>
            </a:p>
          </p:txBody>
        </p:sp>
        <p:sp>
          <p:nvSpPr>
            <p:cNvPr id="29" name="Oval 28"/>
            <p:cNvSpPr/>
            <p:nvPr/>
          </p:nvSpPr>
          <p:spPr>
            <a:xfrm>
              <a:off x="2834663" y="2565114"/>
              <a:ext cx="444219" cy="459264"/>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en-US" sz="1200" dirty="0"/>
                <a:t>4</a:t>
              </a:r>
              <a:endParaRPr lang="en-US" sz="1200" dirty="0"/>
            </a:p>
          </p:txBody>
        </p:sp>
      </p:grpSp>
    </p:spTree>
    <p:extLst>
      <p:ext uri="{BB962C8B-B14F-4D97-AF65-F5344CB8AC3E}">
        <p14:creationId xmlns:p14="http://schemas.microsoft.com/office/powerpoint/2010/main" val="9046094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Brick Status Light</a:t>
            </a:r>
          </a:p>
        </p:txBody>
      </p:sp>
      <p:sp>
        <p:nvSpPr>
          <p:cNvPr id="3" name="Rectangle 2"/>
          <p:cNvSpPr/>
          <p:nvPr/>
        </p:nvSpPr>
        <p:spPr>
          <a:xfrm>
            <a:off x="213360" y="1921288"/>
            <a:ext cx="8793480" cy="4524315"/>
          </a:xfrm>
          <a:prstGeom prst="rect">
            <a:avLst/>
          </a:prstGeom>
        </p:spPr>
        <p:txBody>
          <a:bodyPr wrap="square">
            <a:spAutoFit/>
          </a:bodyPr>
          <a:lstStyle/>
          <a:p>
            <a:r>
              <a:rPr lang="en-GB" sz="3200" dirty="0" smtClean="0"/>
              <a:t>It </a:t>
            </a:r>
            <a:r>
              <a:rPr lang="en-GB" sz="3200" dirty="0"/>
              <a:t>can be green, orange, or red and can pulse. </a:t>
            </a:r>
          </a:p>
          <a:p>
            <a:endParaRPr lang="en-GB" sz="3200" dirty="0"/>
          </a:p>
          <a:p>
            <a:r>
              <a:rPr lang="en-GB" sz="3200" dirty="0"/>
              <a:t>Brick Status Light codes are the following:</a:t>
            </a:r>
          </a:p>
          <a:p>
            <a:pPr marL="1200150" lvl="2" indent="-285750">
              <a:buFont typeface="Arial" panose="020B0604020202020204" pitchFamily="34" charset="0"/>
              <a:buChar char="•"/>
            </a:pPr>
            <a:r>
              <a:rPr lang="en-GB" sz="3200" dirty="0" smtClean="0"/>
              <a:t>Red </a:t>
            </a:r>
            <a:r>
              <a:rPr lang="en-GB" sz="3200" dirty="0"/>
              <a:t>= </a:t>
            </a:r>
            <a:r>
              <a:rPr lang="en-GB" sz="3200" dirty="0" smtClean="0"/>
              <a:t>Start-up, </a:t>
            </a:r>
            <a:r>
              <a:rPr lang="en-GB" sz="3200" dirty="0"/>
              <a:t>Updating, Shutdown </a:t>
            </a:r>
          </a:p>
          <a:p>
            <a:pPr marL="1200150" lvl="2" indent="-285750">
              <a:buFont typeface="Arial" panose="020B0604020202020204" pitchFamily="34" charset="0"/>
              <a:buChar char="•"/>
            </a:pPr>
            <a:r>
              <a:rPr lang="en-GB" sz="3200" dirty="0" smtClean="0"/>
              <a:t>Red </a:t>
            </a:r>
            <a:r>
              <a:rPr lang="en-GB" sz="3200" dirty="0"/>
              <a:t>pulsing = Busy </a:t>
            </a:r>
          </a:p>
          <a:p>
            <a:pPr marL="1200150" lvl="2" indent="-285750">
              <a:buFont typeface="Arial" panose="020B0604020202020204" pitchFamily="34" charset="0"/>
              <a:buChar char="•"/>
            </a:pPr>
            <a:r>
              <a:rPr lang="en-GB" sz="3200" dirty="0" smtClean="0"/>
              <a:t>Orange </a:t>
            </a:r>
            <a:r>
              <a:rPr lang="en-GB" sz="3200" dirty="0"/>
              <a:t>= Alert, Ready </a:t>
            </a:r>
          </a:p>
          <a:p>
            <a:pPr marL="1200150" lvl="2" indent="-285750">
              <a:buFont typeface="Arial" panose="020B0604020202020204" pitchFamily="34" charset="0"/>
              <a:buChar char="•"/>
            </a:pPr>
            <a:r>
              <a:rPr lang="en-GB" sz="3200" dirty="0" smtClean="0"/>
              <a:t>Orange </a:t>
            </a:r>
            <a:r>
              <a:rPr lang="en-GB" sz="3200" dirty="0"/>
              <a:t>pulsing = Alert, Running </a:t>
            </a:r>
          </a:p>
          <a:p>
            <a:pPr marL="1200150" lvl="2" indent="-285750">
              <a:buFont typeface="Arial" panose="020B0604020202020204" pitchFamily="34" charset="0"/>
              <a:buChar char="•"/>
            </a:pPr>
            <a:r>
              <a:rPr lang="en-GB" sz="3200" dirty="0" smtClean="0"/>
              <a:t>Green </a:t>
            </a:r>
            <a:r>
              <a:rPr lang="en-GB" sz="3200" dirty="0"/>
              <a:t>= Ready </a:t>
            </a:r>
          </a:p>
          <a:p>
            <a:pPr marL="1200150" lvl="2" indent="-285750">
              <a:buFont typeface="Arial" panose="020B0604020202020204" pitchFamily="34" charset="0"/>
              <a:buChar char="•"/>
            </a:pPr>
            <a:r>
              <a:rPr lang="en-GB" sz="3200" dirty="0" smtClean="0"/>
              <a:t>Green </a:t>
            </a:r>
            <a:r>
              <a:rPr lang="en-GB" sz="3200" dirty="0"/>
              <a:t>pulsing = Running Program</a:t>
            </a:r>
          </a:p>
        </p:txBody>
      </p:sp>
    </p:spTree>
    <p:extLst>
      <p:ext uri="{BB962C8B-B14F-4D97-AF65-F5344CB8AC3E}">
        <p14:creationId xmlns:p14="http://schemas.microsoft.com/office/powerpoint/2010/main" val="425602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Brick Status Light</a:t>
            </a:r>
          </a:p>
        </p:txBody>
      </p:sp>
      <p:sp>
        <p:nvSpPr>
          <p:cNvPr id="3" name="Rectangle 2"/>
          <p:cNvSpPr/>
          <p:nvPr/>
        </p:nvSpPr>
        <p:spPr>
          <a:xfrm>
            <a:off x="137160" y="2355629"/>
            <a:ext cx="9006840" cy="3785652"/>
          </a:xfrm>
          <a:prstGeom prst="rect">
            <a:avLst/>
          </a:prstGeom>
        </p:spPr>
        <p:txBody>
          <a:bodyPr wrap="square">
            <a:spAutoFit/>
          </a:bodyPr>
          <a:lstStyle/>
          <a:p>
            <a:r>
              <a:rPr lang="en-GB" sz="4000" dirty="0"/>
              <a:t>You can also program the Brick Status Light to show different colours and to pulse when different conditions are met </a:t>
            </a:r>
          </a:p>
          <a:p>
            <a:endParaRPr lang="en-GB" sz="4000" dirty="0"/>
          </a:p>
          <a:p>
            <a:r>
              <a:rPr lang="en-GB" sz="4000" dirty="0"/>
              <a:t>Learn more about using the Brick Status Light Block in the EV3 Software Help.</a:t>
            </a:r>
          </a:p>
        </p:txBody>
      </p:sp>
    </p:spTree>
    <p:extLst>
      <p:ext uri="{BB962C8B-B14F-4D97-AF65-F5344CB8AC3E}">
        <p14:creationId xmlns:p14="http://schemas.microsoft.com/office/powerpoint/2010/main" val="4228677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Ports, Sensors, motors</a:t>
            </a:r>
            <a:endParaRPr lang="en-US" dirty="0"/>
          </a:p>
        </p:txBody>
      </p:sp>
      <p:sp>
        <p:nvSpPr>
          <p:cNvPr id="4" name="Rectangle 3"/>
          <p:cNvSpPr/>
          <p:nvPr/>
        </p:nvSpPr>
        <p:spPr>
          <a:xfrm>
            <a:off x="7302501" y="5416550"/>
            <a:ext cx="460375" cy="4826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a:p>
        </p:txBody>
      </p:sp>
      <p:pic>
        <p:nvPicPr>
          <p:cNvPr id="7" name="Picture 6"/>
          <p:cNvPicPr>
            <a:picLocks noChangeAspect="1"/>
          </p:cNvPicPr>
          <p:nvPr/>
        </p:nvPicPr>
        <p:blipFill>
          <a:blip r:embed="rId3"/>
          <a:stretch>
            <a:fillRect/>
          </a:stretch>
        </p:blipFill>
        <p:spPr>
          <a:xfrm>
            <a:off x="685019" y="2086201"/>
            <a:ext cx="8041405" cy="4628147"/>
          </a:xfrm>
          <a:prstGeom prst="rect">
            <a:avLst/>
          </a:prstGeom>
        </p:spPr>
      </p:pic>
      <p:sp>
        <p:nvSpPr>
          <p:cNvPr id="8" name="TextBox 7"/>
          <p:cNvSpPr txBox="1"/>
          <p:nvPr/>
        </p:nvSpPr>
        <p:spPr>
          <a:xfrm>
            <a:off x="960120" y="5545207"/>
            <a:ext cx="3745601" cy="461665"/>
          </a:xfrm>
          <a:prstGeom prst="rect">
            <a:avLst/>
          </a:prstGeom>
          <a:noFill/>
        </p:spPr>
        <p:txBody>
          <a:bodyPr wrap="square" rtlCol="0">
            <a:spAutoFit/>
          </a:bodyPr>
          <a:lstStyle/>
          <a:p>
            <a:r>
              <a:rPr lang="en-US" sz="2400" b="1" dirty="0"/>
              <a:t>Ports 1, 2, 3, 4 = Sensors</a:t>
            </a:r>
            <a:endParaRPr lang="en-US" sz="2400" b="1" dirty="0"/>
          </a:p>
        </p:txBody>
      </p:sp>
      <p:sp>
        <p:nvSpPr>
          <p:cNvPr id="9" name="TextBox 8"/>
          <p:cNvSpPr txBox="1"/>
          <p:nvPr/>
        </p:nvSpPr>
        <p:spPr>
          <a:xfrm>
            <a:off x="5660666" y="1930918"/>
            <a:ext cx="3285214" cy="1631216"/>
          </a:xfrm>
          <a:prstGeom prst="rect">
            <a:avLst/>
          </a:prstGeom>
          <a:noFill/>
        </p:spPr>
        <p:txBody>
          <a:bodyPr wrap="square" rtlCol="0">
            <a:spAutoFit/>
          </a:bodyPr>
          <a:lstStyle/>
          <a:p>
            <a:r>
              <a:rPr lang="en-US" sz="2000" b="1" dirty="0"/>
              <a:t>Ports A, B, C, D = Motors</a:t>
            </a:r>
          </a:p>
          <a:p>
            <a:endParaRPr lang="en-US" sz="2000" b="1" dirty="0"/>
          </a:p>
          <a:p>
            <a:r>
              <a:rPr lang="en-US" sz="2000" b="1" dirty="0"/>
              <a:t>Default setup assumes Right Motor in C, Left Motor in B</a:t>
            </a:r>
            <a:endParaRPr lang="en-US" sz="2000" b="1" dirty="0"/>
          </a:p>
        </p:txBody>
      </p:sp>
    </p:spTree>
    <p:extLst>
      <p:ext uri="{BB962C8B-B14F-4D97-AF65-F5344CB8AC3E}">
        <p14:creationId xmlns:p14="http://schemas.microsoft.com/office/powerpoint/2010/main" val="10488486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50520" y="365126"/>
            <a:ext cx="8671560" cy="6492874"/>
          </a:xfrm>
          <a:prstGeom prst="rect">
            <a:avLst/>
          </a:prstGeom>
        </p:spPr>
      </p:pic>
      <p:sp>
        <p:nvSpPr>
          <p:cNvPr id="2" name="Title 1"/>
          <p:cNvSpPr>
            <a:spLocks noGrp="1"/>
          </p:cNvSpPr>
          <p:nvPr>
            <p:ph type="title"/>
          </p:nvPr>
        </p:nvSpPr>
        <p:spPr/>
        <p:txBody>
          <a:bodyPr/>
          <a:lstStyle/>
          <a:p>
            <a:r>
              <a:rPr lang="en-GB" dirty="0" smtClean="0"/>
              <a:t>EV3 Ports</a:t>
            </a:r>
            <a:endParaRPr lang="en-GB" dirty="0"/>
          </a:p>
        </p:txBody>
      </p:sp>
    </p:spTree>
    <p:extLst>
      <p:ext uri="{BB962C8B-B14F-4D97-AF65-F5344CB8AC3E}">
        <p14:creationId xmlns:p14="http://schemas.microsoft.com/office/powerpoint/2010/main" val="16949922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Motors: Large </a:t>
            </a:r>
            <a:r>
              <a:rPr lang="en-GB" dirty="0"/>
              <a:t>Motor </a:t>
            </a:r>
          </a:p>
        </p:txBody>
      </p:sp>
      <p:sp>
        <p:nvSpPr>
          <p:cNvPr id="3" name="Content Placeholder 2"/>
          <p:cNvSpPr>
            <a:spLocks noGrp="1"/>
          </p:cNvSpPr>
          <p:nvPr>
            <p:ph idx="1"/>
          </p:nvPr>
        </p:nvSpPr>
        <p:spPr/>
        <p:txBody>
          <a:bodyPr>
            <a:normAutofit/>
          </a:bodyPr>
          <a:lstStyle/>
          <a:p>
            <a:pPr marL="0" indent="0">
              <a:buNone/>
            </a:pPr>
            <a:r>
              <a:rPr lang="en-GB" sz="3200" dirty="0" smtClean="0"/>
              <a:t>The </a:t>
            </a:r>
            <a:r>
              <a:rPr lang="en-GB" sz="3200" dirty="0"/>
              <a:t>Large Motor is a powerful ‘smart’ motor. It has a built-in Rotation Sensor with 1-degree resolution for precise control. </a:t>
            </a:r>
            <a:endParaRPr lang="en-GB" sz="3200" dirty="0" smtClean="0"/>
          </a:p>
          <a:p>
            <a:pPr marL="0" indent="0">
              <a:buNone/>
            </a:pPr>
            <a:r>
              <a:rPr lang="en-GB" sz="3200" dirty="0" smtClean="0"/>
              <a:t>The </a:t>
            </a:r>
            <a:r>
              <a:rPr lang="en-GB" sz="3200" dirty="0"/>
              <a:t>Large Motor is </a:t>
            </a:r>
            <a:r>
              <a:rPr lang="en-GB" sz="3200" dirty="0" smtClean="0"/>
              <a:t>optimised </a:t>
            </a:r>
            <a:r>
              <a:rPr lang="en-GB" sz="3200" dirty="0"/>
              <a:t>to be the driving base on your robots. </a:t>
            </a:r>
          </a:p>
          <a:p>
            <a:pPr marL="0" indent="0">
              <a:buNone/>
            </a:pPr>
            <a:r>
              <a:rPr lang="en-GB" sz="3200" dirty="0"/>
              <a:t>By using the Move Steering or Move Tank Programming Block, the Large Motors will coordinate the action </a:t>
            </a:r>
            <a:r>
              <a:rPr lang="en-GB" sz="3200" dirty="0" smtClean="0"/>
              <a:t>simultaneously</a:t>
            </a:r>
            <a:endParaRPr lang="en-GB" sz="3200" dirty="0"/>
          </a:p>
        </p:txBody>
      </p:sp>
    </p:spTree>
    <p:extLst>
      <p:ext uri="{BB962C8B-B14F-4D97-AF65-F5344CB8AC3E}">
        <p14:creationId xmlns:p14="http://schemas.microsoft.com/office/powerpoint/2010/main" val="21018793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13014" y="1057204"/>
            <a:ext cx="8480466" cy="5800796"/>
          </a:xfrm>
          <a:prstGeom prst="rect">
            <a:avLst/>
          </a:prstGeom>
        </p:spPr>
      </p:pic>
      <p:sp>
        <p:nvSpPr>
          <p:cNvPr id="2" name="Title 1"/>
          <p:cNvSpPr>
            <a:spLocks noGrp="1"/>
          </p:cNvSpPr>
          <p:nvPr>
            <p:ph type="title"/>
          </p:nvPr>
        </p:nvSpPr>
        <p:spPr/>
        <p:txBody>
          <a:bodyPr/>
          <a:lstStyle/>
          <a:p>
            <a:r>
              <a:rPr lang="en-GB" dirty="0" smtClean="0"/>
              <a:t>Motors: Large </a:t>
            </a:r>
            <a:r>
              <a:rPr lang="en-GB" dirty="0"/>
              <a:t>Motor </a:t>
            </a:r>
          </a:p>
        </p:txBody>
      </p:sp>
    </p:spTree>
    <p:extLst>
      <p:ext uri="{BB962C8B-B14F-4D97-AF65-F5344CB8AC3E}">
        <p14:creationId xmlns:p14="http://schemas.microsoft.com/office/powerpoint/2010/main" val="1141155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Motors: Medium </a:t>
            </a:r>
            <a:r>
              <a:rPr lang="en-GB" dirty="0"/>
              <a:t>Motor </a:t>
            </a:r>
          </a:p>
        </p:txBody>
      </p:sp>
      <p:sp>
        <p:nvSpPr>
          <p:cNvPr id="3" name="Content Placeholder 2"/>
          <p:cNvSpPr>
            <a:spLocks noGrp="1"/>
          </p:cNvSpPr>
          <p:nvPr>
            <p:ph idx="1"/>
          </p:nvPr>
        </p:nvSpPr>
        <p:spPr>
          <a:xfrm>
            <a:off x="457200" y="2011680"/>
            <a:ext cx="8427719" cy="4206240"/>
          </a:xfrm>
        </p:spPr>
        <p:txBody>
          <a:bodyPr>
            <a:noAutofit/>
          </a:bodyPr>
          <a:lstStyle/>
          <a:p>
            <a:pPr marL="0" indent="0">
              <a:buNone/>
            </a:pPr>
            <a:r>
              <a:rPr lang="en-GB" sz="3200" dirty="0" smtClean="0"/>
              <a:t>The </a:t>
            </a:r>
            <a:r>
              <a:rPr lang="en-GB" sz="3200" dirty="0"/>
              <a:t>Medium Motor also includes a built-in Rotation Sensor (with 1-degree resolution), but it is smaller and lighter than the Large Motor. </a:t>
            </a:r>
            <a:endParaRPr lang="en-GB" sz="3200" dirty="0" smtClean="0"/>
          </a:p>
          <a:p>
            <a:pPr marL="0" indent="0">
              <a:buNone/>
            </a:pPr>
            <a:r>
              <a:rPr lang="en-GB" sz="3200" dirty="0" smtClean="0"/>
              <a:t>That </a:t>
            </a:r>
            <a:r>
              <a:rPr lang="en-GB" sz="3200" dirty="0"/>
              <a:t>means it is able to respond more quickly than the Large Motor.</a:t>
            </a:r>
          </a:p>
          <a:p>
            <a:pPr marL="0" indent="0">
              <a:buNone/>
            </a:pPr>
            <a:r>
              <a:rPr lang="en-GB" sz="3200" dirty="0"/>
              <a:t>The Medium Motor can be programmed to turn on or off, control its power level, or to run for a specified amount of time or rotations. </a:t>
            </a:r>
          </a:p>
        </p:txBody>
      </p:sp>
    </p:spTree>
    <p:extLst>
      <p:ext uri="{BB962C8B-B14F-4D97-AF65-F5344CB8AC3E}">
        <p14:creationId xmlns:p14="http://schemas.microsoft.com/office/powerpoint/2010/main" val="1636970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Motors: Medium </a:t>
            </a:r>
            <a:r>
              <a:rPr lang="en-GB" dirty="0"/>
              <a:t>Motor </a:t>
            </a:r>
          </a:p>
        </p:txBody>
      </p:sp>
      <p:pic>
        <p:nvPicPr>
          <p:cNvPr id="4" name="Picture 3"/>
          <p:cNvPicPr>
            <a:picLocks noChangeAspect="1"/>
          </p:cNvPicPr>
          <p:nvPr/>
        </p:nvPicPr>
        <p:blipFill>
          <a:blip r:embed="rId2"/>
          <a:stretch>
            <a:fillRect/>
          </a:stretch>
        </p:blipFill>
        <p:spPr>
          <a:xfrm>
            <a:off x="289560" y="1792936"/>
            <a:ext cx="8610600" cy="5065064"/>
          </a:xfrm>
          <a:prstGeom prst="rect">
            <a:avLst/>
          </a:prstGeom>
        </p:spPr>
      </p:pic>
    </p:spTree>
    <p:extLst>
      <p:ext uri="{BB962C8B-B14F-4D97-AF65-F5344CB8AC3E}">
        <p14:creationId xmlns:p14="http://schemas.microsoft.com/office/powerpoint/2010/main" val="42184356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Sensors: Colour sensor</a:t>
            </a:r>
            <a:endParaRPr lang="en-GB" dirty="0"/>
          </a:p>
        </p:txBody>
      </p:sp>
      <p:sp>
        <p:nvSpPr>
          <p:cNvPr id="3" name="Content Placeholder 2"/>
          <p:cNvSpPr>
            <a:spLocks noGrp="1"/>
          </p:cNvSpPr>
          <p:nvPr>
            <p:ph idx="1"/>
          </p:nvPr>
        </p:nvSpPr>
        <p:spPr>
          <a:xfrm>
            <a:off x="457200" y="2011680"/>
            <a:ext cx="8427719" cy="4206240"/>
          </a:xfrm>
        </p:spPr>
        <p:txBody>
          <a:bodyPr>
            <a:noAutofit/>
          </a:bodyPr>
          <a:lstStyle/>
          <a:p>
            <a:pPr marL="0" indent="0">
              <a:buNone/>
            </a:pPr>
            <a:r>
              <a:rPr lang="en-GB" sz="3200" dirty="0"/>
              <a:t>The digital Colour Sensor can detect the colour or intensity of  any light that passes through its lens. This sensor can be used in three different modes: Colour Mode, Reflected Light Intensity Mode, and Ambient Light Intensity Mode</a:t>
            </a:r>
            <a:r>
              <a:rPr lang="en-GB" sz="3200" dirty="0" smtClean="0"/>
              <a:t>.</a:t>
            </a:r>
            <a:endParaRPr lang="en-GB" sz="3200" dirty="0"/>
          </a:p>
        </p:txBody>
      </p:sp>
    </p:spTree>
    <p:extLst>
      <p:ext uri="{BB962C8B-B14F-4D97-AF65-F5344CB8AC3E}">
        <p14:creationId xmlns:p14="http://schemas.microsoft.com/office/powerpoint/2010/main" val="39348283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Motors: Medium </a:t>
            </a:r>
            <a:r>
              <a:rPr lang="en-GB" dirty="0"/>
              <a:t>Motor </a:t>
            </a:r>
          </a:p>
        </p:txBody>
      </p:sp>
      <p:pic>
        <p:nvPicPr>
          <p:cNvPr id="3" name="Picture 2"/>
          <p:cNvPicPr>
            <a:picLocks noChangeAspect="1"/>
          </p:cNvPicPr>
          <p:nvPr/>
        </p:nvPicPr>
        <p:blipFill>
          <a:blip r:embed="rId2"/>
          <a:stretch>
            <a:fillRect/>
          </a:stretch>
        </p:blipFill>
        <p:spPr>
          <a:xfrm>
            <a:off x="1068090" y="1249681"/>
            <a:ext cx="7176749" cy="5608320"/>
          </a:xfrm>
          <a:prstGeom prst="rect">
            <a:avLst/>
          </a:prstGeom>
        </p:spPr>
      </p:pic>
    </p:spTree>
    <p:extLst>
      <p:ext uri="{BB962C8B-B14F-4D97-AF65-F5344CB8AC3E}">
        <p14:creationId xmlns:p14="http://schemas.microsoft.com/office/powerpoint/2010/main" val="21826576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Colour sensor: Colour Mode</a:t>
            </a:r>
            <a:endParaRPr lang="en-GB" dirty="0"/>
          </a:p>
        </p:txBody>
      </p:sp>
      <p:sp>
        <p:nvSpPr>
          <p:cNvPr id="3" name="Content Placeholder 2"/>
          <p:cNvSpPr>
            <a:spLocks noGrp="1"/>
          </p:cNvSpPr>
          <p:nvPr>
            <p:ph idx="1"/>
          </p:nvPr>
        </p:nvSpPr>
        <p:spPr>
          <a:xfrm>
            <a:off x="457200" y="2011680"/>
            <a:ext cx="8427719" cy="4206240"/>
          </a:xfrm>
        </p:spPr>
        <p:txBody>
          <a:bodyPr>
            <a:noAutofit/>
          </a:bodyPr>
          <a:lstStyle/>
          <a:p>
            <a:pPr marL="0" indent="0">
              <a:buNone/>
            </a:pPr>
            <a:r>
              <a:rPr lang="en-GB" sz="3600" dirty="0" smtClean="0"/>
              <a:t>In </a:t>
            </a:r>
            <a:r>
              <a:rPr lang="en-GB" sz="3600" dirty="0"/>
              <a:t>Colour Mode, the Colour Sensor </a:t>
            </a:r>
            <a:r>
              <a:rPr lang="en-GB" sz="3600" dirty="0" smtClean="0"/>
              <a:t>recognises </a:t>
            </a:r>
            <a:r>
              <a:rPr lang="en-GB" sz="3600" dirty="0"/>
              <a:t>seven colours – </a:t>
            </a:r>
            <a:endParaRPr lang="en-GB" sz="3600" dirty="0" smtClean="0"/>
          </a:p>
          <a:p>
            <a:pPr marL="0" indent="0">
              <a:buNone/>
            </a:pPr>
            <a:r>
              <a:rPr lang="en-GB" sz="3600" dirty="0" smtClean="0"/>
              <a:t>black</a:t>
            </a:r>
            <a:r>
              <a:rPr lang="en-GB" sz="3600" dirty="0"/>
              <a:t>, blue, green, yellow, red, white, and brown – plus No Colour. </a:t>
            </a:r>
            <a:endParaRPr lang="en-GB" sz="3600" dirty="0" smtClean="0"/>
          </a:p>
          <a:p>
            <a:pPr marL="0" indent="0">
              <a:buNone/>
            </a:pPr>
            <a:r>
              <a:rPr lang="en-GB" sz="3600" dirty="0" smtClean="0"/>
              <a:t>This </a:t>
            </a:r>
            <a:r>
              <a:rPr lang="en-GB" sz="3600" dirty="0"/>
              <a:t>ability to differentiate between colours means your robot might be programmed to sort coloured balls or blocks, speak the names of colours as they are detected, or stop action when it sees red.</a:t>
            </a:r>
          </a:p>
        </p:txBody>
      </p:sp>
    </p:spTree>
    <p:extLst>
      <p:ext uri="{BB962C8B-B14F-4D97-AF65-F5344CB8AC3E}">
        <p14:creationId xmlns:p14="http://schemas.microsoft.com/office/powerpoint/2010/main" val="6536769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Colour sensor: Colour Mode</a:t>
            </a:r>
          </a:p>
        </p:txBody>
      </p:sp>
      <p:pic>
        <p:nvPicPr>
          <p:cNvPr id="4" name="Picture 3"/>
          <p:cNvPicPr>
            <a:picLocks noChangeAspect="1"/>
          </p:cNvPicPr>
          <p:nvPr/>
        </p:nvPicPr>
        <p:blipFill>
          <a:blip r:embed="rId2"/>
          <a:stretch>
            <a:fillRect/>
          </a:stretch>
        </p:blipFill>
        <p:spPr>
          <a:xfrm>
            <a:off x="1995614" y="1301183"/>
            <a:ext cx="5151210" cy="5556817"/>
          </a:xfrm>
          <a:prstGeom prst="rect">
            <a:avLst/>
          </a:prstGeom>
        </p:spPr>
      </p:pic>
    </p:spTree>
    <p:extLst>
      <p:ext uri="{BB962C8B-B14F-4D97-AF65-F5344CB8AC3E}">
        <p14:creationId xmlns:p14="http://schemas.microsoft.com/office/powerpoint/2010/main" val="23693030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469" y="162256"/>
            <a:ext cx="8337061" cy="1508760"/>
          </a:xfrm>
        </p:spPr>
        <p:txBody>
          <a:bodyPr/>
          <a:lstStyle/>
          <a:p>
            <a:r>
              <a:rPr lang="en-GB" dirty="0"/>
              <a:t>Colour sensor: </a:t>
            </a:r>
            <a:r>
              <a:rPr lang="en-GB" dirty="0" smtClean="0"/>
              <a:t>Reflect Mode</a:t>
            </a:r>
            <a:endParaRPr lang="en-GB" dirty="0"/>
          </a:p>
        </p:txBody>
      </p:sp>
      <p:sp>
        <p:nvSpPr>
          <p:cNvPr id="3" name="Content Placeholder 2"/>
          <p:cNvSpPr>
            <a:spLocks noGrp="1"/>
          </p:cNvSpPr>
          <p:nvPr>
            <p:ph idx="1"/>
          </p:nvPr>
        </p:nvSpPr>
        <p:spPr>
          <a:xfrm>
            <a:off x="0" y="1792936"/>
            <a:ext cx="9144000" cy="4424984"/>
          </a:xfrm>
        </p:spPr>
        <p:txBody>
          <a:bodyPr>
            <a:noAutofit/>
          </a:bodyPr>
          <a:lstStyle/>
          <a:p>
            <a:pPr marL="0" indent="0">
              <a:buNone/>
            </a:pPr>
            <a:r>
              <a:rPr lang="en-GB" sz="3600" dirty="0"/>
              <a:t>In Reflected Light Intensity </a:t>
            </a:r>
            <a:r>
              <a:rPr lang="en-GB" sz="3600" dirty="0" smtClean="0"/>
              <a:t>Mode </a:t>
            </a:r>
          </a:p>
          <a:p>
            <a:pPr marL="0" indent="0">
              <a:buNone/>
            </a:pPr>
            <a:r>
              <a:rPr lang="en-GB" sz="3600" dirty="0" smtClean="0"/>
              <a:t>The </a:t>
            </a:r>
            <a:r>
              <a:rPr lang="en-GB" sz="3600" dirty="0"/>
              <a:t>Colour Sensor measures the intensity of light reflected back from a red light – emitting lamp. The sensor uses a scale of 0 (very dark) to 100 (very light). </a:t>
            </a:r>
            <a:endParaRPr lang="en-GB" sz="3600" dirty="0" smtClean="0"/>
          </a:p>
          <a:p>
            <a:pPr marL="0" indent="0">
              <a:buNone/>
            </a:pPr>
            <a:r>
              <a:rPr lang="en-GB" sz="3600" dirty="0" smtClean="0"/>
              <a:t>This </a:t>
            </a:r>
            <a:r>
              <a:rPr lang="en-GB" sz="3600" dirty="0"/>
              <a:t>means your robot might be programmed to move around on a white surface until a black line is detected, or to interpret a colour-coded identification card.</a:t>
            </a:r>
          </a:p>
        </p:txBody>
      </p:sp>
    </p:spTree>
    <p:extLst>
      <p:ext uri="{BB962C8B-B14F-4D97-AF65-F5344CB8AC3E}">
        <p14:creationId xmlns:p14="http://schemas.microsoft.com/office/powerpoint/2010/main" val="27654593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018" y="284176"/>
            <a:ext cx="8276101" cy="1508760"/>
          </a:xfrm>
        </p:spPr>
        <p:txBody>
          <a:bodyPr/>
          <a:lstStyle/>
          <a:p>
            <a:r>
              <a:rPr lang="en-GB" dirty="0"/>
              <a:t>Colour sensor: Reflect Mode</a:t>
            </a:r>
          </a:p>
        </p:txBody>
      </p:sp>
      <p:pic>
        <p:nvPicPr>
          <p:cNvPr id="4" name="Picture 3"/>
          <p:cNvPicPr>
            <a:picLocks noChangeAspect="1"/>
          </p:cNvPicPr>
          <p:nvPr/>
        </p:nvPicPr>
        <p:blipFill>
          <a:blip r:embed="rId2"/>
          <a:stretch>
            <a:fillRect/>
          </a:stretch>
        </p:blipFill>
        <p:spPr>
          <a:xfrm>
            <a:off x="2001850" y="1386840"/>
            <a:ext cx="5138737" cy="5471160"/>
          </a:xfrm>
          <a:prstGeom prst="rect">
            <a:avLst/>
          </a:prstGeom>
        </p:spPr>
      </p:pic>
    </p:spTree>
    <p:extLst>
      <p:ext uri="{BB962C8B-B14F-4D97-AF65-F5344CB8AC3E}">
        <p14:creationId xmlns:p14="http://schemas.microsoft.com/office/powerpoint/2010/main" val="824141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Sensors: gyro sensor</a:t>
            </a:r>
            <a:endParaRPr lang="en-GB" dirty="0"/>
          </a:p>
        </p:txBody>
      </p:sp>
      <p:sp>
        <p:nvSpPr>
          <p:cNvPr id="3" name="Content Placeholder 2"/>
          <p:cNvSpPr>
            <a:spLocks noGrp="1"/>
          </p:cNvSpPr>
          <p:nvPr>
            <p:ph idx="1"/>
          </p:nvPr>
        </p:nvSpPr>
        <p:spPr>
          <a:xfrm>
            <a:off x="457200" y="2011680"/>
            <a:ext cx="8427719" cy="4206240"/>
          </a:xfrm>
        </p:spPr>
        <p:txBody>
          <a:bodyPr>
            <a:noAutofit/>
          </a:bodyPr>
          <a:lstStyle/>
          <a:p>
            <a:pPr marL="0" indent="0">
              <a:buNone/>
            </a:pPr>
            <a:r>
              <a:rPr lang="en-GB" sz="3600" dirty="0"/>
              <a:t>The Gyro Sensor is a digital sensor that detects rotational motion on a single axis. If you rotate the Gyro Sensor in the direction of the arrows on the case of the sensor, the sensor can detect the rate of rotation in degrees per second. </a:t>
            </a:r>
            <a:endParaRPr lang="en-GB" sz="3600" dirty="0" smtClean="0"/>
          </a:p>
          <a:p>
            <a:pPr marL="0" indent="0">
              <a:buNone/>
            </a:pPr>
            <a:r>
              <a:rPr lang="en-GB" sz="3600" dirty="0" smtClean="0"/>
              <a:t>You </a:t>
            </a:r>
            <a:r>
              <a:rPr lang="en-GB" sz="3600" dirty="0"/>
              <a:t>can then use the rotation rate to detect, for example, when a part of your </a:t>
            </a:r>
            <a:r>
              <a:rPr lang="en-GB" sz="3600" dirty="0" smtClean="0"/>
              <a:t>when </a:t>
            </a:r>
            <a:r>
              <a:rPr lang="en-GB" sz="3600" dirty="0"/>
              <a:t>your robot is falling over.</a:t>
            </a:r>
          </a:p>
        </p:txBody>
      </p:sp>
    </p:spTree>
    <p:extLst>
      <p:ext uri="{BB962C8B-B14F-4D97-AF65-F5344CB8AC3E}">
        <p14:creationId xmlns:p14="http://schemas.microsoft.com/office/powerpoint/2010/main" val="30784843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Sensors: gyro sensor</a:t>
            </a:r>
            <a:endParaRPr lang="en-GB" dirty="0"/>
          </a:p>
        </p:txBody>
      </p:sp>
      <p:pic>
        <p:nvPicPr>
          <p:cNvPr id="4" name="Picture 3"/>
          <p:cNvPicPr>
            <a:picLocks noChangeAspect="1"/>
          </p:cNvPicPr>
          <p:nvPr/>
        </p:nvPicPr>
        <p:blipFill>
          <a:blip r:embed="rId2"/>
          <a:stretch>
            <a:fillRect/>
          </a:stretch>
        </p:blipFill>
        <p:spPr>
          <a:xfrm>
            <a:off x="1629727" y="1394859"/>
            <a:ext cx="6096953" cy="5491581"/>
          </a:xfrm>
          <a:prstGeom prst="rect">
            <a:avLst/>
          </a:prstGeom>
        </p:spPr>
      </p:pic>
    </p:spTree>
    <p:extLst>
      <p:ext uri="{BB962C8B-B14F-4D97-AF65-F5344CB8AC3E}">
        <p14:creationId xmlns:p14="http://schemas.microsoft.com/office/powerpoint/2010/main" val="21298823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Sensors: Touch sensor</a:t>
            </a:r>
            <a:endParaRPr lang="en-GB" dirty="0"/>
          </a:p>
        </p:txBody>
      </p:sp>
      <p:sp>
        <p:nvSpPr>
          <p:cNvPr id="3" name="Content Placeholder 2"/>
          <p:cNvSpPr>
            <a:spLocks noGrp="1"/>
          </p:cNvSpPr>
          <p:nvPr>
            <p:ph idx="1"/>
          </p:nvPr>
        </p:nvSpPr>
        <p:spPr>
          <a:xfrm>
            <a:off x="457200" y="2011680"/>
            <a:ext cx="8427719" cy="4206240"/>
          </a:xfrm>
        </p:spPr>
        <p:txBody>
          <a:bodyPr>
            <a:noAutofit/>
          </a:bodyPr>
          <a:lstStyle/>
          <a:p>
            <a:pPr marL="0" indent="0">
              <a:buNone/>
            </a:pPr>
            <a:r>
              <a:rPr lang="en-GB" sz="3600" dirty="0"/>
              <a:t>Touch Sensor The Touch Sensor is an analogue sensor that can detect when the sensor’s red button has been pressed and when it is released. </a:t>
            </a:r>
            <a:endParaRPr lang="en-GB" sz="3600" dirty="0" smtClean="0"/>
          </a:p>
          <a:p>
            <a:pPr marL="0" indent="0">
              <a:buNone/>
            </a:pPr>
            <a:r>
              <a:rPr lang="en-GB" sz="3600" dirty="0" smtClean="0"/>
              <a:t>That </a:t>
            </a:r>
            <a:r>
              <a:rPr lang="en-GB" sz="3600" dirty="0"/>
              <a:t>means the Touch Sensor can be programmed to action using three conditions – pressed, released, or bumped (both pressed and released).</a:t>
            </a:r>
          </a:p>
        </p:txBody>
      </p:sp>
    </p:spTree>
    <p:extLst>
      <p:ext uri="{BB962C8B-B14F-4D97-AF65-F5344CB8AC3E}">
        <p14:creationId xmlns:p14="http://schemas.microsoft.com/office/powerpoint/2010/main" val="7242008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Sensors: touch sensor</a:t>
            </a:r>
            <a:endParaRPr lang="en-GB" dirty="0"/>
          </a:p>
        </p:txBody>
      </p:sp>
      <p:pic>
        <p:nvPicPr>
          <p:cNvPr id="3" name="Picture 2"/>
          <p:cNvPicPr>
            <a:picLocks noChangeAspect="1"/>
          </p:cNvPicPr>
          <p:nvPr/>
        </p:nvPicPr>
        <p:blipFill>
          <a:blip r:embed="rId2"/>
          <a:stretch>
            <a:fillRect/>
          </a:stretch>
        </p:blipFill>
        <p:spPr>
          <a:xfrm>
            <a:off x="1507979" y="1426725"/>
            <a:ext cx="6126479" cy="5431275"/>
          </a:xfrm>
          <a:prstGeom prst="rect">
            <a:avLst/>
          </a:prstGeom>
        </p:spPr>
      </p:pic>
    </p:spTree>
    <p:extLst>
      <p:ext uri="{BB962C8B-B14F-4D97-AF65-F5344CB8AC3E}">
        <p14:creationId xmlns:p14="http://schemas.microsoft.com/office/powerpoint/2010/main" val="32567373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018" y="284176"/>
            <a:ext cx="8352301" cy="1508760"/>
          </a:xfrm>
        </p:spPr>
        <p:txBody>
          <a:bodyPr/>
          <a:lstStyle/>
          <a:p>
            <a:r>
              <a:rPr lang="en-GB" dirty="0" smtClean="0"/>
              <a:t>Sensors: touch sensor modes</a:t>
            </a:r>
            <a:endParaRPr lang="en-GB" dirty="0"/>
          </a:p>
        </p:txBody>
      </p:sp>
      <p:pic>
        <p:nvPicPr>
          <p:cNvPr id="4" name="Picture 3"/>
          <p:cNvPicPr>
            <a:picLocks noChangeAspect="1"/>
          </p:cNvPicPr>
          <p:nvPr/>
        </p:nvPicPr>
        <p:blipFill>
          <a:blip r:embed="rId2"/>
          <a:stretch>
            <a:fillRect/>
          </a:stretch>
        </p:blipFill>
        <p:spPr>
          <a:xfrm>
            <a:off x="1371601" y="2525494"/>
            <a:ext cx="2346960" cy="1604546"/>
          </a:xfrm>
          <a:prstGeom prst="rect">
            <a:avLst/>
          </a:prstGeom>
        </p:spPr>
      </p:pic>
      <p:pic>
        <p:nvPicPr>
          <p:cNvPr id="5" name="Picture 4"/>
          <p:cNvPicPr>
            <a:picLocks noChangeAspect="1"/>
          </p:cNvPicPr>
          <p:nvPr/>
        </p:nvPicPr>
        <p:blipFill>
          <a:blip r:embed="rId3"/>
          <a:stretch>
            <a:fillRect/>
          </a:stretch>
        </p:blipFill>
        <p:spPr>
          <a:xfrm>
            <a:off x="5301614" y="2509216"/>
            <a:ext cx="2257425" cy="1668532"/>
          </a:xfrm>
          <a:prstGeom prst="rect">
            <a:avLst/>
          </a:prstGeom>
        </p:spPr>
      </p:pic>
      <p:pic>
        <p:nvPicPr>
          <p:cNvPr id="6" name="Picture 5"/>
          <p:cNvPicPr>
            <a:picLocks noChangeAspect="1"/>
          </p:cNvPicPr>
          <p:nvPr/>
        </p:nvPicPr>
        <p:blipFill>
          <a:blip r:embed="rId4"/>
          <a:stretch>
            <a:fillRect/>
          </a:stretch>
        </p:blipFill>
        <p:spPr>
          <a:xfrm>
            <a:off x="3088177" y="4408169"/>
            <a:ext cx="2931623" cy="1968681"/>
          </a:xfrm>
          <a:prstGeom prst="rect">
            <a:avLst/>
          </a:prstGeom>
        </p:spPr>
      </p:pic>
    </p:spTree>
    <p:extLst>
      <p:ext uri="{BB962C8B-B14F-4D97-AF65-F5344CB8AC3E}">
        <p14:creationId xmlns:p14="http://schemas.microsoft.com/office/powerpoint/2010/main" val="13065309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Sensors: </a:t>
            </a:r>
            <a:r>
              <a:rPr lang="en-GB" dirty="0"/>
              <a:t>Ultrasonic</a:t>
            </a:r>
            <a:r>
              <a:rPr lang="en-GB" dirty="0" smtClean="0"/>
              <a:t> sensor</a:t>
            </a:r>
            <a:endParaRPr lang="en-GB" dirty="0"/>
          </a:p>
        </p:txBody>
      </p:sp>
      <p:sp>
        <p:nvSpPr>
          <p:cNvPr id="3" name="Content Placeholder 2"/>
          <p:cNvSpPr>
            <a:spLocks noGrp="1"/>
          </p:cNvSpPr>
          <p:nvPr>
            <p:ph idx="1"/>
          </p:nvPr>
        </p:nvSpPr>
        <p:spPr>
          <a:xfrm>
            <a:off x="457200" y="2011680"/>
            <a:ext cx="8427719" cy="4206240"/>
          </a:xfrm>
        </p:spPr>
        <p:txBody>
          <a:bodyPr>
            <a:noAutofit/>
          </a:bodyPr>
          <a:lstStyle/>
          <a:p>
            <a:pPr marL="0" indent="0">
              <a:buNone/>
            </a:pPr>
            <a:r>
              <a:rPr lang="en-GB" sz="3600" dirty="0"/>
              <a:t>The Ultrasonic Sensor is a digital sensor that can measure the distance to an object in front of it. </a:t>
            </a:r>
            <a:endParaRPr lang="en-GB" sz="3600" dirty="0" smtClean="0"/>
          </a:p>
          <a:p>
            <a:pPr marL="0" indent="0">
              <a:buNone/>
            </a:pPr>
            <a:r>
              <a:rPr lang="en-GB" sz="3600" dirty="0" smtClean="0"/>
              <a:t>It </a:t>
            </a:r>
            <a:r>
              <a:rPr lang="en-GB" sz="3600" dirty="0"/>
              <a:t>does this by sending out </a:t>
            </a:r>
            <a:r>
              <a:rPr lang="en-GB" sz="3600" dirty="0" smtClean="0"/>
              <a:t>high-frequency </a:t>
            </a:r>
            <a:r>
              <a:rPr lang="en-GB" sz="3600" dirty="0"/>
              <a:t>sound waves and measuring how long it takes the sound to reflect back to the sensor. </a:t>
            </a:r>
            <a:endParaRPr lang="en-GB" sz="3600" dirty="0" smtClean="0"/>
          </a:p>
          <a:p>
            <a:pPr marL="0" indent="0">
              <a:buNone/>
            </a:pPr>
            <a:r>
              <a:rPr lang="en-GB" sz="3600" dirty="0" smtClean="0"/>
              <a:t>The </a:t>
            </a:r>
            <a:r>
              <a:rPr lang="en-GB" sz="3600" dirty="0"/>
              <a:t>sound frequency is too high for you to hear.</a:t>
            </a:r>
          </a:p>
        </p:txBody>
      </p:sp>
    </p:spTree>
    <p:extLst>
      <p:ext uri="{BB962C8B-B14F-4D97-AF65-F5344CB8AC3E}">
        <p14:creationId xmlns:p14="http://schemas.microsoft.com/office/powerpoint/2010/main" val="984915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Sensors: </a:t>
            </a:r>
            <a:r>
              <a:rPr lang="en-GB" dirty="0"/>
              <a:t>Ultrasonic</a:t>
            </a:r>
            <a:r>
              <a:rPr lang="en-GB" dirty="0" smtClean="0"/>
              <a:t> sensor</a:t>
            </a:r>
            <a:endParaRPr lang="en-GB" dirty="0"/>
          </a:p>
        </p:txBody>
      </p:sp>
      <p:pic>
        <p:nvPicPr>
          <p:cNvPr id="4" name="Picture 3"/>
          <p:cNvPicPr>
            <a:picLocks noChangeAspect="1"/>
          </p:cNvPicPr>
          <p:nvPr/>
        </p:nvPicPr>
        <p:blipFill>
          <a:blip r:embed="rId2"/>
          <a:stretch>
            <a:fillRect/>
          </a:stretch>
        </p:blipFill>
        <p:spPr>
          <a:xfrm>
            <a:off x="1656022" y="1792936"/>
            <a:ext cx="5830394" cy="5063958"/>
          </a:xfrm>
          <a:prstGeom prst="rect">
            <a:avLst/>
          </a:prstGeom>
        </p:spPr>
      </p:pic>
    </p:spTree>
    <p:extLst>
      <p:ext uri="{BB962C8B-B14F-4D97-AF65-F5344CB8AC3E}">
        <p14:creationId xmlns:p14="http://schemas.microsoft.com/office/powerpoint/2010/main" val="1492274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Sensors: </a:t>
            </a:r>
            <a:r>
              <a:rPr lang="en-GB" dirty="0"/>
              <a:t>Ultrasonic</a:t>
            </a:r>
            <a:r>
              <a:rPr lang="en-GB" dirty="0" smtClean="0"/>
              <a:t> sensor</a:t>
            </a:r>
            <a:endParaRPr lang="en-GB" dirty="0"/>
          </a:p>
        </p:txBody>
      </p:sp>
      <p:sp>
        <p:nvSpPr>
          <p:cNvPr id="3" name="Content Placeholder 2"/>
          <p:cNvSpPr>
            <a:spLocks noGrp="1"/>
          </p:cNvSpPr>
          <p:nvPr>
            <p:ph idx="1"/>
          </p:nvPr>
        </p:nvSpPr>
        <p:spPr>
          <a:xfrm>
            <a:off x="457200" y="2011680"/>
            <a:ext cx="8427719" cy="4206240"/>
          </a:xfrm>
        </p:spPr>
        <p:txBody>
          <a:bodyPr>
            <a:noAutofit/>
          </a:bodyPr>
          <a:lstStyle/>
          <a:p>
            <a:pPr marL="0" indent="0">
              <a:buNone/>
            </a:pPr>
            <a:r>
              <a:rPr lang="en-GB" sz="3600" dirty="0"/>
              <a:t>Distance to an object can be measured in either inches or centimetres. </a:t>
            </a:r>
            <a:endParaRPr lang="en-GB" sz="3600" dirty="0" smtClean="0"/>
          </a:p>
          <a:p>
            <a:pPr marL="0" indent="0">
              <a:buNone/>
            </a:pPr>
            <a:r>
              <a:rPr lang="en-GB" sz="3600" dirty="0" smtClean="0"/>
              <a:t>This </a:t>
            </a:r>
            <a:r>
              <a:rPr lang="en-GB" sz="3600" dirty="0"/>
              <a:t>allows you to program your robot to stop a certain distance from a wall.</a:t>
            </a:r>
          </a:p>
        </p:txBody>
      </p:sp>
    </p:spTree>
    <p:extLst>
      <p:ext uri="{BB962C8B-B14F-4D97-AF65-F5344CB8AC3E}">
        <p14:creationId xmlns:p14="http://schemas.microsoft.com/office/powerpoint/2010/main" val="42213767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Sensors: </a:t>
            </a:r>
            <a:r>
              <a:rPr lang="en-GB" dirty="0"/>
              <a:t>Ultrasonic</a:t>
            </a:r>
            <a:r>
              <a:rPr lang="en-GB" dirty="0" smtClean="0"/>
              <a:t> sensor</a:t>
            </a:r>
            <a:endParaRPr lang="en-GB" dirty="0"/>
          </a:p>
        </p:txBody>
      </p:sp>
      <p:sp>
        <p:nvSpPr>
          <p:cNvPr id="3" name="Content Placeholder 2"/>
          <p:cNvSpPr>
            <a:spLocks noGrp="1"/>
          </p:cNvSpPr>
          <p:nvPr>
            <p:ph idx="1"/>
          </p:nvPr>
        </p:nvSpPr>
        <p:spPr>
          <a:xfrm>
            <a:off x="457200" y="2011680"/>
            <a:ext cx="8427719" cy="4206240"/>
          </a:xfrm>
        </p:spPr>
        <p:txBody>
          <a:bodyPr>
            <a:noAutofit/>
          </a:bodyPr>
          <a:lstStyle/>
          <a:p>
            <a:pPr marL="0" indent="0">
              <a:buNone/>
            </a:pPr>
            <a:r>
              <a:rPr lang="en-GB" sz="3600" dirty="0"/>
              <a:t>A steady light around the sensor eyes tells you that the sensor is in Measure Mode. A blinking light tells you that it is in Presence Mode.</a:t>
            </a:r>
          </a:p>
          <a:p>
            <a:pPr marL="0" indent="0">
              <a:buNone/>
            </a:pPr>
            <a:r>
              <a:rPr lang="en-GB" sz="3600" dirty="0"/>
              <a:t>In Presence Mode, this sensor can detect another Ultrasonic Sensor operating nearby. When listening for presence, the sensor detects sound signals but does not send them.</a:t>
            </a:r>
          </a:p>
        </p:txBody>
      </p:sp>
    </p:spTree>
    <p:extLst>
      <p:ext uri="{BB962C8B-B14F-4D97-AF65-F5344CB8AC3E}">
        <p14:creationId xmlns:p14="http://schemas.microsoft.com/office/powerpoint/2010/main" val="4080335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Sensors: </a:t>
            </a:r>
            <a:r>
              <a:rPr lang="en-GB" dirty="0"/>
              <a:t>Ultrasonic</a:t>
            </a:r>
            <a:r>
              <a:rPr lang="en-GB" dirty="0" smtClean="0"/>
              <a:t> sensor</a:t>
            </a:r>
            <a:endParaRPr lang="en-GB" dirty="0"/>
          </a:p>
        </p:txBody>
      </p:sp>
      <p:pic>
        <p:nvPicPr>
          <p:cNvPr id="4" name="Picture 3"/>
          <p:cNvPicPr>
            <a:picLocks noChangeAspect="1"/>
          </p:cNvPicPr>
          <p:nvPr/>
        </p:nvPicPr>
        <p:blipFill>
          <a:blip r:embed="rId2"/>
          <a:stretch>
            <a:fillRect/>
          </a:stretch>
        </p:blipFill>
        <p:spPr>
          <a:xfrm>
            <a:off x="2288857" y="1792935"/>
            <a:ext cx="4538663" cy="5101307"/>
          </a:xfrm>
          <a:prstGeom prst="rect">
            <a:avLst/>
          </a:prstGeom>
        </p:spPr>
      </p:pic>
    </p:spTree>
    <p:extLst>
      <p:ext uri="{BB962C8B-B14F-4D97-AF65-F5344CB8AC3E}">
        <p14:creationId xmlns:p14="http://schemas.microsoft.com/office/powerpoint/2010/main" val="11651974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Sensors: </a:t>
            </a:r>
            <a:r>
              <a:rPr lang="en-GB" dirty="0"/>
              <a:t>Ultrasonic</a:t>
            </a:r>
            <a:r>
              <a:rPr lang="en-GB" dirty="0" smtClean="0"/>
              <a:t> sensor</a:t>
            </a:r>
            <a:endParaRPr lang="en-GB" dirty="0"/>
          </a:p>
        </p:txBody>
      </p:sp>
      <p:sp>
        <p:nvSpPr>
          <p:cNvPr id="3" name="Content Placeholder 2"/>
          <p:cNvSpPr>
            <a:spLocks noGrp="1"/>
          </p:cNvSpPr>
          <p:nvPr>
            <p:ph idx="1"/>
          </p:nvPr>
        </p:nvSpPr>
        <p:spPr>
          <a:xfrm>
            <a:off x="457200" y="2011680"/>
            <a:ext cx="8427719" cy="4206240"/>
          </a:xfrm>
        </p:spPr>
        <p:txBody>
          <a:bodyPr>
            <a:noAutofit/>
          </a:bodyPr>
          <a:lstStyle/>
          <a:p>
            <a:pPr marL="0" indent="0">
              <a:buNone/>
            </a:pPr>
            <a:r>
              <a:rPr lang="en-GB" sz="3600" dirty="0" smtClean="0"/>
              <a:t>Since </a:t>
            </a:r>
            <a:r>
              <a:rPr lang="en-GB" sz="3600" dirty="0"/>
              <a:t>the Ultrasonic Sensor depends on reflection of the sound waves it may be ineffective at detecting surfaces that are textured or objects that are rounded. </a:t>
            </a:r>
            <a:endParaRPr lang="en-GB" sz="3600" dirty="0" smtClean="0"/>
          </a:p>
          <a:p>
            <a:pPr marL="0" indent="0">
              <a:buNone/>
            </a:pPr>
            <a:r>
              <a:rPr lang="en-GB" sz="3600" dirty="0" smtClean="0"/>
              <a:t>It </a:t>
            </a:r>
            <a:r>
              <a:rPr lang="en-GB" sz="3600" dirty="0"/>
              <a:t>is also possible for an object to be too small for the Ultrasonic Sensor to detect it.</a:t>
            </a:r>
          </a:p>
        </p:txBody>
      </p:sp>
    </p:spTree>
    <p:extLst>
      <p:ext uri="{BB962C8B-B14F-4D97-AF65-F5344CB8AC3E}">
        <p14:creationId xmlns:p14="http://schemas.microsoft.com/office/powerpoint/2010/main" val="10489945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Programming</a:t>
            </a:r>
            <a:endParaRPr lang="en-GB" dirty="0"/>
          </a:p>
        </p:txBody>
      </p:sp>
      <p:sp>
        <p:nvSpPr>
          <p:cNvPr id="3" name="Content Placeholder 2"/>
          <p:cNvSpPr>
            <a:spLocks noGrp="1"/>
          </p:cNvSpPr>
          <p:nvPr>
            <p:ph idx="1"/>
          </p:nvPr>
        </p:nvSpPr>
        <p:spPr>
          <a:xfrm>
            <a:off x="457200" y="2011680"/>
            <a:ext cx="8427719" cy="4206240"/>
          </a:xfrm>
        </p:spPr>
        <p:txBody>
          <a:bodyPr>
            <a:noAutofit/>
          </a:bodyPr>
          <a:lstStyle/>
          <a:p>
            <a:pPr marL="0" indent="0">
              <a:buNone/>
            </a:pPr>
            <a:r>
              <a:rPr lang="en-GB" sz="3600" dirty="0"/>
              <a:t>Without a program, a robot is just a statue. It may be a cool statue, but it’s still a </a:t>
            </a:r>
            <a:r>
              <a:rPr lang="en-GB" sz="3600" dirty="0" smtClean="0"/>
              <a:t>statue.</a:t>
            </a:r>
          </a:p>
          <a:p>
            <a:pPr marL="0" indent="0">
              <a:buNone/>
            </a:pPr>
            <a:r>
              <a:rPr lang="en-GB" sz="3600" dirty="0" smtClean="0"/>
              <a:t>When </a:t>
            </a:r>
            <a:r>
              <a:rPr lang="en-GB" sz="3600" dirty="0"/>
              <a:t>you program a robot you give it abilities – to move, to follow lines, to avoid objects, to make mathematical calculations, and much more. </a:t>
            </a:r>
            <a:endParaRPr lang="en-GB" sz="3600" dirty="0" smtClean="0"/>
          </a:p>
          <a:p>
            <a:pPr marL="0" indent="0">
              <a:buNone/>
            </a:pPr>
            <a:r>
              <a:rPr lang="en-GB" sz="3600" dirty="0" smtClean="0"/>
              <a:t>The </a:t>
            </a:r>
            <a:r>
              <a:rPr lang="en-GB" sz="3600" dirty="0"/>
              <a:t>EV3 Software has an intuitive, graphics-based format that users </a:t>
            </a:r>
            <a:r>
              <a:rPr lang="en-GB" sz="3600" dirty="0" smtClean="0"/>
              <a:t>can </a:t>
            </a:r>
            <a:r>
              <a:rPr lang="en-GB" sz="3600" dirty="0"/>
              <a:t>quickly learn and successfully use.</a:t>
            </a:r>
          </a:p>
          <a:p>
            <a:pPr marL="0" indent="0">
              <a:buNone/>
            </a:pPr>
            <a:r>
              <a:rPr lang="en-GB" sz="3600" dirty="0" smtClean="0"/>
              <a:t>.</a:t>
            </a:r>
            <a:endParaRPr lang="en-GB" sz="3600" dirty="0"/>
          </a:p>
        </p:txBody>
      </p:sp>
    </p:spTree>
    <p:extLst>
      <p:ext uri="{BB962C8B-B14F-4D97-AF65-F5344CB8AC3E}">
        <p14:creationId xmlns:p14="http://schemas.microsoft.com/office/powerpoint/2010/main" val="23751928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Programming</a:t>
            </a:r>
            <a:endParaRPr lang="en-GB" dirty="0"/>
          </a:p>
        </p:txBody>
      </p:sp>
      <p:sp>
        <p:nvSpPr>
          <p:cNvPr id="3" name="Content Placeholder 2"/>
          <p:cNvSpPr>
            <a:spLocks noGrp="1"/>
          </p:cNvSpPr>
          <p:nvPr>
            <p:ph idx="1"/>
          </p:nvPr>
        </p:nvSpPr>
        <p:spPr>
          <a:xfrm>
            <a:off x="457200" y="2011680"/>
            <a:ext cx="8427719" cy="4206240"/>
          </a:xfrm>
        </p:spPr>
        <p:txBody>
          <a:bodyPr>
            <a:noAutofit/>
          </a:bodyPr>
          <a:lstStyle/>
          <a:p>
            <a:pPr marL="0" indent="0">
              <a:buNone/>
            </a:pPr>
            <a:r>
              <a:rPr lang="en-GB" sz="3600" dirty="0" smtClean="0"/>
              <a:t>A programing interface is available for-</a:t>
            </a:r>
          </a:p>
          <a:p>
            <a:pPr lvl="2"/>
            <a:r>
              <a:rPr lang="en-GB" sz="4000" dirty="0" smtClean="0"/>
              <a:t>PC</a:t>
            </a:r>
          </a:p>
          <a:p>
            <a:pPr lvl="2"/>
            <a:r>
              <a:rPr lang="en-GB" sz="4000" dirty="0" smtClean="0"/>
              <a:t>MAC</a:t>
            </a:r>
          </a:p>
          <a:p>
            <a:pPr lvl="2"/>
            <a:r>
              <a:rPr lang="en-GB" sz="4000" dirty="0" smtClean="0"/>
              <a:t>ANDROID</a:t>
            </a:r>
            <a:endParaRPr lang="en-GB" sz="4000" dirty="0"/>
          </a:p>
          <a:p>
            <a:pPr marL="228600" lvl="1" indent="0">
              <a:buNone/>
            </a:pPr>
            <a:endParaRPr lang="en-GB" sz="4200" dirty="0" smtClean="0"/>
          </a:p>
          <a:p>
            <a:pPr marL="228600" lvl="1" indent="0">
              <a:buNone/>
            </a:pPr>
            <a:r>
              <a:rPr lang="en-GB" sz="4200" dirty="0" smtClean="0"/>
              <a:t>There are some significant differences between the software solutions</a:t>
            </a:r>
          </a:p>
        </p:txBody>
      </p:sp>
    </p:spTree>
    <p:extLst>
      <p:ext uri="{BB962C8B-B14F-4D97-AF65-F5344CB8AC3E}">
        <p14:creationId xmlns:p14="http://schemas.microsoft.com/office/powerpoint/2010/main" val="20639870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21374" y="609600"/>
            <a:ext cx="8639621" cy="6248400"/>
          </a:xfrm>
          <a:prstGeom prst="rect">
            <a:avLst/>
          </a:prstGeom>
        </p:spPr>
      </p:pic>
      <p:sp>
        <p:nvSpPr>
          <p:cNvPr id="2" name="Title 1"/>
          <p:cNvSpPr>
            <a:spLocks noGrp="1"/>
          </p:cNvSpPr>
          <p:nvPr>
            <p:ph type="title"/>
          </p:nvPr>
        </p:nvSpPr>
        <p:spPr/>
        <p:txBody>
          <a:bodyPr/>
          <a:lstStyle/>
          <a:p>
            <a:r>
              <a:rPr lang="en-GB" dirty="0" smtClean="0"/>
              <a:t>Desktop application</a:t>
            </a:r>
            <a:endParaRPr lang="en-GB" dirty="0"/>
          </a:p>
        </p:txBody>
      </p:sp>
    </p:spTree>
    <p:extLst>
      <p:ext uri="{BB962C8B-B14F-4D97-AF65-F5344CB8AC3E}">
        <p14:creationId xmlns:p14="http://schemas.microsoft.com/office/powerpoint/2010/main" val="27286565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endParaRPr lang="en-GB" dirty="0"/>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a:t>The EV3 Programming environment consists of  the following main areas:  </a:t>
            </a:r>
            <a:r>
              <a:rPr lang="en-GB" sz="4200" dirty="0" smtClean="0"/>
              <a:t>  </a:t>
            </a:r>
            <a:r>
              <a:rPr lang="en-GB" sz="4200" dirty="0"/>
              <a:t>Programming </a:t>
            </a:r>
            <a:endParaRPr lang="en-GB" sz="4200" dirty="0" smtClean="0"/>
          </a:p>
          <a:p>
            <a:pPr marL="0" indent="0">
              <a:buNone/>
            </a:pPr>
            <a:r>
              <a:rPr lang="en-GB" sz="4200" dirty="0" smtClean="0"/>
              <a:t>1. Canvas </a:t>
            </a:r>
            <a:r>
              <a:rPr lang="en-GB" sz="4200" dirty="0"/>
              <a:t>– Lay out your program here. </a:t>
            </a:r>
            <a:endParaRPr lang="en-GB" sz="4200" dirty="0" smtClean="0"/>
          </a:p>
          <a:p>
            <a:pPr marL="0" indent="0">
              <a:buNone/>
            </a:pPr>
            <a:r>
              <a:rPr lang="en-GB" sz="4200" dirty="0" smtClean="0"/>
              <a:t>2. Programming </a:t>
            </a:r>
            <a:r>
              <a:rPr lang="en-GB" sz="4200" dirty="0"/>
              <a:t>Palettes – Find the building blocks for your program here.</a:t>
            </a:r>
            <a:endParaRPr lang="en-GB" sz="4200" dirty="0" smtClean="0"/>
          </a:p>
        </p:txBody>
      </p:sp>
    </p:spTree>
    <p:extLst>
      <p:ext uri="{BB962C8B-B14F-4D97-AF65-F5344CB8AC3E}">
        <p14:creationId xmlns:p14="http://schemas.microsoft.com/office/powerpoint/2010/main" val="25607285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endParaRPr lang="en-GB" dirty="0"/>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smtClean="0"/>
              <a:t>3.Hardware </a:t>
            </a:r>
            <a:r>
              <a:rPr lang="en-GB" sz="4200" dirty="0"/>
              <a:t>Page – Establish and manage your communication with the EV3 Brick here and see what motors and sensors are connected where. </a:t>
            </a:r>
            <a:endParaRPr lang="en-GB" sz="4200" dirty="0" smtClean="0"/>
          </a:p>
          <a:p>
            <a:pPr marL="0" indent="0">
              <a:buNone/>
            </a:pPr>
            <a:r>
              <a:rPr lang="en-GB" sz="4200" dirty="0" smtClean="0"/>
              <a:t>This </a:t>
            </a:r>
            <a:r>
              <a:rPr lang="en-GB" sz="4200" dirty="0"/>
              <a:t>is also where you download programs to the EV3 Brick. </a:t>
            </a:r>
            <a:endParaRPr lang="en-GB" sz="4200" dirty="0" smtClean="0"/>
          </a:p>
        </p:txBody>
      </p:sp>
    </p:spTree>
    <p:extLst>
      <p:ext uri="{BB962C8B-B14F-4D97-AF65-F5344CB8AC3E}">
        <p14:creationId xmlns:p14="http://schemas.microsoft.com/office/powerpoint/2010/main" val="38171589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endParaRPr lang="en-GB" dirty="0"/>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smtClean="0"/>
              <a:t>4. Programming </a:t>
            </a:r>
            <a:r>
              <a:rPr lang="en-GB" sz="4200" dirty="0"/>
              <a:t>Toolbar – Find basic tools for working with your program here. </a:t>
            </a:r>
            <a:endParaRPr lang="en-GB" sz="4200" dirty="0" smtClean="0"/>
          </a:p>
          <a:p>
            <a:pPr marL="0" indent="0">
              <a:buNone/>
            </a:pPr>
            <a:r>
              <a:rPr lang="en-GB" sz="4200" dirty="0" smtClean="0"/>
              <a:t>Learn </a:t>
            </a:r>
            <a:r>
              <a:rPr lang="en-GB" sz="4200" dirty="0"/>
              <a:t>more about these tools in the EV3 Software Help.</a:t>
            </a:r>
            <a:endParaRPr lang="en-GB" sz="4200" dirty="0" smtClean="0"/>
          </a:p>
        </p:txBody>
      </p:sp>
    </p:spTree>
    <p:extLst>
      <p:ext uri="{BB962C8B-B14F-4D97-AF65-F5344CB8AC3E}">
        <p14:creationId xmlns:p14="http://schemas.microsoft.com/office/powerpoint/2010/main" val="7199767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endParaRPr lang="en-GB" dirty="0"/>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smtClean="0"/>
              <a:t>5. Programming </a:t>
            </a:r>
            <a:r>
              <a:rPr lang="en-GB" sz="4200" dirty="0"/>
              <a:t>Toolbar – Find basic tools for working with your program here. </a:t>
            </a:r>
            <a:endParaRPr lang="en-GB" sz="4200" dirty="0" smtClean="0"/>
          </a:p>
          <a:p>
            <a:pPr marL="0" indent="0">
              <a:buNone/>
            </a:pPr>
            <a:r>
              <a:rPr lang="en-GB" sz="4200" dirty="0" smtClean="0"/>
              <a:t>Learn </a:t>
            </a:r>
            <a:r>
              <a:rPr lang="en-GB" sz="4200" dirty="0"/>
              <a:t>more about these tools in the EV3 Software Help.</a:t>
            </a:r>
            <a:endParaRPr lang="en-GB" sz="4200" dirty="0" smtClean="0"/>
          </a:p>
        </p:txBody>
      </p:sp>
    </p:spTree>
    <p:extLst>
      <p:ext uri="{BB962C8B-B14F-4D97-AF65-F5344CB8AC3E}">
        <p14:creationId xmlns:p14="http://schemas.microsoft.com/office/powerpoint/2010/main" val="23876380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221374" y="609600"/>
            <a:ext cx="8639621" cy="6248400"/>
          </a:xfrm>
          <a:prstGeom prst="rect">
            <a:avLst/>
          </a:prstGeom>
        </p:spPr>
      </p:pic>
      <p:sp>
        <p:nvSpPr>
          <p:cNvPr id="2" name="Title 1"/>
          <p:cNvSpPr>
            <a:spLocks noGrp="1"/>
          </p:cNvSpPr>
          <p:nvPr>
            <p:ph type="title"/>
          </p:nvPr>
        </p:nvSpPr>
        <p:spPr/>
        <p:txBody>
          <a:bodyPr/>
          <a:lstStyle/>
          <a:p>
            <a:r>
              <a:rPr lang="en-GB" dirty="0" smtClean="0"/>
              <a:t>Desktop application</a:t>
            </a:r>
            <a:endParaRPr lang="en-GB" dirty="0"/>
          </a:p>
        </p:txBody>
      </p:sp>
    </p:spTree>
    <p:extLst>
      <p:ext uri="{BB962C8B-B14F-4D97-AF65-F5344CB8AC3E}">
        <p14:creationId xmlns:p14="http://schemas.microsoft.com/office/powerpoint/2010/main" val="37260489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 Blocks and Palettes</a:t>
            </a:r>
            <a:endParaRPr lang="en-GB" dirty="0"/>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a:t>All the programming blocks that are used for controlling your robot are located in Programming </a:t>
            </a:r>
            <a:r>
              <a:rPr lang="en-GB" sz="4200" dirty="0" smtClean="0"/>
              <a:t>Palettes</a:t>
            </a:r>
          </a:p>
          <a:p>
            <a:pPr marL="0" indent="0">
              <a:buNone/>
            </a:pPr>
            <a:r>
              <a:rPr lang="en-GB" sz="4200" dirty="0" smtClean="0"/>
              <a:t>The </a:t>
            </a:r>
            <a:r>
              <a:rPr lang="en-GB" sz="4200" dirty="0"/>
              <a:t>Programming blocks are divided into categories according to type and nature, making it easy to find the block you need.</a:t>
            </a:r>
            <a:endParaRPr lang="en-GB" sz="4200" dirty="0" smtClean="0"/>
          </a:p>
        </p:txBody>
      </p:sp>
    </p:spTree>
    <p:extLst>
      <p:ext uri="{BB962C8B-B14F-4D97-AF65-F5344CB8AC3E}">
        <p14:creationId xmlns:p14="http://schemas.microsoft.com/office/powerpoint/2010/main" val="358476144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endParaRPr lang="en-GB" dirty="0"/>
          </a:p>
        </p:txBody>
      </p:sp>
      <p:pic>
        <p:nvPicPr>
          <p:cNvPr id="3" name="Picture 2"/>
          <p:cNvPicPr>
            <a:picLocks noChangeAspect="1"/>
          </p:cNvPicPr>
          <p:nvPr/>
        </p:nvPicPr>
        <p:blipFill>
          <a:blip r:embed="rId2"/>
          <a:stretch>
            <a:fillRect/>
          </a:stretch>
        </p:blipFill>
        <p:spPr>
          <a:xfrm>
            <a:off x="685019" y="1792936"/>
            <a:ext cx="7749774" cy="5065064"/>
          </a:xfrm>
          <a:prstGeom prst="rect">
            <a:avLst/>
          </a:prstGeom>
        </p:spPr>
      </p:pic>
    </p:spTree>
    <p:extLst>
      <p:ext uri="{BB962C8B-B14F-4D97-AF65-F5344CB8AC3E}">
        <p14:creationId xmlns:p14="http://schemas.microsoft.com/office/powerpoint/2010/main" val="13764183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endParaRPr lang="en-GB" dirty="0"/>
          </a:p>
        </p:txBody>
      </p:sp>
      <p:pic>
        <p:nvPicPr>
          <p:cNvPr id="4" name="Picture 3"/>
          <p:cNvPicPr>
            <a:picLocks noChangeAspect="1"/>
          </p:cNvPicPr>
          <p:nvPr/>
        </p:nvPicPr>
        <p:blipFill>
          <a:blip r:embed="rId2"/>
          <a:stretch>
            <a:fillRect/>
          </a:stretch>
        </p:blipFill>
        <p:spPr>
          <a:xfrm>
            <a:off x="364807" y="1792936"/>
            <a:ext cx="8437108" cy="5065064"/>
          </a:xfrm>
          <a:prstGeom prst="rect">
            <a:avLst/>
          </a:prstGeom>
        </p:spPr>
      </p:pic>
    </p:spTree>
    <p:extLst>
      <p:ext uri="{BB962C8B-B14F-4D97-AF65-F5344CB8AC3E}">
        <p14:creationId xmlns:p14="http://schemas.microsoft.com/office/powerpoint/2010/main" val="5059420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endParaRPr lang="en-GB" dirty="0"/>
          </a:p>
        </p:txBody>
      </p:sp>
      <p:pic>
        <p:nvPicPr>
          <p:cNvPr id="4" name="Picture 3"/>
          <p:cNvPicPr>
            <a:picLocks noChangeAspect="1"/>
          </p:cNvPicPr>
          <p:nvPr/>
        </p:nvPicPr>
        <p:blipFill>
          <a:blip r:embed="rId2"/>
          <a:stretch>
            <a:fillRect/>
          </a:stretch>
        </p:blipFill>
        <p:spPr>
          <a:xfrm>
            <a:off x="364807" y="1792936"/>
            <a:ext cx="8437108" cy="5065064"/>
          </a:xfrm>
          <a:prstGeom prst="rect">
            <a:avLst/>
          </a:prstGeom>
        </p:spPr>
      </p:pic>
    </p:spTree>
    <p:extLst>
      <p:ext uri="{BB962C8B-B14F-4D97-AF65-F5344CB8AC3E}">
        <p14:creationId xmlns:p14="http://schemas.microsoft.com/office/powerpoint/2010/main" val="1759576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endParaRPr lang="en-GB" dirty="0"/>
          </a:p>
        </p:txBody>
      </p:sp>
      <p:pic>
        <p:nvPicPr>
          <p:cNvPr id="5" name="Picture 4"/>
          <p:cNvPicPr>
            <a:picLocks noChangeAspect="1"/>
          </p:cNvPicPr>
          <p:nvPr/>
        </p:nvPicPr>
        <p:blipFill>
          <a:blip r:embed="rId2"/>
          <a:stretch>
            <a:fillRect/>
          </a:stretch>
        </p:blipFill>
        <p:spPr>
          <a:xfrm>
            <a:off x="163830" y="1792936"/>
            <a:ext cx="8821360" cy="5065064"/>
          </a:xfrm>
          <a:prstGeom prst="rect">
            <a:avLst/>
          </a:prstGeom>
        </p:spPr>
      </p:pic>
    </p:spTree>
    <p:extLst>
      <p:ext uri="{BB962C8B-B14F-4D97-AF65-F5344CB8AC3E}">
        <p14:creationId xmlns:p14="http://schemas.microsoft.com/office/powerpoint/2010/main" val="6225457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endParaRPr lang="en-GB" dirty="0"/>
          </a:p>
        </p:txBody>
      </p:sp>
      <p:pic>
        <p:nvPicPr>
          <p:cNvPr id="3" name="Picture 2"/>
          <p:cNvPicPr>
            <a:picLocks noChangeAspect="1"/>
          </p:cNvPicPr>
          <p:nvPr/>
        </p:nvPicPr>
        <p:blipFill>
          <a:blip r:embed="rId2"/>
          <a:stretch>
            <a:fillRect/>
          </a:stretch>
        </p:blipFill>
        <p:spPr>
          <a:xfrm>
            <a:off x="685019" y="1792936"/>
            <a:ext cx="7781350" cy="5065064"/>
          </a:xfrm>
          <a:prstGeom prst="rect">
            <a:avLst/>
          </a:prstGeom>
        </p:spPr>
      </p:pic>
    </p:spTree>
    <p:extLst>
      <p:ext uri="{BB962C8B-B14F-4D97-AF65-F5344CB8AC3E}">
        <p14:creationId xmlns:p14="http://schemas.microsoft.com/office/powerpoint/2010/main" val="40719280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r>
              <a:rPr lang="en-GB" dirty="0"/>
              <a:t>: Data Logging</a:t>
            </a:r>
          </a:p>
        </p:txBody>
      </p:sp>
      <p:sp>
        <p:nvSpPr>
          <p:cNvPr id="3" name="Content Placeholder 2"/>
          <p:cNvSpPr>
            <a:spLocks noGrp="1"/>
          </p:cNvSpPr>
          <p:nvPr>
            <p:ph idx="1"/>
          </p:nvPr>
        </p:nvSpPr>
        <p:spPr>
          <a:xfrm>
            <a:off x="685018" y="2011680"/>
            <a:ext cx="7772401" cy="4206240"/>
          </a:xfrm>
        </p:spPr>
        <p:txBody>
          <a:bodyPr>
            <a:noAutofit/>
          </a:bodyPr>
          <a:lstStyle/>
          <a:p>
            <a:pPr marL="0" indent="0">
              <a:buNone/>
            </a:pPr>
            <a:r>
              <a:rPr lang="en-GB" sz="4200" dirty="0" smtClean="0"/>
              <a:t>To </a:t>
            </a:r>
            <a:r>
              <a:rPr lang="en-GB" sz="4200" dirty="0"/>
              <a:t>log data is to collect information for analysis. </a:t>
            </a:r>
            <a:endParaRPr lang="en-GB" sz="4200" dirty="0" smtClean="0"/>
          </a:p>
          <a:p>
            <a:pPr marL="0" indent="0">
              <a:buNone/>
            </a:pPr>
            <a:r>
              <a:rPr lang="en-GB" sz="4200" dirty="0" smtClean="0"/>
              <a:t>The </a:t>
            </a:r>
            <a:r>
              <a:rPr lang="en-GB" sz="4200" dirty="0"/>
              <a:t>EV3 Software cannot only record data, it can help you to </a:t>
            </a:r>
            <a:r>
              <a:rPr lang="en-GB" sz="4200" dirty="0" smtClean="0"/>
              <a:t>organise </a:t>
            </a:r>
            <a:r>
              <a:rPr lang="en-GB" sz="4200" dirty="0"/>
              <a:t>and analyse it.</a:t>
            </a:r>
            <a:endParaRPr lang="en-GB" sz="4200" dirty="0" smtClean="0"/>
          </a:p>
        </p:txBody>
      </p:sp>
    </p:spTree>
    <p:extLst>
      <p:ext uri="{BB962C8B-B14F-4D97-AF65-F5344CB8AC3E}">
        <p14:creationId xmlns:p14="http://schemas.microsoft.com/office/powerpoint/2010/main" val="57196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r>
              <a:rPr lang="en-GB" dirty="0"/>
              <a:t>: The Hardware Page </a:t>
            </a:r>
          </a:p>
        </p:txBody>
      </p:sp>
      <p:sp>
        <p:nvSpPr>
          <p:cNvPr id="3" name="Content Placeholder 2"/>
          <p:cNvSpPr>
            <a:spLocks noGrp="1"/>
          </p:cNvSpPr>
          <p:nvPr>
            <p:ph idx="1"/>
          </p:nvPr>
        </p:nvSpPr>
        <p:spPr>
          <a:xfrm>
            <a:off x="685018" y="2011680"/>
            <a:ext cx="8215142" cy="4206240"/>
          </a:xfrm>
        </p:spPr>
        <p:txBody>
          <a:bodyPr>
            <a:noAutofit/>
          </a:bodyPr>
          <a:lstStyle/>
          <a:p>
            <a:pPr marL="0" indent="0">
              <a:buNone/>
            </a:pPr>
            <a:r>
              <a:rPr lang="en-GB" sz="4200" dirty="0" smtClean="0"/>
              <a:t>provides </a:t>
            </a:r>
            <a:r>
              <a:rPr lang="en-GB" sz="4200" dirty="0"/>
              <a:t>a range of information about your EV3 </a:t>
            </a:r>
            <a:r>
              <a:rPr lang="en-GB" sz="4200" dirty="0" smtClean="0"/>
              <a:t>Brick.</a:t>
            </a:r>
          </a:p>
          <a:p>
            <a:pPr marL="0" indent="0">
              <a:buNone/>
            </a:pPr>
            <a:r>
              <a:rPr lang="en-GB" sz="4200" dirty="0" smtClean="0"/>
              <a:t>Even </a:t>
            </a:r>
            <a:r>
              <a:rPr lang="en-GB" sz="4200" dirty="0"/>
              <a:t>when collapsed, the  Hardware Page Controller will be visible, allowing you to download your program or experiment</a:t>
            </a:r>
            <a:endParaRPr lang="en-GB" sz="4200" dirty="0" smtClean="0"/>
          </a:p>
        </p:txBody>
      </p:sp>
    </p:spTree>
    <p:extLst>
      <p:ext uri="{BB962C8B-B14F-4D97-AF65-F5344CB8AC3E}">
        <p14:creationId xmlns:p14="http://schemas.microsoft.com/office/powerpoint/2010/main" val="36321045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 </a:t>
            </a:r>
            <a:r>
              <a:rPr lang="en-GB" dirty="0"/>
              <a:t>The Hardware Page </a:t>
            </a:r>
          </a:p>
        </p:txBody>
      </p:sp>
      <p:sp>
        <p:nvSpPr>
          <p:cNvPr id="3" name="Content Placeholder 2"/>
          <p:cNvSpPr>
            <a:spLocks noGrp="1"/>
          </p:cNvSpPr>
          <p:nvPr>
            <p:ph idx="1"/>
          </p:nvPr>
        </p:nvSpPr>
        <p:spPr>
          <a:xfrm>
            <a:off x="1" y="5334000"/>
            <a:ext cx="9144000" cy="1493520"/>
          </a:xfrm>
        </p:spPr>
        <p:txBody>
          <a:bodyPr>
            <a:noAutofit/>
          </a:bodyPr>
          <a:lstStyle/>
          <a:p>
            <a:pPr marL="0" indent="0">
              <a:buNone/>
            </a:pPr>
            <a:r>
              <a:rPr lang="en-GB" sz="4200" dirty="0"/>
              <a:t>The different Hardware Page Controller buttons have the following functionality</a:t>
            </a:r>
            <a:r>
              <a:rPr lang="en-GB" sz="4200" dirty="0" smtClean="0"/>
              <a:t>:</a:t>
            </a:r>
          </a:p>
        </p:txBody>
      </p:sp>
      <p:pic>
        <p:nvPicPr>
          <p:cNvPr id="4" name="Picture 3"/>
          <p:cNvPicPr>
            <a:picLocks noChangeAspect="1"/>
          </p:cNvPicPr>
          <p:nvPr/>
        </p:nvPicPr>
        <p:blipFill>
          <a:blip r:embed="rId2"/>
          <a:stretch>
            <a:fillRect/>
          </a:stretch>
        </p:blipFill>
        <p:spPr>
          <a:xfrm>
            <a:off x="1082875" y="1671016"/>
            <a:ext cx="3434909" cy="3662984"/>
          </a:xfrm>
          <a:prstGeom prst="rect">
            <a:avLst/>
          </a:prstGeom>
        </p:spPr>
      </p:pic>
      <p:pic>
        <p:nvPicPr>
          <p:cNvPr id="5" name="Picture 4"/>
          <p:cNvPicPr>
            <a:picLocks noChangeAspect="1"/>
          </p:cNvPicPr>
          <p:nvPr/>
        </p:nvPicPr>
        <p:blipFill>
          <a:blip r:embed="rId3"/>
          <a:stretch>
            <a:fillRect/>
          </a:stretch>
        </p:blipFill>
        <p:spPr>
          <a:xfrm>
            <a:off x="4188045" y="1671016"/>
            <a:ext cx="3554175" cy="3662984"/>
          </a:xfrm>
          <a:prstGeom prst="rect">
            <a:avLst/>
          </a:prstGeom>
        </p:spPr>
      </p:pic>
    </p:spTree>
    <p:extLst>
      <p:ext uri="{BB962C8B-B14F-4D97-AF65-F5344CB8AC3E}">
        <p14:creationId xmlns:p14="http://schemas.microsoft.com/office/powerpoint/2010/main" val="245899864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r>
              <a:rPr lang="en-GB" dirty="0"/>
              <a:t>: The Hardware Page </a:t>
            </a:r>
          </a:p>
        </p:txBody>
      </p:sp>
      <p:sp>
        <p:nvSpPr>
          <p:cNvPr id="3" name="Content Placeholder 2"/>
          <p:cNvSpPr>
            <a:spLocks noGrp="1"/>
          </p:cNvSpPr>
          <p:nvPr>
            <p:ph idx="1"/>
          </p:nvPr>
        </p:nvSpPr>
        <p:spPr>
          <a:xfrm>
            <a:off x="685018" y="2011680"/>
            <a:ext cx="7772401" cy="4206240"/>
          </a:xfrm>
        </p:spPr>
        <p:txBody>
          <a:bodyPr>
            <a:noAutofit/>
          </a:bodyPr>
          <a:lstStyle/>
          <a:p>
            <a:pPr marL="0" indent="0">
              <a:buNone/>
            </a:pPr>
            <a:r>
              <a:rPr lang="en-GB" sz="4200" dirty="0" smtClean="0"/>
              <a:t>1.Download </a:t>
            </a:r>
            <a:r>
              <a:rPr lang="en-GB" sz="4200" dirty="0"/>
              <a:t>– Downloads the Program or Experiment to the EV3 Brick </a:t>
            </a:r>
            <a:endParaRPr lang="en-GB" sz="4200" dirty="0" smtClean="0"/>
          </a:p>
          <a:p>
            <a:pPr marL="0" indent="0">
              <a:buNone/>
            </a:pPr>
            <a:r>
              <a:rPr lang="en-GB" sz="4200" dirty="0" smtClean="0"/>
              <a:t>2</a:t>
            </a:r>
            <a:r>
              <a:rPr lang="en-GB" sz="4200" dirty="0"/>
              <a:t>.  Download and Run – Downloads the Program or Experiment to the EV3 Brick and runs it </a:t>
            </a:r>
            <a:r>
              <a:rPr lang="en-GB" sz="4200" dirty="0" smtClean="0"/>
              <a:t>immediately</a:t>
            </a:r>
          </a:p>
        </p:txBody>
      </p:sp>
    </p:spTree>
    <p:extLst>
      <p:ext uri="{BB962C8B-B14F-4D97-AF65-F5344CB8AC3E}">
        <p14:creationId xmlns:p14="http://schemas.microsoft.com/office/powerpoint/2010/main" val="107881878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r>
              <a:rPr lang="en-GB" dirty="0"/>
              <a:t>: The Hardware Page </a:t>
            </a:r>
          </a:p>
        </p:txBody>
      </p:sp>
      <p:sp>
        <p:nvSpPr>
          <p:cNvPr id="3" name="Content Placeholder 2"/>
          <p:cNvSpPr>
            <a:spLocks noGrp="1"/>
          </p:cNvSpPr>
          <p:nvPr>
            <p:ph idx="1"/>
          </p:nvPr>
        </p:nvSpPr>
        <p:spPr>
          <a:xfrm>
            <a:off x="685018" y="2011680"/>
            <a:ext cx="7772401" cy="4206240"/>
          </a:xfrm>
        </p:spPr>
        <p:txBody>
          <a:bodyPr>
            <a:noAutofit/>
          </a:bodyPr>
          <a:lstStyle/>
          <a:p>
            <a:pPr marL="0" indent="0">
              <a:buNone/>
            </a:pPr>
            <a:r>
              <a:rPr lang="en-GB" sz="4200" dirty="0" smtClean="0"/>
              <a:t>3.Download and Run Selected – Downloads only the highlighted blocks to the EV3 Brick and runs them immediately </a:t>
            </a:r>
          </a:p>
          <a:p>
            <a:pPr marL="0" indent="0">
              <a:buNone/>
            </a:pPr>
            <a:r>
              <a:rPr lang="en-GB" sz="4200" dirty="0" smtClean="0"/>
              <a:t>4</a:t>
            </a:r>
            <a:r>
              <a:rPr lang="en-GB" sz="4200" dirty="0"/>
              <a:t>.  Upload – Uploads your collected datasets from the EV3 Brick to your Experiment</a:t>
            </a:r>
            <a:endParaRPr lang="en-GB" sz="4200" dirty="0" smtClean="0"/>
          </a:p>
        </p:txBody>
      </p:sp>
    </p:spTree>
    <p:extLst>
      <p:ext uri="{BB962C8B-B14F-4D97-AF65-F5344CB8AC3E}">
        <p14:creationId xmlns:p14="http://schemas.microsoft.com/office/powerpoint/2010/main" val="17138706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r>
              <a:rPr lang="en-GB" dirty="0"/>
              <a:t>: The Hardware Page </a:t>
            </a:r>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smtClean="0"/>
              <a:t>The </a:t>
            </a:r>
            <a:r>
              <a:rPr lang="en-GB" sz="4200" dirty="0"/>
              <a:t>Brick Information tab displays important information about the EV3 Brick that is currently </a:t>
            </a:r>
            <a:r>
              <a:rPr lang="en-GB" sz="4200" dirty="0" smtClean="0"/>
              <a:t>connected</a:t>
            </a:r>
          </a:p>
          <a:p>
            <a:pPr marL="0" indent="0">
              <a:buNone/>
            </a:pPr>
            <a:r>
              <a:rPr lang="en-GB" sz="4200" dirty="0" smtClean="0"/>
              <a:t> </a:t>
            </a:r>
            <a:r>
              <a:rPr lang="en-GB" sz="4200" dirty="0"/>
              <a:t>It also gives you access to the Memory Browser and Wireless Setup tools.</a:t>
            </a:r>
            <a:endParaRPr lang="en-GB" sz="4200" dirty="0" smtClean="0"/>
          </a:p>
        </p:txBody>
      </p:sp>
    </p:spTree>
    <p:extLst>
      <p:ext uri="{BB962C8B-B14F-4D97-AF65-F5344CB8AC3E}">
        <p14:creationId xmlns:p14="http://schemas.microsoft.com/office/powerpoint/2010/main" val="178164729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 </a:t>
            </a:r>
            <a:r>
              <a:rPr lang="en-GB" dirty="0"/>
              <a:t>The Hardware Page </a:t>
            </a:r>
          </a:p>
        </p:txBody>
      </p:sp>
      <p:pic>
        <p:nvPicPr>
          <p:cNvPr id="7" name="Content Placeholder 6"/>
          <p:cNvPicPr>
            <a:picLocks noGrp="1" noChangeAspect="1"/>
          </p:cNvPicPr>
          <p:nvPr>
            <p:ph idx="1"/>
          </p:nvPr>
        </p:nvPicPr>
        <p:blipFill>
          <a:blip r:embed="rId2"/>
          <a:stretch>
            <a:fillRect/>
          </a:stretch>
        </p:blipFill>
        <p:spPr>
          <a:xfrm>
            <a:off x="583452" y="1792936"/>
            <a:ext cx="7851141" cy="2849880"/>
          </a:xfrm>
          <a:prstGeom prst="rect">
            <a:avLst/>
          </a:prstGeom>
        </p:spPr>
      </p:pic>
      <p:sp>
        <p:nvSpPr>
          <p:cNvPr id="8" name="Rectangle 7"/>
          <p:cNvSpPr/>
          <p:nvPr/>
        </p:nvSpPr>
        <p:spPr>
          <a:xfrm>
            <a:off x="4012741" y="4859774"/>
            <a:ext cx="4444678" cy="646331"/>
          </a:xfrm>
          <a:prstGeom prst="rect">
            <a:avLst/>
          </a:prstGeom>
        </p:spPr>
        <p:txBody>
          <a:bodyPr wrap="none">
            <a:spAutoFit/>
          </a:bodyPr>
          <a:lstStyle/>
          <a:p>
            <a:r>
              <a:rPr lang="en-GB" sz="3600" dirty="0" smtClean="0"/>
              <a:t>BRICK INFORMATION</a:t>
            </a:r>
            <a:endParaRPr lang="en-GB" sz="3600" dirty="0"/>
          </a:p>
        </p:txBody>
      </p:sp>
    </p:spTree>
    <p:extLst>
      <p:ext uri="{BB962C8B-B14F-4D97-AF65-F5344CB8AC3E}">
        <p14:creationId xmlns:p14="http://schemas.microsoft.com/office/powerpoint/2010/main" val="250482404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r>
              <a:rPr lang="en-GB" dirty="0"/>
              <a:t>: The Hardware Page </a:t>
            </a:r>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smtClean="0"/>
              <a:t>The </a:t>
            </a:r>
            <a:r>
              <a:rPr lang="en-GB" sz="4200" dirty="0"/>
              <a:t>Port View tab displays information about the sensors and motors connected to the EV3 Brick. </a:t>
            </a:r>
            <a:endParaRPr lang="en-GB" sz="4200" dirty="0" smtClean="0"/>
          </a:p>
          <a:p>
            <a:pPr marL="0" indent="0">
              <a:buNone/>
            </a:pPr>
            <a:r>
              <a:rPr lang="en-GB" sz="4200" dirty="0" smtClean="0"/>
              <a:t>If </a:t>
            </a:r>
            <a:r>
              <a:rPr lang="en-GB" sz="4200" dirty="0"/>
              <a:t>your </a:t>
            </a:r>
            <a:r>
              <a:rPr lang="en-GB" sz="4200" dirty="0" smtClean="0"/>
              <a:t>Brick </a:t>
            </a:r>
            <a:r>
              <a:rPr lang="en-GB" sz="4200" dirty="0"/>
              <a:t>is not connected, you can still set up the Port View tab manually. </a:t>
            </a:r>
            <a:endParaRPr lang="en-GB" sz="4200" dirty="0" smtClean="0"/>
          </a:p>
          <a:p>
            <a:pPr marL="0" indent="0">
              <a:buNone/>
            </a:pPr>
            <a:r>
              <a:rPr lang="en-GB" sz="4200" dirty="0" smtClean="0"/>
              <a:t>Select </a:t>
            </a:r>
            <a:r>
              <a:rPr lang="en-GB" sz="4200" dirty="0"/>
              <a:t>a port, </a:t>
            </a:r>
            <a:r>
              <a:rPr lang="en-GB" sz="4200" dirty="0" smtClean="0"/>
              <a:t>to select appropriate </a:t>
            </a:r>
            <a:r>
              <a:rPr lang="en-GB" sz="4200" dirty="0"/>
              <a:t>sensor or motor from the list.</a:t>
            </a:r>
            <a:endParaRPr lang="en-GB" sz="4200" dirty="0" smtClean="0"/>
          </a:p>
        </p:txBody>
      </p:sp>
    </p:spTree>
    <p:extLst>
      <p:ext uri="{BB962C8B-B14F-4D97-AF65-F5344CB8AC3E}">
        <p14:creationId xmlns:p14="http://schemas.microsoft.com/office/powerpoint/2010/main" val="282271724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 </a:t>
            </a:r>
            <a:r>
              <a:rPr lang="en-GB" dirty="0"/>
              <a:t>The Hardware Page </a:t>
            </a:r>
          </a:p>
        </p:txBody>
      </p:sp>
      <p:sp>
        <p:nvSpPr>
          <p:cNvPr id="8" name="Rectangle 7"/>
          <p:cNvSpPr/>
          <p:nvPr/>
        </p:nvSpPr>
        <p:spPr>
          <a:xfrm>
            <a:off x="6042212" y="4818076"/>
            <a:ext cx="2680734" cy="707886"/>
          </a:xfrm>
          <a:prstGeom prst="rect">
            <a:avLst/>
          </a:prstGeom>
        </p:spPr>
        <p:txBody>
          <a:bodyPr wrap="none">
            <a:spAutoFit/>
          </a:bodyPr>
          <a:lstStyle/>
          <a:p>
            <a:r>
              <a:rPr lang="en-GB" sz="4000" dirty="0" smtClean="0"/>
              <a:t>PORT VIEW</a:t>
            </a:r>
            <a:endParaRPr lang="en-GB" sz="4000" dirty="0"/>
          </a:p>
        </p:txBody>
      </p:sp>
      <p:pic>
        <p:nvPicPr>
          <p:cNvPr id="4" name="Picture 3"/>
          <p:cNvPicPr>
            <a:picLocks noChangeAspect="1"/>
          </p:cNvPicPr>
          <p:nvPr/>
        </p:nvPicPr>
        <p:blipFill>
          <a:blip r:embed="rId2"/>
          <a:stretch>
            <a:fillRect/>
          </a:stretch>
        </p:blipFill>
        <p:spPr>
          <a:xfrm>
            <a:off x="419491" y="1792936"/>
            <a:ext cx="8303455" cy="2894826"/>
          </a:xfrm>
          <a:prstGeom prst="rect">
            <a:avLst/>
          </a:prstGeom>
        </p:spPr>
      </p:pic>
    </p:spTree>
    <p:extLst>
      <p:ext uri="{BB962C8B-B14F-4D97-AF65-F5344CB8AC3E}">
        <p14:creationId xmlns:p14="http://schemas.microsoft.com/office/powerpoint/2010/main" val="69853700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r>
              <a:rPr lang="en-GB" dirty="0"/>
              <a:t>: The Hardware Page </a:t>
            </a:r>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smtClean="0"/>
              <a:t>The </a:t>
            </a:r>
            <a:r>
              <a:rPr lang="en-GB" sz="4200" dirty="0"/>
              <a:t>Available Bricks tab shows the </a:t>
            </a:r>
            <a:r>
              <a:rPr lang="en-GB" sz="4200" dirty="0" smtClean="0"/>
              <a:t>Bricks </a:t>
            </a:r>
            <a:r>
              <a:rPr lang="en-GB" sz="4200" dirty="0"/>
              <a:t>that are currently available for connection. </a:t>
            </a:r>
            <a:endParaRPr lang="en-GB" sz="4200" dirty="0" smtClean="0"/>
          </a:p>
          <a:p>
            <a:pPr marL="0" indent="0">
              <a:buNone/>
            </a:pPr>
            <a:r>
              <a:rPr lang="en-GB" sz="4200" dirty="0" smtClean="0"/>
              <a:t>You </a:t>
            </a:r>
            <a:r>
              <a:rPr lang="en-GB" sz="4200" dirty="0"/>
              <a:t>are able to choose which EV3 Brick you want to connect to and the type of communication. </a:t>
            </a:r>
            <a:endParaRPr lang="en-GB" sz="4200" dirty="0" smtClean="0"/>
          </a:p>
          <a:p>
            <a:pPr marL="0" indent="0">
              <a:buNone/>
            </a:pPr>
            <a:r>
              <a:rPr lang="en-GB" sz="4200" dirty="0" smtClean="0"/>
              <a:t>Also</a:t>
            </a:r>
            <a:r>
              <a:rPr lang="en-GB" sz="4200" dirty="0"/>
              <a:t>, you can disconnect an existing EV3 Brick connection.</a:t>
            </a:r>
            <a:endParaRPr lang="en-GB" sz="4200" dirty="0" smtClean="0"/>
          </a:p>
        </p:txBody>
      </p:sp>
    </p:spTree>
    <p:extLst>
      <p:ext uri="{BB962C8B-B14F-4D97-AF65-F5344CB8AC3E}">
        <p14:creationId xmlns:p14="http://schemas.microsoft.com/office/powerpoint/2010/main" val="177361505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Desktop application</a:t>
            </a:r>
            <a:r>
              <a:rPr lang="en-GB" dirty="0"/>
              <a:t>: Content Editor</a:t>
            </a:r>
          </a:p>
        </p:txBody>
      </p:sp>
      <p:sp>
        <p:nvSpPr>
          <p:cNvPr id="5" name="Rectangle 4"/>
          <p:cNvSpPr/>
          <p:nvPr/>
        </p:nvSpPr>
        <p:spPr>
          <a:xfrm>
            <a:off x="167640" y="2011680"/>
            <a:ext cx="8976359" cy="4524315"/>
          </a:xfrm>
          <a:prstGeom prst="rect">
            <a:avLst/>
          </a:prstGeom>
        </p:spPr>
        <p:txBody>
          <a:bodyPr wrap="square">
            <a:spAutoFit/>
          </a:bodyPr>
          <a:lstStyle/>
          <a:p>
            <a:r>
              <a:rPr lang="en-GB" sz="3200" dirty="0" smtClean="0"/>
              <a:t>The Content Editor offers a convenient way for users to document the purpose, process, and analysis of their projects. </a:t>
            </a:r>
          </a:p>
          <a:p>
            <a:endParaRPr lang="en-GB" sz="3200" dirty="0"/>
          </a:p>
          <a:p>
            <a:r>
              <a:rPr lang="en-GB" sz="3200" dirty="0" smtClean="0"/>
              <a:t>You can include text, images, videos, sound effects, and even building instructions. </a:t>
            </a:r>
          </a:p>
          <a:p>
            <a:endParaRPr lang="en-GB" sz="3200" dirty="0"/>
          </a:p>
          <a:p>
            <a:r>
              <a:rPr lang="en-GB" sz="3200" dirty="0" smtClean="0"/>
              <a:t>It is also a convenient, paperless way for educators to monitor and evaluate student projects</a:t>
            </a:r>
            <a:endParaRPr lang="en-GB" sz="3200" dirty="0"/>
          </a:p>
        </p:txBody>
      </p:sp>
    </p:spTree>
    <p:extLst>
      <p:ext uri="{BB962C8B-B14F-4D97-AF65-F5344CB8AC3E}">
        <p14:creationId xmlns:p14="http://schemas.microsoft.com/office/powerpoint/2010/main" val="255222799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LEGO® MINDSTORMS® Education </a:t>
            </a:r>
            <a:r>
              <a:rPr lang="en-GB" dirty="0" smtClean="0"/>
              <a:t>EV3</a:t>
            </a:r>
            <a:endParaRPr lang="en-GB" dirty="0"/>
          </a:p>
        </p:txBody>
      </p:sp>
      <p:sp>
        <p:nvSpPr>
          <p:cNvPr id="3" name="Content Placeholder 2"/>
          <p:cNvSpPr>
            <a:spLocks noGrp="1"/>
          </p:cNvSpPr>
          <p:nvPr>
            <p:ph idx="1"/>
          </p:nvPr>
        </p:nvSpPr>
        <p:spPr>
          <a:xfrm>
            <a:off x="457200" y="2011680"/>
            <a:ext cx="8427719" cy="4206240"/>
          </a:xfrm>
        </p:spPr>
        <p:txBody>
          <a:bodyPr>
            <a:noAutofit/>
          </a:bodyPr>
          <a:lstStyle/>
          <a:p>
            <a:pPr marL="0" indent="0">
              <a:buNone/>
            </a:pPr>
            <a:r>
              <a:rPr lang="en-GB" sz="3600" dirty="0" smtClean="0"/>
              <a:t>Programming </a:t>
            </a:r>
            <a:r>
              <a:rPr lang="en-GB" sz="3600" dirty="0"/>
              <a:t>App is a great way to learn about programming with the EV3 Brick using Chromebooks or tablets. </a:t>
            </a:r>
            <a:endParaRPr lang="en-GB" sz="3600" dirty="0" smtClean="0"/>
          </a:p>
          <a:p>
            <a:pPr marL="0" indent="0">
              <a:buNone/>
            </a:pPr>
            <a:r>
              <a:rPr lang="en-GB" sz="3600" dirty="0" smtClean="0"/>
              <a:t>With </a:t>
            </a:r>
            <a:r>
              <a:rPr lang="en-GB" sz="3600" dirty="0"/>
              <a:t>the same look and feel as the EV3 </a:t>
            </a:r>
            <a:r>
              <a:rPr lang="en-GB" sz="3600" dirty="0" smtClean="0"/>
              <a:t>Software</a:t>
            </a:r>
          </a:p>
          <a:p>
            <a:pPr marL="0" indent="0">
              <a:buNone/>
            </a:pPr>
            <a:r>
              <a:rPr lang="en-GB" sz="3600" dirty="0" smtClean="0"/>
              <a:t>Fewer features than desktop version</a:t>
            </a:r>
            <a:endParaRPr lang="en-GB" sz="4200" dirty="0" smtClean="0"/>
          </a:p>
        </p:txBody>
      </p:sp>
    </p:spTree>
    <p:extLst>
      <p:ext uri="{BB962C8B-B14F-4D97-AF65-F5344CB8AC3E}">
        <p14:creationId xmlns:p14="http://schemas.microsoft.com/office/powerpoint/2010/main" val="173641840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 lobby</a:t>
            </a:r>
            <a:endParaRPr lang="en-GB" dirty="0"/>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a:t>The Lobby is where you start each time you open the Programming App. </a:t>
            </a:r>
            <a:endParaRPr lang="en-GB" sz="4200" dirty="0" smtClean="0"/>
          </a:p>
          <a:p>
            <a:pPr marL="0" indent="0">
              <a:buNone/>
            </a:pPr>
            <a:r>
              <a:rPr lang="en-GB" sz="4200" dirty="0" smtClean="0"/>
              <a:t>The </a:t>
            </a:r>
            <a:r>
              <a:rPr lang="en-GB" sz="4200" dirty="0"/>
              <a:t>Lobby makes it easy to create programs, open saved programs that you previously created, view tutorials, and access other resources that will help you familiarise yourself with the Programming App.</a:t>
            </a:r>
          </a:p>
        </p:txBody>
      </p:sp>
    </p:spTree>
    <p:extLst>
      <p:ext uri="{BB962C8B-B14F-4D97-AF65-F5344CB8AC3E}">
        <p14:creationId xmlns:p14="http://schemas.microsoft.com/office/powerpoint/2010/main" val="363637933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 Lobby</a:t>
            </a:r>
            <a:endParaRPr lang="en-GB" dirty="0"/>
          </a:p>
        </p:txBody>
      </p:sp>
      <p:pic>
        <p:nvPicPr>
          <p:cNvPr id="3" name="Picture 2"/>
          <p:cNvPicPr>
            <a:picLocks noChangeAspect="1"/>
          </p:cNvPicPr>
          <p:nvPr/>
        </p:nvPicPr>
        <p:blipFill>
          <a:blip r:embed="rId2"/>
          <a:stretch>
            <a:fillRect/>
          </a:stretch>
        </p:blipFill>
        <p:spPr>
          <a:xfrm>
            <a:off x="685019" y="1376362"/>
            <a:ext cx="7772400" cy="5517352"/>
          </a:xfrm>
          <a:prstGeom prst="rect">
            <a:avLst/>
          </a:prstGeom>
        </p:spPr>
      </p:pic>
    </p:spTree>
    <p:extLst>
      <p:ext uri="{BB962C8B-B14F-4D97-AF65-F5344CB8AC3E}">
        <p14:creationId xmlns:p14="http://schemas.microsoft.com/office/powerpoint/2010/main" val="42899635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 Lobby</a:t>
            </a:r>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smtClean="0"/>
              <a:t>1. Help </a:t>
            </a:r>
            <a:r>
              <a:rPr lang="en-GB" sz="4200" dirty="0"/>
              <a:t>– View an overlay showing the key components of the Lobby. </a:t>
            </a:r>
            <a:endParaRPr lang="en-GB" sz="4200" dirty="0" smtClean="0"/>
          </a:p>
          <a:p>
            <a:pPr marL="0" indent="0">
              <a:buNone/>
            </a:pPr>
            <a:r>
              <a:rPr lang="en-GB" sz="4200" dirty="0" smtClean="0"/>
              <a:t>2</a:t>
            </a:r>
            <a:r>
              <a:rPr lang="en-GB" sz="4200" dirty="0"/>
              <a:t>.  My Programs Tab – Create a new program or load previously created programs. </a:t>
            </a:r>
            <a:r>
              <a:rPr lang="en-GB" sz="4200" dirty="0" smtClean="0"/>
              <a:t>Note</a:t>
            </a:r>
            <a:r>
              <a:rPr lang="en-GB" sz="4200" dirty="0"/>
              <a:t>: Tap the program name to modify </a:t>
            </a:r>
            <a:r>
              <a:rPr lang="en-GB" sz="4200" dirty="0" smtClean="0"/>
              <a:t>it</a:t>
            </a:r>
          </a:p>
        </p:txBody>
      </p:sp>
    </p:spTree>
    <p:extLst>
      <p:ext uri="{BB962C8B-B14F-4D97-AF65-F5344CB8AC3E}">
        <p14:creationId xmlns:p14="http://schemas.microsoft.com/office/powerpoint/2010/main" val="313013848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 Lobby</a:t>
            </a:r>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smtClean="0"/>
              <a:t>3</a:t>
            </a:r>
            <a:r>
              <a:rPr lang="en-GB" sz="4200" dirty="0"/>
              <a:t>.  Robot Educator Tab – Access six helpful tutorials that guide you through the basics of the EV3, from building simple modules to performing complex tasks using the robot’s various sensors. 4.  Expand – Increases the size of the lower pane to view more programs/tutorials at once.</a:t>
            </a:r>
            <a:endParaRPr lang="en-GB" sz="4200" dirty="0" smtClean="0"/>
          </a:p>
        </p:txBody>
      </p:sp>
    </p:spTree>
    <p:extLst>
      <p:ext uri="{BB962C8B-B14F-4D97-AF65-F5344CB8AC3E}">
        <p14:creationId xmlns:p14="http://schemas.microsoft.com/office/powerpoint/2010/main" val="365570563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 Lobby</a:t>
            </a:r>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a:t> 5.  Select (available from My Programs Tab) – Select programs for deletion or duplication. </a:t>
            </a:r>
            <a:endParaRPr lang="en-GB" sz="4200" dirty="0" smtClean="0"/>
          </a:p>
          <a:p>
            <a:pPr marL="0" indent="0">
              <a:buNone/>
            </a:pPr>
            <a:r>
              <a:rPr lang="en-GB" sz="4200" dirty="0" smtClean="0"/>
              <a:t>6</a:t>
            </a:r>
            <a:r>
              <a:rPr lang="en-GB" sz="4200" dirty="0"/>
              <a:t>. </a:t>
            </a:r>
            <a:r>
              <a:rPr lang="en-GB" sz="4200" dirty="0" smtClean="0"/>
              <a:t>Share </a:t>
            </a:r>
            <a:r>
              <a:rPr lang="en-GB" sz="4200" dirty="0"/>
              <a:t>your programs via compatible apps installed on your device, such as email. </a:t>
            </a:r>
            <a:endParaRPr lang="en-GB" sz="4200" dirty="0" smtClean="0"/>
          </a:p>
        </p:txBody>
      </p:sp>
    </p:spTree>
    <p:extLst>
      <p:ext uri="{BB962C8B-B14F-4D97-AF65-F5344CB8AC3E}">
        <p14:creationId xmlns:p14="http://schemas.microsoft.com/office/powerpoint/2010/main" val="8498084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 Lobby</a:t>
            </a:r>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smtClean="0"/>
              <a:t>Note</a:t>
            </a:r>
            <a:r>
              <a:rPr lang="en-GB" sz="4200" dirty="0"/>
              <a:t>: Select ‘Desktop’ if you want to export your program in a format that is compatible with the EV3 Software on your computer. Chromebooks support an import feature.</a:t>
            </a:r>
            <a:endParaRPr lang="en-GB" sz="4200" dirty="0" smtClean="0"/>
          </a:p>
        </p:txBody>
      </p:sp>
    </p:spTree>
    <p:extLst>
      <p:ext uri="{BB962C8B-B14F-4D97-AF65-F5344CB8AC3E}">
        <p14:creationId xmlns:p14="http://schemas.microsoft.com/office/powerpoint/2010/main" val="250561301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 Programming</a:t>
            </a:r>
            <a:endParaRPr lang="en-GB" dirty="0"/>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a:t>Like the EV3 Software, the Programming App features an intuitive graphical interface that users of almost any age can quickly learn.</a:t>
            </a:r>
          </a:p>
          <a:p>
            <a:pPr marL="0" indent="0">
              <a:buNone/>
            </a:pPr>
            <a:r>
              <a:rPr lang="en-GB" sz="4200" dirty="0"/>
              <a:t>The Programming Environment consists of the following main areas:</a:t>
            </a:r>
            <a:endParaRPr lang="en-GB" sz="4200" dirty="0" smtClean="0"/>
          </a:p>
        </p:txBody>
      </p:sp>
    </p:spTree>
    <p:extLst>
      <p:ext uri="{BB962C8B-B14F-4D97-AF65-F5344CB8AC3E}">
        <p14:creationId xmlns:p14="http://schemas.microsoft.com/office/powerpoint/2010/main" val="146421630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 programming</a:t>
            </a:r>
            <a:endParaRPr lang="en-GB" dirty="0"/>
          </a:p>
        </p:txBody>
      </p:sp>
      <p:pic>
        <p:nvPicPr>
          <p:cNvPr id="3" name="Picture 2"/>
          <p:cNvPicPr>
            <a:picLocks noChangeAspect="1"/>
          </p:cNvPicPr>
          <p:nvPr/>
        </p:nvPicPr>
        <p:blipFill>
          <a:blip r:embed="rId2"/>
          <a:stretch>
            <a:fillRect/>
          </a:stretch>
        </p:blipFill>
        <p:spPr>
          <a:xfrm>
            <a:off x="304800" y="1295399"/>
            <a:ext cx="8519160" cy="5570671"/>
          </a:xfrm>
          <a:prstGeom prst="rect">
            <a:avLst/>
          </a:prstGeom>
        </p:spPr>
      </p:pic>
    </p:spTree>
    <p:extLst>
      <p:ext uri="{BB962C8B-B14F-4D97-AF65-F5344CB8AC3E}">
        <p14:creationId xmlns:p14="http://schemas.microsoft.com/office/powerpoint/2010/main" val="65855907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 Programming Interface</a:t>
            </a:r>
            <a:endParaRPr lang="en-GB" dirty="0"/>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a:t> 1.  Programming Canvas – Create your program here using the various programming blocks</a:t>
            </a:r>
            <a:r>
              <a:rPr lang="en-GB" sz="4200" dirty="0" smtClean="0"/>
              <a:t>.</a:t>
            </a:r>
          </a:p>
          <a:p>
            <a:pPr marL="0" indent="0">
              <a:buNone/>
            </a:pPr>
            <a:r>
              <a:rPr lang="en-GB" sz="4200" dirty="0" smtClean="0"/>
              <a:t>2</a:t>
            </a:r>
            <a:r>
              <a:rPr lang="en-GB" sz="4200" dirty="0"/>
              <a:t>.  Programming Palettes – Find the building blocks for your program here.</a:t>
            </a:r>
            <a:endParaRPr lang="en-GB" sz="4200" dirty="0" smtClean="0"/>
          </a:p>
        </p:txBody>
      </p:sp>
    </p:spTree>
    <p:extLst>
      <p:ext uri="{BB962C8B-B14F-4D97-AF65-F5344CB8AC3E}">
        <p14:creationId xmlns:p14="http://schemas.microsoft.com/office/powerpoint/2010/main" val="237437447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 Programming Interface</a:t>
            </a:r>
            <a:endParaRPr lang="en-GB" dirty="0"/>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a:t> 3.  Port View – View the sensors and motors connected to your EV3 Brick. Tap to open the Hardware Page and view more detailed information </a:t>
            </a:r>
          </a:p>
          <a:p>
            <a:pPr marL="0" indent="0">
              <a:buNone/>
            </a:pPr>
            <a:r>
              <a:rPr lang="en-GB" sz="4200" dirty="0" smtClean="0"/>
              <a:t>The </a:t>
            </a:r>
            <a:r>
              <a:rPr lang="en-GB" sz="4200" dirty="0"/>
              <a:t>EV3 Brick name is also shown above the Port View</a:t>
            </a:r>
            <a:endParaRPr lang="en-GB" sz="4200" dirty="0" smtClean="0"/>
          </a:p>
        </p:txBody>
      </p:sp>
    </p:spTree>
    <p:extLst>
      <p:ext uri="{BB962C8B-B14F-4D97-AF65-F5344CB8AC3E}">
        <p14:creationId xmlns:p14="http://schemas.microsoft.com/office/powerpoint/2010/main" val="289981420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 Programming Interface</a:t>
            </a:r>
            <a:endParaRPr lang="en-GB" dirty="0"/>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a:t> 4.  Resize and Centre – Resize the Programming Canvas to show all objects that you have placed on it</a:t>
            </a:r>
            <a:r>
              <a:rPr lang="en-GB" sz="4200" dirty="0" smtClean="0"/>
              <a:t>.</a:t>
            </a:r>
          </a:p>
          <a:p>
            <a:pPr marL="0" indent="0">
              <a:buNone/>
            </a:pPr>
            <a:r>
              <a:rPr lang="en-GB" sz="4200" dirty="0" smtClean="0"/>
              <a:t>5</a:t>
            </a:r>
            <a:r>
              <a:rPr lang="en-GB" sz="4200" dirty="0"/>
              <a:t>.  Download – Download the active program to your EV3 Brick. Note: This will not be displayed if no EV3 Brick is connected.</a:t>
            </a:r>
            <a:endParaRPr lang="en-GB" sz="4200" dirty="0" smtClean="0"/>
          </a:p>
        </p:txBody>
      </p:sp>
    </p:spTree>
    <p:extLst>
      <p:ext uri="{BB962C8B-B14F-4D97-AF65-F5344CB8AC3E}">
        <p14:creationId xmlns:p14="http://schemas.microsoft.com/office/powerpoint/2010/main" val="314278365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 Programming Interface</a:t>
            </a:r>
            <a:endParaRPr lang="en-GB" dirty="0"/>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a:t> 6.  Run – Download the active program to the EV3 Brick and run it. Note: The time taken to download a program will depend on the number of images and sounds it includes. </a:t>
            </a:r>
            <a:endParaRPr lang="en-GB" sz="4200" dirty="0" smtClean="0"/>
          </a:p>
          <a:p>
            <a:pPr marL="0" indent="0">
              <a:buNone/>
            </a:pPr>
            <a:r>
              <a:rPr lang="en-GB" sz="4200" dirty="0" smtClean="0"/>
              <a:t>7</a:t>
            </a:r>
            <a:r>
              <a:rPr lang="en-GB" sz="4200" dirty="0"/>
              <a:t>.  Program Name – Identifies the currently open program</a:t>
            </a:r>
            <a:endParaRPr lang="en-GB" sz="4200" dirty="0" smtClean="0"/>
          </a:p>
        </p:txBody>
      </p:sp>
    </p:spTree>
    <p:extLst>
      <p:ext uri="{BB962C8B-B14F-4D97-AF65-F5344CB8AC3E}">
        <p14:creationId xmlns:p14="http://schemas.microsoft.com/office/powerpoint/2010/main" val="194689890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 Programming Interface</a:t>
            </a:r>
            <a:endParaRPr lang="en-GB" dirty="0"/>
          </a:p>
        </p:txBody>
      </p:sp>
      <p:sp>
        <p:nvSpPr>
          <p:cNvPr id="3" name="Content Placeholder 2"/>
          <p:cNvSpPr>
            <a:spLocks noGrp="1"/>
          </p:cNvSpPr>
          <p:nvPr>
            <p:ph idx="1"/>
          </p:nvPr>
        </p:nvSpPr>
        <p:spPr>
          <a:xfrm>
            <a:off x="0" y="2011680"/>
            <a:ext cx="9144000" cy="4206240"/>
          </a:xfrm>
        </p:spPr>
        <p:txBody>
          <a:bodyPr>
            <a:noAutofit/>
          </a:bodyPr>
          <a:lstStyle/>
          <a:p>
            <a:pPr marL="0" indent="0">
              <a:buNone/>
            </a:pPr>
            <a:r>
              <a:rPr lang="en-GB" sz="4200" dirty="0"/>
              <a:t> 8.  Undo/Redo – Undo or redo the previously executed command</a:t>
            </a:r>
            <a:r>
              <a:rPr lang="en-GB" sz="4200" dirty="0" smtClean="0"/>
              <a:t>.</a:t>
            </a:r>
          </a:p>
          <a:p>
            <a:pPr marL="0" indent="0">
              <a:buNone/>
            </a:pPr>
            <a:r>
              <a:rPr lang="en-GB" sz="4200" dirty="0" smtClean="0"/>
              <a:t>9. Help </a:t>
            </a:r>
            <a:r>
              <a:rPr lang="en-GB" sz="4200" dirty="0"/>
              <a:t>– View an overlay showing the key components of the Programming Environment</a:t>
            </a:r>
            <a:r>
              <a:rPr lang="en-GB" sz="4200" dirty="0" smtClean="0"/>
              <a:t>.</a:t>
            </a:r>
          </a:p>
          <a:p>
            <a:pPr marL="0" indent="0">
              <a:buNone/>
            </a:pPr>
            <a:r>
              <a:rPr lang="en-GB" sz="4200" dirty="0" smtClean="0"/>
              <a:t> </a:t>
            </a:r>
            <a:r>
              <a:rPr lang="en-GB" sz="4200" dirty="0"/>
              <a:t>10.  Lobby – Return to the Lobby.</a:t>
            </a:r>
            <a:endParaRPr lang="en-GB" sz="4200" dirty="0" smtClean="0"/>
          </a:p>
        </p:txBody>
      </p:sp>
    </p:spTree>
    <p:extLst>
      <p:ext uri="{BB962C8B-B14F-4D97-AF65-F5344CB8AC3E}">
        <p14:creationId xmlns:p14="http://schemas.microsoft.com/office/powerpoint/2010/main" val="1757299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 programming</a:t>
            </a:r>
            <a:endParaRPr lang="en-GB" dirty="0"/>
          </a:p>
        </p:txBody>
      </p:sp>
      <p:pic>
        <p:nvPicPr>
          <p:cNvPr id="3" name="Picture 2"/>
          <p:cNvPicPr>
            <a:picLocks noChangeAspect="1"/>
          </p:cNvPicPr>
          <p:nvPr/>
        </p:nvPicPr>
        <p:blipFill>
          <a:blip r:embed="rId2"/>
          <a:stretch>
            <a:fillRect/>
          </a:stretch>
        </p:blipFill>
        <p:spPr>
          <a:xfrm>
            <a:off x="304800" y="1295399"/>
            <a:ext cx="8519160" cy="5570671"/>
          </a:xfrm>
          <a:prstGeom prst="rect">
            <a:avLst/>
          </a:prstGeom>
        </p:spPr>
      </p:pic>
    </p:spTree>
    <p:extLst>
      <p:ext uri="{BB962C8B-B14F-4D97-AF65-F5344CB8AC3E}">
        <p14:creationId xmlns:p14="http://schemas.microsoft.com/office/powerpoint/2010/main" val="271403488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 </a:t>
            </a:r>
            <a:r>
              <a:rPr lang="en-GB" dirty="0" smtClean="0"/>
              <a:t>programming blocks</a:t>
            </a:r>
            <a:endParaRPr lang="en-GB" dirty="0"/>
          </a:p>
        </p:txBody>
      </p:sp>
      <p:pic>
        <p:nvPicPr>
          <p:cNvPr id="4" name="Picture 3"/>
          <p:cNvPicPr>
            <a:picLocks noChangeAspect="1"/>
          </p:cNvPicPr>
          <p:nvPr/>
        </p:nvPicPr>
        <p:blipFill>
          <a:blip r:embed="rId2"/>
          <a:stretch>
            <a:fillRect/>
          </a:stretch>
        </p:blipFill>
        <p:spPr>
          <a:xfrm>
            <a:off x="356235" y="1792936"/>
            <a:ext cx="8370314" cy="5065064"/>
          </a:xfrm>
          <a:prstGeom prst="rect">
            <a:avLst/>
          </a:prstGeom>
        </p:spPr>
      </p:pic>
    </p:spTree>
    <p:extLst>
      <p:ext uri="{BB962C8B-B14F-4D97-AF65-F5344CB8AC3E}">
        <p14:creationId xmlns:p14="http://schemas.microsoft.com/office/powerpoint/2010/main" val="2074063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 </a:t>
            </a:r>
            <a:r>
              <a:rPr lang="en-GB" dirty="0" smtClean="0"/>
              <a:t>programming blocks</a:t>
            </a:r>
            <a:endParaRPr lang="en-GB" dirty="0"/>
          </a:p>
        </p:txBody>
      </p:sp>
      <p:pic>
        <p:nvPicPr>
          <p:cNvPr id="3" name="Picture 2"/>
          <p:cNvPicPr>
            <a:picLocks noChangeAspect="1"/>
          </p:cNvPicPr>
          <p:nvPr/>
        </p:nvPicPr>
        <p:blipFill>
          <a:blip r:embed="rId2"/>
          <a:stretch>
            <a:fillRect/>
          </a:stretch>
        </p:blipFill>
        <p:spPr>
          <a:xfrm>
            <a:off x="426720" y="1792936"/>
            <a:ext cx="8351270" cy="5065064"/>
          </a:xfrm>
          <a:prstGeom prst="rect">
            <a:avLst/>
          </a:prstGeom>
        </p:spPr>
      </p:pic>
    </p:spTree>
    <p:extLst>
      <p:ext uri="{BB962C8B-B14F-4D97-AF65-F5344CB8AC3E}">
        <p14:creationId xmlns:p14="http://schemas.microsoft.com/office/powerpoint/2010/main" val="11132491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TM03090430[[fn=Banded]]</Template>
  <TotalTime>1001</TotalTime>
  <Words>2060</Words>
  <Application>Microsoft Office PowerPoint</Application>
  <PresentationFormat>On-screen Show (4:3)</PresentationFormat>
  <Paragraphs>209</Paragraphs>
  <Slides>72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72</vt:i4>
      </vt:variant>
    </vt:vector>
  </HeadingPairs>
  <TitlesOfParts>
    <vt:vector size="79" baseType="lpstr">
      <vt:lpstr>ＭＳ Ｐゴシック</vt:lpstr>
      <vt:lpstr>Arial</vt:lpstr>
      <vt:lpstr>Calibri</vt:lpstr>
      <vt:lpstr>Corbel</vt:lpstr>
      <vt:lpstr>Tahoma</vt:lpstr>
      <vt:lpstr>Wingdings</vt:lpstr>
      <vt:lpstr>Banded</vt:lpstr>
      <vt:lpstr>Introduction to Lego Mindstorms</vt:lpstr>
      <vt:lpstr>PowerPoint Presentation</vt:lpstr>
      <vt:lpstr>Lesson Objectives</vt:lpstr>
      <vt:lpstr>The “Brick” Buttons</vt:lpstr>
      <vt:lpstr>The “Brick” Screen</vt:lpstr>
      <vt:lpstr>The Brick Status Light</vt:lpstr>
      <vt:lpstr>The Brick Status Light</vt:lpstr>
      <vt:lpstr>Ports, Sensors, motors</vt:lpstr>
      <vt:lpstr>EV3 Ports</vt:lpstr>
      <vt:lpstr>Motors: Large Motor </vt:lpstr>
      <vt:lpstr>Motors: Large Motor </vt:lpstr>
      <vt:lpstr>Motors: Medium Motor </vt:lpstr>
      <vt:lpstr>Motors: Medium Motor </vt:lpstr>
      <vt:lpstr>Sensors: Colour sensor</vt:lpstr>
      <vt:lpstr>Motors: Medium Motor </vt:lpstr>
      <vt:lpstr>Colour sensor: Colour Mode</vt:lpstr>
      <vt:lpstr>Colour sensor: Colour Mode</vt:lpstr>
      <vt:lpstr>Colour sensor: Reflect Mode</vt:lpstr>
      <vt:lpstr>Colour sensor: Reflect Mode</vt:lpstr>
      <vt:lpstr>Sensors: gyro sensor</vt:lpstr>
      <vt:lpstr>Sensors: gyro sensor</vt:lpstr>
      <vt:lpstr>Sensors: Touch sensor</vt:lpstr>
      <vt:lpstr>Sensors: touch sensor</vt:lpstr>
      <vt:lpstr>Sensors: touch sensor modes</vt:lpstr>
      <vt:lpstr>Sensors: Ultrasonic sensor</vt:lpstr>
      <vt:lpstr>Sensors: Ultrasonic sensor</vt:lpstr>
      <vt:lpstr>Sensors: Ultrasonic sensor</vt:lpstr>
      <vt:lpstr>Sensors: Ultrasonic sensor</vt:lpstr>
      <vt:lpstr>Sensors: Ultrasonic sensor</vt:lpstr>
      <vt:lpstr>Sensors: Ultrasonic sensor</vt:lpstr>
      <vt:lpstr>Programming</vt:lpstr>
      <vt:lpstr>Programming</vt:lpstr>
      <vt:lpstr>Desktop application</vt:lpstr>
      <vt:lpstr>Desktop application</vt:lpstr>
      <vt:lpstr>Desktop application</vt:lpstr>
      <vt:lpstr>Desktop application</vt:lpstr>
      <vt:lpstr>Desktop application</vt:lpstr>
      <vt:lpstr>Desktop application</vt:lpstr>
      <vt:lpstr>Desktop application: Blocks and Palettes</vt:lpstr>
      <vt:lpstr>Desktop application</vt:lpstr>
      <vt:lpstr>Desktop application</vt:lpstr>
      <vt:lpstr>Desktop application</vt:lpstr>
      <vt:lpstr>Desktop application</vt:lpstr>
      <vt:lpstr>Desktop application</vt:lpstr>
      <vt:lpstr>Desktop application: Data Logging</vt:lpstr>
      <vt:lpstr>Desktop application: The Hardware Page </vt:lpstr>
      <vt:lpstr>Desktop application: The Hardware Page </vt:lpstr>
      <vt:lpstr>Desktop application: The Hardware Page </vt:lpstr>
      <vt:lpstr>Desktop application: The Hardware Page </vt:lpstr>
      <vt:lpstr>Desktop application: The Hardware Page </vt:lpstr>
      <vt:lpstr>Desktop application: The Hardware Page </vt:lpstr>
      <vt:lpstr>Desktop application: The Hardware Page </vt:lpstr>
      <vt:lpstr>Desktop application: The Hardware Page </vt:lpstr>
      <vt:lpstr>Desktop application: The Hardware Page </vt:lpstr>
      <vt:lpstr>Desktop application: Content Editor</vt:lpstr>
      <vt:lpstr>The LEGO® MINDSTORMS® Education EV3</vt:lpstr>
      <vt:lpstr>APP: lobby</vt:lpstr>
      <vt:lpstr>APP: Lobby</vt:lpstr>
      <vt:lpstr>APP: Lobby</vt:lpstr>
      <vt:lpstr>APP: Lobby</vt:lpstr>
      <vt:lpstr>APP: Lobby</vt:lpstr>
      <vt:lpstr>APP: Lobby</vt:lpstr>
      <vt:lpstr>App: Programming</vt:lpstr>
      <vt:lpstr>App: programming</vt:lpstr>
      <vt:lpstr>APP: Programming Interface</vt:lpstr>
      <vt:lpstr>APP: Programming Interface</vt:lpstr>
      <vt:lpstr>APP: Programming Interface</vt:lpstr>
      <vt:lpstr>APP: Programming Interface</vt:lpstr>
      <vt:lpstr>APP: Programming Interface</vt:lpstr>
      <vt:lpstr>App: programming</vt:lpstr>
      <vt:lpstr>App: programming blocks</vt:lpstr>
      <vt:lpstr>App: programming blocks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Williams (SOAC)</dc:creator>
  <cp:lastModifiedBy>David Williams (SOAC)</cp:lastModifiedBy>
  <cp:revision>18</cp:revision>
  <dcterms:created xsi:type="dcterms:W3CDTF">2019-12-01T12:19:19Z</dcterms:created>
  <dcterms:modified xsi:type="dcterms:W3CDTF">2019-12-02T05:00:46Z</dcterms:modified>
</cp:coreProperties>
</file>