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8"/>
  </p:notesMasterIdLst>
  <p:sldIdLst>
    <p:sldId id="292" r:id="rId2"/>
    <p:sldId id="277" r:id="rId3"/>
    <p:sldId id="278" r:id="rId4"/>
    <p:sldId id="279" r:id="rId5"/>
    <p:sldId id="293" r:id="rId6"/>
    <p:sldId id="280" r:id="rId7"/>
    <p:sldId id="281" r:id="rId8"/>
    <p:sldId id="282" r:id="rId9"/>
    <p:sldId id="283" r:id="rId10"/>
    <p:sldId id="284" r:id="rId11"/>
    <p:sldId id="285" r:id="rId12"/>
    <p:sldId id="286" r:id="rId13"/>
    <p:sldId id="287" r:id="rId14"/>
    <p:sldId id="288" r:id="rId15"/>
    <p:sldId id="289" r:id="rId16"/>
    <p:sldId id="294" r:id="rId17"/>
    <p:sldId id="295" r:id="rId18"/>
    <p:sldId id="296" r:id="rId19"/>
    <p:sldId id="305" r:id="rId20"/>
    <p:sldId id="306" r:id="rId21"/>
    <p:sldId id="297" r:id="rId22"/>
    <p:sldId id="298" r:id="rId23"/>
    <p:sldId id="299" r:id="rId24"/>
    <p:sldId id="300" r:id="rId25"/>
    <p:sldId id="301" r:id="rId26"/>
    <p:sldId id="302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0528C-E219-463F-85DE-07FBBFEE1F08}" type="datetimeFigureOut">
              <a:rPr lang="en-GB" smtClean="0"/>
              <a:pPr/>
              <a:t>01/03/2021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1AF9CD-FB43-4E02-A4EF-B5140775FBA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6827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F2BD9-D6F7-4F04-92FC-7270397F2C24}" type="datetimeFigureOut">
              <a:rPr lang="en-GB" smtClean="0"/>
              <a:pPr/>
              <a:t>01/03/2021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31207-7CC4-46AB-80CB-736F74037C0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F2BD9-D6F7-4F04-92FC-7270397F2C24}" type="datetimeFigureOut">
              <a:rPr lang="en-GB" smtClean="0"/>
              <a:pPr/>
              <a:t>01/03/2021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31207-7CC4-46AB-80CB-736F74037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F2BD9-D6F7-4F04-92FC-7270397F2C24}" type="datetimeFigureOut">
              <a:rPr lang="en-GB" smtClean="0"/>
              <a:pPr/>
              <a:t>01/03/2021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D6331207-7CC4-46AB-80CB-736F74037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F2BD9-D6F7-4F04-92FC-7270397F2C24}" type="datetimeFigureOut">
              <a:rPr lang="en-GB" smtClean="0"/>
              <a:pPr/>
              <a:t>01/03/2021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31207-7CC4-46AB-80CB-736F74037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F2BD9-D6F7-4F04-92FC-7270397F2C24}" type="datetimeFigureOut">
              <a:rPr lang="en-GB" smtClean="0"/>
              <a:pPr/>
              <a:t>01/03/2021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31207-7CC4-46AB-80CB-736F74037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F2BD9-D6F7-4F04-92FC-7270397F2C24}" type="datetimeFigureOut">
              <a:rPr lang="en-GB" smtClean="0"/>
              <a:pPr/>
              <a:t>01/03/2021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31207-7CC4-46AB-80CB-736F74037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F2BD9-D6F7-4F04-92FC-7270397F2C24}" type="datetimeFigureOut">
              <a:rPr lang="en-GB" smtClean="0"/>
              <a:pPr/>
              <a:t>01/03/2021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31207-7CC4-46AB-80CB-736F74037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F2BD9-D6F7-4F04-92FC-7270397F2C24}" type="datetimeFigureOut">
              <a:rPr lang="en-GB" smtClean="0"/>
              <a:pPr/>
              <a:t>01/03/2021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31207-7CC4-46AB-80CB-736F74037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F2BD9-D6F7-4F04-92FC-7270397F2C24}" type="datetimeFigureOut">
              <a:rPr lang="en-GB" smtClean="0"/>
              <a:pPr/>
              <a:t>01/03/2021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31207-7CC4-46AB-80CB-736F74037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F2BD9-D6F7-4F04-92FC-7270397F2C24}" type="datetimeFigureOut">
              <a:rPr lang="en-GB" smtClean="0"/>
              <a:pPr/>
              <a:t>01/03/2021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31207-7CC4-46AB-80CB-736F74037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F2BD9-D6F7-4F04-92FC-7270397F2C24}" type="datetimeFigureOut">
              <a:rPr lang="en-GB" smtClean="0"/>
              <a:pPr/>
              <a:t>01/03/2021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31207-7CC4-46AB-80CB-736F74037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DEF2BD9-D6F7-4F04-92FC-7270397F2C24}" type="datetimeFigureOut">
              <a:rPr lang="en-GB" smtClean="0"/>
              <a:pPr/>
              <a:t>01/03/2021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6331207-7CC4-46AB-80CB-736F74037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Hphi</a:t>
            </a:r>
            <a:r>
              <a:rPr lang="en-GB" dirty="0" smtClean="0"/>
              <a:t> 7008 understanding ‘</a:t>
            </a:r>
            <a:r>
              <a:rPr lang="en-GB" dirty="0" err="1" smtClean="0"/>
              <a:t>candide</a:t>
            </a:r>
            <a:r>
              <a:rPr lang="en-GB" dirty="0" smtClean="0"/>
              <a:t>’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‘Best of all possible Worlds’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27164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1. VOLTAIRE (1694-1778)- ‘most extraordinary man of his age’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Early recognition as talented writer; also censorship, imprisonment, exile gg(England 1726-9)</a:t>
            </a:r>
          </a:p>
          <a:p>
            <a:r>
              <a:rPr lang="en-GB" dirty="0" smtClean="0"/>
              <a:t>Tragedian – </a:t>
            </a:r>
            <a:r>
              <a:rPr lang="en-GB" i="1" dirty="0" err="1" smtClean="0"/>
              <a:t>Oedipe</a:t>
            </a:r>
            <a:r>
              <a:rPr lang="en-GB" i="1" dirty="0" smtClean="0"/>
              <a:t> </a:t>
            </a:r>
            <a:r>
              <a:rPr lang="en-GB" dirty="0" smtClean="0"/>
              <a:t>(1718); </a:t>
            </a:r>
            <a:r>
              <a:rPr lang="en-GB" i="1" dirty="0" smtClean="0"/>
              <a:t>Zaire </a:t>
            </a:r>
            <a:r>
              <a:rPr lang="en-GB" dirty="0" smtClean="0"/>
              <a:t>(1732); </a:t>
            </a:r>
            <a:r>
              <a:rPr lang="en-GB" i="1" dirty="0" smtClean="0"/>
              <a:t>Mahomet </a:t>
            </a:r>
            <a:r>
              <a:rPr lang="en-GB" dirty="0" smtClean="0"/>
              <a:t>(1742)</a:t>
            </a:r>
          </a:p>
          <a:p>
            <a:r>
              <a:rPr lang="en-GB" dirty="0" smtClean="0"/>
              <a:t>Critique of Roman Catholic church – bigotry and intolerance </a:t>
            </a:r>
            <a:endParaRPr lang="en-GB" dirty="0"/>
          </a:p>
        </p:txBody>
      </p:sp>
      <p:pic>
        <p:nvPicPr>
          <p:cNvPr id="7" name="Content Placeholder 6" descr="240px-Voltair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580112" y="1700808"/>
            <a:ext cx="2664296" cy="4176464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TIMELINE - VOLTAIRE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1725: dispute with local dignitary; imprisonment in Bastille; exile</a:t>
            </a:r>
          </a:p>
          <a:p>
            <a:r>
              <a:rPr lang="en-GB" dirty="0" smtClean="0"/>
              <a:t>1726-9 : exile in England; befriends Swift and Pope; admires constitutional monarchy and political/religious freedoms</a:t>
            </a:r>
          </a:p>
          <a:p>
            <a:r>
              <a:rPr lang="en-GB" dirty="0" smtClean="0"/>
              <a:t>1734: publishes </a:t>
            </a:r>
            <a:r>
              <a:rPr lang="en-GB" i="1" dirty="0" smtClean="0"/>
              <a:t>Letters Concerning the English Nation </a:t>
            </a:r>
            <a:r>
              <a:rPr lang="en-GB" dirty="0" smtClean="0"/>
              <a:t>– criticise French abuses, attracted more trouble</a:t>
            </a:r>
          </a:p>
          <a:p>
            <a:r>
              <a:rPr lang="en-GB" dirty="0" smtClean="0"/>
              <a:t>1744-50: avoids trouble by settling in the independent Duchy of Lorraine with mistress Emile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TIMELINE - VOLTAIRE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1744-50: forges links with French court; ambivalent  relationship, critical but enjoyed patronage</a:t>
            </a:r>
          </a:p>
          <a:p>
            <a:r>
              <a:rPr lang="en-GB" dirty="0" smtClean="0"/>
              <a:t>1750-53: in Berlin under the patronage of Frederick the Great, but leaves under a cloud</a:t>
            </a:r>
          </a:p>
          <a:p>
            <a:r>
              <a:rPr lang="en-GB" dirty="0" smtClean="0"/>
              <a:t>1753: return to Paris denied, retreats to Geneva, Lausanne and finally </a:t>
            </a:r>
            <a:r>
              <a:rPr lang="en-GB" dirty="0" err="1" smtClean="0"/>
              <a:t>Ferney</a:t>
            </a:r>
            <a:r>
              <a:rPr lang="en-GB" dirty="0" smtClean="0"/>
              <a:t>; begins ‘country gentleman’ period (the Patriarch of </a:t>
            </a:r>
            <a:r>
              <a:rPr lang="en-GB" dirty="0" err="1" smtClean="0"/>
              <a:t>Ferney</a:t>
            </a:r>
            <a:r>
              <a:rPr lang="en-GB" dirty="0" smtClean="0"/>
              <a:t>)</a:t>
            </a:r>
          </a:p>
          <a:p>
            <a:r>
              <a:rPr lang="en-GB" dirty="0" smtClean="0"/>
              <a:t>1753 - works tirelessly, and keeps open house for visitors; contributes to </a:t>
            </a:r>
            <a:r>
              <a:rPr lang="en-GB" i="1" dirty="0" err="1" smtClean="0"/>
              <a:t>Encyclopedie</a:t>
            </a:r>
            <a:r>
              <a:rPr lang="en-GB" i="1" dirty="0" smtClean="0"/>
              <a:t>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Voltaire 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Iconoclast</a:t>
            </a:r>
          </a:p>
          <a:p>
            <a:r>
              <a:rPr lang="en-GB" dirty="0" smtClean="0"/>
              <a:t>Man of letters – historian, poet, dramatist, journalist</a:t>
            </a:r>
          </a:p>
          <a:p>
            <a:r>
              <a:rPr lang="en-GB" dirty="0" smtClean="0"/>
              <a:t>Troublemaker</a:t>
            </a:r>
          </a:p>
          <a:p>
            <a:r>
              <a:rPr lang="en-GB" dirty="0" smtClean="0"/>
              <a:t>‘Candide’ – distillation of his experiences, and attitudes</a:t>
            </a:r>
          </a:p>
          <a:p>
            <a:r>
              <a:rPr lang="en-GB" dirty="0" smtClean="0"/>
              <a:t>Believer in French 18thc culture – a great age!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916832"/>
            <a:ext cx="3312368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911469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CANDIDE </a:t>
            </a:r>
            <a:r>
              <a:rPr lang="en-GB" dirty="0" smtClean="0"/>
              <a:t>(1759)</a:t>
            </a:r>
            <a:endParaRPr lang="en-GB" i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Most famous literary work of 18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</a:p>
          <a:p>
            <a:r>
              <a:rPr lang="en-GB" dirty="0" smtClean="0"/>
              <a:t>Central premise: Critique of Optimism – ‘the bright side of life’ and philosophical optimism ‘the best of possible worlds’</a:t>
            </a:r>
          </a:p>
          <a:p>
            <a:r>
              <a:rPr lang="en-GB" dirty="0" smtClean="0"/>
              <a:t>Vehicle: allegory and savage irony</a:t>
            </a:r>
          </a:p>
          <a:p>
            <a:endParaRPr lang="en-GB" dirty="0"/>
          </a:p>
        </p:txBody>
      </p:sp>
      <p:pic>
        <p:nvPicPr>
          <p:cNvPr id="6" name="Content Placeholder 5" descr="imagesCA80TW8A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436096" y="1772816"/>
            <a:ext cx="2880320" cy="4248472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‘BEST OF POSSIBLE WORLDS’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Alexander Pope (1687-1744) </a:t>
            </a:r>
            <a:r>
              <a:rPr lang="en-GB" i="1" dirty="0" smtClean="0"/>
              <a:t>Essay on Man </a:t>
            </a:r>
            <a:r>
              <a:rPr lang="en-GB" dirty="0" smtClean="0"/>
              <a:t>(1732-4): Theodicy:- God is omnipotent, omniscient, </a:t>
            </a:r>
            <a:r>
              <a:rPr lang="en-GB" dirty="0" err="1" smtClean="0"/>
              <a:t>omni</a:t>
            </a:r>
            <a:r>
              <a:rPr lang="en-GB" dirty="0" smtClean="0"/>
              <a:t>-benevolent .</a:t>
            </a:r>
          </a:p>
          <a:p>
            <a:r>
              <a:rPr lang="en-GB" dirty="0" smtClean="0"/>
              <a:t>Pain and oppression (Evil) explained , through God’s creation of ‘the best possible world’</a:t>
            </a:r>
            <a:endParaRPr lang="en-GB" dirty="0"/>
          </a:p>
        </p:txBody>
      </p:sp>
      <p:pic>
        <p:nvPicPr>
          <p:cNvPr id="5" name="Content Placeholder 4" descr="alexander_pop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03265" y="1600200"/>
            <a:ext cx="3328469" cy="4525963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Best of possible world...!!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Man’s limited and imperfect  knowledge precludes the whole picture – ‘the scheme of things’ if known to man would show evil things as good!</a:t>
            </a:r>
          </a:p>
          <a:p>
            <a:r>
              <a:rPr lang="en-GB" dirty="0" smtClean="0"/>
              <a:t>Optimism at the general order of things, including human nature</a:t>
            </a:r>
          </a:p>
          <a:p>
            <a:r>
              <a:rPr lang="en-GB" dirty="0" smtClean="0"/>
              <a:t>Human nature = Harmony; Passions curbed by reason; inequalities compensated (pauper blessed with hope; wealthy dogged by fear (of robbery)</a:t>
            </a:r>
          </a:p>
          <a:p>
            <a:r>
              <a:rPr lang="en-GB" dirty="0" smtClean="0"/>
              <a:t>Health and peace through moderation and virtue</a:t>
            </a:r>
          </a:p>
          <a:p>
            <a:r>
              <a:rPr lang="en-GB" dirty="0" smtClean="0"/>
              <a:t>Shared by Leibniz and Wolff  - ‘sufficient reason’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VOLTAIRE ON OPTIMISM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Critique developed gradually, including the concept of providence (pre-ordained will of God)</a:t>
            </a:r>
          </a:p>
          <a:p>
            <a:r>
              <a:rPr lang="en-GB" dirty="0" smtClean="0"/>
              <a:t>Optimism useless to those in real distress; 1749-59 private and public events convinced him that optimism unviable</a:t>
            </a:r>
          </a:p>
          <a:p>
            <a:r>
              <a:rPr lang="en-GB" dirty="0" smtClean="0"/>
              <a:t>Private: 1749 Emile died in childbirth</a:t>
            </a:r>
          </a:p>
          <a:p>
            <a:r>
              <a:rPr lang="en-GB" dirty="0" smtClean="0"/>
              <a:t>Public: 1755 Lisbon Earthquake – huge loss of life, city destroyed, and:</a:t>
            </a:r>
          </a:p>
          <a:p>
            <a:r>
              <a:rPr lang="en-GB" dirty="0" smtClean="0"/>
              <a:t>Conflict: the Seven Years War 1756-63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772816"/>
            <a:ext cx="2952327" cy="44644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SEVEN YEARS WAR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All major powers involved; two camps: (1) Britain, Prussia, Brunswick, Portugal; (2) Austria, France, Russia, Sweden, Spain</a:t>
            </a:r>
          </a:p>
          <a:p>
            <a:r>
              <a:rPr lang="en-GB" dirty="0" smtClean="0"/>
              <a:t>Casualties: 900,000 – 1.5 million!</a:t>
            </a:r>
          </a:p>
          <a:p>
            <a:r>
              <a:rPr lang="en-GB" dirty="0" smtClean="0"/>
              <a:t>French dominance of Europe curtailed; Britain emerged as dominant colonial power; reflection of the internal financial structures; Britain through East India Company dominate trade to India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REASONS FOR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Hangover from ‘War of Austrian Succession’ (1740-48); Austria rearmed and hoped to reverse Prussian gains in Silesia</a:t>
            </a:r>
          </a:p>
          <a:p>
            <a:r>
              <a:rPr lang="en-GB" dirty="0" smtClean="0"/>
              <a:t>Austria forging alliances with France and Russia</a:t>
            </a:r>
          </a:p>
          <a:p>
            <a:r>
              <a:rPr lang="en-GB" dirty="0" smtClean="0"/>
              <a:t>Hanoverian lands threatened by France</a:t>
            </a:r>
          </a:p>
          <a:p>
            <a:r>
              <a:rPr lang="en-GB" dirty="0" smtClean="0"/>
              <a:t>Prussian-British alliance = strongest sea power focussed on colonies; land power on Europe</a:t>
            </a:r>
          </a:p>
          <a:p>
            <a:r>
              <a:rPr lang="en-GB" dirty="0" smtClean="0"/>
              <a:t>Heated colonial struggle between France and Britain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THEATRES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1. North America – clash between British westward expansion and French concerns in Mississippi and Pennsylvania (latter heavily fortified by France; hegemony in Canada)</a:t>
            </a:r>
          </a:p>
          <a:p>
            <a:r>
              <a:rPr lang="en-GB" dirty="0" smtClean="0"/>
              <a:t>2. French and British concerns in the Mediterranean; Caribbean; India</a:t>
            </a:r>
          </a:p>
          <a:p>
            <a:r>
              <a:rPr lang="en-GB" dirty="0" smtClean="0"/>
              <a:t>3. Threat of invasion – activity in the Channel and along the French coast</a:t>
            </a:r>
          </a:p>
          <a:p>
            <a:r>
              <a:rPr lang="en-GB" dirty="0" smtClean="0"/>
              <a:t>But in respect of Voltaire and his critique of optimism, the war = a European affair  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EUROPEAN THEATRE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Prussia surrounded by France, Russia and Austria</a:t>
            </a:r>
          </a:p>
          <a:p>
            <a:r>
              <a:rPr lang="en-GB" dirty="0" smtClean="0"/>
              <a:t>Frederick II takes the initiative by invading Saxony and Bohemia; Russia invades East Prussia; France invades German lands</a:t>
            </a:r>
          </a:p>
          <a:p>
            <a:r>
              <a:rPr lang="en-GB" dirty="0" smtClean="0"/>
              <a:t>Prussians repulse enemy on all sides – Frederick’s reputation as military commander enhanced</a:t>
            </a:r>
          </a:p>
          <a:p>
            <a:r>
              <a:rPr lang="en-GB" dirty="0" smtClean="0"/>
              <a:t>1758 – standstill in Europe on all sides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EUROPEAN THEATRE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1759-60: Prussia lose initiative; Berlin occupied in October 1760 by Russians and Austrians; Prussia recovers but threat remains</a:t>
            </a:r>
          </a:p>
          <a:p>
            <a:r>
              <a:rPr lang="en-GB" dirty="0" smtClean="0"/>
              <a:t>1762: turning point, Peter III new Tsar (</a:t>
            </a:r>
            <a:r>
              <a:rPr lang="en-GB" dirty="0" err="1" smtClean="0"/>
              <a:t>Prusso-phile</a:t>
            </a:r>
            <a:r>
              <a:rPr lang="en-GB" dirty="0" smtClean="0"/>
              <a:t>); Russian troops withdraw and sue for peace; Frederick repulse Austrians from Silesia</a:t>
            </a:r>
          </a:p>
          <a:p>
            <a:r>
              <a:rPr lang="en-GB" dirty="0" smtClean="0"/>
              <a:t>1763: Peace of Paris between Britain and France; Treaty of </a:t>
            </a:r>
            <a:r>
              <a:rPr lang="en-GB" dirty="0" err="1" smtClean="0"/>
              <a:t>Hubertusberg</a:t>
            </a:r>
            <a:r>
              <a:rPr lang="en-GB" dirty="0" smtClean="0"/>
              <a:t> – pre-war status quo maintained, Prussia keep Silesia</a:t>
            </a:r>
          </a:p>
          <a:p>
            <a:r>
              <a:rPr lang="en-GB" dirty="0" smtClean="0"/>
              <a:t>Prussia had repulsed three powerful neighbours; her reputation grew as most powerful German state 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Voltaire on Optimism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Voltaire saw the devastation of German lands as the work of man (unlike Lisbon)</a:t>
            </a:r>
          </a:p>
          <a:p>
            <a:r>
              <a:rPr lang="en-GB" dirty="0" smtClean="0"/>
              <a:t>He could not accept ‘all is for the best’, but could not solve the ‘problem of evil’ ; but give ‘hope’ </a:t>
            </a:r>
          </a:p>
          <a:p>
            <a:endParaRPr lang="en-GB" dirty="0" smtClean="0"/>
          </a:p>
          <a:p>
            <a:r>
              <a:rPr lang="en-GB" dirty="0" smtClean="0"/>
              <a:t>Response was ‘Candide’ as a vehicle for ‘free will’ to solve evil i.e. God cannot on one hand allow ‘free will’ while also prevent wrong doing</a:t>
            </a:r>
          </a:p>
          <a:p>
            <a:r>
              <a:rPr lang="en-GB" dirty="0" smtClean="0"/>
              <a:t>A world with free will is better than one without</a:t>
            </a:r>
          </a:p>
          <a:p>
            <a:r>
              <a:rPr lang="en-GB" dirty="0" smtClean="0"/>
              <a:t>The question ‘why does God create something that can do ‘evil’ , remains – the argument is pushed on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2. CANDIDE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55776" y="1700808"/>
            <a:ext cx="3888431" cy="44644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352057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Production and reception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Persuaded readers to think</a:t>
            </a:r>
          </a:p>
          <a:p>
            <a:r>
              <a:rPr lang="en-GB" dirty="0" smtClean="0"/>
              <a:t>‘Burlesquing’ – popular/picaresque  novels; travel stories; fairy tales and oriental fantasies</a:t>
            </a:r>
          </a:p>
          <a:p>
            <a:r>
              <a:rPr lang="en-GB" dirty="0" smtClean="0"/>
              <a:t>Penned in secret – printed in Geneva – brought to Paris clandestinely – denounced – copies seized</a:t>
            </a:r>
          </a:p>
          <a:p>
            <a:r>
              <a:rPr lang="en-GB" dirty="0" smtClean="0"/>
              <a:t>Voltaire played along ‘what is Candide, I should like to read it’</a:t>
            </a:r>
          </a:p>
          <a:p>
            <a:r>
              <a:rPr lang="en-GB" dirty="0" smtClean="0"/>
              <a:t>Reality – true author known and demand rocketed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72422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Reading ‘Candide’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1. in Europe with </a:t>
            </a:r>
            <a:r>
              <a:rPr lang="en-GB" dirty="0" err="1" smtClean="0"/>
              <a:t>Pangloss</a:t>
            </a:r>
            <a:r>
              <a:rPr lang="en-GB" dirty="0" smtClean="0"/>
              <a:t> – the ‘tabula rasa’ – the gullible Candide</a:t>
            </a:r>
          </a:p>
          <a:p>
            <a:r>
              <a:rPr lang="en-GB" dirty="0" smtClean="0"/>
              <a:t>2. in the New World – optimism questioned </a:t>
            </a:r>
          </a:p>
          <a:p>
            <a:r>
              <a:rPr lang="en-GB" dirty="0" smtClean="0"/>
              <a:t>3. back in Europe ‘ a sharpened awareness of evil’ </a:t>
            </a:r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72816"/>
            <a:ext cx="3312367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114000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CANDIDE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Fast moving and irreverent</a:t>
            </a:r>
          </a:p>
          <a:p>
            <a:r>
              <a:rPr lang="en-GB" dirty="0" err="1" smtClean="0"/>
              <a:t>Candide’s</a:t>
            </a:r>
            <a:r>
              <a:rPr lang="en-GB" dirty="0" smtClean="0"/>
              <a:t>  misadventures with </a:t>
            </a:r>
            <a:r>
              <a:rPr lang="en-GB" dirty="0" err="1" smtClean="0"/>
              <a:t>Pangloss</a:t>
            </a:r>
            <a:r>
              <a:rPr lang="en-GB" dirty="0" smtClean="0"/>
              <a:t>; New World adventures with </a:t>
            </a:r>
            <a:r>
              <a:rPr lang="en-GB" dirty="0" err="1" smtClean="0"/>
              <a:t>Cacambo</a:t>
            </a:r>
            <a:r>
              <a:rPr lang="en-GB" dirty="0" smtClean="0"/>
              <a:t>; returns to Europe a wealthy man but witnesses suffering</a:t>
            </a:r>
          </a:p>
          <a:p>
            <a:r>
              <a:rPr lang="en-GB" dirty="0" smtClean="0"/>
              <a:t>Philosophy centred around John Locke’s (1632-1704) ‘Tabula Rasa’ (Blank Sheet); </a:t>
            </a:r>
            <a:r>
              <a:rPr lang="en-GB" dirty="0" err="1" smtClean="0"/>
              <a:t>Candide</a:t>
            </a:r>
            <a:r>
              <a:rPr lang="en-GB" dirty="0" smtClean="0"/>
              <a:t> is free of ideas but ready to learn through empirical research and experience; gradually fills the blank sheet</a:t>
            </a:r>
          </a:p>
          <a:p>
            <a:r>
              <a:rPr lang="en-GB" dirty="0" smtClean="0"/>
              <a:t>Initially he follows optimism of </a:t>
            </a:r>
            <a:r>
              <a:rPr lang="en-GB" dirty="0" err="1" smtClean="0"/>
              <a:t>Pangloss</a:t>
            </a:r>
            <a:r>
              <a:rPr lang="en-GB" dirty="0" smtClean="0"/>
              <a:t> but then: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83740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CANDIDE AND CYNICISM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Eldorado and the mutilated negro slave – </a:t>
            </a:r>
            <a:r>
              <a:rPr lang="en-GB" dirty="0" err="1" smtClean="0"/>
              <a:t>Candide</a:t>
            </a:r>
            <a:r>
              <a:rPr lang="en-GB" dirty="0" smtClean="0"/>
              <a:t> questions </a:t>
            </a:r>
            <a:r>
              <a:rPr lang="en-GB" dirty="0" err="1" smtClean="0"/>
              <a:t>Pangloss</a:t>
            </a:r>
            <a:r>
              <a:rPr lang="en-GB" dirty="0" smtClean="0"/>
              <a:t> optimism</a:t>
            </a:r>
          </a:p>
          <a:p>
            <a:r>
              <a:rPr lang="en-GB" dirty="0" smtClean="0"/>
              <a:t>Seven years war; Lisbon earthquake; The Inquisition; Jesuit regime in Paraguay; execution of Admiral Byng over the loss of Minorca to the French (Voltaire pleaded for clemency)</a:t>
            </a:r>
          </a:p>
          <a:p>
            <a:r>
              <a:rPr lang="en-GB" b="1" dirty="0" smtClean="0"/>
              <a:t>Targets:</a:t>
            </a:r>
            <a:r>
              <a:rPr lang="en-GB" dirty="0" smtClean="0"/>
              <a:t> Optimism; organised religion of all denominations; brutality of war – Frederick’s expansionist policy (although he was first to read a copy!); treatment of women (</a:t>
            </a:r>
            <a:r>
              <a:rPr lang="en-GB" dirty="0" err="1" smtClean="0"/>
              <a:t>Cunegond’s</a:t>
            </a:r>
            <a:r>
              <a:rPr lang="en-GB" dirty="0" smtClean="0"/>
              <a:t> suffering and resilience); Parisian society and the aristocracy; even Rousseau’s ‘noble savage’.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7859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Characters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Candide – gentle, sincere, gullible</a:t>
            </a:r>
          </a:p>
          <a:p>
            <a:r>
              <a:rPr lang="en-GB" dirty="0" err="1" smtClean="0"/>
              <a:t>Pangloss</a:t>
            </a:r>
            <a:r>
              <a:rPr lang="en-GB" dirty="0" smtClean="0"/>
              <a:t> – absurd upholder of ‘optimism’</a:t>
            </a:r>
          </a:p>
          <a:p>
            <a:r>
              <a:rPr lang="en-GB" dirty="0" err="1" smtClean="0"/>
              <a:t>Cunegonde</a:t>
            </a:r>
            <a:r>
              <a:rPr lang="en-GB" dirty="0" smtClean="0"/>
              <a:t> – sensual</a:t>
            </a:r>
          </a:p>
          <a:p>
            <a:r>
              <a:rPr lang="en-GB" dirty="0" err="1" smtClean="0"/>
              <a:t>Cacambo</a:t>
            </a:r>
            <a:r>
              <a:rPr lang="en-GB" dirty="0" smtClean="0"/>
              <a:t> – prudent, vigilant, cynical</a:t>
            </a:r>
          </a:p>
          <a:p>
            <a:r>
              <a:rPr lang="en-GB" dirty="0" smtClean="0"/>
              <a:t>Martin – level headed</a:t>
            </a:r>
            <a:endParaRPr lang="en-GB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9" y="1844824"/>
            <a:ext cx="2808312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211400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Characters and pitch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Candide – conduit for learning from experience</a:t>
            </a:r>
          </a:p>
          <a:p>
            <a:r>
              <a:rPr lang="en-GB" dirty="0" err="1" smtClean="0"/>
              <a:t>Pangloss</a:t>
            </a:r>
            <a:r>
              <a:rPr lang="en-GB" dirty="0" smtClean="0"/>
              <a:t> – does not learn from experience</a:t>
            </a:r>
          </a:p>
          <a:p>
            <a:r>
              <a:rPr lang="en-GB" dirty="0" smtClean="0"/>
              <a:t>Martin – pessimist’s case, but alludes to hope</a:t>
            </a:r>
          </a:p>
          <a:p>
            <a:r>
              <a:rPr lang="en-GB" dirty="0" err="1" smtClean="0"/>
              <a:t>Cacambo</a:t>
            </a:r>
            <a:r>
              <a:rPr lang="en-GB" dirty="0" smtClean="0"/>
              <a:t> – pragmatist; able to cope with misfortunes, without philosophical underpinning</a:t>
            </a:r>
          </a:p>
          <a:p>
            <a:r>
              <a:rPr lang="en-GB" dirty="0" err="1" smtClean="0"/>
              <a:t>Cunegonde</a:t>
            </a:r>
            <a:r>
              <a:rPr lang="en-GB" dirty="0" smtClean="0"/>
              <a:t> – suffering reveals ‘man’s inhumanity to women’; survivor </a:t>
            </a:r>
          </a:p>
          <a:p>
            <a:r>
              <a:rPr lang="en-GB" dirty="0" smtClean="0"/>
              <a:t>Old Woman – ‘a 100 times I have wanted to kill myself, but I still love life’</a:t>
            </a:r>
          </a:p>
          <a:p>
            <a:r>
              <a:rPr lang="en-GB" dirty="0" smtClean="0"/>
              <a:t>Tribulations of all – forces us to ask ’why put up with this?’</a:t>
            </a:r>
          </a:p>
          <a:p>
            <a:r>
              <a:rPr lang="en-GB" dirty="0" smtClean="0"/>
              <a:t>Voltaire uses characters to attack – the Pope and the R.C. Church ; Aristocrats and the Paris elite;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91736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Style and language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Pacey- you need to keep on top of the plot and intent of the writer</a:t>
            </a:r>
          </a:p>
          <a:p>
            <a:endParaRPr lang="en-GB" dirty="0" smtClean="0"/>
          </a:p>
          <a:p>
            <a:r>
              <a:rPr lang="en-GB" dirty="0" smtClean="0"/>
              <a:t>Many aspects to the comic techniques: bawdy humour; comic themes and black farce – in disseminating </a:t>
            </a:r>
            <a:r>
              <a:rPr lang="en-GB" dirty="0" err="1" smtClean="0"/>
              <a:t>Pangloss</a:t>
            </a:r>
            <a:r>
              <a:rPr lang="en-GB" dirty="0" smtClean="0"/>
              <a:t> ; most of all – Irony.</a:t>
            </a:r>
          </a:p>
          <a:p>
            <a:endParaRPr lang="en-GB" dirty="0" smtClean="0"/>
          </a:p>
          <a:p>
            <a:r>
              <a:rPr lang="en-GB" dirty="0" smtClean="0"/>
              <a:t>Short a precise statements – Lisbon; aftermath of battle; cruelties; </a:t>
            </a:r>
            <a:r>
              <a:rPr lang="en-GB" dirty="0" err="1" smtClean="0"/>
              <a:t>juxtapositioning</a:t>
            </a:r>
            <a:r>
              <a:rPr lang="en-GB" dirty="0" smtClean="0"/>
              <a:t> of words – ‘heroic butchery’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681385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Satire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Used to highlight :</a:t>
            </a:r>
          </a:p>
          <a:p>
            <a:r>
              <a:rPr lang="en-GB" dirty="0" smtClean="0"/>
              <a:t>Ridicule ‘philosophy of optimism’</a:t>
            </a:r>
          </a:p>
          <a:p>
            <a:r>
              <a:rPr lang="en-GB" dirty="0" smtClean="0"/>
              <a:t>Ridicule organised religion – all denominations (murderers and thieves identified by their religion)</a:t>
            </a:r>
          </a:p>
          <a:p>
            <a:r>
              <a:rPr lang="en-GB" dirty="0" smtClean="0"/>
              <a:t>Highlight the folly of war – universally evil – e.g. Frederick’s militarism and the Seven Years War </a:t>
            </a:r>
          </a:p>
          <a:p>
            <a:r>
              <a:rPr lang="en-GB" dirty="0" smtClean="0"/>
              <a:t>Misuse of power </a:t>
            </a:r>
          </a:p>
          <a:p>
            <a:r>
              <a:rPr lang="en-GB" dirty="0" smtClean="0"/>
              <a:t>Exploitation of women</a:t>
            </a:r>
          </a:p>
          <a:p>
            <a:r>
              <a:rPr lang="en-GB" dirty="0" smtClean="0"/>
              <a:t>Rousseau’s views of the ‘Noble Savage’</a:t>
            </a:r>
          </a:p>
          <a:p>
            <a:r>
              <a:rPr lang="en-GB" dirty="0" smtClean="0"/>
              <a:t>Paris Society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191568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 – Eldorado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5069160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Is this the aspiration of mankind? – a benevolent providence</a:t>
            </a:r>
          </a:p>
          <a:p>
            <a:r>
              <a:rPr lang="en-GB" dirty="0"/>
              <a:t>A well-ordered society with a humane leader- the dream of </a:t>
            </a:r>
            <a:r>
              <a:rPr lang="en-GB" dirty="0" smtClean="0"/>
              <a:t>the Deist </a:t>
            </a:r>
            <a:r>
              <a:rPr lang="en-GB" dirty="0"/>
              <a:t>philosophy</a:t>
            </a:r>
          </a:p>
          <a:p>
            <a:r>
              <a:rPr lang="en-GB" dirty="0" smtClean="0"/>
              <a:t>Or just a satire on ‘fantastic tales’</a:t>
            </a:r>
          </a:p>
          <a:p>
            <a:r>
              <a:rPr lang="en-GB" dirty="0" smtClean="0"/>
              <a:t>Or just an aspiration – as humans, by their nature, cannot live in an ideal society 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44824"/>
            <a:ext cx="3312367" cy="4392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4170393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Candide - conclusions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The ‘philosophy of optimism’ deemed absurd</a:t>
            </a:r>
          </a:p>
          <a:p>
            <a:r>
              <a:rPr lang="en-GB" dirty="0" smtClean="0"/>
              <a:t>While ‘pessimism’ and acceptance of evil holds ‘nothing’</a:t>
            </a:r>
          </a:p>
          <a:p>
            <a:r>
              <a:rPr lang="en-GB" dirty="0" smtClean="0"/>
              <a:t>‘we must cultivate our garden’ – make life endurable  - but up to us! Reliance on a will to survive and hope</a:t>
            </a:r>
          </a:p>
          <a:p>
            <a:r>
              <a:rPr lang="en-GB" dirty="0" smtClean="0"/>
              <a:t>Bleak, but not hopeless</a:t>
            </a:r>
          </a:p>
          <a:p>
            <a:r>
              <a:rPr lang="en-GB" dirty="0" smtClean="0"/>
              <a:t>Remember – Voltaire was an active ‘doer’ as well as learned commentator 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844824"/>
            <a:ext cx="2736303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7329309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1672</TotalTime>
  <Words>1578</Words>
  <Application>Microsoft Office PowerPoint</Application>
  <PresentationFormat>On-screen Show (4:3)</PresentationFormat>
  <Paragraphs>135</Paragraphs>
  <Slides>26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Apex</vt:lpstr>
      <vt:lpstr>Hphi 7008 understanding ‘candide’</vt:lpstr>
      <vt:lpstr>1. VOLTAIRE (1694-1778)- ‘most extraordinary man of his age’</vt:lpstr>
      <vt:lpstr>TIMELINE - VOLTAIRE</vt:lpstr>
      <vt:lpstr>TIMELINE - VOLTAIRE</vt:lpstr>
      <vt:lpstr>Voltaire  </vt:lpstr>
      <vt:lpstr>CANDIDE (1759)</vt:lpstr>
      <vt:lpstr>‘BEST OF POSSIBLE WORLDS’</vt:lpstr>
      <vt:lpstr>Best of possible world...!!</vt:lpstr>
      <vt:lpstr>VOLTAIRE ON OPTIMISM</vt:lpstr>
      <vt:lpstr>SEVEN YEARS WAR</vt:lpstr>
      <vt:lpstr>REASONS FOR WAR</vt:lpstr>
      <vt:lpstr>THEATRES</vt:lpstr>
      <vt:lpstr>EUROPEAN THEATRE</vt:lpstr>
      <vt:lpstr>EUROPEAN THEATRE</vt:lpstr>
      <vt:lpstr>Voltaire on Optimism </vt:lpstr>
      <vt:lpstr>2. CANDIDE</vt:lpstr>
      <vt:lpstr>Production and reception</vt:lpstr>
      <vt:lpstr>Reading ‘Candide’</vt:lpstr>
      <vt:lpstr>CANDIDE</vt:lpstr>
      <vt:lpstr>CANDIDE AND CYNICISM</vt:lpstr>
      <vt:lpstr>Characters </vt:lpstr>
      <vt:lpstr>Characters and pitch</vt:lpstr>
      <vt:lpstr>Style and language</vt:lpstr>
      <vt:lpstr>Satire</vt:lpstr>
      <vt:lpstr>Conclusion – Eldorado</vt:lpstr>
      <vt:lpstr>Candide - conclusions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18TH CENTURY FRANCE</dc:title>
  <dc:creator>Sony</dc:creator>
  <cp:lastModifiedBy>Lester Mason</cp:lastModifiedBy>
  <cp:revision>71</cp:revision>
  <dcterms:created xsi:type="dcterms:W3CDTF">2011-02-04T20:23:04Z</dcterms:created>
  <dcterms:modified xsi:type="dcterms:W3CDTF">2021-03-01T15:01:15Z</dcterms:modified>
</cp:coreProperties>
</file>