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sldIdLst>
    <p:sldId id="257" r:id="rId5"/>
    <p:sldId id="260" r:id="rId6"/>
    <p:sldId id="262" r:id="rId7"/>
    <p:sldId id="264" r:id="rId8"/>
    <p:sldId id="265" r:id="rId9"/>
    <p:sldId id="266" r:id="rId10"/>
    <p:sldId id="267" r:id="rId11"/>
    <p:sldId id="268" r:id="rId12"/>
    <p:sldId id="270"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6" d="100"/>
          <a:sy n="76" d="100"/>
        </p:scale>
        <p:origin x="260"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601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949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9880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2530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7255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9920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3/8/2024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6017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27037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3/8/2024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4988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52504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555040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60826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436064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96773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63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8664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3/8/2024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37046274"/>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974672" y="309725"/>
            <a:ext cx="6568399" cy="4015388"/>
          </a:xfrm>
        </p:spPr>
        <p:txBody>
          <a:bodyPr>
            <a:normAutofit fontScale="90000"/>
          </a:bodyPr>
          <a:lstStyle/>
          <a:p>
            <a:r>
              <a:rPr lang="en-US" sz="8000" dirty="0"/>
              <a:t>How mental health hospital ha developed.</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fontScale="25000" lnSpcReduction="20000"/>
          </a:bodyPr>
          <a:lstStyle/>
          <a:p>
            <a:pPr algn="l"/>
            <a:r>
              <a:rPr lang="en-US" sz="9600" dirty="0"/>
              <a:t>Name: Patricia </a:t>
            </a:r>
            <a:r>
              <a:rPr lang="en-US" sz="9600" dirty="0" err="1"/>
              <a:t>Amofa</a:t>
            </a:r>
            <a:endParaRPr lang="en-US" sz="9600" dirty="0"/>
          </a:p>
          <a:p>
            <a:pPr algn="l"/>
            <a:r>
              <a:rPr lang="en-US" sz="9600" dirty="0"/>
              <a:t>Student id: 2315962</a:t>
            </a:r>
          </a:p>
          <a:p>
            <a:pPr algn="l"/>
            <a:r>
              <a:rPr lang="en-US" sz="9600" dirty="0"/>
              <a:t>Lecturer: </a:t>
            </a:r>
            <a:r>
              <a:rPr lang="en-US" sz="9600" dirty="0" err="1"/>
              <a:t>Patronella</a:t>
            </a:r>
            <a:r>
              <a:rPr lang="en-US" sz="9600" dirty="0"/>
              <a:t> </a:t>
            </a:r>
            <a:r>
              <a:rPr lang="en-US" sz="9600" dirty="0" err="1"/>
              <a:t>Ganza</a:t>
            </a:r>
            <a:endParaRPr lang="en-US" sz="9600" dirty="0"/>
          </a:p>
          <a:p>
            <a:pPr algn="l"/>
            <a:r>
              <a:rPr lang="en-US" sz="9600" dirty="0"/>
              <a:t>LCHS4003</a:t>
            </a:r>
            <a:endParaRPr lang="en-GB" sz="9600" dirty="0"/>
          </a:p>
          <a:p>
            <a:pPr algn="ctr"/>
            <a:endParaRPr lang="en-US" sz="2400" dirty="0">
              <a:solidFill>
                <a:schemeClr val="tx1">
                  <a:lumMod val="85000"/>
                  <a:lumOff val="15000"/>
                </a:schemeClr>
              </a:solidFill>
            </a:endParaRPr>
          </a:p>
        </p:txBody>
      </p:sp>
      <p:pic>
        <p:nvPicPr>
          <p:cNvPr id="5" name="Picture 4">
            <a:extLst>
              <a:ext uri="{FF2B5EF4-FFF2-40B4-BE49-F238E27FC236}">
                <a16:creationId xmlns:a16="http://schemas.microsoft.com/office/drawing/2014/main" id="{282CF6DD-7FE8-4063-9551-1B7BBCE92AB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575188"/>
            <a:ext cx="4635315" cy="6282807"/>
          </a:xfrm>
          <a:prstGeom prst="rect">
            <a:avLst/>
          </a:prstGeom>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CBE8-0F4F-3BB5-866F-05742AE29AA0}"/>
              </a:ext>
            </a:extLst>
          </p:cNvPr>
          <p:cNvSpPr>
            <a:spLocks noGrp="1"/>
          </p:cNvSpPr>
          <p:nvPr>
            <p:ph type="title"/>
          </p:nvPr>
        </p:nvSpPr>
        <p:spPr/>
        <p:txBody>
          <a:bodyPr>
            <a:normAutofit/>
          </a:bodyPr>
          <a:lstStyle/>
          <a:p>
            <a:r>
              <a:rPr lang="en-US" sz="4000" b="1" kern="0" dirty="0">
                <a:effectLst/>
                <a:latin typeface="Times New Roman" panose="02020603050405020304" pitchFamily="18" charset="0"/>
                <a:ea typeface="Times New Roman" panose="02020603050405020304" pitchFamily="18" charset="0"/>
              </a:rPr>
              <a:t>Early Beginnings of Mental Health Hospitals</a:t>
            </a:r>
            <a:endParaRPr lang="en-US" sz="4000" dirty="0"/>
          </a:p>
        </p:txBody>
      </p:sp>
      <p:sp>
        <p:nvSpPr>
          <p:cNvPr id="3" name="Content Placeholder 2">
            <a:extLst>
              <a:ext uri="{FF2B5EF4-FFF2-40B4-BE49-F238E27FC236}">
                <a16:creationId xmlns:a16="http://schemas.microsoft.com/office/drawing/2014/main" id="{EE4378CB-5A84-3074-153F-30E3EC4C057F}"/>
              </a:ext>
            </a:extLst>
          </p:cNvPr>
          <p:cNvSpPr>
            <a:spLocks noGrp="1"/>
          </p:cNvSpPr>
          <p:nvPr>
            <p:ph sz="half" idx="1"/>
          </p:nvPr>
        </p:nvSpPr>
        <p:spPr>
          <a:xfrm>
            <a:off x="677334" y="2160588"/>
            <a:ext cx="4909734" cy="3887873"/>
          </a:xfrm>
        </p:spPr>
        <p:txBody>
          <a:bodyPr>
            <a:normAutofit fontScale="85000" lnSpcReduction="20000"/>
          </a:bodyPr>
          <a:lstStyle/>
          <a:p>
            <a:pPr marL="0" marR="0" lvl="0" indent="0" algn="just">
              <a:lnSpc>
                <a:spcPct val="107000"/>
              </a:lnSpc>
              <a:spcBef>
                <a:spcPts val="0"/>
              </a:spcBef>
              <a:spcAft>
                <a:spcPts val="800"/>
              </a:spcAft>
              <a:buSzPts val="1000"/>
              <a:buNone/>
              <a:tabLst>
                <a:tab pos="457200" algn="l"/>
              </a:tabLs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The National Health Service (NHS) was established in Britain in 1948 with the enactment of the Health Service Act. Mental health facilities were not included in the first NHS proposal; nevertheless, lobbying from organizations like the British Medical Association led to their inclusion in the national service. One immediate outcome was the merger of the </a:t>
            </a:r>
            <a:r>
              <a:rPr lang="en-US" sz="2400" kern="0" dirty="0" err="1">
                <a:effectLst/>
                <a:latin typeface="Times New Roman" panose="02020603050405020304" pitchFamily="18" charset="0"/>
                <a:ea typeface="Times New Roman" panose="02020603050405020304" pitchFamily="18" charset="0"/>
                <a:cs typeface="Times New Roman" panose="02020603050405020304" pitchFamily="18" charset="0"/>
              </a:rPr>
              <a:t>Bethlem</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and Maudsley hospitals, which allowed for the establishment of the first proactive "geriatric unit" in mental health facilities in 1949.</a:t>
            </a:r>
          </a:p>
          <a:p>
            <a:pPr marL="0" marR="0" lvl="0" indent="0" algn="just">
              <a:lnSpc>
                <a:spcPct val="107000"/>
              </a:lnSpc>
              <a:spcBef>
                <a:spcPts val="0"/>
              </a:spcBef>
              <a:spcAft>
                <a:spcPts val="800"/>
              </a:spcAft>
              <a:buSzPts val="1000"/>
              <a:buNone/>
              <a:tabLst>
                <a:tab pos="457200" algn="l"/>
              </a:tabLs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2023.</a:t>
            </a:r>
          </a:p>
        </p:txBody>
      </p:sp>
      <p:pic>
        <p:nvPicPr>
          <p:cNvPr id="6" name="Content Placeholder 5">
            <a:extLst>
              <a:ext uri="{FF2B5EF4-FFF2-40B4-BE49-F238E27FC236}">
                <a16:creationId xmlns:a16="http://schemas.microsoft.com/office/drawing/2014/main" id="{402BED6D-B952-8605-0A10-D0502894736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802590" y="2160589"/>
            <a:ext cx="5197472" cy="3248420"/>
          </a:xfrm>
        </p:spPr>
      </p:pic>
    </p:spTree>
    <p:extLst>
      <p:ext uri="{BB962C8B-B14F-4D97-AF65-F5344CB8AC3E}">
        <p14:creationId xmlns:p14="http://schemas.microsoft.com/office/powerpoint/2010/main" val="29902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2CB35-F8C2-F2CB-E531-1597FB8D25D6}"/>
              </a:ext>
            </a:extLst>
          </p:cNvPr>
          <p:cNvSpPr>
            <a:spLocks noGrp="1"/>
          </p:cNvSpPr>
          <p:nvPr>
            <p:ph type="title"/>
          </p:nvPr>
        </p:nvSpPr>
        <p:spPr/>
        <p:txBody>
          <a:bodyPr>
            <a:normAutofit fontScale="90000"/>
          </a:bodyPr>
          <a:lstStyle/>
          <a:p>
            <a:r>
              <a:rPr lang="en-US" sz="4800" b="1" kern="0" dirty="0">
                <a:effectLst/>
                <a:latin typeface="Times New Roman" panose="02020603050405020304" pitchFamily="18" charset="0"/>
                <a:ea typeface="Times New Roman" panose="02020603050405020304" pitchFamily="18" charset="0"/>
              </a:rPr>
              <a:t>Institutionalization and Confinement</a:t>
            </a:r>
            <a:endParaRPr lang="en-US" sz="4800" dirty="0"/>
          </a:p>
        </p:txBody>
      </p:sp>
      <p:sp>
        <p:nvSpPr>
          <p:cNvPr id="3" name="Content Placeholder 2">
            <a:extLst>
              <a:ext uri="{FF2B5EF4-FFF2-40B4-BE49-F238E27FC236}">
                <a16:creationId xmlns:a16="http://schemas.microsoft.com/office/drawing/2014/main" id="{520E20AD-72A9-E0DE-86B8-FFA71EB80FA6}"/>
              </a:ext>
            </a:extLst>
          </p:cNvPr>
          <p:cNvSpPr>
            <a:spLocks noGrp="1"/>
          </p:cNvSpPr>
          <p:nvPr>
            <p:ph idx="1"/>
          </p:nvPr>
        </p:nvSpPr>
        <p:spPr/>
        <p:txBody>
          <a:bodyPr>
            <a:normAutofit fontScale="70000" lnSpcReduction="20000"/>
          </a:bodyPr>
          <a:lstStyle/>
          <a:p>
            <a:pPr marL="0" marR="0" lvl="0" indent="0">
              <a:lnSpc>
                <a:spcPct val="107000"/>
              </a:lnSpc>
              <a:spcBef>
                <a:spcPts val="0"/>
              </a:spcBef>
              <a:spcAft>
                <a:spcPts val="800"/>
              </a:spcAft>
              <a:buSzPts val="1000"/>
              <a:buNone/>
              <a:tabLst>
                <a:tab pos="457200" algn="l"/>
              </a:tabLst>
            </a:pPr>
            <a:r>
              <a:rPr lang="en-US" sz="4700" kern="0" dirty="0">
                <a:latin typeface="Times New Roman" panose="02020603050405020304" pitchFamily="18" charset="0"/>
                <a:ea typeface="Times New Roman" panose="02020603050405020304" pitchFamily="18" charset="0"/>
                <a:cs typeface="Times New Roman" panose="02020603050405020304" pitchFamily="18" charset="0"/>
              </a:rPr>
              <a:t>T</a:t>
            </a:r>
            <a:r>
              <a:rPr lang="en-US" sz="4700" kern="0" dirty="0">
                <a:effectLst/>
                <a:latin typeface="Times New Roman" panose="02020603050405020304" pitchFamily="18" charset="0"/>
                <a:ea typeface="Times New Roman" panose="02020603050405020304" pitchFamily="18" charset="0"/>
                <a:cs typeface="Times New Roman" panose="02020603050405020304" pitchFamily="18" charset="0"/>
              </a:rPr>
              <a:t>he prevailing attitudes towards mental illness before 1948, often led to social stigma and segregation.</a:t>
            </a:r>
            <a:endParaRPr lang="en-US" sz="47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r>
              <a:rPr lang="en-US" sz="4700" kern="0" dirty="0">
                <a:effectLst/>
                <a:latin typeface="Times New Roman" panose="02020603050405020304" pitchFamily="18" charset="0"/>
                <a:ea typeface="Times New Roman" panose="02020603050405020304" pitchFamily="18" charset="0"/>
                <a:cs typeface="Times New Roman" panose="02020603050405020304" pitchFamily="18" charset="0"/>
              </a:rPr>
              <a:t>There wa</a:t>
            </a:r>
            <a:r>
              <a:rPr lang="en-US" sz="4700" kern="0" dirty="0">
                <a:latin typeface="Times New Roman" panose="02020603050405020304" pitchFamily="18" charset="0"/>
                <a:ea typeface="Times New Roman" panose="02020603050405020304" pitchFamily="18" charset="0"/>
                <a:cs typeface="Times New Roman" panose="02020603050405020304" pitchFamily="18" charset="0"/>
              </a:rPr>
              <a:t>s the need of the u</a:t>
            </a:r>
            <a:r>
              <a:rPr lang="en-US" sz="4700" kern="0" dirty="0">
                <a:effectLst/>
                <a:latin typeface="Times New Roman" panose="02020603050405020304" pitchFamily="18" charset="0"/>
                <a:ea typeface="Times New Roman" panose="02020603050405020304" pitchFamily="18" charset="0"/>
                <a:cs typeface="Times New Roman" panose="02020603050405020304" pitchFamily="18" charset="0"/>
              </a:rPr>
              <a:t>se of institutionalization as a means of containment rather than treatment.</a:t>
            </a:r>
            <a:endParaRPr lang="en-US" sz="47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endParaRPr lang="en-US" sz="33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r>
              <a:rPr lang="en-US" sz="3300" kern="0" dirty="0">
                <a:effectLst/>
                <a:latin typeface="Times New Roman" panose="02020603050405020304" pitchFamily="18" charset="0"/>
                <a:ea typeface="Times New Roman" panose="02020603050405020304" pitchFamily="18" charset="0"/>
                <a:cs typeface="Times New Roman" panose="02020603050405020304" pitchFamily="18" charset="0"/>
              </a:rPr>
              <a:t>Porter, R. (2003). </a:t>
            </a:r>
            <a:endParaRPr lang="en-US" sz="33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724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97C9-07EA-4D7B-D675-4D86CA6B532D}"/>
              </a:ext>
            </a:extLst>
          </p:cNvPr>
          <p:cNvSpPr>
            <a:spLocks noGrp="1"/>
          </p:cNvSpPr>
          <p:nvPr>
            <p:ph type="title"/>
          </p:nvPr>
        </p:nvSpPr>
        <p:spPr/>
        <p:txBody>
          <a:bodyPr>
            <a:normAutofit fontScale="90000"/>
          </a:bodyPr>
          <a:lstStyle/>
          <a:p>
            <a:pPr algn="ctr"/>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Emergence of Psychiatric Advances</a:t>
            </a:r>
            <a:br>
              <a:rPr lang="en-US" sz="4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73550C9-4253-9273-619C-7E17E5EF0F77}"/>
              </a:ext>
            </a:extLst>
          </p:cNvPr>
          <p:cNvSpPr>
            <a:spLocks noGrp="1"/>
          </p:cNvSpPr>
          <p:nvPr>
            <p:ph idx="1"/>
          </p:nvPr>
        </p:nvSpPr>
        <p:spPr/>
        <p:txBody>
          <a:bodyPr>
            <a:normAutofit lnSpcReduction="10000"/>
          </a:bodyPr>
          <a:lstStyle/>
          <a:p>
            <a:pPr marL="0" marR="0" lvl="0" indent="0">
              <a:lnSpc>
                <a:spcPct val="107000"/>
              </a:lnSpc>
              <a:spcBef>
                <a:spcPts val="0"/>
              </a:spcBef>
              <a:spcAft>
                <a:spcPts val="800"/>
              </a:spcAft>
              <a:buSzPts val="1000"/>
              <a:buNone/>
              <a:tabLst>
                <a:tab pos="457200" algn="l"/>
              </a:tabLst>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A remarkable initiative to completely revamp the NHS's physical infrastructure got underway in 1962. The strategy called for a change in policy away from long-term, stand-alone psychiatric hospitals and toward the integration of mental health services into regular community mental health services. Large mental hospitals were to be closed, with the majority doing so by the 1980s.</a:t>
            </a:r>
          </a:p>
          <a:p>
            <a:pPr marL="0" marR="0" lvl="0" indent="0">
              <a:lnSpc>
                <a:spcPct val="107000"/>
              </a:lnSpc>
              <a:spcBef>
                <a:spcPts val="0"/>
              </a:spcBef>
              <a:spcAft>
                <a:spcPts val="800"/>
              </a:spcAft>
              <a:buSzPts val="1000"/>
              <a:buNone/>
              <a:tabLst>
                <a:tab pos="457200" algn="l"/>
              </a:tabLst>
            </a:pPr>
            <a:r>
              <a:rPr lang="en-US" sz="2800" kern="100" dirty="0">
                <a:latin typeface="Calibri" panose="020F0502020204030204" pitchFamily="34" charset="0"/>
                <a:ea typeface="Calibri" panose="020F0502020204030204" pitchFamily="34" charset="0"/>
                <a:cs typeface="Times New Roman" panose="02020603050405020304" pitchFamily="18" charset="0"/>
              </a:rPr>
              <a:t>Royal college of </a:t>
            </a:r>
            <a:r>
              <a:rPr lang="en-US" sz="2800" kern="100" dirty="0" err="1">
                <a:latin typeface="Calibri" panose="020F0502020204030204" pitchFamily="34" charset="0"/>
                <a:ea typeface="Calibri" panose="020F0502020204030204" pitchFamily="34" charset="0"/>
                <a:cs typeface="Times New Roman" panose="02020603050405020304" pitchFamily="18" charset="0"/>
              </a:rPr>
              <a:t>Pyschiatrist</a:t>
            </a:r>
            <a:r>
              <a:rPr lang="en-US" sz="2800" kern="100" dirty="0">
                <a:latin typeface="Calibri" panose="020F0502020204030204" pitchFamily="34" charset="0"/>
                <a:ea typeface="Calibri" panose="020F0502020204030204" pitchFamily="34" charset="0"/>
                <a:cs typeface="Times New Roman" panose="02020603050405020304" pitchFamily="18" charset="0"/>
              </a:rPr>
              <a:t> (2023)</a:t>
            </a:r>
            <a:endParaRPr lang="en-US"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17849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53589-2B1C-6347-DD48-699ACCBB344B}"/>
              </a:ext>
            </a:extLst>
          </p:cNvPr>
          <p:cNvSpPr>
            <a:spLocks noGrp="1"/>
          </p:cNvSpPr>
          <p:nvPr>
            <p:ph type="title"/>
          </p:nvPr>
        </p:nvSpPr>
        <p:spPr/>
        <p:txBody>
          <a:bodyPr>
            <a:normAutofit fontScale="90000"/>
          </a:bodyPr>
          <a:lstStyle/>
          <a:p>
            <a:pPr algn="ctr"/>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Deinstitutionalization Movement</a:t>
            </a:r>
            <a:endParaRPr lang="en-US" dirty="0"/>
          </a:p>
        </p:txBody>
      </p:sp>
      <p:sp>
        <p:nvSpPr>
          <p:cNvPr id="3" name="Content Placeholder 2">
            <a:extLst>
              <a:ext uri="{FF2B5EF4-FFF2-40B4-BE49-F238E27FC236}">
                <a16:creationId xmlns:a16="http://schemas.microsoft.com/office/drawing/2014/main" id="{3D827B67-1A6B-4D83-D408-A16B756443B2}"/>
              </a:ext>
            </a:extLst>
          </p:cNvPr>
          <p:cNvSpPr>
            <a:spLocks noGrp="1"/>
          </p:cNvSpPr>
          <p:nvPr>
            <p:ph sz="half" idx="1"/>
          </p:nvPr>
        </p:nvSpPr>
        <p:spPr>
          <a:xfrm>
            <a:off x="677334" y="1488614"/>
            <a:ext cx="4184035" cy="3880772"/>
          </a:xfrm>
        </p:spPr>
        <p:txBody>
          <a:bodyPr>
            <a:noAutofit/>
          </a:bodyPr>
          <a:lstStyle/>
          <a:p>
            <a:pPr marL="0" marR="0" lvl="0" indent="0">
              <a:lnSpc>
                <a:spcPct val="107000"/>
              </a:lnSpc>
              <a:spcBef>
                <a:spcPts val="0"/>
              </a:spcBef>
              <a:spcAft>
                <a:spcPts val="800"/>
              </a:spcAft>
              <a:buSzPts val="1000"/>
              <a:buNone/>
              <a:tabLst>
                <a:tab pos="457200" algn="l"/>
              </a:tabLst>
            </a:pPr>
            <a:r>
              <a:rPr lang="en-US" sz="1600" dirty="0">
                <a:latin typeface="Times New Roman" panose="02020603050405020304" pitchFamily="18" charset="0"/>
                <a:cs typeface="Times New Roman" panose="02020603050405020304" pitchFamily="18" charset="0"/>
              </a:rPr>
              <a:t>The deinstitutionalization movement for mental health refers to a significant shift in mental health care policies and practices that began in the mid-20th century. It aimed to transition the care of individuals with mental illnesses from large, centralized psychiatric hospitals to community-based settings. </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Shift towards community-based care and closure of large mental health hospitals.</a:t>
            </a:r>
          </a:p>
          <a:p>
            <a:pPr marL="0" marR="0" lvl="0" indent="0">
              <a:lnSpc>
                <a:spcPct val="107000"/>
              </a:lnSpc>
              <a:spcBef>
                <a:spcPts val="0"/>
              </a:spcBef>
              <a:spcAft>
                <a:spcPts val="800"/>
              </a:spcAft>
              <a:buSzPts val="1000"/>
              <a:buNone/>
              <a:tabLst>
                <a:tab pos="457200" algn="l"/>
              </a:tabLst>
            </a:pPr>
            <a:r>
              <a:rPr lang="en-US" sz="1600" dirty="0">
                <a:latin typeface="Times New Roman" panose="02020603050405020304" pitchFamily="18" charset="0"/>
                <a:cs typeface="Times New Roman" panose="02020603050405020304" pitchFamily="18" charset="0"/>
              </a:rPr>
              <a:t>Several factors contributed to the rise of deinstitutionalization:</a:t>
            </a:r>
            <a:endPar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nSpc>
                <a:spcPct val="107000"/>
              </a:lnSpc>
              <a:spcBef>
                <a:spcPts val="0"/>
              </a:spcBef>
              <a:spcAft>
                <a:spcPts val="800"/>
              </a:spcAft>
              <a:buSzPts val="1000"/>
              <a:buAutoNum type="arabicPeriod"/>
              <a:tabLst>
                <a:tab pos="457200" algn="l"/>
              </a:tabLst>
            </a:pPr>
            <a:r>
              <a:rPr lang="en-US" sz="1600" dirty="0">
                <a:latin typeface="Times New Roman" panose="02020603050405020304" pitchFamily="18" charset="0"/>
                <a:cs typeface="Times New Roman" panose="02020603050405020304" pitchFamily="18" charset="0"/>
              </a:rPr>
              <a:t>Development of Psychotropic Medications</a:t>
            </a:r>
          </a:p>
          <a:p>
            <a:pPr marL="342900" marR="0" lvl="0" indent="-342900">
              <a:lnSpc>
                <a:spcPct val="107000"/>
              </a:lnSpc>
              <a:spcBef>
                <a:spcPts val="0"/>
              </a:spcBef>
              <a:spcAft>
                <a:spcPts val="800"/>
              </a:spcAft>
              <a:buSzPts val="1000"/>
              <a:buAutoNum type="arabicPeriod"/>
              <a:tabLst>
                <a:tab pos="457200" algn="l"/>
              </a:tabLst>
            </a:pPr>
            <a:r>
              <a:rPr lang="en-US" sz="1600" dirty="0">
                <a:latin typeface="Times New Roman" panose="02020603050405020304" pitchFamily="18" charset="0"/>
                <a:cs typeface="Times New Roman" panose="02020603050405020304" pitchFamily="18" charset="0"/>
              </a:rPr>
              <a:t>Advocacy and Civil Rights Movements</a:t>
            </a:r>
          </a:p>
          <a:p>
            <a:pPr marL="342900" marR="0" lvl="0" indent="-342900">
              <a:lnSpc>
                <a:spcPct val="107000"/>
              </a:lnSpc>
              <a:spcBef>
                <a:spcPts val="0"/>
              </a:spcBef>
              <a:spcAft>
                <a:spcPts val="800"/>
              </a:spcAft>
              <a:buSzPts val="1000"/>
              <a:buAutoNum type="arabicPeriod"/>
              <a:tabLst>
                <a:tab pos="457200" algn="l"/>
              </a:tabLst>
            </a:pPr>
            <a:r>
              <a:rPr lang="en-US" sz="1600" dirty="0">
                <a:latin typeface="Times New Roman" panose="02020603050405020304" pitchFamily="18" charset="0"/>
                <a:cs typeface="Times New Roman" panose="02020603050405020304" pitchFamily="18" charset="0"/>
              </a:rPr>
              <a:t>Criticism of Institutional Care</a:t>
            </a:r>
          </a:p>
          <a:p>
            <a:pPr marL="342900" marR="0" lvl="0" indent="-342900">
              <a:lnSpc>
                <a:spcPct val="107000"/>
              </a:lnSpc>
              <a:spcBef>
                <a:spcPts val="0"/>
              </a:spcBef>
              <a:spcAft>
                <a:spcPts val="800"/>
              </a:spcAft>
              <a:buSzPts val="1000"/>
              <a:buAutoNum type="arabicPeriod"/>
              <a:tabLst>
                <a:tab pos="457200" algn="l"/>
              </a:tabLst>
            </a:pPr>
            <a:r>
              <a:rPr lang="en-US" sz="1600" dirty="0">
                <a:latin typeface="Times New Roman" panose="02020603050405020304" pitchFamily="18" charset="0"/>
                <a:cs typeface="Times New Roman" panose="02020603050405020304" pitchFamily="18" charset="0"/>
              </a:rPr>
              <a:t>Advancements in Community Mental Health Services</a:t>
            </a:r>
            <a:endPar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r>
              <a:rPr lang="en-US"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Gostin</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L. O. (2017). </a:t>
            </a:r>
            <a:endParaRPr lang="en-US" sz="16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A2037ABB-99F6-B68E-0987-6A869E0C666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23275" y="2160589"/>
            <a:ext cx="4362394" cy="3217746"/>
          </a:xfrm>
        </p:spPr>
      </p:pic>
    </p:spTree>
    <p:extLst>
      <p:ext uri="{BB962C8B-B14F-4D97-AF65-F5344CB8AC3E}">
        <p14:creationId xmlns:p14="http://schemas.microsoft.com/office/powerpoint/2010/main" val="238179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9E6F-2CF3-085D-A852-840C13DDBA72}"/>
              </a:ext>
            </a:extLst>
          </p:cNvPr>
          <p:cNvSpPr>
            <a:spLocks noGrp="1"/>
          </p:cNvSpPr>
          <p:nvPr>
            <p:ph type="title"/>
          </p:nvPr>
        </p:nvSpPr>
        <p:spPr/>
        <p:txBody>
          <a:bodyPr>
            <a:normAutofit fontScale="90000"/>
          </a:bodyPr>
          <a:lstStyle/>
          <a:p>
            <a:pPr algn="ctr"/>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Mental Health Act of 1959, UK</a:t>
            </a:r>
            <a:br>
              <a:rPr lang="en-US" sz="4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95E9E0B-BAA2-1B7A-F3C7-2A4560A55073}"/>
              </a:ext>
            </a:extLst>
          </p:cNvPr>
          <p:cNvSpPr>
            <a:spLocks noGrp="1"/>
          </p:cNvSpPr>
          <p:nvPr>
            <p:ph sz="half" idx="1"/>
          </p:nvPr>
        </p:nvSpPr>
        <p:spPr/>
        <p:txBody>
          <a:bodyPr>
            <a:noAutofit/>
          </a:bodyPr>
          <a:lstStyle/>
          <a:p>
            <a:pPr marL="0" indent="0">
              <a:lnSpc>
                <a:spcPct val="107000"/>
              </a:lnSpc>
              <a:spcBef>
                <a:spcPts val="0"/>
              </a:spcBef>
              <a:spcAft>
                <a:spcPts val="800"/>
              </a:spcAft>
              <a:buSzPts val="1000"/>
              <a:buNone/>
              <a:tabLst>
                <a:tab pos="457200" algn="l"/>
              </a:tabLst>
            </a:pPr>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Legal framework for the treatment and care of individuals with mental illness.</a:t>
            </a:r>
          </a:p>
          <a:p>
            <a:pPr marL="0" indent="0">
              <a:lnSpc>
                <a:spcPct val="107000"/>
              </a:lnSpc>
              <a:spcBef>
                <a:spcPts val="0"/>
              </a:spcBef>
              <a:spcAft>
                <a:spcPts val="800"/>
              </a:spcAft>
              <a:buSzPts val="1000"/>
              <a:buNone/>
              <a:tabLst>
                <a:tab pos="457200" algn="l"/>
              </a:tabLst>
            </a:pPr>
            <a:r>
              <a:rPr lang="en-US" kern="0" dirty="0">
                <a:latin typeface="Times New Roman" panose="02020603050405020304" pitchFamily="18" charset="0"/>
                <a:ea typeface="Calibri" panose="020F0502020204030204" pitchFamily="34" charset="0"/>
                <a:cs typeface="Times New Roman" panose="02020603050405020304" pitchFamily="18" charset="0"/>
              </a:rPr>
              <a:t>It addresses:</a:t>
            </a:r>
            <a:endParaRPr lang="en-US"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b="1" dirty="0">
                <a:latin typeface="Times New Roman" panose="02020603050405020304" pitchFamily="18" charset="0"/>
                <a:cs typeface="Times New Roman" panose="02020603050405020304" pitchFamily="18" charset="0"/>
              </a:rPr>
              <a:t>Involuntary Detention and Treatment of Individuals with Mental Illness</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b="1" dirty="0">
                <a:latin typeface="Times New Roman" panose="02020603050405020304" pitchFamily="18" charset="0"/>
                <a:cs typeface="Times New Roman" panose="02020603050405020304" pitchFamily="18" charset="0"/>
              </a:rPr>
              <a:t>Voluntary Admission and Discharge Procedures</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b="1" dirty="0">
                <a:latin typeface="Times New Roman" panose="02020603050405020304" pitchFamily="18" charset="0"/>
                <a:cs typeface="Times New Roman" panose="02020603050405020304" pitchFamily="18" charset="0"/>
              </a:rPr>
              <a:t>Safeguards and Rights of Patients</a:t>
            </a:r>
          </a:p>
          <a:p>
            <a:pPr marL="0" marR="0" lvl="0" indent="0">
              <a:lnSpc>
                <a:spcPct val="107000"/>
              </a:lnSpc>
              <a:spcBef>
                <a:spcPts val="0"/>
              </a:spcBef>
              <a:spcAft>
                <a:spcPts val="800"/>
              </a:spcAft>
              <a:buSzPts val="1000"/>
              <a:buNone/>
              <a:tabLst>
                <a:tab pos="457200" algn="l"/>
              </a:tabLst>
            </a:pPr>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nSpc>
                <a:spcPct val="107000"/>
              </a:lnSpc>
              <a:spcBef>
                <a:spcPts val="0"/>
              </a:spcBef>
              <a:spcAft>
                <a:spcPts val="800"/>
              </a:spcAft>
              <a:buSzPts val="1000"/>
              <a:buNone/>
              <a:tabLst>
                <a:tab pos="457200" algn="l"/>
              </a:tabLst>
            </a:pPr>
            <a:r>
              <a:rPr lang="en-US"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of Health. (1959). </a:t>
            </a:r>
            <a:endParaRPr lang="en-US"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169914A0-68B2-70D9-AF8E-EF133029315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32027" y="2160588"/>
            <a:ext cx="2887777" cy="3881437"/>
          </a:xfrm>
        </p:spPr>
      </p:pic>
    </p:spTree>
    <p:extLst>
      <p:ext uri="{BB962C8B-B14F-4D97-AF65-F5344CB8AC3E}">
        <p14:creationId xmlns:p14="http://schemas.microsoft.com/office/powerpoint/2010/main" val="4069208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6148D-0B99-FE32-BBBC-968BED1CA8CA}"/>
              </a:ext>
            </a:extLst>
          </p:cNvPr>
          <p:cNvSpPr>
            <a:spLocks noGrp="1"/>
          </p:cNvSpPr>
          <p:nvPr>
            <p:ph type="title"/>
          </p:nvPr>
        </p:nvSpPr>
        <p:spPr/>
        <p:txBody>
          <a:bodyPr>
            <a:normAutofit fontScale="90000"/>
          </a:bodyPr>
          <a:lstStyle/>
          <a:p>
            <a:pPr marL="0" marR="0">
              <a:lnSpc>
                <a:spcPct val="107000"/>
              </a:lnSpc>
              <a:spcBef>
                <a:spcPts val="0"/>
              </a:spcBef>
              <a:spcAft>
                <a:spcPts val="800"/>
              </a:spcAft>
            </a:pPr>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Modernization of Mental Health Care</a:t>
            </a:r>
            <a:endParaRPr lang="en-US" sz="4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407E5C-0566-C39C-96BE-E56C89FA5144}"/>
              </a:ext>
            </a:extLst>
          </p:cNvPr>
          <p:cNvSpPr>
            <a:spLocks noGrp="1"/>
          </p:cNvSpPr>
          <p:nvPr>
            <p:ph idx="1"/>
          </p:nvPr>
        </p:nvSpPr>
        <p:spPr/>
        <p:txBody>
          <a:bodyPr>
            <a:normAutofit lnSpcReduction="10000"/>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Modern mental health hospitals and treatment approaches.</a:t>
            </a:r>
            <a:endParaRPr lang="en-US" sz="3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Integration of evidence-based practices, multidisciplinary teams, and therapeutic interventions.</a:t>
            </a:r>
            <a:endParaRPr lang="en-US" sz="3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nSpc>
                <a:spcPct val="107000"/>
              </a:lnSpc>
              <a:spcBef>
                <a:spcPts val="0"/>
              </a:spcBef>
              <a:spcAft>
                <a:spcPts val="800"/>
              </a:spcAft>
              <a:buSzPts val="1000"/>
              <a:buNone/>
              <a:tabLst>
                <a:tab pos="457200" algn="l"/>
              </a:tabLst>
            </a:pP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(2020)</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30566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E997-C8AD-FEB4-4D03-C226BF9A18F2}"/>
              </a:ext>
            </a:extLst>
          </p:cNvPr>
          <p:cNvSpPr>
            <a:spLocks noGrp="1"/>
          </p:cNvSpPr>
          <p:nvPr>
            <p:ph type="title"/>
          </p:nvPr>
        </p:nvSpPr>
        <p:spPr/>
        <p:txBody>
          <a:bodyPr>
            <a:normAutofit/>
          </a:bodyPr>
          <a:lstStyle/>
          <a:p>
            <a:pPr algn="ctr"/>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Innovations</a:t>
            </a:r>
            <a:endParaRPr lang="en-US" dirty="0"/>
          </a:p>
        </p:txBody>
      </p:sp>
      <p:sp>
        <p:nvSpPr>
          <p:cNvPr id="3" name="Content Placeholder 2">
            <a:extLst>
              <a:ext uri="{FF2B5EF4-FFF2-40B4-BE49-F238E27FC236}">
                <a16:creationId xmlns:a16="http://schemas.microsoft.com/office/drawing/2014/main" id="{FFF9E226-B4E8-A4B1-4074-D4E8D90A2D03}"/>
              </a:ext>
            </a:extLst>
          </p:cNvPr>
          <p:cNvSpPr>
            <a:spLocks noGrp="1"/>
          </p:cNvSpPr>
          <p:nvPr>
            <p:ph idx="1"/>
          </p:nvPr>
        </p:nvSpPr>
        <p:spPr/>
        <p:txBody>
          <a:bodyPr>
            <a:normAutofit fontScale="62500" lnSpcReduction="20000"/>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Identification of current challenges in mental health care: </a:t>
            </a:r>
            <a:r>
              <a:rPr lang="en-US" sz="3200" dirty="0">
                <a:latin typeface="Times New Roman" panose="02020603050405020304" pitchFamily="18" charset="0"/>
                <a:cs typeface="Times New Roman" panose="02020603050405020304" pitchFamily="18" charset="0"/>
              </a:rPr>
              <a:t>Disparities in access due to </a:t>
            </a: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funding constraints, limited number of professionals and stigma and discrimination.</a:t>
            </a: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Innovative approaches: The NHS Long Term Plan will result in the fastest growth in mental health services in the organization's history, with improved support for kids and teenagers as well as thousands more adults having access to talking therapies for common illnesses. Additionally, it will guarantee that more women with serious mental health problems receive the care they require and that their partners are also given the opportunity to receive mental health support for the first time. These improvements will enhance how the NHS handles patients with severe mental disorders, including during crises.</a:t>
            </a:r>
            <a:endParaRPr lang="en-US"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endPar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nSpc>
                <a:spcPct val="107000"/>
              </a:lnSpc>
              <a:spcBef>
                <a:spcPts val="0"/>
              </a:spcBef>
              <a:spcAft>
                <a:spcPts val="800"/>
              </a:spcAft>
              <a:buSzPts val="1000"/>
              <a:buNone/>
              <a:tabLst>
                <a:tab pos="457200" algn="l"/>
              </a:tabLst>
            </a:pPr>
            <a:r>
              <a:rPr lang="en-US" sz="3200" kern="0" dirty="0">
                <a:effectLst/>
                <a:latin typeface="Times New Roman" panose="02020603050405020304" pitchFamily="18" charset="0"/>
                <a:ea typeface="Times New Roman" panose="02020603050405020304" pitchFamily="18" charset="0"/>
                <a:cs typeface="Times New Roman" panose="02020603050405020304" pitchFamily="18" charset="0"/>
              </a:rPr>
              <a:t>Patel, V. (2018</a:t>
            </a:r>
            <a:r>
              <a:rPr lang="en-US" sz="3200" kern="0" dirty="0">
                <a:latin typeface="Times New Roman" panose="02020603050405020304" pitchFamily="18" charset="0"/>
                <a:ea typeface="Times New Roman" panose="02020603050405020304" pitchFamily="18" charset="0"/>
                <a:cs typeface="Times New Roman" panose="02020603050405020304" pitchFamily="18" charset="0"/>
              </a:rPr>
              <a:t>); NHS, (2019)</a:t>
            </a: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44398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5E35-188B-2A29-4877-F11F5F17549E}"/>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3177C7CC-AA59-6240-0E07-F188E4A7CAFB}"/>
              </a:ext>
            </a:extLst>
          </p:cNvPr>
          <p:cNvSpPr>
            <a:spLocks noGrp="1"/>
          </p:cNvSpPr>
          <p:nvPr>
            <p:ph idx="1"/>
          </p:nvPr>
        </p:nvSpPr>
        <p:spPr/>
        <p:txBody>
          <a:bodyPr>
            <a:normAutofit/>
          </a:bodyPr>
          <a:lstStyle/>
          <a:p>
            <a:r>
              <a:rPr lang="en-US" sz="2000" kern="0" dirty="0">
                <a:latin typeface="Times New Roman" panose="02020603050405020304" pitchFamily="18" charset="0"/>
                <a:ea typeface="Times New Roman" panose="02020603050405020304" pitchFamily="18" charset="0"/>
                <a:cs typeface="Times New Roman" panose="02020603050405020304" pitchFamily="18" charset="0"/>
              </a:rPr>
              <a:t>T</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he prevailing attitudes towards mental illness before 1948, often led to social stigma and segregation.</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Post 1948 with the introduction of the National Health Service Act the stigma around mental health has diminished with more improvements and available support from the NHS to individuals affected to help them cope. The long term plans of the NHS states ways in which they aim to help all individuals.</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880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9879-5D9B-4DEA-30F2-0A849808082D}"/>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081F86A8-07F6-F224-E9D7-58D88A45FBFB}"/>
              </a:ext>
            </a:extLst>
          </p:cNvPr>
          <p:cNvSpPr>
            <a:spLocks noGrp="1"/>
          </p:cNvSpPr>
          <p:nvPr>
            <p:ph idx="1"/>
          </p:nvPr>
        </p:nvSpPr>
        <p:spPr/>
        <p:txBody>
          <a:bodyPr>
            <a:normAutofit fontScale="70000" lnSpcReduction="20000"/>
          </a:bodyPr>
          <a:lstStyle/>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of Health. (1959).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Mental Health Act 1959.</a:t>
            </a:r>
            <a:endPar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Digby, A. (2013).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Madness, Morality and Medicine: A Study of the York Retreat, 1796-1914</a:t>
            </a:r>
            <a:endParaRPr lang="en-US" sz="1400"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Gostin</a:t>
            </a: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 L. O. (2017).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Public Health Law: Power, Duty, Restraint.</a:t>
            </a:r>
            <a:endPar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Jones, E. (2003).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Shrink: A Cultural History of Psychoanalysis in America</a:t>
            </a:r>
            <a:r>
              <a:rPr lang="en-US" sz="1200" i="1" kern="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NHS (2019).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NHS long term plan</a:t>
            </a: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Patel, V. (2018).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Lancet Commission on Global Mental Health and Sustainable Development.</a:t>
            </a:r>
            <a:endPar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Porter, R. (2003).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Madness: A Brief History.</a:t>
            </a:r>
            <a:endPar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(2020). </a:t>
            </a:r>
            <a:r>
              <a:rPr lang="en-US" sz="2000" i="1" kern="0" dirty="0" err="1">
                <a:effectLst/>
                <a:latin typeface="Times New Roman" panose="02020603050405020304" pitchFamily="18" charset="0"/>
                <a:ea typeface="Times New Roman" panose="02020603050405020304" pitchFamily="18" charset="0"/>
                <a:cs typeface="Times New Roman" panose="02020603050405020304" pitchFamily="18" charset="0"/>
              </a:rPr>
              <a:t>Modernising</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 Mental Health Services.</a:t>
            </a: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(2023).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Through the decades: A deep dive through 75 years on NHS history</a:t>
            </a: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Scull, A. (2005).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Madness in Civilization: A Cultural History of Insanity, from the Bible to Freud, from the Madhouse to Modern Medicine.</a:t>
            </a:r>
          </a:p>
          <a:p>
            <a:pPr>
              <a:buFont typeface="Arial" panose="020B0604020202020204" pitchFamily="34" charset="0"/>
              <a:buChar char="•"/>
            </a:pPr>
            <a:r>
              <a:rPr lang="en-US" sz="2000" kern="0" dirty="0">
                <a:effectLst/>
                <a:latin typeface="Times New Roman" panose="02020603050405020304" pitchFamily="18" charset="0"/>
                <a:ea typeface="Times New Roman" panose="02020603050405020304" pitchFamily="18" charset="0"/>
                <a:cs typeface="Times New Roman" panose="02020603050405020304" pitchFamily="18" charset="0"/>
              </a:rPr>
              <a:t>Shorter, E. (1997). </a:t>
            </a:r>
            <a:r>
              <a:rPr lang="en-US" sz="2000" i="1" kern="0" dirty="0">
                <a:effectLst/>
                <a:latin typeface="Times New Roman" panose="02020603050405020304" pitchFamily="18" charset="0"/>
                <a:ea typeface="Times New Roman" panose="02020603050405020304" pitchFamily="18" charset="0"/>
                <a:cs typeface="Times New Roman" panose="02020603050405020304" pitchFamily="18" charset="0"/>
              </a:rPr>
              <a:t>A History of Psychiatry: From the Era of the Asylum to the Age of Prozac.</a:t>
            </a:r>
          </a:p>
          <a:p>
            <a:pPr>
              <a:buFont typeface="Arial" panose="020B0604020202020204" pitchFamily="34" charset="0"/>
              <a:buChar char="•"/>
            </a:pP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575861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DAD249-BF80-48EF-9AFB-36A11BCDC2CE}">
  <ds:schemaRefs>
    <ds:schemaRef ds:uri="http://schemas.microsoft.com/sharepoint/v3/contenttype/forms"/>
  </ds:schemaRefs>
</ds:datastoreItem>
</file>

<file path=customXml/itemProps2.xml><?xml version="1.0" encoding="utf-8"?>
<ds:datastoreItem xmlns:ds="http://schemas.openxmlformats.org/officeDocument/2006/customXml" ds:itemID="{6F4F4D41-822D-40F2-A7AC-E4E6CB36CA7A}">
  <ds:schemaRefs>
    <ds:schemaRef ds:uri="http://www.w3.org/XML/1998/namespace"/>
    <ds:schemaRef ds:uri="16c05727-aa75-4e4a-9b5f-8a80a1165891"/>
    <ds:schemaRef ds:uri="71af3243-3dd4-4a8d-8c0d-dd76da1f02a5"/>
    <ds:schemaRef ds:uri="http://schemas.openxmlformats.org/package/2006/metadata/core-properties"/>
    <ds:schemaRef ds:uri="http://schemas.microsoft.com/sharepoint/v3"/>
    <ds:schemaRef ds:uri="http://schemas.microsoft.com/office/infopath/2007/PartnerControls"/>
    <ds:schemaRef ds:uri="http://schemas.microsoft.com/office/2006/documentManagement/types"/>
    <ds:schemaRef ds:uri="http://purl.org/dc/elements/1.1/"/>
    <ds:schemaRef ds:uri="230e9df3-be65-4c73-a93b-d1236ebd677e"/>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C5A59D56-2157-4202-9D02-F44E447A241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20618</TotalTime>
  <Words>829</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How mental health hospital ha developed.</vt:lpstr>
      <vt:lpstr>Early Beginnings of Mental Health Hospitals</vt:lpstr>
      <vt:lpstr>Institutionalization and Confinement</vt:lpstr>
      <vt:lpstr>Emergence of Psychiatric Advances </vt:lpstr>
      <vt:lpstr>Deinstitutionalization Movement</vt:lpstr>
      <vt:lpstr>Mental Health Act of 1959, UK </vt:lpstr>
      <vt:lpstr>Modernization of Mental Health Care</vt:lpstr>
      <vt:lpstr>Challenges and Innovations</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Evolution of Mental Health Hospitals</dc:title>
  <dc:creator>CMO</dc:creator>
  <cp:lastModifiedBy>Patricia A</cp:lastModifiedBy>
  <cp:revision>10</cp:revision>
  <dcterms:created xsi:type="dcterms:W3CDTF">2024-02-22T09:44:02Z</dcterms:created>
  <dcterms:modified xsi:type="dcterms:W3CDTF">2024-03-12T13:23:46Z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