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zaman" userId="c384df59defcb61b" providerId="LiveId" clId="{1C6AD29D-6797-418A-A62A-18DF3433A945}"/>
    <pc:docChg chg="modSld">
      <pc:chgData name="sam zaman" userId="c384df59defcb61b" providerId="LiveId" clId="{1C6AD29D-6797-418A-A62A-18DF3433A945}" dt="2026-10-18T19:01:18.456" v="3" actId="114"/>
      <pc:docMkLst>
        <pc:docMk/>
      </pc:docMkLst>
      <pc:sldChg chg="modSp mod">
        <pc:chgData name="sam zaman" userId="c384df59defcb61b" providerId="LiveId" clId="{1C6AD29D-6797-418A-A62A-18DF3433A945}" dt="2026-10-18T19:01:18.456" v="3" actId="114"/>
        <pc:sldMkLst>
          <pc:docMk/>
          <pc:sldMk cId="77698184" sldId="264"/>
        </pc:sldMkLst>
        <pc:spChg chg="mod">
          <ac:chgData name="sam zaman" userId="c384df59defcb61b" providerId="LiveId" clId="{1C6AD29D-6797-418A-A62A-18DF3433A945}" dt="2026-10-18T19:01:18.456" v="3" actId="114"/>
          <ac:spMkLst>
            <pc:docMk/>
            <pc:sldMk cId="77698184" sldId="264"/>
            <ac:spMk id="3" creationId="{BED017ED-60DF-F38E-E847-932839F903C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B585-E332-43C6-0FF5-4BB8BD42C7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635E922-90CB-FF7E-B79D-CC000713A7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7BD0B54-5B94-7829-8D7F-31C2F1467052}"/>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5" name="Footer Placeholder 4">
            <a:extLst>
              <a:ext uri="{FF2B5EF4-FFF2-40B4-BE49-F238E27FC236}">
                <a16:creationId xmlns:a16="http://schemas.microsoft.com/office/drawing/2014/main" id="{C4A2B624-7737-3927-A1DB-6F6BC8916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56B3F-CB8F-1947-220A-961CC3AD9FE0}"/>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979635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AC02E-D2A2-CCB4-1A4E-14AF6E938C6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F288DB-F5F0-77DF-E07F-64742E6BBA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50E3B0-F9CD-DA31-BCAE-421AF3B67EF6}"/>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5" name="Footer Placeholder 4">
            <a:extLst>
              <a:ext uri="{FF2B5EF4-FFF2-40B4-BE49-F238E27FC236}">
                <a16:creationId xmlns:a16="http://schemas.microsoft.com/office/drawing/2014/main" id="{39003BA1-E513-81CE-68DB-E06A848298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253DAF-2334-BED9-2C4B-51CFA253213F}"/>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2669365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7EBE3-34E0-5F58-911A-8773DF17BB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FFF742D-C02F-FD7C-CC7F-965653643A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3DF2B68-596B-48AB-96A7-758336E18DDD}"/>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5" name="Footer Placeholder 4">
            <a:extLst>
              <a:ext uri="{FF2B5EF4-FFF2-40B4-BE49-F238E27FC236}">
                <a16:creationId xmlns:a16="http://schemas.microsoft.com/office/drawing/2014/main" id="{4E9C4667-9153-D03C-61D0-2AFD06C26F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C0430B-05E2-5F25-81B8-820923246EA9}"/>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80566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D12EA-9CF6-3832-6C93-03C8D2F4E71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FFC7C9-9C25-08F2-3A3F-66D324EAA5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E43854F-221C-6DFE-1130-31F839A57E4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B92598F-9EB5-BD82-DFCC-D73A96D94F8F}"/>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6" name="Footer Placeholder 5">
            <a:extLst>
              <a:ext uri="{FF2B5EF4-FFF2-40B4-BE49-F238E27FC236}">
                <a16:creationId xmlns:a16="http://schemas.microsoft.com/office/drawing/2014/main" id="{E5045E7F-B4F5-8BE0-EAD8-C97ED5C36C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95C8D1-908F-023C-BAD6-45935B786A0B}"/>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3554668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AF6B2-7687-2295-C2A2-D9A188A4E0D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8F5587D-7A78-DA62-E42A-48EADCB136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48136A-9FAA-BE4E-9159-442D7BCBBBF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FE9D44A-6388-AF78-F308-8D314E2E1E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1E142DA-EE2E-1659-76EA-16E0584839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A44789F-9889-63B1-CBEF-DE8392BE5B0A}"/>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8" name="Footer Placeholder 7">
            <a:extLst>
              <a:ext uri="{FF2B5EF4-FFF2-40B4-BE49-F238E27FC236}">
                <a16:creationId xmlns:a16="http://schemas.microsoft.com/office/drawing/2014/main" id="{FA95F422-3A8F-E924-2789-F34727D114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7D91B5-705C-74DD-4294-BD1A886A7B53}"/>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312346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59E6B-20C7-FF34-AAF4-28F9B586214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A50F996-1B30-4F54-B208-B76FBA39965A}"/>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4" name="Footer Placeholder 3">
            <a:extLst>
              <a:ext uri="{FF2B5EF4-FFF2-40B4-BE49-F238E27FC236}">
                <a16:creationId xmlns:a16="http://schemas.microsoft.com/office/drawing/2014/main" id="{49D3DAAD-6A1C-5548-D65C-36952A4047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24986C-E3A2-9157-8640-6E8F99499F99}"/>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1522361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14D23D-97C6-358E-A11E-109D0EBF3E12}"/>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3" name="Footer Placeholder 2">
            <a:extLst>
              <a:ext uri="{FF2B5EF4-FFF2-40B4-BE49-F238E27FC236}">
                <a16:creationId xmlns:a16="http://schemas.microsoft.com/office/drawing/2014/main" id="{66F9211C-3648-ED08-A23D-66868389D9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26A8A4-9AF8-AA18-50A6-98A4CC16BF51}"/>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4285760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5A568-BD66-5949-94CA-F83A21ED16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12108A2-3991-2AA6-6714-1377451DB5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61E2CA4-F1C6-8364-0B44-F3419B6003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6022B0-C6AF-9B4C-6ACB-CDE0C13FEF92}"/>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6" name="Footer Placeholder 5">
            <a:extLst>
              <a:ext uri="{FF2B5EF4-FFF2-40B4-BE49-F238E27FC236}">
                <a16:creationId xmlns:a16="http://schemas.microsoft.com/office/drawing/2014/main" id="{5D1A9832-C67E-EEC8-6CD8-98B3DCD1FD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7B0FD9-B4D8-16E2-FD28-0FE45B5814B9}"/>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3041092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4B830-2198-8CB7-43F4-BA19CDB5D0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CA8CCD9-1D82-651C-5C54-83AD5F2B9945}"/>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F2865D-278E-D4BB-41DE-B9984E3303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6FE5BD-25E0-EE39-6B9A-BEBA99EC7038}"/>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6" name="Footer Placeholder 5">
            <a:extLst>
              <a:ext uri="{FF2B5EF4-FFF2-40B4-BE49-F238E27FC236}">
                <a16:creationId xmlns:a16="http://schemas.microsoft.com/office/drawing/2014/main" id="{25A0BCB7-D557-40EC-8CE0-922F6E8835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03E538-7537-4DE2-FBA0-107449FEFC14}"/>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2229328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0AF9-C892-7B31-AA3E-E4DAD4671D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33058B4-A28C-2335-B925-09014850BE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D55F1B-695A-D4E9-B026-089E5FA22915}"/>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5" name="Footer Placeholder 4">
            <a:extLst>
              <a:ext uri="{FF2B5EF4-FFF2-40B4-BE49-F238E27FC236}">
                <a16:creationId xmlns:a16="http://schemas.microsoft.com/office/drawing/2014/main" id="{2C0BF205-E4D7-C8C6-4D46-563BCABDA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AA54D-47A7-DB0B-78B2-5D577C077C64}"/>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3079855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05517E-1F03-485E-84F8-0EFAA3F1987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3F6A8F5-011A-9E98-89B1-BF4511B7323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77E151-257A-8E3E-5789-235893B9E2EB}"/>
              </a:ext>
            </a:extLst>
          </p:cNvPr>
          <p:cNvSpPr>
            <a:spLocks noGrp="1"/>
          </p:cNvSpPr>
          <p:nvPr>
            <p:ph type="dt" sz="half" idx="10"/>
          </p:nvPr>
        </p:nvSpPr>
        <p:spPr/>
        <p:txBody>
          <a:bodyPr/>
          <a:lstStyle/>
          <a:p>
            <a:fld id="{AA1052EF-6BE6-420E-949A-E717AFAEBE1E}" type="datetimeFigureOut">
              <a:rPr lang="en-GB" smtClean="0"/>
              <a:t>18/10/2026</a:t>
            </a:fld>
            <a:endParaRPr lang="en-GB"/>
          </a:p>
        </p:txBody>
      </p:sp>
      <p:sp>
        <p:nvSpPr>
          <p:cNvPr id="5" name="Footer Placeholder 4">
            <a:extLst>
              <a:ext uri="{FF2B5EF4-FFF2-40B4-BE49-F238E27FC236}">
                <a16:creationId xmlns:a16="http://schemas.microsoft.com/office/drawing/2014/main" id="{BAD23D4C-8E79-4B45-21AD-8FC138E70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52C232-99FD-DE57-9F1B-5C307EC94A84}"/>
              </a:ext>
            </a:extLst>
          </p:cNvPr>
          <p:cNvSpPr>
            <a:spLocks noGrp="1"/>
          </p:cNvSpPr>
          <p:nvPr>
            <p:ph type="sldNum" sz="quarter" idx="12"/>
          </p:nvPr>
        </p:nvSpPr>
        <p:spPr/>
        <p:txBody>
          <a:bodyPr/>
          <a:lstStyle/>
          <a:p>
            <a:fld id="{B5AEDC76-5EC6-43A1-9A81-02DD218B4CD5}" type="slidenum">
              <a:rPr lang="en-GB" smtClean="0"/>
              <a:t>‹#›</a:t>
            </a:fld>
            <a:endParaRPr lang="en-GB"/>
          </a:p>
        </p:txBody>
      </p:sp>
    </p:spTree>
    <p:extLst>
      <p:ext uri="{BB962C8B-B14F-4D97-AF65-F5344CB8AC3E}">
        <p14:creationId xmlns:p14="http://schemas.microsoft.com/office/powerpoint/2010/main" val="2529742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9075DF-51F6-BE80-E93A-99A267B81C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556E4C9-6E2D-2764-49A8-79A5A2354E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282213-7C7C-473B-2227-A462FDF68D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A1052EF-6BE6-420E-949A-E717AFAEBE1E}" type="datetimeFigureOut">
              <a:rPr lang="en-GB" smtClean="0"/>
              <a:t>18/10/2026</a:t>
            </a:fld>
            <a:endParaRPr lang="en-GB"/>
          </a:p>
        </p:txBody>
      </p:sp>
      <p:sp>
        <p:nvSpPr>
          <p:cNvPr id="5" name="Footer Placeholder 4">
            <a:extLst>
              <a:ext uri="{FF2B5EF4-FFF2-40B4-BE49-F238E27FC236}">
                <a16:creationId xmlns:a16="http://schemas.microsoft.com/office/drawing/2014/main" id="{0B2A8ED6-BECD-F53A-C80D-5740E6CF2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41F5FB-83CD-EFF2-533B-7D47C90242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AEDC76-5EC6-43A1-9A81-02DD218B4CD5}" type="slidenum">
              <a:rPr lang="en-GB" smtClean="0"/>
              <a:t>‹#›</a:t>
            </a:fld>
            <a:endParaRPr lang="en-GB"/>
          </a:p>
        </p:txBody>
      </p:sp>
    </p:spTree>
    <p:extLst>
      <p:ext uri="{BB962C8B-B14F-4D97-AF65-F5344CB8AC3E}">
        <p14:creationId xmlns:p14="http://schemas.microsoft.com/office/powerpoint/2010/main" val="827067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gov.uk/government/publications/keeping-children-safe-in-education" TargetMode="External"/><Relationship Id="rId2" Type="http://schemas.openxmlformats.org/officeDocument/2006/relationships/hyperlink" Target="https://teaching-vacancies.service.gov.uk/jobs/family-support-worker-story-wood-school-birmingham-west-midlands" TargetMode="External"/><Relationship Id="rId1" Type="http://schemas.openxmlformats.org/officeDocument/2006/relationships/slideLayout" Target="../slideLayouts/slideLayout1.xml"/><Relationship Id="rId5" Type="http://schemas.openxmlformats.org/officeDocument/2006/relationships/hyperlink" Target="https://nationalcareers.service.gov.uk/job-profiles/family-support-worker" TargetMode="External"/><Relationship Id="rId4" Type="http://schemas.openxmlformats.org/officeDocument/2006/relationships/hyperlink" Target="http://www.gov.uk/government/publications/working-together-to-safeguard-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E57E68-5F35-6B2A-BDCF-6F8E8756FF81}"/>
              </a:ext>
            </a:extLst>
          </p:cNvPr>
          <p:cNvSpPr txBox="1"/>
          <p:nvPr/>
        </p:nvSpPr>
        <p:spPr>
          <a:xfrm>
            <a:off x="648929" y="511277"/>
            <a:ext cx="10844981" cy="1477328"/>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BC1C3E0E-350F-1ADB-D675-41C64D402A7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291" y="444976"/>
            <a:ext cx="2619375" cy="1165860"/>
          </a:xfrm>
          <a:prstGeom prst="rect">
            <a:avLst/>
          </a:prstGeom>
          <a:noFill/>
        </p:spPr>
      </p:pic>
      <p:sp>
        <p:nvSpPr>
          <p:cNvPr id="5" name="TextBox 4">
            <a:extLst>
              <a:ext uri="{FF2B5EF4-FFF2-40B4-BE49-F238E27FC236}">
                <a16:creationId xmlns:a16="http://schemas.microsoft.com/office/drawing/2014/main" id="{2259D6A8-8D03-0C1C-1C95-5B3E98396A41}"/>
              </a:ext>
            </a:extLst>
          </p:cNvPr>
          <p:cNvSpPr txBox="1"/>
          <p:nvPr/>
        </p:nvSpPr>
        <p:spPr>
          <a:xfrm>
            <a:off x="522514" y="1868993"/>
            <a:ext cx="11324493" cy="2800767"/>
          </a:xfrm>
          <a:prstGeom prst="rect">
            <a:avLst/>
          </a:prstGeom>
          <a:noFill/>
        </p:spPr>
        <p:txBody>
          <a:bodyPr wrap="square" rtlCol="0">
            <a:spAutoFit/>
          </a:bodyPr>
          <a:lstStyle/>
          <a:p>
            <a:endParaRPr lang="en-GB" dirty="0"/>
          </a:p>
          <a:p>
            <a:endParaRPr lang="en-GB" dirty="0"/>
          </a:p>
          <a:p>
            <a:r>
              <a:rPr lang="en-GB" sz="2800" dirty="0">
                <a:latin typeface="Arial" panose="020B0604020202020204" pitchFamily="34" charset="0"/>
                <a:cs typeface="Arial" panose="020B0604020202020204" pitchFamily="34" charset="0"/>
              </a:rPr>
              <a:t>NAME: Sammar Zaman</a:t>
            </a:r>
          </a:p>
          <a:p>
            <a:r>
              <a:rPr lang="en-GB" sz="2800" dirty="0">
                <a:latin typeface="Arial" panose="020B0604020202020204" pitchFamily="34" charset="0"/>
                <a:cs typeface="Arial" panose="020B0604020202020204" pitchFamily="34" charset="0"/>
              </a:rPr>
              <a:t>STUDENT ID: 2522375</a:t>
            </a:r>
          </a:p>
          <a:p>
            <a:r>
              <a:rPr lang="en-GB" sz="2800" dirty="0">
                <a:latin typeface="Arial" panose="020B0604020202020204" pitchFamily="34" charset="0"/>
                <a:cs typeface="Arial" panose="020B0604020202020204" pitchFamily="34" charset="0"/>
              </a:rPr>
              <a:t>MODULE CODE: LCHS4009</a:t>
            </a:r>
          </a:p>
          <a:p>
            <a:r>
              <a:rPr lang="en-GB" sz="2800" dirty="0">
                <a:latin typeface="Arial" panose="020B0604020202020204" pitchFamily="34" charset="0"/>
                <a:cs typeface="Arial" panose="020B0604020202020204" pitchFamily="34" charset="0"/>
              </a:rPr>
              <a:t>MODULE: Professional Development In Health and Social Care</a:t>
            </a:r>
          </a:p>
          <a:p>
            <a:r>
              <a:rPr lang="en-GB" sz="2800" dirty="0">
                <a:latin typeface="Arial" panose="020B0604020202020204" pitchFamily="34" charset="0"/>
                <a:cs typeface="Arial" panose="020B0604020202020204" pitchFamily="34" charset="0"/>
              </a:rPr>
              <a:t>LECTURER : Hajra </a:t>
            </a:r>
            <a:r>
              <a:rPr lang="en-GB" sz="2800" dirty="0" err="1">
                <a:latin typeface="Arial" panose="020B0604020202020204" pitchFamily="34" charset="0"/>
                <a:cs typeface="Arial" panose="020B0604020202020204" pitchFamily="34" charset="0"/>
              </a:rPr>
              <a:t>Mustasim</a:t>
            </a:r>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29737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5E77-31DE-FCBF-BC49-EFCAA62315B1}"/>
              </a:ext>
            </a:extLst>
          </p:cNvPr>
          <p:cNvSpPr>
            <a:spLocks noGrp="1"/>
          </p:cNvSpPr>
          <p:nvPr>
            <p:ph type="ctrTitle"/>
          </p:nvPr>
        </p:nvSpPr>
        <p:spPr>
          <a:xfrm>
            <a:off x="1524000" y="1122363"/>
            <a:ext cx="9144000" cy="726102"/>
          </a:xfrm>
        </p:spPr>
        <p:txBody>
          <a:bodyPr>
            <a:normAutofit fontScale="90000"/>
          </a:bodyPr>
          <a:lstStyle/>
          <a:p>
            <a:r>
              <a:rPr lang="en-GB" dirty="0"/>
              <a:t>Family Support Worker </a:t>
            </a:r>
          </a:p>
        </p:txBody>
      </p:sp>
      <p:sp>
        <p:nvSpPr>
          <p:cNvPr id="3" name="Subtitle 2">
            <a:extLst>
              <a:ext uri="{FF2B5EF4-FFF2-40B4-BE49-F238E27FC236}">
                <a16:creationId xmlns:a16="http://schemas.microsoft.com/office/drawing/2014/main" id="{DAA228B4-AB7B-CD81-E303-4BCD3D220CE4}"/>
              </a:ext>
            </a:extLst>
          </p:cNvPr>
          <p:cNvSpPr>
            <a:spLocks noGrp="1"/>
          </p:cNvSpPr>
          <p:nvPr>
            <p:ph type="subTitle" idx="1"/>
          </p:nvPr>
        </p:nvSpPr>
        <p:spPr>
          <a:xfrm>
            <a:off x="1524000" y="2074606"/>
            <a:ext cx="9144000" cy="1848465"/>
          </a:xfrm>
        </p:spPr>
        <p:txBody>
          <a:bodyPr>
            <a:normAutofit/>
          </a:bodyPr>
          <a:lstStyle/>
          <a:p>
            <a:pPr algn="l"/>
            <a:r>
              <a:rPr lang="en-GB" sz="1800" dirty="0">
                <a:latin typeface="Arial" panose="020B0604020202020204" pitchFamily="34" charset="0"/>
                <a:cs typeface="Arial" panose="020B0604020202020204" pitchFamily="34" charset="0"/>
              </a:rPr>
              <a:t>Good afternoon, Today I will be discussing my chosen career ambition of becoming a family support worker. I currently work as a school transport driver for children with special educational needs and disabilities known as SEND, this is on behalf of Birmingham city council. I have been doing this job role since 2019 and have gained numerous training qualifications such as safeguarding, first aid and passenger assistant training scheme. I will be using a SWOT analysis to explain how my existing skills relate to this career and identify areas where I can develop further. </a:t>
            </a:r>
          </a:p>
        </p:txBody>
      </p:sp>
    </p:spTree>
    <p:extLst>
      <p:ext uri="{BB962C8B-B14F-4D97-AF65-F5344CB8AC3E}">
        <p14:creationId xmlns:p14="http://schemas.microsoft.com/office/powerpoint/2010/main" val="23735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2A33-F2D4-0570-658E-CFF08A751A46}"/>
              </a:ext>
            </a:extLst>
          </p:cNvPr>
          <p:cNvSpPr>
            <a:spLocks noGrp="1"/>
          </p:cNvSpPr>
          <p:nvPr>
            <p:ph type="ctrTitle"/>
          </p:nvPr>
        </p:nvSpPr>
        <p:spPr>
          <a:xfrm>
            <a:off x="1524000" y="1122363"/>
            <a:ext cx="9144000" cy="735934"/>
          </a:xfrm>
        </p:spPr>
        <p:txBody>
          <a:bodyPr>
            <a:normAutofit fontScale="90000"/>
          </a:bodyPr>
          <a:lstStyle/>
          <a:p>
            <a:r>
              <a:rPr lang="en-GB" dirty="0"/>
              <a:t>Job Advertisement</a:t>
            </a:r>
          </a:p>
        </p:txBody>
      </p:sp>
      <p:sp>
        <p:nvSpPr>
          <p:cNvPr id="3" name="Subtitle 2">
            <a:extLst>
              <a:ext uri="{FF2B5EF4-FFF2-40B4-BE49-F238E27FC236}">
                <a16:creationId xmlns:a16="http://schemas.microsoft.com/office/drawing/2014/main" id="{A86AA554-E678-4E89-3E6F-B8366E8F30CB}"/>
              </a:ext>
            </a:extLst>
          </p:cNvPr>
          <p:cNvSpPr>
            <a:spLocks noGrp="1"/>
          </p:cNvSpPr>
          <p:nvPr>
            <p:ph type="subTitle" idx="1"/>
          </p:nvPr>
        </p:nvSpPr>
        <p:spPr>
          <a:xfrm>
            <a:off x="363794" y="1771892"/>
            <a:ext cx="3244645" cy="1946787"/>
          </a:xfrm>
        </p:spPr>
        <p:txBody>
          <a:bodyPr>
            <a:normAutofit fontScale="25000" lnSpcReduction="20000"/>
          </a:bodyPr>
          <a:lstStyle/>
          <a:p>
            <a:pPr algn="l"/>
            <a:r>
              <a:rPr lang="en-GB" sz="4400" dirty="0">
                <a:latin typeface="Arial" panose="020B0604020202020204" pitchFamily="34" charset="0"/>
                <a:cs typeface="Arial" panose="020B0604020202020204" pitchFamily="34" charset="0"/>
              </a:rPr>
              <a:t>Job title: Family Support Worker</a:t>
            </a:r>
          </a:p>
          <a:p>
            <a:pPr algn="l"/>
            <a:r>
              <a:rPr lang="en-GB" sz="4400" dirty="0">
                <a:latin typeface="Arial" panose="020B0604020202020204" pitchFamily="34" charset="0"/>
                <a:cs typeface="Arial" panose="020B0604020202020204" pitchFamily="34" charset="0"/>
              </a:rPr>
              <a:t>Employer : Story Wood school, Birmingham</a:t>
            </a:r>
          </a:p>
          <a:p>
            <a:pPr algn="l"/>
            <a:r>
              <a:rPr lang="en-GB" sz="4400" dirty="0">
                <a:latin typeface="Arial" panose="020B0604020202020204" pitchFamily="34" charset="0"/>
                <a:cs typeface="Arial" panose="020B0604020202020204" pitchFamily="34" charset="0"/>
              </a:rPr>
              <a:t>Salary £31,533.84 - £35,764.36 per year</a:t>
            </a:r>
          </a:p>
          <a:p>
            <a:pPr algn="l"/>
            <a:r>
              <a:rPr lang="en-GB" sz="4400" dirty="0">
                <a:latin typeface="Arial" panose="020B0604020202020204" pitchFamily="34" charset="0"/>
                <a:cs typeface="Arial" panose="020B0604020202020204" pitchFamily="34" charset="0"/>
              </a:rPr>
              <a:t>Contract: Permanent</a:t>
            </a:r>
          </a:p>
          <a:p>
            <a:pPr algn="l"/>
            <a:r>
              <a:rPr lang="en-GB" sz="4400" dirty="0">
                <a:latin typeface="Arial" panose="020B0604020202020204" pitchFamily="34" charset="0"/>
                <a:cs typeface="Arial" panose="020B0604020202020204" pitchFamily="34" charset="0"/>
              </a:rPr>
              <a:t>Working pattern: Full-time</a:t>
            </a:r>
          </a:p>
          <a:p>
            <a:pPr algn="l"/>
            <a:r>
              <a:rPr lang="en-GB" sz="4400" dirty="0">
                <a:latin typeface="Arial" panose="020B0604020202020204" pitchFamily="34" charset="0"/>
                <a:cs typeface="Arial" panose="020B0604020202020204" pitchFamily="34" charset="0"/>
              </a:rPr>
              <a:t>Location: Birmingham B23 5AJ</a:t>
            </a:r>
          </a:p>
          <a:p>
            <a:pPr algn="l"/>
            <a:r>
              <a:rPr lang="en-GB" sz="4400" dirty="0">
                <a:latin typeface="Arial" panose="020B0604020202020204" pitchFamily="34" charset="0"/>
                <a:cs typeface="Arial" panose="020B0604020202020204" pitchFamily="34" charset="0"/>
              </a:rPr>
              <a:t>Advertised closing date: 9</a:t>
            </a:r>
            <a:r>
              <a:rPr lang="en-GB" sz="4400" baseline="30000" dirty="0">
                <a:latin typeface="Arial" panose="020B0604020202020204" pitchFamily="34" charset="0"/>
                <a:cs typeface="Arial" panose="020B0604020202020204" pitchFamily="34" charset="0"/>
              </a:rPr>
              <a:t>th</a:t>
            </a:r>
            <a:r>
              <a:rPr lang="en-GB" sz="4400" dirty="0">
                <a:latin typeface="Arial" panose="020B0604020202020204" pitchFamily="34" charset="0"/>
                <a:cs typeface="Arial" panose="020B0604020202020204" pitchFamily="34" charset="0"/>
              </a:rPr>
              <a:t> November 2026 </a:t>
            </a:r>
          </a:p>
          <a:p>
            <a:pPr algn="l"/>
            <a:r>
              <a:rPr lang="en-GB" sz="4400" dirty="0">
                <a:latin typeface="Arial" panose="020B0604020202020204" pitchFamily="34" charset="0"/>
                <a:cs typeface="Arial" panose="020B0604020202020204" pitchFamily="34" charset="0"/>
              </a:rPr>
              <a:t>( Department for education 2026)</a:t>
            </a:r>
          </a:p>
          <a:p>
            <a:pPr algn="l"/>
            <a:endParaRPr lang="en-GB" dirty="0"/>
          </a:p>
        </p:txBody>
      </p:sp>
      <p:sp>
        <p:nvSpPr>
          <p:cNvPr id="6" name="TextBox 5">
            <a:extLst>
              <a:ext uri="{FF2B5EF4-FFF2-40B4-BE49-F238E27FC236}">
                <a16:creationId xmlns:a16="http://schemas.microsoft.com/office/drawing/2014/main" id="{22BAA89A-DE93-4390-611E-99708BFDD264}"/>
              </a:ext>
            </a:extLst>
          </p:cNvPr>
          <p:cNvSpPr txBox="1"/>
          <p:nvPr/>
        </p:nvSpPr>
        <p:spPr>
          <a:xfrm>
            <a:off x="363794" y="3718679"/>
            <a:ext cx="5515897" cy="258532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Main responsibilities: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.Supporting vulnerable children and their families</a:t>
            </a:r>
          </a:p>
          <a:p>
            <a:r>
              <a:rPr lang="en-GB" sz="1600" dirty="0">
                <a:latin typeface="Arial" panose="020B0604020202020204" pitchFamily="34" charset="0"/>
                <a:cs typeface="Arial" panose="020B0604020202020204" pitchFamily="34" charset="0"/>
              </a:rPr>
              <a:t>.Helping improve school attendance and emotional wellbeing</a:t>
            </a:r>
          </a:p>
          <a:p>
            <a:r>
              <a:rPr lang="en-GB" sz="1600" dirty="0">
                <a:latin typeface="Arial" panose="020B0604020202020204" pitchFamily="34" charset="0"/>
                <a:cs typeface="Arial" panose="020B0604020202020204" pitchFamily="34" charset="0"/>
              </a:rPr>
              <a:t>.Recognising and reporting safeguarding concerns</a:t>
            </a:r>
          </a:p>
          <a:p>
            <a:r>
              <a:rPr lang="en-GB" sz="1600" dirty="0">
                <a:latin typeface="Arial" panose="020B0604020202020204" pitchFamily="34" charset="0"/>
                <a:cs typeface="Arial" panose="020B0604020202020204" pitchFamily="34" charset="0"/>
              </a:rPr>
              <a:t>.Working with teachers, social workers and other professionals</a:t>
            </a:r>
          </a:p>
          <a:p>
            <a:r>
              <a:rPr lang="en-GB" sz="1600" dirty="0">
                <a:latin typeface="Arial" panose="020B0604020202020204" pitchFamily="34" charset="0"/>
                <a:cs typeface="Arial" panose="020B0604020202020204" pitchFamily="34" charset="0"/>
              </a:rPr>
              <a:t>.Providing guidance to families experiencing difficulties </a:t>
            </a:r>
          </a:p>
          <a:p>
            <a:endParaRPr lang="en-GB" dirty="0"/>
          </a:p>
        </p:txBody>
      </p:sp>
      <p:sp>
        <p:nvSpPr>
          <p:cNvPr id="7" name="TextBox 6">
            <a:extLst>
              <a:ext uri="{FF2B5EF4-FFF2-40B4-BE49-F238E27FC236}">
                <a16:creationId xmlns:a16="http://schemas.microsoft.com/office/drawing/2014/main" id="{1EB765AE-08C9-EB28-8752-9265EF906F37}"/>
              </a:ext>
            </a:extLst>
          </p:cNvPr>
          <p:cNvSpPr txBox="1"/>
          <p:nvPr/>
        </p:nvSpPr>
        <p:spPr>
          <a:xfrm>
            <a:off x="5879691" y="2375852"/>
            <a:ext cx="5948515" cy="369331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 have chosen the family support worker position at Story Wood School in Birmingham. The role involves supporting children and families who may be experiencing difficulties affecting their education, safety and wellbeing. Responsibilities include safeguarding, improving school attendance and working alongside other professionals. This career interests me because I already work with children with SEND as a school transport driver. My current role has helped me understand the importance of safety, patience and professional responsibility. I would like to develop these skills further by supporting children and families more directly.</a:t>
            </a:r>
          </a:p>
        </p:txBody>
      </p:sp>
    </p:spTree>
    <p:extLst>
      <p:ext uri="{BB962C8B-B14F-4D97-AF65-F5344CB8AC3E}">
        <p14:creationId xmlns:p14="http://schemas.microsoft.com/office/powerpoint/2010/main" val="3223764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EF6D5-7BDF-1B60-3BBB-B1EA4EC3E760}"/>
              </a:ext>
            </a:extLst>
          </p:cNvPr>
          <p:cNvSpPr>
            <a:spLocks noGrp="1"/>
          </p:cNvSpPr>
          <p:nvPr>
            <p:ph type="ctrTitle"/>
          </p:nvPr>
        </p:nvSpPr>
        <p:spPr>
          <a:xfrm>
            <a:off x="1386348" y="176981"/>
            <a:ext cx="9144000" cy="678425"/>
          </a:xfrm>
        </p:spPr>
        <p:txBody>
          <a:bodyPr>
            <a:normAutofit fontScale="90000"/>
          </a:bodyPr>
          <a:lstStyle/>
          <a:p>
            <a:r>
              <a:rPr lang="en-GB" dirty="0"/>
              <a:t>My Personal SWOT Analysis</a:t>
            </a:r>
          </a:p>
        </p:txBody>
      </p:sp>
      <p:sp>
        <p:nvSpPr>
          <p:cNvPr id="3" name="Subtitle 2">
            <a:extLst>
              <a:ext uri="{FF2B5EF4-FFF2-40B4-BE49-F238E27FC236}">
                <a16:creationId xmlns:a16="http://schemas.microsoft.com/office/drawing/2014/main" id="{6E873CDB-BB1A-CFDC-8536-3769DBF8B567}"/>
              </a:ext>
            </a:extLst>
          </p:cNvPr>
          <p:cNvSpPr>
            <a:spLocks noGrp="1"/>
          </p:cNvSpPr>
          <p:nvPr>
            <p:ph type="subTitle" idx="1"/>
          </p:nvPr>
        </p:nvSpPr>
        <p:spPr>
          <a:xfrm>
            <a:off x="570271" y="1437381"/>
            <a:ext cx="3962400" cy="2456505"/>
          </a:xfrm>
        </p:spPr>
        <p:txBody>
          <a:bodyPr>
            <a:normAutofit/>
          </a:bodyPr>
          <a:lstStyle/>
          <a:p>
            <a:r>
              <a:rPr lang="en-GB" sz="1400" b="1" u="sng" dirty="0">
                <a:latin typeface="Arial" panose="020B0604020202020204" pitchFamily="34" charset="0"/>
                <a:cs typeface="Arial" panose="020B0604020202020204" pitchFamily="34" charset="0"/>
              </a:rPr>
              <a:t>Strengths</a:t>
            </a:r>
          </a:p>
          <a:p>
            <a:pPr algn="l"/>
            <a:r>
              <a:rPr lang="en-GB" sz="1400" dirty="0">
                <a:latin typeface="Arial" panose="020B0604020202020204" pitchFamily="34" charset="0"/>
                <a:cs typeface="Arial" panose="020B0604020202020204" pitchFamily="34" charset="0"/>
              </a:rPr>
              <a:t>.Ive completed my safeguarding training.</a:t>
            </a:r>
          </a:p>
          <a:p>
            <a:pPr algn="l"/>
            <a:r>
              <a:rPr lang="en-GB" sz="1400" dirty="0">
                <a:latin typeface="Arial" panose="020B0604020202020204" pitchFamily="34" charset="0"/>
                <a:cs typeface="Arial" panose="020B0604020202020204" pitchFamily="34" charset="0"/>
              </a:rPr>
              <a:t>.Ive gained experience driving SEND children.</a:t>
            </a:r>
          </a:p>
          <a:p>
            <a:pPr algn="l"/>
            <a:r>
              <a:rPr lang="en-GB" sz="1400" dirty="0">
                <a:latin typeface="Arial" panose="020B0604020202020204" pitchFamily="34" charset="0"/>
                <a:cs typeface="Arial" panose="020B0604020202020204" pitchFamily="34" charset="0"/>
              </a:rPr>
              <a:t>.I'm responsible and safety-conscious.</a:t>
            </a:r>
          </a:p>
          <a:p>
            <a:pPr algn="l"/>
            <a:r>
              <a:rPr lang="en-GB" sz="1400" dirty="0">
                <a:latin typeface="Arial" panose="020B0604020202020204" pitchFamily="34" charset="0"/>
                <a:cs typeface="Arial" panose="020B0604020202020204" pitchFamily="34" charset="0"/>
              </a:rPr>
              <a:t>.I am patient and understanding.</a:t>
            </a:r>
          </a:p>
          <a:p>
            <a:pPr algn="l"/>
            <a:r>
              <a:rPr lang="en-GB" sz="1400" dirty="0">
                <a:latin typeface="Arial" panose="020B0604020202020204" pitchFamily="34" charset="0"/>
                <a:cs typeface="Arial" panose="020B0604020202020204" pitchFamily="34" charset="0"/>
              </a:rPr>
              <a:t>.I have awareness of individual needs.</a:t>
            </a:r>
          </a:p>
          <a:p>
            <a:pPr algn="l"/>
            <a:endParaRPr lang="en-GB" sz="1600" dirty="0"/>
          </a:p>
        </p:txBody>
      </p:sp>
      <p:sp>
        <p:nvSpPr>
          <p:cNvPr id="4" name="TextBox 3">
            <a:extLst>
              <a:ext uri="{FF2B5EF4-FFF2-40B4-BE49-F238E27FC236}">
                <a16:creationId xmlns:a16="http://schemas.microsoft.com/office/drawing/2014/main" id="{4EB61657-8005-2229-64DA-08D09C9C592D}"/>
              </a:ext>
            </a:extLst>
          </p:cNvPr>
          <p:cNvSpPr txBox="1"/>
          <p:nvPr/>
        </p:nvSpPr>
        <p:spPr>
          <a:xfrm>
            <a:off x="5958348" y="1035818"/>
            <a:ext cx="4316363" cy="2677656"/>
          </a:xfrm>
          <a:prstGeom prst="rect">
            <a:avLst/>
          </a:prstGeom>
          <a:noFill/>
        </p:spPr>
        <p:txBody>
          <a:bodyPr wrap="square" rtlCol="0">
            <a:spAutoFit/>
          </a:bodyPr>
          <a:lstStyle/>
          <a:p>
            <a:pPr algn="ctr"/>
            <a:r>
              <a:rPr lang="en-GB" sz="1400" b="1" u="sng" dirty="0">
                <a:latin typeface="Arial" panose="020B0604020202020204" pitchFamily="34" charset="0"/>
                <a:cs typeface="Arial" panose="020B0604020202020204" pitchFamily="34" charset="0"/>
              </a:rPr>
              <a:t>Weaknesses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have limited direct family support experience.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don’t have knowledge of early help assessments.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have limited experience in developing professional report writing.</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need to develop more confidence in professional meetings. </a:t>
            </a:r>
          </a:p>
          <a:p>
            <a:endParaRPr lang="en-GB" sz="1400" dirty="0"/>
          </a:p>
        </p:txBody>
      </p:sp>
      <p:sp>
        <p:nvSpPr>
          <p:cNvPr id="5" name="TextBox 4">
            <a:extLst>
              <a:ext uri="{FF2B5EF4-FFF2-40B4-BE49-F238E27FC236}">
                <a16:creationId xmlns:a16="http://schemas.microsoft.com/office/drawing/2014/main" id="{D96F8566-589D-F4AF-A1D5-AE7FE09D31C7}"/>
              </a:ext>
            </a:extLst>
          </p:cNvPr>
          <p:cNvSpPr txBox="1"/>
          <p:nvPr/>
        </p:nvSpPr>
        <p:spPr>
          <a:xfrm>
            <a:off x="570271" y="4140107"/>
            <a:ext cx="3303639" cy="2246769"/>
          </a:xfrm>
          <a:prstGeom prst="rect">
            <a:avLst/>
          </a:prstGeom>
          <a:noFill/>
        </p:spPr>
        <p:txBody>
          <a:bodyPr wrap="square" rtlCol="0">
            <a:spAutoFit/>
          </a:bodyPr>
          <a:lstStyle/>
          <a:p>
            <a:pPr algn="ctr"/>
            <a:r>
              <a:rPr lang="en-GB" sz="1400" b="1" u="sng" dirty="0">
                <a:latin typeface="Arial" panose="020B0604020202020204" pitchFamily="34" charset="0"/>
                <a:cs typeface="Arial" panose="020B0604020202020204" pitchFamily="34" charset="0"/>
              </a:rPr>
              <a:t>Opportunities</a:t>
            </a:r>
          </a:p>
          <a:p>
            <a:pPr algn="ctr"/>
            <a:endParaRPr lang="en-GB" sz="1400" b="1"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Further safeguarding development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.Family support qualifications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.School pastoral experience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.Learning from social care professionals</a:t>
            </a:r>
          </a:p>
        </p:txBody>
      </p:sp>
      <p:sp>
        <p:nvSpPr>
          <p:cNvPr id="6" name="TextBox 5">
            <a:extLst>
              <a:ext uri="{FF2B5EF4-FFF2-40B4-BE49-F238E27FC236}">
                <a16:creationId xmlns:a16="http://schemas.microsoft.com/office/drawing/2014/main" id="{D1C97ED7-7123-170E-2A1A-A85ED9B6F60E}"/>
              </a:ext>
            </a:extLst>
          </p:cNvPr>
          <p:cNvSpPr txBox="1"/>
          <p:nvPr/>
        </p:nvSpPr>
        <p:spPr>
          <a:xfrm>
            <a:off x="6518787" y="3893886"/>
            <a:ext cx="2880851" cy="2523768"/>
          </a:xfrm>
          <a:prstGeom prst="rect">
            <a:avLst/>
          </a:prstGeom>
          <a:noFill/>
        </p:spPr>
        <p:txBody>
          <a:bodyPr wrap="square" rtlCol="0">
            <a:spAutoFit/>
          </a:bodyPr>
          <a:lstStyle/>
          <a:p>
            <a:pPr algn="ctr"/>
            <a:r>
              <a:rPr lang="en-GB" sz="1400" b="1" u="sng" dirty="0">
                <a:latin typeface="Arial" panose="020B0604020202020204" pitchFamily="34" charset="0"/>
                <a:cs typeface="Arial" panose="020B0604020202020204" pitchFamily="34" charset="0"/>
              </a:rPr>
              <a:t>Threats</a:t>
            </a:r>
          </a:p>
          <a:p>
            <a:r>
              <a:rPr lang="en-GB" sz="1400" dirty="0">
                <a:latin typeface="Arial" panose="020B0604020202020204" pitchFamily="34" charset="0"/>
                <a:cs typeface="Arial" panose="020B0604020202020204" pitchFamily="34" charset="0"/>
              </a:rPr>
              <a:t>. Emotionally demanding situations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.Complex family circumstances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.Competition for vacancies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.High safeguarding responsibilities</a:t>
            </a:r>
          </a:p>
          <a:p>
            <a:endParaRPr lang="en-GB" dirty="0"/>
          </a:p>
        </p:txBody>
      </p:sp>
    </p:spTree>
    <p:extLst>
      <p:ext uri="{BB962C8B-B14F-4D97-AF65-F5344CB8AC3E}">
        <p14:creationId xmlns:p14="http://schemas.microsoft.com/office/powerpoint/2010/main" val="936373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7A015-3624-F872-39BC-B3A421EBD5B2}"/>
              </a:ext>
            </a:extLst>
          </p:cNvPr>
          <p:cNvSpPr>
            <a:spLocks noGrp="1"/>
          </p:cNvSpPr>
          <p:nvPr>
            <p:ph type="title"/>
          </p:nvPr>
        </p:nvSpPr>
        <p:spPr/>
        <p:txBody>
          <a:bodyPr>
            <a:normAutofit fontScale="90000"/>
          </a:bodyPr>
          <a:lstStyle/>
          <a:p>
            <a:r>
              <a:rPr lang="en-GB" dirty="0"/>
              <a:t>Strengths To Overcome Weaknesses and Threats/ Opportunities and Career Development</a:t>
            </a:r>
          </a:p>
        </p:txBody>
      </p:sp>
      <p:sp>
        <p:nvSpPr>
          <p:cNvPr id="3" name="Content Placeholder 2">
            <a:extLst>
              <a:ext uri="{FF2B5EF4-FFF2-40B4-BE49-F238E27FC236}">
                <a16:creationId xmlns:a16="http://schemas.microsoft.com/office/drawing/2014/main" id="{E8887F5D-1B26-627B-8611-6AC081EC3106}"/>
              </a:ext>
            </a:extLst>
          </p:cNvPr>
          <p:cNvSpPr>
            <a:spLocks noGrp="1"/>
          </p:cNvSpPr>
          <p:nvPr>
            <p:ph sz="half" idx="1"/>
          </p:nvPr>
        </p:nvSpPr>
        <p:spPr/>
        <p:txBody>
          <a:bodyPr/>
          <a:lstStyle/>
          <a:p>
            <a:pPr marL="0" indent="0">
              <a:buNone/>
            </a:pPr>
            <a:r>
              <a:rPr lang="en-GB" dirty="0"/>
              <a:t>.</a:t>
            </a:r>
            <a:r>
              <a:rPr lang="en-GB" sz="1400" dirty="0">
                <a:latin typeface="Arial" panose="020B0604020202020204" pitchFamily="34" charset="0"/>
                <a:cs typeface="Arial" panose="020B0604020202020204" pitchFamily="34" charset="0"/>
              </a:rPr>
              <a:t>Safeguarding knowledge helps me recognise and report concerns appropriately.</a:t>
            </a:r>
          </a:p>
          <a:p>
            <a:pPr marL="0" indent="0">
              <a:buNone/>
            </a:pPr>
            <a:r>
              <a:rPr lang="en-GB" sz="1400" dirty="0">
                <a:latin typeface="Arial" panose="020B0604020202020204" pitchFamily="34" charset="0"/>
                <a:cs typeface="Arial" panose="020B0604020202020204" pitchFamily="34" charset="0"/>
              </a:rPr>
              <a:t>. Responsibility helps me prioritise children's safety.</a:t>
            </a:r>
          </a:p>
          <a:p>
            <a:pPr marL="0" indent="0">
              <a:buNone/>
            </a:pPr>
            <a:r>
              <a:rPr lang="en-GB" sz="1400" dirty="0">
                <a:latin typeface="Arial" panose="020B0604020202020204" pitchFamily="34" charset="0"/>
                <a:cs typeface="Arial" panose="020B0604020202020204" pitchFamily="34" charset="0"/>
              </a:rPr>
              <a:t>.Patience helps me respond professionally to challenging situations.</a:t>
            </a:r>
          </a:p>
          <a:p>
            <a:pPr marL="0" indent="0">
              <a:buNone/>
            </a:pPr>
            <a:r>
              <a:rPr lang="en-GB" sz="1400" dirty="0">
                <a:latin typeface="Arial" panose="020B0604020202020204" pitchFamily="34" charset="0"/>
                <a:cs typeface="Arial" panose="020B0604020202020204" pitchFamily="34" charset="0"/>
              </a:rPr>
              <a:t>.Communication helps me understand children's individual needs.</a:t>
            </a:r>
          </a:p>
          <a:p>
            <a:pPr marL="0" indent="0">
              <a:buNone/>
            </a:pPr>
            <a:r>
              <a:rPr lang="en-GB" sz="1400" dirty="0">
                <a:latin typeface="Arial" panose="020B0604020202020204" pitchFamily="34" charset="0"/>
                <a:cs typeface="Arial" panose="020B0604020202020204" pitchFamily="34" charset="0"/>
              </a:rPr>
              <a:t>.Willingness to learn helps me develop skills for family support</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Government safeguarding guidance explains the importance of recognising concerns, sharing information appropriately and following established safeguarding procedures (Department of Education 2026)</a:t>
            </a:r>
          </a:p>
          <a:p>
            <a:pPr marL="0" indent="0">
              <a:buNone/>
            </a:pPr>
            <a:r>
              <a:rPr lang="en-GB" sz="1400" dirty="0">
                <a:latin typeface="Arial" panose="020B0604020202020204" pitchFamily="34" charset="0"/>
                <a:cs typeface="Arial" panose="020B0604020202020204" pitchFamily="34" charset="0"/>
              </a:rPr>
              <a:t>If a child became distressed during a journey, I would remain calm, prioritise safety and follow the correct procedures.</a:t>
            </a:r>
            <a:endParaRPr lang="en-GB" dirty="0"/>
          </a:p>
        </p:txBody>
      </p:sp>
      <p:sp>
        <p:nvSpPr>
          <p:cNvPr id="4" name="Content Placeholder 3">
            <a:extLst>
              <a:ext uri="{FF2B5EF4-FFF2-40B4-BE49-F238E27FC236}">
                <a16:creationId xmlns:a16="http://schemas.microsoft.com/office/drawing/2014/main" id="{83C20240-EFEB-71D2-9BEE-80281A0B6AE7}"/>
              </a:ext>
            </a:extLst>
          </p:cNvPr>
          <p:cNvSpPr>
            <a:spLocks noGrp="1"/>
          </p:cNvSpPr>
          <p:nvPr>
            <p:ph sz="half" idx="2"/>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Build on my existing safeguarding training and experience.</a:t>
            </a:r>
          </a:p>
          <a:p>
            <a:pPr marL="0" indent="0">
              <a:buNone/>
            </a:pPr>
            <a:r>
              <a:rPr lang="en-GB" sz="1400" dirty="0">
                <a:latin typeface="Arial" panose="020B0604020202020204" pitchFamily="34" charset="0"/>
                <a:cs typeface="Arial" panose="020B0604020202020204" pitchFamily="34" charset="0"/>
              </a:rPr>
              <a:t>. Learn about early help assessments and family support plans.</a:t>
            </a:r>
          </a:p>
          <a:p>
            <a:pPr marL="0" indent="0">
              <a:buNone/>
            </a:pPr>
            <a:r>
              <a:rPr lang="en-GB" sz="1400" dirty="0">
                <a:latin typeface="Arial" panose="020B0604020202020204" pitchFamily="34" charset="0"/>
                <a:cs typeface="Arial" panose="020B0604020202020204" pitchFamily="34" charset="0"/>
              </a:rPr>
              <a:t>. Gain experience in a school pastoral or family support setting</a:t>
            </a:r>
          </a:p>
          <a:p>
            <a:pPr marL="0" indent="0">
              <a:buNone/>
            </a:pPr>
            <a:r>
              <a:rPr lang="en-GB" sz="1400" dirty="0">
                <a:latin typeface="Arial" panose="020B0604020202020204" pitchFamily="34" charset="0"/>
                <a:cs typeface="Arial" panose="020B0604020202020204" pitchFamily="34" charset="0"/>
              </a:rPr>
              <a:t>. Develop communication and professional record keeping skills.</a:t>
            </a:r>
          </a:p>
          <a:p>
            <a:pPr marL="0" indent="0">
              <a:buNone/>
            </a:pPr>
            <a:r>
              <a:rPr lang="en-GB" sz="1400" dirty="0">
                <a:latin typeface="Arial" panose="020B0604020202020204" pitchFamily="34" charset="0"/>
                <a:cs typeface="Arial" panose="020B0604020202020204" pitchFamily="34" charset="0"/>
              </a:rPr>
              <a:t>Government guidance explains that effective family support involves identifying concerns early, understanding family circumstances and coordinating support between different services (Department for Education 2026). The national careers service also identifies relevant qualifications, volunteering and practical experience as possible routes into family support work(National career service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1353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98327-597F-5BA0-9424-F1F77A7C95E6}"/>
              </a:ext>
            </a:extLst>
          </p:cNvPr>
          <p:cNvSpPr>
            <a:spLocks noGrp="1"/>
          </p:cNvSpPr>
          <p:nvPr>
            <p:ph type="ctrTitle"/>
          </p:nvPr>
        </p:nvSpPr>
        <p:spPr>
          <a:xfrm>
            <a:off x="1524000" y="1122363"/>
            <a:ext cx="9144000" cy="716269"/>
          </a:xfrm>
        </p:spPr>
        <p:txBody>
          <a:bodyPr>
            <a:normAutofit fontScale="90000"/>
          </a:bodyPr>
          <a:lstStyle/>
          <a:p>
            <a:r>
              <a:rPr lang="en-GB" dirty="0"/>
              <a:t>My Personal Development Plan</a:t>
            </a:r>
          </a:p>
        </p:txBody>
      </p:sp>
      <p:sp>
        <p:nvSpPr>
          <p:cNvPr id="3" name="Subtitle 2">
            <a:extLst>
              <a:ext uri="{FF2B5EF4-FFF2-40B4-BE49-F238E27FC236}">
                <a16:creationId xmlns:a16="http://schemas.microsoft.com/office/drawing/2014/main" id="{6D67651D-8E34-87E3-D0DF-D32937F783B9}"/>
              </a:ext>
            </a:extLst>
          </p:cNvPr>
          <p:cNvSpPr>
            <a:spLocks noGrp="1"/>
          </p:cNvSpPr>
          <p:nvPr>
            <p:ph type="subTitle" idx="1"/>
          </p:nvPr>
        </p:nvSpPr>
        <p:spPr>
          <a:xfrm>
            <a:off x="1524000" y="1927123"/>
            <a:ext cx="9144000" cy="4581832"/>
          </a:xfrm>
        </p:spPr>
        <p:txBody>
          <a:bodyPr>
            <a:normAutofit/>
          </a:bodyPr>
          <a:lstStyle/>
          <a:p>
            <a:pPr algn="l"/>
            <a:r>
              <a:rPr lang="en-GB" sz="1600" dirty="0">
                <a:latin typeface="Arial" panose="020B0604020202020204" pitchFamily="34" charset="0"/>
                <a:cs typeface="Arial" panose="020B0604020202020204" pitchFamily="34" charset="0"/>
              </a:rPr>
              <a:t>. Build on my safeguarding knowledge by completing further relevant training</a:t>
            </a:r>
          </a:p>
          <a:p>
            <a:pPr algn="l"/>
            <a:r>
              <a:rPr lang="en-GB" sz="1600" dirty="0">
                <a:latin typeface="Arial" panose="020B0604020202020204" pitchFamily="34" charset="0"/>
                <a:cs typeface="Arial" panose="020B0604020202020204" pitchFamily="34" charset="0"/>
              </a:rPr>
              <a:t>.Develop family support skills by learning about early help assessments.</a:t>
            </a:r>
          </a:p>
          <a:p>
            <a:pPr algn="l"/>
            <a:r>
              <a:rPr lang="en-GB" sz="1600" dirty="0">
                <a:latin typeface="Arial" panose="020B0604020202020204" pitchFamily="34" charset="0"/>
                <a:cs typeface="Arial" panose="020B0604020202020204" pitchFamily="34" charset="0"/>
              </a:rPr>
              <a:t>.Gain practical experience by exploring pastoral or family support opportunities.</a:t>
            </a:r>
          </a:p>
          <a:p>
            <a:pPr algn="l"/>
            <a:r>
              <a:rPr lang="en-GB" sz="1600" dirty="0">
                <a:latin typeface="Arial" panose="020B0604020202020204" pitchFamily="34" charset="0"/>
                <a:cs typeface="Arial" panose="020B0604020202020204" pitchFamily="34" charset="0"/>
              </a:rPr>
              <a:t>.Improve professional communication by developing confidence working with parents and professionals.</a:t>
            </a:r>
          </a:p>
          <a:p>
            <a:pPr algn="l"/>
            <a:r>
              <a:rPr lang="en-GB" sz="1600" dirty="0">
                <a:latin typeface="Arial" panose="020B0604020202020204" pitchFamily="34" charset="0"/>
                <a:cs typeface="Arial" panose="020B0604020202020204" pitchFamily="34" charset="0"/>
              </a:rPr>
              <a:t>.Develop report writing skills by practising accurate and confidential record keeping.</a:t>
            </a:r>
          </a:p>
          <a:p>
            <a:pPr algn="l"/>
            <a:endParaRPr lang="en-GB" dirty="0"/>
          </a:p>
          <a:p>
            <a:pPr algn="l"/>
            <a:r>
              <a:rPr lang="en-GB" sz="1600" dirty="0">
                <a:latin typeface="Arial" panose="020B0604020202020204" pitchFamily="34" charset="0"/>
                <a:cs typeface="Arial" panose="020B0604020202020204" pitchFamily="34" charset="0"/>
              </a:rPr>
              <a:t>My experience as a SEND transport driver has helped me develop transferable skills, including safeguarding awareness, responsibility, patience and an understanding of children's individual needs. By gaining further qualifications, developing my professional knowledge and building on my existing experience, I can work towards becoming a confident and effective family support worker.</a:t>
            </a:r>
          </a:p>
          <a:p>
            <a:pPr algn="l"/>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1399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CD3AF-D23F-0590-E1EC-A0854E57B18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54C10AC-6D5E-0D40-2E3F-6E74407C2BE6}"/>
              </a:ext>
            </a:extLst>
          </p:cNvPr>
          <p:cNvSpPr>
            <a:spLocks noGrp="1"/>
          </p:cNvSpPr>
          <p:nvPr>
            <p:ph idx="1"/>
          </p:nvPr>
        </p:nvSpPr>
        <p:spPr>
          <a:xfrm>
            <a:off x="838200" y="1825625"/>
            <a:ext cx="10515600" cy="1325563"/>
          </a:xfrm>
        </p:spPr>
        <p:txBody>
          <a:bodyPr/>
          <a:lstStyle/>
          <a:p>
            <a:pPr marL="0" indent="0">
              <a:buNone/>
            </a:pPr>
            <a:r>
              <a:rPr lang="en-GB" sz="1600" dirty="0">
                <a:latin typeface="Arial" panose="020B0604020202020204" pitchFamily="34" charset="0"/>
                <a:cs typeface="Arial" panose="020B0604020202020204" pitchFamily="34" charset="0"/>
              </a:rPr>
              <a:t>To conclude, my SWOT analysis has helped me recognise how my current experience relates to my future career. Working as a SEND transport driver has taught me the importance of children's safety, professional responsibility and understanding individual needs. I recognise that family support work requires additional knowledge and experience. By developing my communication, assessment and professional skills I can work towards achieving my career goal.</a:t>
            </a:r>
          </a:p>
          <a:p>
            <a:pPr marL="0" indent="0">
              <a:buNone/>
            </a:pPr>
            <a:endParaRPr lang="en-GB" dirty="0"/>
          </a:p>
        </p:txBody>
      </p:sp>
    </p:spTree>
    <p:extLst>
      <p:ext uri="{BB962C8B-B14F-4D97-AF65-F5344CB8AC3E}">
        <p14:creationId xmlns:p14="http://schemas.microsoft.com/office/powerpoint/2010/main" val="3193129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D7E1-8044-0941-145C-DD26E6889BA3}"/>
              </a:ext>
            </a:extLst>
          </p:cNvPr>
          <p:cNvSpPr>
            <a:spLocks noGrp="1"/>
          </p:cNvSpPr>
          <p:nvPr>
            <p:ph type="ctrTitle"/>
          </p:nvPr>
        </p:nvSpPr>
        <p:spPr>
          <a:xfrm>
            <a:off x="1524000" y="1122363"/>
            <a:ext cx="9144000" cy="863753"/>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BED017ED-60DF-F38E-E847-932839F903CE}"/>
              </a:ext>
            </a:extLst>
          </p:cNvPr>
          <p:cNvSpPr>
            <a:spLocks noGrp="1"/>
          </p:cNvSpPr>
          <p:nvPr>
            <p:ph type="subTitle" idx="1"/>
          </p:nvPr>
        </p:nvSpPr>
        <p:spPr>
          <a:xfrm>
            <a:off x="1524000" y="2261419"/>
            <a:ext cx="9144000" cy="2996381"/>
          </a:xfrm>
        </p:spPr>
        <p:txBody>
          <a:bodyPr>
            <a:normAutofit lnSpcReduction="10000"/>
          </a:bodyPr>
          <a:lstStyle/>
          <a:p>
            <a:pPr algn="l"/>
            <a:r>
              <a:rPr lang="en-GB" sz="1800" dirty="0">
                <a:latin typeface="Arial" panose="020B0604020202020204" pitchFamily="34" charset="0"/>
                <a:cs typeface="Arial" panose="020B0604020202020204" pitchFamily="34" charset="0"/>
              </a:rPr>
              <a:t>Department for Education (2026) </a:t>
            </a:r>
            <a:r>
              <a:rPr lang="en-GB" sz="1800" i="1" dirty="0">
                <a:latin typeface="Arial" panose="020B0604020202020204" pitchFamily="34" charset="0"/>
                <a:cs typeface="Arial" panose="020B0604020202020204" pitchFamily="34" charset="0"/>
              </a:rPr>
              <a:t>Family support worker </a:t>
            </a:r>
            <a:r>
              <a:rPr lang="en-GB" sz="1800" dirty="0">
                <a:latin typeface="Arial" panose="020B0604020202020204" pitchFamily="34" charset="0"/>
                <a:cs typeface="Arial" panose="020B0604020202020204" pitchFamily="34" charset="0"/>
              </a:rPr>
              <a:t>– story wood school available at </a:t>
            </a:r>
            <a:r>
              <a:rPr lang="en-GB" sz="1800" dirty="0">
                <a:hlinkClick r:id="rId2"/>
              </a:rPr>
              <a:t>Family Support Worker - Story Wood School - Teaching Vacancies - GOV.UK  </a:t>
            </a:r>
            <a:r>
              <a:rPr lang="en-GB" sz="1800" dirty="0"/>
              <a:t>(</a:t>
            </a:r>
            <a:r>
              <a:rPr lang="en-GB" sz="1800" dirty="0">
                <a:latin typeface="Arial" panose="020B0604020202020204" pitchFamily="34" charset="0"/>
                <a:cs typeface="Arial" panose="020B0604020202020204" pitchFamily="34" charset="0"/>
              </a:rPr>
              <a:t>Accessed 16</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2026)</a:t>
            </a:r>
          </a:p>
          <a:p>
            <a:pPr algn="l"/>
            <a:r>
              <a:rPr lang="en-GB" sz="1800" dirty="0">
                <a:latin typeface="Arial" panose="020B0604020202020204" pitchFamily="34" charset="0"/>
                <a:cs typeface="Arial" panose="020B0604020202020204" pitchFamily="34" charset="0"/>
              </a:rPr>
              <a:t>Department for Education (2026) </a:t>
            </a:r>
            <a:r>
              <a:rPr lang="en-GB" sz="1800" i="1" dirty="0">
                <a:latin typeface="Arial" panose="020B0604020202020204" pitchFamily="34" charset="0"/>
                <a:cs typeface="Arial" panose="020B0604020202020204" pitchFamily="34" charset="0"/>
              </a:rPr>
              <a:t>keeping children safe in education</a:t>
            </a:r>
            <a:r>
              <a:rPr lang="en-GB" sz="1800" dirty="0">
                <a:latin typeface="Arial" panose="020B0604020202020204" pitchFamily="34" charset="0"/>
                <a:cs typeface="Arial" panose="020B0604020202020204" pitchFamily="34" charset="0"/>
              </a:rPr>
              <a:t> (2026) available at </a:t>
            </a:r>
            <a:r>
              <a:rPr lang="en-GB" sz="1800" dirty="0">
                <a:latin typeface="Arial" panose="020B0604020202020204" pitchFamily="34" charset="0"/>
                <a:cs typeface="Arial" panose="020B0604020202020204" pitchFamily="34" charset="0"/>
                <a:hlinkClick r:id="rId3"/>
              </a:rPr>
              <a:t>www.gov.uk/government/publications/keeping-children-safe-in-education</a:t>
            </a:r>
            <a:r>
              <a:rPr lang="en-GB" sz="1800" dirty="0">
                <a:latin typeface="Arial" panose="020B0604020202020204" pitchFamily="34" charset="0"/>
                <a:cs typeface="Arial" panose="020B0604020202020204" pitchFamily="34" charset="0"/>
              </a:rPr>
              <a:t> (accessed 16th October 2026)</a:t>
            </a:r>
          </a:p>
          <a:p>
            <a:pPr algn="l"/>
            <a:r>
              <a:rPr lang="en-GB" sz="1800" dirty="0">
                <a:latin typeface="Arial" panose="020B0604020202020204" pitchFamily="34" charset="0"/>
                <a:cs typeface="Arial" panose="020B0604020202020204" pitchFamily="34" charset="0"/>
              </a:rPr>
              <a:t>Department for Education (2026) </a:t>
            </a:r>
            <a:r>
              <a:rPr lang="en-GB" sz="1800" i="1" dirty="0">
                <a:latin typeface="Arial" panose="020B0604020202020204" pitchFamily="34" charset="0"/>
                <a:cs typeface="Arial" panose="020B0604020202020204" pitchFamily="34" charset="0"/>
              </a:rPr>
              <a:t>working together to safeguard children </a:t>
            </a:r>
            <a:r>
              <a:rPr lang="en-GB" sz="1800" dirty="0">
                <a:latin typeface="Arial" panose="020B0604020202020204" pitchFamily="34" charset="0"/>
                <a:cs typeface="Arial" panose="020B0604020202020204" pitchFamily="34" charset="0"/>
              </a:rPr>
              <a:t>2026 available at </a:t>
            </a:r>
            <a:r>
              <a:rPr lang="en-GB" sz="1800" dirty="0">
                <a:latin typeface="Arial" panose="020B0604020202020204" pitchFamily="34" charset="0"/>
                <a:cs typeface="Arial" panose="020B0604020202020204" pitchFamily="34" charset="0"/>
                <a:hlinkClick r:id="rId4"/>
              </a:rPr>
              <a:t>www.gov.uk/government/publications/working-together-to-safeguard-children</a:t>
            </a:r>
            <a:r>
              <a:rPr lang="en-GB" sz="1800" dirty="0">
                <a:latin typeface="Arial" panose="020B0604020202020204" pitchFamily="34" charset="0"/>
                <a:cs typeface="Arial" panose="020B0604020202020204" pitchFamily="34" charset="0"/>
              </a:rPr>
              <a:t> (Accessed 16th October 2026)</a:t>
            </a:r>
          </a:p>
          <a:p>
            <a:pPr algn="l"/>
            <a:r>
              <a:rPr lang="en-GB" sz="1800" dirty="0">
                <a:latin typeface="Arial" panose="020B0604020202020204" pitchFamily="34" charset="0"/>
                <a:cs typeface="Arial" panose="020B0604020202020204" pitchFamily="34" charset="0"/>
              </a:rPr>
              <a:t>National Career Service (n.d.) </a:t>
            </a:r>
            <a:r>
              <a:rPr lang="en-GB" sz="1800" i="1" dirty="0">
                <a:latin typeface="Arial" panose="020B0604020202020204" pitchFamily="34" charset="0"/>
                <a:cs typeface="Arial" panose="020B0604020202020204" pitchFamily="34" charset="0"/>
              </a:rPr>
              <a:t>Family support worker</a:t>
            </a:r>
            <a:r>
              <a:rPr lang="en-GB" sz="1800" dirty="0">
                <a:latin typeface="Arial" panose="020B0604020202020204" pitchFamily="34" charset="0"/>
                <a:cs typeface="Arial" panose="020B0604020202020204" pitchFamily="34" charset="0"/>
              </a:rPr>
              <a:t>. Available at </a:t>
            </a:r>
            <a:r>
              <a:rPr lang="en-GB" sz="1800" dirty="0">
                <a:hlinkClick r:id="rId5"/>
              </a:rPr>
              <a:t>Family support worker | Explore careers | Get careers information and advice</a:t>
            </a:r>
            <a:r>
              <a:rPr lang="en-GB" sz="1800" dirty="0">
                <a:latin typeface="Arial" panose="020B0604020202020204" pitchFamily="34" charset="0"/>
                <a:cs typeface="Arial" panose="020B0604020202020204" pitchFamily="34" charset="0"/>
              </a:rPr>
              <a:t>  (Accessed 16</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2026)</a:t>
            </a:r>
          </a:p>
        </p:txBody>
      </p:sp>
    </p:spTree>
    <p:extLst>
      <p:ext uri="{BB962C8B-B14F-4D97-AF65-F5344CB8AC3E}">
        <p14:creationId xmlns:p14="http://schemas.microsoft.com/office/powerpoint/2010/main" val="776981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356</TotalTime>
  <Words>966</Words>
  <Application>Microsoft Office PowerPoint</Application>
  <PresentationFormat>Widescreen</PresentationFormat>
  <Paragraphs>92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Family Support Worker </vt:lpstr>
      <vt:lpstr>Job Advertisement</vt:lpstr>
      <vt:lpstr>My Personal SWOT Analysis</vt:lpstr>
      <vt:lpstr>Strengths To Overcome Weaknesses and Threats/ Opportunities and Career Development</vt:lpstr>
      <vt:lpstr>My Personal Development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 zaman</dc:creator>
  <cp:lastModifiedBy>sam zaman</cp:lastModifiedBy>
  <cp:revision>1</cp:revision>
  <dcterms:created xsi:type="dcterms:W3CDTF">2026-10-18T13:04:49Z</dcterms:created>
  <dcterms:modified xsi:type="dcterms:W3CDTF">2026-10-18T19:01:26Z</dcterms:modified>
</cp:coreProperties>
</file>