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DF91DB-3C7D-D4CE-0B2C-761CA43AE3B6}" v="1372" dt="2026-02-24T00:15:52.087"/>
    <p1510:client id="{73718995-0142-4151-52FE-6034DD223D04}" v="1" dt="2026-02-22T00:58:18.210"/>
    <p1510:client id="{8A702415-6517-DE53-6EBB-9590FE829C88}" v="1" dt="2026-02-22T00:56:57.847"/>
    <p1510:client id="{C26B5964-ABFF-9D8F-42F2-2C705C2B3610}" v="4" dt="2026-02-24T00:20:24.3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E465E-AFD6-41F6-F879-CB014F5720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Impact of social media usage on academic performance of university students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9E1355-93F8-88A7-F5AE-70F9C1155F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9365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7D883-A51D-BC5C-EB1A-04C9811AA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C7D0D-3BC5-C351-2ED3-BD65B1834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                                                    </a:t>
            </a:r>
            <a:r>
              <a:rPr lang="en-GB" sz="3600"/>
              <a:t>Variables</a:t>
            </a:r>
            <a:endParaRPr lang="en-US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r>
              <a:rPr lang="en-GB"/>
              <a:t>                                        Independent variable (IV)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                                                   Social media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                                        Dependent variable (DV)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                                        Academic performance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C64E386-558E-AF92-96EC-6B13BC2BC7B0}"/>
              </a:ext>
            </a:extLst>
          </p:cNvPr>
          <p:cNvSpPr/>
          <p:nvPr/>
        </p:nvSpPr>
        <p:spPr>
          <a:xfrm>
            <a:off x="5186202" y="3433888"/>
            <a:ext cx="297726" cy="40331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E4721CBA-E49D-B251-B3B7-C993544FE04C}"/>
              </a:ext>
            </a:extLst>
          </p:cNvPr>
          <p:cNvSpPr/>
          <p:nvPr/>
        </p:nvSpPr>
        <p:spPr>
          <a:xfrm>
            <a:off x="5192815" y="5208053"/>
            <a:ext cx="326482" cy="40331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871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61FB9-353F-DCA6-7E52-C35C25DC1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7F71E-0E09-BF92-09F6-4F16D0499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                                              </a:t>
            </a:r>
            <a:r>
              <a:rPr lang="en-GB" sz="3600"/>
              <a:t>Objectives</a:t>
            </a:r>
            <a:endParaRPr lang="en-US" sz="360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1. Identify the level of social media usage among university students.</a:t>
            </a:r>
            <a:endParaRPr lang="en-US"/>
          </a:p>
          <a:p>
            <a:pPr marL="0" indent="0">
              <a:buNone/>
            </a:pPr>
            <a:r>
              <a:rPr lang="en-GB"/>
              <a:t>2. Measure student's academic performance level.</a:t>
            </a:r>
          </a:p>
          <a:p>
            <a:pPr marL="0" indent="0">
              <a:buNone/>
            </a:pPr>
            <a:r>
              <a:rPr lang="en-GB"/>
              <a:t>3. Examine the relationship between social media usage and academic performance.</a:t>
            </a:r>
          </a:p>
          <a:p>
            <a:pPr marL="0" indent="0">
              <a:buNone/>
            </a:pPr>
            <a:r>
              <a:rPr lang="en-GB"/>
              <a:t>4. Determine whether social media usage significantly influences academic performance. </a:t>
            </a:r>
          </a:p>
        </p:txBody>
      </p:sp>
    </p:spTree>
    <p:extLst>
      <p:ext uri="{BB962C8B-B14F-4D97-AF65-F5344CB8AC3E}">
        <p14:creationId xmlns:p14="http://schemas.microsoft.com/office/powerpoint/2010/main" val="3367442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DCDBB-B073-0C3B-BD7D-408BFD160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CBB9E-A206-57B3-4538-D15F072EC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                                             </a:t>
            </a:r>
            <a:r>
              <a:rPr lang="en-GB" sz="3600"/>
              <a:t>Research questions</a:t>
            </a:r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r>
              <a:rPr lang="en-GB" sz="2400"/>
              <a:t> </a:t>
            </a:r>
            <a:r>
              <a:rPr lang="en-GB" sz="2400">
                <a:ea typeface="+mn-lt"/>
                <a:cs typeface="+mn-lt"/>
              </a:rPr>
              <a:t>1. How frequently do students use social media? </a:t>
            </a: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 2. What is the academic performance level of students?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3. Is there a relationship between social media usage and academic performance?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4. Does social media usage significantly affect academic performance?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304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035D5-EDE2-D50F-5703-F7E1E84BC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5DB9A-E4FD-CFA0-FC44-42EA006E4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                                                        </a:t>
            </a:r>
            <a:r>
              <a:rPr lang="en-GB" sz="3600"/>
              <a:t>Population</a:t>
            </a:r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All university students in UK (e.g., UWTSD students)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00222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7A47F-B010-2F33-3CFA-6A45AAF3A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8E88C-974A-0BD4-FBDA-F527379D4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                                                        </a:t>
            </a:r>
            <a:r>
              <a:rPr lang="en-GB" sz="3600"/>
              <a:t>Sample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 • Enrolled undergraduate students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 • Students currently studying full-time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• Students who use at least one social media platform.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 sz="2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Sample Size: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 The study uses a sample of : 100 students.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435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67724-B147-7DE8-F767-B70589D62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06DAA-8D42-F917-18C7-C6487FDAE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                                        </a:t>
            </a:r>
            <a:r>
              <a:rPr lang="en-GB" sz="3600"/>
              <a:t>Conceptual framework</a:t>
            </a:r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Social Media Usage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  • Time spent on social media • Use during study time • Night usage • Level of distraction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 sz="2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 Academic Performance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  • Concentration level • Assignment submission • Study time management • Overall academic performance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462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581B6-384C-FF36-400E-2D72A704F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F1FB9-BC8F-9671-F30A-2343BCF2FA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     </a:t>
            </a:r>
            <a:r>
              <a:rPr lang="en-GB" sz="3600">
                <a:solidFill>
                  <a:schemeClr val="tx2">
                    <a:lumMod val="49000"/>
                    <a:lumOff val="51000"/>
                  </a:schemeClr>
                </a:solidFill>
              </a:rPr>
              <a:t>Conceptual framework:</a:t>
            </a:r>
          </a:p>
          <a:p>
            <a:pPr marL="0" indent="0">
              <a:buNone/>
            </a:pPr>
            <a:r>
              <a:rPr lang="en-GB" sz="3600"/>
              <a:t>                                         </a:t>
            </a:r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44E60F2-E795-C56E-1350-EB473435221B}"/>
              </a:ext>
            </a:extLst>
          </p:cNvPr>
          <p:cNvSpPr/>
          <p:nvPr/>
        </p:nvSpPr>
        <p:spPr>
          <a:xfrm>
            <a:off x="4830792" y="2628181"/>
            <a:ext cx="2645721" cy="96587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Collaborative</a:t>
            </a:r>
          </a:p>
          <a:p>
            <a:pPr algn="ctr"/>
            <a:r>
              <a:rPr lang="en-GB"/>
              <a:t>learning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BC70278-896F-F897-A376-49F897DE69F3}"/>
              </a:ext>
            </a:extLst>
          </p:cNvPr>
          <p:cNvSpPr/>
          <p:nvPr/>
        </p:nvSpPr>
        <p:spPr>
          <a:xfrm>
            <a:off x="1280160" y="3855720"/>
            <a:ext cx="2413382" cy="95063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Social media</a:t>
            </a:r>
          </a:p>
          <a:p>
            <a:pPr algn="ctr"/>
            <a:r>
              <a:rPr lang="en-GB"/>
              <a:t>usage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87998DB-77DB-DB07-943B-A6040633D04E}"/>
              </a:ext>
            </a:extLst>
          </p:cNvPr>
          <p:cNvSpPr/>
          <p:nvPr/>
        </p:nvSpPr>
        <p:spPr>
          <a:xfrm>
            <a:off x="8719580" y="3736388"/>
            <a:ext cx="230900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Academic</a:t>
            </a:r>
          </a:p>
          <a:p>
            <a:pPr algn="ctr"/>
            <a:r>
              <a:rPr lang="en-GB"/>
              <a:t>performance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EE1EF99-530B-BB39-305D-F31E467092E2}"/>
              </a:ext>
            </a:extLst>
          </p:cNvPr>
          <p:cNvSpPr/>
          <p:nvPr/>
        </p:nvSpPr>
        <p:spPr>
          <a:xfrm>
            <a:off x="5013960" y="5604869"/>
            <a:ext cx="2467154" cy="9000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Family</a:t>
            </a:r>
          </a:p>
          <a:p>
            <a:pPr algn="ctr"/>
            <a:r>
              <a:rPr lang="en-GB"/>
              <a:t>bonding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5CFF7E8-1E60-A052-2373-E9178F8867E0}"/>
              </a:ext>
            </a:extLst>
          </p:cNvPr>
          <p:cNvSpPr/>
          <p:nvPr/>
        </p:nvSpPr>
        <p:spPr>
          <a:xfrm>
            <a:off x="8285960" y="1409844"/>
            <a:ext cx="1963946" cy="10437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Mental</a:t>
            </a:r>
          </a:p>
          <a:p>
            <a:pPr algn="ctr"/>
            <a:r>
              <a:rPr lang="en-GB"/>
              <a:t>wellbeing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8644A0C-EB17-76D6-1A4A-AAC79F7C20C5}"/>
              </a:ext>
            </a:extLst>
          </p:cNvPr>
          <p:cNvCxnSpPr/>
          <p:nvPr/>
        </p:nvCxnSpPr>
        <p:spPr>
          <a:xfrm>
            <a:off x="3751384" y="4856505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53AB8B9-63D6-9C60-6FCB-8681D2AEDCFA}"/>
              </a:ext>
            </a:extLst>
          </p:cNvPr>
          <p:cNvCxnSpPr/>
          <p:nvPr/>
        </p:nvCxnSpPr>
        <p:spPr>
          <a:xfrm>
            <a:off x="7507915" y="3001933"/>
            <a:ext cx="1173192" cy="65560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2EE1428-6D3B-92D9-3836-37EAC40A8F80}"/>
              </a:ext>
            </a:extLst>
          </p:cNvPr>
          <p:cNvCxnSpPr/>
          <p:nvPr/>
        </p:nvCxnSpPr>
        <p:spPr>
          <a:xfrm flipV="1">
            <a:off x="7823630" y="4884607"/>
            <a:ext cx="1230702" cy="10840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560565D-C0BE-BB44-1B9C-D1A7E67C9073}"/>
              </a:ext>
            </a:extLst>
          </p:cNvPr>
          <p:cNvCxnSpPr/>
          <p:nvPr/>
        </p:nvCxnSpPr>
        <p:spPr>
          <a:xfrm flipV="1">
            <a:off x="3317062" y="3001172"/>
            <a:ext cx="1374475" cy="6527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02B080B-3782-4F69-FEBC-F0DC8D86572A}"/>
              </a:ext>
            </a:extLst>
          </p:cNvPr>
          <p:cNvCxnSpPr/>
          <p:nvPr/>
        </p:nvCxnSpPr>
        <p:spPr>
          <a:xfrm flipV="1">
            <a:off x="3885701" y="4294839"/>
            <a:ext cx="4710022" cy="776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7C4F7A3-3C04-49DA-70BF-48A0A8722E38}"/>
              </a:ext>
            </a:extLst>
          </p:cNvPr>
          <p:cNvCxnSpPr/>
          <p:nvPr/>
        </p:nvCxnSpPr>
        <p:spPr>
          <a:xfrm flipH="1">
            <a:off x="8633869" y="2215873"/>
            <a:ext cx="20127" cy="298473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9930C27-B4F2-37AF-BA85-0591373CF451}"/>
              </a:ext>
            </a:extLst>
          </p:cNvPr>
          <p:cNvCxnSpPr/>
          <p:nvPr/>
        </p:nvCxnSpPr>
        <p:spPr>
          <a:xfrm flipH="1">
            <a:off x="8518557" y="2467624"/>
            <a:ext cx="34504" cy="11300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2432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9E692-2516-718D-A0DC-2070977DD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B56DE-D58A-C5B2-BE0C-EA5E20F988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GB" sz="4500"/>
              <a:t>Questionnaire</a:t>
            </a:r>
          </a:p>
          <a:p>
            <a:pPr marL="0" indent="0">
              <a:buNone/>
            </a:pPr>
            <a:r>
              <a:rPr lang="en-GB" sz="3800"/>
              <a:t>Categorical questions (no order, just category)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Q: What is your Gender?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1.Male  2. Female  3.Other 4. Prefer not to say 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Q What is your Faculty of Study?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1.Business  2. Science  3. Arts  4.Engineering 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Q Type of University :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1. Public  2 .Private 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Q Primary Social Media Platform Used: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1. Facebook  2 .Instagram  3 .TikTok  4.WhatsApp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3678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B2D44-86F3-D75E-78AB-A684888AA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57E70-DE2F-CA0A-E472-5F2D7CE29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Questionnaire</a:t>
            </a: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Ordinal questions (Ranking order like low) 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Q: How often do you use social media?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 1.Rarely  2.Sometimes  3.Often  4.Very Often </a:t>
            </a:r>
          </a:p>
          <a:p>
            <a:pPr marL="0" indent="0">
              <a:buNone/>
            </a:pPr>
            <a:endParaRPr lang="en-GB" sz="18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Q: How would you rate your academic performance? 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1. Poor  2. Average  3. Good  4 .Excellent </a:t>
            </a:r>
          </a:p>
          <a:p>
            <a:pPr marL="0" indent="0">
              <a:buNone/>
            </a:pPr>
            <a:endParaRPr lang="en-GB" sz="18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Q: Level of social media addiction 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1.Low  2.Moderate  3. High  4 .Very High 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391219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657A8-CC68-5EED-602B-ECC3E1DFB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3E754-1797-11A6-3F00-71F20800E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540" y="2041285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3000"/>
              <a:t>Questionnaire</a:t>
            </a:r>
          </a:p>
          <a:p>
            <a:pPr marL="0" indent="0">
              <a:buNone/>
            </a:pPr>
            <a:r>
              <a:rPr lang="en-GB" sz="2400"/>
              <a:t>Interval questions (strongly disagree, strongly agree)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Q. I spend more than 3 hours daily on social media.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1.Strongly Disagree  2. Disagree  3 .Agree  4 .Strongly Agree</a:t>
            </a:r>
            <a:endParaRPr lang="en-GB"/>
          </a:p>
          <a:p>
            <a:pPr marL="0" indent="0">
              <a:buNone/>
            </a:pPr>
            <a:endParaRPr lang="en-GB" sz="18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Q. I check social media during study time. 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1.Strongly Disagree 2. Disagree 3 .Agree 4 .Strongly Agree</a:t>
            </a:r>
            <a:endParaRPr lang="en-GB"/>
          </a:p>
          <a:p>
            <a:pPr marL="0" indent="0">
              <a:buNone/>
            </a:pPr>
            <a:endParaRPr lang="en-GB" sz="18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Q. Social media distracts me from academic tasks.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1.Strongly Disagree  2.Disagree 3. Agree 4. Strongly Agree </a:t>
            </a:r>
          </a:p>
          <a:p>
            <a:pPr marL="0" indent="0">
              <a:lnSpc>
                <a:spcPct val="70000"/>
              </a:lnSpc>
              <a:buNone/>
            </a:pPr>
            <a:endParaRPr lang="en-GB" sz="1800">
              <a:highlight>
                <a:srgbClr val="F5F5F5"/>
              </a:highlight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Q. Social media affects my concentration level. </a:t>
            </a:r>
          </a:p>
          <a:p>
            <a:pPr marL="0" indent="0">
              <a:buNone/>
            </a:pPr>
            <a:r>
              <a:rPr lang="en-GB" sz="1800"/>
              <a:t>1.Strongly Disagree 2. Disagree 3. Agree 4. Strongly Agree</a:t>
            </a:r>
          </a:p>
        </p:txBody>
      </p:sp>
    </p:spTree>
    <p:extLst>
      <p:ext uri="{BB962C8B-B14F-4D97-AF65-F5344CB8AC3E}">
        <p14:creationId xmlns:p14="http://schemas.microsoft.com/office/powerpoint/2010/main" val="1270141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7E33E-2EA2-320C-85AA-6DA4C223C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025DC-4333-D582-3D60-266953BEE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Questionnaire</a:t>
            </a: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Ratio Questions (Real numbers, True Zero Exists)</a:t>
            </a:r>
            <a:r>
              <a:rPr lang="en-GB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</a:t>
            </a:r>
            <a:r>
              <a:rPr lang="en-GB" sz="1800">
                <a:ea typeface="+mn-lt"/>
                <a:cs typeface="+mn-lt"/>
              </a:rPr>
              <a:t>Q. How many hours per day do you spend on social media?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     ---Hours 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Q. What is your current GPA?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     ---GPA 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Q. How many social media platforms do you actively use? 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     --- Number </a:t>
            </a:r>
            <a:endParaRPr lang="en-GB" sz="1800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Q. How many hours do you study daily?</a:t>
            </a: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    ---Hours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71809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582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Impact of social media usage on academic performance of university students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Lee</dc:creator>
  <cp:lastModifiedBy>Helen Lee</cp:lastModifiedBy>
  <cp:revision>2</cp:revision>
  <dcterms:created xsi:type="dcterms:W3CDTF">2026-02-22T00:54:42Z</dcterms:created>
  <dcterms:modified xsi:type="dcterms:W3CDTF">2026-02-24T11:34:07Z</dcterms:modified>
</cp:coreProperties>
</file>