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BDF8BB-AA6D-4762-8D7A-DB04125D048B}" v="6" dt="2023-09-29T20:24:15.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1330" y="4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0F51-D0C4-2991-F13F-EDCB82EBCFE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8AC34A-03C8-322D-CB34-046026CB7B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CC53BB-39FD-CDF4-21BF-3CA92C51A050}"/>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4D352919-C8D8-160E-B653-9F1FBFD758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45199D-1CC9-DEDA-3F9B-6009387DC8E4}"/>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174094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2E72-1857-8A80-9E4A-D1A038465A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427EF6-67CA-BDFB-1CA1-B2E40DADC5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8BD8C-5F61-A3B6-F39C-6D41C2B45875}"/>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E1BB0E90-3147-5B79-5304-10F8529A41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9E87B-B640-DADB-59DE-A0149F3C6683}"/>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649980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BCBA1-B6EF-49D9-528F-1CEC731674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ED6C697-9A4E-D555-F59B-37B6C3DBB0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38E9F7-8E02-2A68-3C64-494D215EDAA1}"/>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34476321-AA3F-5BFA-92BC-3785653C7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D298-7727-0AF9-BCD3-F7602F37DD40}"/>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1112497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4CB4-0120-BBA5-0AAB-308C405C9A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3D2E8A-9EF7-22F0-D64F-8DAD8DDDCB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403DD10-B80F-47C6-969B-3040FBA693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CA8D16-AE05-81FC-D91E-825B48D8C617}"/>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6" name="Footer Placeholder 5">
            <a:extLst>
              <a:ext uri="{FF2B5EF4-FFF2-40B4-BE49-F238E27FC236}">
                <a16:creationId xmlns:a16="http://schemas.microsoft.com/office/drawing/2014/main" id="{44C86046-3567-F387-0961-FC2DF7DABC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8C5F95-04A6-881B-2A23-E34B0BE65862}"/>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2871505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F8E4C-A4CC-67D9-0CF7-D1C489F693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9978C7-3D99-F8B2-32B1-423E99DA75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689D85-F551-C9CC-1D40-CC895947A8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2E3336-38BD-0FFD-9424-3D570791FA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723E8-DD64-F195-EBF8-F08B7FE61E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A6DA58-AA3D-36D2-6EEB-7C8ADA3234D3}"/>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8" name="Footer Placeholder 7">
            <a:extLst>
              <a:ext uri="{FF2B5EF4-FFF2-40B4-BE49-F238E27FC236}">
                <a16:creationId xmlns:a16="http://schemas.microsoft.com/office/drawing/2014/main" id="{068C8A3E-E902-6CC9-9657-798A94D1A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55C0F4-5F50-C254-8E75-FC8FE16E4F4F}"/>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2183695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E0028-8A94-0841-4C39-68811A8D3D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028CC7-B192-631C-D187-D3758C7D132E}"/>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4" name="Footer Placeholder 3">
            <a:extLst>
              <a:ext uri="{FF2B5EF4-FFF2-40B4-BE49-F238E27FC236}">
                <a16:creationId xmlns:a16="http://schemas.microsoft.com/office/drawing/2014/main" id="{5EE1E047-8D65-198B-BFF4-0CE0F9E2F7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41F227-F6FE-FD9D-E560-5310E8571A2B}"/>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318595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7A08BF-8033-2353-436B-7908551A2C9B}"/>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3" name="Footer Placeholder 2">
            <a:extLst>
              <a:ext uri="{FF2B5EF4-FFF2-40B4-BE49-F238E27FC236}">
                <a16:creationId xmlns:a16="http://schemas.microsoft.com/office/drawing/2014/main" id="{27A311D3-1E1C-3D09-C0FD-B73FF8C000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440730-3F65-E215-664E-1BEDB0015438}"/>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3689254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41CB7-F021-57BE-0BA0-39F5377739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5549A4-A706-13F4-92F8-1952BFA2CE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0DCD1A-80C9-2A8A-9D1F-C7366B2E0E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F4B8FE-612C-AA34-01B5-2801DC4817C2}"/>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6" name="Footer Placeholder 5">
            <a:extLst>
              <a:ext uri="{FF2B5EF4-FFF2-40B4-BE49-F238E27FC236}">
                <a16:creationId xmlns:a16="http://schemas.microsoft.com/office/drawing/2014/main" id="{BE602529-758A-1216-EA2A-5871E0E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2D1C45-D95F-CA5F-28F2-2ACEE4394F1B}"/>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3874645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64CE-1AB4-8BC5-CA61-38A9712577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B23C1B-05C5-2DD0-6806-E17E90AAA2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CA9C9A-AC43-D071-51A3-7B86B0A5C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D9455D-EF74-4FE6-C584-5BA4962D92DD}"/>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6" name="Footer Placeholder 5">
            <a:extLst>
              <a:ext uri="{FF2B5EF4-FFF2-40B4-BE49-F238E27FC236}">
                <a16:creationId xmlns:a16="http://schemas.microsoft.com/office/drawing/2014/main" id="{F46B88D1-74FE-580A-7D46-F708CEEE83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84EC1-F73C-A549-9C82-995D32B98D09}"/>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2224552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C4A13-BF62-8703-2740-486D05DBC8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470B60-4D1C-312F-78D8-BF94BF0223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9D0F0B-02A2-499B-D86A-C6EC5A298158}"/>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E3B77711-4117-CDCC-3C21-6D3FA54C59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44E04-28B7-FDB1-F69A-A83750CC3E6F}"/>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1705888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7DD90D-F9CC-5CD4-459A-FFEA2CDFF3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871E6-0F89-81AD-7025-82FEE46F88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84E5B-924B-9C34-B531-10D9DDC2780D}"/>
              </a:ext>
            </a:extLst>
          </p:cNvPr>
          <p:cNvSpPr>
            <a:spLocks noGrp="1"/>
          </p:cNvSpPr>
          <p:nvPr>
            <p:ph type="dt" sz="half" idx="10"/>
          </p:nvPr>
        </p:nvSpPr>
        <p:spPr/>
        <p:txBody>
          <a:body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F9156A86-6940-A0DD-685C-CE414E7F1D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9D5509-F39A-0371-5E3F-1A5899549D32}"/>
              </a:ext>
            </a:extLst>
          </p:cNvPr>
          <p:cNvSpPr>
            <a:spLocks noGrp="1"/>
          </p:cNvSpPr>
          <p:nvPr>
            <p:ph type="sldNum" sz="quarter" idx="12"/>
          </p:nvPr>
        </p:nvSpPr>
        <p:spPr/>
        <p:txBody>
          <a:bodyPr/>
          <a:lstStyle/>
          <a:p>
            <a:fld id="{783FF913-DD3E-4DE5-8C6B-5835226D4551}" type="slidenum">
              <a:rPr lang="en-GB" smtClean="0"/>
              <a:t>‹#›</a:t>
            </a:fld>
            <a:endParaRPr lang="en-GB"/>
          </a:p>
        </p:txBody>
      </p:sp>
    </p:spTree>
    <p:extLst>
      <p:ext uri="{BB962C8B-B14F-4D97-AF65-F5344CB8AC3E}">
        <p14:creationId xmlns:p14="http://schemas.microsoft.com/office/powerpoint/2010/main" val="1589050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247482-85B2-D069-425F-86EB69E310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E01636-E572-EE65-6914-EE8901E144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AAF4D6-9A84-4543-D761-BC1A137EB9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8C2F06-6619-4061-BFBB-56F33DE65B9D}" type="datetimeFigureOut">
              <a:rPr lang="en-GB" smtClean="0"/>
              <a:t>29/09/2023</a:t>
            </a:fld>
            <a:endParaRPr lang="en-GB"/>
          </a:p>
        </p:txBody>
      </p:sp>
      <p:sp>
        <p:nvSpPr>
          <p:cNvPr id="5" name="Footer Placeholder 4">
            <a:extLst>
              <a:ext uri="{FF2B5EF4-FFF2-40B4-BE49-F238E27FC236}">
                <a16:creationId xmlns:a16="http://schemas.microsoft.com/office/drawing/2014/main" id="{5E75A461-7374-9356-E54F-080BF1F2E0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CCBBD3-AB17-48B9-6634-87DC6C85BD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3FF913-DD3E-4DE5-8C6B-5835226D4551}" type="slidenum">
              <a:rPr lang="en-GB" smtClean="0"/>
              <a:t>‹#›</a:t>
            </a:fld>
            <a:endParaRPr lang="en-GB"/>
          </a:p>
        </p:txBody>
      </p:sp>
    </p:spTree>
    <p:extLst>
      <p:ext uri="{BB962C8B-B14F-4D97-AF65-F5344CB8AC3E}">
        <p14:creationId xmlns:p14="http://schemas.microsoft.com/office/powerpoint/2010/main" val="4158350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177/0956797614524581" TargetMode="External"/><Relationship Id="rId7" Type="http://schemas.openxmlformats.org/officeDocument/2006/relationships/hyperlink" Target="https://www.youtube.com/watch?v=bCMkhCV2HWE" TargetMode="External"/><Relationship Id="rId2" Type="http://schemas.openxmlformats.org/officeDocument/2006/relationships/hyperlink" Target="https://www.youtube.com/watch?v=x0vUsxhMczI" TargetMode="External"/><Relationship Id="rId1" Type="http://schemas.openxmlformats.org/officeDocument/2006/relationships/slideLayout" Target="../slideLayouts/slideLayout2.xml"/><Relationship Id="rId6" Type="http://schemas.openxmlformats.org/officeDocument/2006/relationships/hyperlink" Target="https://students.usask.ca/articles/study-skills.php" TargetMode="External"/><Relationship Id="rId5" Type="http://schemas.openxmlformats.org/officeDocument/2006/relationships/hyperlink" Target="https://doi.org/10.1088/1742-6596/995/1/012042" TargetMode="External"/><Relationship Id="rId4" Type="http://schemas.openxmlformats.org/officeDocument/2006/relationships/hyperlink" Target="https://www.researchgate.net/publication/313768789_The_Impact_of_Time_Management_on_the_Students&#8217;_Academic_Achievem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7C8EFA-79A9-DFA7-9B26-028ED98E388E}"/>
              </a:ext>
            </a:extLst>
          </p:cNvPr>
          <p:cNvSpPr txBox="1"/>
          <p:nvPr/>
        </p:nvSpPr>
        <p:spPr>
          <a:xfrm>
            <a:off x="10074643" y="71042"/>
            <a:ext cx="2117357" cy="769441"/>
          </a:xfrm>
          <a:prstGeom prst="rect">
            <a:avLst/>
          </a:prstGeom>
          <a:noFill/>
        </p:spPr>
        <p:txBody>
          <a:bodyPr wrap="square" rtlCol="0">
            <a:spAutoFit/>
          </a:bodyPr>
          <a:lstStyle/>
          <a:p>
            <a:pPr algn="r"/>
            <a:r>
              <a:rPr lang="en-GB" sz="1000" dirty="0">
                <a:latin typeface="Arial" panose="020B0604020202020204" pitchFamily="34" charset="0"/>
                <a:cs typeface="Arial" panose="020B0604020202020204" pitchFamily="34" charset="0"/>
              </a:rPr>
              <a:t>ECE4008C</a:t>
            </a:r>
          </a:p>
          <a:p>
            <a:pPr algn="r"/>
            <a:r>
              <a:rPr lang="en-GB" sz="1000" dirty="0">
                <a:latin typeface="Arial" panose="020B0604020202020204" pitchFamily="34" charset="0"/>
                <a:cs typeface="Arial" panose="020B0604020202020204" pitchFamily="34" charset="0"/>
              </a:rPr>
              <a:t>2317684</a:t>
            </a:r>
          </a:p>
          <a:p>
            <a:pPr algn="r"/>
            <a:r>
              <a:rPr lang="en-GB" sz="1000" dirty="0">
                <a:latin typeface="Arial" panose="020B0604020202020204" pitchFamily="34" charset="0"/>
                <a:cs typeface="Arial" panose="020B0604020202020204" pitchFamily="34" charset="0"/>
              </a:rPr>
              <a:t>Word count 542 </a:t>
            </a:r>
          </a:p>
          <a:p>
            <a:pPr algn="just"/>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A0C8AC7-5128-1F5A-6DA9-A87690A245D0}"/>
              </a:ext>
            </a:extLst>
          </p:cNvPr>
          <p:cNvSpPr txBox="1">
            <a:spLocks/>
          </p:cNvSpPr>
          <p:nvPr/>
        </p:nvSpPr>
        <p:spPr>
          <a:xfrm>
            <a:off x="1425465" y="86916"/>
            <a:ext cx="8624708" cy="430887"/>
          </a:xfrm>
          <a:prstGeom prst="rect">
            <a:avLst/>
          </a:prstGeom>
          <a:solidFill>
            <a:schemeClr val="accent1">
              <a:lumMod val="20000"/>
              <a:lumOff val="80000"/>
            </a:schemeClr>
          </a:solidFill>
          <a:effectLst>
            <a:glow rad="101600">
              <a:schemeClr val="accent5">
                <a:satMod val="175000"/>
                <a:alpha val="40000"/>
              </a:schemeClr>
            </a:glow>
          </a:effectLst>
        </p:spPr>
        <p:txBody>
          <a:bodyPr wrap="square" rtlCol="0">
            <a:spAutoFit/>
          </a:bodyPr>
          <a:lstStyle/>
          <a:p>
            <a:pPr algn="ctr"/>
            <a:r>
              <a:rPr lang="en-GB" sz="2200" b="1">
                <a:latin typeface="Arial" panose="020B0604020202020204" pitchFamily="34" charset="0"/>
                <a:cs typeface="Arial" panose="020B0604020202020204" pitchFamily="34" charset="0"/>
              </a:rPr>
              <a:t>Importance of essential study skills for successful students</a:t>
            </a:r>
          </a:p>
        </p:txBody>
      </p:sp>
      <p:sp>
        <p:nvSpPr>
          <p:cNvPr id="10" name="TextBox 9">
            <a:extLst>
              <a:ext uri="{FF2B5EF4-FFF2-40B4-BE49-F238E27FC236}">
                <a16:creationId xmlns:a16="http://schemas.microsoft.com/office/drawing/2014/main" id="{F1966D4C-DC6F-A00F-F8D8-294463C261C9}"/>
              </a:ext>
            </a:extLst>
          </p:cNvPr>
          <p:cNvSpPr txBox="1">
            <a:spLocks/>
          </p:cNvSpPr>
          <p:nvPr/>
        </p:nvSpPr>
        <p:spPr>
          <a:xfrm>
            <a:off x="623767" y="665835"/>
            <a:ext cx="10330047" cy="779381"/>
          </a:xfrm>
          <a:prstGeom prst="rect">
            <a:avLst/>
          </a:prstGeom>
          <a:solidFill>
            <a:schemeClr val="accent1">
              <a:lumMod val="20000"/>
              <a:lumOff val="80000"/>
            </a:schemeClr>
          </a:solidFill>
          <a:effectLst>
            <a:glow rad="101600">
              <a:schemeClr val="accent1">
                <a:satMod val="175000"/>
                <a:alpha val="40000"/>
              </a:schemeClr>
            </a:glow>
          </a:effectLst>
        </p:spPr>
        <p:txBody>
          <a:bodyPr wrap="square" lIns="91440" tIns="45720" rIns="91440" bIns="45720" rtlCol="0" anchor="t">
            <a:spAutoFit/>
          </a:bodyPr>
          <a:lstStyle/>
          <a:p>
            <a:pPr algn="just">
              <a:lnSpc>
                <a:spcPct val="150000"/>
              </a:lnSpc>
            </a:pPr>
            <a:r>
              <a:rPr lang="en-GB" sz="1100" b="1" dirty="0">
                <a:latin typeface="Arial" panose="020B0604020202020204" pitchFamily="34" charset="0"/>
                <a:cs typeface="Arial" panose="020B0604020202020204" pitchFamily="34" charset="0"/>
              </a:rPr>
              <a:t>Introduction</a:t>
            </a:r>
            <a:endParaRPr lang="en-US" dirty="0">
              <a:ea typeface="Calibri" panose="020F0502020204030204"/>
              <a:cs typeface="Calibri" panose="020F0502020204030204"/>
            </a:endParaRPr>
          </a:p>
          <a:p>
            <a:pPr algn="just">
              <a:lnSpc>
                <a:spcPct val="150000"/>
              </a:lnSpc>
            </a:pPr>
            <a:r>
              <a:rPr lang="en-GB" sz="1000" dirty="0">
                <a:latin typeface="Arial"/>
                <a:cs typeface="Arial"/>
              </a:rPr>
              <a:t>This presentation will consist of three important study skills that will enable you to work more effectively, build your confidence and develop your perspectives. It will include, note taking, time management and critical thinking.</a:t>
            </a:r>
          </a:p>
        </p:txBody>
      </p:sp>
      <p:sp>
        <p:nvSpPr>
          <p:cNvPr id="12" name="TextBox 11">
            <a:extLst>
              <a:ext uri="{FF2B5EF4-FFF2-40B4-BE49-F238E27FC236}">
                <a16:creationId xmlns:a16="http://schemas.microsoft.com/office/drawing/2014/main" id="{349E5BF7-E567-FAE9-79FD-DF47426C0013}"/>
              </a:ext>
            </a:extLst>
          </p:cNvPr>
          <p:cNvSpPr txBox="1">
            <a:spLocks/>
          </p:cNvSpPr>
          <p:nvPr/>
        </p:nvSpPr>
        <p:spPr>
          <a:xfrm>
            <a:off x="115687" y="1586840"/>
            <a:ext cx="3451620" cy="5255285"/>
          </a:xfrm>
          <a:prstGeom prst="rect">
            <a:avLst/>
          </a:prstGeom>
          <a:solidFill>
            <a:schemeClr val="accent1">
              <a:lumMod val="20000"/>
              <a:lumOff val="80000"/>
            </a:schemeClr>
          </a:solidFill>
          <a:effectLst>
            <a:glow rad="101600">
              <a:schemeClr val="accent1">
                <a:satMod val="175000"/>
                <a:alpha val="40000"/>
              </a:schemeClr>
            </a:glow>
          </a:effectLst>
        </p:spPr>
        <p:txBody>
          <a:bodyPr wrap="square" lIns="91440" tIns="45720" rIns="91440" bIns="45720" rtlCol="0" anchor="t">
            <a:spAutoFit/>
          </a:bodyPr>
          <a:lstStyle/>
          <a:p>
            <a:pPr>
              <a:lnSpc>
                <a:spcPct val="150000"/>
              </a:lnSpc>
            </a:pPr>
            <a:r>
              <a:rPr lang="en-GB" sz="1000" b="1" dirty="0">
                <a:latin typeface="Arial" panose="020B0604020202020204" pitchFamily="34" charset="0"/>
                <a:cs typeface="Arial" panose="020B0604020202020204" pitchFamily="34" charset="0"/>
              </a:rPr>
              <a:t>Note Taking</a:t>
            </a:r>
            <a:endParaRPr lang="en-GB" sz="1000" b="1" dirty="0">
              <a:ea typeface="Calibri" panose="020F0502020204030204"/>
              <a:cs typeface="Calibri" panose="020F0502020204030204"/>
            </a:endParaRPr>
          </a:p>
          <a:p>
            <a:pPr algn="just">
              <a:lnSpc>
                <a:spcPct val="150000"/>
              </a:lnSpc>
            </a:pPr>
            <a:r>
              <a:rPr lang="en-GB" sz="1000" dirty="0">
                <a:latin typeface="Arial"/>
                <a:cs typeface="Arial"/>
              </a:rPr>
              <a:t>According to Cottrell (2013) note taking is an essential aspect of academic writing as note taking allows students to remember and revisit important sections of information. Peterson (2017) expands on this by stating that students must ensure that they are taking notes effectively when listening to the lecturer. Taking notes after listening or reading, forces you to practice remembering, rather than taking notes during the lecture. Your notes should be in your own words, in the context of what you're thinking about, to aid in retaining the information. Mueller et al. (2014) suggests that taking notes on a laptop is multitasking and can be a distraction for students. The studies in table 1 below show that students who have written notes by hand perform better than students who have note taken on a laptop. </a:t>
            </a:r>
          </a:p>
          <a:p>
            <a:pPr algn="just">
              <a:lnSpc>
                <a:spcPct val="150000"/>
              </a:lnSpc>
            </a:pPr>
            <a:endParaRPr lang="en-GB" sz="1000" dirty="0">
              <a:latin typeface="Arial"/>
              <a:cs typeface="Arial"/>
            </a:endParaRPr>
          </a:p>
          <a:p>
            <a:endParaRPr lang="en-GB" sz="1000" dirty="0">
              <a:latin typeface="Arial"/>
              <a:cs typeface="Arial"/>
            </a:endParaRPr>
          </a:p>
          <a:p>
            <a:endParaRPr lang="en-GB" sz="1000" dirty="0">
              <a:latin typeface="Arial"/>
              <a:cs typeface="Arial"/>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pPr algn="ctr"/>
            <a:r>
              <a:rPr lang="en-GB" sz="1000" dirty="0"/>
              <a:t>Table 1: Laptop versus longhand performance (Sage Journals, 2014)</a:t>
            </a:r>
            <a:endParaRPr lang="en-GB" sz="1000" dirty="0">
              <a:ea typeface="Calibri"/>
              <a:cs typeface="Calibri"/>
            </a:endParaRPr>
          </a:p>
        </p:txBody>
      </p:sp>
      <p:sp>
        <p:nvSpPr>
          <p:cNvPr id="13" name="TextBox 12">
            <a:extLst>
              <a:ext uri="{FF2B5EF4-FFF2-40B4-BE49-F238E27FC236}">
                <a16:creationId xmlns:a16="http://schemas.microsoft.com/office/drawing/2014/main" id="{AC9B8C12-5C3E-EBE4-0C40-0B3A8CE60E43}"/>
              </a:ext>
            </a:extLst>
          </p:cNvPr>
          <p:cNvSpPr txBox="1">
            <a:spLocks/>
          </p:cNvSpPr>
          <p:nvPr/>
        </p:nvSpPr>
        <p:spPr>
          <a:xfrm>
            <a:off x="3673588" y="1584976"/>
            <a:ext cx="4500526" cy="3757119"/>
          </a:xfrm>
          <a:prstGeom prst="rect">
            <a:avLst/>
          </a:prstGeom>
          <a:solidFill>
            <a:schemeClr val="accent1">
              <a:lumMod val="20000"/>
              <a:lumOff val="80000"/>
            </a:schemeClr>
          </a:solidFill>
          <a:effectLst>
            <a:glow rad="101600">
              <a:schemeClr val="accent1">
                <a:satMod val="175000"/>
                <a:alpha val="40000"/>
              </a:schemeClr>
            </a:glow>
          </a:effectLst>
        </p:spPr>
        <p:txBody>
          <a:bodyPr wrap="square" lIns="91440" tIns="45720" rIns="91440" bIns="45720" rtlCol="0" anchor="t">
            <a:spAutoFit/>
          </a:bodyPr>
          <a:lstStyle/>
          <a:p>
            <a:pPr>
              <a:lnSpc>
                <a:spcPct val="150000"/>
              </a:lnSpc>
            </a:pPr>
            <a:r>
              <a:rPr lang="en-GB" sz="1000" b="1" dirty="0">
                <a:latin typeface="Arial" panose="020B0604020202020204" pitchFamily="34" charset="0"/>
                <a:cs typeface="Arial" panose="020B0604020202020204" pitchFamily="34" charset="0"/>
              </a:rPr>
              <a:t>Time management</a:t>
            </a:r>
            <a:endParaRPr lang="en-US" dirty="0"/>
          </a:p>
          <a:p>
            <a:pPr algn="just">
              <a:lnSpc>
                <a:spcPct val="150000"/>
              </a:lnSpc>
            </a:pPr>
            <a:r>
              <a:rPr lang="en-GB" sz="1000" dirty="0">
                <a:latin typeface="Arial"/>
                <a:cs typeface="Arial"/>
              </a:rPr>
              <a:t>Cottrell (2019) states that, not only how much time spent studying will greatly affect your success but also how well you use that time. By planning your time, it can lead to greater productivity and achieving your goals.</a:t>
            </a:r>
            <a:r>
              <a:rPr lang="en-GB" sz="1000" b="1" dirty="0">
                <a:latin typeface="Arial"/>
                <a:cs typeface="Arial"/>
              </a:rPr>
              <a:t> </a:t>
            </a:r>
            <a:r>
              <a:rPr lang="en-GB" sz="1000" dirty="0">
                <a:latin typeface="Arial"/>
                <a:cs typeface="Arial"/>
              </a:rPr>
              <a:t>Nasrullah (2015) strengthens this point by revealing </a:t>
            </a:r>
            <a:r>
              <a:rPr lang="en-US" sz="1000" b="0" i="0" dirty="0">
                <a:solidFill>
                  <a:srgbClr val="000000"/>
                </a:solidFill>
                <a:effectLst/>
                <a:latin typeface="Arial"/>
                <a:cs typeface="Arial"/>
              </a:rPr>
              <a:t>that the academic performance of student’s is highly associated with time management. Cottrell (2019) also notes that by being effective with your time usage you allow yourself saved time to use as you choose such as</a:t>
            </a:r>
            <a:r>
              <a:rPr lang="en-US" sz="1000" dirty="0">
                <a:solidFill>
                  <a:srgbClr val="000000"/>
                </a:solidFill>
                <a:latin typeface="Arial"/>
                <a:cs typeface="Arial"/>
              </a:rPr>
              <a:t>,</a:t>
            </a:r>
            <a:r>
              <a:rPr lang="en-US" sz="1000" b="0" i="0" dirty="0">
                <a:solidFill>
                  <a:srgbClr val="000000"/>
                </a:solidFill>
                <a:effectLst/>
                <a:latin typeface="Arial"/>
                <a:cs typeface="Arial"/>
              </a:rPr>
              <a:t> delving deeper into your subject to gain </a:t>
            </a:r>
            <a:r>
              <a:rPr lang="en-US" sz="1000" dirty="0">
                <a:solidFill>
                  <a:srgbClr val="000000"/>
                </a:solidFill>
                <a:latin typeface="Arial"/>
                <a:cs typeface="Arial"/>
              </a:rPr>
              <a:t>broader </a:t>
            </a:r>
            <a:r>
              <a:rPr lang="en-US" sz="1000" b="0" i="0" dirty="0">
                <a:solidFill>
                  <a:srgbClr val="000000"/>
                </a:solidFill>
                <a:effectLst/>
                <a:latin typeface="Arial"/>
                <a:cs typeface="Arial"/>
              </a:rPr>
              <a:t>knowledge, strengthen what you previously learned so you have more clarity on that topic,</a:t>
            </a:r>
            <a:r>
              <a:rPr lang="en-US" sz="1000" dirty="0">
                <a:solidFill>
                  <a:srgbClr val="000000"/>
                </a:solidFill>
                <a:latin typeface="Arial"/>
                <a:cs typeface="Arial"/>
              </a:rPr>
              <a:t> </a:t>
            </a:r>
            <a:r>
              <a:rPr lang="en-US" sz="1000" b="0" i="0" dirty="0">
                <a:solidFill>
                  <a:srgbClr val="000000"/>
                </a:solidFill>
                <a:effectLst/>
                <a:latin typeface="Arial"/>
                <a:cs typeface="Arial"/>
              </a:rPr>
              <a:t> attain higher grades by organizing yourself before any exams and assignments and having time for work, loved ones and your social life. </a:t>
            </a:r>
            <a:r>
              <a:rPr lang="en-US" sz="1000" dirty="0">
                <a:solidFill>
                  <a:srgbClr val="000000"/>
                </a:solidFill>
                <a:latin typeface="Arial"/>
                <a:cs typeface="Arial"/>
              </a:rPr>
              <a:t>Additionally, Peterson (2019)  stresses the importance of having a schedule to achieve your goals. “To have your best possible day that you want, you schedule it” (Peterson,2019). </a:t>
            </a:r>
          </a:p>
          <a:p>
            <a:pPr algn="just">
              <a:lnSpc>
                <a:spcPct val="150000"/>
              </a:lnSpc>
            </a:pPr>
            <a:r>
              <a:rPr lang="en-US" sz="1000" dirty="0">
                <a:solidFill>
                  <a:srgbClr val="000000"/>
                </a:solidFill>
                <a:latin typeface="Arial" panose="020B0604020202020204" pitchFamily="34" charset="0"/>
                <a:cs typeface="Arial" panose="020B0604020202020204" pitchFamily="34" charset="0"/>
              </a:rPr>
              <a:t>Cottrell (2019) noted 10 steps that are effective to develop time management.</a:t>
            </a:r>
            <a:endParaRPr lang="en-GB" sz="10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167C7F2-5953-95D4-DE00-2E9312605C46}"/>
              </a:ext>
            </a:extLst>
          </p:cNvPr>
          <p:cNvSpPr txBox="1">
            <a:spLocks/>
          </p:cNvSpPr>
          <p:nvPr/>
        </p:nvSpPr>
        <p:spPr>
          <a:xfrm>
            <a:off x="8245542" y="1550440"/>
            <a:ext cx="3830770" cy="3757119"/>
          </a:xfrm>
          <a:prstGeom prst="rect">
            <a:avLst/>
          </a:prstGeom>
          <a:solidFill>
            <a:schemeClr val="accent1">
              <a:lumMod val="20000"/>
              <a:lumOff val="80000"/>
            </a:schemeClr>
          </a:solidFill>
          <a:effectLst>
            <a:glow rad="101600">
              <a:schemeClr val="accent1">
                <a:satMod val="175000"/>
                <a:alpha val="40000"/>
              </a:schemeClr>
            </a:glow>
          </a:effectLst>
        </p:spPr>
        <p:txBody>
          <a:bodyPr wrap="square" lIns="91440" tIns="45720" rIns="91440" bIns="45720" rtlCol="0" anchor="t">
            <a:spAutoFit/>
          </a:bodyPr>
          <a:lstStyle/>
          <a:p>
            <a:pPr>
              <a:lnSpc>
                <a:spcPct val="150000"/>
              </a:lnSpc>
            </a:pPr>
            <a:r>
              <a:rPr lang="en-GB" sz="1000" b="1" dirty="0">
                <a:latin typeface="Arial" panose="020B0604020202020204" pitchFamily="34" charset="0"/>
                <a:cs typeface="Arial" panose="020B0604020202020204" pitchFamily="34" charset="0"/>
              </a:rPr>
              <a:t>Critical thinking</a:t>
            </a:r>
            <a:endParaRPr lang="en-US" dirty="0"/>
          </a:p>
          <a:p>
            <a:pPr algn="just">
              <a:lnSpc>
                <a:spcPct val="150000"/>
              </a:lnSpc>
            </a:pPr>
            <a:r>
              <a:rPr lang="en-GB" sz="1000" dirty="0">
                <a:latin typeface="Arial"/>
                <a:cs typeface="Arial"/>
              </a:rPr>
              <a:t>According to Eales-Reynolds (2013) critically thinking is a way of questioning to make sense of things. By critically thinking you develop your own understanding and increase your personal knowledge. </a:t>
            </a:r>
            <a:r>
              <a:rPr lang="en-GB" sz="1000" dirty="0">
                <a:latin typeface="Arial"/>
                <a:ea typeface="Calibri"/>
                <a:cs typeface="Arial"/>
              </a:rPr>
              <a:t>Peterson (2019) believes </a:t>
            </a:r>
            <a:r>
              <a:rPr lang="en-GB" sz="1000" kern="100" dirty="0">
                <a:effectLst/>
                <a:latin typeface="Arial"/>
                <a:ea typeface="Calibri"/>
                <a:cs typeface="Arial"/>
              </a:rPr>
              <a:t>that the </a:t>
            </a:r>
            <a:r>
              <a:rPr lang="en-GB" sz="1000" kern="100" dirty="0">
                <a:latin typeface="Arial"/>
                <a:ea typeface="Calibri"/>
                <a:cs typeface="Arial"/>
              </a:rPr>
              <a:t>greatest </a:t>
            </a:r>
            <a:r>
              <a:rPr lang="en-GB" sz="1000" kern="100" dirty="0">
                <a:effectLst/>
                <a:latin typeface="Arial"/>
                <a:ea typeface="Calibri"/>
                <a:cs typeface="Arial"/>
              </a:rPr>
              <a:t>way </a:t>
            </a:r>
            <a:r>
              <a:rPr lang="en-GB" sz="1000" kern="100" dirty="0">
                <a:latin typeface="Arial"/>
                <a:ea typeface="Calibri"/>
                <a:cs typeface="Arial"/>
              </a:rPr>
              <a:t>for students to learn </a:t>
            </a:r>
            <a:r>
              <a:rPr lang="en-GB" sz="1000" kern="100" dirty="0">
                <a:effectLst/>
                <a:latin typeface="Arial"/>
                <a:ea typeface="Calibri"/>
                <a:cs typeface="Arial"/>
              </a:rPr>
              <a:t>critical thinking is to</a:t>
            </a:r>
            <a:r>
              <a:rPr lang="en-GB" sz="1000" kern="100" dirty="0">
                <a:latin typeface="Arial"/>
                <a:ea typeface="Calibri"/>
                <a:cs typeface="Arial"/>
              </a:rPr>
              <a:t> learn how to write. T</a:t>
            </a:r>
            <a:r>
              <a:rPr lang="en-GB" sz="1000" kern="100" dirty="0">
                <a:effectLst/>
                <a:latin typeface="Arial"/>
                <a:ea typeface="Calibri"/>
                <a:cs typeface="Arial"/>
              </a:rPr>
              <a:t>hey argue that the ability to think, speak, and write coherently is essential for success in the </a:t>
            </a:r>
            <a:r>
              <a:rPr lang="en-GB" sz="1000" kern="100" dirty="0">
                <a:latin typeface="Arial"/>
                <a:ea typeface="Calibri"/>
                <a:cs typeface="Arial"/>
              </a:rPr>
              <a:t>world. </a:t>
            </a:r>
            <a:r>
              <a:rPr lang="en-GB" sz="1000" dirty="0">
                <a:latin typeface="Arial"/>
                <a:cs typeface="Arial"/>
              </a:rPr>
              <a:t>Eales-Reynolds (2013) also states that critical thinking will be an important skill as you undertake your studies, allowing you to critically and objectively think about a topic and to be effective in an argument. According to Cottrell (2017)  as a student you will research, write and read through large amounts of material, a fraction of this would be in your work. Through  applying critical thinking it is easier to make the choice of selecting the material to include or exclude in your work.</a:t>
            </a:r>
            <a:endParaRPr lang="en-GB" sz="1000" kern="100" dirty="0">
              <a:latin typeface="Arial"/>
              <a:ea typeface="Calibri" panose="020F0502020204030204"/>
              <a:cs typeface="Arial"/>
            </a:endParaRPr>
          </a:p>
        </p:txBody>
      </p:sp>
      <p:sp>
        <p:nvSpPr>
          <p:cNvPr id="3" name="Rectangle 2">
            <a:extLst>
              <a:ext uri="{FF2B5EF4-FFF2-40B4-BE49-F238E27FC236}">
                <a16:creationId xmlns:a16="http://schemas.microsoft.com/office/drawing/2014/main" id="{E521B8A7-3CF8-FBAF-196A-228370482722}"/>
              </a:ext>
            </a:extLst>
          </p:cNvPr>
          <p:cNvSpPr>
            <a:spLocks noChangeArrowheads="1"/>
          </p:cNvSpPr>
          <p:nvPr/>
        </p:nvSpPr>
        <p:spPr bwMode="auto">
          <a:xfrm>
            <a:off x="0" y="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6" name="Rectangle 3">
            <a:extLst>
              <a:ext uri="{FF2B5EF4-FFF2-40B4-BE49-F238E27FC236}">
                <a16:creationId xmlns:a16="http://schemas.microsoft.com/office/drawing/2014/main" id="{9B24DB7A-372E-AF35-C6F5-3669A8A92D0E}"/>
              </a:ext>
            </a:extLst>
          </p:cNvPr>
          <p:cNvSpPr>
            <a:spLocks noChangeArrowheads="1"/>
          </p:cNvSpPr>
          <p:nvPr/>
        </p:nvSpPr>
        <p:spPr bwMode="auto">
          <a:xfrm>
            <a:off x="0" y="158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800" b="0" i="0" u="none" strike="noStrike" cap="none" normalizeH="0" baseline="0">
                <a:ln>
                  <a:noFill/>
                </a:ln>
                <a:solidFill>
                  <a:schemeClr val="tx1"/>
                </a:solidFill>
                <a:effectLst/>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7" name="AutoShape 5">
            <a:extLst>
              <a:ext uri="{FF2B5EF4-FFF2-40B4-BE49-F238E27FC236}">
                <a16:creationId xmlns:a16="http://schemas.microsoft.com/office/drawing/2014/main" id="{D38A0C66-04F3-F1CA-C6A5-869BD9D96BF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809CB842-E67B-36CF-574C-D98826AA1D70}"/>
              </a:ext>
            </a:extLst>
          </p:cNvPr>
          <p:cNvPicPr>
            <a:picLocks noChangeAspect="1"/>
          </p:cNvPicPr>
          <p:nvPr/>
        </p:nvPicPr>
        <p:blipFill>
          <a:blip r:embed="rId2"/>
          <a:stretch>
            <a:fillRect/>
          </a:stretch>
        </p:blipFill>
        <p:spPr>
          <a:xfrm>
            <a:off x="1051792" y="5277848"/>
            <a:ext cx="1699259" cy="1002183"/>
          </a:xfrm>
          <a:prstGeom prst="rect">
            <a:avLst/>
          </a:prstGeom>
        </p:spPr>
      </p:pic>
      <p:sp>
        <p:nvSpPr>
          <p:cNvPr id="2" name="TextBox 1">
            <a:extLst>
              <a:ext uri="{FF2B5EF4-FFF2-40B4-BE49-F238E27FC236}">
                <a16:creationId xmlns:a16="http://schemas.microsoft.com/office/drawing/2014/main" id="{8B4C2A07-D1C6-6A91-0FE2-AFBCAB5A1EEA}"/>
              </a:ext>
            </a:extLst>
          </p:cNvPr>
          <p:cNvSpPr txBox="1">
            <a:spLocks/>
          </p:cNvSpPr>
          <p:nvPr/>
        </p:nvSpPr>
        <p:spPr>
          <a:xfrm>
            <a:off x="8245542" y="5510354"/>
            <a:ext cx="3830771" cy="1217962"/>
          </a:xfrm>
          <a:prstGeom prst="rect">
            <a:avLst/>
          </a:prstGeom>
          <a:solidFill>
            <a:schemeClr val="accent1">
              <a:lumMod val="20000"/>
              <a:lumOff val="80000"/>
            </a:schemeClr>
          </a:solidFill>
          <a:ln>
            <a:solidFill>
              <a:srgbClr val="0070C0"/>
            </a:solidFill>
          </a:ln>
          <a:effectLst>
            <a:glow rad="101600">
              <a:schemeClr val="accent1">
                <a:satMod val="175000"/>
                <a:alpha val="40000"/>
              </a:schemeClr>
            </a:glow>
          </a:effectLst>
        </p:spPr>
        <p:txBody>
          <a:bodyPr wrap="square" lIns="91440" tIns="45720" rIns="91440" bIns="45720" rtlCol="0" anchor="t">
            <a:spAutoFit/>
          </a:bodyPr>
          <a:lstStyle/>
          <a:p>
            <a:pPr>
              <a:lnSpc>
                <a:spcPct val="150000"/>
              </a:lnSpc>
            </a:pPr>
            <a:r>
              <a:rPr lang="en-GB" sz="1000" b="1" dirty="0">
                <a:latin typeface="Arial" panose="020B0604020202020204" pitchFamily="34" charset="0"/>
                <a:cs typeface="Arial" panose="020B0604020202020204" pitchFamily="34" charset="0"/>
              </a:rPr>
              <a:t>Conclusion</a:t>
            </a:r>
          </a:p>
          <a:p>
            <a:pPr>
              <a:lnSpc>
                <a:spcPct val="150000"/>
              </a:lnSpc>
            </a:pPr>
            <a:r>
              <a:rPr lang="en-GB" sz="1000" kern="100" dirty="0">
                <a:effectLst/>
                <a:latin typeface="Arial" panose="020B0604020202020204" pitchFamily="34" charset="0"/>
                <a:ea typeface="Calibri" panose="020F0502020204030204" pitchFamily="34" charset="0"/>
                <a:cs typeface="Arial" panose="020B0604020202020204" pitchFamily="34" charset="0"/>
              </a:rPr>
              <a:t>In conclusion, the research has shown that note taking, time management and critical thinking are all linked to being effective skills enabling more successful students, and all have their own value in academic studies.</a:t>
            </a:r>
          </a:p>
        </p:txBody>
      </p:sp>
      <p:sp>
        <p:nvSpPr>
          <p:cNvPr id="14" name="TextBox 13">
            <a:extLst>
              <a:ext uri="{FF2B5EF4-FFF2-40B4-BE49-F238E27FC236}">
                <a16:creationId xmlns:a16="http://schemas.microsoft.com/office/drawing/2014/main" id="{0285E38E-8E1A-A4B6-302D-811AEF3ADED9}"/>
              </a:ext>
            </a:extLst>
          </p:cNvPr>
          <p:cNvSpPr txBox="1"/>
          <p:nvPr/>
        </p:nvSpPr>
        <p:spPr>
          <a:xfrm>
            <a:off x="3699686" y="5571599"/>
            <a:ext cx="4406902" cy="1171539"/>
          </a:xfrm>
          <a:prstGeom prst="rect">
            <a:avLst/>
          </a:prstGeom>
          <a:solidFill>
            <a:schemeClr val="accent1">
              <a:lumMod val="20000"/>
              <a:lumOff val="80000"/>
            </a:schemeClr>
          </a:solidFill>
          <a:effectLst>
            <a:glow rad="101600">
              <a:schemeClr val="accent1">
                <a:satMod val="175000"/>
                <a:alpha val="40000"/>
              </a:schemeClr>
            </a:glow>
          </a:effectLst>
        </p:spPr>
        <p:txBody>
          <a:bodyPr wrap="square" lIns="91440" tIns="45720" rIns="91440" bIns="45720" rtlCol="0" anchor="t">
            <a:spAutoFit/>
          </a:bodyPr>
          <a:lstStyle/>
          <a:p>
            <a:pPr algn="just">
              <a:lnSpc>
                <a:spcPct val="150000"/>
              </a:lnSpc>
            </a:pPr>
            <a:r>
              <a:rPr lang="en-GB" sz="1200" b="1" i="0" dirty="0">
                <a:solidFill>
                  <a:srgbClr val="222222"/>
                </a:solidFill>
                <a:effectLst/>
                <a:latin typeface="Open Sans" panose="020B0606030504020204" pitchFamily="34" charset="0"/>
              </a:rPr>
              <a:t>Study smarter, not harder! By actively developing good study skills and learning strategies, you will keep your motivation high and achieve your goals more easily and more efficiently. (Student Wellness Centre, 2023)</a:t>
            </a:r>
            <a:endParaRPr lang="en-GB" sz="1200" dirty="0">
              <a:ea typeface="Calibri" panose="020F0502020204030204"/>
              <a:cs typeface="Calibri" panose="020F0502020204030204"/>
            </a:endParaRPr>
          </a:p>
        </p:txBody>
      </p:sp>
    </p:spTree>
    <p:extLst>
      <p:ext uri="{BB962C8B-B14F-4D97-AF65-F5344CB8AC3E}">
        <p14:creationId xmlns:p14="http://schemas.microsoft.com/office/powerpoint/2010/main" val="2203887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FD8A2-F3F6-B4A1-C8ED-4BF422701318}"/>
              </a:ext>
            </a:extLst>
          </p:cNvPr>
          <p:cNvSpPr>
            <a:spLocks noGrp="1"/>
          </p:cNvSpPr>
          <p:nvPr>
            <p:ph type="title"/>
          </p:nvPr>
        </p:nvSpPr>
        <p:spPr>
          <a:xfrm>
            <a:off x="838200" y="365126"/>
            <a:ext cx="8918196" cy="607998"/>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id="{4C4F625A-24B2-4023-32CD-08FC22D43319}"/>
              </a:ext>
            </a:extLst>
          </p:cNvPr>
          <p:cNvSpPr>
            <a:spLocks noGrp="1"/>
          </p:cNvSpPr>
          <p:nvPr>
            <p:ph idx="1"/>
          </p:nvPr>
        </p:nvSpPr>
        <p:spPr>
          <a:xfrm>
            <a:off x="838200" y="1182255"/>
            <a:ext cx="10515600" cy="4387272"/>
          </a:xfrm>
        </p:spPr>
        <p:txBody>
          <a:bodyPr>
            <a:normAutofit/>
          </a:bodyPr>
          <a:lstStyle/>
          <a:p>
            <a:pPr algn="l"/>
            <a:r>
              <a:rPr lang="en-GB" sz="1200" b="0" i="0" dirty="0">
                <a:solidFill>
                  <a:srgbClr val="3A3A3A"/>
                </a:solidFill>
                <a:effectLst/>
              </a:rPr>
              <a:t>Bite-sized Philosophy (2017) </a:t>
            </a:r>
            <a:r>
              <a:rPr lang="en-GB" sz="1200" b="0" i="1" dirty="0">
                <a:solidFill>
                  <a:srgbClr val="3A3A3A"/>
                </a:solidFill>
                <a:effectLst/>
              </a:rPr>
              <a:t>Jordan Peterson</a:t>
            </a:r>
            <a:r>
              <a:rPr lang="en-GB" sz="1200" b="0" i="0" dirty="0">
                <a:solidFill>
                  <a:srgbClr val="3A3A3A"/>
                </a:solidFill>
                <a:effectLst/>
              </a:rPr>
              <a:t>: </a:t>
            </a:r>
            <a:r>
              <a:rPr lang="en-GB" sz="1200" b="0" i="1" dirty="0">
                <a:solidFill>
                  <a:srgbClr val="3A3A3A"/>
                </a:solidFill>
                <a:effectLst/>
              </a:rPr>
              <a:t>The Best Way To Learn Critical Thinking</a:t>
            </a:r>
            <a:r>
              <a:rPr lang="en-GB" sz="1200" b="0" i="0" dirty="0">
                <a:solidFill>
                  <a:srgbClr val="3A3A3A"/>
                </a:solidFill>
                <a:effectLst/>
              </a:rPr>
              <a:t>. Available at: </a:t>
            </a:r>
            <a:r>
              <a:rPr lang="en-GB" sz="1200" b="0" i="0" dirty="0">
                <a:solidFill>
                  <a:srgbClr val="3A3A3A"/>
                </a:solidFill>
                <a:effectLst/>
                <a:hlinkClick r:id="rId2"/>
              </a:rPr>
              <a:t>https://www.youtube.com/watch?v=x0vUsxhMczI</a:t>
            </a:r>
            <a:r>
              <a:rPr lang="en-GB" sz="1200" b="0" i="0" dirty="0">
                <a:solidFill>
                  <a:srgbClr val="3A3A3A"/>
                </a:solidFill>
                <a:effectLst/>
              </a:rPr>
              <a:t> (Accessed</a:t>
            </a:r>
            <a:r>
              <a:rPr lang="en-GB" sz="1200" dirty="0">
                <a:solidFill>
                  <a:srgbClr val="3A3A3A"/>
                </a:solidFill>
              </a:rPr>
              <a:t>:</a:t>
            </a:r>
            <a:r>
              <a:rPr lang="en-GB" sz="1200" b="0" i="0" dirty="0">
                <a:solidFill>
                  <a:srgbClr val="3A3A3A"/>
                </a:solidFill>
                <a:effectLst/>
              </a:rPr>
              <a:t> 22 September 2023).</a:t>
            </a:r>
          </a:p>
          <a:p>
            <a:pPr algn="l"/>
            <a:r>
              <a:rPr lang="en-GB" sz="1200" b="0" i="0" dirty="0">
                <a:solidFill>
                  <a:srgbClr val="3A3A3A"/>
                </a:solidFill>
                <a:effectLst/>
              </a:rPr>
              <a:t>Cottrell</a:t>
            </a:r>
            <a:r>
              <a:rPr lang="en-GB" sz="1200" dirty="0">
                <a:solidFill>
                  <a:srgbClr val="3A3A3A"/>
                </a:solidFill>
              </a:rPr>
              <a:t>, </a:t>
            </a:r>
            <a:r>
              <a:rPr lang="en-GB" sz="1200" b="0" i="0" dirty="0">
                <a:solidFill>
                  <a:srgbClr val="3A3A3A"/>
                </a:solidFill>
                <a:effectLst/>
              </a:rPr>
              <a:t>S. (2013) </a:t>
            </a:r>
            <a:r>
              <a:rPr lang="en-GB" sz="1200" b="0" i="1" dirty="0">
                <a:solidFill>
                  <a:srgbClr val="3A3A3A"/>
                </a:solidFill>
                <a:effectLst/>
              </a:rPr>
              <a:t>Study Skills Handbook.</a:t>
            </a:r>
            <a:r>
              <a:rPr lang="en-GB" sz="1200" b="0" i="0" dirty="0">
                <a:solidFill>
                  <a:srgbClr val="3A3A3A"/>
                </a:solidFill>
                <a:effectLst/>
              </a:rPr>
              <a:t> </a:t>
            </a:r>
            <a:r>
              <a:rPr lang="en-GB" sz="1200" dirty="0">
                <a:solidFill>
                  <a:srgbClr val="3A3A3A"/>
                </a:solidFill>
              </a:rPr>
              <a:t>4</a:t>
            </a:r>
            <a:r>
              <a:rPr lang="en-GB" sz="1200" baseline="30000" dirty="0">
                <a:solidFill>
                  <a:srgbClr val="3A3A3A"/>
                </a:solidFill>
              </a:rPr>
              <a:t>th</a:t>
            </a:r>
            <a:r>
              <a:rPr lang="en-GB" sz="1200" dirty="0">
                <a:solidFill>
                  <a:srgbClr val="3A3A3A"/>
                </a:solidFill>
              </a:rPr>
              <a:t> </a:t>
            </a:r>
            <a:r>
              <a:rPr lang="en-GB" sz="1200" dirty="0" err="1">
                <a:solidFill>
                  <a:srgbClr val="3A3A3A"/>
                </a:solidFill>
              </a:rPr>
              <a:t>edn</a:t>
            </a:r>
            <a:r>
              <a:rPr lang="en-GB" sz="1200" dirty="0">
                <a:solidFill>
                  <a:srgbClr val="3A3A3A"/>
                </a:solidFill>
              </a:rPr>
              <a:t>.</a:t>
            </a:r>
            <a:r>
              <a:rPr lang="en-GB" sz="1200" b="0" i="0" dirty="0">
                <a:solidFill>
                  <a:srgbClr val="3A3A3A"/>
                </a:solidFill>
                <a:effectLst/>
              </a:rPr>
              <a:t> London: Palgrave Macmillan.</a:t>
            </a:r>
          </a:p>
          <a:p>
            <a:r>
              <a:rPr lang="en-GB" sz="1200" b="0" i="0" dirty="0">
                <a:solidFill>
                  <a:srgbClr val="3A3A3A"/>
                </a:solidFill>
                <a:effectLst/>
              </a:rPr>
              <a:t>Cottrell, S. (2017) </a:t>
            </a:r>
            <a:r>
              <a:rPr lang="en-GB" sz="1200" b="0" i="1" dirty="0">
                <a:solidFill>
                  <a:srgbClr val="3A3A3A"/>
                </a:solidFill>
                <a:effectLst/>
              </a:rPr>
              <a:t>Critical thinking skills : effective analysis, argument and reflection</a:t>
            </a:r>
            <a:r>
              <a:rPr lang="en-GB" sz="1200" dirty="0">
                <a:solidFill>
                  <a:srgbClr val="3A3A3A"/>
                </a:solidFill>
              </a:rPr>
              <a:t>. </a:t>
            </a:r>
            <a:r>
              <a:rPr lang="en-GB" sz="1200" b="0" i="0" dirty="0">
                <a:solidFill>
                  <a:srgbClr val="3A3A3A"/>
                </a:solidFill>
                <a:effectLst/>
              </a:rPr>
              <a:t>3rd </a:t>
            </a:r>
            <a:r>
              <a:rPr lang="en-GB" sz="1200" b="0" i="0" dirty="0" err="1">
                <a:solidFill>
                  <a:srgbClr val="3A3A3A"/>
                </a:solidFill>
                <a:effectLst/>
              </a:rPr>
              <a:t>edn</a:t>
            </a:r>
            <a:r>
              <a:rPr lang="en-GB" sz="1200" b="0" i="0" dirty="0">
                <a:solidFill>
                  <a:srgbClr val="3A3A3A"/>
                </a:solidFill>
                <a:effectLst/>
              </a:rPr>
              <a:t>. London: Palgrave Macmillan.</a:t>
            </a:r>
          </a:p>
          <a:p>
            <a:pPr algn="l"/>
            <a:r>
              <a:rPr lang="en-GB" sz="1200" b="0" i="0" dirty="0">
                <a:solidFill>
                  <a:srgbClr val="3A3A3A"/>
                </a:solidFill>
                <a:effectLst/>
              </a:rPr>
              <a:t>Cottrell</a:t>
            </a:r>
            <a:r>
              <a:rPr lang="en-GB" sz="1200" dirty="0">
                <a:solidFill>
                  <a:srgbClr val="3A3A3A"/>
                </a:solidFill>
              </a:rPr>
              <a:t>, S. </a:t>
            </a:r>
            <a:r>
              <a:rPr lang="en-GB" sz="1200" b="0" i="0" dirty="0">
                <a:solidFill>
                  <a:srgbClr val="3A3A3A"/>
                </a:solidFill>
                <a:effectLst/>
              </a:rPr>
              <a:t>(2019) </a:t>
            </a:r>
            <a:r>
              <a:rPr lang="en-GB" sz="1200" b="0" i="1" dirty="0">
                <a:solidFill>
                  <a:srgbClr val="3A3A3A"/>
                </a:solidFill>
                <a:effectLst/>
              </a:rPr>
              <a:t>The Study Skills Handbook</a:t>
            </a:r>
            <a:r>
              <a:rPr lang="en-GB" sz="1200" dirty="0">
                <a:solidFill>
                  <a:srgbClr val="3A3A3A"/>
                </a:solidFill>
              </a:rPr>
              <a:t>. 5th</a:t>
            </a:r>
            <a:r>
              <a:rPr lang="en-GB" sz="1200" b="0" i="0" dirty="0">
                <a:solidFill>
                  <a:srgbClr val="3A3A3A"/>
                </a:solidFill>
                <a:effectLst/>
              </a:rPr>
              <a:t> </a:t>
            </a:r>
            <a:r>
              <a:rPr lang="en-GB" sz="1200" b="0" i="0" dirty="0" err="1">
                <a:solidFill>
                  <a:srgbClr val="3A3A3A"/>
                </a:solidFill>
                <a:effectLst/>
              </a:rPr>
              <a:t>edn</a:t>
            </a:r>
            <a:r>
              <a:rPr lang="en-GB" sz="1200" b="0" i="0" dirty="0">
                <a:solidFill>
                  <a:srgbClr val="3A3A3A"/>
                </a:solidFill>
                <a:effectLst/>
              </a:rPr>
              <a:t>. London: Red Globe Press</a:t>
            </a:r>
            <a:r>
              <a:rPr lang="en-GB" sz="1200" dirty="0">
                <a:solidFill>
                  <a:srgbClr val="3A3A3A"/>
                </a:solidFill>
              </a:rPr>
              <a:t>. </a:t>
            </a:r>
            <a:endParaRPr lang="en-GB" sz="1200" b="0" i="0" dirty="0">
              <a:solidFill>
                <a:srgbClr val="3A3A3A"/>
              </a:solidFill>
              <a:effectLst/>
            </a:endParaRPr>
          </a:p>
          <a:p>
            <a:r>
              <a:rPr lang="en-GB" sz="1200" dirty="0">
                <a:solidFill>
                  <a:srgbClr val="555555"/>
                </a:solidFill>
              </a:rPr>
              <a:t>Eales-Reynolds, L.J., </a:t>
            </a:r>
            <a:r>
              <a:rPr lang="en-GB" sz="1200" dirty="0" err="1">
                <a:solidFill>
                  <a:srgbClr val="555555"/>
                </a:solidFill>
              </a:rPr>
              <a:t>Judge,B</a:t>
            </a:r>
            <a:r>
              <a:rPr lang="en-GB" sz="1200" dirty="0">
                <a:solidFill>
                  <a:srgbClr val="555555"/>
                </a:solidFill>
              </a:rPr>
              <a:t>., McCreery, E. and Jones, P</a:t>
            </a:r>
            <a:r>
              <a:rPr lang="en-GB" sz="1200" b="0" i="0" dirty="0">
                <a:solidFill>
                  <a:srgbClr val="555555"/>
                </a:solidFill>
                <a:effectLst/>
              </a:rPr>
              <a:t> (2013) </a:t>
            </a:r>
            <a:r>
              <a:rPr lang="en-GB" sz="1200" b="0" i="1" dirty="0">
                <a:solidFill>
                  <a:srgbClr val="555555"/>
                </a:solidFill>
                <a:effectLst/>
              </a:rPr>
              <a:t>Critical Thinking Skills for Education Students</a:t>
            </a:r>
            <a:r>
              <a:rPr lang="en-GB" sz="1200" dirty="0">
                <a:solidFill>
                  <a:srgbClr val="555555"/>
                </a:solidFill>
              </a:rPr>
              <a:t>. 2</a:t>
            </a:r>
            <a:r>
              <a:rPr lang="en-GB" sz="1200" baseline="30000" dirty="0">
                <a:solidFill>
                  <a:srgbClr val="555555"/>
                </a:solidFill>
              </a:rPr>
              <a:t>nd</a:t>
            </a:r>
            <a:r>
              <a:rPr lang="en-GB" sz="1200" dirty="0">
                <a:solidFill>
                  <a:srgbClr val="555555"/>
                </a:solidFill>
              </a:rPr>
              <a:t> </a:t>
            </a:r>
            <a:r>
              <a:rPr lang="en-GB" sz="1200" dirty="0" err="1">
                <a:solidFill>
                  <a:srgbClr val="555555"/>
                </a:solidFill>
              </a:rPr>
              <a:t>edn</a:t>
            </a:r>
            <a:r>
              <a:rPr lang="en-GB" sz="1200" dirty="0">
                <a:solidFill>
                  <a:srgbClr val="555555"/>
                </a:solidFill>
              </a:rPr>
              <a:t>. London: </a:t>
            </a:r>
            <a:r>
              <a:rPr lang="en-GB" sz="1200" b="0" i="0" dirty="0">
                <a:solidFill>
                  <a:srgbClr val="555555"/>
                </a:solidFill>
                <a:effectLst/>
              </a:rPr>
              <a:t>SAGE Publications</a:t>
            </a:r>
            <a:r>
              <a:rPr lang="en-GB" sz="1200" dirty="0">
                <a:solidFill>
                  <a:srgbClr val="555555"/>
                </a:solidFill>
              </a:rPr>
              <a:t> Ltd.</a:t>
            </a:r>
            <a:r>
              <a:rPr lang="en-GB" sz="1200" b="0" i="0" dirty="0">
                <a:solidFill>
                  <a:srgbClr val="555555"/>
                </a:solidFill>
                <a:effectLst/>
              </a:rPr>
              <a:t> </a:t>
            </a:r>
            <a:endParaRPr lang="en-GB" sz="1200" dirty="0">
              <a:solidFill>
                <a:srgbClr val="555555"/>
              </a:solidFill>
            </a:endParaRPr>
          </a:p>
          <a:p>
            <a:r>
              <a:rPr lang="en-GB" sz="1200" b="0" i="0" dirty="0" err="1">
                <a:solidFill>
                  <a:srgbClr val="000000"/>
                </a:solidFill>
                <a:effectLst/>
              </a:rPr>
              <a:t>ManOfaAllCreation</a:t>
            </a:r>
            <a:r>
              <a:rPr lang="en-GB" sz="1200" b="0" i="0" dirty="0">
                <a:solidFill>
                  <a:srgbClr val="000000"/>
                </a:solidFill>
                <a:effectLst/>
              </a:rPr>
              <a:t> (2017) </a:t>
            </a:r>
            <a:r>
              <a:rPr lang="en-GB" sz="1200" b="0" i="1" dirty="0">
                <a:solidFill>
                  <a:srgbClr val="000000"/>
                </a:solidFill>
                <a:effectLst/>
              </a:rPr>
              <a:t>Jordan Peterson: Don’t Take Notes During Lecture! </a:t>
            </a:r>
            <a:r>
              <a:rPr lang="en-GB" sz="1200" b="0" i="0" dirty="0">
                <a:solidFill>
                  <a:srgbClr val="000000"/>
                </a:solidFill>
                <a:effectLst/>
              </a:rPr>
              <a:t>Available at: https://www.youtube.com/watch?v=lMvvdz7YJ-Q (Accessed 20 September 2023).</a:t>
            </a:r>
          </a:p>
          <a:p>
            <a:r>
              <a:rPr lang="en-GB" sz="1200" b="0" i="0" dirty="0">
                <a:solidFill>
                  <a:srgbClr val="3A3A3A"/>
                </a:solidFill>
                <a:effectLst/>
              </a:rPr>
              <a:t>Mueller, P.A. and Oppenheimer, D.M. (2014). </a:t>
            </a:r>
            <a:r>
              <a:rPr lang="en-GB" sz="1200" b="0" i="1" dirty="0">
                <a:solidFill>
                  <a:srgbClr val="3A3A3A"/>
                </a:solidFill>
                <a:effectLst/>
              </a:rPr>
              <a:t>‘The Pen Is Mightier Than the Keyboard: Advantages of Longhand Over Laptop Note Taking', Psychological Science</a:t>
            </a:r>
            <a:r>
              <a:rPr lang="en-GB" sz="1200" b="0" i="0" dirty="0">
                <a:solidFill>
                  <a:srgbClr val="3A3A3A"/>
                </a:solidFill>
                <a:effectLst/>
              </a:rPr>
              <a:t>, </a:t>
            </a:r>
            <a:r>
              <a:rPr lang="en-GB" sz="1200" b="0" i="1" dirty="0">
                <a:solidFill>
                  <a:srgbClr val="3A3A3A"/>
                </a:solidFill>
                <a:effectLst/>
              </a:rPr>
              <a:t>25</a:t>
            </a:r>
            <a:r>
              <a:rPr lang="en-GB" sz="1200" b="0" i="0" dirty="0">
                <a:solidFill>
                  <a:srgbClr val="3A3A3A"/>
                </a:solidFill>
                <a:effectLst/>
              </a:rPr>
              <a:t>(6), pp. 1159</a:t>
            </a:r>
            <a:r>
              <a:rPr lang="en-GB" sz="1200" dirty="0">
                <a:solidFill>
                  <a:srgbClr val="3A3A3A"/>
                </a:solidFill>
              </a:rPr>
              <a:t>-</a:t>
            </a:r>
            <a:r>
              <a:rPr lang="en-GB" sz="1200" b="0" i="0" dirty="0">
                <a:solidFill>
                  <a:srgbClr val="3A3A3A"/>
                </a:solidFill>
                <a:effectLst/>
              </a:rPr>
              <a:t>1168. </a:t>
            </a:r>
            <a:r>
              <a:rPr lang="en-GB" sz="1200" dirty="0">
                <a:solidFill>
                  <a:srgbClr val="3A3A3A"/>
                </a:solidFill>
              </a:rPr>
              <a:t>Available at:</a:t>
            </a:r>
            <a:r>
              <a:rPr lang="en-GB" sz="1200" b="0" i="0" dirty="0">
                <a:solidFill>
                  <a:srgbClr val="3A3A3A"/>
                </a:solidFill>
                <a:effectLst/>
              </a:rPr>
              <a:t> </a:t>
            </a:r>
            <a:r>
              <a:rPr lang="en-GB" sz="1200" b="0" i="0" dirty="0">
                <a:solidFill>
                  <a:srgbClr val="3A3A3A"/>
                </a:solidFill>
                <a:effectLst/>
                <a:hlinkClick r:id="rId3"/>
              </a:rPr>
              <a:t>https://doi.org/10.1177/0956797614524581</a:t>
            </a:r>
            <a:endParaRPr lang="en-GB" sz="1200" b="0" i="0" dirty="0">
              <a:solidFill>
                <a:srgbClr val="3A3A3A"/>
              </a:solidFill>
              <a:effectLst/>
            </a:endParaRPr>
          </a:p>
          <a:p>
            <a:r>
              <a:rPr lang="en-GB" sz="1200" b="0" i="0" dirty="0">
                <a:solidFill>
                  <a:srgbClr val="3A3A3A"/>
                </a:solidFill>
                <a:effectLst/>
              </a:rPr>
              <a:t>Nasrullah, S. and Khan, M.S. (2015). ‘</a:t>
            </a:r>
            <a:r>
              <a:rPr lang="en-GB" sz="1200" i="1" dirty="0">
                <a:solidFill>
                  <a:srgbClr val="3A3A3A"/>
                </a:solidFill>
              </a:rPr>
              <a:t>The Impact of Time Management on the Students’ Academic Achievements. Journal of Literature, Languages and </a:t>
            </a:r>
            <a:r>
              <a:rPr lang="en-GB" sz="1200" i="1" dirty="0" err="1">
                <a:solidFill>
                  <a:srgbClr val="3A3A3A"/>
                </a:solidFill>
              </a:rPr>
              <a:t>Lingustics</a:t>
            </a:r>
            <a:r>
              <a:rPr lang="en-GB" sz="1200" i="1" dirty="0">
                <a:solidFill>
                  <a:srgbClr val="3A3A3A"/>
                </a:solidFill>
              </a:rPr>
              <a:t>, </a:t>
            </a:r>
            <a:r>
              <a:rPr lang="en-GB" sz="1200" dirty="0">
                <a:solidFill>
                  <a:srgbClr val="3A3A3A"/>
                </a:solidFill>
              </a:rPr>
              <a:t>11. Available at: </a:t>
            </a:r>
            <a:r>
              <a:rPr lang="en-GB" sz="1200" dirty="0">
                <a:solidFill>
                  <a:srgbClr val="3A3A3A"/>
                </a:solidFill>
                <a:hlinkClick r:id="rId4"/>
              </a:rPr>
              <a:t>https://www.researchgate.net/publication/313768789_The_Impact_of_Time_Management_on_the_Students’_Academic_Achievements</a:t>
            </a:r>
            <a:r>
              <a:rPr lang="en-GB" sz="1200" dirty="0">
                <a:solidFill>
                  <a:srgbClr val="3A3A3A"/>
                </a:solidFill>
              </a:rPr>
              <a:t> </a:t>
            </a:r>
            <a:endParaRPr lang="en-GB" sz="1200" b="0" i="0" dirty="0">
              <a:solidFill>
                <a:srgbClr val="3A3A3A"/>
              </a:solidFill>
              <a:effectLst/>
            </a:endParaRPr>
          </a:p>
          <a:p>
            <a:r>
              <a:rPr lang="en-GB" sz="1200" b="0" i="0" dirty="0">
                <a:solidFill>
                  <a:srgbClr val="3A3A3A"/>
                </a:solidFill>
                <a:effectLst/>
              </a:rPr>
              <a:t>Razali, S.N.A.M.,  </a:t>
            </a:r>
            <a:r>
              <a:rPr lang="en-GB" sz="1200" b="0" i="0" dirty="0" err="1">
                <a:solidFill>
                  <a:srgbClr val="3A3A3A"/>
                </a:solidFill>
                <a:effectLst/>
              </a:rPr>
              <a:t>Rusiman</a:t>
            </a:r>
            <a:r>
              <a:rPr lang="en-GB" sz="1200" b="0" i="0" dirty="0">
                <a:solidFill>
                  <a:srgbClr val="3A3A3A"/>
                </a:solidFill>
                <a:effectLst/>
              </a:rPr>
              <a:t>, M.S., Gan, W.S. and </a:t>
            </a:r>
            <a:r>
              <a:rPr lang="en-GB" sz="1200" b="0" i="0" dirty="0" err="1">
                <a:solidFill>
                  <a:srgbClr val="3A3A3A"/>
                </a:solidFill>
                <a:effectLst/>
              </a:rPr>
              <a:t>Arbin</a:t>
            </a:r>
            <a:r>
              <a:rPr lang="en-GB" sz="1200" b="0" i="0" dirty="0">
                <a:solidFill>
                  <a:srgbClr val="3A3A3A"/>
                </a:solidFill>
                <a:effectLst/>
              </a:rPr>
              <a:t>, N. (2018). </a:t>
            </a:r>
            <a:r>
              <a:rPr lang="en-GB" sz="1200" b="0" i="1" dirty="0">
                <a:solidFill>
                  <a:srgbClr val="3A3A3A"/>
                </a:solidFill>
                <a:effectLst/>
              </a:rPr>
              <a:t>The Impact of Time Management on Students’ Academic Achievement</a:t>
            </a:r>
            <a:r>
              <a:rPr lang="en-GB" sz="1200" b="0" i="0" dirty="0">
                <a:solidFill>
                  <a:srgbClr val="3A3A3A"/>
                </a:solidFill>
                <a:effectLst/>
              </a:rPr>
              <a:t>. </a:t>
            </a:r>
            <a:r>
              <a:rPr lang="en-GB" sz="1200" b="0" i="1" dirty="0">
                <a:solidFill>
                  <a:srgbClr val="3A3A3A"/>
                </a:solidFill>
                <a:effectLst/>
              </a:rPr>
              <a:t>Journal of Physics. Conference Series</a:t>
            </a:r>
            <a:r>
              <a:rPr lang="en-GB" sz="1200" b="0" i="0" dirty="0">
                <a:solidFill>
                  <a:srgbClr val="3A3A3A"/>
                </a:solidFill>
                <a:effectLst/>
              </a:rPr>
              <a:t>, </a:t>
            </a:r>
            <a:r>
              <a:rPr lang="en-GB" sz="1200" b="0" i="1" dirty="0">
                <a:solidFill>
                  <a:srgbClr val="3A3A3A"/>
                </a:solidFill>
                <a:effectLst/>
              </a:rPr>
              <a:t>995</a:t>
            </a:r>
            <a:r>
              <a:rPr lang="en-GB" sz="1200" b="0" i="0" dirty="0">
                <a:solidFill>
                  <a:srgbClr val="3A3A3A"/>
                </a:solidFill>
                <a:effectLst/>
              </a:rPr>
              <a:t>(1), article 12042. Available at: </a:t>
            </a:r>
            <a:r>
              <a:rPr lang="en-GB" sz="1200" b="0" i="0" dirty="0">
                <a:solidFill>
                  <a:srgbClr val="3A3A3A"/>
                </a:solidFill>
                <a:effectLst/>
                <a:hlinkClick r:id="rId5"/>
              </a:rPr>
              <a:t>https://doi.org/10.1088/1742-6596/995/1/012042</a:t>
            </a:r>
            <a:endParaRPr lang="en-GB" sz="1200" b="0" i="0" dirty="0">
              <a:solidFill>
                <a:srgbClr val="3A3A3A"/>
              </a:solidFill>
              <a:effectLst/>
            </a:endParaRPr>
          </a:p>
          <a:p>
            <a:r>
              <a:rPr lang="en-GB" sz="1200" b="0" i="0" dirty="0">
                <a:solidFill>
                  <a:srgbClr val="000000"/>
                </a:solidFill>
                <a:effectLst/>
              </a:rPr>
              <a:t>Student Wellness Centre (2023) </a:t>
            </a:r>
            <a:r>
              <a:rPr lang="en-GB" sz="1200" i="1" dirty="0">
                <a:solidFill>
                  <a:srgbClr val="000000"/>
                </a:solidFill>
              </a:rPr>
              <a:t>Study Well Prioritise, organise, revise, Nobel Prize. </a:t>
            </a:r>
            <a:r>
              <a:rPr lang="en-GB" sz="1200" dirty="0">
                <a:solidFill>
                  <a:srgbClr val="000000"/>
                </a:solidFill>
              </a:rPr>
              <a:t>Available at: </a:t>
            </a:r>
            <a:r>
              <a:rPr lang="en-US" sz="1200" dirty="0">
                <a:solidFill>
                  <a:srgbClr val="000000"/>
                </a:solidFill>
                <a:hlinkClick r:id="rId6"/>
              </a:rPr>
              <a:t>https://students.usask.ca/articles/study-skills.php</a:t>
            </a:r>
            <a:r>
              <a:rPr lang="en-US" sz="1200" dirty="0">
                <a:solidFill>
                  <a:srgbClr val="000000"/>
                </a:solidFill>
              </a:rPr>
              <a:t> (Accessed 23 September 2023).</a:t>
            </a:r>
            <a:endParaRPr lang="en-GB" sz="1200" b="0" i="0" dirty="0">
              <a:solidFill>
                <a:srgbClr val="000000"/>
              </a:solidFill>
              <a:effectLst/>
            </a:endParaRPr>
          </a:p>
          <a:p>
            <a:r>
              <a:rPr lang="en-GB" sz="1200" dirty="0" err="1"/>
              <a:t>WordToTheWise</a:t>
            </a:r>
            <a:r>
              <a:rPr lang="en-GB" sz="1200" dirty="0"/>
              <a:t> (2019) </a:t>
            </a:r>
            <a:r>
              <a:rPr lang="en-GB" sz="1200" i="1" dirty="0"/>
              <a:t>Jordan Peterson: Make A damn schedule</a:t>
            </a:r>
            <a:r>
              <a:rPr lang="en-GB" sz="1200" dirty="0"/>
              <a:t>. Available at: </a:t>
            </a:r>
            <a:r>
              <a:rPr lang="en-GB" sz="1200" dirty="0">
                <a:hlinkClick r:id="rId7"/>
              </a:rPr>
              <a:t>https://www.youtube.com/watch?v=bCMkhCV2HWE</a:t>
            </a:r>
            <a:r>
              <a:rPr lang="en-GB" sz="1200" dirty="0"/>
              <a:t> (Accessed 21 September 2023).</a:t>
            </a:r>
          </a:p>
        </p:txBody>
      </p:sp>
    </p:spTree>
    <p:extLst>
      <p:ext uri="{BB962C8B-B14F-4D97-AF65-F5344CB8AC3E}">
        <p14:creationId xmlns:p14="http://schemas.microsoft.com/office/powerpoint/2010/main" val="35392306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4" ma:contentTypeDescription="Create a new document." ma:contentTypeScope="" ma:versionID="b503d18c999f6d2d51cbb2cd8382a1d3">
  <xsd:schema xmlns:xsd="http://www.w3.org/2001/XMLSchema" xmlns:xs="http://www.w3.org/2001/XMLSchema" xmlns:p="http://schemas.microsoft.com/office/2006/metadata/properties" xmlns:ns3="60ab93c2-c2e2-4a82-ab36-09e8ba3f753e" targetNamespace="http://schemas.microsoft.com/office/2006/metadata/properties" ma:root="true" ma:fieldsID="249b2bf67c65d8e1344247613141e91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AB2DB0-E0E7-4820-812F-DB629A95C028}">
  <ds:schemaRefs>
    <ds:schemaRef ds:uri="60ab93c2-c2e2-4a82-ab36-09e8ba3f75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6482BAA-2416-43BB-ACC8-2AAA4CD8602B}">
  <ds:schemaRefs>
    <ds:schemaRef ds:uri="http://purl.org/dc/elements/1.1/"/>
    <ds:schemaRef ds:uri="http://purl.org/dc/terms/"/>
    <ds:schemaRef ds:uri="http://www.w3.org/XML/1998/namespace"/>
    <ds:schemaRef ds:uri="http://purl.org/dc/dcmitype/"/>
    <ds:schemaRef ds:uri="http://schemas.microsoft.com/office/2006/documentManagement/types"/>
    <ds:schemaRef ds:uri="60ab93c2-c2e2-4a82-ab36-09e8ba3f753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25F741E5-EBE1-4EE3-A496-40BC5C9BA3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3074</TotalTime>
  <Words>1104</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Open Sans</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Steffan Jones (2317684)</dc:creator>
  <cp:lastModifiedBy>Steffan Jones</cp:lastModifiedBy>
  <cp:revision>10</cp:revision>
  <dcterms:created xsi:type="dcterms:W3CDTF">2023-09-13T14:55:17Z</dcterms:created>
  <dcterms:modified xsi:type="dcterms:W3CDTF">2023-09-29T20:33:01Z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