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8" autoAdjust="0"/>
    <p:restoredTop sz="94660"/>
  </p:normalViewPr>
  <p:slideViewPr>
    <p:cSldViewPr snapToGrid="0">
      <p:cViewPr>
        <p:scale>
          <a:sx n="93" d="100"/>
          <a:sy n="93" d="100"/>
        </p:scale>
        <p:origin x="284" y="4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EJBfdg9Ge2k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EJBfdg9Ge2k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87845C-2220-4B30-93EB-5447EA22FA62}" type="doc">
      <dgm:prSet loTypeId="urn:microsoft.com/office/officeart/2005/8/layout/vList2" loCatId="list" qsTypeId="urn:microsoft.com/office/officeart/2005/8/quickstyle/simple1#22" qsCatId="simple" csTypeId="urn:microsoft.com/office/officeart/2005/8/colors/colorful2#2" csCatId="colorful"/>
      <dgm:spPr/>
      <dgm:t>
        <a:bodyPr/>
        <a:lstStyle/>
        <a:p>
          <a:endParaRPr lang="en-US"/>
        </a:p>
      </dgm:t>
    </dgm:pt>
    <dgm:pt modelId="{6CDF3466-5F4F-4726-A051-5340BF13EB91}">
      <dgm:prSet/>
      <dgm:spPr/>
      <dgm:t>
        <a:bodyPr/>
        <a:lstStyle/>
        <a:p>
          <a:r>
            <a:rPr lang="en-US"/>
            <a:t>Tobacco, alcohol, gambling and lotteries are product categories of greatest concern </a:t>
          </a:r>
        </a:p>
      </dgm:t>
    </dgm:pt>
    <dgm:pt modelId="{C18822BC-B9CA-4C40-AF7E-642B4515BEF8}" type="parTrans" cxnId="{E281C482-AA38-4079-A4C4-54404C4ECA26}">
      <dgm:prSet/>
      <dgm:spPr/>
      <dgm:t>
        <a:bodyPr/>
        <a:lstStyle/>
        <a:p>
          <a:endParaRPr lang="en-US"/>
        </a:p>
      </dgm:t>
    </dgm:pt>
    <dgm:pt modelId="{456647F0-7F25-4B30-B644-FBE2EE04D634}" type="sibTrans" cxnId="{E281C482-AA38-4079-A4C4-54404C4ECA26}">
      <dgm:prSet/>
      <dgm:spPr/>
      <dgm:t>
        <a:bodyPr/>
        <a:lstStyle/>
        <a:p>
          <a:endParaRPr lang="en-US"/>
        </a:p>
      </dgm:t>
    </dgm:pt>
    <dgm:pt modelId="{3249A727-2679-40B6-85EF-D1F672471BC5}">
      <dgm:prSet/>
      <dgm:spPr/>
      <dgm:t>
        <a:bodyPr/>
        <a:lstStyle/>
        <a:p>
          <a:r>
            <a:rPr lang="en-US"/>
            <a:t>How does the concept of “primary demand” provide insights here?</a:t>
          </a:r>
        </a:p>
      </dgm:t>
    </dgm:pt>
    <dgm:pt modelId="{012412A5-8FC9-4A80-A80C-038886F66FE6}" type="parTrans" cxnId="{9F85BF33-D725-43B9-9A90-5F793BC42A2F}">
      <dgm:prSet/>
      <dgm:spPr/>
      <dgm:t>
        <a:bodyPr/>
        <a:lstStyle/>
        <a:p>
          <a:endParaRPr lang="en-US"/>
        </a:p>
      </dgm:t>
    </dgm:pt>
    <dgm:pt modelId="{F4666BA4-1623-44E6-AABC-618A392275B6}" type="sibTrans" cxnId="{9F85BF33-D725-43B9-9A90-5F793BC42A2F}">
      <dgm:prSet/>
      <dgm:spPr/>
      <dgm:t>
        <a:bodyPr/>
        <a:lstStyle/>
        <a:p>
          <a:endParaRPr lang="en-US"/>
        </a:p>
      </dgm:t>
    </dgm:pt>
    <dgm:pt modelId="{8C642C33-9968-41C3-8FE3-C87620830C1C}">
      <dgm:prSet/>
      <dgm:spPr/>
      <dgm:t>
        <a:bodyPr/>
        <a:lstStyle/>
        <a:p>
          <a:r>
            <a:rPr lang="en-US"/>
            <a:t>What does the literature say about advertising’s impact on these product categories?</a:t>
          </a:r>
        </a:p>
      </dgm:t>
    </dgm:pt>
    <dgm:pt modelId="{694BF404-B180-4B17-85BD-5B35B2BE8010}" type="parTrans" cxnId="{3EF10032-302C-4F1D-AC55-1D5AD34F8C80}">
      <dgm:prSet/>
      <dgm:spPr/>
      <dgm:t>
        <a:bodyPr/>
        <a:lstStyle/>
        <a:p>
          <a:endParaRPr lang="en-US"/>
        </a:p>
      </dgm:t>
    </dgm:pt>
    <dgm:pt modelId="{8F474CFE-8AA5-498C-AD15-F1C940BA8006}" type="sibTrans" cxnId="{3EF10032-302C-4F1D-AC55-1D5AD34F8C80}">
      <dgm:prSet/>
      <dgm:spPr/>
      <dgm:t>
        <a:bodyPr/>
        <a:lstStyle/>
        <a:p>
          <a:endParaRPr lang="en-US"/>
        </a:p>
      </dgm:t>
    </dgm:pt>
    <dgm:pt modelId="{5DCDA580-F806-4CDE-AEE3-032C839FA036}">
      <dgm:prSet/>
      <dgm:spPr/>
      <dgm:t>
        <a:bodyPr/>
        <a:lstStyle/>
        <a:p>
          <a:r>
            <a:rPr lang="en-US"/>
            <a:t>Doesn’t the government advertise gambling through state lotteries?</a:t>
          </a:r>
        </a:p>
      </dgm:t>
    </dgm:pt>
    <dgm:pt modelId="{BB0B39AA-9833-4AA0-957E-E9D1507F0125}" type="parTrans" cxnId="{4F71D176-3374-4E1D-9737-2EC81992C625}">
      <dgm:prSet/>
      <dgm:spPr/>
      <dgm:t>
        <a:bodyPr/>
        <a:lstStyle/>
        <a:p>
          <a:endParaRPr lang="en-US"/>
        </a:p>
      </dgm:t>
    </dgm:pt>
    <dgm:pt modelId="{9AC937FB-367A-44CD-A1C3-F5D2C497BED5}" type="sibTrans" cxnId="{4F71D176-3374-4E1D-9737-2EC81992C625}">
      <dgm:prSet/>
      <dgm:spPr/>
      <dgm:t>
        <a:bodyPr/>
        <a:lstStyle/>
        <a:p>
          <a:endParaRPr lang="en-US"/>
        </a:p>
      </dgm:t>
    </dgm:pt>
    <dgm:pt modelId="{6F220073-492B-443C-BBE9-E10E4BE2BBB9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Paddy Power</a:t>
          </a:r>
          <a:endParaRPr lang="en-US"/>
        </a:p>
      </dgm:t>
    </dgm:pt>
    <dgm:pt modelId="{DAEE89D3-02E4-43D8-BD2E-B08B5844031F}" type="parTrans" cxnId="{66591A2F-C176-4534-B5A8-01098D0A4472}">
      <dgm:prSet/>
      <dgm:spPr/>
      <dgm:t>
        <a:bodyPr/>
        <a:lstStyle/>
        <a:p>
          <a:endParaRPr lang="en-US"/>
        </a:p>
      </dgm:t>
    </dgm:pt>
    <dgm:pt modelId="{76C2BDE8-2E72-48CF-88B7-485BD9BFE232}" type="sibTrans" cxnId="{66591A2F-C176-4534-B5A8-01098D0A4472}">
      <dgm:prSet/>
      <dgm:spPr/>
      <dgm:t>
        <a:bodyPr/>
        <a:lstStyle/>
        <a:p>
          <a:endParaRPr lang="en-US"/>
        </a:p>
      </dgm:t>
    </dgm:pt>
    <dgm:pt modelId="{C82E4B74-4FB5-4FE1-867B-63E4EA0CE9AA}" type="pres">
      <dgm:prSet presAssocID="{0A87845C-2220-4B30-93EB-5447EA22FA62}" presName="linear" presStyleCnt="0">
        <dgm:presLayoutVars>
          <dgm:animLvl val="lvl"/>
          <dgm:resizeHandles val="exact"/>
        </dgm:presLayoutVars>
      </dgm:prSet>
      <dgm:spPr/>
    </dgm:pt>
    <dgm:pt modelId="{32AA0FF6-C6F7-4819-984E-27BDCCEE3A86}" type="pres">
      <dgm:prSet presAssocID="{6CDF3466-5F4F-4726-A051-5340BF13EB9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BEA45D0-8E01-41F6-A3D1-6EAF60F4CA13}" type="pres">
      <dgm:prSet presAssocID="{6CDF3466-5F4F-4726-A051-5340BF13EB91}" presName="childText" presStyleLbl="revTx" presStyleIdx="0" presStyleCnt="1">
        <dgm:presLayoutVars>
          <dgm:bulletEnabled val="1"/>
        </dgm:presLayoutVars>
      </dgm:prSet>
      <dgm:spPr/>
    </dgm:pt>
    <dgm:pt modelId="{743E36EB-3D49-4FB8-A90F-F8B4E26B918C}" type="pres">
      <dgm:prSet presAssocID="{6F220073-492B-443C-BBE9-E10E4BE2BBB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8B1B00F-CFA2-48B3-AE2B-4045FD31FB5F}" type="presOf" srcId="{3249A727-2679-40B6-85EF-D1F672471BC5}" destId="{3BEA45D0-8E01-41F6-A3D1-6EAF60F4CA13}" srcOrd="0" destOrd="0" presId="urn:microsoft.com/office/officeart/2005/8/layout/vList2"/>
    <dgm:cxn modelId="{66591A2F-C176-4534-B5A8-01098D0A4472}" srcId="{0A87845C-2220-4B30-93EB-5447EA22FA62}" destId="{6F220073-492B-443C-BBE9-E10E4BE2BBB9}" srcOrd="1" destOrd="0" parTransId="{DAEE89D3-02E4-43D8-BD2E-B08B5844031F}" sibTransId="{76C2BDE8-2E72-48CF-88B7-485BD9BFE232}"/>
    <dgm:cxn modelId="{3EF10032-302C-4F1D-AC55-1D5AD34F8C80}" srcId="{6CDF3466-5F4F-4726-A051-5340BF13EB91}" destId="{8C642C33-9968-41C3-8FE3-C87620830C1C}" srcOrd="1" destOrd="0" parTransId="{694BF404-B180-4B17-85BD-5B35B2BE8010}" sibTransId="{8F474CFE-8AA5-498C-AD15-F1C940BA8006}"/>
    <dgm:cxn modelId="{9F85BF33-D725-43B9-9A90-5F793BC42A2F}" srcId="{6CDF3466-5F4F-4726-A051-5340BF13EB91}" destId="{3249A727-2679-40B6-85EF-D1F672471BC5}" srcOrd="0" destOrd="0" parTransId="{012412A5-8FC9-4A80-A80C-038886F66FE6}" sibTransId="{F4666BA4-1623-44E6-AABC-618A392275B6}"/>
    <dgm:cxn modelId="{FA8D6D54-30FF-46AA-941A-50E6CED469B6}" type="presOf" srcId="{8C642C33-9968-41C3-8FE3-C87620830C1C}" destId="{3BEA45D0-8E01-41F6-A3D1-6EAF60F4CA13}" srcOrd="0" destOrd="1" presId="urn:microsoft.com/office/officeart/2005/8/layout/vList2"/>
    <dgm:cxn modelId="{4F71D176-3374-4E1D-9737-2EC81992C625}" srcId="{6CDF3466-5F4F-4726-A051-5340BF13EB91}" destId="{5DCDA580-F806-4CDE-AEE3-032C839FA036}" srcOrd="2" destOrd="0" parTransId="{BB0B39AA-9833-4AA0-957E-E9D1507F0125}" sibTransId="{9AC937FB-367A-44CD-A1C3-F5D2C497BED5}"/>
    <dgm:cxn modelId="{E281C482-AA38-4079-A4C4-54404C4ECA26}" srcId="{0A87845C-2220-4B30-93EB-5447EA22FA62}" destId="{6CDF3466-5F4F-4726-A051-5340BF13EB91}" srcOrd="0" destOrd="0" parTransId="{C18822BC-B9CA-4C40-AF7E-642B4515BEF8}" sibTransId="{456647F0-7F25-4B30-B644-FBE2EE04D634}"/>
    <dgm:cxn modelId="{9853EB90-77FB-4A0B-9D51-45A9736F63CD}" type="presOf" srcId="{6CDF3466-5F4F-4726-A051-5340BF13EB91}" destId="{32AA0FF6-C6F7-4819-984E-27BDCCEE3A86}" srcOrd="0" destOrd="0" presId="urn:microsoft.com/office/officeart/2005/8/layout/vList2"/>
    <dgm:cxn modelId="{EBD1CD94-5C71-4E46-86EC-9B5212606426}" type="presOf" srcId="{6F220073-492B-443C-BBE9-E10E4BE2BBB9}" destId="{743E36EB-3D49-4FB8-A90F-F8B4E26B918C}" srcOrd="0" destOrd="0" presId="urn:microsoft.com/office/officeart/2005/8/layout/vList2"/>
    <dgm:cxn modelId="{689A69B8-0771-4902-805E-12FA654DEFF9}" type="presOf" srcId="{5DCDA580-F806-4CDE-AEE3-032C839FA036}" destId="{3BEA45D0-8E01-41F6-A3D1-6EAF60F4CA13}" srcOrd="0" destOrd="2" presId="urn:microsoft.com/office/officeart/2005/8/layout/vList2"/>
    <dgm:cxn modelId="{A89595DB-CEB4-48E9-8CDC-EF37565814D4}" type="presOf" srcId="{0A87845C-2220-4B30-93EB-5447EA22FA62}" destId="{C82E4B74-4FB5-4FE1-867B-63E4EA0CE9AA}" srcOrd="0" destOrd="0" presId="urn:microsoft.com/office/officeart/2005/8/layout/vList2"/>
    <dgm:cxn modelId="{F0AD9DFE-7A18-4F70-8DB2-7FC0D968FBBF}" type="presParOf" srcId="{C82E4B74-4FB5-4FE1-867B-63E4EA0CE9AA}" destId="{32AA0FF6-C6F7-4819-984E-27BDCCEE3A86}" srcOrd="0" destOrd="0" presId="urn:microsoft.com/office/officeart/2005/8/layout/vList2"/>
    <dgm:cxn modelId="{400940D2-A2B2-4BC5-91F7-63A5CF75FBE5}" type="presParOf" srcId="{C82E4B74-4FB5-4FE1-867B-63E4EA0CE9AA}" destId="{3BEA45D0-8E01-41F6-A3D1-6EAF60F4CA13}" srcOrd="1" destOrd="0" presId="urn:microsoft.com/office/officeart/2005/8/layout/vList2"/>
    <dgm:cxn modelId="{F378E6D2-63EC-4369-B331-52C453C37BDF}" type="presParOf" srcId="{C82E4B74-4FB5-4FE1-867B-63E4EA0CE9AA}" destId="{743E36EB-3D49-4FB8-A90F-F8B4E26B918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AA0FF6-C6F7-4819-984E-27BDCCEE3A86}">
      <dsp:nvSpPr>
        <dsp:cNvPr id="0" name=""/>
        <dsp:cNvSpPr/>
      </dsp:nvSpPr>
      <dsp:spPr>
        <a:xfrm>
          <a:off x="0" y="412342"/>
          <a:ext cx="7442201" cy="119690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Tobacco, alcohol, gambling and lotteries are product categories of greatest concern </a:t>
          </a:r>
        </a:p>
      </dsp:txBody>
      <dsp:txXfrm>
        <a:off x="58428" y="470770"/>
        <a:ext cx="7325345" cy="1080053"/>
      </dsp:txXfrm>
    </dsp:sp>
    <dsp:sp modelId="{3BEA45D0-8E01-41F6-A3D1-6EAF60F4CA13}">
      <dsp:nvSpPr>
        <dsp:cNvPr id="0" name=""/>
        <dsp:cNvSpPr/>
      </dsp:nvSpPr>
      <dsp:spPr>
        <a:xfrm>
          <a:off x="0" y="1609251"/>
          <a:ext cx="7442201" cy="2181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90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How does the concept of “primary demand” provide insights here?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What does the literature say about advertising’s impact on these product categories?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Doesn’t the government advertise gambling through state lotteries?</a:t>
          </a:r>
        </a:p>
      </dsp:txBody>
      <dsp:txXfrm>
        <a:off x="0" y="1609251"/>
        <a:ext cx="7442201" cy="2181780"/>
      </dsp:txXfrm>
    </dsp:sp>
    <dsp:sp modelId="{743E36EB-3D49-4FB8-A90F-F8B4E26B918C}">
      <dsp:nvSpPr>
        <dsp:cNvPr id="0" name=""/>
        <dsp:cNvSpPr/>
      </dsp:nvSpPr>
      <dsp:spPr>
        <a:xfrm>
          <a:off x="0" y="3791032"/>
          <a:ext cx="7442201" cy="1196909"/>
        </a:xfrm>
        <a:prstGeom prst="round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hlinkClick xmlns:r="http://schemas.openxmlformats.org/officeDocument/2006/relationships" r:id="rId1"/>
            </a:rPr>
            <a:t>Paddy Power</a:t>
          </a:r>
          <a:endParaRPr lang="en-US" sz="3100" kern="1200"/>
        </a:p>
      </dsp:txBody>
      <dsp:txXfrm>
        <a:off x="58428" y="3849460"/>
        <a:ext cx="7325345" cy="1080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858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148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614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395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233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835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810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48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797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458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362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8899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VohEkWMkbsI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1A0L83rEsOo" TargetMode="External"/><Relationship Id="rId2" Type="http://schemas.openxmlformats.org/officeDocument/2006/relationships/hyperlink" Target="http://www.youtube.com/watch?v=ZEbJQmiZlEk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Lq5o228Nlk" TargetMode="External"/><Relationship Id="rId2" Type="http://schemas.openxmlformats.org/officeDocument/2006/relationships/hyperlink" Target="http://youtu.be/XmSJfZYBYz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youtu.be/yFOcrZeMRUU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FED6D-35AF-F4B6-DCF9-635004FB09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400" y="871758"/>
            <a:ext cx="5227171" cy="3871143"/>
          </a:xfrm>
        </p:spPr>
        <p:txBody>
          <a:bodyPr>
            <a:normAutofit/>
          </a:bodyPr>
          <a:lstStyle/>
          <a:p>
            <a:r>
              <a:rPr lang="en-GB" dirty="0"/>
              <a:t>Ethics within Marketing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CD8841-C345-FA22-F4F9-B8E3D7CA17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688" y="4785543"/>
            <a:ext cx="4857857" cy="1005657"/>
          </a:xfrm>
        </p:spPr>
        <p:txBody>
          <a:bodyPr>
            <a:normAutofit/>
          </a:bodyPr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wall painted with an arrow and a dartboard">
            <a:extLst>
              <a:ext uri="{FF2B5EF4-FFF2-40B4-BE49-F238E27FC236}">
                <a16:creationId xmlns:a16="http://schemas.microsoft.com/office/drawing/2014/main" id="{5C490117-6FC0-0B97-FBD9-9EB568AA70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814"/>
          <a:stretch>
            <a:fillRect/>
          </a:stretch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86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685662-389A-CE38-E584-DC667DAA0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r>
              <a:rPr lang="en-GB" dirty="0"/>
              <a:t>What is Ethics?</a:t>
            </a:r>
          </a:p>
        </p:txBody>
      </p:sp>
      <p:cxnSp>
        <p:nvCxnSpPr>
          <p:cNvPr id="12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09147AD7-7802-7D17-78B7-D3E92DD839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4672" y="2672080"/>
            <a:ext cx="3490974" cy="34909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F78BA-1B77-DBF3-7A5D-536152503F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176" y="914399"/>
            <a:ext cx="5138688" cy="5248657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700"/>
              <a:t>At its simplest, ethics is a system of moral principles. They affect how people make decisions and lead their lives.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700"/>
          </a:p>
          <a:p>
            <a:pPr marL="0" indent="0">
              <a:lnSpc>
                <a:spcPct val="100000"/>
              </a:lnSpc>
              <a:buNone/>
            </a:pPr>
            <a:r>
              <a:rPr lang="en-GB" sz="1700"/>
              <a:t>Ethics is concerned with what is good for individuals and society and is also described as moral philosophy.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700"/>
          </a:p>
          <a:p>
            <a:pPr marL="0" indent="0">
              <a:lnSpc>
                <a:spcPct val="100000"/>
              </a:lnSpc>
              <a:buNone/>
            </a:pPr>
            <a:r>
              <a:rPr lang="en-GB" sz="1700"/>
              <a:t>The term is derived from the Greek word ethos which can mean custom, habit, character or disposition.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700"/>
              <a:t>Ethics covers the following dilemmas: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700"/>
          </a:p>
          <a:p>
            <a:pPr>
              <a:lnSpc>
                <a:spcPct val="100000"/>
              </a:lnSpc>
            </a:pPr>
            <a:r>
              <a:rPr lang="en-GB" sz="1700"/>
              <a:t>how to live a good life</a:t>
            </a:r>
          </a:p>
          <a:p>
            <a:pPr>
              <a:lnSpc>
                <a:spcPct val="100000"/>
              </a:lnSpc>
            </a:pPr>
            <a:r>
              <a:rPr lang="en-GB" sz="1700"/>
              <a:t>our rights and responsibilities</a:t>
            </a:r>
          </a:p>
          <a:p>
            <a:pPr>
              <a:lnSpc>
                <a:spcPct val="100000"/>
              </a:lnSpc>
            </a:pPr>
            <a:r>
              <a:rPr lang="en-GB" sz="1700"/>
              <a:t>the language of right and wrong</a:t>
            </a:r>
          </a:p>
          <a:p>
            <a:pPr>
              <a:lnSpc>
                <a:spcPct val="100000"/>
              </a:lnSpc>
            </a:pPr>
            <a:r>
              <a:rPr lang="en-GB" sz="1700"/>
              <a:t>moral decisions - what is good and bad?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312800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7390D-B8B2-106E-60A7-EBB1C4F41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856E9-06B7-62A3-778D-955BCE3629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Marketing and Ethics –</a:t>
            </a:r>
          </a:p>
          <a:p>
            <a:pPr lvl="1"/>
            <a:r>
              <a:rPr lang="en-GB" altLang="en-US" dirty="0"/>
              <a:t>Touches on all parts of the marketing mix</a:t>
            </a:r>
          </a:p>
          <a:p>
            <a:pPr lvl="1"/>
            <a:r>
              <a:rPr lang="en-GB" altLang="en-US" dirty="0"/>
              <a:t>Production &amp; labour practices, advertising and sales, pricing,  transport and logistics, employee relationships</a:t>
            </a:r>
          </a:p>
          <a:p>
            <a:r>
              <a:rPr lang="en-GB" altLang="en-US" dirty="0"/>
              <a:t>Has two sides:</a:t>
            </a:r>
          </a:p>
          <a:p>
            <a:pPr lvl="1"/>
            <a:r>
              <a:rPr lang="en-GB" altLang="en-US" dirty="0"/>
              <a:t>Potentially unethical company behaviour</a:t>
            </a:r>
          </a:p>
          <a:p>
            <a:pPr lvl="1"/>
            <a:r>
              <a:rPr lang="en-GB" altLang="en-US" dirty="0"/>
              <a:t>Unethical and undesirable customer behaviour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792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1F6297-A813-073E-6C22-FCE430E53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239599" cy="1307590"/>
          </a:xfrm>
        </p:spPr>
        <p:txBody>
          <a:bodyPr>
            <a:normAutofit/>
          </a:bodyPr>
          <a:lstStyle/>
          <a:p>
            <a:r>
              <a:rPr lang="en-GB" dirty="0"/>
              <a:t>Organisation ethics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E5828-8A1A-2553-AF4A-CEDEACD21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21992"/>
            <a:ext cx="6239599" cy="3941064"/>
          </a:xfrm>
        </p:spPr>
        <p:txBody>
          <a:bodyPr>
            <a:normAutofit/>
          </a:bodyPr>
          <a:lstStyle/>
          <a:p>
            <a:r>
              <a:rPr lang="en-GB" altLang="en-US" dirty="0"/>
              <a:t>Ethics and Advertising</a:t>
            </a:r>
          </a:p>
          <a:p>
            <a:r>
              <a:rPr lang="en-GB" altLang="en-US" dirty="0"/>
              <a:t>Targeting</a:t>
            </a:r>
          </a:p>
          <a:p>
            <a:r>
              <a:rPr lang="en-GB" altLang="en-US" dirty="0"/>
              <a:t>Sustainability</a:t>
            </a:r>
          </a:p>
          <a:p>
            <a:r>
              <a:rPr lang="en-GB" altLang="en-US" dirty="0"/>
              <a:t>Labour practices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blue pendulum on an orange background">
            <a:extLst>
              <a:ext uri="{FF2B5EF4-FFF2-40B4-BE49-F238E27FC236}">
                <a16:creationId xmlns:a16="http://schemas.microsoft.com/office/drawing/2014/main" id="{AEED98C1-D203-2585-8FF3-B28C714DA2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127" r="20402" b="1"/>
          <a:stretch>
            <a:fillRect/>
          </a:stretch>
        </p:blipFill>
        <p:spPr>
          <a:xfrm>
            <a:off x="7583424" y="10"/>
            <a:ext cx="4608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560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66081-5E2A-B454-ED03-8E466328F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Issues in Advertising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E9E35-6A76-45DB-F615-74DBE5D37F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2400" dirty="0"/>
              <a:t>Deception, unfairness, misrepresentation</a:t>
            </a:r>
          </a:p>
          <a:p>
            <a:pPr lvl="1">
              <a:lnSpc>
                <a:spcPct val="10000"/>
              </a:lnSpc>
            </a:pPr>
            <a:endParaRPr lang="en-US" altLang="en-US" sz="2400" dirty="0"/>
          </a:p>
          <a:p>
            <a:r>
              <a:rPr lang="en-US" altLang="en-US" sz="2400" dirty="0"/>
              <a:t>Competitive issues (</a:t>
            </a:r>
            <a:r>
              <a:rPr lang="en-US" altLang="en-US" sz="2400" dirty="0">
                <a:hlinkClick r:id="rId2"/>
              </a:rPr>
              <a:t>BMW/Audi)</a:t>
            </a:r>
            <a:endParaRPr lang="en-US" altLang="en-US" sz="2400" dirty="0"/>
          </a:p>
          <a:p>
            <a:r>
              <a:rPr lang="en-US" altLang="en-US" sz="2400" dirty="0"/>
              <a:t>Advertising to children</a:t>
            </a:r>
          </a:p>
          <a:p>
            <a:r>
              <a:rPr lang="en-US" altLang="en-US" sz="2400" dirty="0"/>
              <a:t>Use of stereotypes</a:t>
            </a:r>
          </a:p>
          <a:p>
            <a:r>
              <a:rPr lang="en-US" altLang="en-US" sz="2400" dirty="0"/>
              <a:t>Advertising of controversial products such as tobacco, gambling</a:t>
            </a:r>
          </a:p>
          <a:p>
            <a:r>
              <a:rPr lang="en-US" altLang="en-US" sz="2400" dirty="0"/>
              <a:t>Bad taste/offensive/inappropriate for audience</a:t>
            </a:r>
          </a:p>
          <a:p>
            <a:r>
              <a:rPr lang="en-US" altLang="en-US" sz="2400" dirty="0"/>
              <a:t>Recording consumers </a:t>
            </a:r>
            <a:r>
              <a:rPr lang="en-US" altLang="en-US" sz="2400" dirty="0" err="1"/>
              <a:t>behaviours</a:t>
            </a:r>
            <a:r>
              <a:rPr lang="en-US" altLang="en-US" sz="2400" dirty="0"/>
              <a:t>, interests and tailoring advertising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733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E2612BB1-3D7E-F28E-BD2E-2C3352A349D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61" y="448958"/>
            <a:ext cx="485775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Picture">
            <a:extLst>
              <a:ext uri="{FF2B5EF4-FFF2-40B4-BE49-F238E27FC236}">
                <a16:creationId xmlns:a16="http://schemas.microsoft.com/office/drawing/2014/main" id="{B4DFB6C4-A582-9F6F-6475-42B62756F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2451" y="851629"/>
            <a:ext cx="3415688" cy="2788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>
            <a:extLst>
              <a:ext uri="{FF2B5EF4-FFF2-40B4-BE49-F238E27FC236}">
                <a16:creationId xmlns:a16="http://schemas.microsoft.com/office/drawing/2014/main" id="{3ADB9DD0-0666-FDC4-052D-EB4BA70487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736" y="3080417"/>
            <a:ext cx="4600575" cy="300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5152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F596AB-23E9-8EC3-91EF-3BB6DCA18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04729"/>
            <a:ext cx="4206240" cy="18215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latin typeface="HelveticaNeueLT Std Med Ext" pitchFamily="29" charset="0"/>
              </a:rPr>
              <a:t>Ethical Aspects of Advertising</a:t>
            </a:r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19EF34C-5622-413F-9C9F-AC937E306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14207-DCBA-C295-A21F-92CFB2AED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3974" y="952368"/>
            <a:ext cx="6418727" cy="17738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b="1" i="1" dirty="0">
                <a:latin typeface="Arial" pitchFamily="34" charset="0"/>
              </a:rPr>
              <a:t>Deception </a:t>
            </a:r>
            <a:r>
              <a:rPr lang="en-US" altLang="en-US" dirty="0">
                <a:latin typeface="Arial" pitchFamily="34" charset="0"/>
              </a:rPr>
              <a:t>is making false or misleading statements</a:t>
            </a:r>
          </a:p>
          <a:p>
            <a:pPr marL="0" indent="0">
              <a:buNone/>
            </a:pPr>
            <a:r>
              <a:rPr lang="en-GB" dirty="0"/>
              <a:t>Two ads banned at the same time (2011) in the UK</a:t>
            </a:r>
            <a:endParaRPr lang="en-US" dirty="0"/>
          </a:p>
          <a:p>
            <a:pPr marL="0" indent="0">
              <a:buNone/>
            </a:pPr>
            <a:endParaRPr lang="en-US" altLang="en-US" b="1" i="1" dirty="0">
              <a:latin typeface="Arial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8" descr="christy_145742.jpg">
            <a:extLst>
              <a:ext uri="{FF2B5EF4-FFF2-40B4-BE49-F238E27FC236}">
                <a16:creationId xmlns:a16="http://schemas.microsoft.com/office/drawing/2014/main" id="{01425193-C931-27E0-B7C4-C5D21A5043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60"/>
          <a:stretch>
            <a:fillRect/>
          </a:stretch>
        </p:blipFill>
        <p:spPr bwMode="auto">
          <a:xfrm>
            <a:off x="800100" y="3048000"/>
            <a:ext cx="5133990" cy="273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http://edition.cnn.com/video/bestoftv/2011/07/28/exp.am.roberts.makeup.ad.ban.cnn.640x360.jpg">
            <a:extLst>
              <a:ext uri="{FF2B5EF4-FFF2-40B4-BE49-F238E27FC236}">
                <a16:creationId xmlns:a16="http://schemas.microsoft.com/office/drawing/2014/main" id="{B38AE87F-B102-E65F-6560-9DECE8DB53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6091"/>
          <a:stretch>
            <a:fillRect/>
          </a:stretch>
        </p:blipFill>
        <p:spPr bwMode="auto">
          <a:xfrm>
            <a:off x="6209622" y="3048000"/>
            <a:ext cx="5182278" cy="273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8549954-3C0C-48B7-9BE6-9B32C39D0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1159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0D0A1B-158F-B38C-1D9F-CDAE36096BCC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/>
          <a:srcRect l="8310" t="17859" r="40156" b="4098"/>
          <a:stretch>
            <a:fillRect/>
          </a:stretch>
        </p:blipFill>
        <p:spPr bwMode="auto">
          <a:xfrm>
            <a:off x="3867832" y="406400"/>
            <a:ext cx="4456335" cy="5196474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69770" y="5719083"/>
            <a:ext cx="8229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25752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09D4D05-DA4F-06C5-65FC-6F5F42E39BBE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/>
          <a:srcRect l="28686" t="30226" r="20513" b="33921"/>
          <a:stretch/>
        </p:blipFill>
        <p:spPr bwMode="auto">
          <a:xfrm>
            <a:off x="2605454" y="1031068"/>
            <a:ext cx="6193658" cy="336035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E47176-DBA8-0101-7C97-75DFC579A14A}"/>
              </a:ext>
            </a:extLst>
          </p:cNvPr>
          <p:cNvSpPr txBox="1"/>
          <p:nvPr/>
        </p:nvSpPr>
        <p:spPr>
          <a:xfrm>
            <a:off x="1180289" y="4954621"/>
            <a:ext cx="10155677" cy="953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>
                <a:latin typeface="Arial" pitchFamily="34" charset="0"/>
              </a:rPr>
              <a:t>You have to eat </a:t>
            </a:r>
            <a:r>
              <a:rPr lang="en-GB" altLang="en-US" dirty="0" err="1">
                <a:latin typeface="Arial" pitchFamily="34" charset="0"/>
              </a:rPr>
              <a:t>Cheerios</a:t>
            </a:r>
            <a:r>
              <a:rPr lang="en-GB" altLang="en-US" dirty="0">
                <a:latin typeface="Arial" pitchFamily="34" charset="0"/>
              </a:rPr>
              <a:t> for two out of three meals to get this effect for the first ad; and you need to eat three portions of </a:t>
            </a:r>
            <a:r>
              <a:rPr lang="en-GB" altLang="en-US" dirty="0" err="1">
                <a:latin typeface="Arial" pitchFamily="34" charset="0"/>
              </a:rPr>
              <a:t>Cheerios</a:t>
            </a:r>
            <a:r>
              <a:rPr lang="en-GB" altLang="en-US" dirty="0">
                <a:latin typeface="Arial" pitchFamily="34" charset="0"/>
              </a:rPr>
              <a:t> to possibly achieve the second effect.</a:t>
            </a:r>
            <a:endParaRPr lang="en-US" altLang="en-US" dirty="0">
              <a:latin typeface="Arial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771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66DC2-63F1-E4C5-ACAD-1F0E893BE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Advertising to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A9511-D493-6BBF-2A75-84879784A8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2575"/>
            <a:r>
              <a:rPr lang="en-US" altLang="en-US" dirty="0"/>
              <a:t>Advertising promotes superficiality </a:t>
            </a:r>
            <a:br>
              <a:rPr lang="en-US" altLang="en-US" dirty="0"/>
            </a:br>
            <a:r>
              <a:rPr lang="en-US" altLang="en-US" dirty="0"/>
              <a:t>and materialism in children</a:t>
            </a:r>
          </a:p>
          <a:p>
            <a:pPr marL="282575"/>
            <a:r>
              <a:rPr lang="en-US" altLang="en-US" dirty="0"/>
              <a:t>Children are inexperienced and easy prey</a:t>
            </a:r>
          </a:p>
          <a:p>
            <a:pPr marL="282575"/>
            <a:r>
              <a:rPr lang="en-US" altLang="en-US" dirty="0"/>
              <a:t>Persuasion to children creates </a:t>
            </a:r>
            <a:br>
              <a:rPr lang="en-US" altLang="en-US" dirty="0"/>
            </a:br>
            <a:r>
              <a:rPr lang="en-US" altLang="en-US" dirty="0"/>
              <a:t>child-parent conflicts – for anyone has ever watched </a:t>
            </a:r>
            <a:r>
              <a:rPr lang="en-US" altLang="en-US" dirty="0" err="1"/>
              <a:t>childrens</a:t>
            </a:r>
            <a:r>
              <a:rPr lang="en-US" altLang="en-US" dirty="0"/>
              <a:t> TV will appreciate the level of adverts</a:t>
            </a:r>
          </a:p>
          <a:p>
            <a:pPr marL="282575"/>
            <a:r>
              <a:rPr lang="en-US" altLang="en-US" dirty="0"/>
              <a:t>Perpetuation of stereotypes  </a:t>
            </a:r>
            <a:r>
              <a:rPr lang="en-US" altLang="en-US" dirty="0">
                <a:hlinkClick r:id="rId2"/>
              </a:rPr>
              <a:t>Girls</a:t>
            </a:r>
            <a:endParaRPr lang="en-US" altLang="en-US" dirty="0"/>
          </a:p>
          <a:p>
            <a:pPr marL="0" indent="0">
              <a:buNone/>
            </a:pPr>
            <a:r>
              <a:rPr lang="en-GB" altLang="en-US" dirty="0">
                <a:hlinkClick r:id="rId3"/>
              </a:rPr>
              <a:t>Development of stereotypes in children</a:t>
            </a:r>
            <a:endParaRPr lang="en-GB" alt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958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F3A5A-6C67-6188-FA2A-49F820B4F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609601"/>
            <a:ext cx="2521714" cy="4488878"/>
          </a:xfrm>
        </p:spPr>
        <p:txBody>
          <a:bodyPr>
            <a:normAutofit/>
          </a:bodyPr>
          <a:lstStyle/>
          <a:p>
            <a:r>
              <a:rPr lang="en-GB" sz="2500"/>
              <a:t>Controversial advertising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ADD27CF-4CE1-2871-1ABA-40FCA4D03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38488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7D82EE-AEE4-C4AC-A395-224BEE10E8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5078422"/>
              </p:ext>
            </p:extLst>
          </p:nvPr>
        </p:nvGraphicFramePr>
        <p:xfrm>
          <a:off x="3987800" y="723900"/>
          <a:ext cx="7442201" cy="5400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11334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C2ADF-2956-9CF7-0B10-D8FCF2F9B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Advertising code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5D4EB-5435-F26F-4248-5D99C17273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spcAft>
                <a:spcPts val="600"/>
              </a:spcAft>
              <a:buNone/>
            </a:pPr>
            <a:r>
              <a:rPr lang="en-GB" altLang="en-US" dirty="0">
                <a:latin typeface="Arial" pitchFamily="34" charset="0"/>
              </a:rPr>
              <a:t>The Advertising Standards Authority (ASA) considers various factors before deciding whether an advertisement is offensive including </a:t>
            </a:r>
          </a:p>
          <a:p>
            <a:pPr>
              <a:spcBef>
                <a:spcPct val="0"/>
              </a:spcBef>
              <a:spcAft>
                <a:spcPts val="600"/>
              </a:spcAft>
              <a:buClr>
                <a:srgbClr val="000099"/>
              </a:buClr>
            </a:pPr>
            <a:r>
              <a:rPr lang="en-GB" altLang="en-US" dirty="0">
                <a:latin typeface="Arial" pitchFamily="34" charset="0"/>
              </a:rPr>
              <a:t>the medium in which it appears, </a:t>
            </a:r>
          </a:p>
          <a:p>
            <a:pPr>
              <a:spcBef>
                <a:spcPct val="0"/>
              </a:spcBef>
              <a:spcAft>
                <a:spcPts val="600"/>
              </a:spcAft>
              <a:buClr>
                <a:srgbClr val="000099"/>
              </a:buClr>
            </a:pPr>
            <a:r>
              <a:rPr lang="en-GB" altLang="en-US" dirty="0">
                <a:latin typeface="Arial" pitchFamily="34" charset="0"/>
              </a:rPr>
              <a:t>the target audience, </a:t>
            </a:r>
          </a:p>
          <a:p>
            <a:pPr>
              <a:spcBef>
                <a:spcPct val="0"/>
              </a:spcBef>
              <a:spcAft>
                <a:spcPts val="600"/>
              </a:spcAft>
              <a:buClr>
                <a:srgbClr val="000099"/>
              </a:buClr>
            </a:pPr>
            <a:r>
              <a:rPr lang="en-GB" altLang="en-US" dirty="0">
                <a:latin typeface="Arial" pitchFamily="34" charset="0"/>
              </a:rPr>
              <a:t>the particular product or service </a:t>
            </a:r>
          </a:p>
          <a:p>
            <a:pPr>
              <a:spcBef>
                <a:spcPct val="0"/>
              </a:spcBef>
              <a:spcAft>
                <a:spcPts val="600"/>
              </a:spcAft>
              <a:buClr>
                <a:srgbClr val="000099"/>
              </a:buClr>
            </a:pPr>
            <a:r>
              <a:rPr lang="en-GB" altLang="en-US" dirty="0">
                <a:latin typeface="Arial" pitchFamily="34" charset="0"/>
              </a:rPr>
              <a:t>what is generally acceptable conduct at the time. 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GB" altLang="en-US" dirty="0">
                <a:latin typeface="Arial" pitchFamily="34" charset="0"/>
              </a:rPr>
              <a:t>a ban today need not necessarily mean a ban in the future. This has led some observers to suggest that the boundaries of what is acceptable are forever being tested and pushed forward by advertisers.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5858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589BD-515F-C0F4-A72A-D69593081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NeueLT Std Blk Ext"/>
              </a:rPr>
              <a:t>Some of Britain’s Most Complained about TV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NeueLT Std Blk Ext"/>
              </a:rPr>
              <a:t>AdS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5F4DB-0A00-29BD-145E-6A0054904B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altLang="en-US" dirty="0">
                <a:latin typeface="Arial" pitchFamily="34" charset="0"/>
              </a:rPr>
              <a:t>Paddy Power</a:t>
            </a:r>
          </a:p>
          <a:p>
            <a:pPr marL="0" indent="0">
              <a:buNone/>
            </a:pPr>
            <a:r>
              <a:rPr lang="en-GB" altLang="en-US" dirty="0">
                <a:latin typeface="Arial" pitchFamily="34" charset="0"/>
              </a:rPr>
              <a:t>Bet that </a:t>
            </a:r>
            <a:r>
              <a:rPr lang="en-US" altLang="en-US" dirty="0">
                <a:latin typeface="Arial" pitchFamily="34" charset="0"/>
              </a:rPr>
              <a:t>Oscar Pistorius would walk free from his murder trial (upheld)</a:t>
            </a:r>
            <a:endParaRPr lang="en-GB" altLang="en-US" dirty="0">
              <a:latin typeface="Arial" pitchFamily="34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pitchFamily="34" charset="0"/>
              </a:rPr>
              <a:t>5200 + (2014)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KFC</a:t>
            </a:r>
            <a:endParaRPr lang="en-GB" dirty="0"/>
          </a:p>
          <a:p>
            <a:pPr marL="0" indent="0">
              <a:buNone/>
            </a:pPr>
            <a:r>
              <a:rPr lang="en-GB" altLang="en-US" dirty="0">
                <a:latin typeface="Arial" pitchFamily="34" charset="0"/>
              </a:rPr>
              <a:t>Call Centre workers sing with full mouth (Cleared)</a:t>
            </a:r>
          </a:p>
          <a:p>
            <a:pPr marL="0" indent="0">
              <a:buNone/>
            </a:pPr>
            <a:r>
              <a:rPr lang="en-GB" altLang="en-US" dirty="0">
                <a:latin typeface="Arial" pitchFamily="34" charset="0"/>
              </a:rPr>
              <a:t>1671 (2005)</a:t>
            </a:r>
          </a:p>
          <a:p>
            <a:pPr marL="0" indent="0">
              <a:buNone/>
            </a:pPr>
            <a:r>
              <a:rPr lang="en-GB" dirty="0" err="1"/>
              <a:t>Wrigleys</a:t>
            </a:r>
            <a:r>
              <a:rPr lang="en-GB" dirty="0"/>
              <a:t> – </a:t>
            </a:r>
            <a:r>
              <a:rPr lang="en-GB" dirty="0">
                <a:hlinkClick r:id="rId3"/>
              </a:rPr>
              <a:t>Video</a:t>
            </a:r>
            <a:endParaRPr lang="en-GB" dirty="0"/>
          </a:p>
          <a:p>
            <a:pPr marL="0" indent="0">
              <a:buNone/>
            </a:pPr>
            <a:r>
              <a:rPr lang="en-GB" altLang="en-US" dirty="0">
                <a:latin typeface="Arial" pitchFamily="34" charset="0"/>
              </a:rPr>
              <a:t>Man vomits dog (Upheld)</a:t>
            </a:r>
          </a:p>
          <a:p>
            <a:pPr marL="0" indent="0">
              <a:buNone/>
            </a:pPr>
            <a:r>
              <a:rPr lang="en-GB" altLang="en-US" dirty="0">
                <a:latin typeface="Arial" pitchFamily="34" charset="0"/>
              </a:rPr>
              <a:t>863 (2003)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Barnardo’s</a:t>
            </a:r>
            <a:endParaRPr lang="en-GB" dirty="0"/>
          </a:p>
          <a:p>
            <a:pPr marL="0" indent="0">
              <a:buNone/>
            </a:pPr>
            <a:r>
              <a:rPr lang="en-GB" altLang="en-US" dirty="0">
                <a:latin typeface="Arial" pitchFamily="34" charset="0"/>
              </a:rPr>
              <a:t>Domestic abuse (Cleared)</a:t>
            </a:r>
          </a:p>
          <a:p>
            <a:pPr marL="0" indent="0">
              <a:buNone/>
            </a:pPr>
            <a:r>
              <a:rPr lang="en-GB" altLang="en-US" dirty="0">
                <a:latin typeface="Arial" pitchFamily="34" charset="0"/>
              </a:rPr>
              <a:t>840 (2008)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84528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471D280F-7EBD-AA0B-7150-D17A6EE74BB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12349FF-7742-42ED-ADF3-238B5DDD1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237318"/>
            <a:ext cx="12188952" cy="2620682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F8E0B-F99E-F276-5EE8-000ED0AAB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158" y="5528235"/>
            <a:ext cx="10696574" cy="7709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Paddy power</a:t>
            </a:r>
          </a:p>
        </p:txBody>
      </p:sp>
    </p:spTree>
    <p:extLst>
      <p:ext uri="{BB962C8B-B14F-4D97-AF65-F5344CB8AC3E}">
        <p14:creationId xmlns:p14="http://schemas.microsoft.com/office/powerpoint/2010/main" val="25803580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7153E-FDB2-F0A3-71C0-55B48281C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Privacy and Autonomy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E236A-BB1E-40F1-9321-51206D4E5A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Even when posts appear “public,” users often have </a:t>
            </a:r>
            <a:r>
              <a:rPr lang="en-GB" b="1" dirty="0"/>
              <a:t>contextual privacy expectations</a:t>
            </a:r>
            <a:r>
              <a:rPr lang="en-GB" dirty="0"/>
              <a:t> — meaning they did not intend their content to be analysed, monitored, or used for research or behavioural profiling.</a:t>
            </a:r>
          </a:p>
          <a:p>
            <a:r>
              <a:rPr lang="en-GB" dirty="0"/>
              <a:t>Monitoring behaviour can expose:</a:t>
            </a:r>
          </a:p>
          <a:p>
            <a:pPr lvl="0"/>
            <a:r>
              <a:rPr lang="en-GB" dirty="0"/>
              <a:t>identities</a:t>
            </a:r>
          </a:p>
          <a:p>
            <a:pPr lvl="0"/>
            <a:r>
              <a:rPr lang="en-GB" dirty="0"/>
              <a:t>preferences</a:t>
            </a:r>
          </a:p>
          <a:p>
            <a:pPr lvl="0"/>
            <a:r>
              <a:rPr lang="en-GB" dirty="0"/>
              <a:t>opinions</a:t>
            </a:r>
          </a:p>
          <a:p>
            <a:pPr lvl="0"/>
            <a:r>
              <a:rPr lang="en-GB" dirty="0"/>
              <a:t>locations</a:t>
            </a:r>
          </a:p>
          <a:p>
            <a:pPr lvl="0"/>
            <a:r>
              <a:rPr lang="en-GB" dirty="0"/>
              <a:t>networks</a:t>
            </a:r>
          </a:p>
          <a:p>
            <a:r>
              <a:rPr lang="en-GB" dirty="0"/>
              <a:t>This creates risks such as identity theft, harassment, or unwanted surveillance.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8553814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1239</TotalTime>
  <Words>572</Words>
  <Application>Microsoft Office PowerPoint</Application>
  <PresentationFormat>Widescreen</PresentationFormat>
  <Paragraphs>80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Calisto MT</vt:lpstr>
      <vt:lpstr>HelveticaNeueLT Std Blk Ext</vt:lpstr>
      <vt:lpstr>HelveticaNeueLT Std Med Ext</vt:lpstr>
      <vt:lpstr>Univers Condensed</vt:lpstr>
      <vt:lpstr>ChronicleVTI</vt:lpstr>
      <vt:lpstr>Ethics within Marketing</vt:lpstr>
      <vt:lpstr>What is Ethics?</vt:lpstr>
      <vt:lpstr>Introduction</vt:lpstr>
      <vt:lpstr>Organisation ethics</vt:lpstr>
      <vt:lpstr>Ethical Issues in Advertising</vt:lpstr>
      <vt:lpstr>PowerPoint Presentation</vt:lpstr>
      <vt:lpstr>Ethical Aspects of Advertising</vt:lpstr>
      <vt:lpstr>PowerPoint Presentation</vt:lpstr>
      <vt:lpstr>PowerPoint Presentation</vt:lpstr>
      <vt:lpstr>Advertising to children</vt:lpstr>
      <vt:lpstr>Controversial advertising</vt:lpstr>
      <vt:lpstr>Advertising code UK</vt:lpstr>
      <vt:lpstr>Some of Britain’s Most Complained about TV AdS</vt:lpstr>
      <vt:lpstr>Paddy power</vt:lpstr>
      <vt:lpstr>Privacy and Autonomy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1</cp:revision>
  <dcterms:created xsi:type="dcterms:W3CDTF">2026-10-06T12:57:32Z</dcterms:created>
  <dcterms:modified xsi:type="dcterms:W3CDTF">2026-10-07T09:36:50Z</dcterms:modified>
</cp:coreProperties>
</file>