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61" r:id="rId3"/>
    <p:sldId id="262" r:id="rId4"/>
    <p:sldId id="259" r:id="rId5"/>
    <p:sldId id="258" r:id="rId6"/>
    <p:sldId id="257" r:id="rId7"/>
    <p:sldId id="264" r:id="rId8"/>
    <p:sldId id="260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588" autoAdjust="0"/>
    <p:restoredTop sz="94660"/>
  </p:normalViewPr>
  <p:slideViewPr>
    <p:cSldViewPr snapToGrid="0">
      <p:cViewPr varScale="1">
        <p:scale>
          <a:sx n="72" d="100"/>
          <a:sy n="72" d="100"/>
        </p:scale>
        <p:origin x="63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638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879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728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080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798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031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886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99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356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273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2797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386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616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5191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2480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698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2976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0C6BB2DA-2050-4916-944E-2DC7D14C74FF}" type="datetimeFigureOut">
              <a:rPr lang="en-GB" smtClean="0"/>
              <a:t>04/01/2019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01E880A-B91F-4268-A8F1-5F9E4D764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55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dderi.ceredigion.sch.uk/about-us" TargetMode="External"/><Relationship Id="rId2" Type="http://schemas.openxmlformats.org/officeDocument/2006/relationships/hyperlink" Target="http://claw.torfaen.gov.uk/2014/11/ceredigion-county-council-lampeter-3-to-19-school-ysgol-bro-pedr-3-19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aylorenglish.com/blogs-youth-services,gender-differences-learning-styles-may-be-hard-wired" TargetMode="External"/><Relationship Id="rId4" Type="http://schemas.openxmlformats.org/officeDocument/2006/relationships/hyperlink" Target="https://www.pinterest.co.uk/pin/54373935498214330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1A640-39F3-4920-AA6F-23D9AD73C9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079316"/>
            <a:ext cx="8825658" cy="3373414"/>
          </a:xfrm>
        </p:spPr>
        <p:txBody>
          <a:bodyPr/>
          <a:lstStyle/>
          <a:p>
            <a:r>
              <a:rPr lang="en-GB" sz="8000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Placement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63B8B7-163E-4977-B648-82DB0430F2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en-GB" dirty="0"/>
              <a:t>Melantha Snow</a:t>
            </a:r>
          </a:p>
          <a:p>
            <a:pPr algn="r"/>
            <a:r>
              <a:rPr lang="en-GB" dirty="0"/>
              <a:t>HPED 5002</a:t>
            </a:r>
          </a:p>
        </p:txBody>
      </p:sp>
    </p:spTree>
    <p:extLst>
      <p:ext uri="{BB962C8B-B14F-4D97-AF65-F5344CB8AC3E}">
        <p14:creationId xmlns:p14="http://schemas.microsoft.com/office/powerpoint/2010/main" val="26518288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55C2A-4DEC-4678-AD80-6614D58BC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purpose of this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204AA-0196-49A3-A9B2-9E58B69C8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565" y="2610678"/>
            <a:ext cx="11171583" cy="460513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To </a:t>
            </a:r>
            <a:r>
              <a:rPr lang="en-GB" sz="3200" b="1" dirty="0"/>
              <a:t>discuss experiences </a:t>
            </a:r>
            <a:r>
              <a:rPr lang="en-GB" sz="3200" dirty="0"/>
              <a:t>which took place within a year 2 and joint year 5/6 classroom.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Thinking about how </a:t>
            </a:r>
            <a:r>
              <a:rPr lang="en-GB" sz="3200" b="1" dirty="0"/>
              <a:t>mixed abilities </a:t>
            </a:r>
            <a:r>
              <a:rPr lang="en-GB" sz="3200" dirty="0"/>
              <a:t>were accommodated for and what differentiation is.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Learning styles and </a:t>
            </a:r>
            <a:r>
              <a:rPr lang="en-GB" sz="3200" b="1" dirty="0"/>
              <a:t>gender</a:t>
            </a:r>
            <a:r>
              <a:rPr lang="en-GB" sz="3200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To cogitate the </a:t>
            </a:r>
            <a:r>
              <a:rPr lang="en-GB" sz="3200" b="1" dirty="0"/>
              <a:t>micro-teach</a:t>
            </a:r>
            <a:r>
              <a:rPr lang="en-GB" sz="3200" dirty="0"/>
              <a:t> on Capel </a:t>
            </a:r>
            <a:r>
              <a:rPr lang="en-GB" sz="3200" dirty="0" err="1"/>
              <a:t>Celyn</a:t>
            </a:r>
            <a:r>
              <a:rPr lang="en-GB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8002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EED2E2BB-3846-41EB-9F1E-92C33C4A8F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73D5773-5AC9-444A-A47A-EB6656ACD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81EB4475-C020-4325-AF59-31FCBFB7C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F7689D68-C339-4D5B-9DAA-E13F6BD4D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A953FBB-E574-4A30-B197-69DE4CE35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8DA885B-40B1-4544-B264-5EF5F699B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C675FBFA-8632-4492-AD35-EB6277D8D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9C80E52D-DE5C-4267-9C99-8741F2E42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371525">
            <a:off x="263767" y="4117124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D6E3364A-47F8-4BE6-A31D-78DAAE103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800000">
            <a:off x="457200" y="0"/>
            <a:ext cx="11277600" cy="4533900"/>
          </a:xfrm>
          <a:custGeom>
            <a:avLst/>
            <a:gdLst/>
            <a:ahLst/>
            <a:cxnLst/>
            <a:rect l="0" t="0" r="r" b="b"/>
            <a:pathLst>
              <a:path w="7104" h="2856">
                <a:moveTo>
                  <a:pt x="0" y="0"/>
                </a:moveTo>
                <a:lnTo>
                  <a:pt x="0" y="2856"/>
                </a:lnTo>
                <a:lnTo>
                  <a:pt x="7104" y="2856"/>
                </a:lnTo>
                <a:lnTo>
                  <a:pt x="7104" y="1"/>
                </a:lnTo>
                <a:lnTo>
                  <a:pt x="7104" y="1"/>
                </a:lnTo>
                <a:lnTo>
                  <a:pt x="6943" y="26"/>
                </a:lnTo>
                <a:lnTo>
                  <a:pt x="6782" y="50"/>
                </a:lnTo>
                <a:lnTo>
                  <a:pt x="6621" y="73"/>
                </a:lnTo>
                <a:lnTo>
                  <a:pt x="6459" y="93"/>
                </a:lnTo>
                <a:lnTo>
                  <a:pt x="6298" y="113"/>
                </a:lnTo>
                <a:lnTo>
                  <a:pt x="6136" y="132"/>
                </a:lnTo>
                <a:lnTo>
                  <a:pt x="5976" y="148"/>
                </a:lnTo>
                <a:lnTo>
                  <a:pt x="5814" y="163"/>
                </a:lnTo>
                <a:lnTo>
                  <a:pt x="5653" y="177"/>
                </a:lnTo>
                <a:lnTo>
                  <a:pt x="5494" y="189"/>
                </a:lnTo>
                <a:lnTo>
                  <a:pt x="5334" y="201"/>
                </a:lnTo>
                <a:lnTo>
                  <a:pt x="5175" y="211"/>
                </a:lnTo>
                <a:lnTo>
                  <a:pt x="5017" y="219"/>
                </a:lnTo>
                <a:lnTo>
                  <a:pt x="4859" y="227"/>
                </a:lnTo>
                <a:lnTo>
                  <a:pt x="4703" y="234"/>
                </a:lnTo>
                <a:lnTo>
                  <a:pt x="4548" y="239"/>
                </a:lnTo>
                <a:lnTo>
                  <a:pt x="4393" y="243"/>
                </a:lnTo>
                <a:lnTo>
                  <a:pt x="4240" y="247"/>
                </a:lnTo>
                <a:lnTo>
                  <a:pt x="4088" y="249"/>
                </a:lnTo>
                <a:lnTo>
                  <a:pt x="3937" y="251"/>
                </a:lnTo>
                <a:lnTo>
                  <a:pt x="3788" y="252"/>
                </a:lnTo>
                <a:lnTo>
                  <a:pt x="3640" y="251"/>
                </a:lnTo>
                <a:lnTo>
                  <a:pt x="3494" y="251"/>
                </a:lnTo>
                <a:lnTo>
                  <a:pt x="3349" y="249"/>
                </a:lnTo>
                <a:lnTo>
                  <a:pt x="3207" y="246"/>
                </a:lnTo>
                <a:lnTo>
                  <a:pt x="3066" y="243"/>
                </a:lnTo>
                <a:lnTo>
                  <a:pt x="2928" y="240"/>
                </a:lnTo>
                <a:lnTo>
                  <a:pt x="2791" y="235"/>
                </a:lnTo>
                <a:lnTo>
                  <a:pt x="2656" y="230"/>
                </a:lnTo>
                <a:lnTo>
                  <a:pt x="2524" y="225"/>
                </a:lnTo>
                <a:lnTo>
                  <a:pt x="2266" y="212"/>
                </a:lnTo>
                <a:lnTo>
                  <a:pt x="2019" y="198"/>
                </a:lnTo>
                <a:lnTo>
                  <a:pt x="1782" y="183"/>
                </a:lnTo>
                <a:lnTo>
                  <a:pt x="1557" y="167"/>
                </a:lnTo>
                <a:lnTo>
                  <a:pt x="1343" y="150"/>
                </a:lnTo>
                <a:lnTo>
                  <a:pt x="1144" y="132"/>
                </a:lnTo>
                <a:lnTo>
                  <a:pt x="957" y="114"/>
                </a:lnTo>
                <a:lnTo>
                  <a:pt x="785" y="96"/>
                </a:lnTo>
                <a:lnTo>
                  <a:pt x="627" y="79"/>
                </a:lnTo>
                <a:lnTo>
                  <a:pt x="487" y="63"/>
                </a:lnTo>
                <a:lnTo>
                  <a:pt x="361" y="48"/>
                </a:lnTo>
                <a:lnTo>
                  <a:pt x="254" y="35"/>
                </a:lnTo>
                <a:lnTo>
                  <a:pt x="165" y="23"/>
                </a:lnTo>
                <a:lnTo>
                  <a:pt x="42" y="6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C09D5ACB-8617-4155-A2B1-414E9810B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9C42A-CA4E-48A0-8BD3-FC3BE5CC5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975" y="4517136"/>
            <a:ext cx="10893095" cy="117494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6000" b="0" i="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Where were the placements?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E0A3EE-F425-40D8-98C5-4E451A61FF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673" y="474132"/>
            <a:ext cx="5152984" cy="3439617"/>
          </a:xfrm>
          <a:prstGeom prst="roundRect">
            <a:avLst>
              <a:gd name="adj" fmla="val 1858"/>
            </a:avLst>
          </a:prstGeom>
          <a:effectLst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DC63BB4-3BDE-45EA-BC30-96422604B5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7260" y="460086"/>
            <a:ext cx="4985810" cy="3439617"/>
          </a:xfrm>
          <a:prstGeom prst="roundRect">
            <a:avLst>
              <a:gd name="adj" fmla="val 1858"/>
            </a:avLst>
          </a:prstGeom>
          <a:effectLst/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FB8DBC8E-FBA7-466C-8D97-75B15FBE90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4667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19AE65-9B94-44EA-BEF3-EF4BFA169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C81A57-9CD5-461B-8FFE-4A8CB6CFB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7539" y="467397"/>
            <a:ext cx="695829" cy="5919116"/>
          </a:xfrm>
          <a:prstGeom prst="rect">
            <a:avLst/>
          </a:prstGeom>
          <a:solidFill>
            <a:srgbClr val="0D0D0D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086C462-37F4-494D-8292-CCB95221C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  <a:solidFill>
            <a:srgbClr val="FFFFFF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C7D2D64-353F-4802-AA48-A70CE6020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30A6328F-CAA3-4052-BF4C-14BD47706E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A38D25-0607-4688-8AC1-D8777CFAB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632" y="467397"/>
            <a:ext cx="8761413" cy="898674"/>
          </a:xfrm>
        </p:spPr>
        <p:txBody>
          <a:bodyPr anchor="b">
            <a:normAutofit/>
          </a:bodyPr>
          <a:lstStyle/>
          <a:p>
            <a:r>
              <a:rPr lang="en-GB" sz="3300" u="sng" dirty="0">
                <a:solidFill>
                  <a:srgbClr val="FFFFFF"/>
                </a:solidFill>
              </a:rPr>
              <a:t>Mixed Ability Classes and Differentiation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A79F5-D155-4BD3-8BE9-10ED4E94F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632" y="2112757"/>
            <a:ext cx="8182191" cy="3730689"/>
          </a:xfrm>
        </p:spPr>
        <p:txBody>
          <a:bodyPr anchor="ctr">
            <a:noAutofit/>
          </a:bodyPr>
          <a:lstStyle/>
          <a:p>
            <a:r>
              <a:rPr lang="en-GB" sz="2800" dirty="0">
                <a:solidFill>
                  <a:srgbClr val="EBEBEB"/>
                </a:solidFill>
              </a:rPr>
              <a:t>What is </a:t>
            </a:r>
            <a:r>
              <a:rPr lang="en-GB" sz="2800" b="1" dirty="0">
                <a:solidFill>
                  <a:srgbClr val="EBEBEB"/>
                </a:solidFill>
              </a:rPr>
              <a:t>differentiation</a:t>
            </a:r>
            <a:r>
              <a:rPr lang="en-GB" sz="2800" dirty="0">
                <a:solidFill>
                  <a:srgbClr val="EBEBEB"/>
                </a:solidFill>
              </a:rPr>
              <a:t>? </a:t>
            </a:r>
            <a:r>
              <a:rPr lang="en-GB" sz="1600" dirty="0">
                <a:solidFill>
                  <a:srgbClr val="EBEBEB"/>
                </a:solidFill>
              </a:rPr>
              <a:t>(Tomlinson, 2001 pp.3-5)</a:t>
            </a:r>
          </a:p>
          <a:p>
            <a:r>
              <a:rPr lang="en-GB" sz="2800" dirty="0">
                <a:solidFill>
                  <a:srgbClr val="EBEBEB"/>
                </a:solidFill>
              </a:rPr>
              <a:t>Ysgol Bro </a:t>
            </a:r>
            <a:r>
              <a:rPr lang="en-GB" sz="2800" dirty="0" err="1">
                <a:solidFill>
                  <a:srgbClr val="EBEBEB"/>
                </a:solidFill>
              </a:rPr>
              <a:t>Pedr</a:t>
            </a:r>
            <a:r>
              <a:rPr lang="en-GB" sz="2800" dirty="0">
                <a:solidFill>
                  <a:srgbClr val="EBEBEB"/>
                </a:solidFill>
              </a:rPr>
              <a:t> and the </a:t>
            </a:r>
            <a:r>
              <a:rPr lang="en-GB" sz="2800" b="1" dirty="0">
                <a:solidFill>
                  <a:srgbClr val="EBEBEB"/>
                </a:solidFill>
              </a:rPr>
              <a:t>3 learning groups</a:t>
            </a:r>
            <a:r>
              <a:rPr lang="en-GB" sz="2800" dirty="0">
                <a:solidFill>
                  <a:srgbClr val="EBEBEB"/>
                </a:solidFill>
              </a:rPr>
              <a:t>.</a:t>
            </a:r>
          </a:p>
          <a:p>
            <a:r>
              <a:rPr lang="en-GB" sz="2800" dirty="0">
                <a:solidFill>
                  <a:srgbClr val="EBEBEB"/>
                </a:solidFill>
              </a:rPr>
              <a:t>Ysgol Y </a:t>
            </a:r>
            <a:r>
              <a:rPr lang="en-GB" sz="2800" dirty="0" err="1">
                <a:solidFill>
                  <a:srgbClr val="EBEBEB"/>
                </a:solidFill>
              </a:rPr>
              <a:t>Dderi</a:t>
            </a:r>
            <a:r>
              <a:rPr lang="en-GB" sz="2800" dirty="0">
                <a:solidFill>
                  <a:srgbClr val="EBEBEB"/>
                </a:solidFill>
              </a:rPr>
              <a:t> with different worksheets but </a:t>
            </a:r>
            <a:r>
              <a:rPr lang="en-GB" sz="2800" b="1" dirty="0">
                <a:solidFill>
                  <a:srgbClr val="EBEBEB"/>
                </a:solidFill>
              </a:rPr>
              <a:t>not separating students </a:t>
            </a:r>
            <a:r>
              <a:rPr lang="en-GB" sz="2800" dirty="0">
                <a:solidFill>
                  <a:srgbClr val="EBEBEB"/>
                </a:solidFill>
              </a:rPr>
              <a:t>into different groups.</a:t>
            </a:r>
          </a:p>
          <a:p>
            <a:r>
              <a:rPr lang="en-GB" sz="2800" b="1" dirty="0">
                <a:solidFill>
                  <a:srgbClr val="EBEBEB"/>
                </a:solidFill>
              </a:rPr>
              <a:t>Why</a:t>
            </a:r>
            <a:r>
              <a:rPr lang="en-GB" sz="2800" dirty="0">
                <a:solidFill>
                  <a:srgbClr val="EBEBEB"/>
                </a:solidFill>
              </a:rPr>
              <a:t> did they differentiate? </a:t>
            </a:r>
            <a:r>
              <a:rPr lang="en-GB" sz="1600" dirty="0">
                <a:solidFill>
                  <a:srgbClr val="EBEBEB"/>
                </a:solidFill>
              </a:rPr>
              <a:t>(Taylor, 2017 pp.55)</a:t>
            </a:r>
          </a:p>
          <a:p>
            <a:endParaRPr lang="en-GB" sz="2800" dirty="0">
              <a:solidFill>
                <a:srgbClr val="EBEBEB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2B7830-26D3-4F07-AC30-C2FF848716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1764" y="284517"/>
            <a:ext cx="3260236" cy="6101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2497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DB5DD-79CA-4811-AAEC-42C3742FF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u="sng"/>
              <a:t>Gender differences</a:t>
            </a:r>
          </a:p>
        </p:txBody>
      </p:sp>
      <p:pic>
        <p:nvPicPr>
          <p:cNvPr id="1026" name="Picture 2" descr="Image result for gender learning differences">
            <a:extLst>
              <a:ext uri="{FF2B5EF4-FFF2-40B4-BE49-F238E27FC236}">
                <a16:creationId xmlns:a16="http://schemas.microsoft.com/office/drawing/2014/main" id="{51DF7F13-658E-46ED-ACF5-F04A24E267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66" r="2" b="2"/>
          <a:stretch/>
        </p:blipFill>
        <p:spPr bwMode="auto">
          <a:xfrm>
            <a:off x="476217" y="2817169"/>
            <a:ext cx="4345024" cy="3067163"/>
          </a:xfrm>
          <a:prstGeom prst="roundRect">
            <a:avLst>
              <a:gd name="adj" fmla="val 1858"/>
            </a:avLst>
          </a:prstGeom>
          <a:noFill/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2F208-B7D1-4499-99BA-1E3E870AA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241" y="2264897"/>
            <a:ext cx="7065959" cy="4825219"/>
          </a:xfrm>
        </p:spPr>
        <p:txBody>
          <a:bodyPr anchor="ctr">
            <a:noAutofit/>
          </a:bodyPr>
          <a:lstStyle/>
          <a:p>
            <a:r>
              <a:rPr lang="en-GB" sz="2400" dirty="0"/>
              <a:t>In the Year 2 class in Ysgol Bro </a:t>
            </a:r>
            <a:r>
              <a:rPr lang="en-GB" sz="2400" dirty="0" err="1"/>
              <a:t>Pedr</a:t>
            </a:r>
            <a:r>
              <a:rPr lang="en-GB" sz="2400" dirty="0"/>
              <a:t>, there were 17 boys and 2 girls.</a:t>
            </a:r>
          </a:p>
          <a:p>
            <a:r>
              <a:rPr lang="en-GB" sz="2400" dirty="0"/>
              <a:t> Different learning methods. </a:t>
            </a:r>
            <a:r>
              <a:rPr lang="en-GB" sz="1600" dirty="0"/>
              <a:t>(Daniels, 2001)</a:t>
            </a:r>
          </a:p>
          <a:p>
            <a:r>
              <a:rPr lang="en-GB" sz="2400" dirty="0"/>
              <a:t>Boys generally perceived as being harder to teach and are linked to underachievement. </a:t>
            </a:r>
            <a:r>
              <a:rPr lang="en-GB" sz="1600" dirty="0"/>
              <a:t>(Epstein, 1998 pp.11)</a:t>
            </a:r>
          </a:p>
          <a:p>
            <a:r>
              <a:rPr lang="en-GB" sz="2400" dirty="0"/>
              <a:t>All of the teachers were women </a:t>
            </a:r>
            <a:r>
              <a:rPr lang="en-GB" sz="1600" dirty="0"/>
              <a:t>(Palmer, 2001 pp.210) (Lau, 2010)</a:t>
            </a:r>
            <a:endParaRPr lang="en-GB" sz="2400" dirty="0"/>
          </a:p>
          <a:p>
            <a:r>
              <a:rPr lang="en-GB" sz="2400" dirty="0"/>
              <a:t>How did the teacher manage the difference?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74500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8676C-8881-4423-89E2-E31230A85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30" y="781880"/>
            <a:ext cx="9404723" cy="1111039"/>
          </a:xfrm>
        </p:spPr>
        <p:txBody>
          <a:bodyPr/>
          <a:lstStyle/>
          <a:p>
            <a:r>
              <a:rPr lang="en-GB" sz="4000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Micro-teach on Capel </a:t>
            </a:r>
            <a:r>
              <a:rPr lang="en-GB" sz="4000" u="sng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Celyn</a:t>
            </a:r>
            <a:endParaRPr lang="en-GB" sz="4000" u="sng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3279B-D0DB-4F8F-85CF-2D33226CB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071" y="2305878"/>
            <a:ext cx="11370364" cy="4399722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Noticed before starting that there was too much for the time frame so cut it down.</a:t>
            </a:r>
          </a:p>
          <a:p>
            <a:r>
              <a:rPr lang="en-GB" sz="3200" dirty="0"/>
              <a:t>The Lesson Plan</a:t>
            </a:r>
          </a:p>
          <a:p>
            <a:r>
              <a:rPr lang="en-GB" sz="3200" dirty="0"/>
              <a:t>An activity based lesson.</a:t>
            </a:r>
          </a:p>
          <a:p>
            <a:r>
              <a:rPr lang="en-GB" sz="3200" dirty="0"/>
              <a:t>It fit with the new Donaldson Style of teaching and the History curriculum for year 5 </a:t>
            </a:r>
            <a:r>
              <a:rPr lang="en-GB" sz="1600" dirty="0"/>
              <a:t>(Donaldson, 2015) (WAG, 2013)</a:t>
            </a:r>
            <a:endParaRPr lang="en-GB" sz="3200" dirty="0"/>
          </a:p>
          <a:p>
            <a:r>
              <a:rPr lang="en-GB" sz="3200" dirty="0"/>
              <a:t>Teacher/Students responses. </a:t>
            </a:r>
          </a:p>
          <a:p>
            <a:r>
              <a:rPr lang="en-GB" sz="3200" dirty="0"/>
              <a:t>What could have been done to better the lesson.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085110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E674D-AA82-46BC-B8C0-443F2B4A7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Conclude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46E78-5FE5-4325-88A2-AFCFF0EC0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610" y="2319129"/>
            <a:ext cx="10919790" cy="4306957"/>
          </a:xfrm>
        </p:spPr>
        <p:txBody>
          <a:bodyPr>
            <a:normAutofit/>
          </a:bodyPr>
          <a:lstStyle/>
          <a:p>
            <a:r>
              <a:rPr lang="en-GB" sz="2800" dirty="0"/>
              <a:t>Both teachers had different approaches to the same concepts, such as with the ways they managed having mixed ability classes.</a:t>
            </a:r>
          </a:p>
          <a:p>
            <a:r>
              <a:rPr lang="en-GB" sz="2800" dirty="0"/>
              <a:t>Gender seemed to be a large factor in the Year 2 Classroom.</a:t>
            </a:r>
          </a:p>
          <a:p>
            <a:r>
              <a:rPr lang="en-GB" sz="2800" dirty="0"/>
              <a:t>The micro-teach on Capel </a:t>
            </a:r>
            <a:r>
              <a:rPr lang="en-GB" sz="2800" dirty="0" err="1"/>
              <a:t>Celyn</a:t>
            </a:r>
            <a:r>
              <a:rPr lang="en-GB" sz="2800" dirty="0"/>
              <a:t> was fun and the students enjoyed it, however, should have thought of font sizes and went back over the leaning outcomes (time management). 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3907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05A6B-59D2-4001-9D7E-919A46D785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D9B32-AE15-4615-8776-F4856AD60E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61" y="2258943"/>
            <a:ext cx="11648661" cy="4599057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Daniels, Harry, Angela </a:t>
            </a:r>
            <a:r>
              <a:rPr lang="en-GB" dirty="0" err="1"/>
              <a:t>Creese</a:t>
            </a:r>
            <a:r>
              <a:rPr lang="en-GB" dirty="0"/>
              <a:t>, Valarie Hey, Diana Leonard, Marjorie Smith, Gender and Learning: Equity, Equality and Pedagogy, </a:t>
            </a:r>
            <a:r>
              <a:rPr lang="en-GB" i="1" dirty="0"/>
              <a:t>Support for Learning</a:t>
            </a:r>
            <a:r>
              <a:rPr lang="en-GB" dirty="0"/>
              <a:t> 16.3 (2001) pp.112-116 </a:t>
            </a:r>
          </a:p>
          <a:p>
            <a:r>
              <a:rPr lang="en-GB" dirty="0"/>
              <a:t>Donaldson, Prof. Graham, </a:t>
            </a:r>
            <a:r>
              <a:rPr lang="en-GB" i="1" dirty="0"/>
              <a:t>Successful Futures: Independent Review of Curriculum and Assessment Arrangements in Wales </a:t>
            </a:r>
            <a:r>
              <a:rPr lang="en-GB" dirty="0"/>
              <a:t>(OGL, 2015)</a:t>
            </a:r>
          </a:p>
          <a:p>
            <a:r>
              <a:rPr lang="en-GB" dirty="0"/>
              <a:t>Epstein, Debbie, Jannette Elwood, Valerie Hey, Janet Maw, </a:t>
            </a:r>
            <a:r>
              <a:rPr lang="en-GB" i="1" dirty="0"/>
              <a:t>Failing Boys? Issues in Gender and Achievement </a:t>
            </a:r>
            <a:r>
              <a:rPr lang="en-GB" dirty="0"/>
              <a:t>(Open University Press, 1998)</a:t>
            </a:r>
          </a:p>
          <a:p>
            <a:r>
              <a:rPr lang="en-GB" dirty="0"/>
              <a:t>Palmer, Joy, </a:t>
            </a:r>
            <a:r>
              <a:rPr lang="en-GB" i="1" dirty="0"/>
              <a:t>Fifty Modern Thinkers on Education: From Piaget to the Present </a:t>
            </a:r>
            <a:r>
              <a:rPr lang="en-GB" dirty="0"/>
              <a:t>(Routledge, 2001)</a:t>
            </a:r>
          </a:p>
          <a:p>
            <a:r>
              <a:rPr lang="en-GB" dirty="0"/>
              <a:t>Taylor, Sasha, Contested Knowledge: A Critical Review of the Concept of Differentiation in Teaching and Learning, </a:t>
            </a:r>
            <a:r>
              <a:rPr lang="en-GB" i="1" dirty="0"/>
              <a:t>Transforming Teaching </a:t>
            </a:r>
            <a:r>
              <a:rPr lang="en-GB" dirty="0"/>
              <a:t>1.0 (WJET, 2017) pp.55-68</a:t>
            </a:r>
          </a:p>
          <a:p>
            <a:r>
              <a:rPr lang="en-GB" dirty="0"/>
              <a:t>Tomlinson, Carol Anne, </a:t>
            </a:r>
            <a:r>
              <a:rPr lang="en-GB" i="1" dirty="0"/>
              <a:t>How to Differentiate Instruction in Mixed Ability Classrooms </a:t>
            </a:r>
            <a:r>
              <a:rPr lang="en-GB" dirty="0"/>
              <a:t>(ASCD, 2001)</a:t>
            </a:r>
          </a:p>
          <a:p>
            <a:r>
              <a:rPr lang="en-GB" dirty="0"/>
              <a:t>WAG, </a:t>
            </a:r>
            <a:r>
              <a:rPr lang="en-GB" i="1" dirty="0"/>
              <a:t>History in the National Curriculum for Wales </a:t>
            </a:r>
            <a:r>
              <a:rPr lang="en-GB" dirty="0"/>
              <a:t>(Department for Children, Education, Lifelong Learning and Skills, 2013)</a:t>
            </a:r>
          </a:p>
          <a:p>
            <a:r>
              <a:rPr lang="en-GB" dirty="0"/>
              <a:t>Lau, Wilfred, Allan Yuen, Promoting Conceptual Change of Learning Sorting Algorithm through the Diagnosis of Mental Models: The Effects of Gender and Learning Styles, </a:t>
            </a:r>
            <a:r>
              <a:rPr lang="en-GB" i="1" dirty="0"/>
              <a:t>Computers &amp; </a:t>
            </a:r>
            <a:r>
              <a:rPr lang="en-GB" i="1" dirty="0" err="1"/>
              <a:t>Eduaction</a:t>
            </a:r>
            <a:r>
              <a:rPr lang="en-GB" i="1" dirty="0"/>
              <a:t> </a:t>
            </a:r>
            <a:r>
              <a:rPr lang="en-GB" dirty="0"/>
              <a:t>54.0 (Elsevier, 2010) pp.275-288</a:t>
            </a:r>
          </a:p>
        </p:txBody>
      </p:sp>
    </p:spTree>
    <p:extLst>
      <p:ext uri="{BB962C8B-B14F-4D97-AF65-F5344CB8AC3E}">
        <p14:creationId xmlns:p14="http://schemas.microsoft.com/office/powerpoint/2010/main" val="3144536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01389-B2FD-4F21-A1CE-4C49AC89E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46F52-1B3C-4894-A876-913BBED2A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http://claw.torfaen.gov.uk/2014/11/ceredigion-county-council-lampeter-3-to-19-school-ysgol-bro-pedr-3-19/</a:t>
            </a:r>
            <a:endParaRPr lang="en-GB" dirty="0"/>
          </a:p>
          <a:p>
            <a:r>
              <a:rPr lang="en-GB" dirty="0">
                <a:hlinkClick r:id="rId3"/>
              </a:rPr>
              <a:t>https://www.ydderi.ceredigion.sch.uk/about-us</a:t>
            </a:r>
            <a:endParaRPr lang="en-GB" dirty="0"/>
          </a:p>
          <a:p>
            <a:r>
              <a:rPr lang="en-GB" dirty="0">
                <a:hlinkClick r:id="rId4"/>
              </a:rPr>
              <a:t>https://www.pinterest.co.uk/pin/543739354982143300/</a:t>
            </a:r>
            <a:endParaRPr lang="en-GB" dirty="0"/>
          </a:p>
          <a:p>
            <a:r>
              <a:rPr lang="en-GB" dirty="0">
                <a:hlinkClick r:id="rId5"/>
              </a:rPr>
              <a:t>https://www.taylorenglish.com/blogs-youth-services,gender-differences-learning-styles-may-be-hard-wired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75372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606</Words>
  <Application>Microsoft Office PowerPoint</Application>
  <PresentationFormat>Widescreen</PresentationFormat>
  <Paragraphs>45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Century Gothic</vt:lpstr>
      <vt:lpstr>Wingdings</vt:lpstr>
      <vt:lpstr>Wingdings 3</vt:lpstr>
      <vt:lpstr>Ion Boardroom</vt:lpstr>
      <vt:lpstr>Placement Presentation</vt:lpstr>
      <vt:lpstr>What is the purpose of this Presentation</vt:lpstr>
      <vt:lpstr>Where were the placements?</vt:lpstr>
      <vt:lpstr>Mixed Ability Classes and Differentiation</vt:lpstr>
      <vt:lpstr>Gender differences</vt:lpstr>
      <vt:lpstr>Micro-teach on Capel Celyn</vt:lpstr>
      <vt:lpstr>To Conclude</vt:lpstr>
      <vt:lpstr>BIBLIOGRAPHY</vt:lpstr>
      <vt:lpstr>Image 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Placement Presentation</dc:title>
  <dc:creator>Melantha Snow</dc:creator>
  <cp:lastModifiedBy>Melantha Snow</cp:lastModifiedBy>
  <cp:revision>10</cp:revision>
  <dcterms:created xsi:type="dcterms:W3CDTF">2019-01-04T19:47:18Z</dcterms:created>
  <dcterms:modified xsi:type="dcterms:W3CDTF">2019-01-04T20:10:10Z</dcterms:modified>
</cp:coreProperties>
</file>